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318" r:id="rId3"/>
    <p:sldId id="352" r:id="rId4"/>
    <p:sldId id="319" r:id="rId5"/>
    <p:sldId id="320" r:id="rId6"/>
    <p:sldId id="321" r:id="rId7"/>
    <p:sldId id="322" r:id="rId8"/>
    <p:sldId id="353" r:id="rId9"/>
    <p:sldId id="364" r:id="rId10"/>
    <p:sldId id="363" r:id="rId11"/>
    <p:sldId id="323" r:id="rId12"/>
    <p:sldId id="324" r:id="rId13"/>
    <p:sldId id="354" r:id="rId14"/>
    <p:sldId id="365" r:id="rId15"/>
    <p:sldId id="355" r:id="rId16"/>
    <p:sldId id="366" r:id="rId17"/>
    <p:sldId id="356" r:id="rId18"/>
    <p:sldId id="326" r:id="rId19"/>
    <p:sldId id="361" r:id="rId20"/>
    <p:sldId id="327" r:id="rId21"/>
    <p:sldId id="367" r:id="rId22"/>
    <p:sldId id="368" r:id="rId23"/>
    <p:sldId id="357" r:id="rId24"/>
    <p:sldId id="369" r:id="rId25"/>
    <p:sldId id="371" r:id="rId26"/>
    <p:sldId id="372" r:id="rId27"/>
    <p:sldId id="373" r:id="rId28"/>
    <p:sldId id="374" r:id="rId29"/>
    <p:sldId id="375" r:id="rId30"/>
    <p:sldId id="344" r:id="rId31"/>
    <p:sldId id="317" r:id="rId32"/>
    <p:sldId id="287" r:id="rId33"/>
  </p:sldIdLst>
  <p:sldSz cx="12192000" cy="6858000"/>
  <p:notesSz cx="6858000" cy="9144000"/>
  <p:embeddedFontLs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Open Sans" panose="020B0604020202020204" charset="0"/>
      <p:regular r:id="rId39"/>
      <p:bold r:id="rId40"/>
      <p:italic r:id="rId41"/>
      <p:boldItalic r:id="rId4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8" roundtripDataSignature="AMtx7miWExy+EEHnE6SJrSUYtKlxBJgq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2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8" Type="http://customschemas.google.com/relationships/presentationmetadata" Target="meta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2593595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876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1108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072924" y="690399"/>
            <a:ext cx="10181230" cy="42332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200"/>
              <a:buFont typeface="Arial"/>
              <a:buNone/>
            </a:pPr>
            <a:r>
              <a:rPr lang="en-US" sz="72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CHANGE MANAGEMENT</a:t>
            </a:r>
            <a:endParaRPr sz="4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US" sz="60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Chapter </a:t>
            </a:r>
            <a:r>
              <a:rPr lang="en-US" sz="60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60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66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Role of Leadership in Change Management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1800"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105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Lecturer: Dr.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Michaella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DeLeon</a:t>
            </a: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Castillo</a:t>
            </a:r>
            <a:endParaRPr dirty="0"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Philippines</a:t>
            </a:r>
            <a:endParaRPr dirty="0"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endParaRPr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C31635D-5C3D-4E52-8CBF-4D8EC8A9AA98}"/>
              </a:ext>
            </a:extLst>
          </p:cNvPr>
          <p:cNvSpPr txBox="1"/>
          <p:nvPr/>
        </p:nvSpPr>
        <p:spPr>
          <a:xfrm>
            <a:off x="872197" y="478301"/>
            <a:ext cx="4754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+mj-lt"/>
              </a:rPr>
              <a:t>Learning Objectives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DFEFCCA-2D11-4B34-9272-8F51C246BEF8}"/>
              </a:ext>
            </a:extLst>
          </p:cNvPr>
          <p:cNvSpPr/>
          <p:nvPr/>
        </p:nvSpPr>
        <p:spPr>
          <a:xfrm>
            <a:off x="1463039" y="1597412"/>
            <a:ext cx="96645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latin typeface="+mj-lt"/>
              </a:rPr>
              <a:t>Understand Change Leadership: Learn the seven essential tasks of leadership in change, like making sense of situations, creating a vision, and maintaining momentum.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latin typeface="+mj-lt"/>
              </a:rPr>
              <a:t>Effective Vision Communication: Develop skills to communicate a vision for change effectively and respond to feedback.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en-US" sz="2400" dirty="0">
              <a:latin typeface="+mj-lt"/>
            </a:endParaRP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en-US" sz="2400" dirty="0">
                <a:latin typeface="+mj-lt"/>
              </a:rPr>
              <a:t>Address Stakeholder Concerns: Learn how to recognize and address concerns of those affected by change.</a:t>
            </a:r>
          </a:p>
        </p:txBody>
      </p:sp>
    </p:spTree>
    <p:extLst>
      <p:ext uri="{BB962C8B-B14F-4D97-AF65-F5344CB8AC3E}">
        <p14:creationId xmlns:p14="http://schemas.microsoft.com/office/powerpoint/2010/main" val="2469526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C31635D-5C3D-4E52-8CBF-4D8EC8A9AA98}"/>
              </a:ext>
            </a:extLst>
          </p:cNvPr>
          <p:cNvSpPr txBox="1"/>
          <p:nvPr/>
        </p:nvSpPr>
        <p:spPr>
          <a:xfrm>
            <a:off x="872197" y="478301"/>
            <a:ext cx="4754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+mj-lt"/>
              </a:rPr>
              <a:t>Learning Objectives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4870DF9-F62F-49C4-A595-C93CAD9BA541}"/>
              </a:ext>
            </a:extLst>
          </p:cNvPr>
          <p:cNvSpPr/>
          <p:nvPr/>
        </p:nvSpPr>
        <p:spPr>
          <a:xfrm>
            <a:off x="1041010" y="1470803"/>
            <a:ext cx="994585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Distributed Leadership: Understand leadership in situations where power is distributed rather than held by a single leader.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Unified Collective Leadership: Recognize the importance of a unified leadership group when leading change efforts.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>
              <a:latin typeface="+mj-lt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Dealing with Leadership Challenges: Understand the fragility of leadership in complex situations and how to handle challenges like disconnections and alignments.</a:t>
            </a:r>
          </a:p>
        </p:txBody>
      </p:sp>
    </p:spTree>
    <p:extLst>
      <p:ext uri="{BB962C8B-B14F-4D97-AF65-F5344CB8AC3E}">
        <p14:creationId xmlns:p14="http://schemas.microsoft.com/office/powerpoint/2010/main" val="2400100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Google Shape;98;p3">
            <a:extLst>
              <a:ext uri="{FF2B5EF4-FFF2-40B4-BE49-F238E27FC236}">
                <a16:creationId xmlns:a16="http://schemas.microsoft.com/office/drawing/2014/main" id="{71E97670-8CCC-4FD7-B56D-1B2A8B978077}"/>
              </a:ext>
            </a:extLst>
          </p:cNvPr>
          <p:cNvSpPr/>
          <p:nvPr/>
        </p:nvSpPr>
        <p:spPr>
          <a:xfrm>
            <a:off x="5276000" y="5494120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167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2DF981-D7E8-4D4F-AFAE-D0F52DC82D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145" y="900919"/>
            <a:ext cx="6344529" cy="4286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0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566DCE0-3A7F-42A6-9B0F-BC9AFAF0D2AD}"/>
              </a:ext>
            </a:extLst>
          </p:cNvPr>
          <p:cNvSpPr/>
          <p:nvPr/>
        </p:nvSpPr>
        <p:spPr>
          <a:xfrm>
            <a:off x="1041008" y="506437"/>
            <a:ext cx="95660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u="sng" dirty="0">
                <a:latin typeface="+mj-lt"/>
              </a:rPr>
              <a:t>Management and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EE39946-C902-4B9E-A540-EB033CC48423}"/>
              </a:ext>
            </a:extLst>
          </p:cNvPr>
          <p:cNvSpPr/>
          <p:nvPr/>
        </p:nvSpPr>
        <p:spPr>
          <a:xfrm>
            <a:off x="1219199" y="1591809"/>
            <a:ext cx="90361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  <a:latin typeface="+mj-lt"/>
              </a:rPr>
              <a:t>Managerial work, in times of change, is increasingly a leadership task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B5032-6C76-47F7-968A-2D7D50945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0338" y="2035271"/>
            <a:ext cx="7978825" cy="3774685"/>
          </a:xfrm>
          <a:prstGeom prst="rect">
            <a:avLst/>
          </a:prstGeom>
        </p:spPr>
      </p:pic>
      <p:sp>
        <p:nvSpPr>
          <p:cNvPr id="5" name="Google Shape;98;p3">
            <a:extLst>
              <a:ext uri="{FF2B5EF4-FFF2-40B4-BE49-F238E27FC236}">
                <a16:creationId xmlns:a16="http://schemas.microsoft.com/office/drawing/2014/main" id="{14243D9A-69B4-44F5-969F-515E65281ADF}"/>
              </a:ext>
            </a:extLst>
          </p:cNvPr>
          <p:cNvSpPr/>
          <p:nvPr/>
        </p:nvSpPr>
        <p:spPr>
          <a:xfrm>
            <a:off x="5894979" y="5859880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168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01454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92148E1-3FC8-47E9-89D7-0F8DA3878162}"/>
              </a:ext>
            </a:extLst>
          </p:cNvPr>
          <p:cNvSpPr/>
          <p:nvPr/>
        </p:nvSpPr>
        <p:spPr>
          <a:xfrm>
            <a:off x="1505245" y="1195754"/>
            <a:ext cx="901739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>
                <a:latin typeface="+mn-lt"/>
              </a:rPr>
              <a:t>Kotter (1999) argues that managers are the people who are in the best position to provide the leadership required to ensure that a change will be successful.</a:t>
            </a:r>
            <a:endParaRPr lang="en-US" sz="8800" b="1" u="sng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777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18F891-BC26-444E-A46B-7E53A4D90257}"/>
              </a:ext>
            </a:extLst>
          </p:cNvPr>
          <p:cNvSpPr txBox="1"/>
          <p:nvPr/>
        </p:nvSpPr>
        <p:spPr>
          <a:xfrm>
            <a:off x="492370" y="309490"/>
            <a:ext cx="8201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>
                <a:latin typeface="+mj-lt"/>
              </a:rPr>
              <a:t>The role of leadership</a:t>
            </a:r>
            <a:endParaRPr lang="en-US" sz="8000" b="1" u="sng" dirty="0"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CD45D36-A46D-4802-9F6C-26EEA2F51177}"/>
              </a:ext>
            </a:extLst>
          </p:cNvPr>
          <p:cNvSpPr/>
          <p:nvPr/>
        </p:nvSpPr>
        <p:spPr>
          <a:xfrm>
            <a:off x="2124222" y="1470018"/>
            <a:ext cx="9214339" cy="37286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Higgs and Rowland (2000, 2011), after reviewing earlier work, report five behaviors associated with successful change implementation: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1 </a:t>
            </a:r>
            <a:r>
              <a:rPr lang="en-US" sz="2000" dirty="0">
                <a:latin typeface="+mj-lt"/>
              </a:rPr>
              <a:t>creating the case for change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2 </a:t>
            </a:r>
            <a:r>
              <a:rPr lang="en-US" sz="2000" dirty="0">
                <a:latin typeface="+mj-lt"/>
              </a:rPr>
              <a:t>ensuring that change is based on an in-depth understanding of the issues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3 </a:t>
            </a:r>
            <a:r>
              <a:rPr lang="en-US" sz="2000" dirty="0">
                <a:latin typeface="+mj-lt"/>
              </a:rPr>
              <a:t>engaging others and building commitment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4 </a:t>
            </a:r>
            <a:r>
              <a:rPr lang="en-US" sz="2000" dirty="0">
                <a:latin typeface="+mj-lt"/>
              </a:rPr>
              <a:t>developing effective plans and good monitoring practices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+mj-lt"/>
              </a:rPr>
              <a:t>5 </a:t>
            </a:r>
            <a:r>
              <a:rPr lang="en-US" sz="2000" dirty="0">
                <a:latin typeface="+mj-lt"/>
              </a:rPr>
              <a:t>facilitating and developing the capability of those involved.</a:t>
            </a:r>
          </a:p>
        </p:txBody>
      </p:sp>
    </p:spTree>
    <p:extLst>
      <p:ext uri="{BB962C8B-B14F-4D97-AF65-F5344CB8AC3E}">
        <p14:creationId xmlns:p14="http://schemas.microsoft.com/office/powerpoint/2010/main" val="7166924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79C4713-9694-4511-8A25-68531AE5F69B}"/>
              </a:ext>
            </a:extLst>
          </p:cNvPr>
          <p:cNvSpPr txBox="1"/>
          <p:nvPr/>
        </p:nvSpPr>
        <p:spPr>
          <a:xfrm>
            <a:off x="675250" y="450166"/>
            <a:ext cx="99599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u="sng" dirty="0" err="1">
                <a:latin typeface="+mj-lt"/>
              </a:rPr>
              <a:t>Cont</a:t>
            </a:r>
            <a:r>
              <a:rPr lang="en-US" sz="4800" b="1" u="sng" dirty="0">
                <a:latin typeface="+mj-lt"/>
              </a:rPr>
              <a:t>’…..The role of leadership</a:t>
            </a:r>
            <a:endParaRPr lang="en-US" sz="8000" b="1" u="sng" dirty="0">
              <a:latin typeface="+mj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4CA4FF-DEBC-4BA7-A755-BBCBFDD1A38C}"/>
              </a:ext>
            </a:extLst>
          </p:cNvPr>
          <p:cNvSpPr/>
          <p:nvPr/>
        </p:nvSpPr>
        <p:spPr>
          <a:xfrm>
            <a:off x="703386" y="1906901"/>
            <a:ext cx="10733648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+mn-lt"/>
              </a:rPr>
              <a:t>Inventing involves conceiving, designing, and putting into practice new ways of working. Yates (2009) offers a 4E framework:</a:t>
            </a:r>
          </a:p>
          <a:p>
            <a:endParaRPr lang="en-US" sz="2000" b="1" dirty="0">
              <a:latin typeface="+mn-lt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+mn-lt"/>
              </a:rPr>
              <a:t>1 envisioning a values-driven set of goals and strategies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+mn-lt"/>
              </a:rPr>
              <a:t>2 enabling their achievement by selecting appropriate methods, tools and people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+mn-lt"/>
              </a:rPr>
              <a:t>3 empowering others by developing trust and interdependence between leaders and followers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+mn-lt"/>
              </a:rPr>
              <a:t>4 energizing everybody to drive the change.</a:t>
            </a:r>
          </a:p>
        </p:txBody>
      </p:sp>
    </p:spTree>
    <p:extLst>
      <p:ext uri="{BB962C8B-B14F-4D97-AF65-F5344CB8AC3E}">
        <p14:creationId xmlns:p14="http://schemas.microsoft.com/office/powerpoint/2010/main" val="1104479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87A44D-0E59-4CE5-BE8F-8ECD3D8A0A56}"/>
              </a:ext>
            </a:extLst>
          </p:cNvPr>
          <p:cNvSpPr/>
          <p:nvPr/>
        </p:nvSpPr>
        <p:spPr>
          <a:xfrm>
            <a:off x="529202" y="208355"/>
            <a:ext cx="105849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u="sng" dirty="0">
                <a:latin typeface="+mj-lt"/>
              </a:rPr>
              <a:t>What managers (and others) do when leading change</a:t>
            </a:r>
            <a:endParaRPr lang="en-US" sz="11500" b="1" u="sng" dirty="0">
              <a:latin typeface="+mj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15B5BC-EE4D-4656-B916-FD269F5A6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0997" y="1098598"/>
            <a:ext cx="7856806" cy="4592765"/>
          </a:xfrm>
          <a:prstGeom prst="rect">
            <a:avLst/>
          </a:prstGeom>
        </p:spPr>
      </p:pic>
      <p:sp>
        <p:nvSpPr>
          <p:cNvPr id="5" name="Google Shape;98;p3">
            <a:extLst>
              <a:ext uri="{FF2B5EF4-FFF2-40B4-BE49-F238E27FC236}">
                <a16:creationId xmlns:a16="http://schemas.microsoft.com/office/drawing/2014/main" id="{DCCF5DAD-C8A1-4195-9F38-8781C8002669}"/>
              </a:ext>
            </a:extLst>
          </p:cNvPr>
          <p:cNvSpPr/>
          <p:nvPr/>
        </p:nvSpPr>
        <p:spPr>
          <a:xfrm>
            <a:off x="5894979" y="5859880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170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3584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4853BEE-229B-4C69-AAA4-11E3C394000F}"/>
              </a:ext>
            </a:extLst>
          </p:cNvPr>
          <p:cNvSpPr/>
          <p:nvPr/>
        </p:nvSpPr>
        <p:spPr>
          <a:xfrm>
            <a:off x="689476" y="517844"/>
            <a:ext cx="3982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atin typeface="+mj-lt"/>
              </a:rPr>
              <a:t>Sense making</a:t>
            </a:r>
            <a:endParaRPr lang="en-US" sz="19900" b="1" u="sng" dirty="0">
              <a:latin typeface="+mj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149F0F-0FF0-4907-8FEC-6B20868DF551}"/>
              </a:ext>
            </a:extLst>
          </p:cNvPr>
          <p:cNvSpPr/>
          <p:nvPr/>
        </p:nvSpPr>
        <p:spPr>
          <a:xfrm>
            <a:off x="1359877" y="2276697"/>
            <a:ext cx="9387840" cy="1685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Colville et al. (2013, p. 1213) - context of counterterrorism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err="1">
                <a:latin typeface="+mj-lt"/>
              </a:rPr>
              <a:t>Näslund</a:t>
            </a:r>
            <a:r>
              <a:rPr lang="en-US" sz="2400" dirty="0">
                <a:latin typeface="+mj-lt"/>
              </a:rPr>
              <a:t> and </a:t>
            </a:r>
            <a:r>
              <a:rPr lang="en-US" sz="2400" dirty="0" err="1">
                <a:latin typeface="+mj-lt"/>
              </a:rPr>
              <a:t>Pemer</a:t>
            </a:r>
            <a:r>
              <a:rPr lang="en-US" sz="2400" dirty="0">
                <a:latin typeface="+mj-lt"/>
              </a:rPr>
              <a:t> (2012) - ‘dominant stories’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Ancona et al. (2007, p. 95) - seeking data from multiple sources</a:t>
            </a:r>
          </a:p>
        </p:txBody>
      </p:sp>
    </p:spTree>
    <p:extLst>
      <p:ext uri="{BB962C8B-B14F-4D97-AF65-F5344CB8AC3E}">
        <p14:creationId xmlns:p14="http://schemas.microsoft.com/office/powerpoint/2010/main" val="2077216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587A44D-0E59-4CE5-BE8F-8ECD3D8A0A56}"/>
              </a:ext>
            </a:extLst>
          </p:cNvPr>
          <p:cNvSpPr/>
          <p:nvPr/>
        </p:nvSpPr>
        <p:spPr>
          <a:xfrm>
            <a:off x="501067" y="391231"/>
            <a:ext cx="22621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+mj-lt"/>
              </a:rPr>
              <a:t>Visioning</a:t>
            </a:r>
            <a:endParaRPr lang="en-US" sz="199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32E8996-514A-4769-A178-8F47B104BC33}"/>
              </a:ext>
            </a:extLst>
          </p:cNvPr>
          <p:cNvSpPr/>
          <p:nvPr/>
        </p:nvSpPr>
        <p:spPr>
          <a:xfrm>
            <a:off x="1294227" y="1414140"/>
            <a:ext cx="9453489" cy="3440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+mj-lt"/>
              </a:rPr>
              <a:t>According to Kotter (1996), a good vision needs to be: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imaginable: conveys a picture of what the future will look like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desirable: appeals to the long-term interests of employees, customers, shareholders and stakeholders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+mj-lt"/>
              </a:rPr>
              <a:t>feasible: comprises realistic, attainable goals</a:t>
            </a:r>
          </a:p>
        </p:txBody>
      </p:sp>
    </p:spTree>
    <p:extLst>
      <p:ext uri="{BB962C8B-B14F-4D97-AF65-F5344CB8AC3E}">
        <p14:creationId xmlns:p14="http://schemas.microsoft.com/office/powerpoint/2010/main" val="4152379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C1EC67E-3BDD-4FF7-88E5-5C12B2578017}"/>
              </a:ext>
            </a:extLst>
          </p:cNvPr>
          <p:cNvSpPr/>
          <p:nvPr/>
        </p:nvSpPr>
        <p:spPr>
          <a:xfrm>
            <a:off x="501067" y="391231"/>
            <a:ext cx="47500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+mj-lt"/>
              </a:rPr>
              <a:t>Cont</a:t>
            </a:r>
            <a:r>
              <a:rPr lang="en-US" sz="3600" b="1" dirty="0">
                <a:latin typeface="+mj-lt"/>
              </a:rPr>
              <a:t>’…….. Visioning</a:t>
            </a:r>
            <a:endParaRPr lang="en-US" sz="199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43B32A-E0F9-4AD3-A81C-22AC2ABB9FBD}"/>
              </a:ext>
            </a:extLst>
          </p:cNvPr>
          <p:cNvSpPr/>
          <p:nvPr/>
        </p:nvSpPr>
        <p:spPr>
          <a:xfrm>
            <a:off x="1294227" y="1414140"/>
            <a:ext cx="945348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+mj-lt"/>
              </a:rPr>
              <a:t>According to Kotter (1996), a good vision needs to be: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+mj-lt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i="1" dirty="0">
                <a:latin typeface="+mj-lt"/>
              </a:rPr>
              <a:t>focused</a:t>
            </a:r>
            <a:r>
              <a:rPr lang="en-US" sz="2400" i="1" dirty="0">
                <a:latin typeface="+mj-lt"/>
              </a:rPr>
              <a:t>: </a:t>
            </a:r>
            <a:r>
              <a:rPr lang="en-US" sz="2400" dirty="0">
                <a:latin typeface="+mj-lt"/>
              </a:rPr>
              <a:t>clear enough to provide guidance in decision making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i="1" dirty="0">
                <a:latin typeface="+mj-lt"/>
              </a:rPr>
              <a:t>flexible</a:t>
            </a:r>
            <a:r>
              <a:rPr lang="en-US" sz="2400" i="1" dirty="0">
                <a:latin typeface="+mj-lt"/>
              </a:rPr>
              <a:t>: </a:t>
            </a:r>
            <a:r>
              <a:rPr lang="en-US" sz="2400" dirty="0">
                <a:latin typeface="+mj-lt"/>
              </a:rPr>
              <a:t>general enough to allow individual initiatives and alternative responses in light of changing conditions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i="1" dirty="0">
                <a:latin typeface="+mj-lt"/>
              </a:rPr>
              <a:t>communicable</a:t>
            </a:r>
            <a:r>
              <a:rPr lang="en-US" sz="2400" i="1" dirty="0">
                <a:latin typeface="+mj-lt"/>
              </a:rPr>
              <a:t>: </a:t>
            </a:r>
            <a:r>
              <a:rPr lang="en-US" sz="2400" dirty="0">
                <a:latin typeface="+mj-lt"/>
              </a:rPr>
              <a:t>easy to communicate; can be successfully explained within five minutes.</a:t>
            </a:r>
          </a:p>
        </p:txBody>
      </p:sp>
    </p:spTree>
    <p:extLst>
      <p:ext uri="{BB962C8B-B14F-4D97-AF65-F5344CB8AC3E}">
        <p14:creationId xmlns:p14="http://schemas.microsoft.com/office/powerpoint/2010/main" val="1645015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73512-721D-4D4D-AA9E-4119C9013BBC}"/>
              </a:ext>
            </a:extLst>
          </p:cNvPr>
          <p:cNvSpPr/>
          <p:nvPr/>
        </p:nvSpPr>
        <p:spPr>
          <a:xfrm>
            <a:off x="998329" y="588182"/>
            <a:ext cx="38218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u="sng" dirty="0">
                <a:latin typeface="+mj-lt"/>
              </a:rPr>
              <a:t>Interpretation</a:t>
            </a:r>
            <a:endParaRPr lang="en-US" sz="16600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5B43E65-6E22-4CFE-B995-2F9D30E51039}"/>
              </a:ext>
            </a:extLst>
          </p:cNvPr>
          <p:cNvSpPr/>
          <p:nvPr/>
        </p:nvSpPr>
        <p:spPr>
          <a:xfrm>
            <a:off x="1195754" y="1770261"/>
            <a:ext cx="10691446" cy="2217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+mj-lt"/>
              </a:rPr>
              <a:t>Conceptual models provide a basis for interpreting diagnostic information and identifying what needs to be changed to achieve a more desirable state of affairs.</a:t>
            </a:r>
          </a:p>
        </p:txBody>
      </p:sp>
    </p:spTree>
    <p:extLst>
      <p:ext uri="{BB962C8B-B14F-4D97-AF65-F5344CB8AC3E}">
        <p14:creationId xmlns:p14="http://schemas.microsoft.com/office/powerpoint/2010/main" val="3016786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4F19F5-BA19-45E7-AB31-22FA35C06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6591" y="389426"/>
            <a:ext cx="8235095" cy="5309621"/>
          </a:xfrm>
          <a:prstGeom prst="rect">
            <a:avLst/>
          </a:prstGeom>
        </p:spPr>
      </p:pic>
      <p:sp>
        <p:nvSpPr>
          <p:cNvPr id="5" name="Google Shape;98;p3">
            <a:extLst>
              <a:ext uri="{FF2B5EF4-FFF2-40B4-BE49-F238E27FC236}">
                <a16:creationId xmlns:a16="http://schemas.microsoft.com/office/drawing/2014/main" id="{B8116323-14E5-4955-BBE9-7A3E89B653A7}"/>
              </a:ext>
            </a:extLst>
          </p:cNvPr>
          <p:cNvSpPr/>
          <p:nvPr/>
        </p:nvSpPr>
        <p:spPr>
          <a:xfrm>
            <a:off x="5782436" y="5886444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171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57393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98;p3">
            <a:extLst>
              <a:ext uri="{FF2B5EF4-FFF2-40B4-BE49-F238E27FC236}">
                <a16:creationId xmlns:a16="http://schemas.microsoft.com/office/drawing/2014/main" id="{800280FB-309C-47C3-8765-615CC0F18E58}"/>
              </a:ext>
            </a:extLst>
          </p:cNvPr>
          <p:cNvSpPr/>
          <p:nvPr/>
        </p:nvSpPr>
        <p:spPr>
          <a:xfrm>
            <a:off x="5937181" y="3143244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Open Sans"/>
                <a:ea typeface="Open Sans"/>
                <a:cs typeface="Open Sans"/>
                <a:sym typeface="Open Sans"/>
              </a:rPr>
              <a:t>172</a:t>
            </a:r>
            <a:endParaRPr lang="en-US" sz="800" b="0" i="0" dirty="0">
              <a:solidFill>
                <a:srgbClr val="444444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F83EFC-D088-4F02-812D-57B281644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112" y="1163577"/>
            <a:ext cx="10837318" cy="192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3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2FA94F2-4110-4390-ADA0-83DC268A8862}"/>
              </a:ext>
            </a:extLst>
          </p:cNvPr>
          <p:cNvSpPr/>
          <p:nvPr/>
        </p:nvSpPr>
        <p:spPr>
          <a:xfrm>
            <a:off x="450212" y="545980"/>
            <a:ext cx="33457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latin typeface="+mj-lt"/>
              </a:rPr>
              <a:t>Sense giving</a:t>
            </a:r>
            <a:endParaRPr lang="en-US" sz="7200" b="1" dirty="0">
              <a:latin typeface="+mj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62204F0-456A-48F6-9410-366B3B5C2448}"/>
              </a:ext>
            </a:extLst>
          </p:cNvPr>
          <p:cNvSpPr/>
          <p:nvPr/>
        </p:nvSpPr>
        <p:spPr>
          <a:xfrm>
            <a:off x="2261406" y="1685463"/>
            <a:ext cx="9314520" cy="4090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+mj-lt"/>
              </a:rPr>
              <a:t>Shaping the vision: reciprocal cycle of sense making and sense giving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800" dirty="0">
                <a:latin typeface="+mj-lt"/>
              </a:rPr>
              <a:t>Translating the vision into a desire for change</a:t>
            </a:r>
          </a:p>
          <a:p>
            <a:pPr lvl="7">
              <a:lnSpc>
                <a:spcPct val="150000"/>
              </a:lnSpc>
            </a:pPr>
            <a:r>
              <a:rPr lang="en-US" sz="1050" dirty="0">
                <a:latin typeface="+mj-lt"/>
              </a:rPr>
              <a:t>	</a:t>
            </a:r>
            <a:r>
              <a:rPr lang="en-US" sz="2000" b="1" i="1" dirty="0">
                <a:latin typeface="+mj-lt"/>
              </a:rPr>
              <a:t>Winning trust</a:t>
            </a:r>
          </a:p>
          <a:p>
            <a:pPr lvl="7">
              <a:lnSpc>
                <a:spcPct val="150000"/>
              </a:lnSpc>
            </a:pPr>
            <a:r>
              <a:rPr lang="en-US" sz="2000" b="1" i="1" dirty="0">
                <a:latin typeface="+mj-lt"/>
              </a:rPr>
              <a:t>	Highlighting benefits</a:t>
            </a:r>
          </a:p>
          <a:p>
            <a:pPr lvl="7">
              <a:lnSpc>
                <a:spcPct val="150000"/>
              </a:lnSpc>
            </a:pPr>
            <a:r>
              <a:rPr lang="en-US" sz="2000" b="1" i="1" dirty="0">
                <a:latin typeface="+mj-lt"/>
              </a:rPr>
              <a:t>	Promoting perceptions of competence</a:t>
            </a:r>
          </a:p>
          <a:p>
            <a:pPr lvl="7">
              <a:lnSpc>
                <a:spcPct val="150000"/>
              </a:lnSpc>
            </a:pPr>
            <a:r>
              <a:rPr lang="en-US" sz="2000" b="1" i="1" dirty="0">
                <a:latin typeface="+mj-lt"/>
              </a:rPr>
              <a:t>	Demonstrating that the status quo is unsustainable</a:t>
            </a:r>
            <a:endParaRPr lang="en-US" sz="2000" dirty="0">
              <a:latin typeface="+mj-lt"/>
            </a:endParaRPr>
          </a:p>
          <a:p>
            <a:pPr marL="285750" lvl="8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en-US" sz="105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05984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458CCF3-AD13-4C1F-8C3C-790567A49A03}"/>
              </a:ext>
            </a:extLst>
          </p:cNvPr>
          <p:cNvSpPr/>
          <p:nvPr/>
        </p:nvSpPr>
        <p:spPr>
          <a:xfrm>
            <a:off x="847345" y="46157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+mj-lt"/>
              </a:rPr>
              <a:t>Aligning</a:t>
            </a:r>
            <a:endParaRPr lang="en-US" sz="3600" dirty="0">
              <a:latin typeface="+mj-l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4B453B-BB42-442D-A276-B31494B72018}"/>
              </a:ext>
            </a:extLst>
          </p:cNvPr>
          <p:cNvSpPr/>
          <p:nvPr/>
        </p:nvSpPr>
        <p:spPr>
          <a:xfrm>
            <a:off x="1659987" y="2014231"/>
            <a:ext cx="903145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+mj-lt"/>
              </a:rPr>
              <a:t>An important aspect of sense giving is communicating in a way that promotes a shared sense of direction and aligns people so that they can work together to achieve the vision.</a:t>
            </a:r>
          </a:p>
        </p:txBody>
      </p:sp>
    </p:spTree>
    <p:extLst>
      <p:ext uri="{BB962C8B-B14F-4D97-AF65-F5344CB8AC3E}">
        <p14:creationId xmlns:p14="http://schemas.microsoft.com/office/powerpoint/2010/main" val="16559617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5A6C24-CDE4-40E3-B4B8-AB19F05A6CA3}"/>
              </a:ext>
            </a:extLst>
          </p:cNvPr>
          <p:cNvSpPr/>
          <p:nvPr/>
        </p:nvSpPr>
        <p:spPr>
          <a:xfrm>
            <a:off x="646914" y="204789"/>
            <a:ext cx="21339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latin typeface="+mj-lt"/>
              </a:rPr>
              <a:t>Enabling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854696-7C36-4514-A6A8-F97A2A7A76F6}"/>
              </a:ext>
            </a:extLst>
          </p:cNvPr>
          <p:cNvSpPr/>
          <p:nvPr/>
        </p:nvSpPr>
        <p:spPr>
          <a:xfrm>
            <a:off x="2417174" y="1150890"/>
            <a:ext cx="8478603" cy="4836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>
                <a:latin typeface="+mn-lt"/>
              </a:rPr>
              <a:t>Leaders can enable people to deliver change by: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Everybody is clear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Creating clear structures and frameworks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Designing and delegating tasks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Designing work for teams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Providing access to information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Developing feedback mechanisms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Encouraging those involved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+mn-lt"/>
              </a:rPr>
              <a:t>Creating alignment at the top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53724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7471275-316F-426F-8A0C-7808508EB26E}"/>
              </a:ext>
            </a:extLst>
          </p:cNvPr>
          <p:cNvSpPr/>
          <p:nvPr/>
        </p:nvSpPr>
        <p:spPr>
          <a:xfrm>
            <a:off x="618002" y="771063"/>
            <a:ext cx="73981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Supporting others during the change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FFD3A7-7CCE-486D-801C-D6BCF0F9450F}"/>
              </a:ext>
            </a:extLst>
          </p:cNvPr>
          <p:cNvSpPr/>
          <p:nvPr/>
        </p:nvSpPr>
        <p:spPr>
          <a:xfrm>
            <a:off x="1083212" y="1980884"/>
            <a:ext cx="9819249" cy="1951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It is easier for leaders to identify and communicate benefits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Providing opportunities for dialogue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+mn-lt"/>
              </a:rPr>
              <a:t>Providing training opportunities</a:t>
            </a:r>
          </a:p>
        </p:txBody>
      </p:sp>
    </p:spTree>
    <p:extLst>
      <p:ext uri="{BB962C8B-B14F-4D97-AF65-F5344CB8AC3E}">
        <p14:creationId xmlns:p14="http://schemas.microsoft.com/office/powerpoint/2010/main" val="6158931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234F664-5A61-47A6-9F84-F918E787CBD9}"/>
              </a:ext>
            </a:extLst>
          </p:cNvPr>
          <p:cNvSpPr/>
          <p:nvPr/>
        </p:nvSpPr>
        <p:spPr>
          <a:xfrm>
            <a:off x="459663" y="672589"/>
            <a:ext cx="100607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Maintaining momentum and sustaining the change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440BF7-30CA-4F17-94A6-4644EEA66241}"/>
              </a:ext>
            </a:extLst>
          </p:cNvPr>
          <p:cNvSpPr/>
          <p:nvPr/>
        </p:nvSpPr>
        <p:spPr>
          <a:xfrm>
            <a:off x="1378635" y="1924613"/>
            <a:ext cx="10072466" cy="2217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+mn-lt"/>
              </a:rPr>
              <a:t>Leaders need to be careful to act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+mn-lt"/>
              </a:rPr>
              <a:t>Managers and supervisors at all levels need to be committed and equally involved</a:t>
            </a:r>
          </a:p>
        </p:txBody>
      </p:sp>
    </p:spTree>
    <p:extLst>
      <p:ext uri="{BB962C8B-B14F-4D97-AF65-F5344CB8AC3E}">
        <p14:creationId xmlns:p14="http://schemas.microsoft.com/office/powerpoint/2010/main" val="33020536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96ABD76-9E6D-4C23-8B39-3ED7D4B3C09E}"/>
              </a:ext>
            </a:extLst>
          </p:cNvPr>
          <p:cNvSpPr/>
          <p:nvPr/>
        </p:nvSpPr>
        <p:spPr>
          <a:xfrm>
            <a:off x="1426846" y="1174511"/>
            <a:ext cx="9264600" cy="1998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400" i="1" dirty="0">
                <a:latin typeface="+mj-lt"/>
              </a:rPr>
              <a:t>Managing change in practice </a:t>
            </a:r>
            <a:r>
              <a:rPr lang="en-US" sz="4400" b="1" dirty="0">
                <a:latin typeface="+mj-lt"/>
              </a:rPr>
              <a:t>9.1</a:t>
            </a:r>
          </a:p>
          <a:p>
            <a:pPr>
              <a:lnSpc>
                <a:spcPct val="150000"/>
              </a:lnSpc>
            </a:pPr>
            <a:r>
              <a:rPr lang="en-US" sz="4400" i="1" dirty="0">
                <a:latin typeface="+mj-lt"/>
              </a:rPr>
              <a:t>Jo North: Start with the end in mind</a:t>
            </a:r>
            <a:endParaRPr lang="en-US" sz="496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36360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B41A5CF-574F-4C25-8394-52F88DB19DD4}"/>
              </a:ext>
            </a:extLst>
          </p:cNvPr>
          <p:cNvSpPr/>
          <p:nvPr/>
        </p:nvSpPr>
        <p:spPr>
          <a:xfrm>
            <a:off x="810194" y="529612"/>
            <a:ext cx="4971627" cy="901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4000" b="1" u="sng" dirty="0">
                <a:latin typeface="+mn-lt"/>
              </a:rPr>
              <a:t>Leadership style</a:t>
            </a:r>
            <a:endParaRPr lang="en-US" sz="8800" b="1" u="sng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DAB0A91-8984-46E9-90FA-70CBC814D0DF}"/>
              </a:ext>
            </a:extLst>
          </p:cNvPr>
          <p:cNvSpPr/>
          <p:nvPr/>
        </p:nvSpPr>
        <p:spPr>
          <a:xfrm>
            <a:off x="1308952" y="2251737"/>
            <a:ext cx="9804525" cy="14784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>
                <a:latin typeface="+mj-lt"/>
              </a:rPr>
              <a:t>Charismatic leadership highlights the power of the emotional interaction between leaders and followers.</a:t>
            </a:r>
          </a:p>
        </p:txBody>
      </p:sp>
    </p:spTree>
    <p:extLst>
      <p:ext uri="{BB962C8B-B14F-4D97-AF65-F5344CB8AC3E}">
        <p14:creationId xmlns:p14="http://schemas.microsoft.com/office/powerpoint/2010/main" val="4141370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6CEB952-B226-4852-9562-B46AA0555DFD}"/>
              </a:ext>
            </a:extLst>
          </p:cNvPr>
          <p:cNvSpPr/>
          <p:nvPr/>
        </p:nvSpPr>
        <p:spPr>
          <a:xfrm>
            <a:off x="411302" y="433438"/>
            <a:ext cx="55996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u="sng" dirty="0">
                <a:latin typeface="+mn-lt"/>
              </a:rPr>
              <a:t>Distributed leadership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5888FD-364F-4FF2-8D15-D0009A4BA530}"/>
              </a:ext>
            </a:extLst>
          </p:cNvPr>
          <p:cNvSpPr/>
          <p:nvPr/>
        </p:nvSpPr>
        <p:spPr>
          <a:xfrm>
            <a:off x="2105464" y="2013840"/>
            <a:ext cx="82202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+mn-lt"/>
              </a:rPr>
              <a:t>Even in traditional hierarchical organizations, leadership, at least to some extent, has to be cascaded down the hierarchy</a:t>
            </a:r>
          </a:p>
        </p:txBody>
      </p:sp>
    </p:spTree>
    <p:extLst>
      <p:ext uri="{BB962C8B-B14F-4D97-AF65-F5344CB8AC3E}">
        <p14:creationId xmlns:p14="http://schemas.microsoft.com/office/powerpoint/2010/main" val="32573162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D9AAC1-3316-4712-B982-FC6F4B5A266B}"/>
              </a:ext>
            </a:extLst>
          </p:cNvPr>
          <p:cNvSpPr/>
          <p:nvPr/>
        </p:nvSpPr>
        <p:spPr>
          <a:xfrm>
            <a:off x="364535" y="363100"/>
            <a:ext cx="77764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/>
              <a:t>The collective nature of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CC43E0-BCF3-4925-B398-723277C1AA5C}"/>
              </a:ext>
            </a:extLst>
          </p:cNvPr>
          <p:cNvSpPr/>
          <p:nvPr/>
        </p:nvSpPr>
        <p:spPr>
          <a:xfrm>
            <a:off x="1134723" y="1727666"/>
            <a:ext cx="23022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Coherence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7895F2-7B03-49F9-AFEA-37A7E340E9B6}"/>
              </a:ext>
            </a:extLst>
          </p:cNvPr>
          <p:cNvSpPr/>
          <p:nvPr/>
        </p:nvSpPr>
        <p:spPr>
          <a:xfrm>
            <a:off x="2808848" y="2445510"/>
            <a:ext cx="740429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+mn-lt"/>
              </a:rPr>
              <a:t>Collective leadership offers the possibility of bringing together the range of skills and experience required to formulate an acceptable vision as well as the ability to influence others in a manner perceived to be legitimate.</a:t>
            </a:r>
          </a:p>
        </p:txBody>
      </p:sp>
    </p:spTree>
    <p:extLst>
      <p:ext uri="{BB962C8B-B14F-4D97-AF65-F5344CB8AC3E}">
        <p14:creationId xmlns:p14="http://schemas.microsoft.com/office/powerpoint/2010/main" val="37241762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D9AAC1-3316-4712-B982-FC6F4B5A266B}"/>
              </a:ext>
            </a:extLst>
          </p:cNvPr>
          <p:cNvSpPr/>
          <p:nvPr/>
        </p:nvSpPr>
        <p:spPr>
          <a:xfrm>
            <a:off x="364535" y="363100"/>
            <a:ext cx="9802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+mj-lt"/>
              </a:rPr>
              <a:t>Cont</a:t>
            </a:r>
            <a:r>
              <a:rPr lang="en-US" sz="3600" b="1" dirty="0">
                <a:latin typeface="+mj-lt"/>
              </a:rPr>
              <a:t>’……The collective nature of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CC43E0-BCF3-4925-B398-723277C1AA5C}"/>
              </a:ext>
            </a:extLst>
          </p:cNvPr>
          <p:cNvSpPr/>
          <p:nvPr/>
        </p:nvSpPr>
        <p:spPr>
          <a:xfrm>
            <a:off x="937775" y="1418177"/>
            <a:ext cx="1778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Fragility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DED9C2-4EE6-4CB3-93AA-1AC71F90525C}"/>
              </a:ext>
            </a:extLst>
          </p:cNvPr>
          <p:cNvSpPr/>
          <p:nvPr/>
        </p:nvSpPr>
        <p:spPr>
          <a:xfrm>
            <a:off x="1295796" y="2163765"/>
            <a:ext cx="32255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latin typeface="+mj-lt"/>
              </a:rPr>
              <a:t>1 Strategic coupling: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3D9988-3CA0-4213-9DF5-C28BCE020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489" y="1274517"/>
            <a:ext cx="4791808" cy="4088662"/>
          </a:xfrm>
          <a:prstGeom prst="rect">
            <a:avLst/>
          </a:prstGeom>
        </p:spPr>
      </p:pic>
      <p:sp>
        <p:nvSpPr>
          <p:cNvPr id="7" name="Google Shape;98;p3">
            <a:extLst>
              <a:ext uri="{FF2B5EF4-FFF2-40B4-BE49-F238E27FC236}">
                <a16:creationId xmlns:a16="http://schemas.microsoft.com/office/drawing/2014/main" id="{BE7BBDAB-0BFA-4F0A-BC6C-70273823E295}"/>
              </a:ext>
            </a:extLst>
          </p:cNvPr>
          <p:cNvSpPr/>
          <p:nvPr/>
        </p:nvSpPr>
        <p:spPr>
          <a:xfrm>
            <a:off x="5416677" y="5478478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182</a:t>
            </a:r>
            <a:endParaRPr lang="en-US" sz="800" b="0" i="0" dirty="0">
              <a:solidFill>
                <a:srgbClr val="444444"/>
              </a:solidFill>
              <a:latin typeface="+mj-lt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779389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D9AAC1-3316-4712-B982-FC6F4B5A266B}"/>
              </a:ext>
            </a:extLst>
          </p:cNvPr>
          <p:cNvSpPr/>
          <p:nvPr/>
        </p:nvSpPr>
        <p:spPr>
          <a:xfrm>
            <a:off x="364535" y="363100"/>
            <a:ext cx="9802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+mj-lt"/>
              </a:rPr>
              <a:t>Cont</a:t>
            </a:r>
            <a:r>
              <a:rPr lang="en-US" sz="3600" b="1" dirty="0">
                <a:latin typeface="+mj-lt"/>
              </a:rPr>
              <a:t>’……The collective nature of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CC43E0-BCF3-4925-B398-723277C1AA5C}"/>
              </a:ext>
            </a:extLst>
          </p:cNvPr>
          <p:cNvSpPr/>
          <p:nvPr/>
        </p:nvSpPr>
        <p:spPr>
          <a:xfrm>
            <a:off x="670489" y="1390042"/>
            <a:ext cx="1778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Fragility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DED9C2-4EE6-4CB3-93AA-1AC71F90525C}"/>
              </a:ext>
            </a:extLst>
          </p:cNvPr>
          <p:cNvSpPr/>
          <p:nvPr/>
        </p:nvSpPr>
        <p:spPr>
          <a:xfrm>
            <a:off x="633046" y="2163765"/>
            <a:ext cx="40646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+mj-lt"/>
              </a:rPr>
              <a:t>2 </a:t>
            </a:r>
            <a:r>
              <a:rPr lang="en-US" sz="2400" b="1" i="1" dirty="0">
                <a:latin typeface="+mj-lt"/>
              </a:rPr>
              <a:t>Organizational coupling:</a:t>
            </a:r>
            <a:endParaRPr lang="en-US" sz="3600" b="1" dirty="0">
              <a:latin typeface="+mj-l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39C70D-2B3A-4F45-96B1-90712F3CAA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1151" y="1235318"/>
            <a:ext cx="5146137" cy="4210475"/>
          </a:xfrm>
          <a:prstGeom prst="rect">
            <a:avLst/>
          </a:prstGeom>
        </p:spPr>
      </p:pic>
      <p:sp>
        <p:nvSpPr>
          <p:cNvPr id="7" name="Google Shape;98;p3">
            <a:extLst>
              <a:ext uri="{FF2B5EF4-FFF2-40B4-BE49-F238E27FC236}">
                <a16:creationId xmlns:a16="http://schemas.microsoft.com/office/drawing/2014/main" id="{6409C660-170E-4AF1-9317-B65F9A4C6630}"/>
              </a:ext>
            </a:extLst>
          </p:cNvPr>
          <p:cNvSpPr/>
          <p:nvPr/>
        </p:nvSpPr>
        <p:spPr>
          <a:xfrm>
            <a:off x="5416677" y="5478478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182</a:t>
            </a:r>
            <a:endParaRPr lang="en-US" sz="800" b="0" i="0" dirty="0">
              <a:solidFill>
                <a:srgbClr val="444444"/>
              </a:solidFill>
              <a:latin typeface="+mj-lt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41392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D9AAC1-3316-4712-B982-FC6F4B5A266B}"/>
              </a:ext>
            </a:extLst>
          </p:cNvPr>
          <p:cNvSpPr/>
          <p:nvPr/>
        </p:nvSpPr>
        <p:spPr>
          <a:xfrm>
            <a:off x="364535" y="363100"/>
            <a:ext cx="98026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latin typeface="+mj-lt"/>
              </a:rPr>
              <a:t>Cont</a:t>
            </a:r>
            <a:r>
              <a:rPr lang="en-US" sz="3600" b="1" dirty="0">
                <a:latin typeface="+mj-lt"/>
              </a:rPr>
              <a:t>’……The collective nature of leadership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CC43E0-BCF3-4925-B398-723277C1AA5C}"/>
              </a:ext>
            </a:extLst>
          </p:cNvPr>
          <p:cNvSpPr/>
          <p:nvPr/>
        </p:nvSpPr>
        <p:spPr>
          <a:xfrm>
            <a:off x="670489" y="1390042"/>
            <a:ext cx="17780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latin typeface="+mj-lt"/>
              </a:rPr>
              <a:t>Fragility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5DED9C2-4EE6-4CB3-93AA-1AC71F90525C}"/>
              </a:ext>
            </a:extLst>
          </p:cNvPr>
          <p:cNvSpPr/>
          <p:nvPr/>
        </p:nvSpPr>
        <p:spPr>
          <a:xfrm>
            <a:off x="844062" y="2163765"/>
            <a:ext cx="46704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+mj-lt"/>
              </a:rPr>
              <a:t>3 Environmental coupling:</a:t>
            </a:r>
          </a:p>
        </p:txBody>
      </p:sp>
      <p:sp>
        <p:nvSpPr>
          <p:cNvPr id="7" name="Google Shape;98;p3">
            <a:extLst>
              <a:ext uri="{FF2B5EF4-FFF2-40B4-BE49-F238E27FC236}">
                <a16:creationId xmlns:a16="http://schemas.microsoft.com/office/drawing/2014/main" id="{6409C660-170E-4AF1-9317-B65F9A4C6630}"/>
              </a:ext>
            </a:extLst>
          </p:cNvPr>
          <p:cNvSpPr/>
          <p:nvPr/>
        </p:nvSpPr>
        <p:spPr>
          <a:xfrm>
            <a:off x="5416677" y="5478478"/>
            <a:ext cx="5841269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John Hayes (2014), The Theory and Practice of Change Management, 4th ed.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</a:t>
            </a:r>
            <a:r>
              <a:rPr lang="en-US" sz="800" b="0" i="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p - </a:t>
            </a:r>
            <a:r>
              <a:rPr lang="en-US" sz="800" dirty="0">
                <a:solidFill>
                  <a:srgbClr val="444444"/>
                </a:solidFill>
                <a:latin typeface="+mj-lt"/>
                <a:ea typeface="Open Sans"/>
                <a:cs typeface="Open Sans"/>
                <a:sym typeface="Open Sans"/>
              </a:rPr>
              <a:t>183</a:t>
            </a:r>
            <a:endParaRPr lang="en-US" sz="800" b="0" i="0" dirty="0">
              <a:solidFill>
                <a:srgbClr val="444444"/>
              </a:solidFill>
              <a:latin typeface="+mj-lt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BF6896-ABA8-4192-BF17-A00712BB8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1996" y="1494766"/>
            <a:ext cx="4129380" cy="3986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300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71F5716-AC7B-4745-B774-4F9ACC247F0C}"/>
              </a:ext>
            </a:extLst>
          </p:cNvPr>
          <p:cNvSpPr/>
          <p:nvPr/>
        </p:nvSpPr>
        <p:spPr>
          <a:xfrm>
            <a:off x="922984" y="449947"/>
            <a:ext cx="97278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latin typeface="+mj-lt"/>
              </a:rPr>
              <a:t>Research report 9.1 Collective leadership and strategic change in healthcare organizations</a:t>
            </a:r>
            <a:endParaRPr lang="en-PH" sz="3600" dirty="0">
              <a:latin typeface="+mj-lt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2080749-53ED-41D4-BB97-B06C3445A315}"/>
              </a:ext>
            </a:extLst>
          </p:cNvPr>
          <p:cNvSpPr/>
          <p:nvPr/>
        </p:nvSpPr>
        <p:spPr>
          <a:xfrm>
            <a:off x="2796058" y="2399348"/>
            <a:ext cx="659988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</a:pPr>
            <a:r>
              <a:rPr lang="en-PH" sz="4400" b="1" dirty="0">
                <a:latin typeface="+mj-lt"/>
              </a:rPr>
              <a:t>Method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n-PH" sz="4400" b="1" dirty="0">
                <a:latin typeface="+mj-lt"/>
              </a:rPr>
              <a:t>The research process</a:t>
            </a:r>
            <a:endParaRPr lang="en-PH" sz="4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54897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71F5716-AC7B-4745-B774-4F9ACC247F0C}"/>
              </a:ext>
            </a:extLst>
          </p:cNvPr>
          <p:cNvSpPr/>
          <p:nvPr/>
        </p:nvSpPr>
        <p:spPr>
          <a:xfrm>
            <a:off x="1605565" y="1674674"/>
            <a:ext cx="97278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i="1" dirty="0">
                <a:latin typeface="+mn-lt"/>
              </a:rPr>
              <a:t>Exercise </a:t>
            </a:r>
            <a:r>
              <a:rPr lang="en-US" sz="5400" b="1" dirty="0">
                <a:latin typeface="+mn-lt"/>
              </a:rPr>
              <a:t>9.2 </a:t>
            </a:r>
            <a:r>
              <a:rPr lang="en-US" sz="5400" i="1" dirty="0">
                <a:latin typeface="+mn-lt"/>
              </a:rPr>
              <a:t>Profiling effective leader behaviour</a:t>
            </a:r>
            <a:endParaRPr lang="en-PH" sz="1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046432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5A0931-DE85-4135-AF48-3CDB0E1811E5}"/>
              </a:ext>
            </a:extLst>
          </p:cNvPr>
          <p:cNvSpPr/>
          <p:nvPr/>
        </p:nvSpPr>
        <p:spPr>
          <a:xfrm>
            <a:off x="4177573" y="490228"/>
            <a:ext cx="25234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+mj-lt"/>
              </a:rPr>
              <a:t>Summary</a:t>
            </a:r>
            <a:endParaRPr lang="en-US" sz="4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8D95E5-445A-4B96-B2AB-285E73B80CF3}"/>
              </a:ext>
            </a:extLst>
          </p:cNvPr>
          <p:cNvSpPr/>
          <p:nvPr/>
        </p:nvSpPr>
        <p:spPr>
          <a:xfrm>
            <a:off x="1153550" y="1507795"/>
            <a:ext cx="9833317" cy="2793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latin typeface="+mj-lt"/>
              </a:rPr>
              <a:t>The chapter outlines seven key tasks for successful change leadership, including creating a vision, effective communication, and addressing concerns. It also highlights the importance of collective leadership in organizations with diffused power, emphasizing the need for unity and addressing potential fragility in leadership structures.</a:t>
            </a:r>
          </a:p>
        </p:txBody>
      </p:sp>
    </p:spTree>
    <p:extLst>
      <p:ext uri="{BB962C8B-B14F-4D97-AF65-F5344CB8AC3E}">
        <p14:creationId xmlns:p14="http://schemas.microsoft.com/office/powerpoint/2010/main" val="23068925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7133" y="413657"/>
            <a:ext cx="9684560" cy="54920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lvl="2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lvl="3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lvl="4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lvl="5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lvl="6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lvl="7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lvl="8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REFERENCES 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Hayes, John (2022) The Theory and Practice of Change Management 6</a:t>
            </a:r>
            <a:r>
              <a:rPr lang="en-US" sz="2400" baseline="300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lang="en-US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Bloomsbury Publishing PLC.</a:t>
            </a:r>
            <a:endParaRPr lang="en-US" sz="2400" dirty="0">
              <a:solidFill>
                <a:srgbClr val="000000"/>
              </a:solidFill>
              <a:latin typeface="+mj-lt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Hayes, John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(2014) The Theory and Practice of Change Management 4</a:t>
            </a:r>
            <a:r>
              <a:rPr kumimoji="0" lang="en-US" sz="24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th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 Edition.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Palgrave Macmillan. </a:t>
            </a:r>
            <a:r>
              <a:rPr lang="en-US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United Kingdom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Hayes, John (2010) The Theory and Practice of Change Management 3</a:t>
            </a:r>
            <a:r>
              <a:rPr lang="en-US" sz="2400" baseline="300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rd</a:t>
            </a: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  Edition. </a:t>
            </a:r>
            <a:r>
              <a:rPr lang="en-US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Palgrave Macmillan. United Kingdom</a:t>
            </a:r>
          </a:p>
          <a:p>
            <a:pPr marL="34290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Kotter, John P. (1996) </a:t>
            </a:r>
            <a:r>
              <a:rPr lang="en-US" sz="2400" dirty="0">
                <a:solidFill>
                  <a:srgbClr val="000000"/>
                </a:solidFill>
                <a:latin typeface="+mj-lt"/>
                <a:ea typeface="Cambria" panose="02040503050406030204" pitchFamily="18" charset="0"/>
                <a:cs typeface="Cambria" panose="02040503050406030204" pitchFamily="18" charset="0"/>
              </a:rPr>
              <a:t>Leading Change. </a:t>
            </a:r>
            <a:r>
              <a:rPr lang="en-US" sz="2400" dirty="0">
                <a:latin typeface="+mj-lt"/>
              </a:rPr>
              <a:t>Harvard Business School Press</a:t>
            </a:r>
            <a:r>
              <a:rPr lang="en-US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USA. </a:t>
            </a:r>
            <a:r>
              <a:rPr lang="de-DE" sz="2400" dirty="0">
                <a:latin typeface="+mj-lt"/>
              </a:rPr>
              <a:t>ISBN 10: 0875847471 / ISBN 13: 9780875847474</a:t>
            </a:r>
            <a:endParaRPr lang="en-US" sz="24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"/>
          <p:cNvSpPr txBox="1"/>
          <p:nvPr/>
        </p:nvSpPr>
        <p:spPr>
          <a:xfrm>
            <a:off x="2387702" y="1293782"/>
            <a:ext cx="7421218" cy="22159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800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  <a:t>The End </a:t>
            </a:r>
            <a:endParaRPr dirty="0"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829</TotalTime>
  <Words>1010</Words>
  <Application>Microsoft Office PowerPoint</Application>
  <PresentationFormat>Widescreen</PresentationFormat>
  <Paragraphs>122</Paragraphs>
  <Slides>32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Calibri</vt:lpstr>
      <vt:lpstr>Open Sans</vt:lpstr>
      <vt:lpstr>Symbol</vt:lpstr>
      <vt:lpstr>Wingdings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Ella</dc:creator>
  <cp:lastModifiedBy>Business Ignite</cp:lastModifiedBy>
  <cp:revision>92</cp:revision>
  <dcterms:created xsi:type="dcterms:W3CDTF">2023-09-09T11:09:00Z</dcterms:created>
  <dcterms:modified xsi:type="dcterms:W3CDTF">2023-10-27T19:01:20Z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8419E72986A14EBDA3E03A44E78E7311_12</vt:lpwstr>
  </property>
  <property fmtid="{D5CDD505-2E9C-101B-9397-08002B2CF9AE}" pid="3" name="KSOProductBuildVer">
    <vt:lpwstr>1033-12.2.0.13201</vt:lpwstr>
  </property>
</Properties>
</file>