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318" r:id="rId3"/>
    <p:sldId id="352" r:id="rId4"/>
    <p:sldId id="319" r:id="rId5"/>
    <p:sldId id="320" r:id="rId6"/>
    <p:sldId id="321" r:id="rId7"/>
    <p:sldId id="322" r:id="rId8"/>
    <p:sldId id="353" r:id="rId9"/>
    <p:sldId id="364" r:id="rId10"/>
    <p:sldId id="374" r:id="rId11"/>
    <p:sldId id="363" r:id="rId12"/>
    <p:sldId id="323" r:id="rId13"/>
    <p:sldId id="324" r:id="rId14"/>
    <p:sldId id="354" r:id="rId15"/>
    <p:sldId id="375" r:id="rId16"/>
    <p:sldId id="376" r:id="rId17"/>
    <p:sldId id="377" r:id="rId18"/>
    <p:sldId id="378" r:id="rId19"/>
    <p:sldId id="365" r:id="rId20"/>
    <p:sldId id="379" r:id="rId21"/>
    <p:sldId id="380" r:id="rId22"/>
    <p:sldId id="355" r:id="rId23"/>
    <p:sldId id="381" r:id="rId24"/>
    <p:sldId id="366" r:id="rId25"/>
    <p:sldId id="356" r:id="rId26"/>
    <p:sldId id="382" r:id="rId27"/>
    <p:sldId id="383" r:id="rId28"/>
    <p:sldId id="384" r:id="rId29"/>
    <p:sldId id="385" r:id="rId30"/>
    <p:sldId id="387" r:id="rId31"/>
    <p:sldId id="386" r:id="rId32"/>
    <p:sldId id="344" r:id="rId33"/>
    <p:sldId id="317" r:id="rId34"/>
    <p:sldId id="287" r:id="rId35"/>
  </p:sldIdLst>
  <p:sldSz cx="12192000" cy="6858000"/>
  <p:notesSz cx="6858000" cy="9144000"/>
  <p:embeddedFontLst>
    <p:embeddedFont>
      <p:font typeface="Calibri" panose="020F0502020204030204" pitchFamily="34" charset="0"/>
      <p:regular r:id="rId37"/>
      <p:bold r:id="rId38"/>
      <p:italic r:id="rId39"/>
      <p:boldItalic r:id="rId40"/>
    </p:embeddedFont>
    <p:embeddedFont>
      <p:font typeface="Cambria" panose="02040503050406030204" pitchFamily="18" charset="0"/>
      <p:regular r:id="rId41"/>
      <p:bold r:id="rId42"/>
      <p:italic r:id="rId43"/>
      <p:boldItalic r:id="rId44"/>
    </p:embeddedFont>
    <p:embeddedFont>
      <p:font typeface="Open Sans" panose="020B0604020202020204" charset="0"/>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snapToGrid="0">
      <p:cViewPr varScale="1">
        <p:scale>
          <a:sx n="74" d="100"/>
          <a:sy n="74" d="100"/>
        </p:scale>
        <p:origin x="3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10</a:t>
            </a:r>
            <a:endParaRPr sz="6000" dirty="0"/>
          </a:p>
          <a:p>
            <a:pPr marL="0" marR="0" lvl="0" indent="0" algn="ctr" rtl="0">
              <a:lnSpc>
                <a:spcPct val="90000"/>
              </a:lnSpc>
              <a:spcBef>
                <a:spcPts val="0"/>
              </a:spcBef>
              <a:spcAft>
                <a:spcPts val="0"/>
              </a:spcAft>
              <a:buClr>
                <a:schemeClr val="dk1"/>
              </a:buClr>
              <a:buSzPts val="4800"/>
              <a:buFont typeface="Arial"/>
              <a:buNone/>
            </a:pPr>
            <a:r>
              <a:rPr lang="en-US" sz="6600" b="1" i="0" u="none" strike="noStrike" cap="none" dirty="0">
                <a:solidFill>
                  <a:schemeClr val="dk1"/>
                </a:solidFill>
                <a:latin typeface="Calibri"/>
                <a:ea typeface="Calibri"/>
                <a:cs typeface="Calibri"/>
                <a:sym typeface="Calibri"/>
              </a:rPr>
              <a:t>Power, Politics and Stakeholder Management</a:t>
            </a:r>
          </a:p>
          <a:p>
            <a:pPr marL="0" marR="0" lvl="0" indent="0" algn="ctr" rtl="0">
              <a:lnSpc>
                <a:spcPct val="90000"/>
              </a:lnSpc>
              <a:spcBef>
                <a:spcPts val="0"/>
              </a:spcBef>
              <a:spcAft>
                <a:spcPts val="0"/>
              </a:spcAft>
              <a:buClr>
                <a:schemeClr val="dk1"/>
              </a:buClr>
              <a:buSzPts val="4800"/>
              <a:buFont typeface="Arial"/>
              <a:buNone/>
            </a:pPr>
            <a:endParaRPr sz="1800" dirty="0"/>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464234" y="337624"/>
            <a:ext cx="4754880" cy="646331"/>
          </a:xfrm>
          <a:prstGeom prst="rect">
            <a:avLst/>
          </a:prstGeom>
          <a:noFill/>
        </p:spPr>
        <p:txBody>
          <a:bodyPr wrap="square" rtlCol="0">
            <a:spAutoFit/>
          </a:bodyPr>
          <a:lstStyle/>
          <a:p>
            <a:r>
              <a:rPr lang="en-US" sz="3600" b="1" dirty="0"/>
              <a:t>Learning Objectives </a:t>
            </a:r>
          </a:p>
        </p:txBody>
      </p:sp>
      <p:sp>
        <p:nvSpPr>
          <p:cNvPr id="4" name="Rectangle 3">
            <a:extLst>
              <a:ext uri="{FF2B5EF4-FFF2-40B4-BE49-F238E27FC236}">
                <a16:creationId xmlns:a16="http://schemas.microsoft.com/office/drawing/2014/main" id="{902616F4-4B84-49C8-A11A-42869500FB36}"/>
              </a:ext>
            </a:extLst>
          </p:cNvPr>
          <p:cNvSpPr/>
          <p:nvPr/>
        </p:nvSpPr>
        <p:spPr>
          <a:xfrm>
            <a:off x="872197" y="1419353"/>
            <a:ext cx="10564837" cy="3365024"/>
          </a:xfrm>
          <a:prstGeom prst="rect">
            <a:avLst/>
          </a:prstGeom>
        </p:spPr>
        <p:txBody>
          <a:bodyPr wrap="square">
            <a:spAutoFit/>
          </a:bodyPr>
          <a:lstStyle/>
          <a:p>
            <a:pPr marL="285750" indent="-285750">
              <a:lnSpc>
                <a:spcPct val="150000"/>
              </a:lnSpc>
              <a:buFont typeface="Arial" panose="020B0604020202020204" pitchFamily="34" charset="0"/>
              <a:buChar char="•"/>
            </a:pPr>
            <a:r>
              <a:rPr lang="en-US" sz="1800" dirty="0"/>
              <a:t>Understand the concept of organizations as a collection of constituencies with distinct objectives and the dynamic of individuals and groups influencing each other in pursuit of self-interest.</a:t>
            </a:r>
          </a:p>
          <a:p>
            <a:pPr marL="285750" indent="-285750">
              <a:lnSpc>
                <a:spcPct val="150000"/>
              </a:lnSpc>
              <a:buFont typeface="Arial" panose="020B0604020202020204" pitchFamily="34" charset="0"/>
              <a:buChar char="•"/>
            </a:pPr>
            <a:endParaRPr lang="en-US" sz="1800" dirty="0"/>
          </a:p>
          <a:p>
            <a:pPr marL="285750" indent="-285750">
              <a:lnSpc>
                <a:spcPct val="150000"/>
              </a:lnSpc>
              <a:buFont typeface="Arial" panose="020B0604020202020204" pitchFamily="34" charset="0"/>
              <a:buChar char="•"/>
            </a:pPr>
            <a:r>
              <a:rPr lang="en-US" sz="1800" dirty="0"/>
              <a:t>Recognize that conflicts of interest within organizations are often resolved through power and influence, rather than logical or rational arguments.</a:t>
            </a:r>
          </a:p>
          <a:p>
            <a:pPr marL="285750" indent="-285750">
              <a:lnSpc>
                <a:spcPct val="150000"/>
              </a:lnSpc>
              <a:buFont typeface="Arial" panose="020B0604020202020204" pitchFamily="34" charset="0"/>
              <a:buChar char="•"/>
            </a:pPr>
            <a:endParaRPr lang="en-US" sz="1800" dirty="0"/>
          </a:p>
          <a:p>
            <a:pPr marL="285750" indent="-285750">
              <a:lnSpc>
                <a:spcPct val="150000"/>
              </a:lnSpc>
              <a:buFont typeface="Arial" panose="020B0604020202020204" pitchFamily="34" charset="0"/>
              <a:buChar char="•"/>
            </a:pPr>
            <a:r>
              <a:rPr lang="en-US" sz="1800" dirty="0"/>
              <a:t>Comprehend the critical importance of securing support from powerful stakeholders and building a critical mass of support for successful organizational change.</a:t>
            </a: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506437" y="253218"/>
            <a:ext cx="4754880" cy="646331"/>
          </a:xfrm>
          <a:prstGeom prst="rect">
            <a:avLst/>
          </a:prstGeom>
          <a:noFill/>
        </p:spPr>
        <p:txBody>
          <a:bodyPr wrap="square" rtlCol="0">
            <a:spAutoFit/>
          </a:bodyPr>
          <a:lstStyle/>
          <a:p>
            <a:r>
              <a:rPr lang="en-US" sz="3600" b="1" dirty="0"/>
              <a:t>Learning Objectives </a:t>
            </a:r>
          </a:p>
        </p:txBody>
      </p:sp>
      <p:sp>
        <p:nvSpPr>
          <p:cNvPr id="4" name="Rectangle 3">
            <a:extLst>
              <a:ext uri="{FF2B5EF4-FFF2-40B4-BE49-F238E27FC236}">
                <a16:creationId xmlns:a16="http://schemas.microsoft.com/office/drawing/2014/main" id="{E3BB4F0A-59E3-4446-BCB8-95988877F184}"/>
              </a:ext>
            </a:extLst>
          </p:cNvPr>
          <p:cNvSpPr/>
          <p:nvPr/>
        </p:nvSpPr>
        <p:spPr>
          <a:xfrm>
            <a:off x="1153551" y="1180591"/>
            <a:ext cx="9833316" cy="4196020"/>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1800" dirty="0"/>
              <a:t>Define stakeholders as individuals or groups who can affect or are affected by a change, and grasp the heightened intensity of political behavior during times of change.</a:t>
            </a:r>
          </a:p>
          <a:p>
            <a:pPr marL="285750" indent="-285750" algn="just">
              <a:lnSpc>
                <a:spcPct val="150000"/>
              </a:lnSpc>
              <a:buFont typeface="Arial" panose="020B0604020202020204" pitchFamily="34" charset="0"/>
              <a:buChar char="•"/>
            </a:pPr>
            <a:endParaRPr lang="en-US" sz="1800" dirty="0"/>
          </a:p>
          <a:p>
            <a:pPr marL="285750" indent="-285750" algn="just">
              <a:lnSpc>
                <a:spcPct val="150000"/>
              </a:lnSpc>
              <a:buFont typeface="Arial" panose="020B0604020202020204" pitchFamily="34" charset="0"/>
              <a:buChar char="•"/>
            </a:pPr>
            <a:r>
              <a:rPr lang="en-US" sz="1800" dirty="0"/>
              <a:t>Appreciate the significance of assessing power dynamics, understanding relative dependencies, and leveraging them to shift the balance of power in favor of change leaders.</a:t>
            </a:r>
          </a:p>
          <a:p>
            <a:pPr marL="285750" indent="-285750" algn="just">
              <a:lnSpc>
                <a:spcPct val="150000"/>
              </a:lnSpc>
              <a:buFont typeface="Arial" panose="020B0604020202020204" pitchFamily="34" charset="0"/>
              <a:buChar char="•"/>
            </a:pPr>
            <a:endParaRPr lang="en-US" sz="1800" dirty="0"/>
          </a:p>
          <a:p>
            <a:pPr marL="285750" indent="-285750" algn="just">
              <a:lnSpc>
                <a:spcPct val="150000"/>
              </a:lnSpc>
              <a:buFont typeface="Arial" panose="020B0604020202020204" pitchFamily="34" charset="0"/>
              <a:buChar char="•"/>
            </a:pPr>
            <a:r>
              <a:rPr lang="en-US" sz="1800" dirty="0"/>
              <a:t>Distinguish between the normative and instrumental approaches to stakeholder management, and understand the fundamental principles of Jawahar and McLaughlin's instrumental theory, including resource dependence, prospect theory, and the impact of organizational life cycle stages on stakeholder management strategies.</a:t>
            </a:r>
          </a:p>
        </p:txBody>
      </p:sp>
    </p:spTree>
    <p:extLst>
      <p:ext uri="{BB962C8B-B14F-4D97-AF65-F5344CB8AC3E}">
        <p14:creationId xmlns:p14="http://schemas.microsoft.com/office/powerpoint/2010/main" val="2400100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8;p3">
            <a:extLst>
              <a:ext uri="{FF2B5EF4-FFF2-40B4-BE49-F238E27FC236}">
                <a16:creationId xmlns:a16="http://schemas.microsoft.com/office/drawing/2014/main" id="{71E97670-8CCC-4FD7-B56D-1B2A8B978077}"/>
              </a:ext>
            </a:extLst>
          </p:cNvPr>
          <p:cNvSpPr/>
          <p:nvPr/>
        </p:nvSpPr>
        <p:spPr>
          <a:xfrm>
            <a:off x="5276000" y="5494120"/>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190</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532DF981-D7E8-4D4F-AFAE-D0F52DC82DAD}"/>
              </a:ext>
            </a:extLst>
          </p:cNvPr>
          <p:cNvPicPr>
            <a:picLocks noChangeAspect="1"/>
          </p:cNvPicPr>
          <p:nvPr/>
        </p:nvPicPr>
        <p:blipFill>
          <a:blip r:embed="rId2"/>
          <a:stretch>
            <a:fillRect/>
          </a:stretch>
        </p:blipFill>
        <p:spPr>
          <a:xfrm>
            <a:off x="1069145" y="900919"/>
            <a:ext cx="6344529" cy="4286844"/>
          </a:xfrm>
          <a:prstGeom prst="rect">
            <a:avLst/>
          </a:prstGeom>
        </p:spPr>
      </p:pic>
    </p:spTree>
    <p:extLst>
      <p:ext uri="{BB962C8B-B14F-4D97-AF65-F5344CB8AC3E}">
        <p14:creationId xmlns:p14="http://schemas.microsoft.com/office/powerpoint/2010/main" val="3053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D11C50B-2F4F-4DFC-8921-1427994D3748}"/>
              </a:ext>
            </a:extLst>
          </p:cNvPr>
          <p:cNvSpPr/>
          <p:nvPr/>
        </p:nvSpPr>
        <p:spPr>
          <a:xfrm>
            <a:off x="1153552" y="1142816"/>
            <a:ext cx="9903654" cy="3728649"/>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US" sz="2000" dirty="0"/>
              <a:t>What leaders can do to increase their ability to influence others.</a:t>
            </a:r>
          </a:p>
          <a:p>
            <a:pPr marL="342900" indent="-342900" algn="just">
              <a:lnSpc>
                <a:spcPct val="150000"/>
              </a:lnSpc>
              <a:buFont typeface="Wingdings" panose="05000000000000000000" pitchFamily="2" charset="2"/>
              <a:buChar char="Ø"/>
            </a:pPr>
            <a:r>
              <a:rPr lang="en-US" sz="2000" dirty="0"/>
              <a:t>Identifying which stakeholders should be taken into account by those leading the change.</a:t>
            </a:r>
          </a:p>
          <a:p>
            <a:pPr marL="342900" indent="-342900" algn="just">
              <a:lnSpc>
                <a:spcPct val="150000"/>
              </a:lnSpc>
              <a:buFont typeface="Wingdings" panose="05000000000000000000" pitchFamily="2" charset="2"/>
              <a:buChar char="Ø"/>
            </a:pPr>
            <a:r>
              <a:rPr lang="en-US" sz="2000" dirty="0"/>
              <a:t>Ethical considerations.</a:t>
            </a:r>
          </a:p>
          <a:p>
            <a:pPr marL="342900" indent="-342900" algn="just">
              <a:lnSpc>
                <a:spcPct val="150000"/>
              </a:lnSpc>
              <a:buFont typeface="Wingdings" panose="05000000000000000000" pitchFamily="2" charset="2"/>
              <a:buChar char="Ø"/>
            </a:pPr>
            <a:r>
              <a:rPr lang="en-US" sz="2000" dirty="0"/>
              <a:t>A conceptual framework, based on life cycle, resource dependence and prospect theory, that leaders can use to decide how best to manage stakeholders.</a:t>
            </a:r>
          </a:p>
          <a:p>
            <a:pPr marL="342900" indent="-342900" algn="just">
              <a:lnSpc>
                <a:spcPct val="150000"/>
              </a:lnSpc>
              <a:buFont typeface="Wingdings" panose="05000000000000000000" pitchFamily="2" charset="2"/>
              <a:buChar char="Ø"/>
            </a:pPr>
            <a:r>
              <a:rPr lang="en-US" sz="2000" dirty="0"/>
              <a:t>The stakeholder grid, a useful tool for mapping the power of stakeholders and their predisposition to support or oppose the change</a:t>
            </a:r>
          </a:p>
        </p:txBody>
      </p:sp>
    </p:spTree>
    <p:extLst>
      <p:ext uri="{BB962C8B-B14F-4D97-AF65-F5344CB8AC3E}">
        <p14:creationId xmlns:p14="http://schemas.microsoft.com/office/powerpoint/2010/main" val="2801454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2148E1-3FC8-47E9-89D7-0F8DA3878162}"/>
              </a:ext>
            </a:extLst>
          </p:cNvPr>
          <p:cNvSpPr/>
          <p:nvPr/>
        </p:nvSpPr>
        <p:spPr>
          <a:xfrm>
            <a:off x="450168" y="365760"/>
            <a:ext cx="9017390" cy="707886"/>
          </a:xfrm>
          <a:prstGeom prst="rect">
            <a:avLst/>
          </a:prstGeom>
        </p:spPr>
        <p:txBody>
          <a:bodyPr wrap="square">
            <a:spAutoFit/>
          </a:bodyPr>
          <a:lstStyle/>
          <a:p>
            <a:pPr algn="just"/>
            <a:r>
              <a:rPr lang="en-US" sz="4000" b="1" u="sng" dirty="0"/>
              <a:t>Organizations as political arenas</a:t>
            </a:r>
            <a:endParaRPr lang="en-US" sz="8800" b="1" u="sng" dirty="0"/>
          </a:p>
        </p:txBody>
      </p:sp>
      <p:sp>
        <p:nvSpPr>
          <p:cNvPr id="2" name="Rectangle 1">
            <a:extLst>
              <a:ext uri="{FF2B5EF4-FFF2-40B4-BE49-F238E27FC236}">
                <a16:creationId xmlns:a16="http://schemas.microsoft.com/office/drawing/2014/main" id="{8EB085E7-88F1-4070-BF44-4B8CA92795FD}"/>
              </a:ext>
            </a:extLst>
          </p:cNvPr>
          <p:cNvSpPr/>
          <p:nvPr/>
        </p:nvSpPr>
        <p:spPr>
          <a:xfrm>
            <a:off x="2264898" y="1648080"/>
            <a:ext cx="8637564" cy="3347840"/>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US" sz="2400" dirty="0"/>
              <a:t>Leaders need to understand and manage the politics of organizational change.</a:t>
            </a:r>
          </a:p>
          <a:p>
            <a:pPr marL="285750" indent="-285750" algn="just">
              <a:lnSpc>
                <a:spcPct val="150000"/>
              </a:lnSpc>
              <a:buFont typeface="Wingdings" panose="05000000000000000000" pitchFamily="2" charset="2"/>
              <a:buChar char="Ø"/>
            </a:pPr>
            <a:r>
              <a:rPr lang="en-US" sz="2400" dirty="0"/>
              <a:t>Change managers need to be alert to these political dynamics, especially the possibility that others may be motivated to act in ways that undermine their efforts to bring about change.</a:t>
            </a:r>
          </a:p>
        </p:txBody>
      </p:sp>
    </p:spTree>
    <p:extLst>
      <p:ext uri="{BB962C8B-B14F-4D97-AF65-F5344CB8AC3E}">
        <p14:creationId xmlns:p14="http://schemas.microsoft.com/office/powerpoint/2010/main" val="2217774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18F891-BC26-444E-A46B-7E53A4D90257}"/>
              </a:ext>
            </a:extLst>
          </p:cNvPr>
          <p:cNvSpPr txBox="1"/>
          <p:nvPr/>
        </p:nvSpPr>
        <p:spPr>
          <a:xfrm>
            <a:off x="492370" y="309490"/>
            <a:ext cx="8201464" cy="707886"/>
          </a:xfrm>
          <a:prstGeom prst="rect">
            <a:avLst/>
          </a:prstGeom>
          <a:noFill/>
        </p:spPr>
        <p:txBody>
          <a:bodyPr wrap="square" rtlCol="0">
            <a:spAutoFit/>
          </a:bodyPr>
          <a:lstStyle/>
          <a:p>
            <a:r>
              <a:rPr lang="en-US" sz="4000" b="1" u="sng" dirty="0"/>
              <a:t>Power and influence</a:t>
            </a:r>
            <a:endParaRPr lang="en-US" sz="6600" b="1" u="sng" dirty="0"/>
          </a:p>
        </p:txBody>
      </p:sp>
      <p:sp>
        <p:nvSpPr>
          <p:cNvPr id="4" name="Rectangle 3">
            <a:extLst>
              <a:ext uri="{FF2B5EF4-FFF2-40B4-BE49-F238E27FC236}">
                <a16:creationId xmlns:a16="http://schemas.microsoft.com/office/drawing/2014/main" id="{3CD45D36-A46D-4802-9F6C-26EEA2F51177}"/>
              </a:ext>
            </a:extLst>
          </p:cNvPr>
          <p:cNvSpPr/>
          <p:nvPr/>
        </p:nvSpPr>
        <p:spPr>
          <a:xfrm>
            <a:off x="1463040" y="2285944"/>
            <a:ext cx="9875521" cy="1478418"/>
          </a:xfrm>
          <a:prstGeom prst="rect">
            <a:avLst/>
          </a:prstGeom>
        </p:spPr>
        <p:txBody>
          <a:bodyPr wrap="square">
            <a:spAutoFit/>
          </a:bodyPr>
          <a:lstStyle/>
          <a:p>
            <a:pPr algn="just">
              <a:lnSpc>
                <a:spcPct val="150000"/>
              </a:lnSpc>
            </a:pPr>
            <a:r>
              <a:rPr lang="en-US" sz="3200" dirty="0"/>
              <a:t>McClelland (1975) defines power as the ability to change the behavior of others.</a:t>
            </a:r>
          </a:p>
        </p:txBody>
      </p:sp>
    </p:spTree>
    <p:extLst>
      <p:ext uri="{BB962C8B-B14F-4D97-AF65-F5344CB8AC3E}">
        <p14:creationId xmlns:p14="http://schemas.microsoft.com/office/powerpoint/2010/main" val="716692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DFA7A76-6DA2-4899-81BF-9E72BF108E8C}"/>
              </a:ext>
            </a:extLst>
          </p:cNvPr>
          <p:cNvSpPr/>
          <p:nvPr/>
        </p:nvSpPr>
        <p:spPr>
          <a:xfrm>
            <a:off x="778274" y="616319"/>
            <a:ext cx="9086142" cy="584775"/>
          </a:xfrm>
          <a:prstGeom prst="rect">
            <a:avLst/>
          </a:prstGeom>
        </p:spPr>
        <p:txBody>
          <a:bodyPr wrap="none">
            <a:spAutoFit/>
          </a:bodyPr>
          <a:lstStyle/>
          <a:p>
            <a:r>
              <a:rPr lang="en-US" sz="3200" b="1" i="1" dirty="0"/>
              <a:t>Exercise 10.1 Sources of power and influence</a:t>
            </a:r>
          </a:p>
        </p:txBody>
      </p:sp>
      <p:sp>
        <p:nvSpPr>
          <p:cNvPr id="6" name="Rectangle 5">
            <a:extLst>
              <a:ext uri="{FF2B5EF4-FFF2-40B4-BE49-F238E27FC236}">
                <a16:creationId xmlns:a16="http://schemas.microsoft.com/office/drawing/2014/main" id="{BB17FADB-5DE1-484D-9E86-9C1CC68C6D83}"/>
              </a:ext>
            </a:extLst>
          </p:cNvPr>
          <p:cNvSpPr/>
          <p:nvPr/>
        </p:nvSpPr>
        <p:spPr>
          <a:xfrm>
            <a:off x="1674056" y="1967208"/>
            <a:ext cx="8806376" cy="2597827"/>
          </a:xfrm>
          <a:prstGeom prst="rect">
            <a:avLst/>
          </a:prstGeom>
        </p:spPr>
        <p:txBody>
          <a:bodyPr wrap="square">
            <a:spAutoFit/>
          </a:bodyPr>
          <a:lstStyle/>
          <a:p>
            <a:pPr algn="just">
              <a:lnSpc>
                <a:spcPct val="150000"/>
              </a:lnSpc>
            </a:pPr>
            <a:r>
              <a:rPr lang="en-US" sz="2800" i="1" dirty="0"/>
              <a:t>the power to control or influence the other resides in control over the things he values, which may range all the way from oil resources to ego support. In short, power resides implicitly in the other’s dependence.</a:t>
            </a:r>
          </a:p>
        </p:txBody>
      </p:sp>
    </p:spTree>
    <p:extLst>
      <p:ext uri="{BB962C8B-B14F-4D97-AF65-F5344CB8AC3E}">
        <p14:creationId xmlns:p14="http://schemas.microsoft.com/office/powerpoint/2010/main" val="1104479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627675" y="391235"/>
            <a:ext cx="8727340" cy="1323439"/>
          </a:xfrm>
          <a:prstGeom prst="rect">
            <a:avLst/>
          </a:prstGeom>
        </p:spPr>
        <p:txBody>
          <a:bodyPr wrap="square">
            <a:spAutoFit/>
          </a:bodyPr>
          <a:lstStyle/>
          <a:p>
            <a:r>
              <a:rPr lang="en-US" sz="4000" b="1" u="sng" dirty="0"/>
              <a:t>Acquiring and exercising power and influence</a:t>
            </a:r>
            <a:endParaRPr lang="en-US" sz="16600" b="1" u="sng" dirty="0"/>
          </a:p>
        </p:txBody>
      </p:sp>
      <p:sp>
        <p:nvSpPr>
          <p:cNvPr id="6" name="Rectangle 5">
            <a:extLst>
              <a:ext uri="{FF2B5EF4-FFF2-40B4-BE49-F238E27FC236}">
                <a16:creationId xmlns:a16="http://schemas.microsoft.com/office/drawing/2014/main" id="{C6291B2F-6D23-41C8-B8F8-6732D92AD89F}"/>
              </a:ext>
            </a:extLst>
          </p:cNvPr>
          <p:cNvSpPr/>
          <p:nvPr/>
        </p:nvSpPr>
        <p:spPr>
          <a:xfrm>
            <a:off x="937111" y="1966816"/>
            <a:ext cx="10748455" cy="2748253"/>
          </a:xfrm>
          <a:prstGeom prst="rect">
            <a:avLst/>
          </a:prstGeom>
        </p:spPr>
        <p:txBody>
          <a:bodyPr wrap="none">
            <a:spAutoFit/>
          </a:bodyPr>
          <a:lstStyle/>
          <a:p>
            <a:pPr marL="342900" indent="-342900">
              <a:lnSpc>
                <a:spcPct val="150000"/>
              </a:lnSpc>
              <a:buFont typeface="Wingdings" panose="05000000000000000000" pitchFamily="2" charset="2"/>
              <a:buChar char="Ø"/>
            </a:pPr>
            <a:r>
              <a:rPr lang="en-US" sz="4000" dirty="0"/>
              <a:t>Promoting their reputation</a:t>
            </a:r>
          </a:p>
          <a:p>
            <a:pPr marL="342900" indent="-342900">
              <a:lnSpc>
                <a:spcPct val="150000"/>
              </a:lnSpc>
              <a:buFont typeface="Wingdings" panose="05000000000000000000" pitchFamily="2" charset="2"/>
              <a:buChar char="Ø"/>
            </a:pPr>
            <a:r>
              <a:rPr lang="en-US" sz="4000" dirty="0"/>
              <a:t>Increasing others’ dependence on the leader</a:t>
            </a:r>
          </a:p>
          <a:p>
            <a:pPr marL="342900" indent="-342900">
              <a:lnSpc>
                <a:spcPct val="150000"/>
              </a:lnSpc>
              <a:buFont typeface="Wingdings" panose="05000000000000000000" pitchFamily="2" charset="2"/>
              <a:buChar char="Ø"/>
            </a:pPr>
            <a:r>
              <a:rPr lang="en-US" sz="4000" dirty="0"/>
              <a:t>Increasing others’ sense of dependence</a:t>
            </a:r>
          </a:p>
        </p:txBody>
      </p:sp>
    </p:spTree>
    <p:extLst>
      <p:ext uri="{BB962C8B-B14F-4D97-AF65-F5344CB8AC3E}">
        <p14:creationId xmlns:p14="http://schemas.microsoft.com/office/powerpoint/2010/main" val="3423584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430729" y="377167"/>
            <a:ext cx="8713272" cy="1323439"/>
          </a:xfrm>
          <a:prstGeom prst="rect">
            <a:avLst/>
          </a:prstGeom>
        </p:spPr>
        <p:txBody>
          <a:bodyPr wrap="square">
            <a:spAutoFit/>
          </a:bodyPr>
          <a:lstStyle/>
          <a:p>
            <a:r>
              <a:rPr lang="en-US" sz="4000" b="1" u="sng" dirty="0" err="1"/>
              <a:t>Cont</a:t>
            </a:r>
            <a:r>
              <a:rPr lang="en-US" sz="4000" b="1" u="sng" dirty="0"/>
              <a:t>’…. Acquiring and exercising power and influence</a:t>
            </a:r>
            <a:endParaRPr lang="en-US" sz="16600" b="1" u="sng" dirty="0"/>
          </a:p>
        </p:txBody>
      </p:sp>
      <p:sp>
        <p:nvSpPr>
          <p:cNvPr id="6" name="Rectangle 5">
            <a:extLst>
              <a:ext uri="{FF2B5EF4-FFF2-40B4-BE49-F238E27FC236}">
                <a16:creationId xmlns:a16="http://schemas.microsoft.com/office/drawing/2014/main" id="{C6291B2F-6D23-41C8-B8F8-6732D92AD89F}"/>
              </a:ext>
            </a:extLst>
          </p:cNvPr>
          <p:cNvSpPr/>
          <p:nvPr/>
        </p:nvSpPr>
        <p:spPr>
          <a:xfrm>
            <a:off x="979314" y="2571727"/>
            <a:ext cx="10359246" cy="1685846"/>
          </a:xfrm>
          <a:prstGeom prst="rect">
            <a:avLst/>
          </a:prstGeom>
        </p:spPr>
        <p:txBody>
          <a:bodyPr wrap="square">
            <a:spAutoFit/>
          </a:bodyPr>
          <a:lstStyle/>
          <a:p>
            <a:pPr marL="342900" indent="-342900">
              <a:lnSpc>
                <a:spcPct val="150000"/>
              </a:lnSpc>
              <a:buFont typeface="Wingdings" panose="05000000000000000000" pitchFamily="2" charset="2"/>
              <a:buChar char="Ø"/>
            </a:pPr>
            <a:r>
              <a:rPr lang="en-US" sz="2400" dirty="0"/>
              <a:t>Minimizing leaders’ dependence on those they are seeking to influence</a:t>
            </a:r>
          </a:p>
          <a:p>
            <a:pPr marL="342900" indent="-342900">
              <a:lnSpc>
                <a:spcPct val="150000"/>
              </a:lnSpc>
              <a:buFont typeface="Wingdings" panose="05000000000000000000" pitchFamily="2" charset="2"/>
              <a:buChar char="Ø"/>
            </a:pPr>
            <a:r>
              <a:rPr lang="en-US" sz="2400" dirty="0"/>
              <a:t>Building collaborative relationships</a:t>
            </a:r>
          </a:p>
          <a:p>
            <a:pPr marL="342900" indent="-342900">
              <a:lnSpc>
                <a:spcPct val="150000"/>
              </a:lnSpc>
              <a:buFont typeface="Wingdings" panose="05000000000000000000" pitchFamily="2" charset="2"/>
              <a:buChar char="Ø"/>
            </a:pPr>
            <a:r>
              <a:rPr lang="en-US" sz="2400" dirty="0"/>
              <a:t>Negotiating advantageous agreements</a:t>
            </a:r>
          </a:p>
        </p:txBody>
      </p:sp>
    </p:spTree>
    <p:extLst>
      <p:ext uri="{BB962C8B-B14F-4D97-AF65-F5344CB8AC3E}">
        <p14:creationId xmlns:p14="http://schemas.microsoft.com/office/powerpoint/2010/main" val="4113824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853BEE-229B-4C69-AAA4-11E3C394000F}"/>
              </a:ext>
            </a:extLst>
          </p:cNvPr>
          <p:cNvSpPr/>
          <p:nvPr/>
        </p:nvSpPr>
        <p:spPr>
          <a:xfrm>
            <a:off x="281512" y="461573"/>
            <a:ext cx="10272364" cy="707886"/>
          </a:xfrm>
          <a:prstGeom prst="rect">
            <a:avLst/>
          </a:prstGeom>
        </p:spPr>
        <p:txBody>
          <a:bodyPr wrap="none">
            <a:spAutoFit/>
          </a:bodyPr>
          <a:lstStyle/>
          <a:p>
            <a:r>
              <a:rPr lang="en-US" sz="4000" b="1" u="sng" dirty="0"/>
              <a:t>Improving your ability to influence others</a:t>
            </a:r>
            <a:endParaRPr lang="en-US" sz="16600" b="1" u="sng" dirty="0"/>
          </a:p>
        </p:txBody>
      </p:sp>
      <p:sp>
        <p:nvSpPr>
          <p:cNvPr id="6" name="Rectangle 5">
            <a:extLst>
              <a:ext uri="{FF2B5EF4-FFF2-40B4-BE49-F238E27FC236}">
                <a16:creationId xmlns:a16="http://schemas.microsoft.com/office/drawing/2014/main" id="{2FE6662D-8A1F-400F-AFFC-AD096626A3EB}"/>
              </a:ext>
            </a:extLst>
          </p:cNvPr>
          <p:cNvSpPr/>
          <p:nvPr/>
        </p:nvSpPr>
        <p:spPr>
          <a:xfrm>
            <a:off x="1138973" y="2599863"/>
            <a:ext cx="9656811" cy="461665"/>
          </a:xfrm>
          <a:prstGeom prst="rect">
            <a:avLst/>
          </a:prstGeom>
        </p:spPr>
        <p:txBody>
          <a:bodyPr wrap="none">
            <a:spAutoFit/>
          </a:bodyPr>
          <a:lstStyle/>
          <a:p>
            <a:r>
              <a:rPr lang="en-US" sz="2400" b="1" dirty="0"/>
              <a:t>Exercise 10.2 Checklist for the acquisition and exercise of power</a:t>
            </a:r>
          </a:p>
        </p:txBody>
      </p:sp>
      <p:sp>
        <p:nvSpPr>
          <p:cNvPr id="8" name="Google Shape;98;p3">
            <a:extLst>
              <a:ext uri="{FF2B5EF4-FFF2-40B4-BE49-F238E27FC236}">
                <a16:creationId xmlns:a16="http://schemas.microsoft.com/office/drawing/2014/main" id="{023F7405-B4B7-4395-8A8D-A4547DDA82D9}"/>
              </a:ext>
            </a:extLst>
          </p:cNvPr>
          <p:cNvSpPr/>
          <p:nvPr/>
        </p:nvSpPr>
        <p:spPr>
          <a:xfrm>
            <a:off x="6148196" y="3438666"/>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195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77216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587A44D-0E59-4CE5-BE8F-8ECD3D8A0A56}"/>
              </a:ext>
            </a:extLst>
          </p:cNvPr>
          <p:cNvSpPr/>
          <p:nvPr/>
        </p:nvSpPr>
        <p:spPr>
          <a:xfrm>
            <a:off x="501067" y="391231"/>
            <a:ext cx="3405099" cy="707886"/>
          </a:xfrm>
          <a:prstGeom prst="rect">
            <a:avLst/>
          </a:prstGeom>
        </p:spPr>
        <p:txBody>
          <a:bodyPr wrap="none">
            <a:spAutoFit/>
          </a:bodyPr>
          <a:lstStyle/>
          <a:p>
            <a:r>
              <a:rPr lang="en-US" sz="4000" b="1" u="sng" dirty="0"/>
              <a:t>Stakeholders</a:t>
            </a:r>
            <a:endParaRPr lang="en-US" sz="23900" u="sng" dirty="0">
              <a:solidFill>
                <a:schemeClr val="tx1"/>
              </a:solidFill>
            </a:endParaRPr>
          </a:p>
        </p:txBody>
      </p:sp>
      <p:sp>
        <p:nvSpPr>
          <p:cNvPr id="2" name="Rectangle 1">
            <a:extLst>
              <a:ext uri="{FF2B5EF4-FFF2-40B4-BE49-F238E27FC236}">
                <a16:creationId xmlns:a16="http://schemas.microsoft.com/office/drawing/2014/main" id="{B32E8996-514A-4769-A178-8F47B104BC33}"/>
              </a:ext>
            </a:extLst>
          </p:cNvPr>
          <p:cNvSpPr/>
          <p:nvPr/>
        </p:nvSpPr>
        <p:spPr>
          <a:xfrm>
            <a:off x="1505243" y="2075320"/>
            <a:ext cx="9453489" cy="2171428"/>
          </a:xfrm>
          <a:prstGeom prst="rect">
            <a:avLst/>
          </a:prstGeom>
        </p:spPr>
        <p:txBody>
          <a:bodyPr wrap="square">
            <a:spAutoFit/>
          </a:bodyPr>
          <a:lstStyle/>
          <a:p>
            <a:pPr>
              <a:lnSpc>
                <a:spcPct val="150000"/>
              </a:lnSpc>
            </a:pPr>
            <a:r>
              <a:rPr lang="en-US" sz="4800" i="1" dirty="0"/>
              <a:t>Stakeholders who can influence the outcome of the change.</a:t>
            </a:r>
            <a:endParaRPr lang="en-US" sz="4400" i="1" dirty="0"/>
          </a:p>
        </p:txBody>
      </p:sp>
    </p:spTree>
    <p:extLst>
      <p:ext uri="{BB962C8B-B14F-4D97-AF65-F5344CB8AC3E}">
        <p14:creationId xmlns:p14="http://schemas.microsoft.com/office/powerpoint/2010/main" val="4152379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1EC67E-3BDD-4FF7-88E5-5C12B2578017}"/>
              </a:ext>
            </a:extLst>
          </p:cNvPr>
          <p:cNvSpPr/>
          <p:nvPr/>
        </p:nvSpPr>
        <p:spPr>
          <a:xfrm>
            <a:off x="501068" y="391231"/>
            <a:ext cx="9149370" cy="1938992"/>
          </a:xfrm>
          <a:prstGeom prst="rect">
            <a:avLst/>
          </a:prstGeom>
        </p:spPr>
        <p:txBody>
          <a:bodyPr wrap="square">
            <a:spAutoFit/>
          </a:bodyPr>
          <a:lstStyle/>
          <a:p>
            <a:r>
              <a:rPr lang="en-US" sz="4000" b="1" u="sng" dirty="0"/>
              <a:t>Which stakeholders should be taken into account by those leading change?</a:t>
            </a:r>
            <a:endParaRPr lang="en-US" sz="23900" u="sng" dirty="0">
              <a:solidFill>
                <a:schemeClr val="tx1"/>
              </a:solidFill>
            </a:endParaRPr>
          </a:p>
        </p:txBody>
      </p:sp>
      <p:sp>
        <p:nvSpPr>
          <p:cNvPr id="2" name="Rectangle 1">
            <a:extLst>
              <a:ext uri="{FF2B5EF4-FFF2-40B4-BE49-F238E27FC236}">
                <a16:creationId xmlns:a16="http://schemas.microsoft.com/office/drawing/2014/main" id="{D8A7CF73-799F-41E4-B619-1139453A9C45}"/>
              </a:ext>
            </a:extLst>
          </p:cNvPr>
          <p:cNvSpPr/>
          <p:nvPr/>
        </p:nvSpPr>
        <p:spPr>
          <a:xfrm>
            <a:off x="1921352" y="2627997"/>
            <a:ext cx="9411551" cy="2597827"/>
          </a:xfrm>
          <a:prstGeom prst="rect">
            <a:avLst/>
          </a:prstGeom>
        </p:spPr>
        <p:txBody>
          <a:bodyPr wrap="none">
            <a:spAutoFit/>
          </a:bodyPr>
          <a:lstStyle/>
          <a:p>
            <a:pPr marL="342900" indent="-342900">
              <a:lnSpc>
                <a:spcPct val="150000"/>
              </a:lnSpc>
              <a:buFont typeface="Wingdings" panose="05000000000000000000" pitchFamily="2" charset="2"/>
              <a:buChar char="§"/>
            </a:pPr>
            <a:r>
              <a:rPr lang="en-US" sz="2800" dirty="0"/>
              <a:t>Ethics-based theories</a:t>
            </a:r>
          </a:p>
          <a:p>
            <a:pPr marL="342900" indent="-342900">
              <a:lnSpc>
                <a:spcPct val="150000"/>
              </a:lnSpc>
              <a:buFont typeface="Wingdings" panose="05000000000000000000" pitchFamily="2" charset="2"/>
              <a:buChar char="§"/>
            </a:pPr>
            <a:r>
              <a:rPr lang="en-US" sz="2800" dirty="0"/>
              <a:t>Reputational capital</a:t>
            </a:r>
          </a:p>
          <a:p>
            <a:pPr marL="342900" indent="-342900">
              <a:lnSpc>
                <a:spcPct val="150000"/>
              </a:lnSpc>
              <a:buFont typeface="Wingdings" panose="05000000000000000000" pitchFamily="2" charset="2"/>
              <a:buChar char="§"/>
            </a:pPr>
            <a:r>
              <a:rPr lang="en-US" sz="2800" dirty="0"/>
              <a:t>Instrumental theories</a:t>
            </a:r>
          </a:p>
          <a:p>
            <a:pPr marL="342900" indent="-342900">
              <a:lnSpc>
                <a:spcPct val="150000"/>
              </a:lnSpc>
              <a:buFont typeface="Wingdings" panose="05000000000000000000" pitchFamily="2" charset="2"/>
              <a:buChar char="§"/>
            </a:pPr>
            <a:r>
              <a:rPr lang="en-US" sz="2800" dirty="0"/>
              <a:t>Balancing corporate interests and stakeholder concerns</a:t>
            </a:r>
          </a:p>
        </p:txBody>
      </p:sp>
    </p:spTree>
    <p:extLst>
      <p:ext uri="{BB962C8B-B14F-4D97-AF65-F5344CB8AC3E}">
        <p14:creationId xmlns:p14="http://schemas.microsoft.com/office/powerpoint/2010/main" val="1645015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632570" y="377166"/>
            <a:ext cx="8314483" cy="1323439"/>
          </a:xfrm>
          <a:prstGeom prst="rect">
            <a:avLst/>
          </a:prstGeom>
        </p:spPr>
        <p:txBody>
          <a:bodyPr wrap="square">
            <a:spAutoFit/>
          </a:bodyPr>
          <a:lstStyle/>
          <a:p>
            <a:r>
              <a:rPr lang="en-US" sz="4000" b="1" u="sng" dirty="0"/>
              <a:t>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223890" y="2051615"/>
            <a:ext cx="9988061" cy="3336491"/>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3200" b="1" dirty="0"/>
              <a:t>The contribution of resource dependence theory</a:t>
            </a:r>
          </a:p>
          <a:p>
            <a:pPr lvl="3">
              <a:lnSpc>
                <a:spcPct val="150000"/>
              </a:lnSpc>
            </a:pPr>
            <a:r>
              <a:rPr lang="en-US" sz="2800" b="1" dirty="0"/>
              <a:t>		1  Being proactive</a:t>
            </a:r>
          </a:p>
          <a:p>
            <a:pPr lvl="3">
              <a:lnSpc>
                <a:spcPct val="150000"/>
              </a:lnSpc>
            </a:pPr>
            <a:r>
              <a:rPr lang="en-US" sz="2800" b="1" dirty="0"/>
              <a:t>		2 Accommodating </a:t>
            </a:r>
          </a:p>
          <a:p>
            <a:pPr lvl="3">
              <a:lnSpc>
                <a:spcPct val="150000"/>
              </a:lnSpc>
            </a:pPr>
            <a:r>
              <a:rPr lang="en-US" sz="2800" b="1" dirty="0"/>
              <a:t>		3 Defending</a:t>
            </a:r>
          </a:p>
          <a:p>
            <a:pPr lvl="3">
              <a:lnSpc>
                <a:spcPct val="150000"/>
              </a:lnSpc>
            </a:pPr>
            <a:r>
              <a:rPr lang="en-US" sz="2800" b="1" dirty="0"/>
              <a:t>		4 Ignoring</a:t>
            </a:r>
            <a:endParaRPr lang="en-US" sz="2800" dirty="0"/>
          </a:p>
        </p:txBody>
      </p:sp>
    </p:spTree>
    <p:extLst>
      <p:ext uri="{BB962C8B-B14F-4D97-AF65-F5344CB8AC3E}">
        <p14:creationId xmlns:p14="http://schemas.microsoft.com/office/powerpoint/2010/main" val="3016786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463758" y="461572"/>
            <a:ext cx="9904131" cy="1323439"/>
          </a:xfrm>
          <a:prstGeom prst="rect">
            <a:avLst/>
          </a:prstGeom>
        </p:spPr>
        <p:txBody>
          <a:bodyPr wrap="square">
            <a:spAutoFit/>
          </a:bodyPr>
          <a:lstStyle/>
          <a:p>
            <a:r>
              <a:rPr lang="en-US" sz="4000" b="1" u="sng" dirty="0" err="1"/>
              <a:t>Cont</a:t>
            </a:r>
            <a:r>
              <a:rPr lang="en-US" sz="4000" b="1" u="sng" dirty="0"/>
              <a:t>’… 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252025" y="2079751"/>
            <a:ext cx="9988061" cy="739754"/>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3200" b="1" dirty="0"/>
              <a:t>The contribution of prospect theory</a:t>
            </a:r>
          </a:p>
        </p:txBody>
      </p:sp>
      <p:pic>
        <p:nvPicPr>
          <p:cNvPr id="3" name="Picture 2">
            <a:extLst>
              <a:ext uri="{FF2B5EF4-FFF2-40B4-BE49-F238E27FC236}">
                <a16:creationId xmlns:a16="http://schemas.microsoft.com/office/drawing/2014/main" id="{5B318B50-EEAB-40D3-9CA2-66F049E60152}"/>
              </a:ext>
            </a:extLst>
          </p:cNvPr>
          <p:cNvPicPr>
            <a:picLocks noChangeAspect="1"/>
          </p:cNvPicPr>
          <p:nvPr/>
        </p:nvPicPr>
        <p:blipFill>
          <a:blip r:embed="rId2"/>
          <a:stretch>
            <a:fillRect/>
          </a:stretch>
        </p:blipFill>
        <p:spPr>
          <a:xfrm>
            <a:off x="3101886" y="3035764"/>
            <a:ext cx="7563476" cy="2563178"/>
          </a:xfrm>
          <a:prstGeom prst="rect">
            <a:avLst/>
          </a:prstGeom>
        </p:spPr>
      </p:pic>
      <p:sp>
        <p:nvSpPr>
          <p:cNvPr id="5" name="Google Shape;98;p3">
            <a:extLst>
              <a:ext uri="{FF2B5EF4-FFF2-40B4-BE49-F238E27FC236}">
                <a16:creationId xmlns:a16="http://schemas.microsoft.com/office/drawing/2014/main" id="{4E19AB3C-6005-4A90-B063-256CAEDFB5AD}"/>
              </a:ext>
            </a:extLst>
          </p:cNvPr>
          <p:cNvSpPr/>
          <p:nvPr/>
        </p:nvSpPr>
        <p:spPr>
          <a:xfrm>
            <a:off x="5529217" y="5534752"/>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200</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46283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463758" y="461572"/>
            <a:ext cx="9904131" cy="1323439"/>
          </a:xfrm>
          <a:prstGeom prst="rect">
            <a:avLst/>
          </a:prstGeom>
        </p:spPr>
        <p:txBody>
          <a:bodyPr wrap="square">
            <a:spAutoFit/>
          </a:bodyPr>
          <a:lstStyle/>
          <a:p>
            <a:r>
              <a:rPr lang="en-US" sz="4000" b="1" u="sng" dirty="0" err="1"/>
              <a:t>Cont</a:t>
            </a:r>
            <a:r>
              <a:rPr lang="en-US" sz="4000" b="1" u="sng" dirty="0"/>
              <a:t>’… 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139484" y="1812465"/>
            <a:ext cx="9988061" cy="739754"/>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3200" b="1" dirty="0"/>
              <a:t>The contribution of prospect theory</a:t>
            </a:r>
          </a:p>
        </p:txBody>
      </p:sp>
      <p:sp>
        <p:nvSpPr>
          <p:cNvPr id="5" name="Google Shape;98;p3">
            <a:extLst>
              <a:ext uri="{FF2B5EF4-FFF2-40B4-BE49-F238E27FC236}">
                <a16:creationId xmlns:a16="http://schemas.microsoft.com/office/drawing/2014/main" id="{4E19AB3C-6005-4A90-B063-256CAEDFB5AD}"/>
              </a:ext>
            </a:extLst>
          </p:cNvPr>
          <p:cNvSpPr/>
          <p:nvPr/>
        </p:nvSpPr>
        <p:spPr>
          <a:xfrm>
            <a:off x="5529217" y="5745768"/>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200</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D70E4475-1E3D-4B45-A07E-513F4D272067}"/>
              </a:ext>
            </a:extLst>
          </p:cNvPr>
          <p:cNvPicPr>
            <a:picLocks noChangeAspect="1"/>
          </p:cNvPicPr>
          <p:nvPr/>
        </p:nvPicPr>
        <p:blipFill>
          <a:blip r:embed="rId2"/>
          <a:stretch>
            <a:fillRect/>
          </a:stretch>
        </p:blipFill>
        <p:spPr>
          <a:xfrm>
            <a:off x="2488002" y="2792290"/>
            <a:ext cx="8796979" cy="2905125"/>
          </a:xfrm>
          <a:prstGeom prst="rect">
            <a:avLst/>
          </a:prstGeom>
        </p:spPr>
      </p:pic>
    </p:spTree>
    <p:extLst>
      <p:ext uri="{BB962C8B-B14F-4D97-AF65-F5344CB8AC3E}">
        <p14:creationId xmlns:p14="http://schemas.microsoft.com/office/powerpoint/2010/main" val="2027821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463758" y="461572"/>
            <a:ext cx="9904131" cy="1323439"/>
          </a:xfrm>
          <a:prstGeom prst="rect">
            <a:avLst/>
          </a:prstGeom>
        </p:spPr>
        <p:txBody>
          <a:bodyPr wrap="square">
            <a:spAutoFit/>
          </a:bodyPr>
          <a:lstStyle/>
          <a:p>
            <a:r>
              <a:rPr lang="en-US" sz="4000" b="1" u="sng" dirty="0" err="1"/>
              <a:t>Cont</a:t>
            </a:r>
            <a:r>
              <a:rPr lang="en-US" sz="4000" b="1" u="sng" dirty="0"/>
              <a:t>’… 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322364" y="2121954"/>
            <a:ext cx="9988061" cy="739754"/>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3200" b="1" dirty="0"/>
              <a:t>The contribution of prospect theory</a:t>
            </a:r>
          </a:p>
        </p:txBody>
      </p:sp>
      <p:sp>
        <p:nvSpPr>
          <p:cNvPr id="3" name="Rectangle 2">
            <a:extLst>
              <a:ext uri="{FF2B5EF4-FFF2-40B4-BE49-F238E27FC236}">
                <a16:creationId xmlns:a16="http://schemas.microsoft.com/office/drawing/2014/main" id="{41512F15-0303-4928-8E47-25A40BBF1907}"/>
              </a:ext>
            </a:extLst>
          </p:cNvPr>
          <p:cNvSpPr/>
          <p:nvPr/>
        </p:nvSpPr>
        <p:spPr>
          <a:xfrm>
            <a:off x="2202842" y="2993758"/>
            <a:ext cx="8699818" cy="2217082"/>
          </a:xfrm>
          <a:prstGeom prst="rect">
            <a:avLst/>
          </a:prstGeom>
        </p:spPr>
        <p:txBody>
          <a:bodyPr wrap="none">
            <a:spAutoFit/>
          </a:bodyPr>
          <a:lstStyle/>
          <a:p>
            <a:pPr>
              <a:lnSpc>
                <a:spcPct val="150000"/>
              </a:lnSpc>
            </a:pPr>
            <a:r>
              <a:rPr lang="en-US" sz="3200" dirty="0"/>
              <a:t>Stakeholder theory by proposing two theorems:</a:t>
            </a:r>
          </a:p>
          <a:p>
            <a:pPr>
              <a:lnSpc>
                <a:spcPct val="150000"/>
              </a:lnSpc>
            </a:pPr>
            <a:r>
              <a:rPr lang="en-US" sz="3200" dirty="0"/>
              <a:t>	1. ‘gain frame’</a:t>
            </a:r>
          </a:p>
          <a:p>
            <a:pPr>
              <a:lnSpc>
                <a:spcPct val="150000"/>
              </a:lnSpc>
            </a:pPr>
            <a:r>
              <a:rPr lang="en-US" sz="3200" dirty="0"/>
              <a:t>	2. ‘loss frame’</a:t>
            </a:r>
          </a:p>
        </p:txBody>
      </p:sp>
    </p:spTree>
    <p:extLst>
      <p:ext uri="{BB962C8B-B14F-4D97-AF65-F5344CB8AC3E}">
        <p14:creationId xmlns:p14="http://schemas.microsoft.com/office/powerpoint/2010/main" val="1060495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463758" y="461572"/>
            <a:ext cx="9904131" cy="1323439"/>
          </a:xfrm>
          <a:prstGeom prst="rect">
            <a:avLst/>
          </a:prstGeom>
        </p:spPr>
        <p:txBody>
          <a:bodyPr wrap="square">
            <a:spAutoFit/>
          </a:bodyPr>
          <a:lstStyle/>
          <a:p>
            <a:r>
              <a:rPr lang="en-US" sz="4000" b="1" u="sng" dirty="0" err="1"/>
              <a:t>Cont</a:t>
            </a:r>
            <a:r>
              <a:rPr lang="en-US" sz="4000" b="1" u="sng" dirty="0"/>
              <a:t>’… A life cycle approach to stakeholder management</a:t>
            </a:r>
            <a:endParaRPr lang="en-US" sz="13800" u="sng" dirty="0">
              <a:solidFill>
                <a:schemeClr val="tx1"/>
              </a:solidFill>
              <a:latin typeface="+mj-lt"/>
            </a:endParaRPr>
          </a:p>
        </p:txBody>
      </p:sp>
      <p:sp>
        <p:nvSpPr>
          <p:cNvPr id="6" name="Rectangle 5">
            <a:extLst>
              <a:ext uri="{FF2B5EF4-FFF2-40B4-BE49-F238E27FC236}">
                <a16:creationId xmlns:a16="http://schemas.microsoft.com/office/drawing/2014/main" id="{A5B43E65-6E22-4CFE-B995-2F9D30E51039}"/>
              </a:ext>
            </a:extLst>
          </p:cNvPr>
          <p:cNvSpPr/>
          <p:nvPr/>
        </p:nvSpPr>
        <p:spPr>
          <a:xfrm>
            <a:off x="1139483" y="2543985"/>
            <a:ext cx="9608235" cy="1305165"/>
          </a:xfrm>
          <a:prstGeom prst="rect">
            <a:avLst/>
          </a:prstGeom>
        </p:spPr>
        <p:txBody>
          <a:bodyPr wrap="square">
            <a:spAutoFit/>
          </a:bodyPr>
          <a:lstStyle/>
          <a:p>
            <a:pPr marL="285750" indent="-285750">
              <a:lnSpc>
                <a:spcPct val="150000"/>
              </a:lnSpc>
              <a:buFont typeface="Wingdings" panose="05000000000000000000" pitchFamily="2" charset="2"/>
              <a:buChar char="§"/>
            </a:pPr>
            <a:r>
              <a:rPr lang="en-US" sz="2800" b="1" dirty="0"/>
              <a:t>The contribution of organizational life cycle models</a:t>
            </a:r>
          </a:p>
          <a:p>
            <a:pPr marL="285750" indent="-285750">
              <a:lnSpc>
                <a:spcPct val="150000"/>
              </a:lnSpc>
              <a:buFont typeface="Wingdings" panose="05000000000000000000" pitchFamily="2" charset="2"/>
              <a:buChar char="§"/>
            </a:pPr>
            <a:r>
              <a:rPr lang="en-US" sz="2800" b="1" dirty="0"/>
              <a:t>Jawahar and McLaughlin’s stakeholder theory</a:t>
            </a:r>
            <a:endParaRPr lang="en-US" sz="5400" b="1" dirty="0"/>
          </a:p>
        </p:txBody>
      </p:sp>
    </p:spTree>
    <p:extLst>
      <p:ext uri="{BB962C8B-B14F-4D97-AF65-F5344CB8AC3E}">
        <p14:creationId xmlns:p14="http://schemas.microsoft.com/office/powerpoint/2010/main" val="897827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590D060-B855-4FCD-B26A-D9E19C83DFEB}"/>
              </a:ext>
            </a:extLst>
          </p:cNvPr>
          <p:cNvSpPr/>
          <p:nvPr/>
        </p:nvSpPr>
        <p:spPr>
          <a:xfrm>
            <a:off x="788088" y="349033"/>
            <a:ext cx="5883342" cy="707886"/>
          </a:xfrm>
          <a:prstGeom prst="rect">
            <a:avLst/>
          </a:prstGeom>
        </p:spPr>
        <p:txBody>
          <a:bodyPr wrap="none">
            <a:spAutoFit/>
          </a:bodyPr>
          <a:lstStyle/>
          <a:p>
            <a:r>
              <a:rPr lang="en-US" sz="4000" b="1" u="sng" dirty="0"/>
              <a:t>Managing stakeholders</a:t>
            </a:r>
          </a:p>
        </p:txBody>
      </p:sp>
      <p:pic>
        <p:nvPicPr>
          <p:cNvPr id="7" name="Picture 6">
            <a:extLst>
              <a:ext uri="{FF2B5EF4-FFF2-40B4-BE49-F238E27FC236}">
                <a16:creationId xmlns:a16="http://schemas.microsoft.com/office/drawing/2014/main" id="{5A8F94FB-F9EC-43D0-B0A5-DFBA21683853}"/>
              </a:ext>
            </a:extLst>
          </p:cNvPr>
          <p:cNvPicPr>
            <a:picLocks noChangeAspect="1"/>
          </p:cNvPicPr>
          <p:nvPr/>
        </p:nvPicPr>
        <p:blipFill>
          <a:blip r:embed="rId2"/>
          <a:stretch>
            <a:fillRect/>
          </a:stretch>
        </p:blipFill>
        <p:spPr>
          <a:xfrm>
            <a:off x="2233109" y="1224329"/>
            <a:ext cx="9349218" cy="4388680"/>
          </a:xfrm>
          <a:prstGeom prst="rect">
            <a:avLst/>
          </a:prstGeom>
        </p:spPr>
      </p:pic>
      <p:sp>
        <p:nvSpPr>
          <p:cNvPr id="8" name="Google Shape;98;p3">
            <a:extLst>
              <a:ext uri="{FF2B5EF4-FFF2-40B4-BE49-F238E27FC236}">
                <a16:creationId xmlns:a16="http://schemas.microsoft.com/office/drawing/2014/main" id="{87D5F245-B751-4320-81BA-57CD0E900917}"/>
              </a:ext>
            </a:extLst>
          </p:cNvPr>
          <p:cNvSpPr/>
          <p:nvPr/>
        </p:nvSpPr>
        <p:spPr>
          <a:xfrm>
            <a:off x="5768368" y="5534751"/>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201</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25739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590D060-B855-4FCD-B26A-D9E19C83DFEB}"/>
              </a:ext>
            </a:extLst>
          </p:cNvPr>
          <p:cNvSpPr/>
          <p:nvPr/>
        </p:nvSpPr>
        <p:spPr>
          <a:xfrm>
            <a:off x="788088" y="349033"/>
            <a:ext cx="8305479" cy="707886"/>
          </a:xfrm>
          <a:prstGeom prst="rect">
            <a:avLst/>
          </a:prstGeom>
        </p:spPr>
        <p:txBody>
          <a:bodyPr wrap="none">
            <a:spAutoFit/>
          </a:bodyPr>
          <a:lstStyle/>
          <a:p>
            <a:r>
              <a:rPr lang="en-US" sz="4000" b="1" u="sng" dirty="0" err="1"/>
              <a:t>Cont</a:t>
            </a:r>
            <a:r>
              <a:rPr lang="en-US" sz="4000" b="1" u="sng" dirty="0"/>
              <a:t>’….. Managing stakeholders</a:t>
            </a:r>
          </a:p>
        </p:txBody>
      </p:sp>
      <p:pic>
        <p:nvPicPr>
          <p:cNvPr id="2" name="Picture 1">
            <a:extLst>
              <a:ext uri="{FF2B5EF4-FFF2-40B4-BE49-F238E27FC236}">
                <a16:creationId xmlns:a16="http://schemas.microsoft.com/office/drawing/2014/main" id="{C3EA45E2-7CD8-4DE6-9486-F064DC364FE6}"/>
              </a:ext>
            </a:extLst>
          </p:cNvPr>
          <p:cNvPicPr>
            <a:picLocks noChangeAspect="1"/>
          </p:cNvPicPr>
          <p:nvPr/>
        </p:nvPicPr>
        <p:blipFill>
          <a:blip r:embed="rId2"/>
          <a:stretch>
            <a:fillRect/>
          </a:stretch>
        </p:blipFill>
        <p:spPr>
          <a:xfrm>
            <a:off x="1127709" y="1429849"/>
            <a:ext cx="10283607" cy="3254693"/>
          </a:xfrm>
          <a:prstGeom prst="rect">
            <a:avLst/>
          </a:prstGeom>
        </p:spPr>
      </p:pic>
      <p:sp>
        <p:nvSpPr>
          <p:cNvPr id="8" name="Google Shape;98;p3">
            <a:extLst>
              <a:ext uri="{FF2B5EF4-FFF2-40B4-BE49-F238E27FC236}">
                <a16:creationId xmlns:a16="http://schemas.microsoft.com/office/drawing/2014/main" id="{EDA90D6E-6518-4FAC-AA63-D3FD871CBEFC}"/>
              </a:ext>
            </a:extLst>
          </p:cNvPr>
          <p:cNvSpPr/>
          <p:nvPr/>
        </p:nvSpPr>
        <p:spPr>
          <a:xfrm>
            <a:off x="5894978" y="4859502"/>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95663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590D060-B855-4FCD-B26A-D9E19C83DFEB}"/>
              </a:ext>
            </a:extLst>
          </p:cNvPr>
          <p:cNvSpPr/>
          <p:nvPr/>
        </p:nvSpPr>
        <p:spPr>
          <a:xfrm>
            <a:off x="788088" y="349033"/>
            <a:ext cx="8305479" cy="707886"/>
          </a:xfrm>
          <a:prstGeom prst="rect">
            <a:avLst/>
          </a:prstGeom>
        </p:spPr>
        <p:txBody>
          <a:bodyPr wrap="none">
            <a:spAutoFit/>
          </a:bodyPr>
          <a:lstStyle/>
          <a:p>
            <a:r>
              <a:rPr lang="en-US" sz="4000" b="1" u="sng" dirty="0" err="1"/>
              <a:t>Cont</a:t>
            </a:r>
            <a:r>
              <a:rPr lang="en-US" sz="4000" b="1" u="sng" dirty="0"/>
              <a:t>’….. Managing stakeholders</a:t>
            </a:r>
          </a:p>
        </p:txBody>
      </p:sp>
      <p:sp>
        <p:nvSpPr>
          <p:cNvPr id="8" name="Google Shape;98;p3">
            <a:extLst>
              <a:ext uri="{FF2B5EF4-FFF2-40B4-BE49-F238E27FC236}">
                <a16:creationId xmlns:a16="http://schemas.microsoft.com/office/drawing/2014/main" id="{EDA90D6E-6518-4FAC-AA63-D3FD871CBEFC}"/>
              </a:ext>
            </a:extLst>
          </p:cNvPr>
          <p:cNvSpPr/>
          <p:nvPr/>
        </p:nvSpPr>
        <p:spPr>
          <a:xfrm>
            <a:off x="5796504" y="5562886"/>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202</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BC4134D6-B127-43B8-A6E0-FF502C6BE324}"/>
              </a:ext>
            </a:extLst>
          </p:cNvPr>
          <p:cNvPicPr>
            <a:picLocks noChangeAspect="1"/>
          </p:cNvPicPr>
          <p:nvPr/>
        </p:nvPicPr>
        <p:blipFill>
          <a:blip r:embed="rId2"/>
          <a:stretch>
            <a:fillRect/>
          </a:stretch>
        </p:blipFill>
        <p:spPr>
          <a:xfrm>
            <a:off x="1752232" y="1220664"/>
            <a:ext cx="8687537" cy="4153194"/>
          </a:xfrm>
          <a:prstGeom prst="rect">
            <a:avLst/>
          </a:prstGeom>
        </p:spPr>
      </p:pic>
    </p:spTree>
    <p:extLst>
      <p:ext uri="{BB962C8B-B14F-4D97-AF65-F5344CB8AC3E}">
        <p14:creationId xmlns:p14="http://schemas.microsoft.com/office/powerpoint/2010/main" val="2400347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98;p3">
            <a:extLst>
              <a:ext uri="{FF2B5EF4-FFF2-40B4-BE49-F238E27FC236}">
                <a16:creationId xmlns:a16="http://schemas.microsoft.com/office/drawing/2014/main" id="{800280FB-309C-47C3-8765-615CC0F18E58}"/>
              </a:ext>
            </a:extLst>
          </p:cNvPr>
          <p:cNvSpPr/>
          <p:nvPr/>
        </p:nvSpPr>
        <p:spPr>
          <a:xfrm>
            <a:off x="6350731" y="5365939"/>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203</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33A63A57-AE59-4F8E-9395-D42079C94F50}"/>
              </a:ext>
            </a:extLst>
          </p:cNvPr>
          <p:cNvPicPr>
            <a:picLocks noChangeAspect="1"/>
          </p:cNvPicPr>
          <p:nvPr/>
        </p:nvPicPr>
        <p:blipFill>
          <a:blip r:embed="rId2"/>
          <a:stretch>
            <a:fillRect/>
          </a:stretch>
        </p:blipFill>
        <p:spPr>
          <a:xfrm>
            <a:off x="1911456" y="1069145"/>
            <a:ext cx="9122229" cy="4061533"/>
          </a:xfrm>
          <a:prstGeom prst="rect">
            <a:avLst/>
          </a:prstGeom>
        </p:spPr>
      </p:pic>
      <p:sp>
        <p:nvSpPr>
          <p:cNvPr id="9" name="Rectangle 8">
            <a:extLst>
              <a:ext uri="{FF2B5EF4-FFF2-40B4-BE49-F238E27FC236}">
                <a16:creationId xmlns:a16="http://schemas.microsoft.com/office/drawing/2014/main" id="{5E623E31-7584-48A4-BFB4-9E4BD999C3D7}"/>
              </a:ext>
            </a:extLst>
          </p:cNvPr>
          <p:cNvSpPr/>
          <p:nvPr/>
        </p:nvSpPr>
        <p:spPr>
          <a:xfrm>
            <a:off x="788088" y="349033"/>
            <a:ext cx="8305479" cy="707886"/>
          </a:xfrm>
          <a:prstGeom prst="rect">
            <a:avLst/>
          </a:prstGeom>
        </p:spPr>
        <p:txBody>
          <a:bodyPr wrap="none">
            <a:spAutoFit/>
          </a:bodyPr>
          <a:lstStyle/>
          <a:p>
            <a:r>
              <a:rPr lang="en-US" sz="4000" b="1" u="sng" dirty="0" err="1"/>
              <a:t>Cont</a:t>
            </a:r>
            <a:r>
              <a:rPr lang="en-US" sz="4000" b="1" u="sng" dirty="0"/>
              <a:t>’….. Managing stakeholders</a:t>
            </a:r>
          </a:p>
        </p:txBody>
      </p:sp>
    </p:spTree>
    <p:extLst>
      <p:ext uri="{BB962C8B-B14F-4D97-AF65-F5344CB8AC3E}">
        <p14:creationId xmlns:p14="http://schemas.microsoft.com/office/powerpoint/2010/main" val="167213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E623E31-7584-48A4-BFB4-9E4BD999C3D7}"/>
              </a:ext>
            </a:extLst>
          </p:cNvPr>
          <p:cNvSpPr/>
          <p:nvPr/>
        </p:nvSpPr>
        <p:spPr>
          <a:xfrm>
            <a:off x="788088" y="349033"/>
            <a:ext cx="8305479" cy="707886"/>
          </a:xfrm>
          <a:prstGeom prst="rect">
            <a:avLst/>
          </a:prstGeom>
        </p:spPr>
        <p:txBody>
          <a:bodyPr wrap="none">
            <a:spAutoFit/>
          </a:bodyPr>
          <a:lstStyle/>
          <a:p>
            <a:r>
              <a:rPr lang="en-US" sz="4000" b="1" u="sng" dirty="0" err="1"/>
              <a:t>Cont</a:t>
            </a:r>
            <a:r>
              <a:rPr lang="en-US" sz="4000" b="1" u="sng" dirty="0"/>
              <a:t>’….. Managing stakeholders</a:t>
            </a:r>
          </a:p>
        </p:txBody>
      </p:sp>
      <p:sp>
        <p:nvSpPr>
          <p:cNvPr id="2" name="Rectangle 1">
            <a:extLst>
              <a:ext uri="{FF2B5EF4-FFF2-40B4-BE49-F238E27FC236}">
                <a16:creationId xmlns:a16="http://schemas.microsoft.com/office/drawing/2014/main" id="{FEA05908-41C8-4E4A-9446-13F9F1CDD0CC}"/>
              </a:ext>
            </a:extLst>
          </p:cNvPr>
          <p:cNvSpPr/>
          <p:nvPr/>
        </p:nvSpPr>
        <p:spPr>
          <a:xfrm>
            <a:off x="793695" y="1404109"/>
            <a:ext cx="7561685" cy="461665"/>
          </a:xfrm>
          <a:prstGeom prst="rect">
            <a:avLst/>
          </a:prstGeom>
        </p:spPr>
        <p:txBody>
          <a:bodyPr wrap="none">
            <a:spAutoFit/>
          </a:bodyPr>
          <a:lstStyle/>
          <a:p>
            <a:r>
              <a:rPr lang="en-US" sz="2400" dirty="0"/>
              <a:t>Identifying the power and commitment of stakeholders</a:t>
            </a:r>
          </a:p>
        </p:txBody>
      </p:sp>
      <p:sp>
        <p:nvSpPr>
          <p:cNvPr id="4" name="Rectangle 3">
            <a:extLst>
              <a:ext uri="{FF2B5EF4-FFF2-40B4-BE49-F238E27FC236}">
                <a16:creationId xmlns:a16="http://schemas.microsoft.com/office/drawing/2014/main" id="{5819D77D-5173-431C-BD8B-0350080886F2}"/>
              </a:ext>
            </a:extLst>
          </p:cNvPr>
          <p:cNvSpPr/>
          <p:nvPr/>
        </p:nvSpPr>
        <p:spPr>
          <a:xfrm>
            <a:off x="1842867" y="2018659"/>
            <a:ext cx="9495692" cy="3266985"/>
          </a:xfrm>
          <a:prstGeom prst="rect">
            <a:avLst/>
          </a:prstGeom>
        </p:spPr>
        <p:txBody>
          <a:bodyPr wrap="square">
            <a:spAutoFit/>
          </a:bodyPr>
          <a:lstStyle/>
          <a:p>
            <a:pPr>
              <a:lnSpc>
                <a:spcPct val="150000"/>
              </a:lnSpc>
            </a:pPr>
            <a:r>
              <a:rPr lang="en-US" sz="2000" dirty="0"/>
              <a:t>Grundy (1998) outlines three steps for identifying the power and commitment of stakeholders:</a:t>
            </a:r>
          </a:p>
          <a:p>
            <a:pPr marL="285750" indent="-285750">
              <a:lnSpc>
                <a:spcPct val="150000"/>
              </a:lnSpc>
              <a:buFont typeface="Wingdings" panose="05000000000000000000" pitchFamily="2" charset="2"/>
              <a:buChar char="Ø"/>
            </a:pPr>
            <a:r>
              <a:rPr lang="en-US" sz="2000" dirty="0"/>
              <a:t>He refers to the first step as the ‘stakeholder brainstorm’. </a:t>
            </a:r>
          </a:p>
          <a:p>
            <a:pPr marL="285750" indent="-285750">
              <a:lnSpc>
                <a:spcPct val="150000"/>
              </a:lnSpc>
              <a:buFont typeface="Wingdings" panose="05000000000000000000" pitchFamily="2" charset="2"/>
              <a:buChar char="Ø"/>
            </a:pPr>
            <a:r>
              <a:rPr lang="en-US" sz="2000" dirty="0"/>
              <a:t>The second step involves assessing how much power and influence each group of stakeholders has. </a:t>
            </a:r>
          </a:p>
          <a:p>
            <a:pPr marL="285750" indent="-285750">
              <a:lnSpc>
                <a:spcPct val="150000"/>
              </a:lnSpc>
              <a:buFont typeface="Wingdings" panose="05000000000000000000" pitchFamily="2" charset="2"/>
              <a:buChar char="Ø"/>
            </a:pPr>
            <a:r>
              <a:rPr lang="en-US" sz="2000" dirty="0"/>
              <a:t>The third step involves assessing stakeholders’ attitudes towards the proposed change. </a:t>
            </a:r>
          </a:p>
        </p:txBody>
      </p:sp>
    </p:spTree>
    <p:extLst>
      <p:ext uri="{BB962C8B-B14F-4D97-AF65-F5344CB8AC3E}">
        <p14:creationId xmlns:p14="http://schemas.microsoft.com/office/powerpoint/2010/main" val="1002827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2FA94F2-4110-4390-ADA0-83DC268A8862}"/>
              </a:ext>
            </a:extLst>
          </p:cNvPr>
          <p:cNvSpPr/>
          <p:nvPr/>
        </p:nvSpPr>
        <p:spPr>
          <a:xfrm>
            <a:off x="450212" y="545980"/>
            <a:ext cx="5157181" cy="461665"/>
          </a:xfrm>
          <a:prstGeom prst="rect">
            <a:avLst/>
          </a:prstGeom>
        </p:spPr>
        <p:txBody>
          <a:bodyPr wrap="none">
            <a:spAutoFit/>
          </a:bodyPr>
          <a:lstStyle/>
          <a:p>
            <a:r>
              <a:rPr lang="en-US" sz="2400" b="1" i="1" dirty="0"/>
              <a:t>Change tool 10.1 Stakeholder grid</a:t>
            </a:r>
            <a:endParaRPr lang="en-US" sz="11500" b="1" i="1" dirty="0"/>
          </a:p>
        </p:txBody>
      </p:sp>
      <p:pic>
        <p:nvPicPr>
          <p:cNvPr id="4" name="Picture 3">
            <a:extLst>
              <a:ext uri="{FF2B5EF4-FFF2-40B4-BE49-F238E27FC236}">
                <a16:creationId xmlns:a16="http://schemas.microsoft.com/office/drawing/2014/main" id="{4FEE7D72-5BF3-4534-8C68-570DB725253A}"/>
              </a:ext>
            </a:extLst>
          </p:cNvPr>
          <p:cNvPicPr>
            <a:picLocks noChangeAspect="1"/>
          </p:cNvPicPr>
          <p:nvPr/>
        </p:nvPicPr>
        <p:blipFill>
          <a:blip r:embed="rId2"/>
          <a:stretch>
            <a:fillRect/>
          </a:stretch>
        </p:blipFill>
        <p:spPr>
          <a:xfrm>
            <a:off x="2992900" y="1070316"/>
            <a:ext cx="6544993" cy="4553039"/>
          </a:xfrm>
          <a:prstGeom prst="rect">
            <a:avLst/>
          </a:prstGeom>
        </p:spPr>
      </p:pic>
      <p:sp>
        <p:nvSpPr>
          <p:cNvPr id="8" name="Google Shape;98;p3">
            <a:extLst>
              <a:ext uri="{FF2B5EF4-FFF2-40B4-BE49-F238E27FC236}">
                <a16:creationId xmlns:a16="http://schemas.microsoft.com/office/drawing/2014/main" id="{533A82E9-810E-44C2-8041-9C2AEA2C3A73}"/>
              </a:ext>
            </a:extLst>
          </p:cNvPr>
          <p:cNvSpPr/>
          <p:nvPr/>
        </p:nvSpPr>
        <p:spPr>
          <a:xfrm>
            <a:off x="6266325" y="5717631"/>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59840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692640" cy="2246769"/>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1. Winning the support of those who oppose the change and have the power to influence the outcome</a:t>
            </a:r>
          </a:p>
          <a:p>
            <a:endParaRPr lang="en-US" sz="2000" dirty="0"/>
          </a:p>
        </p:txBody>
      </p:sp>
      <p:pic>
        <p:nvPicPr>
          <p:cNvPr id="4" name="Picture 3">
            <a:extLst>
              <a:ext uri="{FF2B5EF4-FFF2-40B4-BE49-F238E27FC236}">
                <a16:creationId xmlns:a16="http://schemas.microsoft.com/office/drawing/2014/main" id="{9CE6CF0B-ECDD-486C-A71D-2C4237117AB6}"/>
              </a:ext>
            </a:extLst>
          </p:cNvPr>
          <p:cNvPicPr>
            <a:picLocks noChangeAspect="1"/>
          </p:cNvPicPr>
          <p:nvPr/>
        </p:nvPicPr>
        <p:blipFill>
          <a:blip r:embed="rId2"/>
          <a:stretch>
            <a:fillRect/>
          </a:stretch>
        </p:blipFill>
        <p:spPr>
          <a:xfrm>
            <a:off x="4959813" y="3528206"/>
            <a:ext cx="3087870" cy="2478698"/>
          </a:xfrm>
          <a:prstGeom prst="rect">
            <a:avLst/>
          </a:prstGeom>
        </p:spPr>
      </p:pic>
      <p:sp>
        <p:nvSpPr>
          <p:cNvPr id="9" name="Google Shape;98;p3">
            <a:extLst>
              <a:ext uri="{FF2B5EF4-FFF2-40B4-BE49-F238E27FC236}">
                <a16:creationId xmlns:a16="http://schemas.microsoft.com/office/drawing/2014/main" id="{1CA8B71D-C016-452F-9827-F2F48E1E53E4}"/>
              </a:ext>
            </a:extLst>
          </p:cNvPr>
          <p:cNvSpPr/>
          <p:nvPr/>
        </p:nvSpPr>
        <p:spPr>
          <a:xfrm>
            <a:off x="6350731" y="6041187"/>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55961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383151" cy="1692771"/>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2. </a:t>
            </a:r>
            <a:r>
              <a:rPr lang="en-US" sz="2400" i="1" dirty="0"/>
              <a:t>Increasing the influence of already supportive stakeholders:</a:t>
            </a:r>
            <a:endParaRPr lang="en-US" sz="2000" dirty="0"/>
          </a:p>
        </p:txBody>
      </p:sp>
      <p:sp>
        <p:nvSpPr>
          <p:cNvPr id="9" name="Google Shape;98;p3">
            <a:extLst>
              <a:ext uri="{FF2B5EF4-FFF2-40B4-BE49-F238E27FC236}">
                <a16:creationId xmlns:a16="http://schemas.microsoft.com/office/drawing/2014/main" id="{1CA8B71D-C016-452F-9827-F2F48E1E53E4}"/>
              </a:ext>
            </a:extLst>
          </p:cNvPr>
          <p:cNvSpPr/>
          <p:nvPr/>
        </p:nvSpPr>
        <p:spPr>
          <a:xfrm>
            <a:off x="6266326" y="6125595"/>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5" name="Picture 4">
            <a:extLst>
              <a:ext uri="{FF2B5EF4-FFF2-40B4-BE49-F238E27FC236}">
                <a16:creationId xmlns:a16="http://schemas.microsoft.com/office/drawing/2014/main" id="{363E8ED2-600C-451E-912E-B8663CE25788}"/>
              </a:ext>
            </a:extLst>
          </p:cNvPr>
          <p:cNvPicPr>
            <a:picLocks noChangeAspect="1"/>
          </p:cNvPicPr>
          <p:nvPr/>
        </p:nvPicPr>
        <p:blipFill>
          <a:blip r:embed="rId2"/>
          <a:stretch>
            <a:fillRect/>
          </a:stretch>
        </p:blipFill>
        <p:spPr>
          <a:xfrm>
            <a:off x="3995622" y="3611953"/>
            <a:ext cx="2927955" cy="2338681"/>
          </a:xfrm>
          <a:prstGeom prst="rect">
            <a:avLst/>
          </a:prstGeom>
        </p:spPr>
      </p:pic>
    </p:spTree>
    <p:extLst>
      <p:ext uri="{BB962C8B-B14F-4D97-AF65-F5344CB8AC3E}">
        <p14:creationId xmlns:p14="http://schemas.microsoft.com/office/powerpoint/2010/main" val="27226729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383151" cy="1692771"/>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3. </a:t>
            </a:r>
            <a:r>
              <a:rPr lang="en-US" sz="2400" i="1" dirty="0"/>
              <a:t>Reducing the influence of powerful blockers:</a:t>
            </a:r>
            <a:endParaRPr lang="en-US" sz="2000" dirty="0"/>
          </a:p>
        </p:txBody>
      </p:sp>
      <p:sp>
        <p:nvSpPr>
          <p:cNvPr id="9" name="Google Shape;98;p3">
            <a:extLst>
              <a:ext uri="{FF2B5EF4-FFF2-40B4-BE49-F238E27FC236}">
                <a16:creationId xmlns:a16="http://schemas.microsoft.com/office/drawing/2014/main" id="{1CA8B71D-C016-452F-9827-F2F48E1E53E4}"/>
              </a:ext>
            </a:extLst>
          </p:cNvPr>
          <p:cNvSpPr/>
          <p:nvPr/>
        </p:nvSpPr>
        <p:spPr>
          <a:xfrm>
            <a:off x="6266326" y="6125595"/>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A8235906-804E-412F-9623-EE0C9E389A21}"/>
              </a:ext>
            </a:extLst>
          </p:cNvPr>
          <p:cNvPicPr>
            <a:picLocks noChangeAspect="1"/>
          </p:cNvPicPr>
          <p:nvPr/>
        </p:nvPicPr>
        <p:blipFill>
          <a:blip r:embed="rId2"/>
          <a:stretch>
            <a:fillRect/>
          </a:stretch>
        </p:blipFill>
        <p:spPr>
          <a:xfrm>
            <a:off x="4797085" y="3428853"/>
            <a:ext cx="2903878" cy="2603477"/>
          </a:xfrm>
          <a:prstGeom prst="rect">
            <a:avLst/>
          </a:prstGeom>
        </p:spPr>
      </p:pic>
    </p:spTree>
    <p:extLst>
      <p:ext uri="{BB962C8B-B14F-4D97-AF65-F5344CB8AC3E}">
        <p14:creationId xmlns:p14="http://schemas.microsoft.com/office/powerpoint/2010/main" val="4093981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383151" cy="1938992"/>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4. Building a coalition of supportive stakeholders who will be prepared to work together to support the change:</a:t>
            </a:r>
            <a:endParaRPr lang="en-US" sz="2000" dirty="0"/>
          </a:p>
        </p:txBody>
      </p:sp>
      <p:sp>
        <p:nvSpPr>
          <p:cNvPr id="9" name="Google Shape;98;p3">
            <a:extLst>
              <a:ext uri="{FF2B5EF4-FFF2-40B4-BE49-F238E27FC236}">
                <a16:creationId xmlns:a16="http://schemas.microsoft.com/office/drawing/2014/main" id="{1CA8B71D-C016-452F-9827-F2F48E1E53E4}"/>
              </a:ext>
            </a:extLst>
          </p:cNvPr>
          <p:cNvSpPr/>
          <p:nvPr/>
        </p:nvSpPr>
        <p:spPr>
          <a:xfrm>
            <a:off x="6266326" y="6125595"/>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5" name="Picture 4">
            <a:extLst>
              <a:ext uri="{FF2B5EF4-FFF2-40B4-BE49-F238E27FC236}">
                <a16:creationId xmlns:a16="http://schemas.microsoft.com/office/drawing/2014/main" id="{9B2060E1-F1A1-4403-9358-0CB1DEB1C1DA}"/>
              </a:ext>
            </a:extLst>
          </p:cNvPr>
          <p:cNvPicPr>
            <a:picLocks noChangeAspect="1"/>
          </p:cNvPicPr>
          <p:nvPr/>
        </p:nvPicPr>
        <p:blipFill>
          <a:blip r:embed="rId2"/>
          <a:stretch>
            <a:fillRect/>
          </a:stretch>
        </p:blipFill>
        <p:spPr>
          <a:xfrm>
            <a:off x="4290645" y="3413687"/>
            <a:ext cx="2820133" cy="2655320"/>
          </a:xfrm>
          <a:prstGeom prst="rect">
            <a:avLst/>
          </a:prstGeom>
        </p:spPr>
      </p:pic>
    </p:spTree>
    <p:extLst>
      <p:ext uri="{BB962C8B-B14F-4D97-AF65-F5344CB8AC3E}">
        <p14:creationId xmlns:p14="http://schemas.microsoft.com/office/powerpoint/2010/main" val="1147914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383151" cy="1631216"/>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5. Fragmenting existing coalitions who are antagonistic towards the change</a:t>
            </a:r>
            <a:endParaRPr lang="en-US" sz="2000" dirty="0"/>
          </a:p>
        </p:txBody>
      </p:sp>
      <p:sp>
        <p:nvSpPr>
          <p:cNvPr id="9" name="Google Shape;98;p3">
            <a:extLst>
              <a:ext uri="{FF2B5EF4-FFF2-40B4-BE49-F238E27FC236}">
                <a16:creationId xmlns:a16="http://schemas.microsoft.com/office/drawing/2014/main" id="{1CA8B71D-C016-452F-9827-F2F48E1E53E4}"/>
              </a:ext>
            </a:extLst>
          </p:cNvPr>
          <p:cNvSpPr/>
          <p:nvPr/>
        </p:nvSpPr>
        <p:spPr>
          <a:xfrm>
            <a:off x="6266326" y="6125595"/>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206</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6CF37661-C9FD-4E86-BD16-5549511A9F3B}"/>
              </a:ext>
            </a:extLst>
          </p:cNvPr>
          <p:cNvPicPr>
            <a:picLocks noChangeAspect="1"/>
          </p:cNvPicPr>
          <p:nvPr/>
        </p:nvPicPr>
        <p:blipFill>
          <a:blip r:embed="rId2"/>
          <a:stretch>
            <a:fillRect/>
          </a:stretch>
        </p:blipFill>
        <p:spPr>
          <a:xfrm>
            <a:off x="3742006" y="3437059"/>
            <a:ext cx="3225531" cy="2573374"/>
          </a:xfrm>
          <a:prstGeom prst="rect">
            <a:avLst/>
          </a:prstGeom>
        </p:spPr>
      </p:pic>
    </p:spTree>
    <p:extLst>
      <p:ext uri="{BB962C8B-B14F-4D97-AF65-F5344CB8AC3E}">
        <p14:creationId xmlns:p14="http://schemas.microsoft.com/office/powerpoint/2010/main" val="2243996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481585" y="560048"/>
            <a:ext cx="9421169" cy="584775"/>
          </a:xfrm>
          <a:prstGeom prst="rect">
            <a:avLst/>
          </a:prstGeom>
        </p:spPr>
        <p:txBody>
          <a:bodyPr wrap="none">
            <a:spAutoFit/>
          </a:bodyPr>
          <a:lstStyle/>
          <a:p>
            <a:r>
              <a:rPr lang="en-US" sz="3200" b="1" dirty="0"/>
              <a:t>Influencing stakeholders to support the change</a:t>
            </a:r>
            <a:endParaRPr lang="en-US" sz="6600" dirty="0">
              <a:latin typeface="+mj-lt"/>
            </a:endParaRPr>
          </a:p>
        </p:txBody>
      </p:sp>
      <p:sp>
        <p:nvSpPr>
          <p:cNvPr id="3" name="Rectangle 2">
            <a:extLst>
              <a:ext uri="{FF2B5EF4-FFF2-40B4-BE49-F238E27FC236}">
                <a16:creationId xmlns:a16="http://schemas.microsoft.com/office/drawing/2014/main" id="{014B453B-BB42-442D-A276-B31494B72018}"/>
              </a:ext>
            </a:extLst>
          </p:cNvPr>
          <p:cNvSpPr/>
          <p:nvPr/>
        </p:nvSpPr>
        <p:spPr>
          <a:xfrm>
            <a:off x="815926" y="1592200"/>
            <a:ext cx="9383151" cy="1631216"/>
          </a:xfrm>
          <a:prstGeom prst="rect">
            <a:avLst/>
          </a:prstGeom>
        </p:spPr>
        <p:txBody>
          <a:bodyPr wrap="square">
            <a:spAutoFit/>
          </a:bodyPr>
          <a:lstStyle/>
          <a:p>
            <a:pPr algn="just"/>
            <a:r>
              <a:rPr lang="en-US" sz="2000" dirty="0"/>
              <a:t>The second part of the process described by Grundy (1998) involves the change manager acting in ways that will ensure maximum support for the change. This might involve:</a:t>
            </a:r>
          </a:p>
          <a:p>
            <a:pPr algn="just"/>
            <a:endParaRPr lang="en-US" sz="2000" dirty="0"/>
          </a:p>
          <a:p>
            <a:r>
              <a:rPr lang="en-US" sz="2000" i="1" dirty="0"/>
              <a:t>6. Bringing new sponsors or champions into play:</a:t>
            </a:r>
            <a:endParaRPr lang="en-US" sz="2000" dirty="0"/>
          </a:p>
        </p:txBody>
      </p:sp>
      <p:sp>
        <p:nvSpPr>
          <p:cNvPr id="9" name="Google Shape;98;p3">
            <a:extLst>
              <a:ext uri="{FF2B5EF4-FFF2-40B4-BE49-F238E27FC236}">
                <a16:creationId xmlns:a16="http://schemas.microsoft.com/office/drawing/2014/main" id="{1CA8B71D-C016-452F-9827-F2F48E1E53E4}"/>
              </a:ext>
            </a:extLst>
          </p:cNvPr>
          <p:cNvSpPr/>
          <p:nvPr/>
        </p:nvSpPr>
        <p:spPr>
          <a:xfrm>
            <a:off x="6266326" y="6125595"/>
            <a:ext cx="480494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205</a:t>
            </a: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pic>
        <p:nvPicPr>
          <p:cNvPr id="4" name="Picture 3">
            <a:extLst>
              <a:ext uri="{FF2B5EF4-FFF2-40B4-BE49-F238E27FC236}">
                <a16:creationId xmlns:a16="http://schemas.microsoft.com/office/drawing/2014/main" id="{09F1DAA2-7257-46B5-8B02-120E2F8F3BC8}"/>
              </a:ext>
            </a:extLst>
          </p:cNvPr>
          <p:cNvPicPr>
            <a:picLocks noChangeAspect="1"/>
          </p:cNvPicPr>
          <p:nvPr/>
        </p:nvPicPr>
        <p:blipFill>
          <a:blip r:embed="rId2"/>
          <a:stretch>
            <a:fillRect/>
          </a:stretch>
        </p:blipFill>
        <p:spPr>
          <a:xfrm>
            <a:off x="4043967" y="3321206"/>
            <a:ext cx="2412844" cy="2822296"/>
          </a:xfrm>
          <a:prstGeom prst="rect">
            <a:avLst/>
          </a:prstGeom>
        </p:spPr>
      </p:pic>
    </p:spTree>
    <p:extLst>
      <p:ext uri="{BB962C8B-B14F-4D97-AF65-F5344CB8AC3E}">
        <p14:creationId xmlns:p14="http://schemas.microsoft.com/office/powerpoint/2010/main" val="3446034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8CCF3-AD13-4C1F-8C3C-790567A49A03}"/>
              </a:ext>
            </a:extLst>
          </p:cNvPr>
          <p:cNvSpPr/>
          <p:nvPr/>
        </p:nvSpPr>
        <p:spPr>
          <a:xfrm>
            <a:off x="228367" y="363101"/>
            <a:ext cx="11412098" cy="707886"/>
          </a:xfrm>
          <a:prstGeom prst="rect">
            <a:avLst/>
          </a:prstGeom>
        </p:spPr>
        <p:txBody>
          <a:bodyPr wrap="none">
            <a:spAutoFit/>
          </a:bodyPr>
          <a:lstStyle/>
          <a:p>
            <a:r>
              <a:rPr lang="en-US" sz="4000" b="1" u="sng" dirty="0"/>
              <a:t>Managing relationships between stakeholders</a:t>
            </a:r>
            <a:endParaRPr lang="en-US" sz="8000" u="sng" dirty="0">
              <a:latin typeface="+mj-lt"/>
            </a:endParaRPr>
          </a:p>
        </p:txBody>
      </p:sp>
      <p:sp>
        <p:nvSpPr>
          <p:cNvPr id="6" name="Rectangle 5">
            <a:extLst>
              <a:ext uri="{FF2B5EF4-FFF2-40B4-BE49-F238E27FC236}">
                <a16:creationId xmlns:a16="http://schemas.microsoft.com/office/drawing/2014/main" id="{044C32C1-DA15-4582-B492-E789FE5C2BB3}"/>
              </a:ext>
            </a:extLst>
          </p:cNvPr>
          <p:cNvSpPr/>
          <p:nvPr/>
        </p:nvSpPr>
        <p:spPr>
          <a:xfrm>
            <a:off x="1472417" y="1610697"/>
            <a:ext cx="9064283" cy="2308324"/>
          </a:xfrm>
          <a:prstGeom prst="rect">
            <a:avLst/>
          </a:prstGeom>
        </p:spPr>
        <p:txBody>
          <a:bodyPr wrap="square">
            <a:spAutoFit/>
          </a:bodyPr>
          <a:lstStyle/>
          <a:p>
            <a:pPr algn="just"/>
            <a:r>
              <a:rPr lang="en-US" sz="3600" dirty="0"/>
              <a:t>There is evidence suggesting that the way one set of stakeholders is managed can affect how other stakeholders will react to a change.</a:t>
            </a:r>
          </a:p>
        </p:txBody>
      </p:sp>
    </p:spTree>
    <p:extLst>
      <p:ext uri="{BB962C8B-B14F-4D97-AF65-F5344CB8AC3E}">
        <p14:creationId xmlns:p14="http://schemas.microsoft.com/office/powerpoint/2010/main" val="3730949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191641" y="208874"/>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5" name="Rectangle 4">
            <a:extLst>
              <a:ext uri="{FF2B5EF4-FFF2-40B4-BE49-F238E27FC236}">
                <a16:creationId xmlns:a16="http://schemas.microsoft.com/office/drawing/2014/main" id="{18B58037-8D58-4872-B924-DA4F32B4F659}"/>
              </a:ext>
            </a:extLst>
          </p:cNvPr>
          <p:cNvSpPr/>
          <p:nvPr/>
        </p:nvSpPr>
        <p:spPr>
          <a:xfrm>
            <a:off x="703383" y="1058410"/>
            <a:ext cx="10663312" cy="3365024"/>
          </a:xfrm>
          <a:prstGeom prst="rect">
            <a:avLst/>
          </a:prstGeom>
        </p:spPr>
        <p:txBody>
          <a:bodyPr wrap="square">
            <a:spAutoFit/>
          </a:bodyPr>
          <a:lstStyle/>
          <a:p>
            <a:pPr algn="just">
              <a:lnSpc>
                <a:spcPct val="150000"/>
              </a:lnSpc>
            </a:pPr>
            <a:r>
              <a:rPr lang="en-US" sz="1800" dirty="0"/>
              <a:t>Organizational change involves politics and the crucial support of key stakeholders. Stakeholders, including self-interested groups, influence change through power dynamics rather than logic. Effective change management requires gaining support from influential stakeholders. Two approaches to stakeholder management exist: normative (morally driven) and instrumental (self-interest-driven). Jawahar and McLaughlin's instrumental theory combines resource dependence and prospect theory. It offers two theorems for addressing stakeholder concerns based on the presence or absence of threats. Assessing the importance of stakeholders at different project stages and using tools like the stakeholder grid can help navigate these dynamics effectively.</a:t>
            </a:r>
          </a:p>
        </p:txBody>
      </p:sp>
    </p:spTree>
    <p:extLst>
      <p:ext uri="{BB962C8B-B14F-4D97-AF65-F5344CB8AC3E}">
        <p14:creationId xmlns:p14="http://schemas.microsoft.com/office/powerpoint/2010/main" val="23068925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1507" y="413657"/>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1719</TotalTime>
  <Words>1376</Words>
  <Application>Microsoft Office PowerPoint</Application>
  <PresentationFormat>Widescreen</PresentationFormat>
  <Paragraphs>128</Paragraphs>
  <Slides>34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Open Sans</vt:lpstr>
      <vt:lpstr>Symbol</vt:lpstr>
      <vt:lpstr>Wingdings</vt:lpstr>
      <vt:lpstr>Cambria</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Business Ignite</cp:lastModifiedBy>
  <cp:revision>101</cp:revision>
  <dcterms:created xsi:type="dcterms:W3CDTF">2023-09-09T11:09:00Z</dcterms:created>
  <dcterms:modified xsi:type="dcterms:W3CDTF">2023-10-29T10:20:26Z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