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318" r:id="rId3"/>
    <p:sldId id="352" r:id="rId4"/>
    <p:sldId id="319" r:id="rId5"/>
    <p:sldId id="387" r:id="rId6"/>
    <p:sldId id="388" r:id="rId7"/>
    <p:sldId id="390" r:id="rId8"/>
    <p:sldId id="389" r:id="rId9"/>
    <p:sldId id="321" r:id="rId10"/>
    <p:sldId id="391" r:id="rId11"/>
    <p:sldId id="392" r:id="rId12"/>
    <p:sldId id="393" r:id="rId13"/>
    <p:sldId id="394" r:id="rId14"/>
    <p:sldId id="395" r:id="rId15"/>
    <p:sldId id="396" r:id="rId16"/>
    <p:sldId id="397" r:id="rId17"/>
    <p:sldId id="322" r:id="rId18"/>
    <p:sldId id="398" r:id="rId19"/>
    <p:sldId id="399" r:id="rId20"/>
    <p:sldId id="364" r:id="rId21"/>
    <p:sldId id="374" r:id="rId22"/>
    <p:sldId id="400" r:id="rId23"/>
    <p:sldId id="363" r:id="rId24"/>
    <p:sldId id="323" r:id="rId25"/>
    <p:sldId id="401" r:id="rId26"/>
    <p:sldId id="354" r:id="rId27"/>
    <p:sldId id="402" r:id="rId28"/>
    <p:sldId id="344" r:id="rId29"/>
    <p:sldId id="317" r:id="rId30"/>
    <p:sldId id="287" r:id="rId31"/>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Cambria" panose="02040503050406030204" pitchFamily="18" charset="0"/>
      <p:regular r:id="rId37"/>
      <p:bold r:id="rId38"/>
      <p:italic r:id="rId39"/>
      <p:boldItalic r:id="rId40"/>
    </p:embeddedFont>
    <p:embeddedFont>
      <p:font typeface="Open Sans" panose="020B060402020202020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iWExy+EEHnE6SJrSUYtKlxBJgq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12" autoAdjust="0"/>
    <p:restoredTop sz="94660"/>
  </p:normalViewPr>
  <p:slideViewPr>
    <p:cSldViewPr snapToGrid="0">
      <p:cViewPr varScale="1">
        <p:scale>
          <a:sx n="68" d="100"/>
          <a:sy n="68" d="100"/>
        </p:scale>
        <p:origin x="8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59359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76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10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2"/>
          <p:cNvSpPr>
            <a:spLocks noGrp="1"/>
          </p:cNvSpPr>
          <p:nvPr>
            <p:ph type="pic" idx="2"/>
          </p:nvPr>
        </p:nvSpPr>
        <p:spPr>
          <a:xfrm>
            <a:off x="5183188" y="987425"/>
            <a:ext cx="6172200" cy="4873625"/>
          </a:xfrm>
          <a:prstGeom prst="rect">
            <a:avLst/>
          </a:prstGeom>
          <a:noFill/>
          <a:ln>
            <a:noFill/>
          </a:ln>
        </p:spPr>
      </p:sp>
      <p:sp>
        <p:nvSpPr>
          <p:cNvPr id="64" name="Google Shape;64;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7200"/>
              <a:buFont typeface="Arial"/>
              <a:buNone/>
            </a:pPr>
            <a:r>
              <a:rPr lang="en-US" sz="7200" b="1" i="0" u="none" strike="noStrike" cap="none" dirty="0">
                <a:solidFill>
                  <a:schemeClr val="dk1"/>
                </a:solidFill>
                <a:latin typeface="Calibri"/>
                <a:ea typeface="Calibri"/>
                <a:cs typeface="Calibri"/>
                <a:sym typeface="Calibri"/>
              </a:rPr>
              <a:t>CHANGE MANAGEMENT</a:t>
            </a:r>
            <a:endParaRPr sz="4800" b="1"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000"/>
              <a:buFont typeface="Arial"/>
              <a:buNone/>
            </a:pPr>
            <a:r>
              <a:rPr lang="en-US" sz="6000" b="1" i="0" u="none" strike="noStrike" cap="none" dirty="0">
                <a:solidFill>
                  <a:schemeClr val="dk1"/>
                </a:solidFill>
                <a:latin typeface="Calibri"/>
                <a:ea typeface="Calibri"/>
                <a:cs typeface="Calibri"/>
                <a:sym typeface="Calibri"/>
              </a:rPr>
              <a:t>Chapter </a:t>
            </a:r>
            <a:r>
              <a:rPr lang="en-US" sz="6000" b="1" dirty="0">
                <a:solidFill>
                  <a:schemeClr val="dk1"/>
                </a:solidFill>
                <a:latin typeface="Calibri"/>
                <a:ea typeface="Calibri"/>
                <a:cs typeface="Calibri"/>
                <a:sym typeface="Calibri"/>
              </a:rPr>
              <a:t>11</a:t>
            </a:r>
            <a:endParaRPr sz="6000" dirty="0"/>
          </a:p>
          <a:p>
            <a:pPr marL="0" marR="0" lvl="0" indent="0" algn="ctr" rtl="0">
              <a:lnSpc>
                <a:spcPct val="90000"/>
              </a:lnSpc>
              <a:spcBef>
                <a:spcPts val="0"/>
              </a:spcBef>
              <a:spcAft>
                <a:spcPts val="0"/>
              </a:spcAft>
              <a:buClr>
                <a:schemeClr val="dk1"/>
              </a:buClr>
              <a:buSzPts val="4800"/>
              <a:buFont typeface="Arial"/>
              <a:buNone/>
            </a:pPr>
            <a:r>
              <a:rPr lang="en-US" sz="8000" b="1" i="0" u="none" strike="noStrike" cap="none" dirty="0">
                <a:solidFill>
                  <a:schemeClr val="dk1"/>
                </a:solidFill>
                <a:latin typeface="Calibri"/>
                <a:ea typeface="Calibri"/>
                <a:cs typeface="Calibri"/>
                <a:sym typeface="Calibri"/>
              </a:rPr>
              <a:t>Communicating Change</a:t>
            </a:r>
          </a:p>
          <a:p>
            <a:pPr marL="0" marR="0" lvl="0" indent="0" algn="ctr" rtl="0">
              <a:lnSpc>
                <a:spcPct val="90000"/>
              </a:lnSpc>
              <a:spcBef>
                <a:spcPts val="0"/>
              </a:spcBef>
              <a:spcAft>
                <a:spcPts val="0"/>
              </a:spcAft>
              <a:buClr>
                <a:schemeClr val="dk1"/>
              </a:buClr>
              <a:buSzPts val="4800"/>
              <a:buFont typeface="Arial"/>
              <a:buNone/>
            </a:pPr>
            <a:endParaRPr sz="1800" dirty="0"/>
          </a:p>
          <a:p>
            <a:pPr marL="0" marR="0" lvl="0" indent="0" algn="ctr" rtl="0">
              <a:lnSpc>
                <a:spcPct val="90000"/>
              </a:lnSpc>
              <a:spcBef>
                <a:spcPts val="0"/>
              </a:spcBef>
              <a:spcAft>
                <a:spcPts val="0"/>
              </a:spcAft>
              <a:buClr>
                <a:schemeClr val="dk1"/>
              </a:buClr>
              <a:buSzPts val="4800"/>
              <a:buFont typeface="Arial"/>
              <a:buNone/>
            </a:pPr>
            <a:endParaRPr sz="1050" b="0" i="0" u="none" strike="noStrike" cap="none" dirty="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Lecturer: Dr. </a:t>
            </a:r>
            <a:r>
              <a:rPr lang="en-US" sz="2000" b="0" i="0" u="none" strike="noStrike" cap="none" dirty="0" err="1">
                <a:solidFill>
                  <a:schemeClr val="dk1"/>
                </a:solidFill>
                <a:latin typeface="Calibri"/>
                <a:ea typeface="Calibri"/>
                <a:cs typeface="Calibri"/>
                <a:sym typeface="Calibri"/>
              </a:rPr>
              <a:t>Michaella</a:t>
            </a:r>
            <a:r>
              <a:rPr lang="en-US" sz="2000" b="0" i="0" u="none" strike="noStrike" cap="none" dirty="0">
                <a:solidFill>
                  <a:schemeClr val="dk1"/>
                </a:solidFill>
                <a:latin typeface="Calibri"/>
                <a:ea typeface="Calibri"/>
                <a:cs typeface="Calibri"/>
                <a:sym typeface="Calibri"/>
              </a:rPr>
              <a:t> </a:t>
            </a:r>
            <a:r>
              <a:rPr lang="en-US" sz="2000" b="0" i="0" u="none" strike="noStrike" cap="none" dirty="0" err="1">
                <a:solidFill>
                  <a:schemeClr val="dk1"/>
                </a:solidFill>
                <a:latin typeface="Calibri"/>
                <a:ea typeface="Calibri"/>
                <a:cs typeface="Calibri"/>
                <a:sym typeface="Calibri"/>
              </a:rPr>
              <a:t>DeLeon</a:t>
            </a:r>
            <a:r>
              <a:rPr lang="en-US" sz="2000" b="0" i="0" u="none" strike="noStrike" cap="none" dirty="0">
                <a:solidFill>
                  <a:schemeClr val="dk1"/>
                </a:solidFill>
                <a:latin typeface="Calibri"/>
                <a:ea typeface="Calibri"/>
                <a:cs typeface="Calibri"/>
                <a:sym typeface="Calibri"/>
              </a:rPr>
              <a:t> Castillo</a:t>
            </a:r>
            <a:endParaRPr dirty="0"/>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Philippines</a:t>
            </a:r>
            <a:endParaRPr dirty="0"/>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2000"/>
                                        <p:tgtEl>
                                          <p:spTgt spid="84"/>
                                        </p:tgtEl>
                                        <p:attrNameLst>
                                          <p:attrName>ppt_w</p:attrName>
                                        </p:attrNameLst>
                                      </p:cBhvr>
                                      <p:tavLst>
                                        <p:tav tm="0">
                                          <p:val>
                                            <p:strVal val="0"/>
                                          </p:val>
                                        </p:tav>
                                        <p:tav tm="100000">
                                          <p:val>
                                            <p:strVal val="#ppt_w"/>
                                          </p:val>
                                        </p:tav>
                                      </p:tavLst>
                                    </p:anim>
                                    <p:anim calcmode="lin" valueType="num">
                                      <p:cBhvr additive="base">
                                        <p:cTn id="8" dur="2000"/>
                                        <p:tgtEl>
                                          <p:spTgt spid="8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464234" y="337624"/>
            <a:ext cx="4754880" cy="646331"/>
          </a:xfrm>
          <a:prstGeom prst="rect">
            <a:avLst/>
          </a:prstGeom>
          <a:noFill/>
        </p:spPr>
        <p:txBody>
          <a:bodyPr wrap="square" rtlCol="0">
            <a:spAutoFit/>
          </a:bodyPr>
          <a:lstStyle/>
          <a:p>
            <a:r>
              <a:rPr lang="en-US" sz="3600" b="1" dirty="0"/>
              <a:t>Learning Objectives </a:t>
            </a:r>
          </a:p>
        </p:txBody>
      </p:sp>
      <p:sp>
        <p:nvSpPr>
          <p:cNvPr id="2" name="Rectangle 1">
            <a:extLst>
              <a:ext uri="{FF2B5EF4-FFF2-40B4-BE49-F238E27FC236}">
                <a16:creationId xmlns:a16="http://schemas.microsoft.com/office/drawing/2014/main" id="{2DDA871E-0AD3-4F23-8FB8-5630F65580D2}"/>
              </a:ext>
            </a:extLst>
          </p:cNvPr>
          <p:cNvSpPr/>
          <p:nvPr/>
        </p:nvSpPr>
        <p:spPr>
          <a:xfrm>
            <a:off x="787789" y="1475231"/>
            <a:ext cx="10733649" cy="3728649"/>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chemeClr val="tx1"/>
                </a:solidFill>
                <a:latin typeface="+mj-lt"/>
              </a:rPr>
              <a:t>Explain the impact of effective communication on change program success, including its role in recognizing the need for change and supporting collective learning.</a:t>
            </a:r>
          </a:p>
          <a:p>
            <a:pPr marL="285750" indent="-285750" algn="just">
              <a:lnSpc>
                <a:spcPct val="150000"/>
              </a:lnSpc>
              <a:buFont typeface="Arial" panose="020B0604020202020204" pitchFamily="34" charset="0"/>
              <a:buChar char="•"/>
            </a:pPr>
            <a:endParaRPr lang="en-US" sz="2000" dirty="0">
              <a:solidFill>
                <a:schemeClr val="tx1"/>
              </a:solidFill>
              <a:latin typeface="+mj-lt"/>
            </a:endParaRPr>
          </a:p>
          <a:p>
            <a:pPr marL="285750" indent="-285750" algn="just">
              <a:lnSpc>
                <a:spcPct val="150000"/>
              </a:lnSpc>
              <a:buFont typeface="Arial" panose="020B0604020202020204" pitchFamily="34" charset="0"/>
              <a:buChar char="•"/>
            </a:pPr>
            <a:r>
              <a:rPr lang="en-US" sz="2000" dirty="0">
                <a:solidFill>
                  <a:schemeClr val="tx1"/>
                </a:solidFill>
                <a:latin typeface="+mj-lt"/>
              </a:rPr>
              <a:t>Describe the concept of directionality in change communication and its relevance, especially in top-down communication processes.</a:t>
            </a:r>
          </a:p>
          <a:p>
            <a:pPr marL="285750" indent="-285750" algn="just">
              <a:lnSpc>
                <a:spcPct val="150000"/>
              </a:lnSpc>
              <a:buFont typeface="Arial" panose="020B0604020202020204" pitchFamily="34" charset="0"/>
              <a:buChar char="•"/>
            </a:pPr>
            <a:endParaRPr lang="en-US" sz="2000" dirty="0">
              <a:solidFill>
                <a:schemeClr val="tx1"/>
              </a:solidFill>
              <a:latin typeface="+mj-lt"/>
            </a:endParaRPr>
          </a:p>
          <a:p>
            <a:pPr marL="285750" indent="-285750" algn="just">
              <a:lnSpc>
                <a:spcPct val="150000"/>
              </a:lnSpc>
              <a:buFont typeface="Arial" panose="020B0604020202020204" pitchFamily="34" charset="0"/>
              <a:buChar char="•"/>
            </a:pPr>
            <a:r>
              <a:rPr lang="en-US" sz="2000" dirty="0">
                <a:solidFill>
                  <a:schemeClr val="tx1"/>
                </a:solidFill>
                <a:latin typeface="+mj-lt"/>
              </a:rPr>
              <a:t>Analyze how organizational roles influence the nature and content of communication in a change program.</a:t>
            </a:r>
          </a:p>
        </p:txBody>
      </p:sp>
    </p:spTree>
    <p:extLst>
      <p:ext uri="{BB962C8B-B14F-4D97-AF65-F5344CB8AC3E}">
        <p14:creationId xmlns:p14="http://schemas.microsoft.com/office/powerpoint/2010/main" val="246952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4754880" cy="646331"/>
          </a:xfrm>
          <a:prstGeom prst="rect">
            <a:avLst/>
          </a:prstGeom>
          <a:noFill/>
        </p:spPr>
        <p:txBody>
          <a:bodyPr wrap="square" rtlCol="0">
            <a:spAutoFit/>
          </a:bodyPr>
          <a:lstStyle/>
          <a:p>
            <a:r>
              <a:rPr lang="en-US" sz="3600" b="1" dirty="0"/>
              <a:t>Learning Objectives </a:t>
            </a:r>
          </a:p>
        </p:txBody>
      </p:sp>
      <p:sp>
        <p:nvSpPr>
          <p:cNvPr id="2" name="Rectangle 1">
            <a:extLst>
              <a:ext uri="{FF2B5EF4-FFF2-40B4-BE49-F238E27FC236}">
                <a16:creationId xmlns:a16="http://schemas.microsoft.com/office/drawing/2014/main" id="{1F8F2C77-859F-4D6B-A9A0-264DA5291F64}"/>
              </a:ext>
            </a:extLst>
          </p:cNvPr>
          <p:cNvSpPr/>
          <p:nvPr/>
        </p:nvSpPr>
        <p:spPr>
          <a:xfrm>
            <a:off x="1069145" y="1433028"/>
            <a:ext cx="10592971" cy="3728649"/>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2000" dirty="0">
                <a:solidFill>
                  <a:schemeClr val="tx1"/>
                </a:solidFill>
                <a:latin typeface="+mj-lt"/>
              </a:rPr>
              <a:t>Discuss the importance of considering both internal and external information in change communication to facilitate organizational learning.</a:t>
            </a:r>
          </a:p>
          <a:p>
            <a:pPr marL="285750" indent="-285750">
              <a:lnSpc>
                <a:spcPct val="150000"/>
              </a:lnSpc>
              <a:buFont typeface="Wingdings" panose="05000000000000000000" pitchFamily="2" charset="2"/>
              <a:buChar char="§"/>
            </a:pPr>
            <a:endParaRPr lang="en-US" sz="2000" dirty="0">
              <a:solidFill>
                <a:schemeClr val="tx1"/>
              </a:solidFill>
              <a:latin typeface="+mj-lt"/>
            </a:endParaRPr>
          </a:p>
          <a:p>
            <a:pPr marL="285750" indent="-285750">
              <a:lnSpc>
                <a:spcPct val="150000"/>
              </a:lnSpc>
              <a:buFont typeface="Wingdings" panose="05000000000000000000" pitchFamily="2" charset="2"/>
              <a:buChar char="§"/>
            </a:pPr>
            <a:r>
              <a:rPr lang="en-US" sz="2000" dirty="0">
                <a:solidFill>
                  <a:schemeClr val="tx1"/>
                </a:solidFill>
                <a:latin typeface="+mj-lt"/>
              </a:rPr>
              <a:t>Explore how interpersonal relations within an organization can shape information sharing and its effects on change efforts.</a:t>
            </a:r>
          </a:p>
          <a:p>
            <a:pPr marL="285750" indent="-285750">
              <a:lnSpc>
                <a:spcPct val="150000"/>
              </a:lnSpc>
              <a:buFont typeface="Wingdings" panose="05000000000000000000" pitchFamily="2" charset="2"/>
              <a:buChar char="§"/>
            </a:pPr>
            <a:endParaRPr lang="en-US" sz="2000" dirty="0">
              <a:solidFill>
                <a:schemeClr val="tx1"/>
              </a:solidFill>
              <a:latin typeface="+mj-lt"/>
            </a:endParaRPr>
          </a:p>
          <a:p>
            <a:pPr marL="285750" indent="-285750">
              <a:lnSpc>
                <a:spcPct val="150000"/>
              </a:lnSpc>
              <a:buFont typeface="Wingdings" panose="05000000000000000000" pitchFamily="2" charset="2"/>
              <a:buChar char="§"/>
            </a:pPr>
            <a:r>
              <a:rPr lang="en-US" sz="2000" dirty="0">
                <a:solidFill>
                  <a:schemeClr val="tx1"/>
                </a:solidFill>
                <a:latin typeface="+mj-lt"/>
              </a:rPr>
              <a:t>Identify the significance of selecting appropriate communication channels for effective change communication.</a:t>
            </a:r>
          </a:p>
        </p:txBody>
      </p:sp>
    </p:spTree>
    <p:extLst>
      <p:ext uri="{BB962C8B-B14F-4D97-AF65-F5344CB8AC3E}">
        <p14:creationId xmlns:p14="http://schemas.microsoft.com/office/powerpoint/2010/main" val="2400100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8;p3">
            <a:extLst>
              <a:ext uri="{FF2B5EF4-FFF2-40B4-BE49-F238E27FC236}">
                <a16:creationId xmlns:a16="http://schemas.microsoft.com/office/drawing/2014/main" id="{71E97670-8CCC-4FD7-B56D-1B2A8B978077}"/>
              </a:ext>
            </a:extLst>
          </p:cNvPr>
          <p:cNvSpPr/>
          <p:nvPr/>
        </p:nvSpPr>
        <p:spPr>
          <a:xfrm>
            <a:off x="5276000" y="549412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532DF981-D7E8-4D4F-AFAE-D0F52DC82DAD}"/>
              </a:ext>
            </a:extLst>
          </p:cNvPr>
          <p:cNvPicPr>
            <a:picLocks noChangeAspect="1"/>
          </p:cNvPicPr>
          <p:nvPr/>
        </p:nvPicPr>
        <p:blipFill>
          <a:blip r:embed="rId2"/>
          <a:stretch>
            <a:fillRect/>
          </a:stretch>
        </p:blipFill>
        <p:spPr>
          <a:xfrm>
            <a:off x="1069145" y="900919"/>
            <a:ext cx="6344529" cy="4286844"/>
          </a:xfrm>
          <a:prstGeom prst="rect">
            <a:avLst/>
          </a:prstGeom>
        </p:spPr>
      </p:pic>
    </p:spTree>
    <p:extLst>
      <p:ext uri="{BB962C8B-B14F-4D97-AF65-F5344CB8AC3E}">
        <p14:creationId xmlns:p14="http://schemas.microsoft.com/office/powerpoint/2010/main" val="3053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646331"/>
          </a:xfrm>
          <a:prstGeom prst="rect">
            <a:avLst/>
          </a:prstGeom>
          <a:noFill/>
        </p:spPr>
        <p:txBody>
          <a:bodyPr wrap="square" rtlCol="0">
            <a:spAutoFit/>
          </a:bodyPr>
          <a:lstStyle/>
          <a:p>
            <a:r>
              <a:rPr lang="en-US" sz="3600" b="1" dirty="0"/>
              <a:t>Case Study 11.1 Connect2</a:t>
            </a:r>
          </a:p>
        </p:txBody>
      </p:sp>
      <p:pic>
        <p:nvPicPr>
          <p:cNvPr id="2" name="Picture 1">
            <a:extLst>
              <a:ext uri="{FF2B5EF4-FFF2-40B4-BE49-F238E27FC236}">
                <a16:creationId xmlns:a16="http://schemas.microsoft.com/office/drawing/2014/main" id="{F3B6D21B-A134-4772-A572-778C059C55DF}"/>
              </a:ext>
            </a:extLst>
          </p:cNvPr>
          <p:cNvPicPr>
            <a:picLocks noChangeAspect="1"/>
          </p:cNvPicPr>
          <p:nvPr/>
        </p:nvPicPr>
        <p:blipFill>
          <a:blip r:embed="rId2"/>
          <a:stretch>
            <a:fillRect/>
          </a:stretch>
        </p:blipFill>
        <p:spPr>
          <a:xfrm>
            <a:off x="2541505" y="1109370"/>
            <a:ext cx="8524641" cy="4433302"/>
          </a:xfrm>
          <a:prstGeom prst="rect">
            <a:avLst/>
          </a:prstGeom>
        </p:spPr>
      </p:pic>
      <p:sp>
        <p:nvSpPr>
          <p:cNvPr id="4" name="Google Shape;98;p3">
            <a:extLst>
              <a:ext uri="{FF2B5EF4-FFF2-40B4-BE49-F238E27FC236}">
                <a16:creationId xmlns:a16="http://schemas.microsoft.com/office/drawing/2014/main" id="{BCE255DF-A04E-4C61-94EF-2E47809F676A}"/>
              </a:ext>
            </a:extLst>
          </p:cNvPr>
          <p:cNvSpPr/>
          <p:nvPr/>
        </p:nvSpPr>
        <p:spPr>
          <a:xfrm>
            <a:off x="6007520" y="5817677"/>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
        <p:nvSpPr>
          <p:cNvPr id="5" name="Google Shape;98;p3">
            <a:extLst>
              <a:ext uri="{FF2B5EF4-FFF2-40B4-BE49-F238E27FC236}">
                <a16:creationId xmlns:a16="http://schemas.microsoft.com/office/drawing/2014/main" id="{4E0322A4-08F9-4BEB-B48C-C8AC5AC3C23E}"/>
              </a:ext>
            </a:extLst>
          </p:cNvPr>
          <p:cNvSpPr/>
          <p:nvPr/>
        </p:nvSpPr>
        <p:spPr>
          <a:xfrm>
            <a:off x="5276000" y="549412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895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646331"/>
          </a:xfrm>
          <a:prstGeom prst="rect">
            <a:avLst/>
          </a:prstGeom>
          <a:noFill/>
        </p:spPr>
        <p:txBody>
          <a:bodyPr wrap="square" rtlCol="0">
            <a:spAutoFit/>
          </a:bodyPr>
          <a:lstStyle/>
          <a:p>
            <a:r>
              <a:rPr lang="en-US" sz="3600" b="1" dirty="0" err="1"/>
              <a:t>Cont</a:t>
            </a:r>
            <a:r>
              <a:rPr lang="en-US" sz="3600" b="1" dirty="0"/>
              <a:t>’…..Case Study 11.1 Connect2</a:t>
            </a:r>
          </a:p>
        </p:txBody>
      </p:sp>
      <p:sp>
        <p:nvSpPr>
          <p:cNvPr id="5" name="Google Shape;98;p3">
            <a:extLst>
              <a:ext uri="{FF2B5EF4-FFF2-40B4-BE49-F238E27FC236}">
                <a16:creationId xmlns:a16="http://schemas.microsoft.com/office/drawing/2014/main" id="{4E0322A4-08F9-4BEB-B48C-C8AC5AC3C23E}"/>
              </a:ext>
            </a:extLst>
          </p:cNvPr>
          <p:cNvSpPr/>
          <p:nvPr/>
        </p:nvSpPr>
        <p:spPr>
          <a:xfrm>
            <a:off x="5937181" y="5916151"/>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213</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6" name="Picture 5">
            <a:extLst>
              <a:ext uri="{FF2B5EF4-FFF2-40B4-BE49-F238E27FC236}">
                <a16:creationId xmlns:a16="http://schemas.microsoft.com/office/drawing/2014/main" id="{4A49E436-6CEA-477B-9679-0DA79C487755}"/>
              </a:ext>
            </a:extLst>
          </p:cNvPr>
          <p:cNvPicPr>
            <a:picLocks noChangeAspect="1"/>
          </p:cNvPicPr>
          <p:nvPr/>
        </p:nvPicPr>
        <p:blipFill>
          <a:blip r:embed="rId2"/>
          <a:stretch>
            <a:fillRect/>
          </a:stretch>
        </p:blipFill>
        <p:spPr>
          <a:xfrm>
            <a:off x="4277458" y="998807"/>
            <a:ext cx="3340173" cy="4495873"/>
          </a:xfrm>
          <a:prstGeom prst="rect">
            <a:avLst/>
          </a:prstGeom>
        </p:spPr>
      </p:pic>
    </p:spTree>
    <p:extLst>
      <p:ext uri="{BB962C8B-B14F-4D97-AF65-F5344CB8AC3E}">
        <p14:creationId xmlns:p14="http://schemas.microsoft.com/office/powerpoint/2010/main" val="14990788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646331"/>
          </a:xfrm>
          <a:prstGeom prst="rect">
            <a:avLst/>
          </a:prstGeom>
          <a:noFill/>
        </p:spPr>
        <p:txBody>
          <a:bodyPr wrap="square" rtlCol="0">
            <a:spAutoFit/>
          </a:bodyPr>
          <a:lstStyle/>
          <a:p>
            <a:r>
              <a:rPr lang="en-US" sz="3600" b="1" dirty="0" err="1"/>
              <a:t>Cont</a:t>
            </a:r>
            <a:r>
              <a:rPr lang="en-US" sz="3600" b="1" dirty="0"/>
              <a:t>’…..Case Study 11.1 Connect2</a:t>
            </a:r>
          </a:p>
        </p:txBody>
      </p:sp>
      <p:sp>
        <p:nvSpPr>
          <p:cNvPr id="5" name="Google Shape;98;p3">
            <a:extLst>
              <a:ext uri="{FF2B5EF4-FFF2-40B4-BE49-F238E27FC236}">
                <a16:creationId xmlns:a16="http://schemas.microsoft.com/office/drawing/2014/main" id="{4E0322A4-08F9-4BEB-B48C-C8AC5AC3C23E}"/>
              </a:ext>
            </a:extLst>
          </p:cNvPr>
          <p:cNvSpPr/>
          <p:nvPr/>
        </p:nvSpPr>
        <p:spPr>
          <a:xfrm>
            <a:off x="5937181" y="5916151"/>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214</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824C4F4C-B9B2-4819-AD3D-81233BB62476}"/>
              </a:ext>
            </a:extLst>
          </p:cNvPr>
          <p:cNvPicPr>
            <a:picLocks noChangeAspect="1"/>
          </p:cNvPicPr>
          <p:nvPr/>
        </p:nvPicPr>
        <p:blipFill>
          <a:blip r:embed="rId2"/>
          <a:stretch>
            <a:fillRect/>
          </a:stretch>
        </p:blipFill>
        <p:spPr>
          <a:xfrm>
            <a:off x="2658945" y="1061157"/>
            <a:ext cx="8850260" cy="3848467"/>
          </a:xfrm>
          <a:prstGeom prst="rect">
            <a:avLst/>
          </a:prstGeom>
        </p:spPr>
      </p:pic>
    </p:spTree>
    <p:extLst>
      <p:ext uri="{BB962C8B-B14F-4D97-AF65-F5344CB8AC3E}">
        <p14:creationId xmlns:p14="http://schemas.microsoft.com/office/powerpoint/2010/main" val="1445809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09489"/>
            <a:ext cx="10142804" cy="707886"/>
          </a:xfrm>
          <a:prstGeom prst="rect">
            <a:avLst/>
          </a:prstGeom>
        </p:spPr>
        <p:txBody>
          <a:bodyPr wrap="square">
            <a:spAutoFit/>
          </a:bodyPr>
          <a:lstStyle/>
          <a:p>
            <a:pPr algn="just"/>
            <a:r>
              <a:rPr lang="en-US" sz="4000" b="1" u="sng" dirty="0"/>
              <a:t>The Need for a Communication Strategy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3010487" y="1380794"/>
            <a:ext cx="8131126" cy="4455835"/>
          </a:xfrm>
          <a:prstGeom prst="rect">
            <a:avLst/>
          </a:prstGeom>
        </p:spPr>
        <p:txBody>
          <a:bodyPr wrap="square">
            <a:spAutoFit/>
          </a:bodyPr>
          <a:lstStyle/>
          <a:p>
            <a:pPr>
              <a:lnSpc>
                <a:spcPct val="150000"/>
              </a:lnSpc>
            </a:pPr>
            <a:r>
              <a:rPr lang="en-US" sz="2400" dirty="0"/>
              <a:t>For example, those leading change can:</a:t>
            </a:r>
          </a:p>
          <a:p>
            <a:pPr>
              <a:lnSpc>
                <a:spcPct val="150000"/>
              </a:lnSpc>
            </a:pPr>
            <a:endParaRPr lang="en-US" sz="2400" dirty="0"/>
          </a:p>
          <a:p>
            <a:pPr marL="457200" indent="-457200">
              <a:lnSpc>
                <a:spcPct val="150000"/>
              </a:lnSpc>
              <a:buFont typeface="Arial" panose="020B0604020202020204" pitchFamily="34" charset="0"/>
              <a:buChar char="•"/>
            </a:pPr>
            <a:r>
              <a:rPr lang="en-US" sz="2400" dirty="0"/>
              <a:t>Communicate about anything but, because of time constraints and perceptions about the sensitivity of certain pieces of information, they cannot communicate</a:t>
            </a:r>
          </a:p>
          <a:p>
            <a:pPr>
              <a:lnSpc>
                <a:spcPct val="150000"/>
              </a:lnSpc>
            </a:pPr>
            <a:endParaRPr lang="en-US" sz="2400" dirty="0"/>
          </a:p>
          <a:p>
            <a:pPr marL="457200" indent="-457200">
              <a:lnSpc>
                <a:spcPct val="150000"/>
              </a:lnSpc>
              <a:buFont typeface="Arial" panose="020B0604020202020204" pitchFamily="34" charset="0"/>
              <a:buChar char="•"/>
            </a:pPr>
            <a:r>
              <a:rPr lang="en-US" sz="2400" dirty="0"/>
              <a:t>Unconsciously act in ways that impact on the shape of communication networks.</a:t>
            </a:r>
            <a:endParaRPr lang="en-US" sz="4000" dirty="0"/>
          </a:p>
        </p:txBody>
      </p:sp>
    </p:spTree>
    <p:extLst>
      <p:ext uri="{BB962C8B-B14F-4D97-AF65-F5344CB8AC3E}">
        <p14:creationId xmlns:p14="http://schemas.microsoft.com/office/powerpoint/2010/main" val="4168991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a:t>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321169" y="2140449"/>
            <a:ext cx="8637564" cy="577850"/>
          </a:xfrm>
          <a:prstGeom prst="rect">
            <a:avLst/>
          </a:prstGeom>
        </p:spPr>
        <p:txBody>
          <a:bodyPr wrap="square">
            <a:spAutoFit/>
          </a:bodyPr>
          <a:lstStyle/>
          <a:p>
            <a:pPr algn="just">
              <a:lnSpc>
                <a:spcPct val="150000"/>
              </a:lnSpc>
            </a:pPr>
            <a:r>
              <a:rPr lang="en-US" sz="2400" dirty="0"/>
              <a:t>1. Directionality and Content</a:t>
            </a:r>
          </a:p>
        </p:txBody>
      </p:sp>
    </p:spTree>
    <p:extLst>
      <p:ext uri="{BB962C8B-B14F-4D97-AF65-F5344CB8AC3E}">
        <p14:creationId xmlns:p14="http://schemas.microsoft.com/office/powerpoint/2010/main" val="2217774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1659987" y="1310455"/>
            <a:ext cx="8637564" cy="577850"/>
          </a:xfrm>
          <a:prstGeom prst="rect">
            <a:avLst/>
          </a:prstGeom>
        </p:spPr>
        <p:txBody>
          <a:bodyPr wrap="square">
            <a:spAutoFit/>
          </a:bodyPr>
          <a:lstStyle/>
          <a:p>
            <a:pPr algn="just">
              <a:lnSpc>
                <a:spcPct val="150000"/>
              </a:lnSpc>
            </a:pPr>
            <a:r>
              <a:rPr lang="en-US" sz="2400" dirty="0"/>
              <a:t>2. Directionality and accuracy, confidence and time</a:t>
            </a:r>
          </a:p>
        </p:txBody>
      </p:sp>
      <p:pic>
        <p:nvPicPr>
          <p:cNvPr id="3" name="Picture 2">
            <a:extLst>
              <a:ext uri="{FF2B5EF4-FFF2-40B4-BE49-F238E27FC236}">
                <a16:creationId xmlns:a16="http://schemas.microsoft.com/office/drawing/2014/main" id="{0E2F56DD-79A7-4F37-9A63-B65B932DC63B}"/>
              </a:ext>
            </a:extLst>
          </p:cNvPr>
          <p:cNvPicPr>
            <a:picLocks noChangeAspect="1"/>
          </p:cNvPicPr>
          <p:nvPr/>
        </p:nvPicPr>
        <p:blipFill>
          <a:blip r:embed="rId2"/>
          <a:stretch>
            <a:fillRect/>
          </a:stretch>
        </p:blipFill>
        <p:spPr>
          <a:xfrm>
            <a:off x="4367361" y="2159390"/>
            <a:ext cx="4486274" cy="3312941"/>
          </a:xfrm>
          <a:prstGeom prst="rect">
            <a:avLst/>
          </a:prstGeom>
        </p:spPr>
      </p:pic>
      <p:sp>
        <p:nvSpPr>
          <p:cNvPr id="6" name="Google Shape;98;p3">
            <a:extLst>
              <a:ext uri="{FF2B5EF4-FFF2-40B4-BE49-F238E27FC236}">
                <a16:creationId xmlns:a16="http://schemas.microsoft.com/office/drawing/2014/main" id="{BC470C9F-31CF-4C21-96B5-7412D293955E}"/>
              </a:ext>
            </a:extLst>
          </p:cNvPr>
          <p:cNvSpPr/>
          <p:nvPr/>
        </p:nvSpPr>
        <p:spPr>
          <a:xfrm>
            <a:off x="5937181" y="5916151"/>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54570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1491175" y="1577742"/>
            <a:ext cx="9031459" cy="1131848"/>
          </a:xfrm>
          <a:prstGeom prst="rect">
            <a:avLst/>
          </a:prstGeom>
        </p:spPr>
        <p:txBody>
          <a:bodyPr wrap="square">
            <a:spAutoFit/>
          </a:bodyPr>
          <a:lstStyle/>
          <a:p>
            <a:pPr algn="just">
              <a:lnSpc>
                <a:spcPct val="150000"/>
              </a:lnSpc>
            </a:pPr>
            <a:r>
              <a:rPr lang="en-US" sz="2400" dirty="0"/>
              <a:t>3. Lateral Communication and Performance</a:t>
            </a:r>
          </a:p>
          <a:p>
            <a:pPr algn="just">
              <a:lnSpc>
                <a:spcPct val="150000"/>
              </a:lnSpc>
            </a:pPr>
            <a:r>
              <a:rPr lang="en-US" sz="2400" dirty="0"/>
              <a:t>4. Organizational Silence and a Lack of Upward Communication </a:t>
            </a:r>
          </a:p>
        </p:txBody>
      </p:sp>
    </p:spTree>
    <p:extLst>
      <p:ext uri="{BB962C8B-B14F-4D97-AF65-F5344CB8AC3E}">
        <p14:creationId xmlns:p14="http://schemas.microsoft.com/office/powerpoint/2010/main" val="3978229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166424" y="1352660"/>
            <a:ext cx="9031459" cy="4339650"/>
          </a:xfrm>
          <a:prstGeom prst="rect">
            <a:avLst/>
          </a:prstGeom>
        </p:spPr>
        <p:txBody>
          <a:bodyPr wrap="square">
            <a:spAutoFit/>
          </a:bodyPr>
          <a:lstStyle/>
          <a:p>
            <a:pPr algn="just">
              <a:lnSpc>
                <a:spcPct val="150000"/>
              </a:lnSpc>
            </a:pPr>
            <a:r>
              <a:rPr lang="en-US" sz="2400" dirty="0"/>
              <a:t>According to Morrison and Milliken (2000), a climate of silence in organizations will develop when:</a:t>
            </a:r>
          </a:p>
          <a:p>
            <a:pPr algn="just">
              <a:lnSpc>
                <a:spcPct val="150000"/>
              </a:lnSpc>
            </a:pPr>
            <a:endParaRPr lang="en-US" sz="2400" dirty="0"/>
          </a:p>
          <a:p>
            <a:pPr marL="285750" indent="-285750">
              <a:buFont typeface="Wingdings" panose="05000000000000000000" pitchFamily="2" charset="2"/>
              <a:buChar char="ü"/>
            </a:pPr>
            <a:r>
              <a:rPr lang="en-US" sz="2400" dirty="0"/>
              <a:t>Leaders fear negative feedback from subordinates and try to avoid it or, if this is not possible, dismiss it as inaccurate or attack the credibility of the source.</a:t>
            </a:r>
          </a:p>
          <a:p>
            <a:endParaRPr lang="en-US" sz="2400" dirty="0"/>
          </a:p>
          <a:p>
            <a:pPr marL="285750" indent="-285750">
              <a:buFont typeface="Wingdings" panose="05000000000000000000" pitchFamily="2" charset="2"/>
              <a:buChar char="ü"/>
            </a:pPr>
            <a:r>
              <a:rPr lang="en-US" sz="2400" dirty="0"/>
              <a:t>Senior managers hold a particular set of implicit beliefs about employees and the nature of management that make it easy for them to ignore or dismiss feedback.</a:t>
            </a:r>
          </a:p>
        </p:txBody>
      </p:sp>
    </p:spTree>
    <p:extLst>
      <p:ext uri="{BB962C8B-B14F-4D97-AF65-F5344CB8AC3E}">
        <p14:creationId xmlns:p14="http://schemas.microsoft.com/office/powerpoint/2010/main" val="637415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pic>
        <p:nvPicPr>
          <p:cNvPr id="3" name="Picture 2">
            <a:extLst>
              <a:ext uri="{FF2B5EF4-FFF2-40B4-BE49-F238E27FC236}">
                <a16:creationId xmlns:a16="http://schemas.microsoft.com/office/drawing/2014/main" id="{98B36CB5-BC44-433D-911C-739F012336A2}"/>
              </a:ext>
            </a:extLst>
          </p:cNvPr>
          <p:cNvPicPr>
            <a:picLocks noChangeAspect="1"/>
          </p:cNvPicPr>
          <p:nvPr/>
        </p:nvPicPr>
        <p:blipFill>
          <a:blip r:embed="rId2"/>
          <a:stretch>
            <a:fillRect/>
          </a:stretch>
        </p:blipFill>
        <p:spPr>
          <a:xfrm>
            <a:off x="2671090" y="1152305"/>
            <a:ext cx="8530823" cy="4348162"/>
          </a:xfrm>
          <a:prstGeom prst="rect">
            <a:avLst/>
          </a:prstGeom>
        </p:spPr>
      </p:pic>
      <p:sp>
        <p:nvSpPr>
          <p:cNvPr id="6" name="Google Shape;98;p3">
            <a:extLst>
              <a:ext uri="{FF2B5EF4-FFF2-40B4-BE49-F238E27FC236}">
                <a16:creationId xmlns:a16="http://schemas.microsoft.com/office/drawing/2014/main" id="{49226780-E3AA-4BC1-ABC9-734A61C71F68}"/>
              </a:ext>
            </a:extLst>
          </p:cNvPr>
          <p:cNvSpPr/>
          <p:nvPr/>
        </p:nvSpPr>
        <p:spPr>
          <a:xfrm>
            <a:off x="5937181" y="5916151"/>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218</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13588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025748" y="1437064"/>
            <a:ext cx="9172135" cy="4247317"/>
          </a:xfrm>
          <a:prstGeom prst="rect">
            <a:avLst/>
          </a:prstGeom>
        </p:spPr>
        <p:txBody>
          <a:bodyPr wrap="square">
            <a:spAutoFit/>
          </a:bodyPr>
          <a:lstStyle/>
          <a:p>
            <a:r>
              <a:rPr lang="en-US" sz="3200" dirty="0"/>
              <a:t>5. </a:t>
            </a:r>
            <a:r>
              <a:rPr lang="en-US" sz="2800" b="1" dirty="0"/>
              <a:t>Effect of these beliefs and the fear of feedback on structures, policies and practices</a:t>
            </a:r>
          </a:p>
          <a:p>
            <a:endParaRPr lang="en-US" sz="1800" b="1" dirty="0"/>
          </a:p>
          <a:p>
            <a:r>
              <a:rPr lang="en-US" sz="2400" dirty="0"/>
              <a:t>Examples of structures and policies that inhibit upward communication include:</a:t>
            </a:r>
          </a:p>
          <a:p>
            <a:endParaRPr lang="en-US" sz="2400" dirty="0"/>
          </a:p>
          <a:p>
            <a:pPr marL="285750" indent="-285750">
              <a:buFont typeface="Arial" panose="020B0604020202020204" pitchFamily="34" charset="0"/>
              <a:buChar char="•"/>
            </a:pPr>
            <a:r>
              <a:rPr lang="en-US" sz="2400" dirty="0"/>
              <a:t>centralized decision-making procedures that exclude most employees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an absence of formal feedback mechanisms for soliciting employee feedback on decisions after they have been made.</a:t>
            </a:r>
          </a:p>
        </p:txBody>
      </p:sp>
    </p:spTree>
    <p:extLst>
      <p:ext uri="{BB962C8B-B14F-4D97-AF65-F5344CB8AC3E}">
        <p14:creationId xmlns:p14="http://schemas.microsoft.com/office/powerpoint/2010/main" val="713700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025748" y="1437064"/>
            <a:ext cx="9172135" cy="4678204"/>
          </a:xfrm>
          <a:prstGeom prst="rect">
            <a:avLst/>
          </a:prstGeom>
        </p:spPr>
        <p:txBody>
          <a:bodyPr wrap="square">
            <a:spAutoFit/>
          </a:bodyPr>
          <a:lstStyle/>
          <a:p>
            <a:r>
              <a:rPr lang="en-US" sz="3200" dirty="0"/>
              <a:t>5. </a:t>
            </a:r>
            <a:r>
              <a:rPr lang="en-US" sz="2800" b="1" dirty="0"/>
              <a:t>Effect of these beliefs and the fear of feedback on structures, policies and practices</a:t>
            </a:r>
          </a:p>
          <a:p>
            <a:endParaRPr lang="en-US" sz="1800" b="1" dirty="0"/>
          </a:p>
          <a:p>
            <a:r>
              <a:rPr lang="en-US" sz="2200" dirty="0"/>
              <a:t>Examples of leader behaviors that have a similar effect include:</a:t>
            </a:r>
          </a:p>
          <a:p>
            <a:endParaRPr lang="en-US" sz="2200" dirty="0"/>
          </a:p>
          <a:p>
            <a:pPr marL="342900" indent="-342900">
              <a:buFont typeface="Arial" panose="020B0604020202020204" pitchFamily="34" charset="0"/>
              <a:buChar char="•"/>
            </a:pPr>
            <a:r>
              <a:rPr lang="en-US" sz="2200" dirty="0"/>
              <a:t>a tendency to reject employees’ concerns about a proposed change because they are viewed as ‘resistance’ motivated by self-interest rather than a true concern that the change may be bad for the organization </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a general unwillingness on the part of managers to seek informal feedback from subordinates, for reasons that include those discussed above.</a:t>
            </a:r>
          </a:p>
        </p:txBody>
      </p:sp>
    </p:spTree>
    <p:extLst>
      <p:ext uri="{BB962C8B-B14F-4D97-AF65-F5344CB8AC3E}">
        <p14:creationId xmlns:p14="http://schemas.microsoft.com/office/powerpoint/2010/main" val="758127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707886"/>
          </a:xfrm>
          <a:prstGeom prst="rect">
            <a:avLst/>
          </a:prstGeom>
        </p:spPr>
        <p:txBody>
          <a:bodyPr wrap="square">
            <a:spAutoFit/>
          </a:bodyPr>
          <a:lstStyle/>
          <a:p>
            <a:pPr algn="just"/>
            <a:r>
              <a:rPr lang="en-US" sz="4000" b="1" u="sng" dirty="0" err="1"/>
              <a:t>Cont</a:t>
            </a:r>
            <a:r>
              <a:rPr lang="en-US" sz="4000" b="1" u="sng" dirty="0"/>
              <a:t>’…… Directionality</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011681" y="1226048"/>
            <a:ext cx="9172135" cy="523220"/>
          </a:xfrm>
          <a:prstGeom prst="rect">
            <a:avLst/>
          </a:prstGeom>
        </p:spPr>
        <p:txBody>
          <a:bodyPr wrap="square">
            <a:spAutoFit/>
          </a:bodyPr>
          <a:lstStyle/>
          <a:p>
            <a:r>
              <a:rPr lang="en-US" sz="2800" dirty="0"/>
              <a:t>6. </a:t>
            </a:r>
            <a:r>
              <a:rPr lang="en-US" sz="2800" b="1" dirty="0"/>
              <a:t>The implications of organizational silence</a:t>
            </a:r>
          </a:p>
        </p:txBody>
      </p:sp>
      <p:pic>
        <p:nvPicPr>
          <p:cNvPr id="3" name="Picture 2">
            <a:extLst>
              <a:ext uri="{FF2B5EF4-FFF2-40B4-BE49-F238E27FC236}">
                <a16:creationId xmlns:a16="http://schemas.microsoft.com/office/drawing/2014/main" id="{00EB2805-BE3D-4101-89F3-0906F5C50754}"/>
              </a:ext>
            </a:extLst>
          </p:cNvPr>
          <p:cNvPicPr>
            <a:picLocks noChangeAspect="1"/>
          </p:cNvPicPr>
          <p:nvPr/>
        </p:nvPicPr>
        <p:blipFill>
          <a:blip r:embed="rId2"/>
          <a:stretch>
            <a:fillRect/>
          </a:stretch>
        </p:blipFill>
        <p:spPr>
          <a:xfrm>
            <a:off x="1514212" y="1845579"/>
            <a:ext cx="10036096" cy="3303197"/>
          </a:xfrm>
          <a:prstGeom prst="rect">
            <a:avLst/>
          </a:prstGeom>
        </p:spPr>
      </p:pic>
      <p:sp>
        <p:nvSpPr>
          <p:cNvPr id="6" name="Google Shape;98;p3">
            <a:extLst>
              <a:ext uri="{FF2B5EF4-FFF2-40B4-BE49-F238E27FC236}">
                <a16:creationId xmlns:a16="http://schemas.microsoft.com/office/drawing/2014/main" id="{3BB02CA1-FE71-42AA-A714-904D3E406423}"/>
              </a:ext>
            </a:extLst>
          </p:cNvPr>
          <p:cNvSpPr/>
          <p:nvPr/>
        </p:nvSpPr>
        <p:spPr>
          <a:xfrm>
            <a:off x="5979384" y="5254969"/>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219</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53308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8F891-BC26-444E-A46B-7E53A4D90257}"/>
              </a:ext>
            </a:extLst>
          </p:cNvPr>
          <p:cNvSpPr txBox="1"/>
          <p:nvPr/>
        </p:nvSpPr>
        <p:spPr>
          <a:xfrm>
            <a:off x="492370" y="309490"/>
            <a:ext cx="8201464" cy="707886"/>
          </a:xfrm>
          <a:prstGeom prst="rect">
            <a:avLst/>
          </a:prstGeom>
          <a:noFill/>
        </p:spPr>
        <p:txBody>
          <a:bodyPr wrap="square" rtlCol="0">
            <a:spAutoFit/>
          </a:bodyPr>
          <a:lstStyle/>
          <a:p>
            <a:r>
              <a:rPr lang="en-US" sz="4000" b="1" u="sng" dirty="0"/>
              <a:t>Role </a:t>
            </a:r>
            <a:endParaRPr lang="en-US" sz="6600" b="1" u="sng" dirty="0"/>
          </a:p>
        </p:txBody>
      </p:sp>
      <p:sp>
        <p:nvSpPr>
          <p:cNvPr id="4" name="Rectangle 3">
            <a:extLst>
              <a:ext uri="{FF2B5EF4-FFF2-40B4-BE49-F238E27FC236}">
                <a16:creationId xmlns:a16="http://schemas.microsoft.com/office/drawing/2014/main" id="{3CD45D36-A46D-4802-9F6C-26EEA2F51177}"/>
              </a:ext>
            </a:extLst>
          </p:cNvPr>
          <p:cNvSpPr/>
          <p:nvPr/>
        </p:nvSpPr>
        <p:spPr>
          <a:xfrm>
            <a:off x="2883877" y="1906116"/>
            <a:ext cx="8088924" cy="2217082"/>
          </a:xfrm>
          <a:prstGeom prst="rect">
            <a:avLst/>
          </a:prstGeom>
        </p:spPr>
        <p:txBody>
          <a:bodyPr wrap="square">
            <a:spAutoFit/>
          </a:bodyPr>
          <a:lstStyle/>
          <a:p>
            <a:pPr marL="457200" indent="-457200" algn="just">
              <a:lnSpc>
                <a:spcPct val="150000"/>
              </a:lnSpc>
              <a:buFont typeface="Wingdings" panose="05000000000000000000" pitchFamily="2" charset="2"/>
              <a:buChar char="Ø"/>
            </a:pPr>
            <a:r>
              <a:rPr lang="en-US" sz="3200" dirty="0"/>
              <a:t>Isolates</a:t>
            </a:r>
          </a:p>
          <a:p>
            <a:pPr marL="457200" indent="-457200" algn="just">
              <a:lnSpc>
                <a:spcPct val="150000"/>
              </a:lnSpc>
              <a:buFont typeface="Wingdings" panose="05000000000000000000" pitchFamily="2" charset="2"/>
              <a:buChar char="Ø"/>
            </a:pPr>
            <a:r>
              <a:rPr lang="en-US" sz="3200" dirty="0"/>
              <a:t>Boundary Spanners</a:t>
            </a:r>
          </a:p>
          <a:p>
            <a:pPr marL="457200" indent="-457200" algn="just">
              <a:lnSpc>
                <a:spcPct val="150000"/>
              </a:lnSpc>
              <a:buFont typeface="Wingdings" panose="05000000000000000000" pitchFamily="2" charset="2"/>
              <a:buChar char="Ø"/>
            </a:pPr>
            <a:r>
              <a:rPr lang="en-US" sz="3200" dirty="0"/>
              <a:t>Gatekeepers</a:t>
            </a:r>
          </a:p>
        </p:txBody>
      </p:sp>
    </p:spTree>
    <p:extLst>
      <p:ext uri="{BB962C8B-B14F-4D97-AF65-F5344CB8AC3E}">
        <p14:creationId xmlns:p14="http://schemas.microsoft.com/office/powerpoint/2010/main" val="716692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8F891-BC26-444E-A46B-7E53A4D90257}"/>
              </a:ext>
            </a:extLst>
          </p:cNvPr>
          <p:cNvSpPr txBox="1"/>
          <p:nvPr/>
        </p:nvSpPr>
        <p:spPr>
          <a:xfrm>
            <a:off x="492370" y="309490"/>
            <a:ext cx="8201464" cy="707886"/>
          </a:xfrm>
          <a:prstGeom prst="rect">
            <a:avLst/>
          </a:prstGeom>
          <a:noFill/>
        </p:spPr>
        <p:txBody>
          <a:bodyPr wrap="square" rtlCol="0">
            <a:spAutoFit/>
          </a:bodyPr>
          <a:lstStyle/>
          <a:p>
            <a:r>
              <a:rPr lang="en-US" sz="4000" b="1" u="sng" dirty="0" err="1"/>
              <a:t>Cont</a:t>
            </a:r>
            <a:r>
              <a:rPr lang="en-US" sz="4000" b="1" u="sng" dirty="0"/>
              <a:t>’….. Role </a:t>
            </a:r>
            <a:endParaRPr lang="en-US" sz="6600" b="1" u="sng" dirty="0"/>
          </a:p>
        </p:txBody>
      </p:sp>
      <p:sp>
        <p:nvSpPr>
          <p:cNvPr id="4" name="Rectangle 3">
            <a:extLst>
              <a:ext uri="{FF2B5EF4-FFF2-40B4-BE49-F238E27FC236}">
                <a16:creationId xmlns:a16="http://schemas.microsoft.com/office/drawing/2014/main" id="{3CD45D36-A46D-4802-9F6C-26EEA2F51177}"/>
              </a:ext>
            </a:extLst>
          </p:cNvPr>
          <p:cNvSpPr/>
          <p:nvPr/>
        </p:nvSpPr>
        <p:spPr>
          <a:xfrm>
            <a:off x="773723" y="1273069"/>
            <a:ext cx="10747717" cy="1305165"/>
          </a:xfrm>
          <a:prstGeom prst="rect">
            <a:avLst/>
          </a:prstGeom>
        </p:spPr>
        <p:txBody>
          <a:bodyPr wrap="square">
            <a:spAutoFit/>
          </a:bodyPr>
          <a:lstStyle/>
          <a:p>
            <a:pPr marL="457200" indent="-457200" algn="just">
              <a:lnSpc>
                <a:spcPct val="150000"/>
              </a:lnSpc>
              <a:buFont typeface="Wingdings" panose="05000000000000000000" pitchFamily="2" charset="2"/>
              <a:buChar char="Ø"/>
            </a:pPr>
            <a:r>
              <a:rPr lang="en-US" sz="2800" dirty="0"/>
              <a:t>Playmakers</a:t>
            </a:r>
          </a:p>
          <a:p>
            <a:pPr marL="457200" indent="-457200">
              <a:lnSpc>
                <a:spcPct val="150000"/>
              </a:lnSpc>
              <a:buFont typeface="Wingdings" panose="05000000000000000000" pitchFamily="2" charset="2"/>
              <a:buChar char="Ø"/>
            </a:pPr>
            <a:r>
              <a:rPr lang="en-US" sz="2800" dirty="0"/>
              <a:t>The effect of trust on the quality of interpersonal communication</a:t>
            </a:r>
          </a:p>
        </p:txBody>
      </p:sp>
      <p:pic>
        <p:nvPicPr>
          <p:cNvPr id="2" name="Picture 1">
            <a:extLst>
              <a:ext uri="{FF2B5EF4-FFF2-40B4-BE49-F238E27FC236}">
                <a16:creationId xmlns:a16="http://schemas.microsoft.com/office/drawing/2014/main" id="{E39B9FA0-D265-403F-8550-606F22694D95}"/>
              </a:ext>
            </a:extLst>
          </p:cNvPr>
          <p:cNvPicPr>
            <a:picLocks noChangeAspect="1"/>
          </p:cNvPicPr>
          <p:nvPr/>
        </p:nvPicPr>
        <p:blipFill>
          <a:blip r:embed="rId2"/>
          <a:stretch>
            <a:fillRect/>
          </a:stretch>
        </p:blipFill>
        <p:spPr>
          <a:xfrm>
            <a:off x="3287325" y="2944472"/>
            <a:ext cx="6906037" cy="2781080"/>
          </a:xfrm>
          <a:prstGeom prst="rect">
            <a:avLst/>
          </a:prstGeom>
        </p:spPr>
      </p:pic>
      <p:sp>
        <p:nvSpPr>
          <p:cNvPr id="5" name="Google Shape;98;p3">
            <a:extLst>
              <a:ext uri="{FF2B5EF4-FFF2-40B4-BE49-F238E27FC236}">
                <a16:creationId xmlns:a16="http://schemas.microsoft.com/office/drawing/2014/main" id="{9023FD23-A4B9-4A2A-A74C-67673300D6C6}"/>
              </a:ext>
            </a:extLst>
          </p:cNvPr>
          <p:cNvSpPr/>
          <p:nvPr/>
        </p:nvSpPr>
        <p:spPr>
          <a:xfrm>
            <a:off x="5824640" y="5705135"/>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222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64042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8F891-BC26-444E-A46B-7E53A4D90257}"/>
              </a:ext>
            </a:extLst>
          </p:cNvPr>
          <p:cNvSpPr txBox="1"/>
          <p:nvPr/>
        </p:nvSpPr>
        <p:spPr>
          <a:xfrm>
            <a:off x="492370" y="309490"/>
            <a:ext cx="8201464" cy="707886"/>
          </a:xfrm>
          <a:prstGeom prst="rect">
            <a:avLst/>
          </a:prstGeom>
          <a:noFill/>
        </p:spPr>
        <p:txBody>
          <a:bodyPr wrap="square" rtlCol="0">
            <a:spAutoFit/>
          </a:bodyPr>
          <a:lstStyle/>
          <a:p>
            <a:r>
              <a:rPr lang="en-US" sz="4000" b="1" u="sng" dirty="0" err="1"/>
              <a:t>Cont</a:t>
            </a:r>
            <a:r>
              <a:rPr lang="en-US" sz="4000" b="1" u="sng" dirty="0"/>
              <a:t>’….. Role </a:t>
            </a:r>
            <a:endParaRPr lang="en-US" sz="6600" b="1" u="sng" dirty="0"/>
          </a:p>
        </p:txBody>
      </p:sp>
      <p:sp>
        <p:nvSpPr>
          <p:cNvPr id="5" name="Google Shape;98;p3">
            <a:extLst>
              <a:ext uri="{FF2B5EF4-FFF2-40B4-BE49-F238E27FC236}">
                <a16:creationId xmlns:a16="http://schemas.microsoft.com/office/drawing/2014/main" id="{9023FD23-A4B9-4A2A-A74C-67673300D6C6}"/>
              </a:ext>
            </a:extLst>
          </p:cNvPr>
          <p:cNvSpPr/>
          <p:nvPr/>
        </p:nvSpPr>
        <p:spPr>
          <a:xfrm>
            <a:off x="6134130" y="6155301"/>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222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6" name="Picture 5">
            <a:extLst>
              <a:ext uri="{FF2B5EF4-FFF2-40B4-BE49-F238E27FC236}">
                <a16:creationId xmlns:a16="http://schemas.microsoft.com/office/drawing/2014/main" id="{1DDC3327-FC62-4C5F-8A44-FA258F27250A}"/>
              </a:ext>
            </a:extLst>
          </p:cNvPr>
          <p:cNvPicPr>
            <a:picLocks noChangeAspect="1"/>
          </p:cNvPicPr>
          <p:nvPr/>
        </p:nvPicPr>
        <p:blipFill>
          <a:blip r:embed="rId2"/>
          <a:stretch>
            <a:fillRect/>
          </a:stretch>
        </p:blipFill>
        <p:spPr>
          <a:xfrm>
            <a:off x="4411194" y="576774"/>
            <a:ext cx="5638331" cy="5190979"/>
          </a:xfrm>
          <a:prstGeom prst="rect">
            <a:avLst/>
          </a:prstGeom>
        </p:spPr>
      </p:pic>
    </p:spTree>
    <p:extLst>
      <p:ext uri="{BB962C8B-B14F-4D97-AF65-F5344CB8AC3E}">
        <p14:creationId xmlns:p14="http://schemas.microsoft.com/office/powerpoint/2010/main" val="2258626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627675" y="391235"/>
            <a:ext cx="8727340" cy="707886"/>
          </a:xfrm>
          <a:prstGeom prst="rect">
            <a:avLst/>
          </a:prstGeom>
        </p:spPr>
        <p:txBody>
          <a:bodyPr wrap="square">
            <a:spAutoFit/>
          </a:bodyPr>
          <a:lstStyle/>
          <a:p>
            <a:r>
              <a:rPr lang="en-US" sz="4000" b="1" u="sng" dirty="0"/>
              <a:t>Content</a:t>
            </a:r>
            <a:endParaRPr lang="en-US" sz="16600" b="1" u="sng" dirty="0"/>
          </a:p>
        </p:txBody>
      </p:sp>
      <p:sp>
        <p:nvSpPr>
          <p:cNvPr id="6" name="Rectangle 5">
            <a:extLst>
              <a:ext uri="{FF2B5EF4-FFF2-40B4-BE49-F238E27FC236}">
                <a16:creationId xmlns:a16="http://schemas.microsoft.com/office/drawing/2014/main" id="{C6291B2F-6D23-41C8-B8F8-6732D92AD89F}"/>
              </a:ext>
            </a:extLst>
          </p:cNvPr>
          <p:cNvSpPr/>
          <p:nvPr/>
        </p:nvSpPr>
        <p:spPr>
          <a:xfrm>
            <a:off x="937111" y="1966816"/>
            <a:ext cx="8719054" cy="1824923"/>
          </a:xfrm>
          <a:prstGeom prst="rect">
            <a:avLst/>
          </a:prstGeom>
        </p:spPr>
        <p:txBody>
          <a:bodyPr wrap="none">
            <a:spAutoFit/>
          </a:bodyPr>
          <a:lstStyle/>
          <a:p>
            <a:pPr marL="342900" indent="-342900">
              <a:lnSpc>
                <a:spcPct val="150000"/>
              </a:lnSpc>
              <a:buFont typeface="Wingdings" panose="05000000000000000000" pitchFamily="2" charset="2"/>
              <a:buChar char="Ø"/>
            </a:pPr>
            <a:r>
              <a:rPr lang="en-US" sz="4000" dirty="0"/>
              <a:t>Unfamiliar Content</a:t>
            </a:r>
          </a:p>
          <a:p>
            <a:pPr marL="342900" indent="-342900">
              <a:lnSpc>
                <a:spcPct val="150000"/>
              </a:lnSpc>
              <a:buFont typeface="Wingdings" panose="05000000000000000000" pitchFamily="2" charset="2"/>
              <a:buChar char="Ø"/>
            </a:pPr>
            <a:r>
              <a:rPr lang="en-US" sz="4000" dirty="0"/>
              <a:t>Perceptions of Fairness and Justice</a:t>
            </a:r>
          </a:p>
        </p:txBody>
      </p:sp>
    </p:spTree>
    <p:extLst>
      <p:ext uri="{BB962C8B-B14F-4D97-AF65-F5344CB8AC3E}">
        <p14:creationId xmlns:p14="http://schemas.microsoft.com/office/powerpoint/2010/main" val="3423584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430729" y="377167"/>
            <a:ext cx="8713272" cy="707886"/>
          </a:xfrm>
          <a:prstGeom prst="rect">
            <a:avLst/>
          </a:prstGeom>
        </p:spPr>
        <p:txBody>
          <a:bodyPr wrap="square">
            <a:spAutoFit/>
          </a:bodyPr>
          <a:lstStyle/>
          <a:p>
            <a:r>
              <a:rPr lang="en-US" sz="4000" b="1" u="sng" dirty="0"/>
              <a:t>Channel</a:t>
            </a:r>
            <a:endParaRPr lang="en-US" sz="16600" b="1" u="sng" dirty="0"/>
          </a:p>
        </p:txBody>
      </p:sp>
      <p:sp>
        <p:nvSpPr>
          <p:cNvPr id="6" name="Rectangle 5">
            <a:extLst>
              <a:ext uri="{FF2B5EF4-FFF2-40B4-BE49-F238E27FC236}">
                <a16:creationId xmlns:a16="http://schemas.microsoft.com/office/drawing/2014/main" id="{C6291B2F-6D23-41C8-B8F8-6732D92AD89F}"/>
              </a:ext>
            </a:extLst>
          </p:cNvPr>
          <p:cNvSpPr/>
          <p:nvPr/>
        </p:nvSpPr>
        <p:spPr>
          <a:xfrm>
            <a:off x="2686929" y="1713597"/>
            <a:ext cx="8370276" cy="4455835"/>
          </a:xfrm>
          <a:prstGeom prst="rect">
            <a:avLst/>
          </a:prstGeom>
        </p:spPr>
        <p:txBody>
          <a:bodyPr wrap="square">
            <a:spAutoFit/>
          </a:bodyPr>
          <a:lstStyle/>
          <a:p>
            <a:pPr>
              <a:lnSpc>
                <a:spcPct val="150000"/>
              </a:lnSpc>
            </a:pPr>
            <a:r>
              <a:rPr lang="en-US" sz="2400" dirty="0"/>
              <a:t>Information and meaning can be communicated in many different ways: </a:t>
            </a:r>
          </a:p>
          <a:p>
            <a:pPr>
              <a:lnSpc>
                <a:spcPct val="150000"/>
              </a:lnSpc>
            </a:pPr>
            <a:endParaRPr lang="en-US" sz="2400" dirty="0"/>
          </a:p>
          <a:p>
            <a:pPr marL="285750" indent="-285750">
              <a:lnSpc>
                <a:spcPct val="150000"/>
              </a:lnSpc>
              <a:buFont typeface="Arial" panose="020B0604020202020204" pitchFamily="34" charset="0"/>
              <a:buChar char="•"/>
            </a:pPr>
            <a:r>
              <a:rPr lang="en-US" sz="2400" dirty="0"/>
              <a:t>Written communication via hard copy</a:t>
            </a:r>
          </a:p>
          <a:p>
            <a:pPr marL="285750" indent="-285750">
              <a:lnSpc>
                <a:spcPct val="150000"/>
              </a:lnSpc>
              <a:buFont typeface="Arial" panose="020B0604020202020204" pitchFamily="34" charset="0"/>
              <a:buChar char="•"/>
            </a:pPr>
            <a:r>
              <a:rPr lang="en-US" sz="2400" dirty="0"/>
              <a:t>electronic communication via email</a:t>
            </a:r>
          </a:p>
          <a:p>
            <a:pPr marL="285750" indent="-285750">
              <a:lnSpc>
                <a:spcPct val="150000"/>
              </a:lnSpc>
              <a:buFont typeface="Arial" panose="020B0604020202020204" pitchFamily="34" charset="0"/>
              <a:buChar char="•"/>
            </a:pPr>
            <a:r>
              <a:rPr lang="en-US" sz="2400" dirty="0"/>
              <a:t>texts</a:t>
            </a:r>
          </a:p>
          <a:p>
            <a:pPr marL="285750" indent="-285750">
              <a:lnSpc>
                <a:spcPct val="150000"/>
              </a:lnSpc>
              <a:buFont typeface="Arial" panose="020B0604020202020204" pitchFamily="34" charset="0"/>
              <a:buChar char="•"/>
            </a:pPr>
            <a:r>
              <a:rPr lang="en-US" sz="2400" dirty="0"/>
              <a:t>Tweets</a:t>
            </a:r>
          </a:p>
          <a:p>
            <a:pPr marL="285750" indent="-285750">
              <a:lnSpc>
                <a:spcPct val="150000"/>
              </a:lnSpc>
              <a:buFont typeface="Arial" panose="020B0604020202020204" pitchFamily="34" charset="0"/>
              <a:buChar char="•"/>
            </a:pPr>
            <a:r>
              <a:rPr lang="en-US" sz="2400" dirty="0"/>
              <a:t>blogs</a:t>
            </a:r>
          </a:p>
        </p:txBody>
      </p:sp>
    </p:spTree>
    <p:extLst>
      <p:ext uri="{BB962C8B-B14F-4D97-AF65-F5344CB8AC3E}">
        <p14:creationId xmlns:p14="http://schemas.microsoft.com/office/powerpoint/2010/main" val="41138240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430729" y="377167"/>
            <a:ext cx="8713272" cy="707886"/>
          </a:xfrm>
          <a:prstGeom prst="rect">
            <a:avLst/>
          </a:prstGeom>
        </p:spPr>
        <p:txBody>
          <a:bodyPr wrap="square">
            <a:spAutoFit/>
          </a:bodyPr>
          <a:lstStyle/>
          <a:p>
            <a:r>
              <a:rPr lang="en-US" sz="4000" b="1" u="sng" dirty="0"/>
              <a:t>Channel</a:t>
            </a:r>
            <a:endParaRPr lang="en-US" sz="16600" b="1" u="sng" dirty="0"/>
          </a:p>
        </p:txBody>
      </p:sp>
      <p:sp>
        <p:nvSpPr>
          <p:cNvPr id="6" name="Rectangle 5">
            <a:extLst>
              <a:ext uri="{FF2B5EF4-FFF2-40B4-BE49-F238E27FC236}">
                <a16:creationId xmlns:a16="http://schemas.microsoft.com/office/drawing/2014/main" id="{C6291B2F-6D23-41C8-B8F8-6732D92AD89F}"/>
              </a:ext>
            </a:extLst>
          </p:cNvPr>
          <p:cNvSpPr/>
          <p:nvPr/>
        </p:nvSpPr>
        <p:spPr>
          <a:xfrm>
            <a:off x="2504049" y="1769869"/>
            <a:ext cx="8510954" cy="3901837"/>
          </a:xfrm>
          <a:prstGeom prst="rect">
            <a:avLst/>
          </a:prstGeom>
        </p:spPr>
        <p:txBody>
          <a:bodyPr wrap="square">
            <a:spAutoFit/>
          </a:bodyPr>
          <a:lstStyle/>
          <a:p>
            <a:pPr>
              <a:lnSpc>
                <a:spcPct val="150000"/>
              </a:lnSpc>
            </a:pPr>
            <a:r>
              <a:rPr lang="en-US" sz="2400" dirty="0"/>
              <a:t>Information and meaning can be communicated in many different ways: </a:t>
            </a:r>
          </a:p>
          <a:p>
            <a:pPr>
              <a:lnSpc>
                <a:spcPct val="150000"/>
              </a:lnSpc>
            </a:pPr>
            <a:endParaRPr lang="en-US" sz="2400" dirty="0"/>
          </a:p>
          <a:p>
            <a:pPr marL="285750" indent="-285750">
              <a:lnSpc>
                <a:spcPct val="150000"/>
              </a:lnSpc>
              <a:buFont typeface="Arial" panose="020B0604020202020204" pitchFamily="34" charset="0"/>
              <a:buChar char="•"/>
            </a:pPr>
            <a:r>
              <a:rPr lang="en-US" sz="2400" dirty="0"/>
              <a:t>videoconferencing, </a:t>
            </a:r>
          </a:p>
          <a:p>
            <a:pPr marL="285750" indent="-285750">
              <a:lnSpc>
                <a:spcPct val="150000"/>
              </a:lnSpc>
              <a:buFont typeface="Arial" panose="020B0604020202020204" pitchFamily="34" charset="0"/>
              <a:buChar char="•"/>
            </a:pPr>
            <a:r>
              <a:rPr lang="en-US" sz="2400" dirty="0"/>
              <a:t>telephone, </a:t>
            </a:r>
          </a:p>
          <a:p>
            <a:pPr marL="285750" indent="-285750">
              <a:lnSpc>
                <a:spcPct val="150000"/>
              </a:lnSpc>
              <a:buFont typeface="Arial" panose="020B0604020202020204" pitchFamily="34" charset="0"/>
              <a:buChar char="•"/>
            </a:pPr>
            <a:r>
              <a:rPr lang="en-US" sz="2400" dirty="0"/>
              <a:t>face-to-face communication on a one-to-one, </a:t>
            </a:r>
          </a:p>
          <a:p>
            <a:pPr marL="285750" indent="-285750">
              <a:lnSpc>
                <a:spcPct val="150000"/>
              </a:lnSpc>
              <a:buFont typeface="Arial" panose="020B0604020202020204" pitchFamily="34" charset="0"/>
              <a:buChar char="•"/>
            </a:pPr>
            <a:r>
              <a:rPr lang="en-US" sz="2400" dirty="0"/>
              <a:t>one-to-group or group-to-group basis </a:t>
            </a:r>
          </a:p>
        </p:txBody>
      </p:sp>
    </p:spTree>
    <p:extLst>
      <p:ext uri="{BB962C8B-B14F-4D97-AF65-F5344CB8AC3E}">
        <p14:creationId xmlns:p14="http://schemas.microsoft.com/office/powerpoint/2010/main" val="2973950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853BEE-229B-4C69-AAA4-11E3C394000F}"/>
              </a:ext>
            </a:extLst>
          </p:cNvPr>
          <p:cNvSpPr/>
          <p:nvPr/>
        </p:nvSpPr>
        <p:spPr>
          <a:xfrm>
            <a:off x="281512" y="377167"/>
            <a:ext cx="6683240" cy="707886"/>
          </a:xfrm>
          <a:prstGeom prst="rect">
            <a:avLst/>
          </a:prstGeom>
        </p:spPr>
        <p:txBody>
          <a:bodyPr wrap="none">
            <a:spAutoFit/>
          </a:bodyPr>
          <a:lstStyle/>
          <a:p>
            <a:r>
              <a:rPr lang="en-US" sz="4000" b="1" u="sng" dirty="0"/>
              <a:t>Communication Strategies</a:t>
            </a:r>
            <a:endParaRPr lang="en-US" sz="16600" b="1" u="sng" dirty="0"/>
          </a:p>
        </p:txBody>
      </p:sp>
      <p:sp>
        <p:nvSpPr>
          <p:cNvPr id="6" name="Rectangle 5">
            <a:extLst>
              <a:ext uri="{FF2B5EF4-FFF2-40B4-BE49-F238E27FC236}">
                <a16:creationId xmlns:a16="http://schemas.microsoft.com/office/drawing/2014/main" id="{2FE6662D-8A1F-400F-AFFC-AD096626A3EB}"/>
              </a:ext>
            </a:extLst>
          </p:cNvPr>
          <p:cNvSpPr/>
          <p:nvPr/>
        </p:nvSpPr>
        <p:spPr>
          <a:xfrm>
            <a:off x="3530481" y="1361906"/>
            <a:ext cx="6744154" cy="4617739"/>
          </a:xfrm>
          <a:prstGeom prst="rect">
            <a:avLst/>
          </a:prstGeom>
        </p:spPr>
        <p:txBody>
          <a:bodyPr wrap="none">
            <a:spAutoFit/>
          </a:bodyPr>
          <a:lstStyle/>
          <a:p>
            <a:pPr>
              <a:lnSpc>
                <a:spcPct val="150000"/>
              </a:lnSpc>
            </a:pPr>
            <a:r>
              <a:rPr lang="en-US" sz="4000" dirty="0"/>
              <a:t>The five basic strategies are:</a:t>
            </a:r>
          </a:p>
          <a:p>
            <a:pPr marL="285750" indent="-285750">
              <a:lnSpc>
                <a:spcPct val="150000"/>
              </a:lnSpc>
              <a:buFont typeface="Arial" panose="020B0604020202020204" pitchFamily="34" charset="0"/>
              <a:buChar char="•"/>
            </a:pPr>
            <a:r>
              <a:rPr lang="en-US" sz="3200" i="1" dirty="0"/>
              <a:t>Spray and pray</a:t>
            </a:r>
          </a:p>
          <a:p>
            <a:pPr marL="285750" indent="-285750">
              <a:lnSpc>
                <a:spcPct val="150000"/>
              </a:lnSpc>
              <a:buFont typeface="Arial" panose="020B0604020202020204" pitchFamily="34" charset="0"/>
              <a:buChar char="•"/>
            </a:pPr>
            <a:r>
              <a:rPr lang="en-US" sz="3200" i="1" dirty="0"/>
              <a:t>Tell and sell</a:t>
            </a:r>
          </a:p>
          <a:p>
            <a:pPr marL="285750" indent="-285750">
              <a:lnSpc>
                <a:spcPct val="150000"/>
              </a:lnSpc>
              <a:buFont typeface="Arial" panose="020B0604020202020204" pitchFamily="34" charset="0"/>
              <a:buChar char="•"/>
            </a:pPr>
            <a:r>
              <a:rPr lang="en-US" sz="3200" i="1" dirty="0"/>
              <a:t>Underscore and explore</a:t>
            </a:r>
          </a:p>
          <a:p>
            <a:pPr marL="285750" indent="-285750">
              <a:lnSpc>
                <a:spcPct val="150000"/>
              </a:lnSpc>
              <a:buFont typeface="Arial" panose="020B0604020202020204" pitchFamily="34" charset="0"/>
              <a:buChar char="•"/>
            </a:pPr>
            <a:r>
              <a:rPr lang="en-US" sz="3200" i="1" dirty="0"/>
              <a:t>Identify and reply</a:t>
            </a:r>
          </a:p>
          <a:p>
            <a:pPr marL="285750" indent="-285750">
              <a:lnSpc>
                <a:spcPct val="150000"/>
              </a:lnSpc>
              <a:buFont typeface="Arial" panose="020B0604020202020204" pitchFamily="34" charset="0"/>
              <a:buChar char="•"/>
            </a:pPr>
            <a:r>
              <a:rPr lang="en-US" sz="3200" i="1" dirty="0"/>
              <a:t>Withhold and uphold</a:t>
            </a:r>
            <a:endParaRPr lang="en-US" sz="4800" b="1" dirty="0"/>
          </a:p>
        </p:txBody>
      </p:sp>
    </p:spTree>
    <p:extLst>
      <p:ext uri="{BB962C8B-B14F-4D97-AF65-F5344CB8AC3E}">
        <p14:creationId xmlns:p14="http://schemas.microsoft.com/office/powerpoint/2010/main" val="20772165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501067" y="391231"/>
            <a:ext cx="9726145" cy="1323439"/>
          </a:xfrm>
          <a:prstGeom prst="rect">
            <a:avLst/>
          </a:prstGeom>
        </p:spPr>
        <p:txBody>
          <a:bodyPr wrap="square">
            <a:spAutoFit/>
          </a:bodyPr>
          <a:lstStyle/>
          <a:p>
            <a:r>
              <a:rPr lang="en-US" sz="4000" b="1" u="sng" dirty="0"/>
              <a:t>Auditing the effectiveness of the communication strategy</a:t>
            </a:r>
            <a:endParaRPr lang="en-US" sz="23900" u="sng" dirty="0">
              <a:solidFill>
                <a:schemeClr val="tx1"/>
              </a:solidFill>
            </a:endParaRPr>
          </a:p>
        </p:txBody>
      </p:sp>
      <p:sp>
        <p:nvSpPr>
          <p:cNvPr id="2" name="Rectangle 1">
            <a:extLst>
              <a:ext uri="{FF2B5EF4-FFF2-40B4-BE49-F238E27FC236}">
                <a16:creationId xmlns:a16="http://schemas.microsoft.com/office/drawing/2014/main" id="{B32E8996-514A-4769-A178-8F47B104BC33}"/>
              </a:ext>
            </a:extLst>
          </p:cNvPr>
          <p:cNvSpPr/>
          <p:nvPr/>
        </p:nvSpPr>
        <p:spPr>
          <a:xfrm>
            <a:off x="1899139" y="2244132"/>
            <a:ext cx="9453489" cy="2978508"/>
          </a:xfrm>
          <a:prstGeom prst="rect">
            <a:avLst/>
          </a:prstGeom>
        </p:spPr>
        <p:txBody>
          <a:bodyPr wrap="square">
            <a:spAutoFit/>
          </a:bodyPr>
          <a:lstStyle/>
          <a:p>
            <a:pPr>
              <a:lnSpc>
                <a:spcPct val="150000"/>
              </a:lnSpc>
            </a:pPr>
            <a:r>
              <a:rPr lang="en-US" sz="3200" i="1" dirty="0"/>
              <a:t>Some of the questions they might need to ask are:</a:t>
            </a:r>
          </a:p>
          <a:p>
            <a:pPr marL="285750" indent="-285750">
              <a:lnSpc>
                <a:spcPct val="150000"/>
              </a:lnSpc>
              <a:buFont typeface="Arial" panose="020B0604020202020204" pitchFamily="34" charset="0"/>
              <a:buChar char="•"/>
            </a:pPr>
            <a:r>
              <a:rPr lang="en-US" sz="2400" i="1" dirty="0"/>
              <a:t>Who is communicating with whom?</a:t>
            </a:r>
          </a:p>
          <a:p>
            <a:pPr marL="285750" indent="-285750">
              <a:lnSpc>
                <a:spcPct val="150000"/>
              </a:lnSpc>
              <a:buFont typeface="Arial" panose="020B0604020202020204" pitchFamily="34" charset="0"/>
              <a:buChar char="•"/>
            </a:pPr>
            <a:r>
              <a:rPr lang="en-US" sz="2400" i="1" dirty="0"/>
              <a:t>What issues are they talking about?</a:t>
            </a:r>
          </a:p>
          <a:p>
            <a:pPr marL="285750" indent="-285750">
              <a:lnSpc>
                <a:spcPct val="150000"/>
              </a:lnSpc>
              <a:buFont typeface="Arial" panose="020B0604020202020204" pitchFamily="34" charset="0"/>
              <a:buChar char="•"/>
            </a:pPr>
            <a:r>
              <a:rPr lang="en-US" sz="2400" i="1" dirty="0"/>
              <a:t>Which issues receive most attention and arouse most anxiety?</a:t>
            </a:r>
          </a:p>
          <a:p>
            <a:pPr marL="285750" indent="-285750">
              <a:lnSpc>
                <a:spcPct val="150000"/>
              </a:lnSpc>
              <a:buFont typeface="Arial" panose="020B0604020202020204" pitchFamily="34" charset="0"/>
              <a:buChar char="•"/>
            </a:pPr>
            <a:r>
              <a:rPr lang="en-US" sz="2400" i="1" dirty="0"/>
              <a:t>Do people receive all the information they require?</a:t>
            </a:r>
          </a:p>
        </p:txBody>
      </p:sp>
    </p:spTree>
    <p:extLst>
      <p:ext uri="{BB962C8B-B14F-4D97-AF65-F5344CB8AC3E}">
        <p14:creationId xmlns:p14="http://schemas.microsoft.com/office/powerpoint/2010/main" val="41523790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501067" y="391231"/>
            <a:ext cx="9726145" cy="1323439"/>
          </a:xfrm>
          <a:prstGeom prst="rect">
            <a:avLst/>
          </a:prstGeom>
        </p:spPr>
        <p:txBody>
          <a:bodyPr wrap="square">
            <a:spAutoFit/>
          </a:bodyPr>
          <a:lstStyle/>
          <a:p>
            <a:r>
              <a:rPr lang="en-US" sz="4000" b="1" u="sng" dirty="0"/>
              <a:t>Auditing the effectiveness of the communication strategy</a:t>
            </a:r>
            <a:endParaRPr lang="en-US" sz="23900" u="sng" dirty="0">
              <a:solidFill>
                <a:schemeClr val="tx1"/>
              </a:solidFill>
            </a:endParaRPr>
          </a:p>
        </p:txBody>
      </p:sp>
      <p:sp>
        <p:nvSpPr>
          <p:cNvPr id="2" name="Rectangle 1">
            <a:extLst>
              <a:ext uri="{FF2B5EF4-FFF2-40B4-BE49-F238E27FC236}">
                <a16:creationId xmlns:a16="http://schemas.microsoft.com/office/drawing/2014/main" id="{B32E8996-514A-4769-A178-8F47B104BC33}"/>
              </a:ext>
            </a:extLst>
          </p:cNvPr>
          <p:cNvSpPr/>
          <p:nvPr/>
        </p:nvSpPr>
        <p:spPr>
          <a:xfrm>
            <a:off x="1814732" y="2089387"/>
            <a:ext cx="9847385" cy="2978508"/>
          </a:xfrm>
          <a:prstGeom prst="rect">
            <a:avLst/>
          </a:prstGeom>
        </p:spPr>
        <p:txBody>
          <a:bodyPr wrap="square">
            <a:spAutoFit/>
          </a:bodyPr>
          <a:lstStyle/>
          <a:p>
            <a:pPr>
              <a:lnSpc>
                <a:spcPct val="150000"/>
              </a:lnSpc>
            </a:pPr>
            <a:r>
              <a:rPr lang="en-US" sz="3200" i="1" dirty="0"/>
              <a:t>Some of the questions they might need to ask are</a:t>
            </a:r>
            <a:r>
              <a:rPr lang="en-US" sz="2800" i="1" dirty="0"/>
              <a:t>:</a:t>
            </a:r>
          </a:p>
          <a:p>
            <a:pPr marL="285750" indent="-285750">
              <a:lnSpc>
                <a:spcPct val="150000"/>
              </a:lnSpc>
              <a:buFont typeface="Arial" panose="020B0604020202020204" pitchFamily="34" charset="0"/>
              <a:buChar char="•"/>
            </a:pPr>
            <a:r>
              <a:rPr lang="en-US" sz="2400" i="1" dirty="0"/>
              <a:t>Do people understand and use the information they receive?</a:t>
            </a:r>
          </a:p>
          <a:p>
            <a:pPr marL="285750" indent="-285750">
              <a:lnSpc>
                <a:spcPct val="150000"/>
              </a:lnSpc>
              <a:buFont typeface="Arial" panose="020B0604020202020204" pitchFamily="34" charset="0"/>
              <a:buChar char="•"/>
            </a:pPr>
            <a:r>
              <a:rPr lang="en-US" sz="2400" i="1" dirty="0"/>
              <a:t>Do people trust and have confidence in the information they receive?</a:t>
            </a:r>
          </a:p>
          <a:p>
            <a:pPr marL="285750" indent="-285750">
              <a:lnSpc>
                <a:spcPct val="150000"/>
              </a:lnSpc>
              <a:buFont typeface="Arial" panose="020B0604020202020204" pitchFamily="34" charset="0"/>
              <a:buChar char="•"/>
            </a:pPr>
            <a:r>
              <a:rPr lang="en-US" sz="2400" i="1" dirty="0"/>
              <a:t>From what sources do people prefer to get their information?</a:t>
            </a:r>
          </a:p>
          <a:p>
            <a:pPr marL="285750" indent="-285750">
              <a:lnSpc>
                <a:spcPct val="150000"/>
              </a:lnSpc>
              <a:buFont typeface="Arial" panose="020B0604020202020204" pitchFamily="34" charset="0"/>
              <a:buChar char="•"/>
            </a:pPr>
            <a:r>
              <a:rPr lang="en-US" sz="2400" i="1" dirty="0"/>
              <a:t>Which channels are most effective?</a:t>
            </a:r>
            <a:endParaRPr lang="en-US" sz="2000" i="1" dirty="0"/>
          </a:p>
        </p:txBody>
      </p:sp>
    </p:spTree>
    <p:extLst>
      <p:ext uri="{BB962C8B-B14F-4D97-AF65-F5344CB8AC3E}">
        <p14:creationId xmlns:p14="http://schemas.microsoft.com/office/powerpoint/2010/main" val="14017109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632570" y="377166"/>
            <a:ext cx="9524304" cy="1323439"/>
          </a:xfrm>
          <a:prstGeom prst="rect">
            <a:avLst/>
          </a:prstGeom>
        </p:spPr>
        <p:txBody>
          <a:bodyPr wrap="square">
            <a:spAutoFit/>
          </a:bodyPr>
          <a:lstStyle/>
          <a:p>
            <a:r>
              <a:rPr lang="en-US" sz="4000" b="1" u="sng" dirty="0"/>
              <a:t>A life cycle approach to stakeholder management</a:t>
            </a:r>
            <a:endParaRPr lang="en-US" sz="138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223890" y="2051615"/>
            <a:ext cx="9988061" cy="3336491"/>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3200" b="1" dirty="0"/>
              <a:t>The contribution of resource dependence theory</a:t>
            </a:r>
          </a:p>
          <a:p>
            <a:pPr lvl="3">
              <a:lnSpc>
                <a:spcPct val="150000"/>
              </a:lnSpc>
            </a:pPr>
            <a:r>
              <a:rPr lang="en-US" sz="2800" b="1" dirty="0"/>
              <a:t>		1  Being proactive</a:t>
            </a:r>
          </a:p>
          <a:p>
            <a:pPr lvl="3">
              <a:lnSpc>
                <a:spcPct val="150000"/>
              </a:lnSpc>
            </a:pPr>
            <a:r>
              <a:rPr lang="en-US" sz="2800" b="1" dirty="0"/>
              <a:t>		2 Accommodating </a:t>
            </a:r>
          </a:p>
          <a:p>
            <a:pPr lvl="3">
              <a:lnSpc>
                <a:spcPct val="150000"/>
              </a:lnSpc>
            </a:pPr>
            <a:r>
              <a:rPr lang="en-US" sz="2800" b="1" dirty="0"/>
              <a:t>		3 Defending</a:t>
            </a:r>
          </a:p>
          <a:p>
            <a:pPr lvl="3">
              <a:lnSpc>
                <a:spcPct val="150000"/>
              </a:lnSpc>
            </a:pPr>
            <a:r>
              <a:rPr lang="en-US" sz="2800" b="1" dirty="0"/>
              <a:t>		4 Ignoring</a:t>
            </a:r>
            <a:endParaRPr lang="en-US" sz="2800" dirty="0"/>
          </a:p>
        </p:txBody>
      </p:sp>
    </p:spTree>
    <p:extLst>
      <p:ext uri="{BB962C8B-B14F-4D97-AF65-F5344CB8AC3E}">
        <p14:creationId xmlns:p14="http://schemas.microsoft.com/office/powerpoint/2010/main" val="3016786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F51207C-82E4-4D42-A89E-1B1811279EF7}"/>
              </a:ext>
            </a:extLst>
          </p:cNvPr>
          <p:cNvPicPr>
            <a:picLocks noChangeAspect="1"/>
          </p:cNvPicPr>
          <p:nvPr/>
        </p:nvPicPr>
        <p:blipFill>
          <a:blip r:embed="rId2"/>
          <a:stretch>
            <a:fillRect/>
          </a:stretch>
        </p:blipFill>
        <p:spPr>
          <a:xfrm>
            <a:off x="4350581" y="348762"/>
            <a:ext cx="6838950" cy="6019800"/>
          </a:xfrm>
          <a:prstGeom prst="rect">
            <a:avLst/>
          </a:prstGeom>
        </p:spPr>
      </p:pic>
      <p:sp>
        <p:nvSpPr>
          <p:cNvPr id="4" name="Rectangle 3">
            <a:extLst>
              <a:ext uri="{FF2B5EF4-FFF2-40B4-BE49-F238E27FC236}">
                <a16:creationId xmlns:a16="http://schemas.microsoft.com/office/drawing/2014/main" id="{1CCF4D92-2B98-4A52-AFCD-164FEE071E12}"/>
              </a:ext>
            </a:extLst>
          </p:cNvPr>
          <p:cNvSpPr/>
          <p:nvPr/>
        </p:nvSpPr>
        <p:spPr>
          <a:xfrm>
            <a:off x="379828" y="621138"/>
            <a:ext cx="3502855" cy="1323439"/>
          </a:xfrm>
          <a:prstGeom prst="rect">
            <a:avLst/>
          </a:prstGeom>
        </p:spPr>
        <p:txBody>
          <a:bodyPr wrap="square">
            <a:spAutoFit/>
          </a:bodyPr>
          <a:lstStyle/>
          <a:p>
            <a:pPr algn="just"/>
            <a:r>
              <a:rPr lang="en-US" sz="2000" dirty="0">
                <a:latin typeface="+mj-lt"/>
              </a:rPr>
              <a:t>Case study 11.2 provides an opportunity for you to explore the relevance of the ideas discussed in this chapter.</a:t>
            </a:r>
          </a:p>
        </p:txBody>
      </p:sp>
      <p:sp>
        <p:nvSpPr>
          <p:cNvPr id="7" name="Google Shape;98;p3">
            <a:extLst>
              <a:ext uri="{FF2B5EF4-FFF2-40B4-BE49-F238E27FC236}">
                <a16:creationId xmlns:a16="http://schemas.microsoft.com/office/drawing/2014/main" id="{60DFA6EF-3697-4181-A911-B1B2A3F81E74}"/>
              </a:ext>
            </a:extLst>
          </p:cNvPr>
          <p:cNvSpPr/>
          <p:nvPr/>
        </p:nvSpPr>
        <p:spPr>
          <a:xfrm>
            <a:off x="6120063" y="6380384"/>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230</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1645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5A0931-DE85-4135-AF48-3CDB0E1811E5}"/>
              </a:ext>
            </a:extLst>
          </p:cNvPr>
          <p:cNvSpPr/>
          <p:nvPr/>
        </p:nvSpPr>
        <p:spPr>
          <a:xfrm>
            <a:off x="4430792" y="293280"/>
            <a:ext cx="2523448" cy="707886"/>
          </a:xfrm>
          <a:prstGeom prst="rect">
            <a:avLst/>
          </a:prstGeom>
        </p:spPr>
        <p:txBody>
          <a:bodyPr wrap="none">
            <a:spAutoFit/>
          </a:bodyPr>
          <a:lstStyle/>
          <a:p>
            <a:r>
              <a:rPr lang="en-US" sz="4000" b="1" dirty="0">
                <a:solidFill>
                  <a:schemeClr val="tx1"/>
                </a:solidFill>
                <a:latin typeface="+mj-lt"/>
              </a:rPr>
              <a:t>Summary</a:t>
            </a:r>
            <a:endParaRPr lang="en-US" sz="4000" dirty="0">
              <a:solidFill>
                <a:schemeClr val="tx1"/>
              </a:solidFill>
              <a:latin typeface="+mj-lt"/>
            </a:endParaRPr>
          </a:p>
        </p:txBody>
      </p:sp>
      <p:sp>
        <p:nvSpPr>
          <p:cNvPr id="5" name="Rectangle 4">
            <a:extLst>
              <a:ext uri="{FF2B5EF4-FFF2-40B4-BE49-F238E27FC236}">
                <a16:creationId xmlns:a16="http://schemas.microsoft.com/office/drawing/2014/main" id="{18B58037-8D58-4872-B924-DA4F32B4F659}"/>
              </a:ext>
            </a:extLst>
          </p:cNvPr>
          <p:cNvSpPr/>
          <p:nvPr/>
        </p:nvSpPr>
        <p:spPr>
          <a:xfrm>
            <a:off x="844060" y="1170952"/>
            <a:ext cx="10663312" cy="3584379"/>
          </a:xfrm>
          <a:prstGeom prst="rect">
            <a:avLst/>
          </a:prstGeom>
        </p:spPr>
        <p:txBody>
          <a:bodyPr wrap="square">
            <a:spAutoFit/>
          </a:bodyPr>
          <a:lstStyle/>
          <a:p>
            <a:pPr algn="just">
              <a:lnSpc>
                <a:spcPct val="150000"/>
              </a:lnSpc>
            </a:pPr>
            <a:r>
              <a:rPr lang="en-US" sz="2200" dirty="0"/>
              <a:t>This chapter underscores the crucial role of effective communication in the success of change programs. It explores communication networks, strategies, and factors affecting access to key information for change managers. Key features discussed include directionality (top-down communication), role-based communication, content relevance, and channel selection. The chapter stresses the need for continuous monitoring and evaluation of communication strategies by change leaders to enhance change implementation.</a:t>
            </a:r>
          </a:p>
        </p:txBody>
      </p:sp>
    </p:spTree>
    <p:extLst>
      <p:ext uri="{BB962C8B-B14F-4D97-AF65-F5344CB8AC3E}">
        <p14:creationId xmlns:p14="http://schemas.microsoft.com/office/powerpoint/2010/main" val="2306892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91507" y="413657"/>
            <a:ext cx="8980185" cy="5503238"/>
          </a:xfrm>
          <a:prstGeom prst="rect">
            <a:avLst/>
          </a:prstGeom>
        </p:spPr>
        <p:txBody>
          <a:bodyPr wrap="square">
            <a:spAutoFit/>
          </a:bodyPr>
          <a:ls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1"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REFERENCES </a:t>
            </a:r>
            <a:endParaRPr kumimoji="0" lang="en-US" sz="18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(2022) The Theory and Practice of Change Management 6</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th</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Bloomsbury Publishing PLC.</a:t>
            </a:r>
            <a:endPar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(2014) The Theory and Practice of Change Management 4</a:t>
            </a:r>
            <a:r>
              <a:rPr kumimoji="0" lang="en-US" sz="2400" b="0" i="0" u="none" strike="noStrike" kern="1200" cap="none" spc="0" normalizeH="0" baseline="3000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th</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Edition. </a:t>
            </a:r>
            <a:r>
              <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rPr>
              <a:t>Palgrave Macmillan. </a:t>
            </a:r>
            <a:r>
              <a:rPr lang="en-US" sz="2400" dirty="0">
                <a:ea typeface="Calibri" panose="020F0502020204030204" pitchFamily="34" charset="0"/>
                <a:cs typeface="Times New Roman" panose="02020603050405020304" pitchFamily="18" charset="0"/>
              </a:rPr>
              <a:t>United Kingdom</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(2010) The Theory and Practice of Change Management 3</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rd</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Palgrave Macmillan. United Kingdom</a:t>
            </a:r>
          </a:p>
          <a:p>
            <a:pPr marL="342900" lvl="0" indent="-342900" algn="just">
              <a:lnSpc>
                <a:spcPct val="150000"/>
              </a:lnSpc>
              <a:spcBef>
                <a:spcPts val="0"/>
              </a:spcBef>
              <a:spcAft>
                <a:spcPts val="0"/>
              </a:spcAft>
              <a:buFont typeface="Symbol" panose="05050102010706020507" pitchFamily="18" charset="2"/>
              <a:buChar char=""/>
              <a:defRPr/>
            </a:pP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Kotter, John P. (1996) </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Leading Change. </a:t>
            </a:r>
            <a:r>
              <a:rPr lang="en-US" sz="2400" dirty="0"/>
              <a:t>Harvard Business School Press</a:t>
            </a:r>
            <a:r>
              <a:rPr lang="en-US" sz="2400" dirty="0">
                <a:ea typeface="Calibri" panose="020F0502020204030204" pitchFamily="34" charset="0"/>
                <a:cs typeface="Times New Roman" panose="02020603050405020304" pitchFamily="18" charset="0"/>
              </a:rPr>
              <a:t>. USA. </a:t>
            </a:r>
            <a:r>
              <a:rPr lang="de-DE" sz="2400" dirty="0"/>
              <a:t>ISBN 10: 0875847471 / ISBN 13: 9780875847474</a:t>
            </a:r>
            <a:endParaRPr lang="en-US" sz="2400" dirty="0">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p:nvPr/>
        </p:nvSpPr>
        <p:spPr>
          <a:xfrm>
            <a:off x="2387702" y="1293782"/>
            <a:ext cx="7421218"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3800" dirty="0">
                <a:solidFill>
                  <a:schemeClr val="dk1"/>
                </a:solidFill>
                <a:latin typeface="Calibri"/>
                <a:ea typeface="Calibri"/>
                <a:cs typeface="Calibri"/>
                <a:sym typeface="Calibri"/>
              </a:rPr>
              <a:t>The End </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778</TotalTime>
  <Words>990</Words>
  <Application>Microsoft Office PowerPoint</Application>
  <PresentationFormat>Widescreen</PresentationFormat>
  <Paragraphs>133</Paragraphs>
  <Slides>30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Wingdings</vt:lpstr>
      <vt:lpstr>Cambria</vt:lpstr>
      <vt:lpstr>Arial</vt:lpstr>
      <vt:lpstr>Open Sans</vt:lpstr>
      <vt:lpstr>Calibri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Ella</dc:creator>
  <cp:lastModifiedBy>Dr. Ella</cp:lastModifiedBy>
  <cp:revision>108</cp:revision>
  <dcterms:created xsi:type="dcterms:W3CDTF">2023-09-09T11:09:00Z</dcterms:created>
  <dcterms:modified xsi:type="dcterms:W3CDTF">2023-11-06T16:49:54Z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