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2"/>
  </p:notesMasterIdLst>
  <p:sldIdLst>
    <p:sldId id="256" r:id="rId2"/>
    <p:sldId id="318" r:id="rId3"/>
    <p:sldId id="352" r:id="rId4"/>
    <p:sldId id="319" r:id="rId5"/>
    <p:sldId id="387" r:id="rId6"/>
    <p:sldId id="414" r:id="rId7"/>
    <p:sldId id="388" r:id="rId8"/>
    <p:sldId id="415" r:id="rId9"/>
    <p:sldId id="390" r:id="rId10"/>
    <p:sldId id="389" r:id="rId11"/>
    <p:sldId id="321" r:id="rId12"/>
    <p:sldId id="391" r:id="rId13"/>
    <p:sldId id="403" r:id="rId14"/>
    <p:sldId id="392" r:id="rId15"/>
    <p:sldId id="404" r:id="rId16"/>
    <p:sldId id="393" r:id="rId17"/>
    <p:sldId id="405" r:id="rId18"/>
    <p:sldId id="406" r:id="rId19"/>
    <p:sldId id="407" r:id="rId20"/>
    <p:sldId id="408" r:id="rId21"/>
    <p:sldId id="409" r:id="rId22"/>
    <p:sldId id="394" r:id="rId23"/>
    <p:sldId id="410" r:id="rId24"/>
    <p:sldId id="411" r:id="rId25"/>
    <p:sldId id="395" r:id="rId26"/>
    <p:sldId id="412" r:id="rId27"/>
    <p:sldId id="413" r:id="rId28"/>
    <p:sldId id="344" r:id="rId29"/>
    <p:sldId id="317" r:id="rId30"/>
    <p:sldId id="287" r:id="rId31"/>
  </p:sldIdLst>
  <p:sldSz cx="12192000" cy="6858000"/>
  <p:notesSz cx="6858000" cy="9144000"/>
  <p:embeddedFontLst>
    <p:embeddedFont>
      <p:font typeface="Calibri" panose="020F0502020204030204" pitchFamily="34" charset="0"/>
      <p:regular r:id="rId33"/>
      <p:bold r:id="rId34"/>
      <p:italic r:id="rId35"/>
      <p:boldItalic r:id="rId36"/>
    </p:embeddedFont>
    <p:embeddedFont>
      <p:font typeface="Cambria" panose="02040503050406030204" pitchFamily="18" charset="0"/>
      <p:regular r:id="rId37"/>
      <p:bold r:id="rId38"/>
      <p:italic r:id="rId39"/>
      <p:boldItalic r:id="rId40"/>
    </p:embeddedFont>
    <p:embeddedFont>
      <p:font typeface="Open Sans" panose="020B0604020202020204" charset="0"/>
      <p:regular r:id="rId41"/>
      <p:bold r:id="rId42"/>
      <p:italic r:id="rId43"/>
      <p:boldItalic r:id="rId4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8" roundtripDataSignature="AMtx7miWExy+EEHnE6SJrSUYtKlxBJgqK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412" autoAdjust="0"/>
    <p:restoredTop sz="94660"/>
  </p:normalViewPr>
  <p:slideViewPr>
    <p:cSldViewPr snapToGrid="0">
      <p:cViewPr varScale="1">
        <p:scale>
          <a:sx n="68" d="100"/>
          <a:sy n="68" d="100"/>
        </p:scale>
        <p:origin x="84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7.fntdata"/><Relationship Id="rId21" Type="http://schemas.openxmlformats.org/officeDocument/2006/relationships/slide" Target="slides/slide20.xml"/><Relationship Id="rId34" Type="http://schemas.openxmlformats.org/officeDocument/2006/relationships/font" Target="fonts/font2.fntdata"/><Relationship Id="rId42" Type="http://schemas.openxmlformats.org/officeDocument/2006/relationships/font" Target="fonts/font10.fntdata"/><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font" Target="fonts/font5.fntdata"/><Relationship Id="rId40" Type="http://schemas.openxmlformats.org/officeDocument/2006/relationships/font" Target="fonts/font8.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4.fntdata"/><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12.fntdata"/><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3.fntdata"/><Relationship Id="rId43" Type="http://schemas.openxmlformats.org/officeDocument/2006/relationships/font" Target="fonts/font11.fntdata"/><Relationship Id="rId48" Type="http://customschemas.google.com/relationships/presentationmetadata" Target="metadata"/><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1.fntdata"/><Relationship Id="rId38" Type="http://schemas.openxmlformats.org/officeDocument/2006/relationships/font" Target="fonts/font6.fntdata"/><Relationship Id="rId20" Type="http://schemas.openxmlformats.org/officeDocument/2006/relationships/slide" Target="slides/slide19.xml"/><Relationship Id="rId41"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2925935951"/>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287639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7" name="Google Shape;317;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9110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
        <p:cNvGrpSpPr/>
        <p:nvPr/>
      </p:nvGrpSpPr>
      <p:grpSpPr>
        <a:xfrm>
          <a:off x="0" y="0"/>
          <a:ext cx="0" cy="0"/>
          <a:chOff x="0" y="0"/>
          <a:chExt cx="0" cy="0"/>
        </a:xfrm>
      </p:grpSpPr>
      <p:sp>
        <p:nvSpPr>
          <p:cNvPr id="12" name="Google Shape;12;p3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 name="Google Shape;13;p3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 name="Google Shape;14;p3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3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3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3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3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3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3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3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3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3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37"/>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37"/>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3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3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3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3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38"/>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38"/>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3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3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3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39"/>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39"/>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39"/>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39"/>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39"/>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3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3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3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4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4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4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4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4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41"/>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41"/>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4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42"/>
          <p:cNvSpPr>
            <a:spLocks noGrp="1"/>
          </p:cNvSpPr>
          <p:nvPr>
            <p:ph type="pic" idx="2"/>
          </p:nvPr>
        </p:nvSpPr>
        <p:spPr>
          <a:xfrm>
            <a:off x="5183188" y="987425"/>
            <a:ext cx="6172200" cy="4873625"/>
          </a:xfrm>
          <a:prstGeom prst="rect">
            <a:avLst/>
          </a:prstGeom>
          <a:noFill/>
          <a:ln>
            <a:noFill/>
          </a:ln>
        </p:spPr>
      </p:sp>
      <p:sp>
        <p:nvSpPr>
          <p:cNvPr id="64" name="Google Shape;64;p42"/>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4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43"/>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4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4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4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44"/>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44"/>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3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3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3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3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3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p:nvPr/>
        </p:nvSpPr>
        <p:spPr>
          <a:xfrm>
            <a:off x="1072924" y="690399"/>
            <a:ext cx="10181230" cy="4233293"/>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dk1"/>
              </a:buClr>
              <a:buSzPts val="7200"/>
              <a:buFont typeface="Arial"/>
              <a:buNone/>
            </a:pPr>
            <a:r>
              <a:rPr lang="en-US" sz="7200" b="1" i="0" u="none" strike="noStrike" cap="none" dirty="0">
                <a:solidFill>
                  <a:schemeClr val="dk1"/>
                </a:solidFill>
                <a:latin typeface="Calibri"/>
                <a:ea typeface="Calibri"/>
                <a:cs typeface="Calibri"/>
                <a:sym typeface="Calibri"/>
              </a:rPr>
              <a:t>CHANGE MANAGEMENT</a:t>
            </a:r>
            <a:endParaRPr sz="4800" b="1" i="0" u="none" strike="noStrike" cap="none" dirty="0">
              <a:solidFill>
                <a:schemeClr val="dk1"/>
              </a:solidFill>
              <a:latin typeface="Calibri"/>
              <a:ea typeface="Calibri"/>
              <a:cs typeface="Calibri"/>
              <a:sym typeface="Calibri"/>
            </a:endParaRPr>
          </a:p>
          <a:p>
            <a:pPr marL="0" marR="0" lvl="0" indent="0" algn="ctr" rtl="0">
              <a:lnSpc>
                <a:spcPct val="90000"/>
              </a:lnSpc>
              <a:spcBef>
                <a:spcPts val="0"/>
              </a:spcBef>
              <a:spcAft>
                <a:spcPts val="0"/>
              </a:spcAft>
              <a:buClr>
                <a:schemeClr val="dk1"/>
              </a:buClr>
              <a:buSzPts val="4800"/>
              <a:buFont typeface="Arial"/>
              <a:buNone/>
            </a:pPr>
            <a:endParaRPr sz="4800" b="0" i="0" u="none" strike="noStrike" cap="none" dirty="0">
              <a:solidFill>
                <a:schemeClr val="dk1"/>
              </a:solidFill>
              <a:latin typeface="Calibri"/>
              <a:ea typeface="Calibri"/>
              <a:cs typeface="Calibri"/>
              <a:sym typeface="Calibri"/>
            </a:endParaRPr>
          </a:p>
          <a:p>
            <a:pPr marL="0" marR="0" lvl="0" indent="0" algn="ctr" rtl="0">
              <a:lnSpc>
                <a:spcPct val="90000"/>
              </a:lnSpc>
              <a:spcBef>
                <a:spcPts val="0"/>
              </a:spcBef>
              <a:spcAft>
                <a:spcPts val="0"/>
              </a:spcAft>
              <a:buClr>
                <a:schemeClr val="dk1"/>
              </a:buClr>
              <a:buSzPts val="4000"/>
              <a:buFont typeface="Arial"/>
              <a:buNone/>
            </a:pPr>
            <a:r>
              <a:rPr lang="en-US" sz="6000" b="1" i="0" u="none" strike="noStrike" cap="none" dirty="0">
                <a:solidFill>
                  <a:schemeClr val="dk1"/>
                </a:solidFill>
                <a:latin typeface="Calibri"/>
                <a:ea typeface="Calibri"/>
                <a:cs typeface="Calibri"/>
                <a:sym typeface="Calibri"/>
              </a:rPr>
              <a:t>Chapter </a:t>
            </a:r>
            <a:r>
              <a:rPr lang="en-US" sz="6000" b="1" dirty="0">
                <a:solidFill>
                  <a:schemeClr val="dk1"/>
                </a:solidFill>
                <a:latin typeface="Calibri"/>
                <a:ea typeface="Calibri"/>
                <a:cs typeface="Calibri"/>
                <a:sym typeface="Calibri"/>
              </a:rPr>
              <a:t>12</a:t>
            </a:r>
            <a:endParaRPr sz="6000" dirty="0"/>
          </a:p>
          <a:p>
            <a:pPr marL="0" marR="0" lvl="0" indent="0" algn="ctr" rtl="0">
              <a:lnSpc>
                <a:spcPct val="90000"/>
              </a:lnSpc>
              <a:spcBef>
                <a:spcPts val="0"/>
              </a:spcBef>
              <a:spcAft>
                <a:spcPts val="0"/>
              </a:spcAft>
              <a:buClr>
                <a:schemeClr val="dk1"/>
              </a:buClr>
              <a:buSzPts val="4800"/>
              <a:buFont typeface="Arial"/>
              <a:buNone/>
            </a:pPr>
            <a:r>
              <a:rPr lang="en-US" sz="7200" b="1" i="0" u="none" strike="noStrike" cap="none" dirty="0">
                <a:solidFill>
                  <a:schemeClr val="dk1"/>
                </a:solidFill>
                <a:latin typeface="Calibri"/>
                <a:ea typeface="Calibri"/>
                <a:cs typeface="Calibri"/>
                <a:sym typeface="Calibri"/>
              </a:rPr>
              <a:t>Motivating Others to Change</a:t>
            </a:r>
          </a:p>
          <a:p>
            <a:pPr marL="0" marR="0" lvl="0" indent="0" algn="ctr" rtl="0">
              <a:lnSpc>
                <a:spcPct val="90000"/>
              </a:lnSpc>
              <a:spcBef>
                <a:spcPts val="0"/>
              </a:spcBef>
              <a:spcAft>
                <a:spcPts val="0"/>
              </a:spcAft>
              <a:buClr>
                <a:schemeClr val="dk1"/>
              </a:buClr>
              <a:buSzPts val="4800"/>
              <a:buFont typeface="Arial"/>
              <a:buNone/>
            </a:pPr>
            <a:endParaRPr sz="1800" dirty="0"/>
          </a:p>
          <a:p>
            <a:pPr marL="0" marR="0" lvl="0" indent="0" algn="ctr" rtl="0">
              <a:lnSpc>
                <a:spcPct val="90000"/>
              </a:lnSpc>
              <a:spcBef>
                <a:spcPts val="0"/>
              </a:spcBef>
              <a:spcAft>
                <a:spcPts val="0"/>
              </a:spcAft>
              <a:buClr>
                <a:schemeClr val="dk1"/>
              </a:buClr>
              <a:buSzPts val="4800"/>
              <a:buFont typeface="Arial"/>
              <a:buNone/>
            </a:pPr>
            <a:endParaRPr sz="1050" b="0" i="0" u="none" strike="noStrike" cap="none" dirty="0">
              <a:solidFill>
                <a:schemeClr val="dk1"/>
              </a:solidFill>
              <a:latin typeface="Calibri"/>
              <a:ea typeface="Calibri"/>
              <a:cs typeface="Calibri"/>
              <a:sym typeface="Calibri"/>
            </a:endParaRPr>
          </a:p>
          <a:p>
            <a:pPr marL="0" marR="0" lvl="0" indent="0" algn="l" rtl="0">
              <a:lnSpc>
                <a:spcPct val="90000"/>
              </a:lnSpc>
              <a:spcBef>
                <a:spcPts val="0"/>
              </a:spcBef>
              <a:spcAft>
                <a:spcPts val="0"/>
              </a:spcAft>
              <a:buClr>
                <a:schemeClr val="dk1"/>
              </a:buClr>
              <a:buSzPts val="2000"/>
              <a:buFont typeface="Arial"/>
              <a:buNone/>
            </a:pPr>
            <a:r>
              <a:rPr lang="en-US" sz="2000" b="0" i="0" u="none" strike="noStrike" cap="none" dirty="0">
                <a:solidFill>
                  <a:schemeClr val="dk1"/>
                </a:solidFill>
                <a:latin typeface="Calibri"/>
                <a:ea typeface="Calibri"/>
                <a:cs typeface="Calibri"/>
                <a:sym typeface="Calibri"/>
              </a:rPr>
              <a:t>					Lecturer: Dr. </a:t>
            </a:r>
            <a:r>
              <a:rPr lang="en-US" sz="2000" b="0" i="0" u="none" strike="noStrike" cap="none" dirty="0" err="1">
                <a:solidFill>
                  <a:schemeClr val="dk1"/>
                </a:solidFill>
                <a:latin typeface="Calibri"/>
                <a:ea typeface="Calibri"/>
                <a:cs typeface="Calibri"/>
                <a:sym typeface="Calibri"/>
              </a:rPr>
              <a:t>Michaella</a:t>
            </a:r>
            <a:r>
              <a:rPr lang="en-US" sz="2000" b="0" i="0" u="none" strike="noStrike" cap="none" dirty="0">
                <a:solidFill>
                  <a:schemeClr val="dk1"/>
                </a:solidFill>
                <a:latin typeface="Calibri"/>
                <a:ea typeface="Calibri"/>
                <a:cs typeface="Calibri"/>
                <a:sym typeface="Calibri"/>
              </a:rPr>
              <a:t> </a:t>
            </a:r>
            <a:r>
              <a:rPr lang="en-US" sz="2000" b="0" i="0" u="none" strike="noStrike" cap="none" dirty="0" err="1">
                <a:solidFill>
                  <a:schemeClr val="dk1"/>
                </a:solidFill>
                <a:latin typeface="Calibri"/>
                <a:ea typeface="Calibri"/>
                <a:cs typeface="Calibri"/>
                <a:sym typeface="Calibri"/>
              </a:rPr>
              <a:t>DeLeon</a:t>
            </a:r>
            <a:r>
              <a:rPr lang="en-US" sz="2000" b="0" i="0" u="none" strike="noStrike" cap="none" dirty="0">
                <a:solidFill>
                  <a:schemeClr val="dk1"/>
                </a:solidFill>
                <a:latin typeface="Calibri"/>
                <a:ea typeface="Calibri"/>
                <a:cs typeface="Calibri"/>
                <a:sym typeface="Calibri"/>
              </a:rPr>
              <a:t> Castillo</a:t>
            </a:r>
            <a:endParaRPr dirty="0"/>
          </a:p>
          <a:p>
            <a:pPr marL="0" marR="0" lvl="0" indent="0" algn="l" rtl="0">
              <a:lnSpc>
                <a:spcPct val="90000"/>
              </a:lnSpc>
              <a:spcBef>
                <a:spcPts val="0"/>
              </a:spcBef>
              <a:spcAft>
                <a:spcPts val="0"/>
              </a:spcAft>
              <a:buClr>
                <a:schemeClr val="dk1"/>
              </a:buClr>
              <a:buSzPts val="2000"/>
              <a:buFont typeface="Arial"/>
              <a:buNone/>
            </a:pPr>
            <a:r>
              <a:rPr lang="en-US" sz="2000" b="0" i="0" u="none" strike="noStrike" cap="none" dirty="0">
                <a:solidFill>
                  <a:schemeClr val="dk1"/>
                </a:solidFill>
                <a:latin typeface="Calibri"/>
                <a:ea typeface="Calibri"/>
                <a:cs typeface="Calibri"/>
                <a:sym typeface="Calibri"/>
              </a:rPr>
              <a:t>					Philippines</a:t>
            </a:r>
            <a:endParaRPr dirty="0"/>
          </a:p>
          <a:p>
            <a:pPr marL="0" marR="0" lvl="0" indent="0" algn="ctr" rtl="0">
              <a:lnSpc>
                <a:spcPct val="90000"/>
              </a:lnSpc>
              <a:spcBef>
                <a:spcPts val="0"/>
              </a:spcBef>
              <a:spcAft>
                <a:spcPts val="0"/>
              </a:spcAft>
              <a:buClr>
                <a:schemeClr val="dk1"/>
              </a:buClr>
              <a:buSzPts val="4800"/>
              <a:buFont typeface="Arial"/>
              <a:buNone/>
            </a:pPr>
            <a:endParaRPr sz="4800" b="0" i="0" u="none" strike="noStrike" cap="none" dirty="0">
              <a:solidFill>
                <a:schemeClr val="dk1"/>
              </a:solidFill>
              <a:latin typeface="Calibri"/>
              <a:ea typeface="Calibri"/>
              <a:cs typeface="Calibri"/>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84"/>
                                        </p:tgtEl>
                                        <p:attrNameLst>
                                          <p:attrName>style.visibility</p:attrName>
                                        </p:attrNameLst>
                                      </p:cBhvr>
                                      <p:to>
                                        <p:strVal val="visible"/>
                                      </p:to>
                                    </p:set>
                                    <p:anim calcmode="lin" valueType="num">
                                      <p:cBhvr additive="base">
                                        <p:cTn id="7" dur="2000"/>
                                        <p:tgtEl>
                                          <p:spTgt spid="84"/>
                                        </p:tgtEl>
                                        <p:attrNameLst>
                                          <p:attrName>ppt_w</p:attrName>
                                        </p:attrNameLst>
                                      </p:cBhvr>
                                      <p:tavLst>
                                        <p:tav tm="0">
                                          <p:val>
                                            <p:strVal val="0"/>
                                          </p:val>
                                        </p:tav>
                                        <p:tav tm="100000">
                                          <p:val>
                                            <p:strVal val="#ppt_w"/>
                                          </p:val>
                                        </p:tav>
                                      </p:tavLst>
                                    </p:anim>
                                    <p:anim calcmode="lin" valueType="num">
                                      <p:cBhvr additive="base">
                                        <p:cTn id="8" dur="2000"/>
                                        <p:tgtEl>
                                          <p:spTgt spid="84"/>
                                        </p:tgtEl>
                                        <p:attrNameLst>
                                          <p:attrName>ppt_h</p:attrName>
                                        </p:attrNameLst>
                                      </p:cBhvr>
                                      <p:tavLst>
                                        <p:tav tm="0">
                                          <p:val>
                                            <p:str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C31635D-5C3D-4E52-8CBF-4D8EC8A9AA98}"/>
              </a:ext>
            </a:extLst>
          </p:cNvPr>
          <p:cNvSpPr txBox="1"/>
          <p:nvPr/>
        </p:nvSpPr>
        <p:spPr>
          <a:xfrm>
            <a:off x="464234" y="337624"/>
            <a:ext cx="4754880" cy="646331"/>
          </a:xfrm>
          <a:prstGeom prst="rect">
            <a:avLst/>
          </a:prstGeom>
          <a:noFill/>
        </p:spPr>
        <p:txBody>
          <a:bodyPr wrap="square" rtlCol="0">
            <a:spAutoFit/>
          </a:bodyPr>
          <a:lstStyle/>
          <a:p>
            <a:r>
              <a:rPr lang="en-US" sz="3600" b="1" dirty="0"/>
              <a:t>Learning Objectives </a:t>
            </a:r>
          </a:p>
        </p:txBody>
      </p:sp>
      <p:sp>
        <p:nvSpPr>
          <p:cNvPr id="4" name="Rectangle 3">
            <a:extLst>
              <a:ext uri="{FF2B5EF4-FFF2-40B4-BE49-F238E27FC236}">
                <a16:creationId xmlns:a16="http://schemas.microsoft.com/office/drawing/2014/main" id="{BAEACAE0-E4BD-41CC-AC75-D5377B1C996B}"/>
              </a:ext>
            </a:extLst>
          </p:cNvPr>
          <p:cNvSpPr/>
          <p:nvPr/>
        </p:nvSpPr>
        <p:spPr>
          <a:xfrm>
            <a:off x="1097280" y="1405284"/>
            <a:ext cx="9861451" cy="3347840"/>
          </a:xfrm>
          <a:prstGeom prst="rect">
            <a:avLst/>
          </a:prstGeom>
        </p:spPr>
        <p:txBody>
          <a:bodyPr wrap="square">
            <a:spAutoFit/>
          </a:bodyPr>
          <a:lstStyle/>
          <a:p>
            <a:pPr marL="285750" indent="-285750" algn="just">
              <a:lnSpc>
                <a:spcPct val="150000"/>
              </a:lnSpc>
              <a:buFont typeface="Wingdings" panose="05000000000000000000" pitchFamily="2" charset="2"/>
              <a:buChar char="§"/>
            </a:pPr>
            <a:r>
              <a:rPr lang="en-US" sz="2400" dirty="0"/>
              <a:t>Understand the impact of organizational commitment on new initiative support.</a:t>
            </a:r>
          </a:p>
          <a:p>
            <a:pPr marL="285750" indent="-285750" algn="just">
              <a:lnSpc>
                <a:spcPct val="150000"/>
              </a:lnSpc>
              <a:buFont typeface="Wingdings" panose="05000000000000000000" pitchFamily="2" charset="2"/>
              <a:buChar char="§"/>
            </a:pPr>
            <a:r>
              <a:rPr lang="en-US" sz="2400" dirty="0"/>
              <a:t>Explore how past experiences shape commitment and change readiness.</a:t>
            </a:r>
          </a:p>
          <a:p>
            <a:pPr marL="285750" indent="-285750" algn="just">
              <a:lnSpc>
                <a:spcPct val="150000"/>
              </a:lnSpc>
              <a:buFont typeface="Wingdings" panose="05000000000000000000" pitchFamily="2" charset="2"/>
              <a:buChar char="§"/>
            </a:pPr>
            <a:r>
              <a:rPr lang="en-US" sz="2400" dirty="0"/>
              <a:t>Recognize the significance of the psychological contract in fostering trust and reciprocity.</a:t>
            </a:r>
          </a:p>
        </p:txBody>
      </p:sp>
    </p:spTree>
    <p:extLst>
      <p:ext uri="{BB962C8B-B14F-4D97-AF65-F5344CB8AC3E}">
        <p14:creationId xmlns:p14="http://schemas.microsoft.com/office/powerpoint/2010/main" val="24695265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C31635D-5C3D-4E52-8CBF-4D8EC8A9AA98}"/>
              </a:ext>
            </a:extLst>
          </p:cNvPr>
          <p:cNvSpPr txBox="1"/>
          <p:nvPr/>
        </p:nvSpPr>
        <p:spPr>
          <a:xfrm>
            <a:off x="506437" y="253218"/>
            <a:ext cx="4754880" cy="646331"/>
          </a:xfrm>
          <a:prstGeom prst="rect">
            <a:avLst/>
          </a:prstGeom>
          <a:noFill/>
        </p:spPr>
        <p:txBody>
          <a:bodyPr wrap="square" rtlCol="0">
            <a:spAutoFit/>
          </a:bodyPr>
          <a:lstStyle/>
          <a:p>
            <a:r>
              <a:rPr lang="en-US" sz="3600" b="1" dirty="0"/>
              <a:t>Learning Objectives </a:t>
            </a:r>
          </a:p>
        </p:txBody>
      </p:sp>
      <p:sp>
        <p:nvSpPr>
          <p:cNvPr id="4" name="Rectangle 3">
            <a:extLst>
              <a:ext uri="{FF2B5EF4-FFF2-40B4-BE49-F238E27FC236}">
                <a16:creationId xmlns:a16="http://schemas.microsoft.com/office/drawing/2014/main" id="{F4BC8499-B697-4C0F-AC3D-F8FA28036523}"/>
              </a:ext>
            </a:extLst>
          </p:cNvPr>
          <p:cNvSpPr/>
          <p:nvPr/>
        </p:nvSpPr>
        <p:spPr>
          <a:xfrm>
            <a:off x="1266092" y="1325698"/>
            <a:ext cx="9355015" cy="3347840"/>
          </a:xfrm>
          <a:prstGeom prst="rect">
            <a:avLst/>
          </a:prstGeom>
        </p:spPr>
        <p:txBody>
          <a:bodyPr wrap="square">
            <a:spAutoFit/>
          </a:bodyPr>
          <a:lstStyle/>
          <a:p>
            <a:pPr marL="285750" indent="-285750" algn="just">
              <a:lnSpc>
                <a:spcPct val="150000"/>
              </a:lnSpc>
              <a:buFont typeface="Wingdings" panose="05000000000000000000" pitchFamily="2" charset="2"/>
              <a:buChar char="§"/>
            </a:pPr>
            <a:r>
              <a:rPr lang="en-US" sz="2400"/>
              <a:t>Analyze challenges when job satisfaction conflicts with change commitment.</a:t>
            </a:r>
          </a:p>
          <a:p>
            <a:pPr marL="285750" indent="-285750" algn="just">
              <a:lnSpc>
                <a:spcPct val="150000"/>
              </a:lnSpc>
              <a:buFont typeface="Wingdings" panose="05000000000000000000" pitchFamily="2" charset="2"/>
              <a:buChar char="§"/>
            </a:pPr>
            <a:r>
              <a:rPr lang="en-US" sz="2400"/>
              <a:t>Identify determinants of change resistance, and view it as feedback.</a:t>
            </a:r>
          </a:p>
          <a:p>
            <a:pPr marL="285750" indent="-285750" algn="just">
              <a:lnSpc>
                <a:spcPct val="150000"/>
              </a:lnSpc>
              <a:buFont typeface="Wingdings" panose="05000000000000000000" pitchFamily="2" charset="2"/>
              <a:buChar char="§"/>
            </a:pPr>
            <a:r>
              <a:rPr lang="en-US" sz="2400"/>
              <a:t>Learn strategies to reduce resistance and apply expectancy theory to assess motivation for change support or resistance.</a:t>
            </a:r>
            <a:endParaRPr lang="en-US" sz="2400" dirty="0"/>
          </a:p>
        </p:txBody>
      </p:sp>
    </p:spTree>
    <p:extLst>
      <p:ext uri="{BB962C8B-B14F-4D97-AF65-F5344CB8AC3E}">
        <p14:creationId xmlns:p14="http://schemas.microsoft.com/office/powerpoint/2010/main" val="24001006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98;p3">
            <a:extLst>
              <a:ext uri="{FF2B5EF4-FFF2-40B4-BE49-F238E27FC236}">
                <a16:creationId xmlns:a16="http://schemas.microsoft.com/office/drawing/2014/main" id="{71E97670-8CCC-4FD7-B56D-1B2A8B978077}"/>
              </a:ext>
            </a:extLst>
          </p:cNvPr>
          <p:cNvSpPr/>
          <p:nvPr/>
        </p:nvSpPr>
        <p:spPr>
          <a:xfrm>
            <a:off x="5276000" y="5494120"/>
            <a:ext cx="584126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233</a:t>
            </a:r>
            <a:endParaRPr lang="en-US" sz="800" b="0" i="0" dirty="0">
              <a:solidFill>
                <a:srgbClr val="444444"/>
              </a:solidFill>
              <a:latin typeface="Open Sans"/>
              <a:ea typeface="Open Sans"/>
              <a:cs typeface="Open Sans"/>
              <a:sym typeface="Open Sans"/>
            </a:endParaRPr>
          </a:p>
          <a:p>
            <a:pPr marL="0" marR="0" lvl="0" indent="0" algn="l" rtl="0">
              <a:spcBef>
                <a:spcPts val="0"/>
              </a:spcBef>
              <a:spcAft>
                <a:spcPts val="0"/>
              </a:spcAft>
              <a:buNone/>
            </a:pPr>
            <a:endParaRPr sz="800" dirty="0">
              <a:solidFill>
                <a:schemeClr val="dk1"/>
              </a:solidFill>
              <a:latin typeface="Calibri"/>
              <a:ea typeface="Calibri"/>
              <a:cs typeface="Calibri"/>
              <a:sym typeface="Calibri"/>
            </a:endParaRPr>
          </a:p>
        </p:txBody>
      </p:sp>
      <p:pic>
        <p:nvPicPr>
          <p:cNvPr id="2" name="Picture 1">
            <a:extLst>
              <a:ext uri="{FF2B5EF4-FFF2-40B4-BE49-F238E27FC236}">
                <a16:creationId xmlns:a16="http://schemas.microsoft.com/office/drawing/2014/main" id="{532DF981-D7E8-4D4F-AFAE-D0F52DC82DAD}"/>
              </a:ext>
            </a:extLst>
          </p:cNvPr>
          <p:cNvPicPr>
            <a:picLocks noChangeAspect="1"/>
          </p:cNvPicPr>
          <p:nvPr/>
        </p:nvPicPr>
        <p:blipFill>
          <a:blip r:embed="rId2"/>
          <a:stretch>
            <a:fillRect/>
          </a:stretch>
        </p:blipFill>
        <p:spPr>
          <a:xfrm>
            <a:off x="1069145" y="900919"/>
            <a:ext cx="6344529" cy="4286844"/>
          </a:xfrm>
          <a:prstGeom prst="rect">
            <a:avLst/>
          </a:prstGeom>
        </p:spPr>
      </p:pic>
    </p:spTree>
    <p:extLst>
      <p:ext uri="{BB962C8B-B14F-4D97-AF65-F5344CB8AC3E}">
        <p14:creationId xmlns:p14="http://schemas.microsoft.com/office/powerpoint/2010/main" val="3053304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C31635D-5C3D-4E52-8CBF-4D8EC8A9AA98}"/>
              </a:ext>
            </a:extLst>
          </p:cNvPr>
          <p:cNvSpPr txBox="1"/>
          <p:nvPr/>
        </p:nvSpPr>
        <p:spPr>
          <a:xfrm>
            <a:off x="506437" y="253218"/>
            <a:ext cx="7948246" cy="646331"/>
          </a:xfrm>
          <a:prstGeom prst="rect">
            <a:avLst/>
          </a:prstGeom>
          <a:noFill/>
        </p:spPr>
        <p:txBody>
          <a:bodyPr wrap="square" rtlCol="0">
            <a:spAutoFit/>
          </a:bodyPr>
          <a:lstStyle/>
          <a:p>
            <a:r>
              <a:rPr lang="en-US" sz="3600" b="1" dirty="0"/>
              <a:t>This Chapter will:</a:t>
            </a:r>
          </a:p>
        </p:txBody>
      </p:sp>
      <p:sp>
        <p:nvSpPr>
          <p:cNvPr id="6" name="Rectangle 5">
            <a:extLst>
              <a:ext uri="{FF2B5EF4-FFF2-40B4-BE49-F238E27FC236}">
                <a16:creationId xmlns:a16="http://schemas.microsoft.com/office/drawing/2014/main" id="{69B74209-ECE1-4C97-8535-B02376DC77EF}"/>
              </a:ext>
            </a:extLst>
          </p:cNvPr>
          <p:cNvSpPr/>
          <p:nvPr/>
        </p:nvSpPr>
        <p:spPr>
          <a:xfrm>
            <a:off x="1477107" y="1230868"/>
            <a:ext cx="10016197" cy="4031873"/>
          </a:xfrm>
          <a:prstGeom prst="rect">
            <a:avLst/>
          </a:prstGeom>
        </p:spPr>
        <p:txBody>
          <a:bodyPr wrap="square">
            <a:spAutoFit/>
          </a:bodyPr>
          <a:lstStyle/>
          <a:p>
            <a:pPr marL="285750" indent="-285750">
              <a:buFont typeface="Arial" panose="020B0604020202020204" pitchFamily="34" charset="0"/>
              <a:buChar char="•"/>
            </a:pPr>
            <a:r>
              <a:rPr lang="en-US" sz="3200" dirty="0"/>
              <a:t>Consider some of the factors that can influence whether or not individuals and groups will support change.</a:t>
            </a:r>
          </a:p>
          <a:p>
            <a:pPr marL="285750" indent="-285750">
              <a:buFont typeface="Arial" panose="020B0604020202020204" pitchFamily="34" charset="0"/>
              <a:buChar char="•"/>
            </a:pPr>
            <a:endParaRPr lang="en-US" sz="3200" dirty="0"/>
          </a:p>
          <a:p>
            <a:pPr marL="285750" indent="-285750">
              <a:buFont typeface="Arial" panose="020B0604020202020204" pitchFamily="34" charset="0"/>
              <a:buChar char="•"/>
            </a:pPr>
            <a:r>
              <a:rPr lang="en-US" sz="3200" dirty="0"/>
              <a:t>Explore the benefit of viewing resistance as valuable feedback rather than an unwelcome threat that has to be managed.</a:t>
            </a:r>
          </a:p>
          <a:p>
            <a:pPr marL="285750" indent="-285750">
              <a:buFont typeface="Arial" panose="020B0604020202020204" pitchFamily="34" charset="0"/>
              <a:buChar char="•"/>
            </a:pPr>
            <a:endParaRPr lang="en-US" sz="3200" dirty="0"/>
          </a:p>
        </p:txBody>
      </p:sp>
    </p:spTree>
    <p:extLst>
      <p:ext uri="{BB962C8B-B14F-4D97-AF65-F5344CB8AC3E}">
        <p14:creationId xmlns:p14="http://schemas.microsoft.com/office/powerpoint/2010/main" val="68958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C31635D-5C3D-4E52-8CBF-4D8EC8A9AA98}"/>
              </a:ext>
            </a:extLst>
          </p:cNvPr>
          <p:cNvSpPr txBox="1"/>
          <p:nvPr/>
        </p:nvSpPr>
        <p:spPr>
          <a:xfrm>
            <a:off x="506437" y="253218"/>
            <a:ext cx="7948246" cy="646331"/>
          </a:xfrm>
          <a:prstGeom prst="rect">
            <a:avLst/>
          </a:prstGeom>
          <a:noFill/>
        </p:spPr>
        <p:txBody>
          <a:bodyPr wrap="square" rtlCol="0">
            <a:spAutoFit/>
          </a:bodyPr>
          <a:lstStyle/>
          <a:p>
            <a:r>
              <a:rPr lang="en-US" sz="3600" b="1" dirty="0" err="1"/>
              <a:t>Cont</a:t>
            </a:r>
            <a:r>
              <a:rPr lang="en-US" sz="3600" b="1" dirty="0"/>
              <a:t>’ ….. This Chapter will:</a:t>
            </a:r>
          </a:p>
        </p:txBody>
      </p:sp>
      <p:sp>
        <p:nvSpPr>
          <p:cNvPr id="6" name="Rectangle 5">
            <a:extLst>
              <a:ext uri="{FF2B5EF4-FFF2-40B4-BE49-F238E27FC236}">
                <a16:creationId xmlns:a16="http://schemas.microsoft.com/office/drawing/2014/main" id="{69B74209-ECE1-4C97-8535-B02376DC77EF}"/>
              </a:ext>
            </a:extLst>
          </p:cNvPr>
          <p:cNvSpPr/>
          <p:nvPr/>
        </p:nvSpPr>
        <p:spPr>
          <a:xfrm>
            <a:off x="1209822" y="1413748"/>
            <a:ext cx="9988061" cy="3539430"/>
          </a:xfrm>
          <a:prstGeom prst="rect">
            <a:avLst/>
          </a:prstGeom>
        </p:spPr>
        <p:txBody>
          <a:bodyPr wrap="square">
            <a:spAutoFit/>
          </a:bodyPr>
          <a:lstStyle/>
          <a:p>
            <a:pPr marL="285750" indent="-285750">
              <a:buFont typeface="Arial" panose="020B0604020202020204" pitchFamily="34" charset="0"/>
              <a:buChar char="•"/>
            </a:pPr>
            <a:endParaRPr lang="en-US" sz="3200" dirty="0"/>
          </a:p>
          <a:p>
            <a:pPr marL="285750" indent="-285750">
              <a:buFont typeface="Arial" panose="020B0604020202020204" pitchFamily="34" charset="0"/>
              <a:buChar char="•"/>
            </a:pPr>
            <a:r>
              <a:rPr lang="en-US" sz="3200" dirty="0"/>
              <a:t>Review some of the steps that change leaders can take to motivate others to change.</a:t>
            </a:r>
          </a:p>
          <a:p>
            <a:pPr marL="285750" indent="-285750">
              <a:buFont typeface="Arial" panose="020B0604020202020204" pitchFamily="34" charset="0"/>
              <a:buChar char="•"/>
            </a:pPr>
            <a:endParaRPr lang="en-US" sz="3200" dirty="0"/>
          </a:p>
          <a:p>
            <a:pPr marL="285750" indent="-285750">
              <a:buFont typeface="Arial" panose="020B0604020202020204" pitchFamily="34" charset="0"/>
              <a:buChar char="•"/>
            </a:pPr>
            <a:r>
              <a:rPr lang="en-US" sz="3200" dirty="0"/>
              <a:t>Draw on expectancy and equity theories to provide a change tool that leaders can use to help them achieve this.</a:t>
            </a:r>
          </a:p>
        </p:txBody>
      </p:sp>
    </p:spTree>
    <p:extLst>
      <p:ext uri="{BB962C8B-B14F-4D97-AF65-F5344CB8AC3E}">
        <p14:creationId xmlns:p14="http://schemas.microsoft.com/office/powerpoint/2010/main" val="40019821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C31635D-5C3D-4E52-8CBF-4D8EC8A9AA98}"/>
              </a:ext>
            </a:extLst>
          </p:cNvPr>
          <p:cNvSpPr txBox="1"/>
          <p:nvPr/>
        </p:nvSpPr>
        <p:spPr>
          <a:xfrm>
            <a:off x="506437" y="253218"/>
            <a:ext cx="7948246" cy="1077218"/>
          </a:xfrm>
          <a:prstGeom prst="rect">
            <a:avLst/>
          </a:prstGeom>
          <a:noFill/>
        </p:spPr>
        <p:txBody>
          <a:bodyPr wrap="square" rtlCol="0">
            <a:spAutoFit/>
          </a:bodyPr>
          <a:lstStyle/>
          <a:p>
            <a:r>
              <a:rPr lang="en-US" sz="3200" b="1" u="sng" dirty="0"/>
              <a:t>Organizational Commitment and Support for Change</a:t>
            </a:r>
          </a:p>
        </p:txBody>
      </p:sp>
      <p:sp>
        <p:nvSpPr>
          <p:cNvPr id="2" name="Rectangle 1">
            <a:extLst>
              <a:ext uri="{FF2B5EF4-FFF2-40B4-BE49-F238E27FC236}">
                <a16:creationId xmlns:a16="http://schemas.microsoft.com/office/drawing/2014/main" id="{688F46FA-25D0-4AEF-90A6-68FF717A40C6}"/>
              </a:ext>
            </a:extLst>
          </p:cNvPr>
          <p:cNvSpPr/>
          <p:nvPr/>
        </p:nvSpPr>
        <p:spPr>
          <a:xfrm>
            <a:off x="2053884" y="1733661"/>
            <a:ext cx="9439421" cy="3325077"/>
          </a:xfrm>
          <a:prstGeom prst="rect">
            <a:avLst/>
          </a:prstGeom>
        </p:spPr>
        <p:txBody>
          <a:bodyPr wrap="square">
            <a:spAutoFit/>
          </a:bodyPr>
          <a:lstStyle/>
          <a:p>
            <a:pPr>
              <a:lnSpc>
                <a:spcPct val="150000"/>
              </a:lnSpc>
            </a:pPr>
            <a:r>
              <a:rPr lang="en-US" sz="3200" dirty="0"/>
              <a:t>Organizations may expect employees to:</a:t>
            </a:r>
          </a:p>
          <a:p>
            <a:pPr>
              <a:lnSpc>
                <a:spcPct val="150000"/>
              </a:lnSpc>
            </a:pPr>
            <a:endParaRPr lang="en-US" sz="1600" dirty="0"/>
          </a:p>
          <a:p>
            <a:pPr marL="285750" indent="-285750">
              <a:lnSpc>
                <a:spcPct val="150000"/>
              </a:lnSpc>
              <a:buFont typeface="Wingdings" panose="05000000000000000000" pitchFamily="2" charset="2"/>
              <a:buChar char="ü"/>
            </a:pPr>
            <a:r>
              <a:rPr lang="en-US" sz="3200" dirty="0"/>
              <a:t>be loyal</a:t>
            </a:r>
          </a:p>
          <a:p>
            <a:pPr marL="285750" indent="-285750">
              <a:lnSpc>
                <a:spcPct val="150000"/>
              </a:lnSpc>
              <a:buFont typeface="Wingdings" panose="05000000000000000000" pitchFamily="2" charset="2"/>
              <a:buChar char="ü"/>
            </a:pPr>
            <a:r>
              <a:rPr lang="en-US" sz="3200" dirty="0"/>
              <a:t>keep trade secrets</a:t>
            </a:r>
          </a:p>
          <a:p>
            <a:pPr marL="285750" indent="-285750">
              <a:lnSpc>
                <a:spcPct val="150000"/>
              </a:lnSpc>
              <a:buFont typeface="Wingdings" panose="05000000000000000000" pitchFamily="2" charset="2"/>
              <a:buChar char="ü"/>
            </a:pPr>
            <a:r>
              <a:rPr lang="en-US" sz="3200" dirty="0"/>
              <a:t>work hard and do their best for the organization.</a:t>
            </a:r>
          </a:p>
        </p:txBody>
      </p:sp>
    </p:spTree>
    <p:extLst>
      <p:ext uri="{BB962C8B-B14F-4D97-AF65-F5344CB8AC3E}">
        <p14:creationId xmlns:p14="http://schemas.microsoft.com/office/powerpoint/2010/main" val="14990788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C31635D-5C3D-4E52-8CBF-4D8EC8A9AA98}"/>
              </a:ext>
            </a:extLst>
          </p:cNvPr>
          <p:cNvSpPr txBox="1"/>
          <p:nvPr/>
        </p:nvSpPr>
        <p:spPr>
          <a:xfrm>
            <a:off x="506437" y="253218"/>
            <a:ext cx="7948246" cy="1077218"/>
          </a:xfrm>
          <a:prstGeom prst="rect">
            <a:avLst/>
          </a:prstGeom>
          <a:noFill/>
        </p:spPr>
        <p:txBody>
          <a:bodyPr wrap="square" rtlCol="0">
            <a:spAutoFit/>
          </a:bodyPr>
          <a:lstStyle/>
          <a:p>
            <a:r>
              <a:rPr lang="en-US" sz="3200" b="1" u="sng" dirty="0" err="1"/>
              <a:t>Cont</a:t>
            </a:r>
            <a:r>
              <a:rPr lang="en-US" sz="3200" b="1" u="sng" dirty="0"/>
              <a:t>’….. Organizational Commitment and Support for Change</a:t>
            </a:r>
          </a:p>
        </p:txBody>
      </p:sp>
      <p:sp>
        <p:nvSpPr>
          <p:cNvPr id="2" name="Rectangle 1">
            <a:extLst>
              <a:ext uri="{FF2B5EF4-FFF2-40B4-BE49-F238E27FC236}">
                <a16:creationId xmlns:a16="http://schemas.microsoft.com/office/drawing/2014/main" id="{688F46FA-25D0-4AEF-90A6-68FF717A40C6}"/>
              </a:ext>
            </a:extLst>
          </p:cNvPr>
          <p:cNvSpPr/>
          <p:nvPr/>
        </p:nvSpPr>
        <p:spPr>
          <a:xfrm>
            <a:off x="2602523" y="1789932"/>
            <a:ext cx="8539089" cy="4167488"/>
          </a:xfrm>
          <a:prstGeom prst="rect">
            <a:avLst/>
          </a:prstGeom>
        </p:spPr>
        <p:txBody>
          <a:bodyPr wrap="square">
            <a:spAutoFit/>
          </a:bodyPr>
          <a:lstStyle/>
          <a:p>
            <a:pPr>
              <a:lnSpc>
                <a:spcPct val="150000"/>
              </a:lnSpc>
            </a:pPr>
            <a:r>
              <a:rPr lang="en-US" sz="2800" dirty="0"/>
              <a:t>In return, employees may expect that they will:</a:t>
            </a:r>
          </a:p>
          <a:p>
            <a:pPr>
              <a:lnSpc>
                <a:spcPct val="150000"/>
              </a:lnSpc>
            </a:pPr>
            <a:endParaRPr lang="en-US" sz="1050" dirty="0"/>
          </a:p>
          <a:p>
            <a:pPr marL="285750" indent="-285750">
              <a:lnSpc>
                <a:spcPct val="150000"/>
              </a:lnSpc>
              <a:buFont typeface="Wingdings" panose="05000000000000000000" pitchFamily="2" charset="2"/>
              <a:buChar char="ü"/>
            </a:pPr>
            <a:r>
              <a:rPr lang="en-US" sz="2800" dirty="0"/>
              <a:t>receive an equitable level of remuneration</a:t>
            </a:r>
          </a:p>
          <a:p>
            <a:pPr marL="285750" indent="-285750">
              <a:lnSpc>
                <a:spcPct val="150000"/>
              </a:lnSpc>
              <a:buFont typeface="Wingdings" panose="05000000000000000000" pitchFamily="2" charset="2"/>
              <a:buChar char="ü"/>
            </a:pPr>
            <a:r>
              <a:rPr lang="en-US" sz="2800" dirty="0"/>
              <a:t>be treated fairly and with dignity</a:t>
            </a:r>
          </a:p>
          <a:p>
            <a:pPr marL="285750" indent="-285750">
              <a:lnSpc>
                <a:spcPct val="150000"/>
              </a:lnSpc>
              <a:buFont typeface="Wingdings" panose="05000000000000000000" pitchFamily="2" charset="2"/>
              <a:buChar char="ü"/>
            </a:pPr>
            <a:r>
              <a:rPr lang="en-US" sz="2800" dirty="0"/>
              <a:t>have some level of security of employment</a:t>
            </a:r>
          </a:p>
          <a:p>
            <a:pPr marL="285750" indent="-285750">
              <a:lnSpc>
                <a:spcPct val="150000"/>
              </a:lnSpc>
              <a:buFont typeface="Wingdings" panose="05000000000000000000" pitchFamily="2" charset="2"/>
              <a:buChar char="ü"/>
            </a:pPr>
            <a:r>
              <a:rPr lang="en-US" sz="2800" dirty="0"/>
              <a:t>have some level of autonomy</a:t>
            </a:r>
          </a:p>
          <a:p>
            <a:pPr marL="285750" indent="-285750">
              <a:lnSpc>
                <a:spcPct val="150000"/>
              </a:lnSpc>
              <a:buFont typeface="Wingdings" panose="05000000000000000000" pitchFamily="2" charset="2"/>
              <a:buChar char="ü"/>
            </a:pPr>
            <a:r>
              <a:rPr lang="en-US" sz="2800" dirty="0"/>
              <a:t>have an opportunity to learn and develop.</a:t>
            </a:r>
          </a:p>
        </p:txBody>
      </p:sp>
    </p:spTree>
    <p:extLst>
      <p:ext uri="{BB962C8B-B14F-4D97-AF65-F5344CB8AC3E}">
        <p14:creationId xmlns:p14="http://schemas.microsoft.com/office/powerpoint/2010/main" val="7405364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C31635D-5C3D-4E52-8CBF-4D8EC8A9AA98}"/>
              </a:ext>
            </a:extLst>
          </p:cNvPr>
          <p:cNvSpPr txBox="1"/>
          <p:nvPr/>
        </p:nvSpPr>
        <p:spPr>
          <a:xfrm>
            <a:off x="506437" y="253218"/>
            <a:ext cx="7709095" cy="1200329"/>
          </a:xfrm>
          <a:prstGeom prst="rect">
            <a:avLst/>
          </a:prstGeom>
          <a:noFill/>
        </p:spPr>
        <p:txBody>
          <a:bodyPr wrap="square" rtlCol="0">
            <a:spAutoFit/>
          </a:bodyPr>
          <a:lstStyle/>
          <a:p>
            <a:r>
              <a:rPr lang="en-US" sz="3600" b="1" dirty="0"/>
              <a:t>Exercise 12.1 Violations of the psychological contract</a:t>
            </a:r>
          </a:p>
        </p:txBody>
      </p:sp>
      <p:sp>
        <p:nvSpPr>
          <p:cNvPr id="4" name="Rectangle 3">
            <a:extLst>
              <a:ext uri="{FF2B5EF4-FFF2-40B4-BE49-F238E27FC236}">
                <a16:creationId xmlns:a16="http://schemas.microsoft.com/office/drawing/2014/main" id="{97D2EA24-C306-41B6-982E-6C370E7F1D69}"/>
              </a:ext>
            </a:extLst>
          </p:cNvPr>
          <p:cNvSpPr/>
          <p:nvPr/>
        </p:nvSpPr>
        <p:spPr>
          <a:xfrm>
            <a:off x="1589650" y="2168977"/>
            <a:ext cx="9481623" cy="2597827"/>
          </a:xfrm>
          <a:prstGeom prst="rect">
            <a:avLst/>
          </a:prstGeom>
        </p:spPr>
        <p:txBody>
          <a:bodyPr wrap="square">
            <a:spAutoFit/>
          </a:bodyPr>
          <a:lstStyle/>
          <a:p>
            <a:pPr algn="just">
              <a:lnSpc>
                <a:spcPct val="150000"/>
              </a:lnSpc>
            </a:pPr>
            <a:r>
              <a:rPr lang="en-US" sz="2800" dirty="0"/>
              <a:t>Think of an incident at work or university when the organization/management fell short of what might have been reasonably expected of them in their treatment of you or another individual or group of employees/students.</a:t>
            </a:r>
          </a:p>
        </p:txBody>
      </p:sp>
    </p:spTree>
    <p:extLst>
      <p:ext uri="{BB962C8B-B14F-4D97-AF65-F5344CB8AC3E}">
        <p14:creationId xmlns:p14="http://schemas.microsoft.com/office/powerpoint/2010/main" val="14458095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92148E1-3FC8-47E9-89D7-0F8DA3878162}"/>
              </a:ext>
            </a:extLst>
          </p:cNvPr>
          <p:cNvSpPr/>
          <p:nvPr/>
        </p:nvSpPr>
        <p:spPr>
          <a:xfrm>
            <a:off x="450168" y="309489"/>
            <a:ext cx="10142804" cy="1569660"/>
          </a:xfrm>
          <a:prstGeom prst="rect">
            <a:avLst/>
          </a:prstGeom>
        </p:spPr>
        <p:txBody>
          <a:bodyPr wrap="square">
            <a:spAutoFit/>
          </a:bodyPr>
          <a:lstStyle/>
          <a:p>
            <a:pPr algn="just"/>
            <a:r>
              <a:rPr lang="en-US" sz="3200" b="1" dirty="0"/>
              <a:t>Illustrates how easily managers can, sometimes</a:t>
            </a:r>
          </a:p>
          <a:p>
            <a:pPr algn="just"/>
            <a:r>
              <a:rPr lang="en-US" sz="3200" b="1" dirty="0"/>
              <a:t>unintentionally, damage the psychological contract.</a:t>
            </a:r>
            <a:endParaRPr lang="en-US" sz="7200" b="1" dirty="0"/>
          </a:p>
        </p:txBody>
      </p:sp>
      <p:sp>
        <p:nvSpPr>
          <p:cNvPr id="2" name="Rectangle 1">
            <a:extLst>
              <a:ext uri="{FF2B5EF4-FFF2-40B4-BE49-F238E27FC236}">
                <a16:creationId xmlns:a16="http://schemas.microsoft.com/office/drawing/2014/main" id="{8EB085E7-88F1-4070-BF44-4B8CA92795FD}"/>
              </a:ext>
            </a:extLst>
          </p:cNvPr>
          <p:cNvSpPr/>
          <p:nvPr/>
        </p:nvSpPr>
        <p:spPr>
          <a:xfrm>
            <a:off x="1941342" y="2112314"/>
            <a:ext cx="9298744" cy="3313664"/>
          </a:xfrm>
          <a:prstGeom prst="rect">
            <a:avLst/>
          </a:prstGeom>
        </p:spPr>
        <p:txBody>
          <a:bodyPr wrap="square">
            <a:spAutoFit/>
          </a:bodyPr>
          <a:lstStyle/>
          <a:p>
            <a:pPr marL="571500" indent="-571500">
              <a:lnSpc>
                <a:spcPct val="150000"/>
              </a:lnSpc>
              <a:buFont typeface="Wingdings" panose="05000000000000000000" pitchFamily="2" charset="2"/>
              <a:buChar char="§"/>
            </a:pPr>
            <a:r>
              <a:rPr lang="en-US" sz="3600" dirty="0"/>
              <a:t>Commitment to a job and the willingness to support change</a:t>
            </a:r>
          </a:p>
          <a:p>
            <a:pPr marL="571500" indent="-571500">
              <a:lnSpc>
                <a:spcPct val="150000"/>
              </a:lnSpc>
              <a:buFont typeface="Wingdings" panose="05000000000000000000" pitchFamily="2" charset="2"/>
              <a:buChar char="§"/>
            </a:pPr>
            <a:r>
              <a:rPr lang="en-US" sz="3600" dirty="0"/>
              <a:t>What leaders see as resistance others might interpret as support</a:t>
            </a:r>
          </a:p>
        </p:txBody>
      </p:sp>
    </p:spTree>
    <p:extLst>
      <p:ext uri="{BB962C8B-B14F-4D97-AF65-F5344CB8AC3E}">
        <p14:creationId xmlns:p14="http://schemas.microsoft.com/office/powerpoint/2010/main" val="41689912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92148E1-3FC8-47E9-89D7-0F8DA3878162}"/>
              </a:ext>
            </a:extLst>
          </p:cNvPr>
          <p:cNvSpPr/>
          <p:nvPr/>
        </p:nvSpPr>
        <p:spPr>
          <a:xfrm>
            <a:off x="450168" y="365760"/>
            <a:ext cx="10142804" cy="1323439"/>
          </a:xfrm>
          <a:prstGeom prst="rect">
            <a:avLst/>
          </a:prstGeom>
        </p:spPr>
        <p:txBody>
          <a:bodyPr wrap="square">
            <a:spAutoFit/>
          </a:bodyPr>
          <a:lstStyle/>
          <a:p>
            <a:pPr algn="just"/>
            <a:r>
              <a:rPr lang="en-US" sz="4000" b="1" u="sng" dirty="0"/>
              <a:t>Factors that can undermine support for change</a:t>
            </a:r>
            <a:endParaRPr lang="en-US" sz="8800" b="1" u="sng" dirty="0"/>
          </a:p>
        </p:txBody>
      </p:sp>
      <p:sp>
        <p:nvSpPr>
          <p:cNvPr id="2" name="Rectangle 1">
            <a:extLst>
              <a:ext uri="{FF2B5EF4-FFF2-40B4-BE49-F238E27FC236}">
                <a16:creationId xmlns:a16="http://schemas.microsoft.com/office/drawing/2014/main" id="{8EB085E7-88F1-4070-BF44-4B8CA92795FD}"/>
              </a:ext>
            </a:extLst>
          </p:cNvPr>
          <p:cNvSpPr/>
          <p:nvPr/>
        </p:nvSpPr>
        <p:spPr>
          <a:xfrm>
            <a:off x="3460653" y="1985704"/>
            <a:ext cx="6625883" cy="3313664"/>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sz="3600" b="1" dirty="0"/>
              <a:t>Low trust</a:t>
            </a:r>
          </a:p>
          <a:p>
            <a:pPr marL="285750" indent="-285750" algn="just">
              <a:lnSpc>
                <a:spcPct val="150000"/>
              </a:lnSpc>
              <a:buFont typeface="Arial" panose="020B0604020202020204" pitchFamily="34" charset="0"/>
              <a:buChar char="•"/>
            </a:pPr>
            <a:r>
              <a:rPr lang="en-US" sz="3600" b="1" dirty="0"/>
              <a:t>Low tolerance for change</a:t>
            </a:r>
          </a:p>
          <a:p>
            <a:pPr marL="285750" indent="-285750" algn="just">
              <a:lnSpc>
                <a:spcPct val="150000"/>
              </a:lnSpc>
              <a:buFont typeface="Arial" panose="020B0604020202020204" pitchFamily="34" charset="0"/>
              <a:buChar char="•"/>
            </a:pPr>
            <a:r>
              <a:rPr lang="en-US" sz="3600" b="1" dirty="0"/>
              <a:t>Different assessments</a:t>
            </a:r>
          </a:p>
          <a:p>
            <a:pPr marL="285750" indent="-285750" algn="just">
              <a:lnSpc>
                <a:spcPct val="150000"/>
              </a:lnSpc>
              <a:buFont typeface="Arial" panose="020B0604020202020204" pitchFamily="34" charset="0"/>
              <a:buChar char="•"/>
            </a:pPr>
            <a:r>
              <a:rPr lang="en-US" sz="3600" b="1" dirty="0"/>
              <a:t>Parochial self-interest</a:t>
            </a:r>
            <a:endParaRPr lang="en-US" sz="5400" dirty="0"/>
          </a:p>
        </p:txBody>
      </p:sp>
    </p:spTree>
    <p:extLst>
      <p:ext uri="{BB962C8B-B14F-4D97-AF65-F5344CB8AC3E}">
        <p14:creationId xmlns:p14="http://schemas.microsoft.com/office/powerpoint/2010/main" val="22177740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98;p3">
            <a:extLst>
              <a:ext uri="{FF2B5EF4-FFF2-40B4-BE49-F238E27FC236}">
                <a16:creationId xmlns:a16="http://schemas.microsoft.com/office/drawing/2014/main" id="{BC470C9F-31CF-4C21-96B5-7412D293955E}"/>
              </a:ext>
            </a:extLst>
          </p:cNvPr>
          <p:cNvSpPr/>
          <p:nvPr/>
        </p:nvSpPr>
        <p:spPr>
          <a:xfrm>
            <a:off x="5923113" y="5325308"/>
            <a:ext cx="584126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238</a:t>
            </a:r>
            <a:endParaRPr lang="en-US" sz="800" b="0" i="0" dirty="0">
              <a:solidFill>
                <a:srgbClr val="444444"/>
              </a:solidFill>
              <a:latin typeface="Open Sans"/>
              <a:ea typeface="Open Sans"/>
              <a:cs typeface="Open Sans"/>
              <a:sym typeface="Open Sans"/>
            </a:endParaRPr>
          </a:p>
          <a:p>
            <a:pPr marL="0" marR="0" lvl="0" indent="0" algn="l" rtl="0">
              <a:spcBef>
                <a:spcPts val="0"/>
              </a:spcBef>
              <a:spcAft>
                <a:spcPts val="0"/>
              </a:spcAft>
              <a:buNone/>
            </a:pPr>
            <a:endParaRPr sz="800" dirty="0">
              <a:solidFill>
                <a:schemeClr val="dk1"/>
              </a:solidFill>
              <a:latin typeface="Calibri"/>
              <a:ea typeface="Calibri"/>
              <a:cs typeface="Calibri"/>
              <a:sym typeface="Calibri"/>
            </a:endParaRPr>
          </a:p>
        </p:txBody>
      </p:sp>
      <p:pic>
        <p:nvPicPr>
          <p:cNvPr id="4" name="Picture 3">
            <a:extLst>
              <a:ext uri="{FF2B5EF4-FFF2-40B4-BE49-F238E27FC236}">
                <a16:creationId xmlns:a16="http://schemas.microsoft.com/office/drawing/2014/main" id="{17B89902-1CE1-4393-B744-C67A508DAA2F}"/>
              </a:ext>
            </a:extLst>
          </p:cNvPr>
          <p:cNvPicPr>
            <a:picLocks noChangeAspect="1"/>
          </p:cNvPicPr>
          <p:nvPr/>
        </p:nvPicPr>
        <p:blipFill>
          <a:blip r:embed="rId2"/>
          <a:stretch>
            <a:fillRect/>
          </a:stretch>
        </p:blipFill>
        <p:spPr>
          <a:xfrm>
            <a:off x="2101441" y="253220"/>
            <a:ext cx="8795671" cy="5024290"/>
          </a:xfrm>
          <a:prstGeom prst="rect">
            <a:avLst/>
          </a:prstGeom>
        </p:spPr>
      </p:pic>
    </p:spTree>
    <p:extLst>
      <p:ext uri="{BB962C8B-B14F-4D97-AF65-F5344CB8AC3E}">
        <p14:creationId xmlns:p14="http://schemas.microsoft.com/office/powerpoint/2010/main" val="24545705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98;p3">
            <a:extLst>
              <a:ext uri="{FF2B5EF4-FFF2-40B4-BE49-F238E27FC236}">
                <a16:creationId xmlns:a16="http://schemas.microsoft.com/office/drawing/2014/main" id="{BC470C9F-31CF-4C21-96B5-7412D293955E}"/>
              </a:ext>
            </a:extLst>
          </p:cNvPr>
          <p:cNvSpPr/>
          <p:nvPr/>
        </p:nvSpPr>
        <p:spPr>
          <a:xfrm>
            <a:off x="6063790" y="4790736"/>
            <a:ext cx="584126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239</a:t>
            </a:r>
            <a:endParaRPr lang="en-US" sz="800" b="0" i="0" dirty="0">
              <a:solidFill>
                <a:srgbClr val="444444"/>
              </a:solidFill>
              <a:latin typeface="Open Sans"/>
              <a:ea typeface="Open Sans"/>
              <a:cs typeface="Open Sans"/>
              <a:sym typeface="Open Sans"/>
            </a:endParaRPr>
          </a:p>
          <a:p>
            <a:pPr marL="0" marR="0" lvl="0" indent="0" algn="l" rtl="0">
              <a:spcBef>
                <a:spcPts val="0"/>
              </a:spcBef>
              <a:spcAft>
                <a:spcPts val="0"/>
              </a:spcAft>
              <a:buNone/>
            </a:pPr>
            <a:endParaRPr sz="800" dirty="0">
              <a:solidFill>
                <a:schemeClr val="dk1"/>
              </a:solidFill>
              <a:latin typeface="Calibri"/>
              <a:ea typeface="Calibri"/>
              <a:cs typeface="Calibri"/>
              <a:sym typeface="Calibri"/>
            </a:endParaRPr>
          </a:p>
        </p:txBody>
      </p:sp>
      <p:pic>
        <p:nvPicPr>
          <p:cNvPr id="3" name="Picture 2">
            <a:extLst>
              <a:ext uri="{FF2B5EF4-FFF2-40B4-BE49-F238E27FC236}">
                <a16:creationId xmlns:a16="http://schemas.microsoft.com/office/drawing/2014/main" id="{468C2AF9-9CFD-4CD7-98AF-B187174FD799}"/>
              </a:ext>
            </a:extLst>
          </p:cNvPr>
          <p:cNvPicPr>
            <a:picLocks noChangeAspect="1"/>
          </p:cNvPicPr>
          <p:nvPr/>
        </p:nvPicPr>
        <p:blipFill>
          <a:blip r:embed="rId2"/>
          <a:stretch>
            <a:fillRect/>
          </a:stretch>
        </p:blipFill>
        <p:spPr>
          <a:xfrm>
            <a:off x="869854" y="1223596"/>
            <a:ext cx="10751820" cy="3432810"/>
          </a:xfrm>
          <a:prstGeom prst="rect">
            <a:avLst/>
          </a:prstGeom>
        </p:spPr>
      </p:pic>
    </p:spTree>
    <p:extLst>
      <p:ext uri="{BB962C8B-B14F-4D97-AF65-F5344CB8AC3E}">
        <p14:creationId xmlns:p14="http://schemas.microsoft.com/office/powerpoint/2010/main" val="8606576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92148E1-3FC8-47E9-89D7-0F8DA3878162}"/>
              </a:ext>
            </a:extLst>
          </p:cNvPr>
          <p:cNvSpPr/>
          <p:nvPr/>
        </p:nvSpPr>
        <p:spPr>
          <a:xfrm>
            <a:off x="450168" y="365760"/>
            <a:ext cx="10142804" cy="1200329"/>
          </a:xfrm>
          <a:prstGeom prst="rect">
            <a:avLst/>
          </a:prstGeom>
        </p:spPr>
        <p:txBody>
          <a:bodyPr wrap="square">
            <a:spAutoFit/>
          </a:bodyPr>
          <a:lstStyle/>
          <a:p>
            <a:pPr algn="just"/>
            <a:r>
              <a:rPr lang="en-US" sz="3600" b="1" u="sng" dirty="0"/>
              <a:t>Resistance and the need to motivate people to change</a:t>
            </a:r>
            <a:endParaRPr lang="en-US" sz="28700" b="1" u="sng" dirty="0"/>
          </a:p>
        </p:txBody>
      </p:sp>
      <p:sp>
        <p:nvSpPr>
          <p:cNvPr id="2" name="Rectangle 1">
            <a:extLst>
              <a:ext uri="{FF2B5EF4-FFF2-40B4-BE49-F238E27FC236}">
                <a16:creationId xmlns:a16="http://schemas.microsoft.com/office/drawing/2014/main" id="{8EB085E7-88F1-4070-BF44-4B8CA92795FD}"/>
              </a:ext>
            </a:extLst>
          </p:cNvPr>
          <p:cNvSpPr/>
          <p:nvPr/>
        </p:nvSpPr>
        <p:spPr>
          <a:xfrm>
            <a:off x="3516923" y="1915365"/>
            <a:ext cx="6949441" cy="3671583"/>
          </a:xfrm>
          <a:prstGeom prst="rect">
            <a:avLst/>
          </a:prstGeom>
        </p:spPr>
        <p:txBody>
          <a:bodyPr wrap="square">
            <a:spAutoFit/>
          </a:bodyPr>
          <a:lstStyle/>
          <a:p>
            <a:pPr marL="342900" indent="-342900" algn="just">
              <a:lnSpc>
                <a:spcPct val="150000"/>
              </a:lnSpc>
              <a:buFont typeface="Wingdings" panose="05000000000000000000" pitchFamily="2" charset="2"/>
              <a:buChar char="§"/>
            </a:pPr>
            <a:r>
              <a:rPr lang="en-US" sz="4000" dirty="0"/>
              <a:t>Education and persuasion</a:t>
            </a:r>
          </a:p>
          <a:p>
            <a:pPr marL="342900" indent="-342900" algn="just">
              <a:lnSpc>
                <a:spcPct val="150000"/>
              </a:lnSpc>
              <a:buFont typeface="Wingdings" panose="05000000000000000000" pitchFamily="2" charset="2"/>
              <a:buChar char="§"/>
            </a:pPr>
            <a:r>
              <a:rPr lang="en-US" sz="4000" dirty="0"/>
              <a:t>Involvement</a:t>
            </a:r>
          </a:p>
          <a:p>
            <a:pPr marL="342900" indent="-342900" algn="just">
              <a:lnSpc>
                <a:spcPct val="150000"/>
              </a:lnSpc>
              <a:buFont typeface="Wingdings" panose="05000000000000000000" pitchFamily="2" charset="2"/>
              <a:buChar char="§"/>
            </a:pPr>
            <a:r>
              <a:rPr lang="en-US" sz="4000" dirty="0"/>
              <a:t>Facilitation and support</a:t>
            </a:r>
          </a:p>
          <a:p>
            <a:pPr marL="342900" indent="-342900" algn="just">
              <a:lnSpc>
                <a:spcPct val="150000"/>
              </a:lnSpc>
              <a:buFont typeface="Wingdings" panose="05000000000000000000" pitchFamily="2" charset="2"/>
              <a:buChar char="§"/>
            </a:pPr>
            <a:r>
              <a:rPr lang="en-US" sz="4000" dirty="0"/>
              <a:t>Negotiation</a:t>
            </a:r>
          </a:p>
        </p:txBody>
      </p:sp>
    </p:spTree>
    <p:extLst>
      <p:ext uri="{BB962C8B-B14F-4D97-AF65-F5344CB8AC3E}">
        <p14:creationId xmlns:p14="http://schemas.microsoft.com/office/powerpoint/2010/main" val="39782292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92148E1-3FC8-47E9-89D7-0F8DA3878162}"/>
              </a:ext>
            </a:extLst>
          </p:cNvPr>
          <p:cNvSpPr/>
          <p:nvPr/>
        </p:nvSpPr>
        <p:spPr>
          <a:xfrm>
            <a:off x="450168" y="365760"/>
            <a:ext cx="10142804" cy="1200329"/>
          </a:xfrm>
          <a:prstGeom prst="rect">
            <a:avLst/>
          </a:prstGeom>
        </p:spPr>
        <p:txBody>
          <a:bodyPr wrap="square">
            <a:spAutoFit/>
          </a:bodyPr>
          <a:lstStyle/>
          <a:p>
            <a:pPr algn="just"/>
            <a:r>
              <a:rPr lang="en-US" sz="3600" b="1" u="sng" dirty="0" err="1"/>
              <a:t>Cont</a:t>
            </a:r>
            <a:r>
              <a:rPr lang="en-US" sz="3600" b="1" u="sng" dirty="0"/>
              <a:t>’…… Resistance and the need to motivate people to change</a:t>
            </a:r>
            <a:endParaRPr lang="en-US" sz="28700" b="1" u="sng" dirty="0"/>
          </a:p>
        </p:txBody>
      </p:sp>
      <p:sp>
        <p:nvSpPr>
          <p:cNvPr id="2" name="Rectangle 1">
            <a:extLst>
              <a:ext uri="{FF2B5EF4-FFF2-40B4-BE49-F238E27FC236}">
                <a16:creationId xmlns:a16="http://schemas.microsoft.com/office/drawing/2014/main" id="{8EB085E7-88F1-4070-BF44-4B8CA92795FD}"/>
              </a:ext>
            </a:extLst>
          </p:cNvPr>
          <p:cNvSpPr/>
          <p:nvPr/>
        </p:nvSpPr>
        <p:spPr>
          <a:xfrm>
            <a:off x="3446585" y="2267059"/>
            <a:ext cx="7371472" cy="2748253"/>
          </a:xfrm>
          <a:prstGeom prst="rect">
            <a:avLst/>
          </a:prstGeom>
        </p:spPr>
        <p:txBody>
          <a:bodyPr wrap="square">
            <a:spAutoFit/>
          </a:bodyPr>
          <a:lstStyle/>
          <a:p>
            <a:pPr marL="342900" indent="-342900" algn="just">
              <a:lnSpc>
                <a:spcPct val="150000"/>
              </a:lnSpc>
              <a:buFont typeface="Wingdings" panose="05000000000000000000" pitchFamily="2" charset="2"/>
              <a:buChar char="§"/>
            </a:pPr>
            <a:r>
              <a:rPr lang="en-US" sz="4000" dirty="0"/>
              <a:t>Manipulation and co-option</a:t>
            </a:r>
          </a:p>
          <a:p>
            <a:pPr marL="342900" indent="-342900" algn="just">
              <a:lnSpc>
                <a:spcPct val="150000"/>
              </a:lnSpc>
              <a:buFont typeface="Wingdings" panose="05000000000000000000" pitchFamily="2" charset="2"/>
              <a:buChar char="§"/>
            </a:pPr>
            <a:r>
              <a:rPr lang="en-US" sz="4000" dirty="0"/>
              <a:t>Explicit and implicit coercion</a:t>
            </a:r>
          </a:p>
          <a:p>
            <a:pPr marL="342900" indent="-342900" algn="just">
              <a:lnSpc>
                <a:spcPct val="150000"/>
              </a:lnSpc>
              <a:buFont typeface="Wingdings" panose="05000000000000000000" pitchFamily="2" charset="2"/>
              <a:buChar char="§"/>
            </a:pPr>
            <a:r>
              <a:rPr lang="en-US" sz="4000" dirty="0"/>
              <a:t>Goal setting</a:t>
            </a:r>
            <a:endParaRPr lang="en-US" sz="6000" dirty="0"/>
          </a:p>
        </p:txBody>
      </p:sp>
    </p:spTree>
    <p:extLst>
      <p:ext uri="{BB962C8B-B14F-4D97-AF65-F5344CB8AC3E}">
        <p14:creationId xmlns:p14="http://schemas.microsoft.com/office/powerpoint/2010/main" val="20472278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92148E1-3FC8-47E9-89D7-0F8DA3878162}"/>
              </a:ext>
            </a:extLst>
          </p:cNvPr>
          <p:cNvSpPr/>
          <p:nvPr/>
        </p:nvSpPr>
        <p:spPr>
          <a:xfrm>
            <a:off x="450168" y="365760"/>
            <a:ext cx="10142804" cy="1077218"/>
          </a:xfrm>
          <a:prstGeom prst="rect">
            <a:avLst/>
          </a:prstGeom>
        </p:spPr>
        <p:txBody>
          <a:bodyPr wrap="square">
            <a:spAutoFit/>
          </a:bodyPr>
          <a:lstStyle/>
          <a:p>
            <a:pPr algn="just"/>
            <a:r>
              <a:rPr lang="en-US" sz="3200" b="1" u="sng" dirty="0"/>
              <a:t>Expectancy theory and the motivation to support or resist change</a:t>
            </a:r>
            <a:endParaRPr lang="en-US" sz="23900" b="1" u="sng" dirty="0"/>
          </a:p>
        </p:txBody>
      </p:sp>
      <p:sp>
        <p:nvSpPr>
          <p:cNvPr id="2" name="Rectangle 1">
            <a:extLst>
              <a:ext uri="{FF2B5EF4-FFF2-40B4-BE49-F238E27FC236}">
                <a16:creationId xmlns:a16="http://schemas.microsoft.com/office/drawing/2014/main" id="{8EB085E7-88F1-4070-BF44-4B8CA92795FD}"/>
              </a:ext>
            </a:extLst>
          </p:cNvPr>
          <p:cNvSpPr/>
          <p:nvPr/>
        </p:nvSpPr>
        <p:spPr>
          <a:xfrm>
            <a:off x="2588457" y="1746557"/>
            <a:ext cx="7821636" cy="4075155"/>
          </a:xfrm>
          <a:prstGeom prst="rect">
            <a:avLst/>
          </a:prstGeom>
        </p:spPr>
        <p:txBody>
          <a:bodyPr wrap="square">
            <a:spAutoFit/>
          </a:bodyPr>
          <a:lstStyle/>
          <a:p>
            <a:pPr algn="just">
              <a:lnSpc>
                <a:spcPct val="150000"/>
              </a:lnSpc>
            </a:pPr>
            <a:r>
              <a:rPr lang="en-US" sz="2800" dirty="0"/>
              <a:t>Expectancy theorists (for example Vroom, 1964; Porter and Lawler, 1968) argue that behavior is a function of two factors: 	</a:t>
            </a:r>
          </a:p>
          <a:p>
            <a:pPr algn="just">
              <a:lnSpc>
                <a:spcPct val="150000"/>
              </a:lnSpc>
            </a:pPr>
            <a:endParaRPr lang="en-US" sz="800" dirty="0"/>
          </a:p>
          <a:p>
            <a:pPr marL="342900" lvl="1" indent="-342900" algn="just">
              <a:lnSpc>
                <a:spcPct val="150000"/>
              </a:lnSpc>
              <a:buFont typeface="Arial" panose="020B0604020202020204" pitchFamily="34" charset="0"/>
              <a:buChar char="•"/>
            </a:pPr>
            <a:r>
              <a:rPr lang="en-US" sz="2800" dirty="0"/>
              <a:t>Attractiveness of Outcomes </a:t>
            </a:r>
          </a:p>
          <a:p>
            <a:pPr marL="342900" indent="-342900" algn="just">
              <a:lnSpc>
                <a:spcPct val="150000"/>
              </a:lnSpc>
              <a:buFont typeface="Arial" panose="020B0604020202020204" pitchFamily="34" charset="0"/>
              <a:buChar char="•"/>
            </a:pPr>
            <a:r>
              <a:rPr lang="en-US" sz="2800" dirty="0"/>
              <a:t>Expectancies about the achievement of valued outcomes</a:t>
            </a:r>
          </a:p>
        </p:txBody>
      </p:sp>
    </p:spTree>
    <p:extLst>
      <p:ext uri="{BB962C8B-B14F-4D97-AF65-F5344CB8AC3E}">
        <p14:creationId xmlns:p14="http://schemas.microsoft.com/office/powerpoint/2010/main" val="6374155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92148E1-3FC8-47E9-89D7-0F8DA3878162}"/>
              </a:ext>
            </a:extLst>
          </p:cNvPr>
          <p:cNvSpPr/>
          <p:nvPr/>
        </p:nvSpPr>
        <p:spPr>
          <a:xfrm>
            <a:off x="450168" y="365760"/>
            <a:ext cx="10142804" cy="1077218"/>
          </a:xfrm>
          <a:prstGeom prst="rect">
            <a:avLst/>
          </a:prstGeom>
        </p:spPr>
        <p:txBody>
          <a:bodyPr wrap="square">
            <a:spAutoFit/>
          </a:bodyPr>
          <a:lstStyle/>
          <a:p>
            <a:pPr algn="just"/>
            <a:r>
              <a:rPr lang="en-US" sz="3200" b="1" u="sng" dirty="0" err="1"/>
              <a:t>Cont</a:t>
            </a:r>
            <a:r>
              <a:rPr lang="en-US" sz="3200" b="1" u="sng" dirty="0"/>
              <a:t>’….. Expectancy theory and the motivation to support or resist change</a:t>
            </a:r>
            <a:endParaRPr lang="en-US" sz="23900" b="1" u="sng" dirty="0"/>
          </a:p>
        </p:txBody>
      </p:sp>
      <p:sp>
        <p:nvSpPr>
          <p:cNvPr id="3" name="Rectangle 2">
            <a:extLst>
              <a:ext uri="{FF2B5EF4-FFF2-40B4-BE49-F238E27FC236}">
                <a16:creationId xmlns:a16="http://schemas.microsoft.com/office/drawing/2014/main" id="{4D92C3BF-A661-4CFF-96EB-9802E6E6BB4A}"/>
              </a:ext>
            </a:extLst>
          </p:cNvPr>
          <p:cNvSpPr/>
          <p:nvPr/>
        </p:nvSpPr>
        <p:spPr>
          <a:xfrm>
            <a:off x="1800665" y="2248170"/>
            <a:ext cx="9453489" cy="2482667"/>
          </a:xfrm>
          <a:prstGeom prst="rect">
            <a:avLst/>
          </a:prstGeom>
        </p:spPr>
        <p:txBody>
          <a:bodyPr wrap="square">
            <a:spAutoFit/>
          </a:bodyPr>
          <a:lstStyle/>
          <a:p>
            <a:pPr marL="571500" indent="-571500">
              <a:lnSpc>
                <a:spcPct val="150000"/>
              </a:lnSpc>
              <a:buFont typeface="Wingdings" panose="05000000000000000000" pitchFamily="2" charset="2"/>
              <a:buChar char="§"/>
            </a:pPr>
            <a:r>
              <a:rPr lang="en-US" sz="3600" dirty="0"/>
              <a:t>Outcomes – Valence</a:t>
            </a:r>
          </a:p>
          <a:p>
            <a:pPr marL="571500" indent="-571500">
              <a:lnSpc>
                <a:spcPct val="150000"/>
              </a:lnSpc>
              <a:buFont typeface="Wingdings" panose="05000000000000000000" pitchFamily="2" charset="2"/>
              <a:buChar char="§"/>
            </a:pPr>
            <a:r>
              <a:rPr lang="en-US" sz="3600" dirty="0"/>
              <a:t>Expectancies – Valued outcomes in practice</a:t>
            </a:r>
          </a:p>
        </p:txBody>
      </p:sp>
    </p:spTree>
    <p:extLst>
      <p:ext uri="{BB962C8B-B14F-4D97-AF65-F5344CB8AC3E}">
        <p14:creationId xmlns:p14="http://schemas.microsoft.com/office/powerpoint/2010/main" val="19709534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92148E1-3FC8-47E9-89D7-0F8DA3878162}"/>
              </a:ext>
            </a:extLst>
          </p:cNvPr>
          <p:cNvSpPr/>
          <p:nvPr/>
        </p:nvSpPr>
        <p:spPr>
          <a:xfrm>
            <a:off x="450168" y="365760"/>
            <a:ext cx="10142804" cy="1077218"/>
          </a:xfrm>
          <a:prstGeom prst="rect">
            <a:avLst/>
          </a:prstGeom>
        </p:spPr>
        <p:txBody>
          <a:bodyPr wrap="square">
            <a:spAutoFit/>
          </a:bodyPr>
          <a:lstStyle/>
          <a:p>
            <a:pPr algn="just"/>
            <a:r>
              <a:rPr lang="en-US" sz="3200" b="1" u="sng" dirty="0" err="1"/>
              <a:t>Cont</a:t>
            </a:r>
            <a:r>
              <a:rPr lang="en-US" sz="3200" b="1" u="sng" dirty="0"/>
              <a:t>’….. Expectancy theory and the motivation to support or resist change</a:t>
            </a:r>
            <a:endParaRPr lang="en-US" sz="23900" b="1" u="sng" dirty="0"/>
          </a:p>
        </p:txBody>
      </p:sp>
      <p:sp>
        <p:nvSpPr>
          <p:cNvPr id="3" name="Rectangle 2">
            <a:extLst>
              <a:ext uri="{FF2B5EF4-FFF2-40B4-BE49-F238E27FC236}">
                <a16:creationId xmlns:a16="http://schemas.microsoft.com/office/drawing/2014/main" id="{4D92C3BF-A661-4CFF-96EB-9802E6E6BB4A}"/>
              </a:ext>
            </a:extLst>
          </p:cNvPr>
          <p:cNvSpPr/>
          <p:nvPr/>
        </p:nvSpPr>
        <p:spPr>
          <a:xfrm>
            <a:off x="3024554" y="1980883"/>
            <a:ext cx="8454683" cy="3428824"/>
          </a:xfrm>
          <a:prstGeom prst="rect">
            <a:avLst/>
          </a:prstGeom>
        </p:spPr>
        <p:txBody>
          <a:bodyPr wrap="square">
            <a:spAutoFit/>
          </a:bodyPr>
          <a:lstStyle/>
          <a:p>
            <a:pPr>
              <a:lnSpc>
                <a:spcPct val="150000"/>
              </a:lnSpc>
            </a:pPr>
            <a:r>
              <a:rPr lang="en-US" sz="3200" dirty="0"/>
              <a:t>The theory focuses attention on two expectancies about the future:</a:t>
            </a:r>
          </a:p>
          <a:p>
            <a:pPr>
              <a:lnSpc>
                <a:spcPct val="150000"/>
              </a:lnSpc>
            </a:pPr>
            <a:endParaRPr lang="en-US" sz="2800" dirty="0"/>
          </a:p>
          <a:p>
            <a:pPr marL="571500" indent="-571500">
              <a:lnSpc>
                <a:spcPct val="150000"/>
              </a:lnSpc>
              <a:buFont typeface="Wingdings" panose="05000000000000000000" pitchFamily="2" charset="2"/>
              <a:buChar char="§"/>
            </a:pPr>
            <a:r>
              <a:rPr lang="en-US" sz="2800" dirty="0"/>
              <a:t>Effort to performance expectancy</a:t>
            </a:r>
          </a:p>
          <a:p>
            <a:pPr marL="571500" indent="-571500">
              <a:lnSpc>
                <a:spcPct val="150000"/>
              </a:lnSpc>
              <a:buFont typeface="Wingdings" panose="05000000000000000000" pitchFamily="2" charset="2"/>
              <a:buChar char="§"/>
            </a:pPr>
            <a:r>
              <a:rPr lang="en-US" sz="2800" dirty="0"/>
              <a:t>Performance to outcome expectancy</a:t>
            </a:r>
          </a:p>
        </p:txBody>
      </p:sp>
    </p:spTree>
    <p:extLst>
      <p:ext uri="{BB962C8B-B14F-4D97-AF65-F5344CB8AC3E}">
        <p14:creationId xmlns:p14="http://schemas.microsoft.com/office/powerpoint/2010/main" val="23514597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92148E1-3FC8-47E9-89D7-0F8DA3878162}"/>
              </a:ext>
            </a:extLst>
          </p:cNvPr>
          <p:cNvSpPr/>
          <p:nvPr/>
        </p:nvSpPr>
        <p:spPr>
          <a:xfrm>
            <a:off x="450168" y="365760"/>
            <a:ext cx="10142804" cy="1077218"/>
          </a:xfrm>
          <a:prstGeom prst="rect">
            <a:avLst/>
          </a:prstGeom>
        </p:spPr>
        <p:txBody>
          <a:bodyPr wrap="square">
            <a:spAutoFit/>
          </a:bodyPr>
          <a:lstStyle/>
          <a:p>
            <a:pPr algn="just"/>
            <a:r>
              <a:rPr lang="en-US" sz="3200" b="1" u="sng" dirty="0" err="1"/>
              <a:t>Cont</a:t>
            </a:r>
            <a:r>
              <a:rPr lang="en-US" sz="3200" b="1" u="sng" dirty="0"/>
              <a:t>’….. Expectancy theory and the motivation to support or resist change</a:t>
            </a:r>
            <a:endParaRPr lang="en-US" sz="23900" b="1" u="sng" dirty="0"/>
          </a:p>
        </p:txBody>
      </p:sp>
      <p:pic>
        <p:nvPicPr>
          <p:cNvPr id="2" name="Picture 1">
            <a:extLst>
              <a:ext uri="{FF2B5EF4-FFF2-40B4-BE49-F238E27FC236}">
                <a16:creationId xmlns:a16="http://schemas.microsoft.com/office/drawing/2014/main" id="{ECC19A3A-DCD4-4196-841A-3025152A1C78}"/>
              </a:ext>
            </a:extLst>
          </p:cNvPr>
          <p:cNvPicPr>
            <a:picLocks noChangeAspect="1"/>
          </p:cNvPicPr>
          <p:nvPr/>
        </p:nvPicPr>
        <p:blipFill>
          <a:blip r:embed="rId2"/>
          <a:stretch>
            <a:fillRect/>
          </a:stretch>
        </p:blipFill>
        <p:spPr>
          <a:xfrm>
            <a:off x="3545059" y="1592286"/>
            <a:ext cx="6922184" cy="4514468"/>
          </a:xfrm>
          <a:prstGeom prst="rect">
            <a:avLst/>
          </a:prstGeom>
        </p:spPr>
      </p:pic>
      <p:sp>
        <p:nvSpPr>
          <p:cNvPr id="6" name="Google Shape;98;p3">
            <a:extLst>
              <a:ext uri="{FF2B5EF4-FFF2-40B4-BE49-F238E27FC236}">
                <a16:creationId xmlns:a16="http://schemas.microsoft.com/office/drawing/2014/main" id="{711F0B86-61D1-4E57-A4FE-ED75C7C45BCE}"/>
              </a:ext>
            </a:extLst>
          </p:cNvPr>
          <p:cNvSpPr/>
          <p:nvPr/>
        </p:nvSpPr>
        <p:spPr>
          <a:xfrm>
            <a:off x="6640565" y="6127166"/>
            <a:ext cx="4585453"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245</a:t>
            </a:r>
            <a:endParaRPr lang="en-US" sz="800" b="0" i="0" dirty="0">
              <a:solidFill>
                <a:srgbClr val="444444"/>
              </a:solidFill>
              <a:latin typeface="Open Sans"/>
              <a:ea typeface="Open Sans"/>
              <a:cs typeface="Open Sans"/>
              <a:sym typeface="Open Sans"/>
            </a:endParaRPr>
          </a:p>
          <a:p>
            <a:pPr marL="0" marR="0" lvl="0" indent="0" algn="l" rtl="0">
              <a:spcBef>
                <a:spcPts val="0"/>
              </a:spcBef>
              <a:spcAft>
                <a:spcPts val="0"/>
              </a:spcAft>
              <a:buNone/>
            </a:pPr>
            <a:endParaRPr sz="8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3746828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92148E1-3FC8-47E9-89D7-0F8DA3878162}"/>
              </a:ext>
            </a:extLst>
          </p:cNvPr>
          <p:cNvSpPr/>
          <p:nvPr/>
        </p:nvSpPr>
        <p:spPr>
          <a:xfrm>
            <a:off x="450168" y="365760"/>
            <a:ext cx="10142804" cy="1077218"/>
          </a:xfrm>
          <a:prstGeom prst="rect">
            <a:avLst/>
          </a:prstGeom>
        </p:spPr>
        <p:txBody>
          <a:bodyPr wrap="square">
            <a:spAutoFit/>
          </a:bodyPr>
          <a:lstStyle/>
          <a:p>
            <a:pPr algn="just"/>
            <a:r>
              <a:rPr lang="en-US" sz="3200" b="1" u="sng" dirty="0" err="1"/>
              <a:t>Cont</a:t>
            </a:r>
            <a:r>
              <a:rPr lang="en-US" sz="3200" b="1" u="sng" dirty="0"/>
              <a:t>’….. Expectancy theory and the motivation to support or resist change</a:t>
            </a:r>
            <a:endParaRPr lang="en-US" sz="23900" b="1" u="sng" dirty="0"/>
          </a:p>
        </p:txBody>
      </p:sp>
      <p:sp>
        <p:nvSpPr>
          <p:cNvPr id="3" name="Rectangle 2">
            <a:extLst>
              <a:ext uri="{FF2B5EF4-FFF2-40B4-BE49-F238E27FC236}">
                <a16:creationId xmlns:a16="http://schemas.microsoft.com/office/drawing/2014/main" id="{381B4511-B6D8-4586-B5BD-2DA6410B6CD4}"/>
              </a:ext>
            </a:extLst>
          </p:cNvPr>
          <p:cNvSpPr/>
          <p:nvPr/>
        </p:nvSpPr>
        <p:spPr>
          <a:xfrm>
            <a:off x="2847084" y="2402915"/>
            <a:ext cx="6766596" cy="1478418"/>
          </a:xfrm>
          <a:prstGeom prst="rect">
            <a:avLst/>
          </a:prstGeom>
        </p:spPr>
        <p:txBody>
          <a:bodyPr wrap="none">
            <a:spAutoFit/>
          </a:bodyPr>
          <a:lstStyle/>
          <a:p>
            <a:pPr marL="342900" indent="-342900">
              <a:lnSpc>
                <a:spcPct val="150000"/>
              </a:lnSpc>
              <a:buFont typeface="Wingdings" panose="05000000000000000000" pitchFamily="2" charset="2"/>
              <a:buChar char="ü"/>
            </a:pPr>
            <a:r>
              <a:rPr lang="en-US" sz="3200" b="1" dirty="0"/>
              <a:t>Equity of treatment</a:t>
            </a:r>
          </a:p>
          <a:p>
            <a:pPr marL="342900" indent="-342900">
              <a:lnSpc>
                <a:spcPct val="150000"/>
              </a:lnSpc>
              <a:buFont typeface="Wingdings" panose="05000000000000000000" pitchFamily="2" charset="2"/>
              <a:buChar char="ü"/>
            </a:pPr>
            <a:r>
              <a:rPr lang="en-US" sz="3200" b="1" dirty="0"/>
              <a:t>Understanding and competence</a:t>
            </a:r>
          </a:p>
        </p:txBody>
      </p:sp>
    </p:spTree>
    <p:extLst>
      <p:ext uri="{BB962C8B-B14F-4D97-AF65-F5344CB8AC3E}">
        <p14:creationId xmlns:p14="http://schemas.microsoft.com/office/powerpoint/2010/main" val="37697702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92148E1-3FC8-47E9-89D7-0F8DA3878162}"/>
              </a:ext>
            </a:extLst>
          </p:cNvPr>
          <p:cNvSpPr/>
          <p:nvPr/>
        </p:nvSpPr>
        <p:spPr>
          <a:xfrm>
            <a:off x="450168" y="365760"/>
            <a:ext cx="10142804" cy="1077218"/>
          </a:xfrm>
          <a:prstGeom prst="rect">
            <a:avLst/>
          </a:prstGeom>
        </p:spPr>
        <p:txBody>
          <a:bodyPr wrap="square">
            <a:spAutoFit/>
          </a:bodyPr>
          <a:lstStyle/>
          <a:p>
            <a:pPr algn="just"/>
            <a:r>
              <a:rPr lang="en-US" sz="3200" b="1" u="sng" dirty="0" err="1"/>
              <a:t>Cont</a:t>
            </a:r>
            <a:r>
              <a:rPr lang="en-US" sz="3200" b="1" u="sng" dirty="0"/>
              <a:t>’….. Expectancy theory and the motivation to support or resist change</a:t>
            </a:r>
            <a:endParaRPr lang="en-US" sz="23900" b="1" u="sng" dirty="0"/>
          </a:p>
        </p:txBody>
      </p:sp>
      <p:pic>
        <p:nvPicPr>
          <p:cNvPr id="2" name="Picture 1">
            <a:extLst>
              <a:ext uri="{FF2B5EF4-FFF2-40B4-BE49-F238E27FC236}">
                <a16:creationId xmlns:a16="http://schemas.microsoft.com/office/drawing/2014/main" id="{CDA413E2-DA02-4229-BC31-5E206DB138EB}"/>
              </a:ext>
            </a:extLst>
          </p:cNvPr>
          <p:cNvPicPr>
            <a:picLocks noChangeAspect="1"/>
          </p:cNvPicPr>
          <p:nvPr/>
        </p:nvPicPr>
        <p:blipFill>
          <a:blip r:embed="rId2"/>
          <a:stretch>
            <a:fillRect/>
          </a:stretch>
        </p:blipFill>
        <p:spPr>
          <a:xfrm>
            <a:off x="2720233" y="1857448"/>
            <a:ext cx="7853983" cy="4065050"/>
          </a:xfrm>
          <a:prstGeom prst="rect">
            <a:avLst/>
          </a:prstGeom>
        </p:spPr>
      </p:pic>
      <p:sp>
        <p:nvSpPr>
          <p:cNvPr id="6" name="Google Shape;98;p3">
            <a:extLst>
              <a:ext uri="{FF2B5EF4-FFF2-40B4-BE49-F238E27FC236}">
                <a16:creationId xmlns:a16="http://schemas.microsoft.com/office/drawing/2014/main" id="{736FFDA5-3A09-4245-90E0-C7CD2BD21CE8}"/>
              </a:ext>
            </a:extLst>
          </p:cNvPr>
          <p:cNvSpPr/>
          <p:nvPr/>
        </p:nvSpPr>
        <p:spPr>
          <a:xfrm>
            <a:off x="6640565" y="6127166"/>
            <a:ext cx="4585453"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246</a:t>
            </a:r>
            <a:endParaRPr lang="en-US" sz="800" b="0" i="0" dirty="0">
              <a:solidFill>
                <a:srgbClr val="444444"/>
              </a:solidFill>
              <a:latin typeface="Open Sans"/>
              <a:ea typeface="Open Sans"/>
              <a:cs typeface="Open Sans"/>
              <a:sym typeface="Open Sans"/>
            </a:endParaRPr>
          </a:p>
          <a:p>
            <a:pPr marL="0" marR="0" lvl="0" indent="0" algn="l" rtl="0">
              <a:spcBef>
                <a:spcPts val="0"/>
              </a:spcBef>
              <a:spcAft>
                <a:spcPts val="0"/>
              </a:spcAft>
              <a:buNone/>
            </a:pPr>
            <a:endParaRPr sz="8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8790707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92148E1-3FC8-47E9-89D7-0F8DA3878162}"/>
              </a:ext>
            </a:extLst>
          </p:cNvPr>
          <p:cNvSpPr/>
          <p:nvPr/>
        </p:nvSpPr>
        <p:spPr>
          <a:xfrm>
            <a:off x="633048" y="281353"/>
            <a:ext cx="10142804" cy="1200329"/>
          </a:xfrm>
          <a:prstGeom prst="rect">
            <a:avLst/>
          </a:prstGeom>
        </p:spPr>
        <p:txBody>
          <a:bodyPr wrap="square">
            <a:spAutoFit/>
          </a:bodyPr>
          <a:lstStyle/>
          <a:p>
            <a:pPr algn="just"/>
            <a:r>
              <a:rPr lang="en-US" sz="3600" b="1" u="sng" dirty="0"/>
              <a:t>Using expectancy theory to enhance motivation and support for change</a:t>
            </a:r>
            <a:endParaRPr lang="en-US" sz="28700" b="1" u="sng" dirty="0"/>
          </a:p>
        </p:txBody>
      </p:sp>
      <p:sp>
        <p:nvSpPr>
          <p:cNvPr id="2" name="Rectangle 1">
            <a:extLst>
              <a:ext uri="{FF2B5EF4-FFF2-40B4-BE49-F238E27FC236}">
                <a16:creationId xmlns:a16="http://schemas.microsoft.com/office/drawing/2014/main" id="{4D8AA0AA-E69D-4F31-BB14-08EC232C315F}"/>
              </a:ext>
            </a:extLst>
          </p:cNvPr>
          <p:cNvSpPr/>
          <p:nvPr/>
        </p:nvSpPr>
        <p:spPr>
          <a:xfrm>
            <a:off x="2448240" y="1980884"/>
            <a:ext cx="8102529" cy="3359318"/>
          </a:xfrm>
          <a:prstGeom prst="rect">
            <a:avLst/>
          </a:prstGeom>
        </p:spPr>
        <p:txBody>
          <a:bodyPr wrap="square">
            <a:spAutoFit/>
          </a:bodyPr>
          <a:lstStyle/>
          <a:p>
            <a:pPr marL="457200" indent="-457200">
              <a:lnSpc>
                <a:spcPct val="150000"/>
              </a:lnSpc>
              <a:buFont typeface="Wingdings" panose="05000000000000000000" pitchFamily="2" charset="2"/>
              <a:buChar char="ü"/>
            </a:pPr>
            <a:r>
              <a:rPr lang="en-US" sz="2800" dirty="0"/>
              <a:t>Assessing the availability of valued outcomes</a:t>
            </a:r>
          </a:p>
          <a:p>
            <a:pPr>
              <a:lnSpc>
                <a:spcPct val="150000"/>
              </a:lnSpc>
            </a:pPr>
            <a:endParaRPr lang="en-US" sz="300" dirty="0"/>
          </a:p>
          <a:p>
            <a:pPr>
              <a:lnSpc>
                <a:spcPct val="150000"/>
              </a:lnSpc>
            </a:pPr>
            <a:r>
              <a:rPr lang="en-US" sz="2400" dirty="0"/>
              <a:t>Change manager needs to:</a:t>
            </a:r>
          </a:p>
          <a:p>
            <a:pPr>
              <a:lnSpc>
                <a:spcPct val="150000"/>
              </a:lnSpc>
            </a:pPr>
            <a:endParaRPr lang="en-US" sz="900" dirty="0"/>
          </a:p>
          <a:p>
            <a:pPr marL="342900" indent="-342900">
              <a:lnSpc>
                <a:spcPct val="150000"/>
              </a:lnSpc>
              <a:buFont typeface="Wingdings" panose="05000000000000000000" pitchFamily="2" charset="2"/>
              <a:buChar char="q"/>
            </a:pPr>
            <a:r>
              <a:rPr lang="en-US" sz="2000" dirty="0"/>
              <a:t>be aware of the kinds of </a:t>
            </a:r>
          </a:p>
          <a:p>
            <a:pPr marL="342900" indent="-342900">
              <a:lnSpc>
                <a:spcPct val="150000"/>
              </a:lnSpc>
              <a:buFont typeface="Wingdings" panose="05000000000000000000" pitchFamily="2" charset="2"/>
              <a:buChar char="q"/>
            </a:pPr>
            <a:r>
              <a:rPr lang="en-US" sz="2000" dirty="0"/>
              <a:t>the extent to which the current situation provides these outcomes</a:t>
            </a:r>
          </a:p>
          <a:p>
            <a:pPr marL="342900" indent="-342900">
              <a:lnSpc>
                <a:spcPct val="150000"/>
              </a:lnSpc>
              <a:buFont typeface="Wingdings" panose="05000000000000000000" pitchFamily="2" charset="2"/>
              <a:buChar char="q"/>
            </a:pPr>
            <a:r>
              <a:rPr lang="en-US" sz="2000" dirty="0"/>
              <a:t>extent to which valued outcomes will be (at least potentially) available in the changed situation.</a:t>
            </a:r>
          </a:p>
        </p:txBody>
      </p:sp>
    </p:spTree>
    <p:extLst>
      <p:ext uri="{BB962C8B-B14F-4D97-AF65-F5344CB8AC3E}">
        <p14:creationId xmlns:p14="http://schemas.microsoft.com/office/powerpoint/2010/main" val="13135888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92148E1-3FC8-47E9-89D7-0F8DA3878162}"/>
              </a:ext>
            </a:extLst>
          </p:cNvPr>
          <p:cNvSpPr/>
          <p:nvPr/>
        </p:nvSpPr>
        <p:spPr>
          <a:xfrm>
            <a:off x="633048" y="281353"/>
            <a:ext cx="10142804" cy="1200329"/>
          </a:xfrm>
          <a:prstGeom prst="rect">
            <a:avLst/>
          </a:prstGeom>
        </p:spPr>
        <p:txBody>
          <a:bodyPr wrap="square">
            <a:spAutoFit/>
          </a:bodyPr>
          <a:lstStyle/>
          <a:p>
            <a:pPr algn="just"/>
            <a:r>
              <a:rPr lang="en-US" sz="3600" b="1" u="sng" dirty="0" err="1"/>
              <a:t>Cont</a:t>
            </a:r>
            <a:r>
              <a:rPr lang="en-US" sz="3600" b="1" u="sng" dirty="0"/>
              <a:t>’ …… Using expectancy theory to enhance motivation and support for change</a:t>
            </a:r>
            <a:endParaRPr lang="en-US" sz="28700" b="1" u="sng" dirty="0"/>
          </a:p>
        </p:txBody>
      </p:sp>
      <p:sp>
        <p:nvSpPr>
          <p:cNvPr id="2" name="Rectangle 1">
            <a:extLst>
              <a:ext uri="{FF2B5EF4-FFF2-40B4-BE49-F238E27FC236}">
                <a16:creationId xmlns:a16="http://schemas.microsoft.com/office/drawing/2014/main" id="{4D8AA0AA-E69D-4F31-BB14-08EC232C315F}"/>
              </a:ext>
            </a:extLst>
          </p:cNvPr>
          <p:cNvSpPr/>
          <p:nvPr/>
        </p:nvSpPr>
        <p:spPr>
          <a:xfrm>
            <a:off x="1336430" y="2093425"/>
            <a:ext cx="9819249" cy="2239844"/>
          </a:xfrm>
          <a:prstGeom prst="rect">
            <a:avLst/>
          </a:prstGeom>
        </p:spPr>
        <p:txBody>
          <a:bodyPr wrap="square">
            <a:spAutoFit/>
          </a:bodyPr>
          <a:lstStyle/>
          <a:p>
            <a:pPr marL="457200" indent="-457200">
              <a:lnSpc>
                <a:spcPct val="150000"/>
              </a:lnSpc>
              <a:buFont typeface="Wingdings" panose="05000000000000000000" pitchFamily="2" charset="2"/>
              <a:buChar char="ü"/>
            </a:pPr>
            <a:r>
              <a:rPr lang="en-US" sz="2400" dirty="0"/>
              <a:t>Expectancies about effort–performance and performance–outcome relationships and equity of net benefits</a:t>
            </a:r>
          </a:p>
          <a:p>
            <a:pPr marL="457200" indent="-457200">
              <a:lnSpc>
                <a:spcPct val="150000"/>
              </a:lnSpc>
              <a:buFont typeface="Wingdings" panose="05000000000000000000" pitchFamily="2" charset="2"/>
              <a:buChar char="ü"/>
            </a:pPr>
            <a:endParaRPr lang="en-US" sz="2400" dirty="0"/>
          </a:p>
          <a:p>
            <a:pPr marL="457200" indent="-457200">
              <a:lnSpc>
                <a:spcPct val="150000"/>
              </a:lnSpc>
              <a:buFont typeface="Wingdings" panose="05000000000000000000" pitchFamily="2" charset="2"/>
              <a:buChar char="ü"/>
            </a:pPr>
            <a:r>
              <a:rPr lang="en-US" sz="2400" dirty="0"/>
              <a:t>Anticipate stakeholder effort–performance expectancies</a:t>
            </a:r>
          </a:p>
        </p:txBody>
      </p:sp>
    </p:spTree>
    <p:extLst>
      <p:ext uri="{BB962C8B-B14F-4D97-AF65-F5344CB8AC3E}">
        <p14:creationId xmlns:p14="http://schemas.microsoft.com/office/powerpoint/2010/main" val="3519252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92148E1-3FC8-47E9-89D7-0F8DA3878162}"/>
              </a:ext>
            </a:extLst>
          </p:cNvPr>
          <p:cNvSpPr/>
          <p:nvPr/>
        </p:nvSpPr>
        <p:spPr>
          <a:xfrm>
            <a:off x="633048" y="281353"/>
            <a:ext cx="10142804" cy="1200329"/>
          </a:xfrm>
          <a:prstGeom prst="rect">
            <a:avLst/>
          </a:prstGeom>
        </p:spPr>
        <p:txBody>
          <a:bodyPr wrap="square">
            <a:spAutoFit/>
          </a:bodyPr>
          <a:lstStyle/>
          <a:p>
            <a:pPr algn="just"/>
            <a:r>
              <a:rPr lang="en-US" sz="3600" b="1" u="sng" dirty="0" err="1"/>
              <a:t>Cont</a:t>
            </a:r>
            <a:r>
              <a:rPr lang="en-US" sz="3600" b="1" u="sng" dirty="0"/>
              <a:t>’ …… Using expectancy theory to enhance motivation and support for change</a:t>
            </a:r>
            <a:endParaRPr lang="en-US" sz="28700" b="1" u="sng" dirty="0"/>
          </a:p>
        </p:txBody>
      </p:sp>
      <p:sp>
        <p:nvSpPr>
          <p:cNvPr id="2" name="Rectangle 1">
            <a:extLst>
              <a:ext uri="{FF2B5EF4-FFF2-40B4-BE49-F238E27FC236}">
                <a16:creationId xmlns:a16="http://schemas.microsoft.com/office/drawing/2014/main" id="{4D8AA0AA-E69D-4F31-BB14-08EC232C315F}"/>
              </a:ext>
            </a:extLst>
          </p:cNvPr>
          <p:cNvSpPr/>
          <p:nvPr/>
        </p:nvSpPr>
        <p:spPr>
          <a:xfrm>
            <a:off x="759656" y="2163764"/>
            <a:ext cx="10719582" cy="1951496"/>
          </a:xfrm>
          <a:prstGeom prst="rect">
            <a:avLst/>
          </a:prstGeom>
        </p:spPr>
        <p:txBody>
          <a:bodyPr wrap="square">
            <a:spAutoFit/>
          </a:bodyPr>
          <a:lstStyle/>
          <a:p>
            <a:pPr marL="457200" indent="-457200">
              <a:lnSpc>
                <a:spcPct val="150000"/>
              </a:lnSpc>
              <a:buFont typeface="Wingdings" panose="05000000000000000000" pitchFamily="2" charset="2"/>
              <a:buChar char="ü"/>
            </a:pPr>
            <a:r>
              <a:rPr lang="en-US" sz="2800" dirty="0"/>
              <a:t>Anticipate stakeholder performance–outcome expectancies</a:t>
            </a:r>
          </a:p>
          <a:p>
            <a:pPr>
              <a:lnSpc>
                <a:spcPct val="150000"/>
              </a:lnSpc>
            </a:pPr>
            <a:endParaRPr lang="en-US" sz="2800" dirty="0"/>
          </a:p>
          <a:p>
            <a:pPr marL="457200" indent="-457200">
              <a:lnSpc>
                <a:spcPct val="150000"/>
              </a:lnSpc>
              <a:buFont typeface="Wingdings" panose="05000000000000000000" pitchFamily="2" charset="2"/>
              <a:buChar char="ü"/>
            </a:pPr>
            <a:r>
              <a:rPr lang="en-US" sz="2800" dirty="0"/>
              <a:t>Anticipate stakeholder perceptions of equity</a:t>
            </a:r>
          </a:p>
        </p:txBody>
      </p:sp>
    </p:spTree>
    <p:extLst>
      <p:ext uri="{BB962C8B-B14F-4D97-AF65-F5344CB8AC3E}">
        <p14:creationId xmlns:p14="http://schemas.microsoft.com/office/powerpoint/2010/main" val="15902977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92148E1-3FC8-47E9-89D7-0F8DA3878162}"/>
              </a:ext>
            </a:extLst>
          </p:cNvPr>
          <p:cNvSpPr/>
          <p:nvPr/>
        </p:nvSpPr>
        <p:spPr>
          <a:xfrm>
            <a:off x="450168" y="365760"/>
            <a:ext cx="10142804" cy="646331"/>
          </a:xfrm>
          <a:prstGeom prst="rect">
            <a:avLst/>
          </a:prstGeom>
        </p:spPr>
        <p:txBody>
          <a:bodyPr wrap="square">
            <a:spAutoFit/>
          </a:bodyPr>
          <a:lstStyle/>
          <a:p>
            <a:pPr algn="just"/>
            <a:r>
              <a:rPr lang="en-US" sz="3600" b="1" u="sng" dirty="0"/>
              <a:t>Translating theory into practice</a:t>
            </a:r>
            <a:endParaRPr lang="en-US" sz="28700" b="1" u="sng" dirty="0"/>
          </a:p>
        </p:txBody>
      </p:sp>
      <p:pic>
        <p:nvPicPr>
          <p:cNvPr id="3" name="Picture 2">
            <a:extLst>
              <a:ext uri="{FF2B5EF4-FFF2-40B4-BE49-F238E27FC236}">
                <a16:creationId xmlns:a16="http://schemas.microsoft.com/office/drawing/2014/main" id="{12813742-99F1-4987-9BF8-8D56D58B90C9}"/>
              </a:ext>
            </a:extLst>
          </p:cNvPr>
          <p:cNvPicPr>
            <a:picLocks noChangeAspect="1"/>
          </p:cNvPicPr>
          <p:nvPr/>
        </p:nvPicPr>
        <p:blipFill>
          <a:blip r:embed="rId2"/>
          <a:stretch>
            <a:fillRect/>
          </a:stretch>
        </p:blipFill>
        <p:spPr>
          <a:xfrm>
            <a:off x="2602523" y="1220152"/>
            <a:ext cx="7945462" cy="4616958"/>
          </a:xfrm>
          <a:prstGeom prst="rect">
            <a:avLst/>
          </a:prstGeom>
        </p:spPr>
      </p:pic>
      <p:sp>
        <p:nvSpPr>
          <p:cNvPr id="6" name="Google Shape;98;p3">
            <a:extLst>
              <a:ext uri="{FF2B5EF4-FFF2-40B4-BE49-F238E27FC236}">
                <a16:creationId xmlns:a16="http://schemas.microsoft.com/office/drawing/2014/main" id="{38D3234D-B5CF-4F64-A850-430AC08EDC6B}"/>
              </a:ext>
            </a:extLst>
          </p:cNvPr>
          <p:cNvSpPr/>
          <p:nvPr/>
        </p:nvSpPr>
        <p:spPr>
          <a:xfrm>
            <a:off x="6640565" y="6127166"/>
            <a:ext cx="4585453" cy="21540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251</a:t>
            </a:r>
            <a:endParaRPr sz="8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7137006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92148E1-3FC8-47E9-89D7-0F8DA3878162}"/>
              </a:ext>
            </a:extLst>
          </p:cNvPr>
          <p:cNvSpPr/>
          <p:nvPr/>
        </p:nvSpPr>
        <p:spPr>
          <a:xfrm>
            <a:off x="450168" y="365760"/>
            <a:ext cx="10142804" cy="646331"/>
          </a:xfrm>
          <a:prstGeom prst="rect">
            <a:avLst/>
          </a:prstGeom>
        </p:spPr>
        <p:txBody>
          <a:bodyPr wrap="square">
            <a:spAutoFit/>
          </a:bodyPr>
          <a:lstStyle/>
          <a:p>
            <a:pPr algn="just"/>
            <a:r>
              <a:rPr lang="en-US" sz="3600" b="1" u="sng" dirty="0" err="1"/>
              <a:t>Cont</a:t>
            </a:r>
            <a:r>
              <a:rPr lang="en-US" sz="3600" b="1" u="sng" dirty="0"/>
              <a:t>’….. Translating theory into practice</a:t>
            </a:r>
            <a:endParaRPr lang="en-US" sz="28700" b="1" u="sng" dirty="0"/>
          </a:p>
        </p:txBody>
      </p:sp>
      <p:sp>
        <p:nvSpPr>
          <p:cNvPr id="6" name="Google Shape;98;p3">
            <a:extLst>
              <a:ext uri="{FF2B5EF4-FFF2-40B4-BE49-F238E27FC236}">
                <a16:creationId xmlns:a16="http://schemas.microsoft.com/office/drawing/2014/main" id="{38D3234D-B5CF-4F64-A850-430AC08EDC6B}"/>
              </a:ext>
            </a:extLst>
          </p:cNvPr>
          <p:cNvSpPr/>
          <p:nvPr/>
        </p:nvSpPr>
        <p:spPr>
          <a:xfrm>
            <a:off x="6640565" y="6127166"/>
            <a:ext cx="4585453" cy="21540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252</a:t>
            </a:r>
            <a:endParaRPr sz="800" dirty="0">
              <a:solidFill>
                <a:schemeClr val="dk1"/>
              </a:solidFill>
              <a:latin typeface="Calibri"/>
              <a:ea typeface="Calibri"/>
              <a:cs typeface="Calibri"/>
              <a:sym typeface="Calibri"/>
            </a:endParaRPr>
          </a:p>
        </p:txBody>
      </p:sp>
      <p:pic>
        <p:nvPicPr>
          <p:cNvPr id="2" name="Picture 1">
            <a:extLst>
              <a:ext uri="{FF2B5EF4-FFF2-40B4-BE49-F238E27FC236}">
                <a16:creationId xmlns:a16="http://schemas.microsoft.com/office/drawing/2014/main" id="{DE067FB8-5F29-40DD-808B-AF3EC648F3CD}"/>
              </a:ext>
            </a:extLst>
          </p:cNvPr>
          <p:cNvPicPr>
            <a:picLocks noChangeAspect="1"/>
          </p:cNvPicPr>
          <p:nvPr/>
        </p:nvPicPr>
        <p:blipFill>
          <a:blip r:embed="rId2"/>
          <a:stretch>
            <a:fillRect/>
          </a:stretch>
        </p:blipFill>
        <p:spPr>
          <a:xfrm>
            <a:off x="2946229" y="961146"/>
            <a:ext cx="6524625" cy="5048250"/>
          </a:xfrm>
          <a:prstGeom prst="rect">
            <a:avLst/>
          </a:prstGeom>
        </p:spPr>
      </p:pic>
    </p:spTree>
    <p:extLst>
      <p:ext uri="{BB962C8B-B14F-4D97-AF65-F5344CB8AC3E}">
        <p14:creationId xmlns:p14="http://schemas.microsoft.com/office/powerpoint/2010/main" val="12665352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92148E1-3FC8-47E9-89D7-0F8DA3878162}"/>
              </a:ext>
            </a:extLst>
          </p:cNvPr>
          <p:cNvSpPr/>
          <p:nvPr/>
        </p:nvSpPr>
        <p:spPr>
          <a:xfrm>
            <a:off x="450168" y="365760"/>
            <a:ext cx="10142804" cy="646331"/>
          </a:xfrm>
          <a:prstGeom prst="rect">
            <a:avLst/>
          </a:prstGeom>
        </p:spPr>
        <p:txBody>
          <a:bodyPr wrap="square">
            <a:spAutoFit/>
          </a:bodyPr>
          <a:lstStyle/>
          <a:p>
            <a:pPr algn="just"/>
            <a:r>
              <a:rPr lang="en-US" sz="3600" b="1" u="sng" dirty="0" err="1"/>
              <a:t>Cont</a:t>
            </a:r>
            <a:r>
              <a:rPr lang="en-US" sz="3600" b="1" u="sng" dirty="0"/>
              <a:t>’….. Translating theory into practice</a:t>
            </a:r>
            <a:endParaRPr lang="en-US" sz="28700" b="1" u="sng" dirty="0"/>
          </a:p>
        </p:txBody>
      </p:sp>
      <p:sp>
        <p:nvSpPr>
          <p:cNvPr id="6" name="Google Shape;98;p3">
            <a:extLst>
              <a:ext uri="{FF2B5EF4-FFF2-40B4-BE49-F238E27FC236}">
                <a16:creationId xmlns:a16="http://schemas.microsoft.com/office/drawing/2014/main" id="{38D3234D-B5CF-4F64-A850-430AC08EDC6B}"/>
              </a:ext>
            </a:extLst>
          </p:cNvPr>
          <p:cNvSpPr/>
          <p:nvPr/>
        </p:nvSpPr>
        <p:spPr>
          <a:xfrm>
            <a:off x="6640565" y="6127166"/>
            <a:ext cx="4585453" cy="21540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252</a:t>
            </a:r>
            <a:endParaRPr sz="800" dirty="0">
              <a:solidFill>
                <a:schemeClr val="dk1"/>
              </a:solidFill>
              <a:latin typeface="Calibri"/>
              <a:ea typeface="Calibri"/>
              <a:cs typeface="Calibri"/>
              <a:sym typeface="Calibri"/>
            </a:endParaRPr>
          </a:p>
        </p:txBody>
      </p:sp>
      <p:pic>
        <p:nvPicPr>
          <p:cNvPr id="3" name="Picture 2">
            <a:extLst>
              <a:ext uri="{FF2B5EF4-FFF2-40B4-BE49-F238E27FC236}">
                <a16:creationId xmlns:a16="http://schemas.microsoft.com/office/drawing/2014/main" id="{8CFB3169-578E-40F7-ABC0-AF3AAAA6E60F}"/>
              </a:ext>
            </a:extLst>
          </p:cNvPr>
          <p:cNvPicPr>
            <a:picLocks noChangeAspect="1"/>
          </p:cNvPicPr>
          <p:nvPr/>
        </p:nvPicPr>
        <p:blipFill>
          <a:blip r:embed="rId2"/>
          <a:stretch>
            <a:fillRect/>
          </a:stretch>
        </p:blipFill>
        <p:spPr>
          <a:xfrm>
            <a:off x="1969477" y="1314962"/>
            <a:ext cx="7902599" cy="4486559"/>
          </a:xfrm>
          <a:prstGeom prst="rect">
            <a:avLst/>
          </a:prstGeom>
        </p:spPr>
      </p:pic>
    </p:spTree>
    <p:extLst>
      <p:ext uri="{BB962C8B-B14F-4D97-AF65-F5344CB8AC3E}">
        <p14:creationId xmlns:p14="http://schemas.microsoft.com/office/powerpoint/2010/main" val="19760246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C5A0931-DE85-4135-AF48-3CDB0E1811E5}"/>
              </a:ext>
            </a:extLst>
          </p:cNvPr>
          <p:cNvSpPr/>
          <p:nvPr/>
        </p:nvSpPr>
        <p:spPr>
          <a:xfrm>
            <a:off x="4430792" y="293280"/>
            <a:ext cx="2523448" cy="707886"/>
          </a:xfrm>
          <a:prstGeom prst="rect">
            <a:avLst/>
          </a:prstGeom>
        </p:spPr>
        <p:txBody>
          <a:bodyPr wrap="none">
            <a:spAutoFit/>
          </a:bodyPr>
          <a:lstStyle/>
          <a:p>
            <a:r>
              <a:rPr lang="en-US" sz="4000" b="1" dirty="0">
                <a:solidFill>
                  <a:schemeClr val="tx1"/>
                </a:solidFill>
                <a:latin typeface="+mj-lt"/>
              </a:rPr>
              <a:t>Summary</a:t>
            </a:r>
            <a:endParaRPr lang="en-US" sz="4000" dirty="0">
              <a:solidFill>
                <a:schemeClr val="tx1"/>
              </a:solidFill>
              <a:latin typeface="+mj-lt"/>
            </a:endParaRPr>
          </a:p>
        </p:txBody>
      </p:sp>
      <p:sp>
        <p:nvSpPr>
          <p:cNvPr id="3" name="Rectangle 2">
            <a:extLst>
              <a:ext uri="{FF2B5EF4-FFF2-40B4-BE49-F238E27FC236}">
                <a16:creationId xmlns:a16="http://schemas.microsoft.com/office/drawing/2014/main" id="{49A37CCF-597E-4676-A896-D76B0521E73A}"/>
              </a:ext>
            </a:extLst>
          </p:cNvPr>
          <p:cNvSpPr/>
          <p:nvPr/>
        </p:nvSpPr>
        <p:spPr>
          <a:xfrm>
            <a:off x="942535" y="1279458"/>
            <a:ext cx="10438228" cy="3901837"/>
          </a:xfrm>
          <a:prstGeom prst="rect">
            <a:avLst/>
          </a:prstGeom>
        </p:spPr>
        <p:txBody>
          <a:bodyPr wrap="square">
            <a:spAutoFit/>
          </a:bodyPr>
          <a:lstStyle/>
          <a:p>
            <a:pPr algn="just">
              <a:lnSpc>
                <a:spcPct val="150000"/>
              </a:lnSpc>
            </a:pPr>
            <a:r>
              <a:rPr lang="en-US" sz="2400"/>
              <a:t>This chapter examines the impact of organizational commitment on supporting new initiatives. It discusses how past experiences with change and the psychological contract influence commitment and willingness to embrace change. Resistance to change can offer valuable feedback, and various factors, including trust and self-interest, affect support for change. The chapter suggests strategies for reducing resistance and introduces expectancy theory to assess motivation for change support or resistance.</a:t>
            </a:r>
            <a:endParaRPr lang="en-US" sz="2400" dirty="0"/>
          </a:p>
        </p:txBody>
      </p:sp>
    </p:spTree>
    <p:extLst>
      <p:ext uri="{BB962C8B-B14F-4D97-AF65-F5344CB8AC3E}">
        <p14:creationId xmlns:p14="http://schemas.microsoft.com/office/powerpoint/2010/main" val="23068925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91507" y="413657"/>
            <a:ext cx="8980185" cy="5503238"/>
          </a:xfrm>
          <a:prstGeom prst="rect">
            <a:avLst/>
          </a:prstGeom>
        </p:spPr>
        <p:txBody>
          <a:bodyPr wrap="square">
            <a:spAutoFit/>
          </a:bodyPr>
          <a:lstStyle>
            <a:defPPr>
              <a:defRPr lang="en-US"/>
            </a:defPPr>
            <a:lvl1pPr marL="0" lvl="0"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vl6pPr marL="2286000" lvl="5"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6pPr>
            <a:lvl7pPr marL="2743200" lvl="6"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7pPr>
            <a:lvl8pPr marL="3200400" lvl="7"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8pPr>
            <a:lvl9pPr marL="3657600" lvl="8"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9pPr>
          </a:lstStyle>
          <a:p>
            <a:pPr marL="0" marR="0" lvl="0" indent="0" algn="just" defTabSz="914400" rtl="0" eaLnBrk="0" fontAlgn="base" latinLnBrk="0" hangingPunct="0">
              <a:lnSpc>
                <a:spcPct val="150000"/>
              </a:lnSpc>
              <a:spcBef>
                <a:spcPts val="0"/>
              </a:spcBef>
              <a:spcAft>
                <a:spcPts val="800"/>
              </a:spcAft>
              <a:buClrTx/>
              <a:buSzTx/>
              <a:buFontTx/>
              <a:buNone/>
              <a:defRPr/>
            </a:pPr>
            <a:r>
              <a:rPr kumimoji="0" lang="en-US" sz="1800" b="1" i="0" u="none" strike="noStrike" kern="1200" cap="none" spc="0" normalizeH="0" baseline="0" noProof="0" dirty="0">
                <a:ln>
                  <a:noFill/>
                </a:ln>
                <a:solidFill>
                  <a:srgbClr val="000000"/>
                </a:solidFill>
                <a:effectLst/>
                <a:uLnTx/>
                <a:uFillTx/>
                <a:latin typeface="Cambria" panose="02040503050406030204" pitchFamily="18" charset="0"/>
                <a:ea typeface="Cambria" panose="02040503050406030204" pitchFamily="18" charset="0"/>
                <a:cs typeface="Cambria" panose="02040503050406030204" pitchFamily="18" charset="0"/>
              </a:rPr>
              <a:t>REFERENCES </a:t>
            </a:r>
            <a:endParaRPr kumimoji="0" lang="en-US" sz="18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ts val="0"/>
              </a:spcBef>
              <a:spcAft>
                <a:spcPts val="800"/>
              </a:spcAft>
              <a:buClrTx/>
              <a:buSzTx/>
              <a:buFontTx/>
              <a:buNone/>
              <a:defRPr/>
            </a:pPr>
            <a:r>
              <a:rPr kumimoji="0" lang="en-US" sz="1800" b="0" i="0" u="none" strike="noStrike" kern="1200" cap="none" spc="0" normalizeH="0" baseline="0" noProof="0" dirty="0">
                <a:ln>
                  <a:noFill/>
                </a:ln>
                <a:solidFill>
                  <a:srgbClr val="000000"/>
                </a:solidFill>
                <a:effectLst/>
                <a:uLnTx/>
                <a:uFillTx/>
                <a:latin typeface="Cambria" panose="02040503050406030204" pitchFamily="18" charset="0"/>
                <a:ea typeface="Cambria" panose="02040503050406030204" pitchFamily="18" charset="0"/>
                <a:cs typeface="Cambria" panose="02040503050406030204" pitchFamily="18" charset="0"/>
              </a:rPr>
              <a:t> </a:t>
            </a:r>
            <a:endParaRPr kumimoji="0" lang="en-US" sz="24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50000"/>
              </a:lnSpc>
              <a:spcBef>
                <a:spcPts val="0"/>
              </a:spcBef>
              <a:spcAft>
                <a:spcPts val="0"/>
              </a:spcAft>
              <a:buFont typeface="Symbol" panose="05050102010706020507" pitchFamily="18" charset="2"/>
              <a:buChar char=""/>
              <a:defRPr/>
            </a:pPr>
            <a:r>
              <a:rPr lang="en-US" sz="2400" dirty="0">
                <a:solidFill>
                  <a:srgbClr val="000000"/>
                </a:solidFill>
                <a:latin typeface="Cambria" panose="02040503050406030204" pitchFamily="18" charset="0"/>
                <a:ea typeface="Cambria" panose="02040503050406030204" pitchFamily="18" charset="0"/>
                <a:cs typeface="Cambria" panose="02040503050406030204" pitchFamily="18" charset="0"/>
              </a:rPr>
              <a:t>Hayes, John (2022) The Theory and Practice of Change Management 6</a:t>
            </a:r>
            <a:r>
              <a:rPr lang="en-US" sz="2400" baseline="30000" dirty="0">
                <a:solidFill>
                  <a:srgbClr val="000000"/>
                </a:solidFill>
                <a:latin typeface="Cambria" panose="02040503050406030204" pitchFamily="18" charset="0"/>
                <a:ea typeface="Cambria" panose="02040503050406030204" pitchFamily="18" charset="0"/>
                <a:cs typeface="Cambria" panose="02040503050406030204" pitchFamily="18" charset="0"/>
              </a:rPr>
              <a:t>th</a:t>
            </a:r>
            <a:r>
              <a:rPr lang="en-US" sz="2400" dirty="0">
                <a:solidFill>
                  <a:srgbClr val="000000"/>
                </a:solidFill>
                <a:latin typeface="Cambria" panose="02040503050406030204" pitchFamily="18" charset="0"/>
                <a:ea typeface="Cambria" panose="02040503050406030204" pitchFamily="18" charset="0"/>
                <a:cs typeface="Cambria" panose="02040503050406030204" pitchFamily="18" charset="0"/>
              </a:rPr>
              <a:t> Edition. </a:t>
            </a:r>
            <a:r>
              <a:rPr lang="en-US" sz="2400" dirty="0">
                <a:ea typeface="Calibri" panose="020F0502020204030204" pitchFamily="34" charset="0"/>
                <a:cs typeface="Times New Roman" panose="02020603050405020304" pitchFamily="18" charset="0"/>
              </a:rPr>
              <a:t>Bloomsbury Publishing PLC.</a:t>
            </a:r>
            <a:endParaRPr lang="en-US" sz="2400" dirty="0">
              <a:solidFill>
                <a:srgbClr val="000000"/>
              </a:solidFill>
              <a:latin typeface="Cambria" panose="02040503050406030204" pitchFamily="18" charset="0"/>
              <a:ea typeface="Cambria" panose="02040503050406030204" pitchFamily="18" charset="0"/>
              <a:cs typeface="Cambria" panose="02040503050406030204" pitchFamily="18" charset="0"/>
            </a:endParaRPr>
          </a:p>
          <a:p>
            <a:pPr marL="342900" lvl="0" indent="-342900" algn="just">
              <a:lnSpc>
                <a:spcPct val="150000"/>
              </a:lnSpc>
              <a:spcBef>
                <a:spcPts val="0"/>
              </a:spcBef>
              <a:spcAft>
                <a:spcPts val="0"/>
              </a:spcAft>
              <a:buFont typeface="Symbol" panose="05050102010706020507" pitchFamily="18" charset="2"/>
              <a:buChar char=""/>
              <a:defRPr/>
            </a:pPr>
            <a:r>
              <a:rPr lang="en-US" sz="2400" dirty="0">
                <a:solidFill>
                  <a:srgbClr val="000000"/>
                </a:solidFill>
                <a:latin typeface="Cambria" panose="02040503050406030204" pitchFamily="18" charset="0"/>
                <a:ea typeface="Cambria" panose="02040503050406030204" pitchFamily="18" charset="0"/>
                <a:cs typeface="Cambria" panose="02040503050406030204" pitchFamily="18" charset="0"/>
              </a:rPr>
              <a:t>Hayes, John </a:t>
            </a:r>
            <a:r>
              <a:rPr kumimoji="0" lang="en-US" sz="2400" b="0" i="0" u="none" strike="noStrike" kern="1200" cap="none" spc="0" normalizeH="0" baseline="0" noProof="0" dirty="0">
                <a:ln>
                  <a:noFill/>
                </a:ln>
                <a:solidFill>
                  <a:srgbClr val="000000"/>
                </a:solidFill>
                <a:effectLst/>
                <a:uLnTx/>
                <a:uFillTx/>
                <a:latin typeface="Cambria" panose="02040503050406030204" pitchFamily="18" charset="0"/>
                <a:ea typeface="Cambria" panose="02040503050406030204" pitchFamily="18" charset="0"/>
                <a:cs typeface="Cambria" panose="02040503050406030204" pitchFamily="18" charset="0"/>
              </a:rPr>
              <a:t>(2014) The Theory and Practice of Change Management 4</a:t>
            </a:r>
            <a:r>
              <a:rPr kumimoji="0" lang="en-US" sz="2400" b="0" i="0" u="none" strike="noStrike" kern="1200" cap="none" spc="0" normalizeH="0" baseline="30000" noProof="0" dirty="0">
                <a:ln>
                  <a:noFill/>
                </a:ln>
                <a:solidFill>
                  <a:srgbClr val="000000"/>
                </a:solidFill>
                <a:effectLst/>
                <a:uLnTx/>
                <a:uFillTx/>
                <a:latin typeface="Cambria" panose="02040503050406030204" pitchFamily="18" charset="0"/>
                <a:ea typeface="Cambria" panose="02040503050406030204" pitchFamily="18" charset="0"/>
                <a:cs typeface="Cambria" panose="02040503050406030204" pitchFamily="18" charset="0"/>
              </a:rPr>
              <a:t>th</a:t>
            </a:r>
            <a:r>
              <a:rPr kumimoji="0" lang="en-US" sz="2400" b="0" i="0" u="none" strike="noStrike" kern="1200" cap="none" spc="0" normalizeH="0" baseline="0" noProof="0" dirty="0">
                <a:ln>
                  <a:noFill/>
                </a:ln>
                <a:solidFill>
                  <a:srgbClr val="000000"/>
                </a:solidFill>
                <a:effectLst/>
                <a:uLnTx/>
                <a:uFillTx/>
                <a:latin typeface="Cambria" panose="02040503050406030204" pitchFamily="18" charset="0"/>
                <a:ea typeface="Cambria" panose="02040503050406030204" pitchFamily="18" charset="0"/>
                <a:cs typeface="Cambria" panose="02040503050406030204" pitchFamily="18" charset="0"/>
              </a:rPr>
              <a:t> Edition. </a:t>
            </a:r>
            <a:r>
              <a:rPr kumimoji="0" lang="en-US" sz="24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Times New Roman" panose="02020603050405020304" pitchFamily="18" charset="0"/>
              </a:rPr>
              <a:t>Palgrave Macmillan. </a:t>
            </a:r>
            <a:r>
              <a:rPr lang="en-US" sz="2400" dirty="0">
                <a:ea typeface="Calibri" panose="020F0502020204030204" pitchFamily="34" charset="0"/>
                <a:cs typeface="Times New Roman" panose="02020603050405020304" pitchFamily="18" charset="0"/>
              </a:rPr>
              <a:t>United Kingdom</a:t>
            </a:r>
            <a:endParaRPr kumimoji="0" lang="en-US" sz="24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Bef>
                <a:spcPts val="0"/>
              </a:spcBef>
              <a:spcAft>
                <a:spcPts val="0"/>
              </a:spcAft>
              <a:buFont typeface="Symbol" panose="05050102010706020507" pitchFamily="18" charset="2"/>
              <a:buChar char=""/>
              <a:defRPr/>
            </a:pPr>
            <a:r>
              <a:rPr lang="en-US" sz="2400" dirty="0">
                <a:solidFill>
                  <a:srgbClr val="000000"/>
                </a:solidFill>
                <a:latin typeface="Cambria" panose="02040503050406030204" pitchFamily="18" charset="0"/>
                <a:ea typeface="Cambria" panose="02040503050406030204" pitchFamily="18" charset="0"/>
                <a:cs typeface="Cambria" panose="02040503050406030204" pitchFamily="18" charset="0"/>
              </a:rPr>
              <a:t>Hayes, John (2010) The Theory and Practice of Change Management 3</a:t>
            </a:r>
            <a:r>
              <a:rPr lang="en-US" sz="2400" baseline="30000" dirty="0">
                <a:solidFill>
                  <a:srgbClr val="000000"/>
                </a:solidFill>
                <a:latin typeface="Cambria" panose="02040503050406030204" pitchFamily="18" charset="0"/>
                <a:ea typeface="Cambria" panose="02040503050406030204" pitchFamily="18" charset="0"/>
                <a:cs typeface="Cambria" panose="02040503050406030204" pitchFamily="18" charset="0"/>
              </a:rPr>
              <a:t>rd</a:t>
            </a:r>
            <a:r>
              <a:rPr lang="en-US" sz="2400" dirty="0">
                <a:solidFill>
                  <a:srgbClr val="000000"/>
                </a:solidFill>
                <a:latin typeface="Cambria" panose="02040503050406030204" pitchFamily="18" charset="0"/>
                <a:ea typeface="Cambria" panose="02040503050406030204" pitchFamily="18" charset="0"/>
                <a:cs typeface="Cambria" panose="02040503050406030204" pitchFamily="18" charset="0"/>
              </a:rPr>
              <a:t>  Edition. </a:t>
            </a:r>
            <a:r>
              <a:rPr lang="en-US" sz="2400" dirty="0">
                <a:ea typeface="Calibri" panose="020F0502020204030204" pitchFamily="34" charset="0"/>
                <a:cs typeface="Times New Roman" panose="02020603050405020304" pitchFamily="18" charset="0"/>
              </a:rPr>
              <a:t>Palgrave Macmillan. United Kingdom</a:t>
            </a:r>
          </a:p>
          <a:p>
            <a:pPr marL="342900" lvl="0" indent="-342900" algn="just">
              <a:lnSpc>
                <a:spcPct val="150000"/>
              </a:lnSpc>
              <a:spcBef>
                <a:spcPts val="0"/>
              </a:spcBef>
              <a:spcAft>
                <a:spcPts val="0"/>
              </a:spcAft>
              <a:buFont typeface="Symbol" panose="05050102010706020507" pitchFamily="18" charset="2"/>
              <a:buChar char=""/>
              <a:defRPr/>
            </a:pPr>
            <a:r>
              <a:rPr kumimoji="0" lang="en-US" sz="2400" b="0" i="0" u="none" strike="noStrike" kern="1200" cap="none" spc="0" normalizeH="0" baseline="0" noProof="0" dirty="0">
                <a:ln>
                  <a:noFill/>
                </a:ln>
                <a:solidFill>
                  <a:srgbClr val="000000"/>
                </a:solidFill>
                <a:effectLst/>
                <a:uLnTx/>
                <a:uFillTx/>
                <a:latin typeface="Cambria" panose="02040503050406030204" pitchFamily="18" charset="0"/>
                <a:ea typeface="Cambria" panose="02040503050406030204" pitchFamily="18" charset="0"/>
                <a:cs typeface="Cambria" panose="02040503050406030204" pitchFamily="18" charset="0"/>
              </a:rPr>
              <a:t>Kotter, John P. (1996) </a:t>
            </a:r>
            <a:r>
              <a:rPr lang="en-US" sz="2400" dirty="0">
                <a:solidFill>
                  <a:srgbClr val="000000"/>
                </a:solidFill>
                <a:latin typeface="Cambria" panose="02040503050406030204" pitchFamily="18" charset="0"/>
                <a:ea typeface="Cambria" panose="02040503050406030204" pitchFamily="18" charset="0"/>
                <a:cs typeface="Cambria" panose="02040503050406030204" pitchFamily="18" charset="0"/>
              </a:rPr>
              <a:t>Leading Change. </a:t>
            </a:r>
            <a:r>
              <a:rPr lang="en-US" sz="2400" dirty="0"/>
              <a:t>Harvard Business School Press</a:t>
            </a:r>
            <a:r>
              <a:rPr lang="en-US" sz="2400" dirty="0">
                <a:ea typeface="Calibri" panose="020F0502020204030204" pitchFamily="34" charset="0"/>
                <a:cs typeface="Times New Roman" panose="02020603050405020304" pitchFamily="18" charset="0"/>
              </a:rPr>
              <a:t>. USA. </a:t>
            </a:r>
            <a:r>
              <a:rPr lang="de-DE" sz="2400" dirty="0"/>
              <a:t>ISBN 10: 0875847471 / ISBN 13: 9780875847474</a:t>
            </a:r>
            <a:endParaRPr lang="en-US" sz="2400" dirty="0">
              <a:ea typeface="Calibri" panose="020F0502020204030204" pitchFamily="34" charset="0"/>
              <a:cs typeface="Times New Roman" panose="02020603050405020304"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18"/>
        <p:cNvGrpSpPr/>
        <p:nvPr/>
      </p:nvGrpSpPr>
      <p:grpSpPr>
        <a:xfrm>
          <a:off x="0" y="0"/>
          <a:ext cx="0" cy="0"/>
          <a:chOff x="0" y="0"/>
          <a:chExt cx="0" cy="0"/>
        </a:xfrm>
      </p:grpSpPr>
      <p:sp>
        <p:nvSpPr>
          <p:cNvPr id="319" name="Google Shape;319;p32"/>
          <p:cNvSpPr txBox="1"/>
          <p:nvPr/>
        </p:nvSpPr>
        <p:spPr>
          <a:xfrm>
            <a:off x="2387702" y="1293782"/>
            <a:ext cx="7421218" cy="22159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3800" dirty="0">
                <a:solidFill>
                  <a:schemeClr val="dk1"/>
                </a:solidFill>
                <a:latin typeface="Calibri"/>
                <a:ea typeface="Calibri"/>
                <a:cs typeface="Calibri"/>
                <a:sym typeface="Calibri"/>
              </a:rPr>
              <a:t>The End </a:t>
            </a:r>
            <a:endParaRPr dirty="0"/>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830</TotalTime>
  <Words>871</Words>
  <Application>Microsoft Office PowerPoint</Application>
  <PresentationFormat>Widescreen</PresentationFormat>
  <Paragraphs>113</Paragraphs>
  <Slides>30</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30</vt:i4>
      </vt:variant>
    </vt:vector>
  </HeadingPairs>
  <TitlesOfParts>
    <vt:vector size="37" baseType="lpstr">
      <vt:lpstr>Calibri</vt:lpstr>
      <vt:lpstr>Symbol</vt:lpstr>
      <vt:lpstr>Wingdings</vt:lpstr>
      <vt:lpstr>Cambria</vt:lpstr>
      <vt:lpstr>Arial</vt:lpstr>
      <vt:lpstr>Open 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Ella</dc:creator>
  <cp:lastModifiedBy>Dr. Ella</cp:lastModifiedBy>
  <cp:revision>118</cp:revision>
  <dcterms:created xsi:type="dcterms:W3CDTF">2023-09-09T11:09:00Z</dcterms:created>
  <dcterms:modified xsi:type="dcterms:W3CDTF">2023-11-07T15:17:33Z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8419E72986A14EBDA3E03A44E78E7311_12</vt:lpwstr>
  </property>
  <property fmtid="{D5CDD505-2E9C-101B-9397-08002B2CF9AE}" pid="3" name="KSOProductBuildVer">
    <vt:lpwstr>1033-12.2.0.13201</vt:lpwstr>
  </property>
</Properties>
</file>