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sldIdLst>
    <p:sldId id="257" r:id="rId2"/>
    <p:sldId id="299" r:id="rId3"/>
    <p:sldId id="301" r:id="rId4"/>
    <p:sldId id="302" r:id="rId5"/>
    <p:sldId id="303" r:id="rId6"/>
    <p:sldId id="304" r:id="rId7"/>
    <p:sldId id="305" r:id="rId8"/>
    <p:sldId id="306" r:id="rId9"/>
    <p:sldId id="307" r:id="rId10"/>
    <p:sldId id="310" r:id="rId11"/>
    <p:sldId id="311" r:id="rId12"/>
    <p:sldId id="312" r:id="rId13"/>
    <p:sldId id="313" r:id="rId14"/>
    <p:sldId id="314" r:id="rId15"/>
    <p:sldId id="315" r:id="rId16"/>
    <p:sldId id="316" r:id="rId17"/>
    <p:sldId id="317" r:id="rId18"/>
    <p:sldId id="327" r:id="rId19"/>
    <p:sldId id="319" r:id="rId20"/>
    <p:sldId id="320" r:id="rId21"/>
    <p:sldId id="321" r:id="rId22"/>
    <p:sldId id="322" r:id="rId23"/>
    <p:sldId id="323" r:id="rId24"/>
    <p:sldId id="324" r:id="rId25"/>
    <p:sldId id="325" r:id="rId26"/>
    <p:sldId id="272" r:id="rId27"/>
    <p:sldId id="328" r:id="rId28"/>
    <p:sldId id="273" r:id="rId29"/>
    <p:sldId id="329" r:id="rId30"/>
    <p:sldId id="274" r:id="rId31"/>
    <p:sldId id="330" r:id="rId32"/>
    <p:sldId id="331" r:id="rId33"/>
    <p:sldId id="275" r:id="rId34"/>
    <p:sldId id="332" r:id="rId35"/>
    <p:sldId id="276" r:id="rId36"/>
    <p:sldId id="282" r:id="rId37"/>
    <p:sldId id="283" r:id="rId38"/>
    <p:sldId id="277" r:id="rId39"/>
    <p:sldId id="278" r:id="rId40"/>
    <p:sldId id="333" r:id="rId41"/>
    <p:sldId id="334" r:id="rId42"/>
    <p:sldId id="279" r:id="rId43"/>
    <p:sldId id="280" r:id="rId44"/>
    <p:sldId id="335" r:id="rId45"/>
    <p:sldId id="281" r:id="rId46"/>
    <p:sldId id="336" r:id="rId47"/>
    <p:sldId id="284" r:id="rId48"/>
    <p:sldId id="286" r:id="rId49"/>
    <p:sldId id="337" r:id="rId50"/>
    <p:sldId id="290" r:id="rId51"/>
    <p:sldId id="338" r:id="rId52"/>
    <p:sldId id="287" r:id="rId53"/>
    <p:sldId id="339" r:id="rId54"/>
    <p:sldId id="340" r:id="rId55"/>
    <p:sldId id="341" r:id="rId56"/>
    <p:sldId id="342" r:id="rId57"/>
    <p:sldId id="343" r:id="rId58"/>
    <p:sldId id="344" r:id="rId59"/>
    <p:sldId id="345" r:id="rId60"/>
    <p:sldId id="363" r:id="rId61"/>
    <p:sldId id="291" r:id="rId62"/>
    <p:sldId id="351" r:id="rId63"/>
    <p:sldId id="292" r:id="rId64"/>
    <p:sldId id="346" r:id="rId65"/>
    <p:sldId id="293" r:id="rId66"/>
    <p:sldId id="347" r:id="rId67"/>
    <p:sldId id="357" r:id="rId68"/>
    <p:sldId id="358" r:id="rId69"/>
    <p:sldId id="353" r:id="rId70"/>
    <p:sldId id="354" r:id="rId71"/>
    <p:sldId id="355" r:id="rId72"/>
    <p:sldId id="356" r:id="rId73"/>
    <p:sldId id="362" r:id="rId74"/>
    <p:sldId id="359" r:id="rId75"/>
    <p:sldId id="360" r:id="rId76"/>
    <p:sldId id="361" r:id="rId77"/>
    <p:sldId id="259" r:id="rId7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3581891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1248983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3249451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0EAB44-C5B3-461D-B5D6-A7B97FD4A61B}" type="datetimeFigureOut">
              <a:rPr lang="en-US" smtClean="0"/>
              <a:t>9/12/2023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1325134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0EAB44-C5B3-461D-B5D6-A7B97FD4A61B}" type="datetimeFigureOut">
              <a:rPr lang="en-US" smtClean="0"/>
              <a:t>9/12/2023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1481747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E0EAB44-C5B3-461D-B5D6-A7B97FD4A61B}" type="datetimeFigureOut">
              <a:rPr lang="en-US" smtClean="0"/>
              <a:t>9/12/2023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1257947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0EAB44-C5B3-461D-B5D6-A7B97FD4A61B}" type="datetimeFigureOut">
              <a:rPr lang="en-US" smtClean="0"/>
              <a:t>9/12/2023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2325234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0EAB44-C5B3-461D-B5D6-A7B97FD4A61B}" type="datetimeFigureOut">
              <a:rPr lang="en-US" smtClean="0"/>
              <a:t>9/12/2023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275693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0EAB44-C5B3-461D-B5D6-A7B97FD4A61B}" type="datetimeFigureOut">
              <a:rPr lang="en-US" smtClean="0"/>
              <a:t>9/12/2023</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234389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1930363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57021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2835286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154141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15908486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1978653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0EAB44-C5B3-461D-B5D6-A7B97FD4A61B}" type="datetimeFigureOut">
              <a:rPr lang="en-US" smtClean="0"/>
              <a:t>9/12/2023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3956484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90D45-4DC5-6CCD-7A9C-81FE9181884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8F139FF-6032-6DB4-D708-FB3834E13A47}"/>
              </a:ext>
            </a:extLst>
          </p:cNvPr>
          <p:cNvSpPr>
            <a:spLocks noGrp="1"/>
          </p:cNvSpPr>
          <p:nvPr>
            <p:ph type="dt" sz="half" idx="10"/>
          </p:nvPr>
        </p:nvSpPr>
        <p:spPr/>
        <p:txBody>
          <a:bodyPr/>
          <a:lstStyle/>
          <a:p>
            <a:fld id="{5E0EAB44-C5B3-461D-B5D6-A7B97FD4A61B}" type="datetimeFigureOut">
              <a:rPr lang="en-US" smtClean="0"/>
              <a:t>9/12/2023</a:t>
            </a:fld>
            <a:endParaRPr lang="en-US"/>
          </a:p>
        </p:txBody>
      </p:sp>
      <p:sp>
        <p:nvSpPr>
          <p:cNvPr id="4" name="Footer Placeholder 3">
            <a:extLst>
              <a:ext uri="{FF2B5EF4-FFF2-40B4-BE49-F238E27FC236}">
                <a16:creationId xmlns:a16="http://schemas.microsoft.com/office/drawing/2014/main" id="{A50D243C-28DF-435E-D56F-387D393540C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F81BA6-E036-0C9D-FA92-27F120855A8B}"/>
              </a:ext>
            </a:extLst>
          </p:cNvPr>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340684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A0452-4642-E43A-77CF-EB2022B13B0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0CF167-60C6-5974-B289-2E3C5FE876B8}"/>
              </a:ext>
            </a:extLst>
          </p:cNvPr>
          <p:cNvSpPr>
            <a:spLocks noGrp="1"/>
          </p:cNvSpPr>
          <p:nvPr>
            <p:ph type="dt" sz="half" idx="10"/>
          </p:nvPr>
        </p:nvSpPr>
        <p:spPr/>
        <p:txBody>
          <a:bodyPr/>
          <a:lstStyle/>
          <a:p>
            <a:fld id="{5E0EAB44-C5B3-461D-B5D6-A7B97FD4A61B}" type="datetimeFigureOut">
              <a:rPr lang="en-US" smtClean="0"/>
              <a:t>9/12/2023</a:t>
            </a:fld>
            <a:endParaRPr lang="en-US"/>
          </a:p>
        </p:txBody>
      </p:sp>
      <p:sp>
        <p:nvSpPr>
          <p:cNvPr id="4" name="Footer Placeholder 3">
            <a:extLst>
              <a:ext uri="{FF2B5EF4-FFF2-40B4-BE49-F238E27FC236}">
                <a16:creationId xmlns:a16="http://schemas.microsoft.com/office/drawing/2014/main" id="{C137100F-DF73-A587-D115-5532A704696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AD8FFF5-D1DC-29D9-EF63-20E0336CC43A}"/>
              </a:ext>
            </a:extLst>
          </p:cNvPr>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3142116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C8BA7-B17C-13AE-2794-502EF1B0182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A0E30C9-DE5E-B81E-0C9C-D17E681D41FC}"/>
              </a:ext>
            </a:extLst>
          </p:cNvPr>
          <p:cNvSpPr>
            <a:spLocks noGrp="1"/>
          </p:cNvSpPr>
          <p:nvPr>
            <p:ph type="dt" sz="half" idx="10"/>
          </p:nvPr>
        </p:nvSpPr>
        <p:spPr/>
        <p:txBody>
          <a:bodyPr/>
          <a:lstStyle/>
          <a:p>
            <a:fld id="{5E0EAB44-C5B3-461D-B5D6-A7B97FD4A61B}" type="datetimeFigureOut">
              <a:rPr lang="en-US" smtClean="0"/>
              <a:t>9/12/2023</a:t>
            </a:fld>
            <a:endParaRPr lang="en-US"/>
          </a:p>
        </p:txBody>
      </p:sp>
      <p:sp>
        <p:nvSpPr>
          <p:cNvPr id="4" name="Footer Placeholder 3">
            <a:extLst>
              <a:ext uri="{FF2B5EF4-FFF2-40B4-BE49-F238E27FC236}">
                <a16:creationId xmlns:a16="http://schemas.microsoft.com/office/drawing/2014/main" id="{54C18D4F-B2AD-C295-39D3-1480528435B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8947C33-5ADE-F119-D9C4-48CC24A14EE9}"/>
              </a:ext>
            </a:extLst>
          </p:cNvPr>
          <p:cNvSpPr>
            <a:spLocks noGrp="1"/>
          </p:cNvSpPr>
          <p:nvPr>
            <p:ph type="sldNum" sz="quarter" idx="12"/>
          </p:nvPr>
        </p:nvSpPr>
        <p:spPr/>
        <p:txBody>
          <a:bodyPr/>
          <a:lstStyle/>
          <a:p>
            <a:fld id="{4FE844CC-12AE-49E6-8857-179EB3854068}" type="slidenum">
              <a:rPr lang="en-US" smtClean="0"/>
              <a:t>‹#›</a:t>
            </a:fld>
            <a:endParaRPr lang="en-US"/>
          </a:p>
        </p:txBody>
      </p:sp>
    </p:spTree>
    <p:extLst>
      <p:ext uri="{BB962C8B-B14F-4D97-AF65-F5344CB8AC3E}">
        <p14:creationId xmlns:p14="http://schemas.microsoft.com/office/powerpoint/2010/main" val="4196072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E0EAB44-C5B3-461D-B5D6-A7B97FD4A61B}" type="datetimeFigureOut">
              <a:rPr lang="en-US" smtClean="0"/>
              <a:t>9/12/2023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E844CC-12AE-49E6-8857-179EB3854068}" type="slidenum">
              <a:rPr lang="en-US" smtClean="0"/>
              <a:t>‹#›</a:t>
            </a:fld>
            <a:endParaRPr lang="en-US"/>
          </a:p>
        </p:txBody>
      </p:sp>
    </p:spTree>
    <p:extLst>
      <p:ext uri="{BB962C8B-B14F-4D97-AF65-F5344CB8AC3E}">
        <p14:creationId xmlns:p14="http://schemas.microsoft.com/office/powerpoint/2010/main" val="3638694931"/>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 id="2147483984" r:id="rId12"/>
    <p:sldLayoutId id="2147483985" r:id="rId13"/>
    <p:sldLayoutId id="2147483986" r:id="rId14"/>
    <p:sldLayoutId id="2147483987" r:id="rId15"/>
    <p:sldLayoutId id="2147483988" r:id="rId16"/>
    <p:sldLayoutId id="2147483917" r:id="rId17"/>
    <p:sldLayoutId id="2147483918" r:id="rId18"/>
    <p:sldLayoutId id="2147483903" r:id="rId19"/>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s://www.geeksforgeeks.org/memory-hierarchy-design-and-its-characteristics" TargetMode="External"/><Relationship Id="rId2" Type="http://schemas.openxmlformats.org/officeDocument/2006/relationships/hyperlink" Target="https://www.geeksforgeeks.org/utility-softwar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51E0A-A76D-5D65-08B0-2641726E9BC0}"/>
              </a:ext>
            </a:extLst>
          </p:cNvPr>
          <p:cNvSpPr>
            <a:spLocks noGrp="1"/>
          </p:cNvSpPr>
          <p:nvPr>
            <p:ph type="title"/>
          </p:nvPr>
        </p:nvSpPr>
        <p:spPr>
          <a:xfrm>
            <a:off x="187100" y="238334"/>
            <a:ext cx="11608905" cy="1676533"/>
          </a:xfrm>
        </p:spPr>
        <p:txBody>
          <a:bodyPr>
            <a:noAutofit/>
          </a:bodyPr>
          <a:lstStyle/>
          <a:p>
            <a:pPr algn="ctr"/>
            <a:r>
              <a:rPr lang="en-US" b="1" dirty="0">
                <a:latin typeface="Times New Roman" panose="02020603050405020304" pitchFamily="18" charset="0"/>
                <a:cs typeface="Times New Roman" panose="02020603050405020304" pitchFamily="18" charset="0"/>
              </a:rPr>
              <a:t>INTRODUCTION TO PROGRAMMING AND PROBLEM SOLVING</a:t>
            </a:r>
          </a:p>
        </p:txBody>
      </p:sp>
      <p:sp>
        <p:nvSpPr>
          <p:cNvPr id="3" name="Content Placeholder 2">
            <a:extLst>
              <a:ext uri="{FF2B5EF4-FFF2-40B4-BE49-F238E27FC236}">
                <a16:creationId xmlns:a16="http://schemas.microsoft.com/office/drawing/2014/main" id="{3A389669-9D63-7154-6253-224859511F0F}"/>
              </a:ext>
            </a:extLst>
          </p:cNvPr>
          <p:cNvSpPr>
            <a:spLocks noGrp="1"/>
          </p:cNvSpPr>
          <p:nvPr>
            <p:ph idx="1"/>
          </p:nvPr>
        </p:nvSpPr>
        <p:spPr>
          <a:xfrm>
            <a:off x="516835" y="2121408"/>
            <a:ext cx="11171582" cy="4050792"/>
          </a:xfrm>
        </p:spPr>
        <p:txBody>
          <a:bodyPr>
            <a:normAutofit/>
          </a:bodyPr>
          <a:lstStyle/>
          <a:p>
            <a:pPr marL="0" indent="0" algn="ctr">
              <a:buNone/>
            </a:pPr>
            <a:r>
              <a:rPr lang="en-US" sz="3200" b="1" dirty="0">
                <a:latin typeface="Times New Roman" panose="02020603050405020304" pitchFamily="18" charset="0"/>
                <a:cs typeface="Times New Roman" panose="02020603050405020304" pitchFamily="18" charset="0"/>
              </a:rPr>
              <a:t>WEEK 1: INTRODUCTION TO DIGITAL COMPUTER</a:t>
            </a:r>
          </a:p>
          <a:p>
            <a:pPr marL="0" indent="0" algn="ctr">
              <a:buNone/>
            </a:pPr>
            <a:endParaRPr lang="en-US" sz="3200" b="1" dirty="0">
              <a:latin typeface="Times New Roman" panose="02020603050405020304" pitchFamily="18" charset="0"/>
              <a:cs typeface="Times New Roman" panose="02020603050405020304" pitchFamily="18" charset="0"/>
            </a:endParaRPr>
          </a:p>
          <a:p>
            <a:pPr marL="0" indent="0" algn="ctr">
              <a:buNone/>
            </a:pPr>
            <a:r>
              <a:rPr lang="en-US" sz="3200" b="1" dirty="0">
                <a:latin typeface="Times New Roman" panose="02020603050405020304" pitchFamily="18" charset="0"/>
                <a:cs typeface="Times New Roman" panose="02020603050405020304" pitchFamily="18" charset="0"/>
              </a:rPr>
              <a:t>LECTURER: LEMI AGREY OLIVER</a:t>
            </a:r>
          </a:p>
          <a:p>
            <a:pPr marL="0" indent="0" algn="ctr">
              <a:buNone/>
            </a:pPr>
            <a:endParaRPr lang="en-US" sz="3200" b="1" dirty="0">
              <a:latin typeface="Times New Roman" panose="02020603050405020304" pitchFamily="18" charset="0"/>
              <a:cs typeface="Times New Roman" panose="02020603050405020304" pitchFamily="18" charset="0"/>
            </a:endParaRPr>
          </a:p>
          <a:p>
            <a:pPr marL="0" indent="0" algn="ctr">
              <a:buNone/>
            </a:pPr>
            <a:r>
              <a:rPr lang="en-US" sz="3200" b="1" dirty="0">
                <a:latin typeface="Times New Roman" panose="02020603050405020304" pitchFamily="18" charset="0"/>
                <a:cs typeface="Times New Roman" panose="02020603050405020304" pitchFamily="18" charset="0"/>
              </a:rPr>
              <a:t>DEPARTMENT OF INFORMATION TECHNOLOGY</a:t>
            </a:r>
          </a:p>
          <a:p>
            <a:pPr marL="0" indent="0" algn="ctr">
              <a:buNone/>
            </a:pPr>
            <a:r>
              <a:rPr lang="en-US" sz="3200" b="1" dirty="0">
                <a:latin typeface="Times New Roman" panose="02020603050405020304" pitchFamily="18" charset="0"/>
                <a:cs typeface="Times New Roman" panose="02020603050405020304" pitchFamily="18" charset="0"/>
              </a:rPr>
              <a:t>KUMI UNIVERSITY</a:t>
            </a:r>
          </a:p>
          <a:p>
            <a:pPr marL="0" indent="0">
              <a:buNone/>
            </a:pPr>
            <a:endParaRPr lang="en-US" sz="3200" b="1" dirty="0"/>
          </a:p>
        </p:txBody>
      </p:sp>
    </p:spTree>
    <p:extLst>
      <p:ext uri="{BB962C8B-B14F-4D97-AF65-F5344CB8AC3E}">
        <p14:creationId xmlns:p14="http://schemas.microsoft.com/office/powerpoint/2010/main" val="2641379756"/>
      </p:ext>
    </p:extLst>
  </p:cSld>
  <p:clrMapOvr>
    <a:masterClrMapping/>
  </p:clrMapOvr>
  <mc:AlternateContent xmlns:mc="http://schemas.openxmlformats.org/markup-compatibility/2006" xmlns:p14="http://schemas.microsoft.com/office/powerpoint/2010/main">
    <mc:Choice Requires="p14">
      <p:transition spd="slow" p14:dur="2000" advTm="28284"/>
    </mc:Choice>
    <mc:Fallback xmlns="">
      <p:transition spd="slow" advTm="282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17442-E53D-17DF-80CA-9C86F80013BE}"/>
              </a:ext>
            </a:extLst>
          </p:cNvPr>
          <p:cNvSpPr>
            <a:spLocks noGrp="1"/>
          </p:cNvSpPr>
          <p:nvPr>
            <p:ph type="title"/>
          </p:nvPr>
        </p:nvSpPr>
        <p:spPr>
          <a:xfrm>
            <a:off x="554786" y="55513"/>
            <a:ext cx="8596668" cy="660924"/>
          </a:xfrm>
        </p:spPr>
        <p:txBody>
          <a:bodyPr/>
          <a:lstStyle/>
          <a:p>
            <a:r>
              <a:rPr lang="en-US" dirty="0"/>
              <a:t>Outline</a:t>
            </a:r>
          </a:p>
        </p:txBody>
      </p:sp>
      <p:sp>
        <p:nvSpPr>
          <p:cNvPr id="3" name="Content Placeholder 2">
            <a:extLst>
              <a:ext uri="{FF2B5EF4-FFF2-40B4-BE49-F238E27FC236}">
                <a16:creationId xmlns:a16="http://schemas.microsoft.com/office/drawing/2014/main" id="{45D8B945-52B5-ECFB-C5D0-BF04926C33A7}"/>
              </a:ext>
            </a:extLst>
          </p:cNvPr>
          <p:cNvSpPr>
            <a:spLocks noGrp="1"/>
          </p:cNvSpPr>
          <p:nvPr>
            <p:ph idx="1"/>
          </p:nvPr>
        </p:nvSpPr>
        <p:spPr>
          <a:xfrm>
            <a:off x="554786" y="716437"/>
            <a:ext cx="8719216" cy="5731497"/>
          </a:xfrm>
        </p:spPr>
        <p:txBody>
          <a:bodyPr>
            <a:no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Course description</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Learning outcome</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Text books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Introduction to digital computer,</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Von Neumann Concept ,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Hardware and Software,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Programming Languages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Operating Systems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etc</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206488086"/>
      </p:ext>
    </p:extLst>
  </p:cSld>
  <p:clrMapOvr>
    <a:masterClrMapping/>
  </p:clrMapOvr>
  <mc:AlternateContent xmlns:mc="http://schemas.openxmlformats.org/markup-compatibility/2006" xmlns:p14="http://schemas.microsoft.com/office/powerpoint/2010/main">
    <mc:Choice Requires="p14">
      <p:transition spd="slow" p14:dur="2000" advTm="31933"/>
    </mc:Choice>
    <mc:Fallback xmlns="">
      <p:transition spd="slow" advTm="319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AC6EA-AAEE-A0D0-64D7-C34D99EAE46A}"/>
              </a:ext>
            </a:extLst>
          </p:cNvPr>
          <p:cNvSpPr>
            <a:spLocks noGrp="1"/>
          </p:cNvSpPr>
          <p:nvPr>
            <p:ph type="title"/>
          </p:nvPr>
        </p:nvSpPr>
        <p:spPr>
          <a:xfrm>
            <a:off x="554786" y="0"/>
            <a:ext cx="8596668" cy="650449"/>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Course description</a:t>
            </a:r>
            <a:endParaRPr lang="en-US" sz="5400" dirty="0"/>
          </a:p>
        </p:txBody>
      </p:sp>
      <p:sp>
        <p:nvSpPr>
          <p:cNvPr id="3" name="Content Placeholder 2">
            <a:extLst>
              <a:ext uri="{FF2B5EF4-FFF2-40B4-BE49-F238E27FC236}">
                <a16:creationId xmlns:a16="http://schemas.microsoft.com/office/drawing/2014/main" id="{2605659F-BAA5-DD8E-54CF-452D40DBB072}"/>
              </a:ext>
            </a:extLst>
          </p:cNvPr>
          <p:cNvSpPr>
            <a:spLocks noGrp="1"/>
          </p:cNvSpPr>
          <p:nvPr>
            <p:ph idx="1"/>
          </p:nvPr>
        </p:nvSpPr>
        <p:spPr>
          <a:xfrm>
            <a:off x="103696" y="650449"/>
            <a:ext cx="8936610" cy="6014302"/>
          </a:xfrm>
        </p:spPr>
        <p:txBody>
          <a:bodyPr>
            <a:normAutofit/>
          </a:bodyPr>
          <a:lstStyle/>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This course will provide students with a fundamental foundation in programming and problem-solving. </a:t>
            </a:r>
          </a:p>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Its primary goal is to equip students with a solid understanding of problem-solving through coding. </a:t>
            </a:r>
          </a:p>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curriculum encompasses essential topics such as computer system basics, problem-solving methodologies, an introduction to Python programming, </a:t>
            </a:r>
          </a:p>
        </p:txBody>
      </p:sp>
    </p:spTree>
    <p:extLst>
      <p:ext uri="{BB962C8B-B14F-4D97-AF65-F5344CB8AC3E}">
        <p14:creationId xmlns:p14="http://schemas.microsoft.com/office/powerpoint/2010/main" val="4175593837"/>
      </p:ext>
    </p:extLst>
  </p:cSld>
  <p:clrMapOvr>
    <a:masterClrMapping/>
  </p:clrMapOvr>
  <mc:AlternateContent xmlns:mc="http://schemas.openxmlformats.org/markup-compatibility/2006" xmlns:p14="http://schemas.microsoft.com/office/powerpoint/2010/main">
    <mc:Choice Requires="p14">
      <p:transition spd="slow" p14:dur="2000" advTm="39558"/>
    </mc:Choice>
    <mc:Fallback xmlns="">
      <p:transition spd="slow" advTm="3955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DDE72-71A8-3F31-D867-A0AC7CCC2DD0}"/>
              </a:ext>
            </a:extLst>
          </p:cNvPr>
          <p:cNvSpPr>
            <a:spLocks noGrp="1"/>
          </p:cNvSpPr>
          <p:nvPr>
            <p:ph type="title"/>
          </p:nvPr>
        </p:nvSpPr>
        <p:spPr>
          <a:xfrm>
            <a:off x="573639" y="167813"/>
            <a:ext cx="8596668" cy="756014"/>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Course description+</a:t>
            </a:r>
            <a:endParaRPr lang="en-US" sz="5400" dirty="0"/>
          </a:p>
        </p:txBody>
      </p:sp>
      <p:sp>
        <p:nvSpPr>
          <p:cNvPr id="3" name="Content Placeholder 2">
            <a:extLst>
              <a:ext uri="{FF2B5EF4-FFF2-40B4-BE49-F238E27FC236}">
                <a16:creationId xmlns:a16="http://schemas.microsoft.com/office/drawing/2014/main" id="{CBE56F8C-44D0-BBAB-D93E-18A367D0CE29}"/>
              </a:ext>
            </a:extLst>
          </p:cNvPr>
          <p:cNvSpPr>
            <a:spLocks noGrp="1"/>
          </p:cNvSpPr>
          <p:nvPr>
            <p:ph idx="1"/>
          </p:nvPr>
        </p:nvSpPr>
        <p:spPr>
          <a:xfrm>
            <a:off x="625486" y="923827"/>
            <a:ext cx="8492973" cy="4788816"/>
          </a:xfrm>
        </p:spPr>
        <p:txBody>
          <a:bodyPr>
            <a:normAutofit/>
          </a:bodyPr>
          <a:lstStyle/>
          <a:p>
            <a:pPr marL="0" indent="0" algn="just">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Python programming fundamentals, operators and expressions, decision statements, loop control statements, functions, strings, lists, list searching, sorting, object-oriented programming, sets, tuples, dictionaries, as well as creative applications of Turtle graphics for drawing, accompanied by practical skills in file handling.</a:t>
            </a:r>
            <a:endParaRPr lang="en-US" sz="4000" dirty="0"/>
          </a:p>
        </p:txBody>
      </p:sp>
    </p:spTree>
    <p:extLst>
      <p:ext uri="{BB962C8B-B14F-4D97-AF65-F5344CB8AC3E}">
        <p14:creationId xmlns:p14="http://schemas.microsoft.com/office/powerpoint/2010/main" val="2688954842"/>
      </p:ext>
    </p:extLst>
  </p:cSld>
  <p:clrMapOvr>
    <a:masterClrMapping/>
  </p:clrMapOvr>
  <mc:AlternateContent xmlns:mc="http://schemas.openxmlformats.org/markup-compatibility/2006" xmlns:p14="http://schemas.microsoft.com/office/powerpoint/2010/main">
    <mc:Choice Requires="p14">
      <p:transition spd="slow" p14:dur="2000" advTm="35293"/>
    </mc:Choice>
    <mc:Fallback xmlns="">
      <p:transition spd="slow" advTm="352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0648F-4621-CA66-BB32-735CE9F55D24}"/>
              </a:ext>
            </a:extLst>
          </p:cNvPr>
          <p:cNvSpPr>
            <a:spLocks noGrp="1"/>
          </p:cNvSpPr>
          <p:nvPr>
            <p:ph type="title"/>
          </p:nvPr>
        </p:nvSpPr>
        <p:spPr>
          <a:xfrm>
            <a:off x="677334" y="0"/>
            <a:ext cx="8596668" cy="568751"/>
          </a:xfrm>
        </p:spPr>
        <p:txBody>
          <a:bodyPr>
            <a:normAutofit fontScale="90000"/>
          </a:bodyPr>
          <a:lstStyle/>
          <a:p>
            <a:r>
              <a:rPr lang="en-US" dirty="0"/>
              <a:t>Learning outcome</a:t>
            </a:r>
          </a:p>
        </p:txBody>
      </p:sp>
      <p:sp>
        <p:nvSpPr>
          <p:cNvPr id="3" name="Content Placeholder 2">
            <a:extLst>
              <a:ext uri="{FF2B5EF4-FFF2-40B4-BE49-F238E27FC236}">
                <a16:creationId xmlns:a16="http://schemas.microsoft.com/office/drawing/2014/main" id="{ACA90311-35DC-785B-1E49-10A896FB17D9}"/>
              </a:ext>
            </a:extLst>
          </p:cNvPr>
          <p:cNvSpPr>
            <a:spLocks noGrp="1"/>
          </p:cNvSpPr>
          <p:nvPr>
            <p:ph idx="1"/>
          </p:nvPr>
        </p:nvSpPr>
        <p:spPr>
          <a:xfrm>
            <a:off x="677334" y="650449"/>
            <a:ext cx="8596668" cy="5390913"/>
          </a:xfrm>
        </p:spPr>
        <p:txBody>
          <a:bodyPr>
            <a:normAutofit/>
          </a:bodyPr>
          <a:lstStyle/>
          <a:p>
            <a:pPr marL="0" indent="0">
              <a:buNone/>
            </a:pPr>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By the end  of this course, students should be able to:</a:t>
            </a:r>
          </a:p>
          <a:p>
            <a:pPr>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Comprehend the fundamentals of a computer system.</a:t>
            </a:r>
          </a:p>
          <a:p>
            <a:pPr>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Acquire knowledge in problem-solving strategies and algorithms.</a:t>
            </a:r>
          </a:p>
          <a:p>
            <a:pPr>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Understand programming concepts and various programming languages.</a:t>
            </a:r>
          </a:p>
        </p:txBody>
      </p:sp>
    </p:spTree>
    <p:extLst>
      <p:ext uri="{BB962C8B-B14F-4D97-AF65-F5344CB8AC3E}">
        <p14:creationId xmlns:p14="http://schemas.microsoft.com/office/powerpoint/2010/main" val="2247747575"/>
      </p:ext>
    </p:extLst>
  </p:cSld>
  <p:clrMapOvr>
    <a:masterClrMapping/>
  </p:clrMapOvr>
  <mc:AlternateContent xmlns:mc="http://schemas.openxmlformats.org/markup-compatibility/2006" xmlns:p14="http://schemas.microsoft.com/office/powerpoint/2010/main">
    <mc:Choice Requires="p14">
      <p:transition spd="slow" p14:dur="2000" advTm="24126"/>
    </mc:Choice>
    <mc:Fallback xmlns="">
      <p:transition spd="slow" advTm="2412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232A4-9FE8-53D4-C429-4E2D0EA37B08}"/>
              </a:ext>
            </a:extLst>
          </p:cNvPr>
          <p:cNvSpPr>
            <a:spLocks noGrp="1"/>
          </p:cNvSpPr>
          <p:nvPr>
            <p:ph type="title"/>
          </p:nvPr>
        </p:nvSpPr>
        <p:spPr>
          <a:xfrm>
            <a:off x="677334" y="81699"/>
            <a:ext cx="8596668" cy="615885"/>
          </a:xfrm>
        </p:spPr>
        <p:txBody>
          <a:bodyPr>
            <a:normAutofit fontScale="90000"/>
          </a:bodyPr>
          <a:lstStyle/>
          <a:p>
            <a:r>
              <a:rPr lang="en-US" dirty="0"/>
              <a:t>Learning outcome+</a:t>
            </a:r>
          </a:p>
        </p:txBody>
      </p:sp>
      <p:sp>
        <p:nvSpPr>
          <p:cNvPr id="3" name="Content Placeholder 2">
            <a:extLst>
              <a:ext uri="{FF2B5EF4-FFF2-40B4-BE49-F238E27FC236}">
                <a16:creationId xmlns:a16="http://schemas.microsoft.com/office/drawing/2014/main" id="{13EFCE08-FC28-F41F-1DDC-7B6C5C0788E7}"/>
              </a:ext>
            </a:extLst>
          </p:cNvPr>
          <p:cNvSpPr>
            <a:spLocks noGrp="1"/>
          </p:cNvSpPr>
          <p:nvPr>
            <p:ph idx="1"/>
          </p:nvPr>
        </p:nvSpPr>
        <p:spPr>
          <a:xfrm>
            <a:off x="677334" y="772998"/>
            <a:ext cx="8596668" cy="5277791"/>
          </a:xfrm>
        </p:spPr>
        <p:txBody>
          <a:bodyPr>
            <a:noAutofit/>
          </a:bodyPr>
          <a:lstStyle/>
          <a:p>
            <a:pPr algn="just">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Define and employ functions to execute specific tasks, enhancing code modularity.</a:t>
            </a:r>
          </a:p>
          <a:p>
            <a:pPr algn="just">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Manipulate lists, tuples, and dictionaries to store, retrieve, and modify data.</a:t>
            </a:r>
          </a:p>
          <a:p>
            <a:pPr algn="just">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Apply algorithmic thinking to address fundamental programming challenges by breaking them down into logical steps.</a:t>
            </a:r>
          </a:p>
          <a:p>
            <a:pPr marL="0" indent="0" algn="just">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131145102"/>
      </p:ext>
    </p:extLst>
  </p:cSld>
  <p:clrMapOvr>
    <a:masterClrMapping/>
  </p:clrMapOvr>
  <mc:AlternateContent xmlns:mc="http://schemas.openxmlformats.org/markup-compatibility/2006" xmlns:p14="http://schemas.microsoft.com/office/powerpoint/2010/main">
    <mc:Choice Requires="p14">
      <p:transition spd="slow" p14:dur="2000" advTm="26413"/>
    </mc:Choice>
    <mc:Fallback xmlns="">
      <p:transition spd="slow" advTm="2641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699E5-03A3-1EED-BA3E-0D9FB797AF02}"/>
              </a:ext>
            </a:extLst>
          </p:cNvPr>
          <p:cNvSpPr>
            <a:spLocks noGrp="1"/>
          </p:cNvSpPr>
          <p:nvPr>
            <p:ph type="title"/>
          </p:nvPr>
        </p:nvSpPr>
        <p:spPr>
          <a:xfrm>
            <a:off x="677334" y="156238"/>
            <a:ext cx="8596668" cy="660400"/>
          </a:xfrm>
        </p:spPr>
        <p:txBody>
          <a:bodyPr/>
          <a:lstStyle/>
          <a:p>
            <a:r>
              <a:rPr lang="en-US" dirty="0"/>
              <a:t>Text books</a:t>
            </a:r>
          </a:p>
        </p:txBody>
      </p:sp>
      <p:sp>
        <p:nvSpPr>
          <p:cNvPr id="3" name="Content Placeholder 2">
            <a:extLst>
              <a:ext uri="{FF2B5EF4-FFF2-40B4-BE49-F238E27FC236}">
                <a16:creationId xmlns:a16="http://schemas.microsoft.com/office/drawing/2014/main" id="{6038CFDB-BC43-2F52-77F4-0435B713F684}"/>
              </a:ext>
            </a:extLst>
          </p:cNvPr>
          <p:cNvSpPr>
            <a:spLocks noGrp="1"/>
          </p:cNvSpPr>
          <p:nvPr>
            <p:ph idx="1"/>
          </p:nvPr>
        </p:nvSpPr>
        <p:spPr>
          <a:xfrm>
            <a:off x="677334" y="735291"/>
            <a:ext cx="8596668" cy="5306071"/>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Introduction to Programming and problem solving with python, Ashok N.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Kamthane</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Amit A.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Kamthane</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McGraw Hill Education (India) Private Limited,2018</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Introduction to computing and problem-solving using python, E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Balagurusamy</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McGraw Hill Education (India) Private Limited, 2016</a:t>
            </a:r>
          </a:p>
        </p:txBody>
      </p:sp>
    </p:spTree>
    <p:extLst>
      <p:ext uri="{BB962C8B-B14F-4D97-AF65-F5344CB8AC3E}">
        <p14:creationId xmlns:p14="http://schemas.microsoft.com/office/powerpoint/2010/main" val="3121172719"/>
      </p:ext>
    </p:extLst>
  </p:cSld>
  <p:clrMapOvr>
    <a:masterClrMapping/>
  </p:clrMapOvr>
  <mc:AlternateContent xmlns:mc="http://schemas.openxmlformats.org/markup-compatibility/2006" xmlns:p14="http://schemas.microsoft.com/office/powerpoint/2010/main">
    <mc:Choice Requires="p14">
      <p:transition spd="slow" p14:dur="2000" advTm="17714"/>
    </mc:Choice>
    <mc:Fallback xmlns="">
      <p:transition spd="slow" advTm="1771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6892E-F7F8-590B-5CDD-950A2920FF29}"/>
              </a:ext>
            </a:extLst>
          </p:cNvPr>
          <p:cNvSpPr>
            <a:spLocks noGrp="1"/>
          </p:cNvSpPr>
          <p:nvPr>
            <p:ph type="title"/>
          </p:nvPr>
        </p:nvSpPr>
        <p:spPr>
          <a:xfrm>
            <a:off x="677334" y="175967"/>
            <a:ext cx="8596668" cy="559324"/>
          </a:xfrm>
        </p:spPr>
        <p:txBody>
          <a:bodyPr>
            <a:normAutofit fontScale="90000"/>
          </a:bodyPr>
          <a:lstStyle/>
          <a:p>
            <a:r>
              <a:rPr lang="en-US" dirty="0"/>
              <a:t>Introduction to digital computer</a:t>
            </a:r>
          </a:p>
        </p:txBody>
      </p:sp>
      <p:sp>
        <p:nvSpPr>
          <p:cNvPr id="3" name="Content Placeholder 2">
            <a:extLst>
              <a:ext uri="{FF2B5EF4-FFF2-40B4-BE49-F238E27FC236}">
                <a16:creationId xmlns:a16="http://schemas.microsoft.com/office/drawing/2014/main" id="{E115F037-8865-DDB4-54A8-C06EA311884B}"/>
              </a:ext>
            </a:extLst>
          </p:cNvPr>
          <p:cNvSpPr>
            <a:spLocks noGrp="1"/>
          </p:cNvSpPr>
          <p:nvPr>
            <p:ph idx="1"/>
          </p:nvPr>
        </p:nvSpPr>
        <p:spPr>
          <a:xfrm>
            <a:off x="396240" y="735291"/>
            <a:ext cx="8877762" cy="5306071"/>
          </a:xfrm>
        </p:spPr>
        <p:txBody>
          <a:bodyPr>
            <a:no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digital computer also known as computer is an electronic device that takes in data, processes it into information, stores and output the information to the user whenever required</a:t>
            </a:r>
          </a:p>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computer can also be defined as an electronic device which accepts data from a user, processes the data for calculations specified by the user and generates an output</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[1]</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It normally understands binary values which are represented by 0s and 1s. </a:t>
            </a:r>
          </a:p>
        </p:txBody>
      </p:sp>
    </p:spTree>
    <p:extLst>
      <p:ext uri="{BB962C8B-B14F-4D97-AF65-F5344CB8AC3E}">
        <p14:creationId xmlns:p14="http://schemas.microsoft.com/office/powerpoint/2010/main" val="2229991728"/>
      </p:ext>
    </p:extLst>
  </p:cSld>
  <p:clrMapOvr>
    <a:masterClrMapping/>
  </p:clrMapOvr>
  <mc:AlternateContent xmlns:mc="http://schemas.openxmlformats.org/markup-compatibility/2006" xmlns:p14="http://schemas.microsoft.com/office/powerpoint/2010/main">
    <mc:Choice Requires="p14">
      <p:transition spd="slow" p14:dur="2000" advTm="118774"/>
    </mc:Choice>
    <mc:Fallback xmlns="">
      <p:transition spd="slow" advTm="11877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91433-15D8-A388-D427-590CDD8E2D26}"/>
              </a:ext>
            </a:extLst>
          </p:cNvPr>
          <p:cNvSpPr>
            <a:spLocks noGrp="1"/>
          </p:cNvSpPr>
          <p:nvPr>
            <p:ph type="title"/>
          </p:nvPr>
        </p:nvSpPr>
        <p:spPr>
          <a:xfrm>
            <a:off x="677334" y="0"/>
            <a:ext cx="8596668" cy="895546"/>
          </a:xfrm>
        </p:spPr>
        <p:txBody>
          <a:bodyPr/>
          <a:lstStyle/>
          <a:p>
            <a:r>
              <a:rPr lang="en-US" dirty="0"/>
              <a:t>Introduction to digital computer+</a:t>
            </a:r>
          </a:p>
        </p:txBody>
      </p:sp>
      <p:sp>
        <p:nvSpPr>
          <p:cNvPr id="3" name="Content Placeholder 2">
            <a:extLst>
              <a:ext uri="{FF2B5EF4-FFF2-40B4-BE49-F238E27FC236}">
                <a16:creationId xmlns:a16="http://schemas.microsoft.com/office/drawing/2014/main" id="{5914167F-371A-3E2F-3181-C45FE38C57B1}"/>
              </a:ext>
            </a:extLst>
          </p:cNvPr>
          <p:cNvSpPr>
            <a:spLocks noGrp="1"/>
          </p:cNvSpPr>
          <p:nvPr>
            <p:ph idx="1"/>
          </p:nvPr>
        </p:nvSpPr>
        <p:spPr>
          <a:xfrm>
            <a:off x="233680" y="702611"/>
            <a:ext cx="9040322" cy="5277791"/>
          </a:xfrm>
        </p:spPr>
        <p:txBody>
          <a:bodyPr>
            <a:no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It’s a versatile machine with ability to perform variety of tasks including calculations, data manipulation, multitasking, simulations and many others.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computer is a very complex system that consist of several components that work together to accomplish a task such as data processing and information storage.</a:t>
            </a:r>
            <a:endParaRPr lang="en-US" sz="4000" b="1" dirty="0">
              <a:latin typeface="Microsoft Himalaya" panose="01010100010101010101" pitchFamily="2" charset="0"/>
              <a:ea typeface="Microsoft Himalaya" panose="01010100010101010101" pitchFamily="2" charset="0"/>
              <a:cs typeface="Microsoft Himalaya" panose="01010100010101010101" pitchFamily="2" charset="0"/>
            </a:endParaRPr>
          </a:p>
          <a:p>
            <a:pPr>
              <a:buFont typeface="Wingdings" panose="05000000000000000000" pitchFamily="2" charset="2"/>
              <a:buChar char="Ø"/>
            </a:pPr>
            <a:endParaRPr lang="en-US" sz="4000" b="1" dirty="0">
              <a:latin typeface="Microsoft Himalaya" panose="01010100010101010101" pitchFamily="2" charset="0"/>
              <a:ea typeface="Microsoft Himalaya" panose="01010100010101010101" pitchFamily="2" charset="0"/>
              <a:cs typeface="Microsoft Himalaya" panose="01010100010101010101" pitchFamily="2" charset="0"/>
            </a:endParaRPr>
          </a:p>
          <a:p>
            <a:pPr>
              <a:buFont typeface="Wingdings" panose="05000000000000000000" pitchFamily="2" charset="2"/>
              <a:buChar char="Ø"/>
            </a:pPr>
            <a:endParaRPr lang="en-US" sz="4000" b="1" dirty="0">
              <a:latin typeface="Microsoft Himalaya" panose="01010100010101010101" pitchFamily="2" charset="0"/>
              <a:ea typeface="Microsoft Himalaya" panose="01010100010101010101" pitchFamily="2" charset="0"/>
              <a:cs typeface="Microsoft Himalaya" panose="01010100010101010101" pitchFamily="2" charset="0"/>
            </a:endParaRPr>
          </a:p>
          <a:p>
            <a:pPr>
              <a:buFont typeface="Wingdings" panose="05000000000000000000" pitchFamily="2" charset="2"/>
              <a:buChar char="Ø"/>
            </a:pPr>
            <a:endParaRPr lang="en-US" sz="4000" b="1"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345174988"/>
      </p:ext>
    </p:extLst>
  </p:cSld>
  <p:clrMapOvr>
    <a:masterClrMapping/>
  </p:clrMapOvr>
  <mc:AlternateContent xmlns:mc="http://schemas.openxmlformats.org/markup-compatibility/2006" xmlns:p14="http://schemas.microsoft.com/office/powerpoint/2010/main">
    <mc:Choice Requires="p14">
      <p:transition spd="slow" p14:dur="2000" advTm="62474"/>
    </mc:Choice>
    <mc:Fallback xmlns="">
      <p:transition spd="slow" advTm="6247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FD03-89F7-7DF9-078B-F623B19E17AC}"/>
              </a:ext>
            </a:extLst>
          </p:cNvPr>
          <p:cNvSpPr>
            <a:spLocks noGrp="1"/>
          </p:cNvSpPr>
          <p:nvPr>
            <p:ph type="title"/>
          </p:nvPr>
        </p:nvSpPr>
        <p:spPr>
          <a:xfrm>
            <a:off x="677334" y="156238"/>
            <a:ext cx="8596668" cy="660400"/>
          </a:xfrm>
        </p:spPr>
        <p:txBody>
          <a:bodyPr/>
          <a:lstStyle/>
          <a:p>
            <a:r>
              <a:rPr lang="en-US" dirty="0"/>
              <a:t>Components of a computer</a:t>
            </a:r>
          </a:p>
        </p:txBody>
      </p:sp>
      <p:sp>
        <p:nvSpPr>
          <p:cNvPr id="3" name="Content Placeholder 2">
            <a:extLst>
              <a:ext uri="{FF2B5EF4-FFF2-40B4-BE49-F238E27FC236}">
                <a16:creationId xmlns:a16="http://schemas.microsoft.com/office/drawing/2014/main" id="{A2273A1E-184E-BE7D-DB1A-412DC90FCF0E}"/>
              </a:ext>
            </a:extLst>
          </p:cNvPr>
          <p:cNvSpPr>
            <a:spLocks noGrp="1"/>
          </p:cNvSpPr>
          <p:nvPr>
            <p:ph idx="1"/>
          </p:nvPr>
        </p:nvSpPr>
        <p:spPr>
          <a:xfrm>
            <a:off x="0" y="579120"/>
            <a:ext cx="9641840" cy="5228562"/>
          </a:xfrm>
        </p:spPr>
        <p:txBody>
          <a:bodyPr>
            <a:noAutofit/>
          </a:bodyPr>
          <a:lstStyle/>
          <a:p>
            <a:pPr marL="228600" marR="0">
              <a:lnSpc>
                <a:spcPct val="115000"/>
              </a:lnSpc>
              <a:spcBef>
                <a:spcPts val="0"/>
              </a:spcBef>
              <a:spcAft>
                <a:spcPts val="1000"/>
              </a:spcAft>
            </a:pPr>
            <a:r>
              <a:rPr lang="en-US" sz="39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Central Processing Unit (CPU)</a:t>
            </a:r>
            <a:r>
              <a:rPr lang="en-US" sz="39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CPU is the brain of the computer. It performs instructions, calculations, and manages data processing. It consists of the control unit and the arithmetic logic unit (ALU).</a:t>
            </a:r>
          </a:p>
          <a:p>
            <a:pPr marL="228600" marR="0">
              <a:lnSpc>
                <a:spcPct val="115000"/>
              </a:lnSpc>
              <a:spcBef>
                <a:spcPts val="0"/>
              </a:spcBef>
              <a:spcAft>
                <a:spcPts val="1000"/>
              </a:spcAft>
            </a:pPr>
            <a:r>
              <a:rPr lang="en-US" sz="39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Memory (RAM)</a:t>
            </a:r>
            <a:r>
              <a:rPr lang="en-US" sz="39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Random Access Memory (RAM) is a type of volatile memory that temporarily stores data and instructions that the CPU is actively using. It allows for quick data access and retrieval.</a:t>
            </a:r>
          </a:p>
          <a:p>
            <a:endParaRPr lang="en-US" sz="39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964056881"/>
      </p:ext>
    </p:extLst>
  </p:cSld>
  <p:clrMapOvr>
    <a:masterClrMapping/>
  </p:clrMapOvr>
  <mc:AlternateContent xmlns:mc="http://schemas.openxmlformats.org/markup-compatibility/2006" xmlns:p14="http://schemas.microsoft.com/office/powerpoint/2010/main">
    <mc:Choice Requires="p14">
      <p:transition spd="slow" p14:dur="2000" advTm="76039"/>
    </mc:Choice>
    <mc:Fallback xmlns="">
      <p:transition spd="slow" advTm="7603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82044-C4E6-B9CB-7D63-95AF82BD23F7}"/>
              </a:ext>
            </a:extLst>
          </p:cNvPr>
          <p:cNvSpPr>
            <a:spLocks noGrp="1"/>
          </p:cNvSpPr>
          <p:nvPr>
            <p:ph type="title"/>
          </p:nvPr>
        </p:nvSpPr>
        <p:spPr>
          <a:xfrm>
            <a:off x="525973" y="71120"/>
            <a:ext cx="8596668" cy="745517"/>
          </a:xfrm>
        </p:spPr>
        <p:txBody>
          <a:bodyPr/>
          <a:lstStyle/>
          <a:p>
            <a:r>
              <a:rPr lang="en-US" dirty="0"/>
              <a:t>Components of a computer+</a:t>
            </a:r>
          </a:p>
        </p:txBody>
      </p:sp>
      <p:sp>
        <p:nvSpPr>
          <p:cNvPr id="3" name="Content Placeholder 2">
            <a:extLst>
              <a:ext uri="{FF2B5EF4-FFF2-40B4-BE49-F238E27FC236}">
                <a16:creationId xmlns:a16="http://schemas.microsoft.com/office/drawing/2014/main" id="{7BFCE63D-D2F1-8B9D-7152-5A145C5CC7EC}"/>
              </a:ext>
            </a:extLst>
          </p:cNvPr>
          <p:cNvSpPr>
            <a:spLocks noGrp="1"/>
          </p:cNvSpPr>
          <p:nvPr>
            <p:ph idx="1"/>
          </p:nvPr>
        </p:nvSpPr>
        <p:spPr>
          <a:xfrm>
            <a:off x="301414" y="914400"/>
            <a:ext cx="9045786" cy="5320003"/>
          </a:xfrm>
        </p:spPr>
        <p:txBody>
          <a:bodyPr>
            <a:noAutofit/>
          </a:bodyPr>
          <a:lstStyle/>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Storage Devices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These are devices used for permanent storage of data and they includes,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Hard Disk Drives (HDD)</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Solid-State Drives (SSD), Optical Drives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USB Flash Drives, and many others</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228600" marR="0">
              <a:lnSpc>
                <a:spcPct val="115000"/>
              </a:lnSpc>
              <a:spcBef>
                <a:spcPts val="0"/>
              </a:spcBef>
              <a:spcAft>
                <a:spcPts val="1000"/>
              </a:spcAft>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Motherboard</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motherboard is the main circuit board of the computer. It houses the CPU, memory, and other essential components, and it provides connectivity for peripherals.</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145606423"/>
      </p:ext>
    </p:extLst>
  </p:cSld>
  <p:clrMapOvr>
    <a:masterClrMapping/>
  </p:clrMapOvr>
  <mc:AlternateContent xmlns:mc="http://schemas.openxmlformats.org/markup-compatibility/2006" xmlns:p14="http://schemas.microsoft.com/office/powerpoint/2010/main">
    <mc:Choice Requires="p14">
      <p:transition spd="slow" p14:dur="2000" advTm="53132"/>
    </mc:Choice>
    <mc:Fallback xmlns="">
      <p:transition spd="slow" advTm="531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8C79D-5256-F35C-7E5A-2A36FC859A91}"/>
              </a:ext>
            </a:extLst>
          </p:cNvPr>
          <p:cNvSpPr>
            <a:spLocks noGrp="1"/>
          </p:cNvSpPr>
          <p:nvPr>
            <p:ph type="title"/>
          </p:nvPr>
        </p:nvSpPr>
        <p:spPr>
          <a:xfrm>
            <a:off x="677334" y="172720"/>
            <a:ext cx="8596668" cy="782320"/>
          </a:xfrm>
        </p:spPr>
        <p:txBody>
          <a:bodyPr>
            <a:normAutofit/>
          </a:bodyPr>
          <a:lstStyle/>
          <a:p>
            <a:r>
              <a:rPr lang="en-US" dirty="0"/>
              <a:t>Components of a computer++</a:t>
            </a:r>
          </a:p>
        </p:txBody>
      </p:sp>
      <p:sp>
        <p:nvSpPr>
          <p:cNvPr id="3" name="Content Placeholder 2">
            <a:extLst>
              <a:ext uri="{FF2B5EF4-FFF2-40B4-BE49-F238E27FC236}">
                <a16:creationId xmlns:a16="http://schemas.microsoft.com/office/drawing/2014/main" id="{827A01C3-413C-ECA6-77CE-26C7D24ABDB5}"/>
              </a:ext>
            </a:extLst>
          </p:cNvPr>
          <p:cNvSpPr>
            <a:spLocks noGrp="1"/>
          </p:cNvSpPr>
          <p:nvPr>
            <p:ph idx="1"/>
          </p:nvPr>
        </p:nvSpPr>
        <p:spPr>
          <a:xfrm>
            <a:off x="677334" y="955041"/>
            <a:ext cx="8596668" cy="5177762"/>
          </a:xfrm>
        </p:spPr>
        <p:txBody>
          <a:bodyPr>
            <a:noAutofit/>
          </a:bodyPr>
          <a:lstStyle/>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Output Devices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output devices present data to the user. Examples of output devices are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Monitor/Display</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Printer</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Speakers</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228600" marR="0">
              <a:lnSpc>
                <a:spcPct val="115000"/>
              </a:lnSpc>
              <a:spcBef>
                <a:spcPts val="0"/>
              </a:spcBef>
              <a:spcAft>
                <a:spcPts val="1000"/>
              </a:spcAft>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Expansion Cards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These are optional cards that can be added to the motherboard to provide additional functionality. Examples include graphics cards (GPU), sound cards, and network interface cards (NIC).</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949279022"/>
      </p:ext>
    </p:extLst>
  </p:cSld>
  <p:clrMapOvr>
    <a:masterClrMapping/>
  </p:clrMapOvr>
  <mc:AlternateContent xmlns:mc="http://schemas.openxmlformats.org/markup-compatibility/2006" xmlns:p14="http://schemas.microsoft.com/office/powerpoint/2010/main">
    <mc:Choice Requires="p14">
      <p:transition spd="slow" p14:dur="2000" advTm="42367"/>
    </mc:Choice>
    <mc:Fallback xmlns="">
      <p:transition spd="slow" advTm="423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DFCDD-9429-B1A3-0557-7E1808F75BD5}"/>
              </a:ext>
            </a:extLst>
          </p:cNvPr>
          <p:cNvSpPr>
            <a:spLocks noGrp="1"/>
          </p:cNvSpPr>
          <p:nvPr>
            <p:ph type="title"/>
          </p:nvPr>
        </p:nvSpPr>
        <p:spPr>
          <a:xfrm>
            <a:off x="555414" y="156238"/>
            <a:ext cx="8596668" cy="585442"/>
          </a:xfrm>
        </p:spPr>
        <p:txBody>
          <a:bodyPr>
            <a:normAutofit fontScale="90000"/>
          </a:bodyPr>
          <a:lstStyle/>
          <a:p>
            <a:r>
              <a:rPr lang="en-US" dirty="0"/>
              <a:t>Components of a computer+++</a:t>
            </a:r>
          </a:p>
        </p:txBody>
      </p:sp>
      <p:sp>
        <p:nvSpPr>
          <p:cNvPr id="3" name="Content Placeholder 2">
            <a:extLst>
              <a:ext uri="{FF2B5EF4-FFF2-40B4-BE49-F238E27FC236}">
                <a16:creationId xmlns:a16="http://schemas.microsoft.com/office/drawing/2014/main" id="{BFC55B48-B8D3-062C-3829-ADFFC54C1505}"/>
              </a:ext>
            </a:extLst>
          </p:cNvPr>
          <p:cNvSpPr>
            <a:spLocks noGrp="1"/>
          </p:cNvSpPr>
          <p:nvPr>
            <p:ph idx="1"/>
          </p:nvPr>
        </p:nvSpPr>
        <p:spPr>
          <a:xfrm>
            <a:off x="555414" y="741680"/>
            <a:ext cx="8596668" cy="5411442"/>
          </a:xfrm>
        </p:spPr>
        <p:txBody>
          <a:bodyPr>
            <a:normAutofit fontScale="92500"/>
          </a:bodyPr>
          <a:lstStyle/>
          <a:p>
            <a:pPr marL="457200" marR="0" indent="-571500">
              <a:lnSpc>
                <a:spcPct val="115000"/>
              </a:lnSpc>
              <a:spcBef>
                <a:spcPts val="0"/>
              </a:spcBef>
              <a:spcAft>
                <a:spcPts val="1000"/>
              </a:spcAft>
              <a:buFont typeface="Wingdings" panose="05000000000000000000" pitchFamily="2" charset="2"/>
              <a:buChar char="Ø"/>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Power Supply Unit (PSU)</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PSU provides electrical power to the computer. It converts electrical energy from an outlet into the voltage levels required by various components.</a:t>
            </a:r>
          </a:p>
          <a:p>
            <a:pPr marL="457200" marR="0" indent="-571500">
              <a:lnSpc>
                <a:spcPct val="115000"/>
              </a:lnSpc>
              <a:spcBef>
                <a:spcPts val="0"/>
              </a:spcBef>
              <a:spcAft>
                <a:spcPts val="1000"/>
              </a:spcAft>
              <a:buFont typeface="Wingdings" panose="05000000000000000000" pitchFamily="2" charset="2"/>
              <a:buChar char="Ø"/>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Cooling System</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Computers generate heat during operation, so cooling components are essential to prevent overheating. This includes fans, heat sinks, and sometimes liquid cooling systems.</a:t>
            </a:r>
          </a:p>
          <a:p>
            <a:pPr>
              <a:buFont typeface="Wingdings" panose="05000000000000000000" pitchFamily="2" charset="2"/>
              <a:buChar char="Ø"/>
            </a:pPr>
            <a:endParaRPr lang="en-US" sz="43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6764409"/>
      </p:ext>
    </p:extLst>
  </p:cSld>
  <p:clrMapOvr>
    <a:masterClrMapping/>
  </p:clrMapOvr>
  <mc:AlternateContent xmlns:mc="http://schemas.openxmlformats.org/markup-compatibility/2006" xmlns:p14="http://schemas.microsoft.com/office/powerpoint/2010/main">
    <mc:Choice Requires="p14">
      <p:transition spd="slow" p14:dur="2000" advTm="65209"/>
    </mc:Choice>
    <mc:Fallback xmlns="">
      <p:transition spd="slow" advTm="6520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5A065-2876-AA40-88D2-B8B2EC990BF2}"/>
              </a:ext>
            </a:extLst>
          </p:cNvPr>
          <p:cNvSpPr>
            <a:spLocks noGrp="1"/>
          </p:cNvSpPr>
          <p:nvPr>
            <p:ph type="title"/>
          </p:nvPr>
        </p:nvSpPr>
        <p:spPr>
          <a:xfrm>
            <a:off x="677334" y="71120"/>
            <a:ext cx="8596668" cy="518160"/>
          </a:xfrm>
        </p:spPr>
        <p:txBody>
          <a:bodyPr>
            <a:normAutofit fontScale="90000"/>
          </a:bodyPr>
          <a:lstStyle/>
          <a:p>
            <a:r>
              <a:rPr lang="en-US" dirty="0"/>
              <a:t>Components of a computer++++</a:t>
            </a:r>
          </a:p>
        </p:txBody>
      </p:sp>
      <p:sp>
        <p:nvSpPr>
          <p:cNvPr id="3" name="Content Placeholder 2">
            <a:extLst>
              <a:ext uri="{FF2B5EF4-FFF2-40B4-BE49-F238E27FC236}">
                <a16:creationId xmlns:a16="http://schemas.microsoft.com/office/drawing/2014/main" id="{468E88D3-3008-B3EB-1F32-53994966655B}"/>
              </a:ext>
            </a:extLst>
          </p:cNvPr>
          <p:cNvSpPr>
            <a:spLocks noGrp="1"/>
          </p:cNvSpPr>
          <p:nvPr>
            <p:ph idx="1"/>
          </p:nvPr>
        </p:nvSpPr>
        <p:spPr>
          <a:xfrm>
            <a:off x="677334" y="589281"/>
            <a:ext cx="8596668" cy="5645122"/>
          </a:xfrm>
        </p:spPr>
        <p:txBody>
          <a:bodyPr>
            <a:noAutofit/>
          </a:bodyPr>
          <a:lstStyle/>
          <a:p>
            <a:pPr marL="228600" marR="0">
              <a:lnSpc>
                <a:spcPct val="115000"/>
              </a:lnSpc>
              <a:spcBef>
                <a:spcPts val="0"/>
              </a:spcBef>
              <a:spcAft>
                <a:spcPts val="1000"/>
              </a:spcAft>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Cables and Connectors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Cables and connectors are used to link various components within the computer and connect external peripherals. Examples include SATA cables, USB connectors, and power cables.</a:t>
            </a:r>
          </a:p>
          <a:p>
            <a:pPr marL="228600" marR="0">
              <a:lnSpc>
                <a:spcPct val="115000"/>
              </a:lnSpc>
              <a:spcBef>
                <a:spcPts val="0"/>
              </a:spcBef>
              <a:spcAft>
                <a:spcPts val="1000"/>
              </a:spcAft>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Operating System (OS)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operating system is software that manages hardware resources and provides services to applications and users. Common operating systems include Windows, macOS, Linux, and various mobile OSs.</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239956105"/>
      </p:ext>
    </p:extLst>
  </p:cSld>
  <p:clrMapOvr>
    <a:masterClrMapping/>
  </p:clrMapOvr>
  <mc:AlternateContent xmlns:mc="http://schemas.openxmlformats.org/markup-compatibility/2006" xmlns:p14="http://schemas.microsoft.com/office/powerpoint/2010/main">
    <mc:Choice Requires="p14">
      <p:transition spd="slow" p14:dur="2000" advTm="68675"/>
    </mc:Choice>
    <mc:Fallback xmlns="">
      <p:transition spd="slow" advTm="6867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0E044-2B04-D816-DC50-B6BFA811B52F}"/>
              </a:ext>
            </a:extLst>
          </p:cNvPr>
          <p:cNvSpPr>
            <a:spLocks noGrp="1"/>
          </p:cNvSpPr>
          <p:nvPr>
            <p:ph type="title"/>
          </p:nvPr>
        </p:nvSpPr>
        <p:spPr>
          <a:xfrm>
            <a:off x="677334" y="182880"/>
            <a:ext cx="8596668" cy="633758"/>
          </a:xfrm>
        </p:spPr>
        <p:txBody>
          <a:bodyPr>
            <a:normAutofit fontScale="90000"/>
          </a:bodyPr>
          <a:lstStyle/>
          <a:p>
            <a:r>
              <a:rPr lang="en-US" dirty="0"/>
              <a:t>Components of a computer+++++</a:t>
            </a:r>
          </a:p>
        </p:txBody>
      </p:sp>
      <p:sp>
        <p:nvSpPr>
          <p:cNvPr id="3" name="Content Placeholder 2">
            <a:extLst>
              <a:ext uri="{FF2B5EF4-FFF2-40B4-BE49-F238E27FC236}">
                <a16:creationId xmlns:a16="http://schemas.microsoft.com/office/drawing/2014/main" id="{5C7AD549-E002-31F2-B2F7-2B525E9FC513}"/>
              </a:ext>
            </a:extLst>
          </p:cNvPr>
          <p:cNvSpPr>
            <a:spLocks noGrp="1"/>
          </p:cNvSpPr>
          <p:nvPr>
            <p:ph idx="1"/>
          </p:nvPr>
        </p:nvSpPr>
        <p:spPr>
          <a:xfrm>
            <a:off x="677334" y="816639"/>
            <a:ext cx="8596668" cy="5224724"/>
          </a:xfrm>
        </p:spPr>
        <p:txBody>
          <a:bodyPr>
            <a:noAutofit/>
          </a:bodyPr>
          <a:lstStyle/>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Input Devices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input devices allow users to interact with the computer. They includes,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Keyboard</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Mouse</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Touchpad</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Touchscreen</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Scanner</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Microphone</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Webcam</a:t>
            </a:r>
          </a:p>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Software Applications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Software applications are programs that users run to perform specific tasks. Examples include word processors, web browsers, games, and productivity software.</a:t>
            </a:r>
            <a:endPar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519690000"/>
      </p:ext>
    </p:extLst>
  </p:cSld>
  <p:clrMapOvr>
    <a:masterClrMapping/>
  </p:clrMapOvr>
  <mc:AlternateContent xmlns:mc="http://schemas.openxmlformats.org/markup-compatibility/2006" xmlns:p14="http://schemas.microsoft.com/office/powerpoint/2010/main">
    <mc:Choice Requires="p14">
      <p:transition spd="slow" p14:dur="2000" advTm="76049"/>
    </mc:Choice>
    <mc:Fallback xmlns="">
      <p:transition spd="slow" advTm="7604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BE347-B91A-61B7-C26F-5C9C8FC60F25}"/>
              </a:ext>
            </a:extLst>
          </p:cNvPr>
          <p:cNvSpPr>
            <a:spLocks noGrp="1"/>
          </p:cNvSpPr>
          <p:nvPr>
            <p:ph type="title"/>
          </p:nvPr>
        </p:nvSpPr>
        <p:spPr>
          <a:xfrm>
            <a:off x="677334" y="0"/>
            <a:ext cx="8596668" cy="816638"/>
          </a:xfrm>
        </p:spPr>
        <p:txBody>
          <a:bodyPr/>
          <a:lstStyle/>
          <a:p>
            <a:r>
              <a:rPr lang="en-US" dirty="0"/>
              <a:t>Components of a computer++++++</a:t>
            </a:r>
          </a:p>
        </p:txBody>
      </p:sp>
      <p:sp>
        <p:nvSpPr>
          <p:cNvPr id="3" name="Content Placeholder 2">
            <a:extLst>
              <a:ext uri="{FF2B5EF4-FFF2-40B4-BE49-F238E27FC236}">
                <a16:creationId xmlns:a16="http://schemas.microsoft.com/office/drawing/2014/main" id="{D05EF15D-81F2-A315-BB13-457032CFF48B}"/>
              </a:ext>
            </a:extLst>
          </p:cNvPr>
          <p:cNvSpPr>
            <a:spLocks noGrp="1"/>
          </p:cNvSpPr>
          <p:nvPr>
            <p:ph idx="1"/>
          </p:nvPr>
        </p:nvSpPr>
        <p:spPr>
          <a:xfrm>
            <a:off x="677334" y="816639"/>
            <a:ext cx="8596668" cy="5488884"/>
          </a:xfrm>
        </p:spPr>
        <p:txBody>
          <a:bodyPr>
            <a:noAutofit/>
          </a:bodyPr>
          <a:lstStyle/>
          <a:p>
            <a:r>
              <a:rPr lang="en-US" sz="4000" b="1" dirty="0">
                <a:effectLst/>
                <a:latin typeface="Microsoft Himalaya" panose="01010100010101010101" pitchFamily="2" charset="0"/>
                <a:ea typeface="Microsoft Himalaya" panose="01010100010101010101" pitchFamily="2" charset="0"/>
                <a:cs typeface="Microsoft Himalaya" panose="01010100010101010101" pitchFamily="2" charset="0"/>
              </a:rPr>
              <a:t>BIOS/UEFI</a:t>
            </a:r>
            <a:r>
              <a:rPr lang="en-US" sz="4000" dirty="0">
                <a:effectLst/>
                <a:latin typeface="Microsoft Himalaya" panose="01010100010101010101" pitchFamily="2" charset="0"/>
                <a:ea typeface="Microsoft Himalaya" panose="01010100010101010101" pitchFamily="2" charset="0"/>
                <a:cs typeface="Microsoft Himalaya" panose="01010100010101010101" pitchFamily="2" charset="0"/>
              </a:rPr>
              <a:t>, The Basic Input/Output System (BIOS) or Unified Extensible Firmware Interface (UEFI) is firmware that initializes hardware components and loads the operating system during startup</a:t>
            </a:r>
          </a:p>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Network Interface</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 network interface for example Ethernet or Wi-Fi adapter, allows the computer to connect to networks and the internet.</a:t>
            </a:r>
          </a:p>
          <a:p>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987205109"/>
      </p:ext>
    </p:extLst>
  </p:cSld>
  <p:clrMapOvr>
    <a:masterClrMapping/>
  </p:clrMapOvr>
  <mc:AlternateContent xmlns:mc="http://schemas.openxmlformats.org/markup-compatibility/2006" xmlns:p14="http://schemas.microsoft.com/office/powerpoint/2010/main">
    <mc:Choice Requires="p14">
      <p:transition spd="slow" p14:dur="2000" advTm="47199"/>
    </mc:Choice>
    <mc:Fallback xmlns="">
      <p:transition spd="slow" advTm="4719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E8CBA-5AA4-71BE-D183-AB8C438620AB}"/>
              </a:ext>
            </a:extLst>
          </p:cNvPr>
          <p:cNvSpPr>
            <a:spLocks noGrp="1"/>
          </p:cNvSpPr>
          <p:nvPr>
            <p:ph type="title"/>
          </p:nvPr>
        </p:nvSpPr>
        <p:spPr>
          <a:xfrm>
            <a:off x="677334" y="156238"/>
            <a:ext cx="8596668" cy="660400"/>
          </a:xfrm>
        </p:spPr>
        <p:txBody>
          <a:bodyPr/>
          <a:lstStyle/>
          <a:p>
            <a:r>
              <a:rPr lang="en-US" dirty="0"/>
              <a:t>Components of a computer+++++++</a:t>
            </a:r>
          </a:p>
        </p:txBody>
      </p:sp>
      <p:sp>
        <p:nvSpPr>
          <p:cNvPr id="3" name="Content Placeholder 2">
            <a:extLst>
              <a:ext uri="{FF2B5EF4-FFF2-40B4-BE49-F238E27FC236}">
                <a16:creationId xmlns:a16="http://schemas.microsoft.com/office/drawing/2014/main" id="{969CA74B-11E4-77C6-2CED-16630A73D627}"/>
              </a:ext>
            </a:extLst>
          </p:cNvPr>
          <p:cNvSpPr>
            <a:spLocks noGrp="1"/>
          </p:cNvSpPr>
          <p:nvPr>
            <p:ph idx="1"/>
          </p:nvPr>
        </p:nvSpPr>
        <p:spPr>
          <a:xfrm>
            <a:off x="677334" y="816639"/>
            <a:ext cx="8596668" cy="5224724"/>
          </a:xfrm>
        </p:spPr>
        <p:txBody>
          <a:bodyPr>
            <a:noAutofit/>
          </a:bodyPr>
          <a:lstStyle/>
          <a:p>
            <a:pPr marL="228600" marR="0">
              <a:lnSpc>
                <a:spcPct val="115000"/>
              </a:lnSpc>
              <a:spcBef>
                <a:spcPts val="0"/>
              </a:spcBef>
              <a:spcAft>
                <a:spcPts val="1000"/>
              </a:spcAft>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Graphics Processing Unit (GPU)</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 GPU, often integrated into the CPU or as a separate card, handles graphics rendering and acceleration tasks. It's crucial for gaming and graphics-intensive applications.</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804896653"/>
      </p:ext>
    </p:extLst>
  </p:cSld>
  <p:clrMapOvr>
    <a:masterClrMapping/>
  </p:clrMapOvr>
  <mc:AlternateContent xmlns:mc="http://schemas.openxmlformats.org/markup-compatibility/2006" xmlns:p14="http://schemas.microsoft.com/office/powerpoint/2010/main">
    <mc:Choice Requires="p14">
      <p:transition spd="slow" p14:dur="2000" advTm="55694"/>
    </mc:Choice>
    <mc:Fallback xmlns="">
      <p:transition spd="slow" advTm="556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ECAB3-EB32-A903-DD0B-B491ACF7C75C}"/>
              </a:ext>
            </a:extLst>
          </p:cNvPr>
          <p:cNvSpPr>
            <a:spLocks noGrp="1"/>
          </p:cNvSpPr>
          <p:nvPr>
            <p:ph type="title"/>
          </p:nvPr>
        </p:nvSpPr>
        <p:spPr>
          <a:xfrm>
            <a:off x="677334" y="0"/>
            <a:ext cx="8596668" cy="816638"/>
          </a:xfrm>
        </p:spPr>
        <p:txBody>
          <a:bodyPr>
            <a:normAutofit/>
          </a:bodyPr>
          <a:lstStyle/>
          <a:p>
            <a:r>
              <a:rPr lang="en-US" sz="4400" dirty="0">
                <a:latin typeface="Microsoft Himalaya" panose="01010100010101010101" pitchFamily="2" charset="0"/>
                <a:ea typeface="Microsoft Himalaya" panose="01010100010101010101" pitchFamily="2" charset="0"/>
                <a:cs typeface="Microsoft Himalaya" panose="01010100010101010101" pitchFamily="2" charset="0"/>
              </a:rPr>
              <a:t>Figure showing the components of the digital computer</a:t>
            </a:r>
          </a:p>
        </p:txBody>
      </p:sp>
      <p:sp>
        <p:nvSpPr>
          <p:cNvPr id="3" name="Content Placeholder 2">
            <a:extLst>
              <a:ext uri="{FF2B5EF4-FFF2-40B4-BE49-F238E27FC236}">
                <a16:creationId xmlns:a16="http://schemas.microsoft.com/office/drawing/2014/main" id="{3F09BE1B-FAF1-40BD-70C9-7A4D6F989EE7}"/>
              </a:ext>
            </a:extLst>
          </p:cNvPr>
          <p:cNvSpPr>
            <a:spLocks noGrp="1"/>
          </p:cNvSpPr>
          <p:nvPr>
            <p:ph idx="1"/>
          </p:nvPr>
        </p:nvSpPr>
        <p:spPr>
          <a:xfrm>
            <a:off x="677334" y="558801"/>
            <a:ext cx="8596668" cy="5482562"/>
          </a:xfrm>
        </p:spPr>
        <p:txBody>
          <a:bodyPr/>
          <a:lstStyle/>
          <a:p>
            <a:pPr marL="0" indent="0">
              <a:buNone/>
            </a:pPr>
            <a:endParaRPr lang="en-US" dirty="0"/>
          </a:p>
        </p:txBody>
      </p:sp>
      <p:pic>
        <p:nvPicPr>
          <p:cNvPr id="4" name="Content Placeholder 4">
            <a:extLst>
              <a:ext uri="{FF2B5EF4-FFF2-40B4-BE49-F238E27FC236}">
                <a16:creationId xmlns:a16="http://schemas.microsoft.com/office/drawing/2014/main" id="{585E6F4C-717F-1C45-30AD-54F0DB53B7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527426"/>
            <a:ext cx="6416675" cy="5136335"/>
          </a:xfrm>
          <a:prstGeom prst="rect">
            <a:avLst/>
          </a:prstGeom>
        </p:spPr>
      </p:pic>
      <p:sp>
        <p:nvSpPr>
          <p:cNvPr id="5" name="TextBox 4">
            <a:extLst>
              <a:ext uri="{FF2B5EF4-FFF2-40B4-BE49-F238E27FC236}">
                <a16:creationId xmlns:a16="http://schemas.microsoft.com/office/drawing/2014/main" id="{5EBE5B75-3F17-FA56-2692-DE9843A2736E}"/>
              </a:ext>
            </a:extLst>
          </p:cNvPr>
          <p:cNvSpPr txBox="1"/>
          <p:nvPr/>
        </p:nvSpPr>
        <p:spPr>
          <a:xfrm>
            <a:off x="2882347" y="6072738"/>
            <a:ext cx="6102626" cy="646331"/>
          </a:xfrm>
          <a:prstGeom prst="rect">
            <a:avLst/>
          </a:prstGeom>
          <a:noFill/>
        </p:spPr>
        <p:txBody>
          <a:bodyPr wrap="square">
            <a:spAutoFit/>
          </a:bodyPr>
          <a:lstStyle/>
          <a:p>
            <a:r>
              <a:rPr lang="en-US" sz="1600" b="0" i="0" dirty="0">
                <a:solidFill>
                  <a:srgbClr val="000000"/>
                </a:solidFill>
                <a:effectLst/>
                <a:latin typeface="Generic31-Regular"/>
              </a:rPr>
              <a:t>Figure 1.1 </a:t>
            </a:r>
            <a:r>
              <a:rPr lang="en-US" sz="1800" b="0" i="0" dirty="0">
                <a:solidFill>
                  <a:srgbClr val="000000"/>
                </a:solidFill>
                <a:effectLst/>
                <a:latin typeface="Generic32-Regular"/>
              </a:rPr>
              <a:t>Components of Computer[2]</a:t>
            </a:r>
            <a:r>
              <a:rPr lang="en-US" dirty="0"/>
              <a:t> </a:t>
            </a:r>
            <a:br>
              <a:rPr lang="en-US" dirty="0"/>
            </a:br>
            <a:endParaRPr lang="en-US" dirty="0"/>
          </a:p>
        </p:txBody>
      </p:sp>
    </p:spTree>
    <p:extLst>
      <p:ext uri="{BB962C8B-B14F-4D97-AF65-F5344CB8AC3E}">
        <p14:creationId xmlns:p14="http://schemas.microsoft.com/office/powerpoint/2010/main" val="183163725"/>
      </p:ext>
    </p:extLst>
  </p:cSld>
  <p:clrMapOvr>
    <a:masterClrMapping/>
  </p:clrMapOvr>
  <mc:AlternateContent xmlns:mc="http://schemas.openxmlformats.org/markup-compatibility/2006" xmlns:p14="http://schemas.microsoft.com/office/powerpoint/2010/main">
    <mc:Choice Requires="p14">
      <p:transition spd="slow" p14:dur="2000" advTm="65352"/>
    </mc:Choice>
    <mc:Fallback xmlns="">
      <p:transition spd="slow" advTm="6535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288C0-56F6-647A-8422-59A6810E652F}"/>
              </a:ext>
            </a:extLst>
          </p:cNvPr>
          <p:cNvSpPr>
            <a:spLocks noGrp="1"/>
          </p:cNvSpPr>
          <p:nvPr>
            <p:ph type="title"/>
          </p:nvPr>
        </p:nvSpPr>
        <p:spPr>
          <a:xfrm>
            <a:off x="677334" y="172720"/>
            <a:ext cx="8596668" cy="782320"/>
          </a:xfrm>
        </p:spPr>
        <p:txBody>
          <a:bodyPr>
            <a:normAutofit/>
          </a:bodyPr>
          <a:lstStyle/>
          <a:p>
            <a:r>
              <a:rPr lang="en-US" dirty="0"/>
              <a:t>Characteristics of Digital computers</a:t>
            </a:r>
          </a:p>
        </p:txBody>
      </p:sp>
      <p:sp>
        <p:nvSpPr>
          <p:cNvPr id="3" name="Content Placeholder 2">
            <a:extLst>
              <a:ext uri="{FF2B5EF4-FFF2-40B4-BE49-F238E27FC236}">
                <a16:creationId xmlns:a16="http://schemas.microsoft.com/office/drawing/2014/main" id="{D7F47440-7D3E-B5C4-DF41-56E5D10236EE}"/>
              </a:ext>
            </a:extLst>
          </p:cNvPr>
          <p:cNvSpPr>
            <a:spLocks noGrp="1"/>
          </p:cNvSpPr>
          <p:nvPr>
            <p:ph idx="1"/>
          </p:nvPr>
        </p:nvSpPr>
        <p:spPr>
          <a:xfrm>
            <a:off x="294640" y="721361"/>
            <a:ext cx="8979362" cy="4974562"/>
          </a:xfrm>
        </p:spPr>
        <p:txBody>
          <a:bodyPr>
            <a:noAutofit/>
          </a:bodyPr>
          <a:lstStyle/>
          <a:p>
            <a:pPr marL="0" indent="0">
              <a:buNone/>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Computers possess the following characteristics[1]</a:t>
            </a:r>
          </a:p>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computer can perform millions of calculations in a second.</a:t>
            </a:r>
          </a:p>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 A computer works with precision every time.</a:t>
            </a:r>
          </a:p>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computer can store billions of bytes of information. </a:t>
            </a:r>
          </a:p>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computer can work continuously without getting tired.</a:t>
            </a:r>
          </a:p>
          <a:p>
            <a:pPr marL="0" indent="0">
              <a:buNone/>
            </a:pPr>
            <a:br>
              <a:rPr lang="en-US" sz="4000" dirty="0">
                <a:latin typeface="Microsoft Himalaya" panose="01010100010101010101" pitchFamily="2" charset="0"/>
                <a:ea typeface="Microsoft Himalaya" panose="01010100010101010101" pitchFamily="2" charset="0"/>
                <a:cs typeface="Microsoft Himalaya" panose="01010100010101010101" pitchFamily="2" charset="0"/>
              </a:rPr>
            </a:b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896200253"/>
      </p:ext>
    </p:extLst>
  </p:cSld>
  <p:clrMapOvr>
    <a:masterClrMapping/>
  </p:clrMapOvr>
  <mc:AlternateContent xmlns:mc="http://schemas.openxmlformats.org/markup-compatibility/2006" xmlns:p14="http://schemas.microsoft.com/office/powerpoint/2010/main">
    <mc:Choice Requires="p14">
      <p:transition spd="slow" p14:dur="2000" advTm="101546"/>
    </mc:Choice>
    <mc:Fallback xmlns="">
      <p:transition spd="slow" advTm="10154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30DFE-42BA-408C-9A99-F4A06654419F}"/>
              </a:ext>
            </a:extLst>
          </p:cNvPr>
          <p:cNvSpPr>
            <a:spLocks noGrp="1"/>
          </p:cNvSpPr>
          <p:nvPr>
            <p:ph type="title"/>
          </p:nvPr>
        </p:nvSpPr>
        <p:spPr>
          <a:xfrm>
            <a:off x="677334" y="156238"/>
            <a:ext cx="8596668" cy="808962"/>
          </a:xfrm>
        </p:spPr>
        <p:txBody>
          <a:bodyPr/>
          <a:lstStyle/>
          <a:p>
            <a:r>
              <a:rPr lang="en-US" dirty="0"/>
              <a:t>Characteristics of Digital computers+</a:t>
            </a:r>
          </a:p>
        </p:txBody>
      </p:sp>
      <p:sp>
        <p:nvSpPr>
          <p:cNvPr id="3" name="Content Placeholder 2">
            <a:extLst>
              <a:ext uri="{FF2B5EF4-FFF2-40B4-BE49-F238E27FC236}">
                <a16:creationId xmlns:a16="http://schemas.microsoft.com/office/drawing/2014/main" id="{5CC8A028-4F1B-F7D7-B1B4-B032E27BCA01}"/>
              </a:ext>
            </a:extLst>
          </p:cNvPr>
          <p:cNvSpPr>
            <a:spLocks noGrp="1"/>
          </p:cNvSpPr>
          <p:nvPr>
            <p:ph idx="1"/>
          </p:nvPr>
        </p:nvSpPr>
        <p:spPr>
          <a:xfrm>
            <a:off x="677334" y="965201"/>
            <a:ext cx="8596668" cy="5187922"/>
          </a:xfrm>
        </p:spPr>
        <p:txBody>
          <a:bodyPr>
            <a:normAutofit/>
          </a:bodyPr>
          <a:lstStyle/>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computer can be used to perform various tasks concurrently.</a:t>
            </a:r>
          </a:p>
          <a:p>
            <a:r>
              <a:rPr lang="en-US" sz="40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computer will remember the information stored for as long as is required.</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38396475"/>
      </p:ext>
    </p:extLst>
  </p:cSld>
  <p:clrMapOvr>
    <a:masterClrMapping/>
  </p:clrMapOvr>
  <mc:AlternateContent xmlns:mc="http://schemas.openxmlformats.org/markup-compatibility/2006" xmlns:p14="http://schemas.microsoft.com/office/powerpoint/2010/main">
    <mc:Choice Requires="p14">
      <p:transition spd="slow" p14:dur="2000" advTm="59421"/>
    </mc:Choice>
    <mc:Fallback xmlns="">
      <p:transition spd="slow" advTm="5942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CB4B0-4D2B-B313-181E-C19499F1A095}"/>
              </a:ext>
            </a:extLst>
          </p:cNvPr>
          <p:cNvSpPr>
            <a:spLocks noGrp="1"/>
          </p:cNvSpPr>
          <p:nvPr>
            <p:ph type="title"/>
          </p:nvPr>
        </p:nvSpPr>
        <p:spPr>
          <a:xfrm>
            <a:off x="677334" y="125758"/>
            <a:ext cx="8596668" cy="690880"/>
          </a:xfrm>
        </p:spPr>
        <p:txBody>
          <a:bodyPr/>
          <a:lstStyle/>
          <a:p>
            <a:r>
              <a:rPr lang="en-US" dirty="0"/>
              <a:t>Von Neumann Concept</a:t>
            </a:r>
          </a:p>
        </p:txBody>
      </p:sp>
      <p:sp>
        <p:nvSpPr>
          <p:cNvPr id="3" name="Content Placeholder 2">
            <a:extLst>
              <a:ext uri="{FF2B5EF4-FFF2-40B4-BE49-F238E27FC236}">
                <a16:creationId xmlns:a16="http://schemas.microsoft.com/office/drawing/2014/main" id="{9EA29ECA-AA96-73BA-9497-D45BE52F13DA}"/>
              </a:ext>
            </a:extLst>
          </p:cNvPr>
          <p:cNvSpPr>
            <a:spLocks noGrp="1"/>
          </p:cNvSpPr>
          <p:nvPr>
            <p:ph idx="1"/>
          </p:nvPr>
        </p:nvSpPr>
        <p:spPr>
          <a:xfrm>
            <a:off x="677334" y="731521"/>
            <a:ext cx="8596668" cy="5309842"/>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Von Neumann concept/architecture also known as  stored program is a fundamental concept in computing.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 this concept both data and instruction are stored in the same memory which allows computers to perform several operations within a less time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Von Neuman Architecture was proposed by mathematician and computer scientist John Von Neumann in the 1940s</a:t>
            </a:r>
          </a:p>
          <a:p>
            <a:endParaRPr lang="en-US" sz="4000" dirty="0"/>
          </a:p>
        </p:txBody>
      </p:sp>
    </p:spTree>
    <p:extLst>
      <p:ext uri="{BB962C8B-B14F-4D97-AF65-F5344CB8AC3E}">
        <p14:creationId xmlns:p14="http://schemas.microsoft.com/office/powerpoint/2010/main" val="574857657"/>
      </p:ext>
    </p:extLst>
  </p:cSld>
  <p:clrMapOvr>
    <a:masterClrMapping/>
  </p:clrMapOvr>
  <mc:AlternateContent xmlns:mc="http://schemas.openxmlformats.org/markup-compatibility/2006" xmlns:p14="http://schemas.microsoft.com/office/powerpoint/2010/main">
    <mc:Choice Requires="p14">
      <p:transition spd="slow" p14:dur="2000" advTm="52356"/>
    </mc:Choice>
    <mc:Fallback xmlns="">
      <p:transition spd="slow" advTm="5235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F131E-1002-DE03-FCD5-5CBE4C53AACE}"/>
              </a:ext>
            </a:extLst>
          </p:cNvPr>
          <p:cNvSpPr>
            <a:spLocks noGrp="1"/>
          </p:cNvSpPr>
          <p:nvPr>
            <p:ph type="title"/>
          </p:nvPr>
        </p:nvSpPr>
        <p:spPr>
          <a:xfrm>
            <a:off x="677334" y="71120"/>
            <a:ext cx="8596668" cy="599440"/>
          </a:xfrm>
        </p:spPr>
        <p:txBody>
          <a:bodyPr>
            <a:normAutofit fontScale="90000"/>
          </a:bodyPr>
          <a:lstStyle/>
          <a:p>
            <a:r>
              <a:rPr lang="en-US" dirty="0"/>
              <a:t>Principles of the Von Neumann concept</a:t>
            </a:r>
          </a:p>
        </p:txBody>
      </p:sp>
      <p:sp>
        <p:nvSpPr>
          <p:cNvPr id="3" name="Content Placeholder 2">
            <a:extLst>
              <a:ext uri="{FF2B5EF4-FFF2-40B4-BE49-F238E27FC236}">
                <a16:creationId xmlns:a16="http://schemas.microsoft.com/office/drawing/2014/main" id="{16316EEC-AA90-600A-EE15-8AA091E0E1B4}"/>
              </a:ext>
            </a:extLst>
          </p:cNvPr>
          <p:cNvSpPr>
            <a:spLocks noGrp="1"/>
          </p:cNvSpPr>
          <p:nvPr>
            <p:ph idx="1"/>
          </p:nvPr>
        </p:nvSpPr>
        <p:spPr>
          <a:xfrm>
            <a:off x="677334" y="599441"/>
            <a:ext cx="8596668" cy="5441922"/>
          </a:xfrm>
        </p:spPr>
        <p:txBody>
          <a:bodyPr>
            <a:noAutofit/>
          </a:bodyPr>
          <a:lstStyle/>
          <a:p>
            <a:pPr>
              <a:buFont typeface="Wingdings" panose="05000000000000000000" pitchFamily="2" charset="2"/>
              <a:buChar char="Ø"/>
            </a:pPr>
            <a:r>
              <a:rPr lang="en-US" sz="3600" b="1" dirty="0">
                <a:effectLst/>
                <a:latin typeface="Microsoft Himalaya" panose="01010100010101010101" pitchFamily="2" charset="0"/>
                <a:ea typeface="Microsoft Himalaya" panose="01010100010101010101" pitchFamily="2" charset="0"/>
                <a:cs typeface="Microsoft Himalaya" panose="01010100010101010101" pitchFamily="2" charset="0"/>
              </a:rPr>
              <a:t>Central Processing Unit (CPU)</a:t>
            </a:r>
            <a:r>
              <a:rPr lang="en-US" sz="3600" dirty="0">
                <a:effectLst/>
                <a:latin typeface="Microsoft Himalaya" panose="01010100010101010101" pitchFamily="2" charset="0"/>
                <a:ea typeface="Microsoft Himalaya" panose="01010100010101010101" pitchFamily="2" charset="0"/>
                <a:cs typeface="Microsoft Himalaya" panose="01010100010101010101" pitchFamily="2" charset="0"/>
              </a:rPr>
              <a:t>, The CPU is the core component of the computer. It performs arithmetic and logical operations, executes instructions, and controls the overall operation of the computer</a:t>
            </a:r>
          </a:p>
          <a:p>
            <a:pPr marL="228600" marR="0">
              <a:lnSpc>
                <a:spcPct val="115000"/>
              </a:lnSpc>
              <a:spcBef>
                <a:spcPts val="0"/>
              </a:spcBef>
              <a:spcAft>
                <a:spcPts val="1000"/>
              </a:spcAft>
            </a:pPr>
            <a:r>
              <a:rPr lang="en-US" sz="36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Memory Unit</a:t>
            </a:r>
            <a:r>
              <a:rPr lang="en-US" sz="36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memory unit is used to store both data and instructions (programs) that the CPU operates on. In the von Neumann architecture, the same memory unit is used to store data and program code. This concept is often referred to as the "stored-program" concept.</a:t>
            </a:r>
          </a:p>
          <a:p>
            <a:pPr>
              <a:buFont typeface="Wingdings" panose="05000000000000000000" pitchFamily="2" charset="2"/>
              <a:buChar char="Ø"/>
            </a:pPr>
            <a:endParaRPr lang="en-US" sz="36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687250309"/>
      </p:ext>
    </p:extLst>
  </p:cSld>
  <p:clrMapOvr>
    <a:masterClrMapping/>
  </p:clrMapOvr>
  <mc:AlternateContent xmlns:mc="http://schemas.openxmlformats.org/markup-compatibility/2006" xmlns:p14="http://schemas.microsoft.com/office/powerpoint/2010/main">
    <mc:Choice Requires="p14">
      <p:transition spd="slow" p14:dur="2000" advTm="50620"/>
    </mc:Choice>
    <mc:Fallback xmlns="">
      <p:transition spd="slow" advTm="5062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1C82D-7ADF-E735-8826-2CEF6B415E6A}"/>
              </a:ext>
            </a:extLst>
          </p:cNvPr>
          <p:cNvSpPr>
            <a:spLocks noGrp="1"/>
          </p:cNvSpPr>
          <p:nvPr>
            <p:ph type="title"/>
          </p:nvPr>
        </p:nvSpPr>
        <p:spPr>
          <a:xfrm>
            <a:off x="677334" y="0"/>
            <a:ext cx="8596668" cy="816638"/>
          </a:xfrm>
        </p:spPr>
        <p:txBody>
          <a:bodyPr>
            <a:normAutofit/>
          </a:bodyPr>
          <a:lstStyle/>
          <a:p>
            <a:r>
              <a:rPr lang="en-US" dirty="0"/>
              <a:t>Principles of the Von Neumann concept+</a:t>
            </a:r>
          </a:p>
        </p:txBody>
      </p:sp>
      <p:sp>
        <p:nvSpPr>
          <p:cNvPr id="3" name="Content Placeholder 2">
            <a:extLst>
              <a:ext uri="{FF2B5EF4-FFF2-40B4-BE49-F238E27FC236}">
                <a16:creationId xmlns:a16="http://schemas.microsoft.com/office/drawing/2014/main" id="{136CB338-E88A-2263-2344-3977A765C7FA}"/>
              </a:ext>
            </a:extLst>
          </p:cNvPr>
          <p:cNvSpPr>
            <a:spLocks noGrp="1"/>
          </p:cNvSpPr>
          <p:nvPr>
            <p:ph idx="1"/>
          </p:nvPr>
        </p:nvSpPr>
        <p:spPr>
          <a:xfrm>
            <a:off x="335280" y="816638"/>
            <a:ext cx="9276080" cy="5224725"/>
          </a:xfrm>
        </p:spPr>
        <p:txBody>
          <a:bodyPr>
            <a:noAutofit/>
          </a:bodyPr>
          <a:lstStyle/>
          <a:p>
            <a:r>
              <a:rPr lang="en-US" sz="38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Control Unit</a:t>
            </a:r>
            <a:r>
              <a:rPr lang="en-US" sz="38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control unit is responsible for fetching instructions from memory, decoding them, and executing them in the appropriate order. It also manages the flow of data between the CPU, memory, and input/output devices.</a:t>
            </a:r>
          </a:p>
          <a:p>
            <a:pPr marL="228600" marR="0">
              <a:lnSpc>
                <a:spcPct val="115000"/>
              </a:lnSpc>
              <a:spcBef>
                <a:spcPts val="0"/>
              </a:spcBef>
              <a:spcAft>
                <a:spcPts val="1000"/>
              </a:spcAft>
            </a:pPr>
            <a:r>
              <a:rPr lang="en-US" sz="38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Arithmetic Logic Unit (ALU)</a:t>
            </a:r>
            <a:r>
              <a:rPr lang="en-US" sz="38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ALU performs arithmetic (e.g., addition, subtraction, multiplication) and logical (e.g., AND, OR, NOT) operations on data. It is a fundamental component for performing calculations and making decisions in the computer.</a:t>
            </a:r>
          </a:p>
          <a:p>
            <a:endParaRPr lang="en-US" sz="38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382895382"/>
      </p:ext>
    </p:extLst>
  </p:cSld>
  <p:clrMapOvr>
    <a:masterClrMapping/>
  </p:clrMapOvr>
  <mc:AlternateContent xmlns:mc="http://schemas.openxmlformats.org/markup-compatibility/2006" xmlns:p14="http://schemas.microsoft.com/office/powerpoint/2010/main">
    <mc:Choice Requires="p14">
      <p:transition spd="slow" p14:dur="2000" advTm="63502"/>
    </mc:Choice>
    <mc:Fallback xmlns="">
      <p:transition spd="slow" advTm="635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951C8-1AD4-2B3B-9213-64B3642268B7}"/>
              </a:ext>
            </a:extLst>
          </p:cNvPr>
          <p:cNvSpPr>
            <a:spLocks noGrp="1"/>
          </p:cNvSpPr>
          <p:nvPr>
            <p:ph type="title"/>
          </p:nvPr>
        </p:nvSpPr>
        <p:spPr>
          <a:xfrm>
            <a:off x="677334" y="0"/>
            <a:ext cx="8596668" cy="660400"/>
          </a:xfrm>
        </p:spPr>
        <p:txBody>
          <a:bodyPr>
            <a:normAutofit fontScale="90000"/>
          </a:bodyPr>
          <a:lstStyle/>
          <a:p>
            <a:r>
              <a:rPr lang="en-US" dirty="0"/>
              <a:t>Principles of the Von Neumann concept++</a:t>
            </a:r>
          </a:p>
        </p:txBody>
      </p:sp>
      <p:sp>
        <p:nvSpPr>
          <p:cNvPr id="3" name="Content Placeholder 2">
            <a:extLst>
              <a:ext uri="{FF2B5EF4-FFF2-40B4-BE49-F238E27FC236}">
                <a16:creationId xmlns:a16="http://schemas.microsoft.com/office/drawing/2014/main" id="{44F407B1-810B-180A-525B-E6D2BAF789CB}"/>
              </a:ext>
            </a:extLst>
          </p:cNvPr>
          <p:cNvSpPr>
            <a:spLocks noGrp="1"/>
          </p:cNvSpPr>
          <p:nvPr>
            <p:ph idx="1"/>
          </p:nvPr>
        </p:nvSpPr>
        <p:spPr>
          <a:xfrm>
            <a:off x="677334" y="660401"/>
            <a:ext cx="8596668" cy="5645122"/>
          </a:xfrm>
        </p:spPr>
        <p:txBody>
          <a:bodyPr>
            <a:noAutofit/>
          </a:bodyPr>
          <a:lstStyle/>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Input/Output (I/O) Devices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Input and output devices, such as keyboards, displays, and storage devices, are used for communication between the computer and the external world. These devices allow users to input data and receive output from the computer.</a:t>
            </a:r>
          </a:p>
          <a:p>
            <a:pPr marL="228600" marR="0">
              <a:lnSpc>
                <a:spcPct val="115000"/>
              </a:lnSpc>
              <a:spcBef>
                <a:spcPts val="0"/>
              </a:spcBef>
              <a:spcAft>
                <a:spcPts val="1000"/>
              </a:spcAft>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Instruction Set</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computer's instruction set is a predefined set of instructions that the CPU can understand and execute. Instructions are typically represented in binary code and are stored in memory.</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086141702"/>
      </p:ext>
    </p:extLst>
  </p:cSld>
  <p:clrMapOvr>
    <a:masterClrMapping/>
  </p:clrMapOvr>
  <mc:AlternateContent xmlns:mc="http://schemas.openxmlformats.org/markup-compatibility/2006" xmlns:p14="http://schemas.microsoft.com/office/powerpoint/2010/main">
    <mc:Choice Requires="p14">
      <p:transition spd="slow" p14:dur="2000" advTm="51479"/>
    </mc:Choice>
    <mc:Fallback xmlns="">
      <p:transition spd="slow" advTm="5147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42A5D-FF16-192B-CEB4-5CDD29F6F238}"/>
              </a:ext>
            </a:extLst>
          </p:cNvPr>
          <p:cNvSpPr>
            <a:spLocks noGrp="1"/>
          </p:cNvSpPr>
          <p:nvPr>
            <p:ph type="title"/>
          </p:nvPr>
        </p:nvSpPr>
        <p:spPr>
          <a:xfrm>
            <a:off x="677334" y="156238"/>
            <a:ext cx="8596668" cy="808962"/>
          </a:xfrm>
        </p:spPr>
        <p:txBody>
          <a:bodyPr>
            <a:normAutofit fontScale="90000"/>
          </a:bodyPr>
          <a:lstStyle/>
          <a:p>
            <a:r>
              <a:rPr lang="en-US" dirty="0"/>
              <a:t>Principles of the Von Neumann concept+++</a:t>
            </a:r>
          </a:p>
        </p:txBody>
      </p:sp>
      <p:sp>
        <p:nvSpPr>
          <p:cNvPr id="3" name="Content Placeholder 2">
            <a:extLst>
              <a:ext uri="{FF2B5EF4-FFF2-40B4-BE49-F238E27FC236}">
                <a16:creationId xmlns:a16="http://schemas.microsoft.com/office/drawing/2014/main" id="{5C5BFD44-47AE-589D-A35A-2FF7569A05D7}"/>
              </a:ext>
            </a:extLst>
          </p:cNvPr>
          <p:cNvSpPr>
            <a:spLocks noGrp="1"/>
          </p:cNvSpPr>
          <p:nvPr>
            <p:ph idx="1"/>
          </p:nvPr>
        </p:nvSpPr>
        <p:spPr>
          <a:xfrm>
            <a:off x="172720" y="965201"/>
            <a:ext cx="9101282" cy="5076162"/>
          </a:xfrm>
        </p:spPr>
        <p:txBody>
          <a:bodyPr>
            <a:noAutofit/>
          </a:bodyPr>
          <a:lstStyle/>
          <a:p>
            <a:pPr marL="228600" marR="0">
              <a:lnSpc>
                <a:spcPct val="115000"/>
              </a:lnSpc>
              <a:spcBef>
                <a:spcPts val="0"/>
              </a:spcBef>
              <a:spcAft>
                <a:spcPts val="1000"/>
              </a:spcAft>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Program Counter (PC)</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program counter is a register that keeps track of the memory address of the next instruction to be executed. It ensures that instructions are executed sequentially.</a:t>
            </a:r>
          </a:p>
          <a:p>
            <a:r>
              <a:rPr lang="en-US" sz="4000" b="1" dirty="0">
                <a:effectLst/>
                <a:latin typeface="Microsoft Himalaya" panose="01010100010101010101" pitchFamily="2" charset="0"/>
                <a:ea typeface="Microsoft Himalaya" panose="01010100010101010101" pitchFamily="2" charset="0"/>
                <a:cs typeface="Microsoft Himalaya" panose="01010100010101010101" pitchFamily="2" charset="0"/>
              </a:rPr>
              <a:t>Fetch-Decode-Execute Cycle</a:t>
            </a:r>
            <a:r>
              <a:rPr lang="en-US" sz="4000" dirty="0">
                <a:effectLst/>
                <a:latin typeface="Microsoft Himalaya" panose="01010100010101010101" pitchFamily="2" charset="0"/>
                <a:ea typeface="Microsoft Himalaya" panose="01010100010101010101" pitchFamily="2" charset="0"/>
                <a:cs typeface="Microsoft Himalaya" panose="01010100010101010101" pitchFamily="2" charset="0"/>
              </a:rPr>
              <a:t>, the von Neumann architecture operates in a cyclical manner known as the "fetch-decode-execute cycle." In this cycle, the CPU fetches the next instruction from memory, </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923111368"/>
      </p:ext>
    </p:extLst>
  </p:cSld>
  <p:clrMapOvr>
    <a:masterClrMapping/>
  </p:clrMapOvr>
  <mc:AlternateContent xmlns:mc="http://schemas.openxmlformats.org/markup-compatibility/2006" xmlns:p14="http://schemas.microsoft.com/office/powerpoint/2010/main">
    <mc:Choice Requires="p14">
      <p:transition spd="slow" p14:dur="2000" advTm="62567"/>
    </mc:Choice>
    <mc:Fallback xmlns="">
      <p:transition spd="slow" advTm="625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559D83-EDCA-C9FF-37C5-10FB6F701EED}"/>
              </a:ext>
            </a:extLst>
          </p:cNvPr>
          <p:cNvSpPr>
            <a:spLocks noGrp="1"/>
          </p:cNvSpPr>
          <p:nvPr>
            <p:ph idx="1"/>
          </p:nvPr>
        </p:nvSpPr>
        <p:spPr>
          <a:xfrm>
            <a:off x="208280" y="914400"/>
            <a:ext cx="9484360" cy="5106642"/>
          </a:xfrm>
        </p:spPr>
        <p:txBody>
          <a:bodyPr>
            <a:no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Storage is the act of storing or keeping something in some sort of container safely</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 computing, storage is the memory that is used for retaining programs and data for future use.</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memory is measured in bytes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single byte is 8 bits </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Title 1">
            <a:extLst>
              <a:ext uri="{FF2B5EF4-FFF2-40B4-BE49-F238E27FC236}">
                <a16:creationId xmlns:a16="http://schemas.microsoft.com/office/drawing/2014/main" id="{CED3092B-74AC-F065-46D3-5A16060BA4A7}"/>
              </a:ext>
            </a:extLst>
          </p:cNvPr>
          <p:cNvSpPr>
            <a:spLocks noGrp="1"/>
          </p:cNvSpPr>
          <p:nvPr>
            <p:ph type="title"/>
          </p:nvPr>
        </p:nvSpPr>
        <p:spPr>
          <a:xfrm>
            <a:off x="677334" y="156238"/>
            <a:ext cx="8596668" cy="808962"/>
          </a:xfrm>
        </p:spPr>
        <p:txBody>
          <a:bodyPr>
            <a:normAutofit/>
          </a:bodyPr>
          <a:lstStyle/>
          <a:p>
            <a:r>
              <a:rPr lang="en-US" dirty="0"/>
              <a:t>Storage</a:t>
            </a:r>
          </a:p>
        </p:txBody>
      </p:sp>
    </p:spTree>
    <p:extLst>
      <p:ext uri="{BB962C8B-B14F-4D97-AF65-F5344CB8AC3E}">
        <p14:creationId xmlns:p14="http://schemas.microsoft.com/office/powerpoint/2010/main" val="3939029623"/>
      </p:ext>
    </p:extLst>
  </p:cSld>
  <p:clrMapOvr>
    <a:masterClrMapping/>
  </p:clrMapOvr>
  <mc:AlternateContent xmlns:mc="http://schemas.openxmlformats.org/markup-compatibility/2006" xmlns:p14="http://schemas.microsoft.com/office/powerpoint/2010/main">
    <mc:Choice Requires="p14">
      <p:transition spd="slow" p14:dur="2000" advTm="35316"/>
    </mc:Choice>
    <mc:Fallback xmlns="">
      <p:transition spd="slow" advTm="3531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94A4C-1A13-FBF9-815C-682FF631B492}"/>
              </a:ext>
            </a:extLst>
          </p:cNvPr>
          <p:cNvSpPr>
            <a:spLocks noGrp="1"/>
          </p:cNvSpPr>
          <p:nvPr>
            <p:ph type="title"/>
          </p:nvPr>
        </p:nvSpPr>
        <p:spPr>
          <a:xfrm>
            <a:off x="677334" y="0"/>
            <a:ext cx="8596668" cy="816638"/>
          </a:xfrm>
        </p:spPr>
        <p:txBody>
          <a:bodyPr/>
          <a:lstStyle/>
          <a:p>
            <a:r>
              <a:rPr lang="en-US" dirty="0"/>
              <a:t>Storage+</a:t>
            </a:r>
          </a:p>
        </p:txBody>
      </p:sp>
      <p:sp>
        <p:nvSpPr>
          <p:cNvPr id="3" name="Content Placeholder 2">
            <a:extLst>
              <a:ext uri="{FF2B5EF4-FFF2-40B4-BE49-F238E27FC236}">
                <a16:creationId xmlns:a16="http://schemas.microsoft.com/office/drawing/2014/main" id="{808A566D-DE2A-B107-9550-7BA609D8F5D0}"/>
              </a:ext>
            </a:extLst>
          </p:cNvPr>
          <p:cNvSpPr>
            <a:spLocks noGrp="1"/>
          </p:cNvSpPr>
          <p:nvPr>
            <p:ph idx="1"/>
          </p:nvPr>
        </p:nvSpPr>
        <p:spPr>
          <a:xfrm>
            <a:off x="677334" y="816638"/>
            <a:ext cx="8596668" cy="5665442"/>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bit is the smallest unit of memory</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It’s worth noting that after a byte, the next unit of memory is kilobyte which is 1024 bytes, followed by a megabyte which translates to 1024 Kilobytes, then a Gigabyte which is 1024 Megabytes ,a Terabyte which is 1024 Gigabytes etc.</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502450305"/>
      </p:ext>
    </p:extLst>
  </p:cSld>
  <p:clrMapOvr>
    <a:masterClrMapping/>
  </p:clrMapOvr>
  <mc:AlternateContent xmlns:mc="http://schemas.openxmlformats.org/markup-compatibility/2006" xmlns:p14="http://schemas.microsoft.com/office/powerpoint/2010/main">
    <mc:Choice Requires="p14">
      <p:transition spd="slow" p14:dur="2000" advTm="37047"/>
    </mc:Choice>
    <mc:Fallback xmlns="">
      <p:transition spd="slow" advTm="3704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07C0EE-EA28-72E5-7E06-8639BD09556D}"/>
              </a:ext>
            </a:extLst>
          </p:cNvPr>
          <p:cNvSpPr>
            <a:spLocks noGrp="1"/>
          </p:cNvSpPr>
          <p:nvPr>
            <p:ph idx="1"/>
          </p:nvPr>
        </p:nvSpPr>
        <p:spPr>
          <a:xfrm>
            <a:off x="258638" y="1247471"/>
            <a:ext cx="8865042" cy="6649279"/>
          </a:xfrm>
        </p:spPr>
        <p:txBody>
          <a:bodyPr>
            <a:noAutofit/>
          </a:bodyPr>
          <a:lstStyle/>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Storage is divided into internal, primary and secondary storage </a:t>
            </a:r>
          </a:p>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Secondary storage is the memory where data or programs are stored permanently  </a:t>
            </a:r>
          </a:p>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There are many examples of secondary storage among them are flash drive, DVD, Floppy disk, Hard Disk Drive, Solid State Drive and many others.</a:t>
            </a:r>
          </a:p>
          <a:p>
            <a:pPr algn="just"/>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Title 1">
            <a:extLst>
              <a:ext uri="{FF2B5EF4-FFF2-40B4-BE49-F238E27FC236}">
                <a16:creationId xmlns:a16="http://schemas.microsoft.com/office/drawing/2014/main" id="{DD527113-F791-90E5-C23D-AC0638A2FA98}"/>
              </a:ext>
            </a:extLst>
          </p:cNvPr>
          <p:cNvSpPr>
            <a:spLocks noGrp="1"/>
          </p:cNvSpPr>
          <p:nvPr>
            <p:ph type="title"/>
          </p:nvPr>
        </p:nvSpPr>
        <p:spPr>
          <a:xfrm>
            <a:off x="677334" y="156238"/>
            <a:ext cx="8596668" cy="808962"/>
          </a:xfrm>
        </p:spPr>
        <p:txBody>
          <a:bodyPr>
            <a:noAutofit/>
          </a:bodyPr>
          <a:lstStyle/>
          <a:p>
            <a:r>
              <a:rPr lang="en-US" sz="5400" dirty="0"/>
              <a:t>Storage++</a:t>
            </a:r>
          </a:p>
        </p:txBody>
      </p:sp>
    </p:spTree>
    <p:extLst>
      <p:ext uri="{BB962C8B-B14F-4D97-AF65-F5344CB8AC3E}">
        <p14:creationId xmlns:p14="http://schemas.microsoft.com/office/powerpoint/2010/main" val="339685991"/>
      </p:ext>
    </p:extLst>
  </p:cSld>
  <p:clrMapOvr>
    <a:masterClrMapping/>
  </p:clrMapOvr>
  <mc:AlternateContent xmlns:mc="http://schemas.openxmlformats.org/markup-compatibility/2006" xmlns:p14="http://schemas.microsoft.com/office/powerpoint/2010/main">
    <mc:Choice Requires="p14">
      <p:transition spd="slow" p14:dur="2000" advTm="37276"/>
    </mc:Choice>
    <mc:Fallback xmlns="">
      <p:transition spd="slow" advTm="3727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C4B3F-EFF3-C257-1A7C-B5D2A29BDCF1}"/>
              </a:ext>
            </a:extLst>
          </p:cNvPr>
          <p:cNvSpPr>
            <a:spLocks noGrp="1"/>
          </p:cNvSpPr>
          <p:nvPr>
            <p:ph type="title"/>
          </p:nvPr>
        </p:nvSpPr>
        <p:spPr>
          <a:xfrm>
            <a:off x="599440" y="0"/>
            <a:ext cx="8674562" cy="701040"/>
          </a:xfrm>
        </p:spPr>
        <p:txBody>
          <a:bodyPr/>
          <a:lstStyle/>
          <a:p>
            <a:r>
              <a:rPr lang="en-US" dirty="0"/>
              <a:t>Storage+++</a:t>
            </a:r>
          </a:p>
        </p:txBody>
      </p:sp>
      <p:sp>
        <p:nvSpPr>
          <p:cNvPr id="3" name="Content Placeholder 2">
            <a:extLst>
              <a:ext uri="{FF2B5EF4-FFF2-40B4-BE49-F238E27FC236}">
                <a16:creationId xmlns:a16="http://schemas.microsoft.com/office/drawing/2014/main" id="{8E2BA197-5CDF-9761-4331-0D66D2FB5CC2}"/>
              </a:ext>
            </a:extLst>
          </p:cNvPr>
          <p:cNvSpPr>
            <a:spLocks noGrp="1"/>
          </p:cNvSpPr>
          <p:nvPr>
            <p:ph idx="1"/>
          </p:nvPr>
        </p:nvSpPr>
        <p:spPr>
          <a:xfrm>
            <a:off x="599440" y="812801"/>
            <a:ext cx="8674562" cy="5492722"/>
          </a:xfrm>
        </p:spPr>
        <p:txBody>
          <a:bodyPr>
            <a:normAutofit/>
          </a:bodyPr>
          <a:lstStyle/>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internal memory is a set of registers which holds temporary  programs/data during the computation process.</a:t>
            </a:r>
          </a:p>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registers are within the central processing unit(CPU)</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638992048"/>
      </p:ext>
    </p:extLst>
  </p:cSld>
  <p:clrMapOvr>
    <a:masterClrMapping/>
  </p:clrMapOvr>
  <mc:AlternateContent xmlns:mc="http://schemas.openxmlformats.org/markup-compatibility/2006" xmlns:p14="http://schemas.microsoft.com/office/powerpoint/2010/main">
    <mc:Choice Requires="p14">
      <p:transition spd="slow" p14:dur="2000" advTm="27345"/>
    </mc:Choice>
    <mc:Fallback xmlns="">
      <p:transition spd="slow" advTm="2734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1260E6-35FF-FEE8-500A-527C2F4D07AE}"/>
              </a:ext>
            </a:extLst>
          </p:cNvPr>
          <p:cNvSpPr>
            <a:spLocks noGrp="1"/>
          </p:cNvSpPr>
          <p:nvPr>
            <p:ph idx="1"/>
          </p:nvPr>
        </p:nvSpPr>
        <p:spPr>
          <a:xfrm>
            <a:off x="248479" y="985519"/>
            <a:ext cx="8641522" cy="5773089"/>
          </a:xfrm>
        </p:spPr>
        <p:txBody>
          <a:bodyPr>
            <a:noAutofit/>
          </a:bodyPr>
          <a:lstStyle/>
          <a:p>
            <a:pPr algn="just">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primary memory is also called main memory and is divided into Random Access Memory(RAM), Read Only Memory(ROM) and Cache memory.</a:t>
            </a:r>
          </a:p>
          <a:p>
            <a:pPr algn="just">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Random access memory is a volatile memory that stores all the current programs. </a:t>
            </a:r>
          </a:p>
          <a:p>
            <a:pPr algn="just">
              <a:buFont typeface="Wingdings" panose="05000000000000000000" pitchFamily="2" charset="2"/>
              <a:buChar char="Ø"/>
            </a:pPr>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Volatile</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means it stores data or programs until power is turn off then everything will disappear and will not recalled ever having known such data.</a:t>
            </a:r>
          </a:p>
          <a:p>
            <a:pPr algn="just">
              <a:buFont typeface="Wingdings" panose="05000000000000000000" pitchFamily="2" charset="2"/>
              <a:buChar char="Ø"/>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Title 1">
            <a:extLst>
              <a:ext uri="{FF2B5EF4-FFF2-40B4-BE49-F238E27FC236}">
                <a16:creationId xmlns:a16="http://schemas.microsoft.com/office/drawing/2014/main" id="{ED1571F9-F372-FE37-B5E4-5CD45E41EFE5}"/>
              </a:ext>
            </a:extLst>
          </p:cNvPr>
          <p:cNvSpPr>
            <a:spLocks noGrp="1"/>
          </p:cNvSpPr>
          <p:nvPr>
            <p:ph type="title"/>
          </p:nvPr>
        </p:nvSpPr>
        <p:spPr>
          <a:xfrm>
            <a:off x="677334" y="156238"/>
            <a:ext cx="8596668" cy="808962"/>
          </a:xfrm>
        </p:spPr>
        <p:txBody>
          <a:bodyPr>
            <a:noAutofit/>
          </a:bodyPr>
          <a:lstStyle/>
          <a:p>
            <a:pPr marL="0" indent="0" algn="just">
              <a:buNone/>
            </a:pPr>
            <a:r>
              <a:rPr lang="en-US" sz="5400" b="1" dirty="0">
                <a:latin typeface="Microsoft Himalaya" panose="01010100010101010101" pitchFamily="2" charset="0"/>
                <a:ea typeface="Microsoft Himalaya" panose="01010100010101010101" pitchFamily="2" charset="0"/>
                <a:cs typeface="Microsoft Himalaya" panose="01010100010101010101" pitchFamily="2" charset="0"/>
              </a:rPr>
              <a:t>Primary storage</a:t>
            </a:r>
          </a:p>
        </p:txBody>
      </p:sp>
    </p:spTree>
    <p:extLst>
      <p:ext uri="{BB962C8B-B14F-4D97-AF65-F5344CB8AC3E}">
        <p14:creationId xmlns:p14="http://schemas.microsoft.com/office/powerpoint/2010/main" val="1601560952"/>
      </p:ext>
    </p:extLst>
  </p:cSld>
  <p:clrMapOvr>
    <a:masterClrMapping/>
  </p:clrMapOvr>
  <mc:AlternateContent xmlns:mc="http://schemas.openxmlformats.org/markup-compatibility/2006" xmlns:p14="http://schemas.microsoft.com/office/powerpoint/2010/main">
    <mc:Choice Requires="p14">
      <p:transition spd="slow" p14:dur="2000" advTm="65717"/>
    </mc:Choice>
    <mc:Fallback xmlns="">
      <p:transition spd="slow" advTm="6571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8986C-7B8D-DC25-2D57-F42A1C020A22}"/>
              </a:ext>
            </a:extLst>
          </p:cNvPr>
          <p:cNvSpPr>
            <a:spLocks noGrp="1"/>
          </p:cNvSpPr>
          <p:nvPr>
            <p:ph type="title"/>
          </p:nvPr>
        </p:nvSpPr>
        <p:spPr>
          <a:xfrm>
            <a:off x="575734" y="156238"/>
            <a:ext cx="8596668" cy="788642"/>
          </a:xfrm>
        </p:spPr>
        <p:txBody>
          <a:bodyPr>
            <a:noAutofit/>
          </a:bodyPr>
          <a:lstStyle/>
          <a:p>
            <a:r>
              <a:rPr lang="en-US" sz="5400" b="1" dirty="0">
                <a:latin typeface="Microsoft Himalaya" panose="01010100010101010101" pitchFamily="2" charset="0"/>
                <a:ea typeface="Microsoft Himalaya" panose="01010100010101010101" pitchFamily="2" charset="0"/>
                <a:cs typeface="Microsoft Himalaya" panose="01010100010101010101" pitchFamily="2" charset="0"/>
              </a:rPr>
              <a:t>Primary storage+</a:t>
            </a:r>
            <a:br>
              <a:rPr lang="en-US" sz="5400" b="1" dirty="0">
                <a:latin typeface="Microsoft Himalaya" panose="01010100010101010101" pitchFamily="2" charset="0"/>
                <a:ea typeface="Microsoft Himalaya" panose="01010100010101010101" pitchFamily="2" charset="0"/>
                <a:cs typeface="Microsoft Himalaya" panose="01010100010101010101" pitchFamily="2" charset="0"/>
              </a:rPr>
            </a:br>
            <a:endParaRPr lang="en-US" sz="5400" dirty="0"/>
          </a:p>
        </p:txBody>
      </p:sp>
      <p:sp>
        <p:nvSpPr>
          <p:cNvPr id="3" name="Content Placeholder 2">
            <a:extLst>
              <a:ext uri="{FF2B5EF4-FFF2-40B4-BE49-F238E27FC236}">
                <a16:creationId xmlns:a16="http://schemas.microsoft.com/office/drawing/2014/main" id="{93563E14-3FFD-ED46-4289-E730A9884915}"/>
              </a:ext>
            </a:extLst>
          </p:cNvPr>
          <p:cNvSpPr>
            <a:spLocks noGrp="1"/>
          </p:cNvSpPr>
          <p:nvPr>
            <p:ph idx="1"/>
          </p:nvPr>
        </p:nvSpPr>
        <p:spPr>
          <a:xfrm>
            <a:off x="575734" y="944880"/>
            <a:ext cx="8596668" cy="5208243"/>
          </a:xfrm>
        </p:spPr>
        <p:txBody>
          <a:bodyPr>
            <a:noAutofit/>
          </a:bodyPr>
          <a:lstStyle/>
          <a:p>
            <a:pPr algn="just">
              <a:buFont typeface="Wingdings" panose="05000000000000000000" pitchFamily="2" charset="2"/>
              <a:buChar char="Ø"/>
            </a:pPr>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RAM</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is the working memory of the computer </a:t>
            </a:r>
          </a:p>
          <a:p>
            <a:pPr algn="just">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size of the RAM is a contributing factor to how fast your computer response especially in a situation where you are running several programs at the same time,</a:t>
            </a:r>
          </a:p>
          <a:p>
            <a:pPr algn="just">
              <a:buFont typeface="Wingdings" panose="05000000000000000000" pitchFamily="2" charset="2"/>
              <a:buChar char="Ø"/>
            </a:pPr>
            <a:r>
              <a:rPr lang="en-US" sz="4000" b="0" i="0" dirty="0">
                <a:solidFill>
                  <a:srgbClr val="374151"/>
                </a:solidFill>
                <a:effectLst/>
                <a:latin typeface="Microsoft Himalaya" panose="01010100010101010101" pitchFamily="2" charset="0"/>
                <a:ea typeface="Microsoft Himalaya" panose="01010100010101010101" pitchFamily="2" charset="0"/>
                <a:cs typeface="Microsoft Himalaya" panose="01010100010101010101" pitchFamily="2" charset="0"/>
              </a:rPr>
              <a:t>A larger amount of RAM allows the computer to store more data in memory. When you run applications or load files, they are typically loaded into RAM for faster access. </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354674794"/>
      </p:ext>
    </p:extLst>
  </p:cSld>
  <p:clrMapOvr>
    <a:masterClrMapping/>
  </p:clrMapOvr>
  <mc:AlternateContent xmlns:mc="http://schemas.openxmlformats.org/markup-compatibility/2006" xmlns:p14="http://schemas.microsoft.com/office/powerpoint/2010/main">
    <mc:Choice Requires="p14">
      <p:transition spd="slow" p14:dur="2000" advTm="47871"/>
    </mc:Choice>
    <mc:Fallback xmlns="">
      <p:transition spd="slow" advTm="4787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58EC9-78AB-1F1D-E34B-3D39B4083491}"/>
              </a:ext>
            </a:extLst>
          </p:cNvPr>
          <p:cNvSpPr>
            <a:spLocks noGrp="1"/>
          </p:cNvSpPr>
          <p:nvPr>
            <p:ph type="title"/>
          </p:nvPr>
        </p:nvSpPr>
        <p:spPr>
          <a:xfrm>
            <a:off x="677334" y="156238"/>
            <a:ext cx="8596668" cy="660400"/>
          </a:xfrm>
        </p:spPr>
        <p:txBody>
          <a:bodyPr>
            <a:noAutofit/>
          </a:bodyPr>
          <a:lstStyle/>
          <a:p>
            <a:r>
              <a:rPr lang="en-US" sz="5400" b="1" dirty="0">
                <a:latin typeface="Microsoft Himalaya" panose="01010100010101010101" pitchFamily="2" charset="0"/>
                <a:ea typeface="Microsoft Himalaya" panose="01010100010101010101" pitchFamily="2" charset="0"/>
                <a:cs typeface="Microsoft Himalaya" panose="01010100010101010101" pitchFamily="2" charset="0"/>
              </a:rPr>
              <a:t>Primary storage+</a:t>
            </a:r>
            <a:br>
              <a:rPr lang="en-US" sz="5400" b="1" dirty="0">
                <a:latin typeface="Microsoft Himalaya" panose="01010100010101010101" pitchFamily="2" charset="0"/>
                <a:ea typeface="Microsoft Himalaya" panose="01010100010101010101" pitchFamily="2" charset="0"/>
                <a:cs typeface="Microsoft Himalaya" panose="01010100010101010101" pitchFamily="2" charset="0"/>
              </a:rPr>
            </a:br>
            <a:endParaRPr lang="en-US" sz="5400" dirty="0"/>
          </a:p>
        </p:txBody>
      </p:sp>
      <p:sp>
        <p:nvSpPr>
          <p:cNvPr id="3" name="Content Placeholder 2">
            <a:extLst>
              <a:ext uri="{FF2B5EF4-FFF2-40B4-BE49-F238E27FC236}">
                <a16:creationId xmlns:a16="http://schemas.microsoft.com/office/drawing/2014/main" id="{08B54501-790D-8C94-32A5-BBD6A756A805}"/>
              </a:ext>
            </a:extLst>
          </p:cNvPr>
          <p:cNvSpPr>
            <a:spLocks noGrp="1"/>
          </p:cNvSpPr>
          <p:nvPr>
            <p:ph idx="1"/>
          </p:nvPr>
        </p:nvSpPr>
        <p:spPr>
          <a:xfrm>
            <a:off x="284480" y="629920"/>
            <a:ext cx="9489440" cy="5679440"/>
          </a:xfrm>
        </p:spPr>
        <p:txBody>
          <a:bodyPr>
            <a:noAutofit/>
          </a:bodyPr>
          <a:lstStyle/>
          <a:p>
            <a:r>
              <a:rPr lang="en-US" sz="4000" b="0" i="0" dirty="0">
                <a:solidFill>
                  <a:srgbClr val="374151"/>
                </a:solidFill>
                <a:effectLst/>
                <a:latin typeface="Microsoft Himalaya" panose="01010100010101010101" pitchFamily="2" charset="0"/>
                <a:ea typeface="Microsoft Himalaya" panose="01010100010101010101" pitchFamily="2" charset="0"/>
                <a:cs typeface="Microsoft Himalaya" panose="01010100010101010101" pitchFamily="2" charset="0"/>
              </a:rPr>
              <a:t>If your RAM is too small to accommodate the data and programs you are using, the computer will rely more on slower storage devices like hard drives or solid-state drives (SSDs) for temporary data storage. This can result in slower performance as accessing data from storage is significantly slower than accessing it from RAM.</a:t>
            </a:r>
          </a:p>
          <a:p>
            <a:pPr marL="0" indent="0">
              <a:buNone/>
            </a:pPr>
            <a:r>
              <a:rPr lang="en-US" sz="4000" b="1" dirty="0">
                <a:solidFill>
                  <a:srgbClr val="374151"/>
                </a:solidFill>
                <a:latin typeface="Microsoft Himalaya" panose="01010100010101010101" pitchFamily="2" charset="0"/>
                <a:ea typeface="Microsoft Himalaya" panose="01010100010101010101" pitchFamily="2" charset="0"/>
                <a:cs typeface="Microsoft Himalaya" panose="01010100010101010101" pitchFamily="2" charset="0"/>
              </a:rPr>
              <a:t>Read Only Memory(ROM)</a:t>
            </a:r>
          </a:p>
          <a:p>
            <a:pPr>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ROM which is Read Only Memory is the type of memory that does not permit writing into but rather reading from only</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endParaRPr lang="en-US" sz="4000" dirty="0">
              <a:solidFill>
                <a:srgbClr val="374151"/>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p>
        </p:txBody>
      </p:sp>
    </p:spTree>
    <p:extLst>
      <p:ext uri="{BB962C8B-B14F-4D97-AF65-F5344CB8AC3E}">
        <p14:creationId xmlns:p14="http://schemas.microsoft.com/office/powerpoint/2010/main" val="3523143024"/>
      </p:ext>
    </p:extLst>
  </p:cSld>
  <p:clrMapOvr>
    <a:masterClrMapping/>
  </p:clrMapOvr>
  <mc:AlternateContent xmlns:mc="http://schemas.openxmlformats.org/markup-compatibility/2006" xmlns:p14="http://schemas.microsoft.com/office/powerpoint/2010/main">
    <mc:Choice Requires="p14">
      <p:transition spd="slow" p14:dur="2000" advTm="127188"/>
    </mc:Choice>
    <mc:Fallback xmlns="">
      <p:transition spd="slow" advTm="12718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645D82-45DA-B415-15E4-59F75933C36B}"/>
              </a:ext>
            </a:extLst>
          </p:cNvPr>
          <p:cNvSpPr>
            <a:spLocks noGrp="1"/>
          </p:cNvSpPr>
          <p:nvPr>
            <p:ph idx="1"/>
          </p:nvPr>
        </p:nvSpPr>
        <p:spPr>
          <a:xfrm>
            <a:off x="380999" y="1126530"/>
            <a:ext cx="9413241" cy="4839915"/>
          </a:xfrm>
        </p:spPr>
        <p:txBody>
          <a:bodyPr>
            <a:noAutofit/>
          </a:bodyPr>
          <a:lstStyle/>
          <a:p>
            <a:pPr>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It is where part of the operating system resides in the computer</a:t>
            </a:r>
          </a:p>
          <a:p>
            <a:pPr>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Information in the ROM can neither be change nor lost when the computer is powered off unlike the RAM which loses all its data once the computer is turned off</a:t>
            </a:r>
          </a:p>
          <a:p>
            <a:pPr>
              <a:buFont typeface="Wingdings" panose="05000000000000000000" pitchFamily="2" charset="2"/>
              <a:buChar char="Ø"/>
            </a:pP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Due to its non volatile nature, it is the most ideal for storing secure and critical code such as the bootloader and cryptographic keys </a:t>
            </a:r>
          </a:p>
        </p:txBody>
      </p:sp>
      <p:sp>
        <p:nvSpPr>
          <p:cNvPr id="6" name="TextBox 5">
            <a:extLst>
              <a:ext uri="{FF2B5EF4-FFF2-40B4-BE49-F238E27FC236}">
                <a16:creationId xmlns:a16="http://schemas.microsoft.com/office/drawing/2014/main" id="{CC868EFF-2D58-F8B1-20A2-70976A736A26}"/>
              </a:ext>
            </a:extLst>
          </p:cNvPr>
          <p:cNvSpPr txBox="1"/>
          <p:nvPr/>
        </p:nvSpPr>
        <p:spPr>
          <a:xfrm>
            <a:off x="490220" y="203200"/>
            <a:ext cx="6101080" cy="923330"/>
          </a:xfrm>
          <a:prstGeom prst="rect">
            <a:avLst/>
          </a:prstGeom>
          <a:noFill/>
        </p:spPr>
        <p:txBody>
          <a:bodyPr wrap="square">
            <a:spAutoFit/>
          </a:bodyPr>
          <a:lstStyle/>
          <a:p>
            <a:pPr marL="0" indent="0">
              <a:buNone/>
            </a:pPr>
            <a:r>
              <a:rPr lang="en-US" sz="5400" b="1" dirty="0">
                <a:solidFill>
                  <a:srgbClr val="374151"/>
                </a:solidFill>
                <a:latin typeface="Microsoft Himalaya" panose="01010100010101010101" pitchFamily="2" charset="0"/>
                <a:ea typeface="Microsoft Himalaya" panose="01010100010101010101" pitchFamily="2" charset="0"/>
                <a:cs typeface="Microsoft Himalaya" panose="01010100010101010101" pitchFamily="2" charset="0"/>
              </a:rPr>
              <a:t>Read Only Memory(ROM)</a:t>
            </a:r>
          </a:p>
        </p:txBody>
      </p:sp>
    </p:spTree>
    <p:extLst>
      <p:ext uri="{BB962C8B-B14F-4D97-AF65-F5344CB8AC3E}">
        <p14:creationId xmlns:p14="http://schemas.microsoft.com/office/powerpoint/2010/main" val="2402340616"/>
      </p:ext>
    </p:extLst>
  </p:cSld>
  <p:clrMapOvr>
    <a:masterClrMapping/>
  </p:clrMapOvr>
  <mc:AlternateContent xmlns:mc="http://schemas.openxmlformats.org/markup-compatibility/2006" xmlns:p14="http://schemas.microsoft.com/office/powerpoint/2010/main">
    <mc:Choice Requires="p14">
      <p:transition spd="slow" p14:dur="2000" advTm="63063"/>
    </mc:Choice>
    <mc:Fallback xmlns="">
      <p:transition spd="slow" advTm="6306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2CF98-0CB5-D991-A0C9-6CE7D8BE0F75}"/>
              </a:ext>
            </a:extLst>
          </p:cNvPr>
          <p:cNvSpPr>
            <a:spLocks noGrp="1"/>
          </p:cNvSpPr>
          <p:nvPr>
            <p:ph type="title"/>
          </p:nvPr>
        </p:nvSpPr>
        <p:spPr>
          <a:xfrm>
            <a:off x="677334" y="1"/>
            <a:ext cx="8596668" cy="812800"/>
          </a:xfrm>
        </p:spPr>
        <p:txBody>
          <a:bodyPr>
            <a:noAutofit/>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Cache Memory</a:t>
            </a:r>
            <a:endParaRPr lang="en-US" sz="5400" dirty="0"/>
          </a:p>
        </p:txBody>
      </p:sp>
      <p:sp>
        <p:nvSpPr>
          <p:cNvPr id="3" name="Content Placeholder 2">
            <a:extLst>
              <a:ext uri="{FF2B5EF4-FFF2-40B4-BE49-F238E27FC236}">
                <a16:creationId xmlns:a16="http://schemas.microsoft.com/office/drawing/2014/main" id="{CB2D99D9-2195-775F-BB28-BB482F2EB8B3}"/>
              </a:ext>
            </a:extLst>
          </p:cNvPr>
          <p:cNvSpPr>
            <a:spLocks noGrp="1"/>
          </p:cNvSpPr>
          <p:nvPr>
            <p:ph idx="1"/>
          </p:nvPr>
        </p:nvSpPr>
        <p:spPr>
          <a:xfrm>
            <a:off x="142240" y="660400"/>
            <a:ext cx="8950960" cy="5750560"/>
          </a:xfrm>
        </p:spPr>
        <p:txBody>
          <a:bodyPr>
            <a:noAutofit/>
          </a:bodyPr>
          <a:lstStyle/>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Cache Memory, this is the memory that is located between the CPU and the primary memory</a:t>
            </a:r>
          </a:p>
          <a:p>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It stores recently accessed data and instructions to speed up subsequent memory accesses.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Cache Hit: A cache hit occurs when the CPU requests data or an instruction, and the requested data is found in the cache.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This means that, the data is present in the cache, and the CPU can quickly access it without having to fetch it from the slower main memory</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124743373"/>
      </p:ext>
    </p:extLst>
  </p:cSld>
  <p:clrMapOvr>
    <a:masterClrMapping/>
  </p:clrMapOvr>
  <mc:AlternateContent xmlns:mc="http://schemas.openxmlformats.org/markup-compatibility/2006" xmlns:p14="http://schemas.microsoft.com/office/powerpoint/2010/main">
    <mc:Choice Requires="p14">
      <p:transition spd="slow" p14:dur="2000" advTm="171538"/>
    </mc:Choice>
    <mc:Fallback xmlns="">
      <p:transition spd="slow" advTm="17153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042E71-3156-468C-85F5-F579B0367DFF}"/>
              </a:ext>
            </a:extLst>
          </p:cNvPr>
          <p:cNvSpPr>
            <a:spLocks noGrp="1"/>
          </p:cNvSpPr>
          <p:nvPr>
            <p:ph idx="1"/>
          </p:nvPr>
        </p:nvSpPr>
        <p:spPr>
          <a:xfrm>
            <a:off x="318494" y="1194905"/>
            <a:ext cx="8876306" cy="5663095"/>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Cache hits result in faster data retrieval and improved system performance.</a:t>
            </a:r>
          </a:p>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Cache Miss: A cache miss occurs when the CPU requests data that is not present in the cache. This means the data is not stored in the cache memory, and the CPU must fetch it from the main memory. </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pPr>
              <a:buFont typeface="Wingdings" panose="05000000000000000000" pitchFamily="2" charset="2"/>
              <a:buChar char="Ø"/>
            </a:pPr>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Title 1">
            <a:extLst>
              <a:ext uri="{FF2B5EF4-FFF2-40B4-BE49-F238E27FC236}">
                <a16:creationId xmlns:a16="http://schemas.microsoft.com/office/drawing/2014/main" id="{8A1A50F1-CB0F-9D44-98B3-E04D20D615F1}"/>
              </a:ext>
            </a:extLst>
          </p:cNvPr>
          <p:cNvSpPr>
            <a:spLocks noGrp="1"/>
          </p:cNvSpPr>
          <p:nvPr>
            <p:ph type="title"/>
          </p:nvPr>
        </p:nvSpPr>
        <p:spPr>
          <a:xfrm>
            <a:off x="677334" y="1"/>
            <a:ext cx="8596668" cy="812800"/>
          </a:xfrm>
        </p:spPr>
        <p:txBody>
          <a:bodyPr>
            <a:noAutofit/>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Cache Memory+</a:t>
            </a:r>
            <a:endParaRPr lang="en-US" sz="5400" dirty="0"/>
          </a:p>
        </p:txBody>
      </p:sp>
    </p:spTree>
    <p:extLst>
      <p:ext uri="{BB962C8B-B14F-4D97-AF65-F5344CB8AC3E}">
        <p14:creationId xmlns:p14="http://schemas.microsoft.com/office/powerpoint/2010/main" val="1541380792"/>
      </p:ext>
    </p:extLst>
  </p:cSld>
  <p:clrMapOvr>
    <a:masterClrMapping/>
  </p:clrMapOvr>
  <mc:AlternateContent xmlns:mc="http://schemas.openxmlformats.org/markup-compatibility/2006" xmlns:p14="http://schemas.microsoft.com/office/powerpoint/2010/main">
    <mc:Choice Requires="p14">
      <p:transition spd="slow" p14:dur="2000" advTm="65250"/>
    </mc:Choice>
    <mc:Fallback xmlns="">
      <p:transition spd="slow" advTm="6525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B4B9D2-E1C6-0C71-D62F-5EA306069A89}"/>
              </a:ext>
            </a:extLst>
          </p:cNvPr>
          <p:cNvSpPr>
            <a:spLocks noGrp="1"/>
          </p:cNvSpPr>
          <p:nvPr>
            <p:ph idx="1"/>
          </p:nvPr>
        </p:nvSpPr>
        <p:spPr>
          <a:xfrm>
            <a:off x="188843" y="741681"/>
            <a:ext cx="8711317" cy="5770880"/>
          </a:xfrm>
        </p:spPr>
        <p:txBody>
          <a:bodyPr>
            <a:noAutofit/>
          </a:bodyPr>
          <a:lstStyle/>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Cache misses introduce additional latency and can slow down the execution of programs because the CPU has to wait for the data to be fetched from a slower memory source.</a:t>
            </a:r>
          </a:p>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Hit ratio, is the ratio of cache hits to the total number of memory access operations. It indicates how often the requested data is found in the cache. </a:t>
            </a:r>
          </a:p>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Hit Time: The time it takes for the CPU to access data that is already present in the cache is known as the hit time. </a:t>
            </a:r>
          </a:p>
        </p:txBody>
      </p:sp>
      <p:sp>
        <p:nvSpPr>
          <p:cNvPr id="2" name="Title 1">
            <a:extLst>
              <a:ext uri="{FF2B5EF4-FFF2-40B4-BE49-F238E27FC236}">
                <a16:creationId xmlns:a16="http://schemas.microsoft.com/office/drawing/2014/main" id="{F23F90A4-2A22-5520-4EC2-D1C13927388A}"/>
              </a:ext>
            </a:extLst>
          </p:cNvPr>
          <p:cNvSpPr>
            <a:spLocks noGrp="1"/>
          </p:cNvSpPr>
          <p:nvPr>
            <p:ph type="title"/>
          </p:nvPr>
        </p:nvSpPr>
        <p:spPr>
          <a:xfrm>
            <a:off x="677334" y="1"/>
            <a:ext cx="8596668" cy="812800"/>
          </a:xfrm>
        </p:spPr>
        <p:txBody>
          <a:bodyPr>
            <a:noAutofit/>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Cache Memory++</a:t>
            </a:r>
            <a:endParaRPr lang="en-US" sz="5400" dirty="0"/>
          </a:p>
        </p:txBody>
      </p:sp>
    </p:spTree>
    <p:extLst>
      <p:ext uri="{BB962C8B-B14F-4D97-AF65-F5344CB8AC3E}">
        <p14:creationId xmlns:p14="http://schemas.microsoft.com/office/powerpoint/2010/main" val="1054101053"/>
      </p:ext>
    </p:extLst>
  </p:cSld>
  <p:clrMapOvr>
    <a:masterClrMapping/>
  </p:clrMapOvr>
  <mc:AlternateContent xmlns:mc="http://schemas.openxmlformats.org/markup-compatibility/2006" xmlns:p14="http://schemas.microsoft.com/office/powerpoint/2010/main">
    <mc:Choice Requires="p14">
      <p:transition spd="slow" p14:dur="2000" advTm="90008"/>
    </mc:Choice>
    <mc:Fallback xmlns="">
      <p:transition spd="slow" advTm="900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CC4E89-191D-0842-5258-FA050D2319BB}"/>
              </a:ext>
            </a:extLst>
          </p:cNvPr>
          <p:cNvSpPr>
            <a:spLocks noGrp="1"/>
          </p:cNvSpPr>
          <p:nvPr>
            <p:ph idx="1"/>
          </p:nvPr>
        </p:nvSpPr>
        <p:spPr>
          <a:xfrm>
            <a:off x="179787" y="914400"/>
            <a:ext cx="8596668" cy="5466079"/>
          </a:xfrm>
        </p:spPr>
        <p:txBody>
          <a:bodyPr>
            <a:no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This time is very short compared to accessing data from main memory.</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Miss Penalty: The miss penalty is the time it takes to fetch data from the main memory and load it into the cache after a cache miss.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This time is significantly longer compared to a cache hit due to the slower access times of main memory.</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Title 1">
            <a:extLst>
              <a:ext uri="{FF2B5EF4-FFF2-40B4-BE49-F238E27FC236}">
                <a16:creationId xmlns:a16="http://schemas.microsoft.com/office/drawing/2014/main" id="{0C7980B9-CD94-A68E-35EE-9809023148B7}"/>
              </a:ext>
            </a:extLst>
          </p:cNvPr>
          <p:cNvSpPr>
            <a:spLocks noGrp="1"/>
          </p:cNvSpPr>
          <p:nvPr>
            <p:ph type="title"/>
          </p:nvPr>
        </p:nvSpPr>
        <p:spPr>
          <a:xfrm>
            <a:off x="677334" y="1"/>
            <a:ext cx="8596668" cy="812800"/>
          </a:xfrm>
        </p:spPr>
        <p:txBody>
          <a:bodyPr>
            <a:noAutofit/>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Cache Memory+++</a:t>
            </a:r>
            <a:endParaRPr lang="en-US" sz="5400" dirty="0"/>
          </a:p>
        </p:txBody>
      </p:sp>
    </p:spTree>
    <p:extLst>
      <p:ext uri="{BB962C8B-B14F-4D97-AF65-F5344CB8AC3E}">
        <p14:creationId xmlns:p14="http://schemas.microsoft.com/office/powerpoint/2010/main" val="1163188834"/>
      </p:ext>
    </p:extLst>
  </p:cSld>
  <p:clrMapOvr>
    <a:masterClrMapping/>
  </p:clrMapOvr>
  <mc:AlternateContent xmlns:mc="http://schemas.openxmlformats.org/markup-compatibility/2006" xmlns:p14="http://schemas.microsoft.com/office/powerpoint/2010/main">
    <mc:Choice Requires="p14">
      <p:transition spd="slow" p14:dur="2000" advTm="39984"/>
    </mc:Choice>
    <mc:Fallback xmlns="">
      <p:transition spd="slow" advTm="3998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8CE9EE-EC23-10FC-B2B1-35EEA639402D}"/>
              </a:ext>
            </a:extLst>
          </p:cNvPr>
          <p:cNvSpPr>
            <a:spLocks noGrp="1"/>
          </p:cNvSpPr>
          <p:nvPr>
            <p:ph idx="1"/>
          </p:nvPr>
        </p:nvSpPr>
        <p:spPr>
          <a:xfrm>
            <a:off x="278295" y="716437"/>
            <a:ext cx="8516913" cy="5897723"/>
          </a:xfrm>
        </p:spPr>
        <p:txBody>
          <a:bodyPr>
            <a:normAutofit/>
          </a:bodyPr>
          <a:lstStyle/>
          <a:p>
            <a:pPr>
              <a:buFont typeface="Wingdings" panose="05000000000000000000" pitchFamily="2" charset="2"/>
              <a:buChar char="Ø"/>
            </a:pPr>
            <a:r>
              <a:rPr lang="en-US" sz="36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The computer memory hierarchy is a hierarchical structure of various types of memory in a computer system, ranked by their speed, capacity, and proximity to the central processing unit (CPU). This hierarchy is essential for efficiently managing data and instructions as they are processed by the CPU</a:t>
            </a:r>
            <a:r>
              <a:rPr lang="en-US" sz="3200" kern="100" dirty="0">
                <a:effectLst/>
                <a:latin typeface="Microsoft Himalaya" panose="01010100010101010101" pitchFamily="2" charset="0"/>
                <a:ea typeface="Microsoft Himalaya" panose="01010100010101010101" pitchFamily="2" charset="0"/>
                <a:cs typeface="Microsoft Himalaya" panose="01010100010101010101" pitchFamily="2" charset="0"/>
              </a:rPr>
              <a:t>.</a:t>
            </a:r>
          </a:p>
          <a:p>
            <a:pPr marL="0" indent="0">
              <a:buNone/>
            </a:pPr>
            <a:endParaRPr lang="en-US" sz="36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36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sz="3600" dirty="0">
              <a:solidFill>
                <a:schemeClr val="tx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ED541713-BA44-C265-A6DF-B03AD395A419}"/>
              </a:ext>
            </a:extLst>
          </p:cNvPr>
          <p:cNvSpPr txBox="1"/>
          <p:nvPr/>
        </p:nvSpPr>
        <p:spPr>
          <a:xfrm>
            <a:off x="2604143" y="6382724"/>
            <a:ext cx="4743050" cy="369332"/>
          </a:xfrm>
          <a:prstGeom prst="rect">
            <a:avLst/>
          </a:prstGeom>
          <a:noFill/>
        </p:spPr>
        <p:txBody>
          <a:bodyPr wrap="square" rtlCol="0">
            <a:spAutoFit/>
          </a:bodyPr>
          <a:lstStyle/>
          <a:p>
            <a:r>
              <a:rPr lang="en-US" dirty="0"/>
              <a:t>Figure 1.2 Memory hierarchy [6]</a:t>
            </a:r>
          </a:p>
        </p:txBody>
      </p:sp>
      <p:sp>
        <p:nvSpPr>
          <p:cNvPr id="2" name="Title 1">
            <a:extLst>
              <a:ext uri="{FF2B5EF4-FFF2-40B4-BE49-F238E27FC236}">
                <a16:creationId xmlns:a16="http://schemas.microsoft.com/office/drawing/2014/main" id="{BB6045BB-AE66-8EF0-DE94-9537167CD760}"/>
              </a:ext>
            </a:extLst>
          </p:cNvPr>
          <p:cNvSpPr>
            <a:spLocks noGrp="1"/>
          </p:cNvSpPr>
          <p:nvPr>
            <p:ph type="title"/>
          </p:nvPr>
        </p:nvSpPr>
        <p:spPr>
          <a:xfrm>
            <a:off x="677334" y="1"/>
            <a:ext cx="8596668" cy="812800"/>
          </a:xfrm>
        </p:spPr>
        <p:txBody>
          <a:bodyPr>
            <a:noAutofit/>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pic>
        <p:nvPicPr>
          <p:cNvPr id="18" name="Picture 17">
            <a:extLst>
              <a:ext uri="{FF2B5EF4-FFF2-40B4-BE49-F238E27FC236}">
                <a16:creationId xmlns:a16="http://schemas.microsoft.com/office/drawing/2014/main" id="{7BCFB0D8-CC4F-1F9A-278B-686A93B9A8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207" y="3855563"/>
            <a:ext cx="6184348" cy="2527161"/>
          </a:xfrm>
          <a:prstGeom prst="rect">
            <a:avLst/>
          </a:prstGeom>
        </p:spPr>
      </p:pic>
    </p:spTree>
    <p:extLst>
      <p:ext uri="{BB962C8B-B14F-4D97-AF65-F5344CB8AC3E}">
        <p14:creationId xmlns:p14="http://schemas.microsoft.com/office/powerpoint/2010/main" val="1128639175"/>
      </p:ext>
    </p:extLst>
  </p:cSld>
  <p:clrMapOvr>
    <a:masterClrMapping/>
  </p:clrMapOvr>
  <mc:AlternateContent xmlns:mc="http://schemas.openxmlformats.org/markup-compatibility/2006" xmlns:p14="http://schemas.microsoft.com/office/powerpoint/2010/main">
    <mc:Choice Requires="p14">
      <p:transition spd="slow" p14:dur="2000" advTm="194444"/>
    </mc:Choice>
    <mc:Fallback xmlns="">
      <p:transition spd="slow" advTm="19444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B98C72-F022-6508-B567-F963C29B6B92}"/>
              </a:ext>
            </a:extLst>
          </p:cNvPr>
          <p:cNvSpPr>
            <a:spLocks noGrp="1"/>
          </p:cNvSpPr>
          <p:nvPr>
            <p:ph idx="1"/>
          </p:nvPr>
        </p:nvSpPr>
        <p:spPr>
          <a:xfrm>
            <a:off x="326445" y="904240"/>
            <a:ext cx="8848035" cy="5455920"/>
          </a:xfrm>
        </p:spPr>
        <p:txBody>
          <a:bodyPr>
            <a:noAutofit/>
          </a:bodyPr>
          <a:lstStyle/>
          <a:p>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The goal of the memory hierarchy is to manage the flow of data between different levels of memory, ensuring that the most frequently used data is stored in the faster but smaller caches, while less frequently used data is stored in larger but slower memory levels. </a:t>
            </a:r>
          </a:p>
          <a:p>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This approach optimizes the overall performance of the computer system by reducing the time the processor spends waiting for data to be fetched from slower memory sources.</a:t>
            </a:r>
          </a:p>
        </p:txBody>
      </p:sp>
      <p:sp>
        <p:nvSpPr>
          <p:cNvPr id="5" name="Title 1">
            <a:extLst>
              <a:ext uri="{FF2B5EF4-FFF2-40B4-BE49-F238E27FC236}">
                <a16:creationId xmlns:a16="http://schemas.microsoft.com/office/drawing/2014/main" id="{79FB5173-0A67-B0BD-4F51-CE346613801F}"/>
              </a:ext>
            </a:extLst>
          </p:cNvPr>
          <p:cNvSpPr>
            <a:spLocks noGrp="1"/>
          </p:cNvSpPr>
          <p:nvPr>
            <p:ph type="title"/>
          </p:nvPr>
        </p:nvSpPr>
        <p:spPr>
          <a:xfrm>
            <a:off x="677334" y="1"/>
            <a:ext cx="8596668" cy="812800"/>
          </a:xfrm>
        </p:spPr>
        <p:txBody>
          <a:bodyPr>
            <a:noAutofit/>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Tree>
    <p:extLst>
      <p:ext uri="{BB962C8B-B14F-4D97-AF65-F5344CB8AC3E}">
        <p14:creationId xmlns:p14="http://schemas.microsoft.com/office/powerpoint/2010/main" val="1895927661"/>
      </p:ext>
    </p:extLst>
  </p:cSld>
  <p:clrMapOvr>
    <a:masterClrMapping/>
  </p:clrMapOvr>
  <mc:AlternateContent xmlns:mc="http://schemas.openxmlformats.org/markup-compatibility/2006" xmlns:p14="http://schemas.microsoft.com/office/powerpoint/2010/main">
    <mc:Choice Requires="p14">
      <p:transition spd="slow" p14:dur="2000" advTm="54405"/>
    </mc:Choice>
    <mc:Fallback xmlns="">
      <p:transition spd="slow" advTm="544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BBD1A-3352-4269-5CFE-FB31959E6FD0}"/>
              </a:ext>
            </a:extLst>
          </p:cNvPr>
          <p:cNvSpPr>
            <a:spLocks noGrp="1"/>
          </p:cNvSpPr>
          <p:nvPr>
            <p:ph type="title"/>
          </p:nvPr>
        </p:nvSpPr>
        <p:spPr>
          <a:xfrm>
            <a:off x="677334" y="156238"/>
            <a:ext cx="8596668" cy="981682"/>
          </a:xfrm>
        </p:spPr>
        <p:txBody>
          <a:bodyPr>
            <a:normAutofit/>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
        <p:nvSpPr>
          <p:cNvPr id="3" name="Content Placeholder 2">
            <a:extLst>
              <a:ext uri="{FF2B5EF4-FFF2-40B4-BE49-F238E27FC236}">
                <a16:creationId xmlns:a16="http://schemas.microsoft.com/office/drawing/2014/main" id="{33EB7ADA-E49C-CA8D-D9F6-4A11CD0B93F9}"/>
              </a:ext>
            </a:extLst>
          </p:cNvPr>
          <p:cNvSpPr>
            <a:spLocks noGrp="1"/>
          </p:cNvSpPr>
          <p:nvPr>
            <p:ph idx="1"/>
          </p:nvPr>
        </p:nvSpPr>
        <p:spPr>
          <a:xfrm>
            <a:off x="677334" y="1341121"/>
            <a:ext cx="8596668" cy="4700242"/>
          </a:xfrm>
        </p:spPr>
        <p:txBody>
          <a:bodyPr>
            <a:noAutofit/>
          </a:bodyPr>
          <a:lstStyle/>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In figure 1.2 we show that the memory hierarchy has five levels</a:t>
            </a:r>
          </a:p>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The cost of the memory decreases as you moved from level 0 to level 4 while the speed of the memory increases as you move from level 4 to level 0</a:t>
            </a:r>
          </a:p>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Level 0 are the registers which are found within the central process unit(CPU). </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220420383"/>
      </p:ext>
    </p:extLst>
  </p:cSld>
  <p:clrMapOvr>
    <a:masterClrMapping/>
  </p:clrMapOvr>
  <mc:AlternateContent xmlns:mc="http://schemas.openxmlformats.org/markup-compatibility/2006" xmlns:p14="http://schemas.microsoft.com/office/powerpoint/2010/main">
    <mc:Choice Requires="p14">
      <p:transition spd="slow" p14:dur="2000" advTm="33915"/>
    </mc:Choice>
    <mc:Fallback xmlns="">
      <p:transition spd="slow" advTm="3391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E4926-EF17-E292-0536-9AFE44A5D68F}"/>
              </a:ext>
            </a:extLst>
          </p:cNvPr>
          <p:cNvSpPr>
            <a:spLocks noGrp="1"/>
          </p:cNvSpPr>
          <p:nvPr>
            <p:ph type="title"/>
          </p:nvPr>
        </p:nvSpPr>
        <p:spPr>
          <a:xfrm>
            <a:off x="677334" y="172720"/>
            <a:ext cx="8596668" cy="822960"/>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
        <p:nvSpPr>
          <p:cNvPr id="3" name="Content Placeholder 2">
            <a:extLst>
              <a:ext uri="{FF2B5EF4-FFF2-40B4-BE49-F238E27FC236}">
                <a16:creationId xmlns:a16="http://schemas.microsoft.com/office/drawing/2014/main" id="{4D29C46F-939D-7586-A647-A2CADA2C8950}"/>
              </a:ext>
            </a:extLst>
          </p:cNvPr>
          <p:cNvSpPr>
            <a:spLocks noGrp="1"/>
          </p:cNvSpPr>
          <p:nvPr>
            <p:ph idx="1"/>
          </p:nvPr>
        </p:nvSpPr>
        <p:spPr>
          <a:xfrm>
            <a:off x="677334" y="721361"/>
            <a:ext cx="8596668" cy="5320002"/>
          </a:xfrm>
        </p:spPr>
        <p:txBody>
          <a:bodyPr>
            <a:normAutofit/>
          </a:bodyPr>
          <a:lstStyle/>
          <a:p>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They are used to hold data that is being actively worked on by the CPU. </a:t>
            </a:r>
          </a:p>
          <a:p>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Registers store data that is frequently accessed by the CPU for arithmetic operations, logical comparisons, and other computations.</a:t>
            </a:r>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It is the fastest memory in terms of access speed and the most expensive memory</a:t>
            </a:r>
          </a:p>
          <a:p>
            <a:endParaRPr lang="en-US" sz="4000" dirty="0"/>
          </a:p>
        </p:txBody>
      </p:sp>
    </p:spTree>
    <p:extLst>
      <p:ext uri="{BB962C8B-B14F-4D97-AF65-F5344CB8AC3E}">
        <p14:creationId xmlns:p14="http://schemas.microsoft.com/office/powerpoint/2010/main" val="3351596666"/>
      </p:ext>
    </p:extLst>
  </p:cSld>
  <p:clrMapOvr>
    <a:masterClrMapping/>
  </p:clrMapOvr>
  <mc:AlternateContent xmlns:mc="http://schemas.openxmlformats.org/markup-compatibility/2006" xmlns:p14="http://schemas.microsoft.com/office/powerpoint/2010/main">
    <mc:Choice Requires="p14">
      <p:transition spd="slow" p14:dur="2000" advTm="34356"/>
    </mc:Choice>
    <mc:Fallback xmlns="">
      <p:transition spd="slow" advTm="3435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54498C-7B30-66F0-DCE3-E8B8B210635A}"/>
              </a:ext>
            </a:extLst>
          </p:cNvPr>
          <p:cNvSpPr>
            <a:spLocks noGrp="1"/>
          </p:cNvSpPr>
          <p:nvPr>
            <p:ph idx="1"/>
          </p:nvPr>
        </p:nvSpPr>
        <p:spPr>
          <a:xfrm>
            <a:off x="277322" y="915395"/>
            <a:ext cx="8996680" cy="6559825"/>
          </a:xfrm>
        </p:spPr>
        <p:txBody>
          <a:bodyPr>
            <a:noAutofit/>
          </a:bodyPr>
          <a:lstStyle/>
          <a:p>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The speed of the CPU is affected by the number of registers it has.</a:t>
            </a:r>
          </a:p>
          <a:p>
            <a:pPr algn="just"/>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It’s size ranges from 16 bits to 64 bits</a:t>
            </a:r>
          </a:p>
          <a:p>
            <a:pPr algn="just"/>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Level 1 is the cache memory which is responsible for the storage of the segments of programs/data that are frequency accessed by the processor.</a:t>
            </a:r>
          </a:p>
          <a:p>
            <a:pPr algn="just"/>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In case of a need to run a process, the  processor first checks the cache before reaching out to the main memory</a:t>
            </a:r>
            <a:endParaRPr lang="en-US" sz="4000" kern="10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lgn="just"/>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a:p>
            <a:pPr algn="just"/>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Title 1">
            <a:extLst>
              <a:ext uri="{FF2B5EF4-FFF2-40B4-BE49-F238E27FC236}">
                <a16:creationId xmlns:a16="http://schemas.microsoft.com/office/drawing/2014/main" id="{2BFAB0EB-F7D2-4D3D-4C85-4831364BF9B1}"/>
              </a:ext>
            </a:extLst>
          </p:cNvPr>
          <p:cNvSpPr>
            <a:spLocks noGrp="1"/>
          </p:cNvSpPr>
          <p:nvPr>
            <p:ph type="title"/>
          </p:nvPr>
        </p:nvSpPr>
        <p:spPr>
          <a:xfrm>
            <a:off x="677334" y="172720"/>
            <a:ext cx="8596668" cy="822960"/>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Tree>
    <p:extLst>
      <p:ext uri="{BB962C8B-B14F-4D97-AF65-F5344CB8AC3E}">
        <p14:creationId xmlns:p14="http://schemas.microsoft.com/office/powerpoint/2010/main" val="104481553"/>
      </p:ext>
    </p:extLst>
  </p:cSld>
  <p:clrMapOvr>
    <a:masterClrMapping/>
  </p:clrMapOvr>
  <mc:AlternateContent xmlns:mc="http://schemas.openxmlformats.org/markup-compatibility/2006" xmlns:p14="http://schemas.microsoft.com/office/powerpoint/2010/main">
    <mc:Choice Requires="p14">
      <p:transition spd="slow" p14:dur="2000" advTm="39539"/>
    </mc:Choice>
    <mc:Fallback xmlns="">
      <p:transition spd="slow" advTm="3953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CB95A3-EF39-910E-9533-B1336F618136}"/>
              </a:ext>
            </a:extLst>
          </p:cNvPr>
          <p:cNvSpPr>
            <a:spLocks noGrp="1"/>
          </p:cNvSpPr>
          <p:nvPr>
            <p:ph idx="1"/>
          </p:nvPr>
        </p:nvSpPr>
        <p:spPr>
          <a:xfrm>
            <a:off x="186895" y="1012038"/>
            <a:ext cx="8652306" cy="5568057"/>
          </a:xfrm>
        </p:spPr>
        <p:txBody>
          <a:bodyPr>
            <a:noAutofit/>
          </a:bodyPr>
          <a:lstStyle/>
          <a:p>
            <a:pPr algn="just"/>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Level 2 is the main memory which is also known as the Random Access Memory(RAM). It is where all running programs are kept. This memory can be directly access by the CPU</a:t>
            </a:r>
          </a:p>
          <a:p>
            <a:pPr algn="just"/>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It communicates with the CPU and other peripheral devices through the Input/Output processor.</a:t>
            </a:r>
          </a:p>
          <a:p>
            <a:pPr marL="0" marR="0" algn="just">
              <a:lnSpc>
                <a:spcPct val="115000"/>
              </a:lnSpc>
              <a:spcBef>
                <a:spcPts val="0"/>
              </a:spcBef>
              <a:spcAft>
                <a:spcPts val="1000"/>
              </a:spcAft>
            </a:pPr>
            <a:r>
              <a:rPr lang="en-US" sz="4000" kern="10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It is larger than cache memory but slower to access.</a:t>
            </a:r>
            <a:endParaRPr lang="en-US" sz="4000" kern="1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a:p>
            <a:pPr marL="0" marR="0" algn="just">
              <a:lnSpc>
                <a:spcPct val="115000"/>
              </a:lnSpc>
              <a:spcBef>
                <a:spcPts val="0"/>
              </a:spcBef>
              <a:spcAft>
                <a:spcPts val="1000"/>
              </a:spcAft>
            </a:pPr>
            <a:r>
              <a:rPr lang="en-US" sz="4000" kern="1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The main memory has two types and these are</a:t>
            </a:r>
          </a:p>
          <a:p>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5" name="Title 1">
            <a:extLst>
              <a:ext uri="{FF2B5EF4-FFF2-40B4-BE49-F238E27FC236}">
                <a16:creationId xmlns:a16="http://schemas.microsoft.com/office/drawing/2014/main" id="{73FF46A6-519C-1799-6D54-9098B88DA063}"/>
              </a:ext>
            </a:extLst>
          </p:cNvPr>
          <p:cNvSpPr>
            <a:spLocks noGrp="1"/>
          </p:cNvSpPr>
          <p:nvPr>
            <p:ph type="title"/>
          </p:nvPr>
        </p:nvSpPr>
        <p:spPr>
          <a:xfrm>
            <a:off x="677334" y="172720"/>
            <a:ext cx="8596668" cy="822960"/>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Tree>
    <p:extLst>
      <p:ext uri="{BB962C8B-B14F-4D97-AF65-F5344CB8AC3E}">
        <p14:creationId xmlns:p14="http://schemas.microsoft.com/office/powerpoint/2010/main" val="2887573931"/>
      </p:ext>
    </p:extLst>
  </p:cSld>
  <p:clrMapOvr>
    <a:masterClrMapping/>
  </p:clrMapOvr>
  <mc:AlternateContent xmlns:mc="http://schemas.openxmlformats.org/markup-compatibility/2006" xmlns:p14="http://schemas.microsoft.com/office/powerpoint/2010/main">
    <mc:Choice Requires="p14">
      <p:transition spd="slow" p14:dur="2000" advTm="43822"/>
    </mc:Choice>
    <mc:Fallback xmlns="">
      <p:transition spd="slow" advTm="4382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49D232-5381-191E-8FC0-9AE0A7EAF87C}"/>
              </a:ext>
            </a:extLst>
          </p:cNvPr>
          <p:cNvSpPr>
            <a:spLocks noGrp="1"/>
          </p:cNvSpPr>
          <p:nvPr>
            <p:ph idx="1"/>
          </p:nvPr>
        </p:nvSpPr>
        <p:spPr>
          <a:xfrm>
            <a:off x="345640" y="896471"/>
            <a:ext cx="8439772" cy="5800164"/>
          </a:xfrm>
        </p:spPr>
        <p:txBody>
          <a:bodyPr>
            <a:normAutofit/>
          </a:bodyPr>
          <a:lstStyle/>
          <a:p>
            <a:pPr algn="just" fontAlgn="base">
              <a:buFont typeface="Arial" panose="020B0604020202020204" pitchFamily="34" charset="0"/>
              <a:buChar char="•"/>
            </a:pPr>
            <a:r>
              <a:rPr lang="en-US" sz="4000" b="1"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Static RAM:</a:t>
            </a:r>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b="0" i="0" u="sng"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This</a:t>
            </a:r>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stores the binary information in flip flops and information remains valid until power is </a:t>
            </a:r>
            <a:r>
              <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turned off</a:t>
            </a:r>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It has a faster access time and is used in implementing cache memory. [7]</a:t>
            </a:r>
          </a:p>
          <a:p>
            <a:pPr algn="just" fontAlgn="base">
              <a:buFont typeface="Arial" panose="020B0604020202020204" pitchFamily="34" charset="0"/>
              <a:buChar char="•"/>
            </a:pPr>
            <a:r>
              <a:rPr lang="en-US" sz="4000" b="1"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Dynamic RAM:</a:t>
            </a:r>
            <a:r>
              <a:rPr lang="en-US" sz="4000" b="0" i="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It stores the binary information as a charge on the capacitor. It requires refreshing circuitry to maintain the charge on the capacitors after a few milliseconds. It contains more memory cells per unit area as compared to SRAM.[7]</a:t>
            </a:r>
            <a:endParaRPr lang="en-US" sz="4000" kern="10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pPr>
              <a:buFont typeface="Wingdings" panose="05000000000000000000" pitchFamily="2" charset="2"/>
              <a:buChar char="Ø"/>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Title 1">
            <a:extLst>
              <a:ext uri="{FF2B5EF4-FFF2-40B4-BE49-F238E27FC236}">
                <a16:creationId xmlns:a16="http://schemas.microsoft.com/office/drawing/2014/main" id="{0F82CED9-26BC-3B26-6048-2334F759F1A5}"/>
              </a:ext>
            </a:extLst>
          </p:cNvPr>
          <p:cNvSpPr>
            <a:spLocks noGrp="1"/>
          </p:cNvSpPr>
          <p:nvPr>
            <p:ph type="title"/>
          </p:nvPr>
        </p:nvSpPr>
        <p:spPr>
          <a:xfrm>
            <a:off x="346075" y="71438"/>
            <a:ext cx="8439150" cy="735012"/>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Tree>
    <p:extLst>
      <p:ext uri="{BB962C8B-B14F-4D97-AF65-F5344CB8AC3E}">
        <p14:creationId xmlns:p14="http://schemas.microsoft.com/office/powerpoint/2010/main" val="35809697"/>
      </p:ext>
    </p:extLst>
  </p:cSld>
  <p:clrMapOvr>
    <a:masterClrMapping/>
  </p:clrMapOvr>
  <mc:AlternateContent xmlns:mc="http://schemas.openxmlformats.org/markup-compatibility/2006" xmlns:p14="http://schemas.microsoft.com/office/powerpoint/2010/main">
    <mc:Choice Requires="p14">
      <p:transition spd="slow" p14:dur="2000" advTm="47965"/>
    </mc:Choice>
    <mc:Fallback xmlns="">
      <p:transition spd="slow" advTm="4796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9E1D37-00CB-478C-2F96-31EF4E24C094}"/>
              </a:ext>
            </a:extLst>
          </p:cNvPr>
          <p:cNvSpPr>
            <a:spLocks noGrp="1"/>
          </p:cNvSpPr>
          <p:nvPr>
            <p:ph idx="1"/>
          </p:nvPr>
        </p:nvSpPr>
        <p:spPr>
          <a:xfrm>
            <a:off x="139148" y="1183342"/>
            <a:ext cx="8682124" cy="4975412"/>
          </a:xfrm>
        </p:spPr>
        <p:txBody>
          <a:bodyPr>
            <a:noAutofit/>
          </a:bodyPr>
          <a:lstStyle/>
          <a:p>
            <a:r>
              <a:rPr lang="en-US" sz="4000" kern="10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Level 3: Secondary Storage, this includes storage devices like hard drives (HDDs) and solid-state drives (SSDs). While they offer significantly larger capacity than main memory, they are much slower to access. </a:t>
            </a:r>
          </a:p>
          <a:p>
            <a:r>
              <a:rPr lang="en-US" sz="4000" kern="1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The secondary memory is</a:t>
            </a:r>
            <a:r>
              <a:rPr lang="en-US" sz="4000" kern="10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 used for long-term storage of programs, data, and the operating system. </a:t>
            </a:r>
          </a:p>
          <a:p>
            <a:endParaRPr lang="en-US" sz="4000" kern="10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Title 1">
            <a:extLst>
              <a:ext uri="{FF2B5EF4-FFF2-40B4-BE49-F238E27FC236}">
                <a16:creationId xmlns:a16="http://schemas.microsoft.com/office/drawing/2014/main" id="{DA22573B-DEBF-E245-0E12-479EB5A2878D}"/>
              </a:ext>
            </a:extLst>
          </p:cNvPr>
          <p:cNvSpPr>
            <a:spLocks noGrp="1"/>
          </p:cNvSpPr>
          <p:nvPr>
            <p:ph type="title"/>
          </p:nvPr>
        </p:nvSpPr>
        <p:spPr>
          <a:xfrm>
            <a:off x="277813" y="134938"/>
            <a:ext cx="8543925" cy="788987"/>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Tree>
    <p:extLst>
      <p:ext uri="{BB962C8B-B14F-4D97-AF65-F5344CB8AC3E}">
        <p14:creationId xmlns:p14="http://schemas.microsoft.com/office/powerpoint/2010/main" val="3020066463"/>
      </p:ext>
    </p:extLst>
  </p:cSld>
  <p:clrMapOvr>
    <a:masterClrMapping/>
  </p:clrMapOvr>
  <mc:AlternateContent xmlns:mc="http://schemas.openxmlformats.org/markup-compatibility/2006" xmlns:p14="http://schemas.microsoft.com/office/powerpoint/2010/main">
    <mc:Choice Requires="p14">
      <p:transition spd="slow" p14:dur="2000" advTm="28655"/>
    </mc:Choice>
    <mc:Fallback xmlns="">
      <p:transition spd="slow" advTm="2865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DBF72A-F001-F680-B3A2-CB76EC794C23}"/>
              </a:ext>
            </a:extLst>
          </p:cNvPr>
          <p:cNvSpPr>
            <a:spLocks noGrp="1"/>
          </p:cNvSpPr>
          <p:nvPr>
            <p:ph idx="1"/>
          </p:nvPr>
        </p:nvSpPr>
        <p:spPr>
          <a:xfrm>
            <a:off x="277906" y="1030941"/>
            <a:ext cx="8996096" cy="5853953"/>
          </a:xfrm>
        </p:spPr>
        <p:txBody>
          <a:bodyPr>
            <a:normAutofit/>
          </a:bodyPr>
          <a:lstStyle/>
          <a:p>
            <a:r>
              <a:rPr lang="en-US" sz="4000" kern="100" dirty="0">
                <a:solidFill>
                  <a:schemeClr val="tx1"/>
                </a:solidFill>
                <a:effectLst/>
                <a:latin typeface="Microsoft Himalaya" panose="01010100010101010101" pitchFamily="2" charset="0"/>
                <a:ea typeface="Microsoft Himalaya" panose="01010100010101010101" pitchFamily="2" charset="0"/>
                <a:cs typeface="Microsoft Himalaya" panose="01010100010101010101" pitchFamily="2" charset="0"/>
              </a:rPr>
              <a:t>Level 4: Tertiary Storage, this level includes storage solutions with even larger capacity but slower access times, such as network-attached storage (NAS), tape drives, and cloud storage. </a:t>
            </a:r>
          </a:p>
          <a:p>
            <a:r>
              <a:rPr lang="en-US" sz="4000" kern="100" dirty="0">
                <a:solidFill>
                  <a:schemeClr val="tx1"/>
                </a:solidFill>
                <a:latin typeface="Microsoft Himalaya" panose="01010100010101010101" pitchFamily="2" charset="0"/>
                <a:ea typeface="Microsoft Himalaya" panose="01010100010101010101" pitchFamily="2" charset="0"/>
                <a:cs typeface="Microsoft Himalaya" panose="01010100010101010101" pitchFamily="2" charset="0"/>
              </a:rPr>
              <a:t>This storage is used for keeping copies of the data or programs for the purposes of data backup</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Title 1">
            <a:extLst>
              <a:ext uri="{FF2B5EF4-FFF2-40B4-BE49-F238E27FC236}">
                <a16:creationId xmlns:a16="http://schemas.microsoft.com/office/drawing/2014/main" id="{C9120ED1-BF12-ACC9-5A05-D86BC3482960}"/>
              </a:ext>
            </a:extLst>
          </p:cNvPr>
          <p:cNvSpPr>
            <a:spLocks noGrp="1"/>
          </p:cNvSpPr>
          <p:nvPr>
            <p:ph type="title"/>
          </p:nvPr>
        </p:nvSpPr>
        <p:spPr>
          <a:xfrm>
            <a:off x="277813" y="134938"/>
            <a:ext cx="8996362" cy="788987"/>
          </a:xfrm>
        </p:spPr>
        <p:txBody>
          <a:bodyPr>
            <a:normAutofit fontScale="90000"/>
          </a:body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Memory Hierarchy++++++++</a:t>
            </a:r>
            <a:endParaRPr lang="en-US" sz="5400" dirty="0"/>
          </a:p>
        </p:txBody>
      </p:sp>
    </p:spTree>
    <p:extLst>
      <p:ext uri="{BB962C8B-B14F-4D97-AF65-F5344CB8AC3E}">
        <p14:creationId xmlns:p14="http://schemas.microsoft.com/office/powerpoint/2010/main" val="2198606244"/>
      </p:ext>
    </p:extLst>
  </p:cSld>
  <p:clrMapOvr>
    <a:masterClrMapping/>
  </p:clrMapOvr>
  <mc:AlternateContent xmlns:mc="http://schemas.openxmlformats.org/markup-compatibility/2006" xmlns:p14="http://schemas.microsoft.com/office/powerpoint/2010/main">
    <mc:Choice Requires="p14">
      <p:transition spd="slow" p14:dur="2000" advTm="35406"/>
    </mc:Choice>
    <mc:Fallback xmlns="">
      <p:transition spd="slow" advTm="3540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45D35-B847-0DA2-C329-2B43AF066C08}"/>
              </a:ext>
            </a:extLst>
          </p:cNvPr>
          <p:cNvSpPr>
            <a:spLocks noGrp="1"/>
          </p:cNvSpPr>
          <p:nvPr>
            <p:ph type="title"/>
          </p:nvPr>
        </p:nvSpPr>
        <p:spPr>
          <a:xfrm>
            <a:off x="677333" y="178904"/>
            <a:ext cx="9420823" cy="637734"/>
          </a:xfrm>
        </p:spPr>
        <p:txBody>
          <a:bodyPr>
            <a:normAutofit fontScale="90000"/>
          </a:bodyPr>
          <a:lstStyle/>
          <a:p>
            <a:r>
              <a:rPr lang="en-US" dirty="0"/>
              <a:t>Hardware and software</a:t>
            </a:r>
          </a:p>
        </p:txBody>
      </p:sp>
      <p:sp>
        <p:nvSpPr>
          <p:cNvPr id="3" name="Content Placeholder 2">
            <a:extLst>
              <a:ext uri="{FF2B5EF4-FFF2-40B4-BE49-F238E27FC236}">
                <a16:creationId xmlns:a16="http://schemas.microsoft.com/office/drawing/2014/main" id="{3E62E645-8223-C25A-7B3E-DDED3FF67886}"/>
              </a:ext>
            </a:extLst>
          </p:cNvPr>
          <p:cNvSpPr>
            <a:spLocks noGrp="1"/>
          </p:cNvSpPr>
          <p:nvPr>
            <p:ph idx="1"/>
          </p:nvPr>
        </p:nvSpPr>
        <p:spPr>
          <a:xfrm>
            <a:off x="347869" y="834568"/>
            <a:ext cx="8598907" cy="6041361"/>
          </a:xfrm>
        </p:spPr>
        <p:txBody>
          <a:bodyPr>
            <a:noAutofit/>
          </a:bodyPr>
          <a:lstStyle/>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computer system is a combination of both hardware and software</a:t>
            </a:r>
          </a:p>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hardware are the physical parts of the computer that can be touched and seen while the software is the set of instructions that enables the computer hardware to execute a specific task for the user</a:t>
            </a:r>
          </a:p>
          <a:p>
            <a:pPr algn="just"/>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hardware part of the computer includes Input devices, Output devices, Central Processing Unit(CPU), Primary storage device, Secondary storage, mother board,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etc</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lgn="just">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0" indent="0" algn="just">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56307911"/>
      </p:ext>
    </p:extLst>
  </p:cSld>
  <p:clrMapOvr>
    <a:masterClrMapping/>
  </p:clrMapOvr>
  <mc:AlternateContent xmlns:mc="http://schemas.openxmlformats.org/markup-compatibility/2006" xmlns:p14="http://schemas.microsoft.com/office/powerpoint/2010/main">
    <mc:Choice Requires="p14">
      <p:transition spd="slow" p14:dur="2000" advTm="50825"/>
    </mc:Choice>
    <mc:Fallback xmlns="">
      <p:transition spd="slow" advTm="5082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3D55F-B0D9-FB16-4DBB-2669D2A6C065}"/>
              </a:ext>
            </a:extLst>
          </p:cNvPr>
          <p:cNvSpPr>
            <a:spLocks noGrp="1"/>
          </p:cNvSpPr>
          <p:nvPr>
            <p:ph type="title"/>
          </p:nvPr>
        </p:nvSpPr>
        <p:spPr>
          <a:xfrm>
            <a:off x="677333" y="156238"/>
            <a:ext cx="10700819" cy="805296"/>
          </a:xfrm>
        </p:spPr>
        <p:txBody>
          <a:bodyPr/>
          <a:lstStyle/>
          <a:p>
            <a:r>
              <a:rPr lang="en-US" dirty="0"/>
              <a:t>Software</a:t>
            </a:r>
          </a:p>
        </p:txBody>
      </p:sp>
      <p:sp>
        <p:nvSpPr>
          <p:cNvPr id="3" name="Content Placeholder 2">
            <a:extLst>
              <a:ext uri="{FF2B5EF4-FFF2-40B4-BE49-F238E27FC236}">
                <a16:creationId xmlns:a16="http://schemas.microsoft.com/office/drawing/2014/main" id="{8A059E4B-86F5-5FFD-14E6-97B7B2468ADF}"/>
              </a:ext>
            </a:extLst>
          </p:cNvPr>
          <p:cNvSpPr>
            <a:spLocks noGrp="1"/>
          </p:cNvSpPr>
          <p:nvPr>
            <p:ph idx="1"/>
          </p:nvPr>
        </p:nvSpPr>
        <p:spPr>
          <a:xfrm>
            <a:off x="150830" y="707010"/>
            <a:ext cx="8446324" cy="6231117"/>
          </a:xfrm>
        </p:spPr>
        <p:txBody>
          <a:bodyPr>
            <a:noAutofit/>
          </a:bodyPr>
          <a:lstStyle/>
          <a:p>
            <a:r>
              <a:rPr lang="en-US" sz="3600" b="1"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Computer software </a:t>
            </a:r>
            <a:r>
              <a:rPr lang="en-US" sz="3600" b="0" i="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is a collection of programs used to manage the entire file system of the computer. It is also necessary for the running of computer hardware</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[2]</a:t>
            </a:r>
          </a:p>
          <a:p>
            <a:r>
              <a:rPr lang="en-US" sz="3600" b="1" dirty="0">
                <a:latin typeface="Microsoft Himalaya" panose="01010100010101010101" pitchFamily="2" charset="0"/>
                <a:ea typeface="Microsoft Himalaya" panose="01010100010101010101" pitchFamily="2" charset="0"/>
                <a:cs typeface="Microsoft Himalaya" panose="01010100010101010101" pitchFamily="2" charset="0"/>
              </a:rPr>
              <a:t>Software</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 is divided into System software and Application software</a:t>
            </a:r>
          </a:p>
          <a:p>
            <a:r>
              <a:rPr lang="en-US" sz="3600" b="1" dirty="0">
                <a:latin typeface="Microsoft Himalaya" panose="01010100010101010101" pitchFamily="2" charset="0"/>
                <a:ea typeface="Microsoft Himalaya" panose="01010100010101010101" pitchFamily="2" charset="0"/>
                <a:cs typeface="Microsoft Himalaya" panose="01010100010101010101" pitchFamily="2" charset="0"/>
              </a:rPr>
              <a:t>A System software </a:t>
            </a:r>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is the set of programs that gives the computer hardware an ability to interact with the user as well as other applications. </a:t>
            </a:r>
          </a:p>
          <a:p>
            <a:pPr marL="0" indent="0">
              <a:buNone/>
            </a:pPr>
            <a:br>
              <a:rPr lang="en-US" sz="3600" dirty="0">
                <a:latin typeface="Microsoft Himalaya" panose="01010100010101010101" pitchFamily="2" charset="0"/>
                <a:ea typeface="Microsoft Himalaya" panose="01010100010101010101" pitchFamily="2" charset="0"/>
                <a:cs typeface="Microsoft Himalaya" panose="01010100010101010101" pitchFamily="2" charset="0"/>
              </a:rPr>
            </a:br>
            <a:endParaRPr lang="en-US" sz="36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119784467"/>
      </p:ext>
    </p:extLst>
  </p:cSld>
  <p:clrMapOvr>
    <a:masterClrMapping/>
  </p:clrMapOvr>
  <mc:AlternateContent xmlns:mc="http://schemas.openxmlformats.org/markup-compatibility/2006" xmlns:p14="http://schemas.microsoft.com/office/powerpoint/2010/main">
    <mc:Choice Requires="p14">
      <p:transition spd="slow" p14:dur="2000" advTm="68885"/>
    </mc:Choice>
    <mc:Fallback xmlns="">
      <p:transition spd="slow" advTm="6888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813A8A-39E4-3C69-DF9A-77D29918D90D}"/>
              </a:ext>
            </a:extLst>
          </p:cNvPr>
          <p:cNvSpPr>
            <a:spLocks noGrp="1"/>
          </p:cNvSpPr>
          <p:nvPr>
            <p:ph idx="1"/>
          </p:nvPr>
        </p:nvSpPr>
        <p:spPr>
          <a:xfrm>
            <a:off x="295835" y="797860"/>
            <a:ext cx="8978167" cy="5701552"/>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It is the bloodline of the computer hardware. System software can further be divided into  drivers, utility software and operating system</a:t>
            </a:r>
            <a:endParaRPr lang="en-US" sz="4000" b="1" dirty="0">
              <a:latin typeface="Microsoft Himalaya" panose="01010100010101010101" pitchFamily="2" charset="0"/>
              <a:ea typeface="Microsoft Himalaya" panose="01010100010101010101" pitchFamily="2" charset="0"/>
              <a:cs typeface="Microsoft Himalaya" panose="01010100010101010101" pitchFamily="2" charset="0"/>
            </a:endParaRPr>
          </a:p>
          <a:p>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Drivers</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are software that allows the computer to be able to interact with hardware devices for examples for one to be able to print a document from a printer, one must first install the drivers for that particular printer on his or her computer</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4" name="Title 1">
            <a:extLst>
              <a:ext uri="{FF2B5EF4-FFF2-40B4-BE49-F238E27FC236}">
                <a16:creationId xmlns:a16="http://schemas.microsoft.com/office/drawing/2014/main" id="{AD9BE0F3-580D-1EE0-BB3A-A987669F9C63}"/>
              </a:ext>
            </a:extLst>
          </p:cNvPr>
          <p:cNvSpPr>
            <a:spLocks noGrp="1"/>
          </p:cNvSpPr>
          <p:nvPr>
            <p:ph type="title"/>
          </p:nvPr>
        </p:nvSpPr>
        <p:spPr>
          <a:xfrm>
            <a:off x="295275" y="147638"/>
            <a:ext cx="8978900" cy="569912"/>
          </a:xfrm>
        </p:spPr>
        <p:txBody>
          <a:bodyPr>
            <a:normAutofit fontScale="90000"/>
          </a:bodyPr>
          <a:lstStyle/>
          <a:p>
            <a:r>
              <a:rPr lang="en-US" dirty="0"/>
              <a:t>System Software+</a:t>
            </a:r>
          </a:p>
        </p:txBody>
      </p:sp>
    </p:spTree>
    <p:extLst>
      <p:ext uri="{BB962C8B-B14F-4D97-AF65-F5344CB8AC3E}">
        <p14:creationId xmlns:p14="http://schemas.microsoft.com/office/powerpoint/2010/main" val="2711542302"/>
      </p:ext>
    </p:extLst>
  </p:cSld>
  <p:clrMapOvr>
    <a:masterClrMapping/>
  </p:clrMapOvr>
  <mc:AlternateContent xmlns:mc="http://schemas.openxmlformats.org/markup-compatibility/2006" xmlns:p14="http://schemas.microsoft.com/office/powerpoint/2010/main">
    <mc:Choice Requires="p14">
      <p:transition spd="slow" p14:dur="2000" advTm="35066"/>
    </mc:Choice>
    <mc:Fallback xmlns="">
      <p:transition spd="slow" advTm="3506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6DCBA3-84C0-A4E9-BF76-B2160C4C7DF7}"/>
              </a:ext>
            </a:extLst>
          </p:cNvPr>
          <p:cNvSpPr>
            <a:spLocks noGrp="1"/>
          </p:cNvSpPr>
          <p:nvPr>
            <p:ph idx="1"/>
          </p:nvPr>
        </p:nvSpPr>
        <p:spPr>
          <a:xfrm>
            <a:off x="197963" y="1129553"/>
            <a:ext cx="8757778" cy="5728446"/>
          </a:xfrm>
        </p:spPr>
        <p:txBody>
          <a:bodyPr>
            <a:noAutofit/>
          </a:bodyPr>
          <a:lstStyle/>
          <a:p>
            <a:r>
              <a:rPr lang="en-US" sz="4000" b="1" i="0" dirty="0">
                <a:solidFill>
                  <a:srgbClr val="273239"/>
                </a:solidFill>
                <a:effectLst/>
                <a:latin typeface="Microsoft Himalaya" panose="01010100010101010101" pitchFamily="2" charset="0"/>
                <a:ea typeface="Microsoft Himalaya" panose="01010100010101010101" pitchFamily="2" charset="0"/>
                <a:cs typeface="Microsoft Himalaya" panose="01010100010101010101" pitchFamily="2" charset="0"/>
              </a:rPr>
              <a:t>Utility Software, </a:t>
            </a:r>
            <a:r>
              <a:rPr lang="en-US" sz="4000" b="0" i="0" dirty="0">
                <a:solidFill>
                  <a:srgbClr val="273239"/>
                </a:solidFill>
                <a:effectLst/>
                <a:latin typeface="Microsoft Himalaya" panose="01010100010101010101" pitchFamily="2" charset="0"/>
                <a:ea typeface="Microsoft Himalaya" panose="01010100010101010101" pitchFamily="2" charset="0"/>
                <a:cs typeface="Microsoft Himalaya" panose="01010100010101010101" pitchFamily="2" charset="0"/>
              </a:rPr>
              <a:t>is a type of software which is used to analyze and maintain a computer. This software is focused on how Operating System works, on that basis it performs tasks to enable the smooth functioning of the computer. This software may come with OS like windows defender and disk cleanup tools. Antivirus, backup software, file manager, and disk compression tool all are utility software. [5]</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2" name="Title 1">
            <a:extLst>
              <a:ext uri="{FF2B5EF4-FFF2-40B4-BE49-F238E27FC236}">
                <a16:creationId xmlns:a16="http://schemas.microsoft.com/office/drawing/2014/main" id="{745BE5AD-8DD4-B260-2621-22131D560814}"/>
              </a:ext>
            </a:extLst>
          </p:cNvPr>
          <p:cNvSpPr>
            <a:spLocks noGrp="1"/>
          </p:cNvSpPr>
          <p:nvPr>
            <p:ph type="title"/>
          </p:nvPr>
        </p:nvSpPr>
        <p:spPr>
          <a:xfrm>
            <a:off x="286871" y="156238"/>
            <a:ext cx="8987130" cy="856775"/>
          </a:xfrm>
        </p:spPr>
        <p:txBody>
          <a:bodyPr/>
          <a:lstStyle/>
          <a:p>
            <a:r>
              <a:rPr lang="en-US" dirty="0"/>
              <a:t>System Software++</a:t>
            </a:r>
          </a:p>
        </p:txBody>
      </p:sp>
    </p:spTree>
    <p:extLst>
      <p:ext uri="{BB962C8B-B14F-4D97-AF65-F5344CB8AC3E}">
        <p14:creationId xmlns:p14="http://schemas.microsoft.com/office/powerpoint/2010/main" val="2712263022"/>
      </p:ext>
    </p:extLst>
  </p:cSld>
  <p:clrMapOvr>
    <a:masterClrMapping/>
  </p:clrMapOvr>
  <mc:AlternateContent xmlns:mc="http://schemas.openxmlformats.org/markup-compatibility/2006" xmlns:p14="http://schemas.microsoft.com/office/powerpoint/2010/main">
    <mc:Choice Requires="p14">
      <p:transition spd="slow" p14:dur="2000" advTm="52999"/>
    </mc:Choice>
    <mc:Fallback xmlns="">
      <p:transition spd="slow" advTm="5299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6194D-A37D-C7C3-76DF-F2B03639F3A9}"/>
              </a:ext>
            </a:extLst>
          </p:cNvPr>
          <p:cNvSpPr>
            <a:spLocks noGrp="1"/>
          </p:cNvSpPr>
          <p:nvPr>
            <p:ph type="title"/>
          </p:nvPr>
        </p:nvSpPr>
        <p:spPr>
          <a:xfrm>
            <a:off x="286871" y="156238"/>
            <a:ext cx="8987130" cy="856775"/>
          </a:xfrm>
        </p:spPr>
        <p:txBody>
          <a:bodyPr/>
          <a:lstStyle/>
          <a:p>
            <a:r>
              <a:rPr lang="en-US" dirty="0"/>
              <a:t>System Software+++</a:t>
            </a:r>
          </a:p>
        </p:txBody>
      </p:sp>
      <p:sp>
        <p:nvSpPr>
          <p:cNvPr id="3" name="Content Placeholder 2">
            <a:extLst>
              <a:ext uri="{FF2B5EF4-FFF2-40B4-BE49-F238E27FC236}">
                <a16:creationId xmlns:a16="http://schemas.microsoft.com/office/drawing/2014/main" id="{0E448F4A-FFC2-DAF3-0911-B295EE429EDB}"/>
              </a:ext>
            </a:extLst>
          </p:cNvPr>
          <p:cNvSpPr>
            <a:spLocks noGrp="1"/>
          </p:cNvSpPr>
          <p:nvPr>
            <p:ph idx="1"/>
          </p:nvPr>
        </p:nvSpPr>
        <p:spPr>
          <a:xfrm>
            <a:off x="286871" y="1013013"/>
            <a:ext cx="8987131" cy="5028350"/>
          </a:xfrm>
        </p:spPr>
        <p:txBody>
          <a:bodyPr>
            <a:normAutofit/>
          </a:bodyPr>
          <a:lstStyle/>
          <a:p>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Operating System</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this is a system software which acts as an intermediary between the computer hardware and the application software.</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It is the base on which application software sits.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There are many types of operating system among them are windows OS, Linux, Macintosh, Parrot Security and many others</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582041554"/>
      </p:ext>
    </p:extLst>
  </p:cSld>
  <p:clrMapOvr>
    <a:masterClrMapping/>
  </p:clrMapOvr>
  <mc:AlternateContent xmlns:mc="http://schemas.openxmlformats.org/markup-compatibility/2006" xmlns:p14="http://schemas.microsoft.com/office/powerpoint/2010/main">
    <mc:Choice Requires="p14">
      <p:transition spd="slow" p14:dur="2000" advTm="43612"/>
    </mc:Choice>
    <mc:Fallback xmlns="">
      <p:transition spd="slow" advTm="4361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BDA1A-4A0E-90DC-E1BF-1B5C967AEBF2}"/>
              </a:ext>
            </a:extLst>
          </p:cNvPr>
          <p:cNvSpPr>
            <a:spLocks noGrp="1"/>
          </p:cNvSpPr>
          <p:nvPr>
            <p:ph type="title"/>
          </p:nvPr>
        </p:nvSpPr>
        <p:spPr>
          <a:xfrm>
            <a:off x="292231" y="141402"/>
            <a:ext cx="10916239" cy="675236"/>
          </a:xfrm>
        </p:spPr>
        <p:txBody>
          <a:bodyPr>
            <a:normAutofit/>
          </a:bodyPr>
          <a:lstStyle/>
          <a:p>
            <a:r>
              <a:rPr lang="en-US" sz="3200" dirty="0">
                <a:latin typeface="Times New Roman" panose="02020603050405020304" pitchFamily="18" charset="0"/>
                <a:cs typeface="Times New Roman" panose="02020603050405020304" pitchFamily="18" charset="0"/>
              </a:rPr>
              <a:t>Functions of operating system</a:t>
            </a:r>
          </a:p>
        </p:txBody>
      </p:sp>
      <p:sp>
        <p:nvSpPr>
          <p:cNvPr id="3" name="Content Placeholder 2">
            <a:extLst>
              <a:ext uri="{FF2B5EF4-FFF2-40B4-BE49-F238E27FC236}">
                <a16:creationId xmlns:a16="http://schemas.microsoft.com/office/drawing/2014/main" id="{8F618DFD-7D06-BEB3-386D-6D729B575BC0}"/>
              </a:ext>
            </a:extLst>
          </p:cNvPr>
          <p:cNvSpPr>
            <a:spLocks noGrp="1"/>
          </p:cNvSpPr>
          <p:nvPr>
            <p:ph idx="1"/>
          </p:nvPr>
        </p:nvSpPr>
        <p:spPr>
          <a:xfrm>
            <a:off x="292231" y="735291"/>
            <a:ext cx="8753157" cy="5981307"/>
          </a:xfrm>
        </p:spPr>
        <p:txBody>
          <a:bodyPr>
            <a:noAutofit/>
          </a:bodyPr>
          <a:lstStyle/>
          <a:p>
            <a:pPr marL="0" marR="0" indent="0" algn="just">
              <a:lnSpc>
                <a:spcPct val="115000"/>
              </a:lnSpc>
              <a:spcBef>
                <a:spcPts val="0"/>
              </a:spcBef>
              <a:spcAft>
                <a:spcPts val="1000"/>
              </a:spcAft>
              <a:buNone/>
            </a:pPr>
            <a:r>
              <a:rPr lang="en-US" sz="38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Process Management</a:t>
            </a:r>
            <a:endParaRPr lang="en-US" sz="38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lgn="just">
              <a:lnSpc>
                <a:spcPct val="115000"/>
              </a:lnSpc>
              <a:spcBef>
                <a:spcPts val="0"/>
              </a:spcBef>
              <a:spcAft>
                <a:spcPts val="0"/>
              </a:spcAft>
              <a:buFont typeface="Wingdings" panose="05000000000000000000" pitchFamily="2" charset="2"/>
              <a:buChar char=""/>
            </a:pPr>
            <a:r>
              <a:rPr lang="en-US" sz="38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Process Creation and Termination, </a:t>
            </a:r>
            <a:r>
              <a:rPr lang="en-US" sz="38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The OS is responsible for the creation , scheduling and termination of process as well as management of the resources. It allocates CPU time to multiple processes, ensuring fairness and efficiency.</a:t>
            </a:r>
          </a:p>
          <a:p>
            <a:pPr marL="0" marR="0" indent="0" algn="just">
              <a:lnSpc>
                <a:spcPct val="115000"/>
              </a:lnSpc>
              <a:spcBef>
                <a:spcPts val="0"/>
              </a:spcBef>
              <a:spcAft>
                <a:spcPts val="1000"/>
              </a:spcAft>
              <a:buNone/>
            </a:pPr>
            <a:r>
              <a:rPr lang="en-US" sz="38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Memory Management</a:t>
            </a:r>
            <a:endParaRPr lang="en-US" sz="38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lgn="just">
              <a:lnSpc>
                <a:spcPct val="115000"/>
              </a:lnSpc>
              <a:spcBef>
                <a:spcPts val="0"/>
              </a:spcBef>
              <a:spcAft>
                <a:spcPts val="0"/>
              </a:spcAft>
              <a:buFont typeface="Wingdings" panose="05000000000000000000" pitchFamily="2" charset="2"/>
              <a:buChar char=""/>
            </a:pPr>
            <a:r>
              <a:rPr lang="en-US" sz="38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Memory Allocation, t</a:t>
            </a:r>
            <a:r>
              <a:rPr lang="en-US" sz="3800" kern="100" dirty="0">
                <a:effectLst/>
                <a:latin typeface="Microsoft Himalaya" panose="01010100010101010101" pitchFamily="2" charset="0"/>
                <a:ea typeface="Microsoft Himalaya" panose="01010100010101010101" pitchFamily="2" charset="0"/>
                <a:cs typeface="Microsoft Himalaya" panose="01010100010101010101" pitchFamily="2" charset="0"/>
              </a:rPr>
              <a:t>he OS assigns and tracks memory space for processes, optimizing memory usage.</a:t>
            </a:r>
          </a:p>
          <a:p>
            <a:pPr marL="342900" marR="0" lvl="0" indent="-342900" algn="just">
              <a:lnSpc>
                <a:spcPct val="115000"/>
              </a:lnSpc>
              <a:spcBef>
                <a:spcPts val="0"/>
              </a:spcBef>
              <a:spcAft>
                <a:spcPts val="1000"/>
              </a:spcAft>
              <a:buFont typeface="Wingdings" panose="05000000000000000000" pitchFamily="2" charset="2"/>
              <a:buChar char=""/>
            </a:pPr>
            <a:endParaRPr lang="en-US" sz="380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104885547"/>
      </p:ext>
    </p:extLst>
  </p:cSld>
  <p:clrMapOvr>
    <a:masterClrMapping/>
  </p:clrMapOvr>
  <mc:AlternateContent xmlns:mc="http://schemas.openxmlformats.org/markup-compatibility/2006" xmlns:p14="http://schemas.microsoft.com/office/powerpoint/2010/main">
    <mc:Choice Requires="p14">
      <p:transition spd="slow" p14:dur="2000" advTm="76194"/>
    </mc:Choice>
    <mc:Fallback xmlns="">
      <p:transition spd="slow" advTm="76194"/>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C896E-FB7D-0D7B-72F7-3577C4867778}"/>
              </a:ext>
            </a:extLst>
          </p:cNvPr>
          <p:cNvSpPr>
            <a:spLocks noGrp="1"/>
          </p:cNvSpPr>
          <p:nvPr>
            <p:ph type="title"/>
          </p:nvPr>
        </p:nvSpPr>
        <p:spPr>
          <a:xfrm>
            <a:off x="313765" y="147273"/>
            <a:ext cx="9242611" cy="596797"/>
          </a:xfrm>
        </p:spPr>
        <p:txBody>
          <a:bodyPr>
            <a:normAutofit fontScale="90000"/>
          </a:bodyPr>
          <a:lstStyle/>
          <a:p>
            <a:r>
              <a:rPr lang="en-US" sz="3600" dirty="0">
                <a:latin typeface="Times New Roman" panose="02020603050405020304" pitchFamily="18" charset="0"/>
                <a:cs typeface="Times New Roman" panose="02020603050405020304" pitchFamily="18" charset="0"/>
              </a:rPr>
              <a:t>Functions of operating system</a:t>
            </a:r>
            <a:r>
              <a:rPr lang="en-US" b="1" kern="100" dirty="0">
                <a:latin typeface="Calibri" panose="020F0502020204030204" pitchFamily="34" charset="0"/>
                <a:ea typeface="Calibri" panose="020F0502020204030204" pitchFamily="34" charset="0"/>
                <a:cs typeface="Times New Roman" panose="02020603050405020304" pitchFamily="18" charset="0"/>
              </a:rPr>
              <a:t>+</a:t>
            </a:r>
            <a:br>
              <a:rPr lang="en-US" sz="36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C2C43F3-B305-8735-DB66-B66CA1F0A6EC}"/>
              </a:ext>
            </a:extLst>
          </p:cNvPr>
          <p:cNvSpPr>
            <a:spLocks noGrp="1"/>
          </p:cNvSpPr>
          <p:nvPr>
            <p:ph idx="1"/>
          </p:nvPr>
        </p:nvSpPr>
        <p:spPr>
          <a:xfrm>
            <a:off x="313765" y="815788"/>
            <a:ext cx="8740587" cy="5979459"/>
          </a:xfrm>
        </p:spPr>
        <p:txBody>
          <a:bodyPr>
            <a:noAutofit/>
          </a:bodyPr>
          <a:lstStyle/>
          <a:p>
            <a:pPr marL="342900" marR="0" lvl="0" indent="-342900">
              <a:lnSpc>
                <a:spcPct val="115000"/>
              </a:lnSpc>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Virtual Memory,</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i</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 provides an abstraction of physical memory, allowing for larger address spaces and efficient use of RAM and secondary storage.</a:t>
            </a:r>
          </a:p>
          <a:p>
            <a:pPr marL="0" marR="0" lvl="0" indent="0">
              <a:lnSpc>
                <a:spcPct val="115000"/>
              </a:lnSpc>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File System Management</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lnSpc>
                <a:spcPct val="115000"/>
              </a:lnSpc>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File Creation, Deletion, and Access,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OS handles file operations, ensuring data integrity and security.</a:t>
            </a:r>
          </a:p>
          <a:p>
            <a:pPr marL="342900" marR="0" lvl="0" indent="-342900">
              <a:lnSpc>
                <a:spcPct val="115000"/>
              </a:lnSpc>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Directory Structure,</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It organizes files into directories or folders for ease of navigation and management.</a:t>
            </a:r>
          </a:p>
          <a:p>
            <a:pPr marL="342900" marR="0" lvl="0" indent="-342900">
              <a:lnSpc>
                <a:spcPct val="115000"/>
              </a:lnSpc>
              <a:spcBef>
                <a:spcPts val="0"/>
              </a:spcBef>
              <a:spcAft>
                <a:spcPts val="1000"/>
              </a:spcAft>
              <a:buFont typeface="Wingdings" panose="05000000000000000000" pitchFamily="2" charset="2"/>
              <a:buChar char=""/>
            </a:pPr>
            <a:endPar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lnSpc>
                <a:spcPct val="115000"/>
              </a:lnSpc>
              <a:spcBef>
                <a:spcPts val="0"/>
              </a:spcBef>
              <a:spcAft>
                <a:spcPts val="1000"/>
              </a:spcAft>
              <a:buFont typeface="Wingdings" panose="05000000000000000000" pitchFamily="2" charset="2"/>
              <a:buChar char=""/>
            </a:pP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415821749"/>
      </p:ext>
    </p:extLst>
  </p:cSld>
  <p:clrMapOvr>
    <a:masterClrMapping/>
  </p:clrMapOvr>
  <mc:AlternateContent xmlns:mc="http://schemas.openxmlformats.org/markup-compatibility/2006" xmlns:p14="http://schemas.microsoft.com/office/powerpoint/2010/main">
    <mc:Choice Requires="p14">
      <p:transition spd="slow" p14:dur="2000" advTm="50654"/>
    </mc:Choice>
    <mc:Fallback xmlns="">
      <p:transition spd="slow" advTm="50654"/>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894E0-3251-767D-4B51-DF3E175CE20E}"/>
              </a:ext>
            </a:extLst>
          </p:cNvPr>
          <p:cNvSpPr>
            <a:spLocks noGrp="1"/>
          </p:cNvSpPr>
          <p:nvPr>
            <p:ph type="title"/>
          </p:nvPr>
        </p:nvSpPr>
        <p:spPr>
          <a:xfrm>
            <a:off x="304800" y="0"/>
            <a:ext cx="8969202" cy="654424"/>
          </a:xfrm>
        </p:spPr>
        <p:txBody>
          <a:bodyPr/>
          <a:lstStyle/>
          <a:p>
            <a:r>
              <a:rPr lang="en-US" sz="3600" dirty="0">
                <a:latin typeface="Times New Roman" panose="02020603050405020304" pitchFamily="18" charset="0"/>
                <a:cs typeface="Times New Roman" panose="02020603050405020304" pitchFamily="18" charset="0"/>
              </a:rPr>
              <a:t>Functions of operating system++</a:t>
            </a:r>
            <a:endParaRPr lang="en-US" dirty="0"/>
          </a:p>
        </p:txBody>
      </p:sp>
      <p:sp>
        <p:nvSpPr>
          <p:cNvPr id="3" name="Content Placeholder 2">
            <a:extLst>
              <a:ext uri="{FF2B5EF4-FFF2-40B4-BE49-F238E27FC236}">
                <a16:creationId xmlns:a16="http://schemas.microsoft.com/office/drawing/2014/main" id="{BD4C2782-DEF8-252E-CF7C-361781FF7B74}"/>
              </a:ext>
            </a:extLst>
          </p:cNvPr>
          <p:cNvSpPr>
            <a:spLocks noGrp="1"/>
          </p:cNvSpPr>
          <p:nvPr>
            <p:ph idx="1"/>
          </p:nvPr>
        </p:nvSpPr>
        <p:spPr>
          <a:xfrm>
            <a:off x="304800" y="726141"/>
            <a:ext cx="8969202" cy="5315221"/>
          </a:xfrm>
        </p:spPr>
        <p:txBody>
          <a:bodyPr>
            <a:noAutofit/>
          </a:bodyPr>
          <a:lstStyle/>
          <a:p>
            <a:pPr marL="0" marR="0" indent="0">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Device Management:</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Device Recognition,</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t</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he OS identifies and manages hardware devices, such as printers, keyboards, and storage devices.</a:t>
            </a:r>
          </a:p>
          <a:p>
            <a:pPr marL="342900" marR="0" lvl="0" indent="-342900">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Device Drivers,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i</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 uses device drivers to facilitate communication between software and hardware components.</a:t>
            </a:r>
          </a:p>
          <a:p>
            <a:pPr marL="0" marR="0" indent="0">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Security and Access Control</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User Authentication,</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t</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he OS authenticates users and enforces access control policies to protect data and resources.</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926416175"/>
      </p:ext>
    </p:extLst>
  </p:cSld>
  <p:clrMapOvr>
    <a:masterClrMapping/>
  </p:clrMapOvr>
  <mc:AlternateContent xmlns:mc="http://schemas.openxmlformats.org/markup-compatibility/2006" xmlns:p14="http://schemas.microsoft.com/office/powerpoint/2010/main">
    <mc:Choice Requires="p14">
      <p:transition spd="slow" p14:dur="2000" advTm="50975"/>
    </mc:Choice>
    <mc:Fallback xmlns="">
      <p:transition spd="slow" advTm="50975"/>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662D5-D0E4-F1F5-F375-D46A9BCCE689}"/>
              </a:ext>
            </a:extLst>
          </p:cNvPr>
          <p:cNvSpPr>
            <a:spLocks noGrp="1"/>
          </p:cNvSpPr>
          <p:nvPr>
            <p:ph type="title"/>
          </p:nvPr>
        </p:nvSpPr>
        <p:spPr>
          <a:xfrm>
            <a:off x="286871" y="0"/>
            <a:ext cx="8987131" cy="600635"/>
          </a:xfrm>
        </p:spPr>
        <p:txBody>
          <a:bodyPr>
            <a:normAutofit fontScale="90000"/>
          </a:bodyPr>
          <a:lstStyle/>
          <a:p>
            <a:r>
              <a:rPr lang="en-US" sz="3600" dirty="0">
                <a:latin typeface="Times New Roman" panose="02020603050405020304" pitchFamily="18" charset="0"/>
                <a:cs typeface="Times New Roman" panose="02020603050405020304" pitchFamily="18" charset="0"/>
              </a:rPr>
              <a:t>Functions of operating system+++</a:t>
            </a:r>
            <a:endParaRPr lang="en-US" dirty="0"/>
          </a:p>
        </p:txBody>
      </p:sp>
      <p:sp>
        <p:nvSpPr>
          <p:cNvPr id="3" name="Content Placeholder 2">
            <a:extLst>
              <a:ext uri="{FF2B5EF4-FFF2-40B4-BE49-F238E27FC236}">
                <a16:creationId xmlns:a16="http://schemas.microsoft.com/office/drawing/2014/main" id="{EEEAE2A0-0940-9550-E1E4-A15F383825EF}"/>
              </a:ext>
            </a:extLst>
          </p:cNvPr>
          <p:cNvSpPr>
            <a:spLocks noGrp="1"/>
          </p:cNvSpPr>
          <p:nvPr>
            <p:ph idx="1"/>
          </p:nvPr>
        </p:nvSpPr>
        <p:spPr>
          <a:xfrm>
            <a:off x="286871" y="600635"/>
            <a:ext cx="8987131" cy="5440727"/>
          </a:xfrm>
        </p:spPr>
        <p:txBody>
          <a:bodyPr>
            <a:noAutofit/>
          </a:bodyPr>
          <a:lstStyle/>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File Permissions,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i</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 regulates who can read, write, or execute files and directories.</a:t>
            </a:r>
          </a:p>
          <a:p>
            <a:pPr marL="0" indent="0">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Networking</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Network Configuration,</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t</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he OS manages network connections, IP addresses, and communication protocols.</a:t>
            </a:r>
          </a:p>
          <a:p>
            <a:pPr marL="342900" marR="0" lvl="0" indent="-342900">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Data Transfer,</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i</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 facilitates data exchange between computers over networks.</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391090437"/>
      </p:ext>
    </p:extLst>
  </p:cSld>
  <p:clrMapOvr>
    <a:masterClrMapping/>
  </p:clrMapOvr>
  <mc:AlternateContent xmlns:mc="http://schemas.openxmlformats.org/markup-compatibility/2006" xmlns:p14="http://schemas.microsoft.com/office/powerpoint/2010/main">
    <mc:Choice Requires="p14">
      <p:transition spd="slow" p14:dur="2000" advTm="35419"/>
    </mc:Choice>
    <mc:Fallback xmlns="">
      <p:transition spd="slow" advTm="35419"/>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8B5BC-3AFE-2532-22F3-A1A8AB9E2E53}"/>
              </a:ext>
            </a:extLst>
          </p:cNvPr>
          <p:cNvSpPr>
            <a:spLocks noGrp="1"/>
          </p:cNvSpPr>
          <p:nvPr>
            <p:ph type="title"/>
          </p:nvPr>
        </p:nvSpPr>
        <p:spPr>
          <a:xfrm>
            <a:off x="304800" y="0"/>
            <a:ext cx="8969202" cy="663388"/>
          </a:xfrm>
        </p:spPr>
        <p:txBody>
          <a:bodyPr/>
          <a:lstStyle/>
          <a:p>
            <a:r>
              <a:rPr lang="en-US" sz="3600" dirty="0">
                <a:latin typeface="Times New Roman" panose="02020603050405020304" pitchFamily="18" charset="0"/>
                <a:cs typeface="Times New Roman" panose="02020603050405020304" pitchFamily="18" charset="0"/>
              </a:rPr>
              <a:t>Functions of operating system++++</a:t>
            </a:r>
            <a:endParaRPr lang="en-US" dirty="0"/>
          </a:p>
        </p:txBody>
      </p:sp>
      <p:sp>
        <p:nvSpPr>
          <p:cNvPr id="3" name="Content Placeholder 2">
            <a:extLst>
              <a:ext uri="{FF2B5EF4-FFF2-40B4-BE49-F238E27FC236}">
                <a16:creationId xmlns:a16="http://schemas.microsoft.com/office/drawing/2014/main" id="{F59E673F-229F-42F9-E80E-22FAC02F6B1F}"/>
              </a:ext>
            </a:extLst>
          </p:cNvPr>
          <p:cNvSpPr>
            <a:spLocks noGrp="1"/>
          </p:cNvSpPr>
          <p:nvPr>
            <p:ph idx="1"/>
          </p:nvPr>
        </p:nvSpPr>
        <p:spPr>
          <a:xfrm>
            <a:off x="304800" y="663389"/>
            <a:ext cx="8969202" cy="5377974"/>
          </a:xfrm>
        </p:spPr>
        <p:txBody>
          <a:bodyPr>
            <a:normAutofit/>
          </a:bodyPr>
          <a:lstStyle/>
          <a:p>
            <a:pPr marL="0" marR="0" lvl="0" indent="0">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User Interface</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Graphical User Interface (GUI)</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Many modern OSs provide a GUI for user-friendly interaction with the system and applications.</a:t>
            </a:r>
          </a:p>
          <a:p>
            <a:pPr marL="342900" marR="0" lvl="0" indent="-342900">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Command-Line Interface (CLI)</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They also offer a text-based interface for advanced users and automation.</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683396040"/>
      </p:ext>
    </p:extLst>
  </p:cSld>
  <p:clrMapOvr>
    <a:masterClrMapping/>
  </p:clrMapOvr>
  <mc:AlternateContent xmlns:mc="http://schemas.openxmlformats.org/markup-compatibility/2006" xmlns:p14="http://schemas.microsoft.com/office/powerpoint/2010/main">
    <mc:Choice Requires="p14">
      <p:transition spd="slow" p14:dur="2000" advTm="80361"/>
    </mc:Choice>
    <mc:Fallback xmlns="">
      <p:transition spd="slow" advTm="80361"/>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DC9F7-8171-9EFF-D5EA-AB831037823F}"/>
              </a:ext>
            </a:extLst>
          </p:cNvPr>
          <p:cNvSpPr>
            <a:spLocks noGrp="1"/>
          </p:cNvSpPr>
          <p:nvPr>
            <p:ph type="title"/>
          </p:nvPr>
        </p:nvSpPr>
        <p:spPr>
          <a:xfrm>
            <a:off x="152400" y="156238"/>
            <a:ext cx="9121602" cy="740233"/>
          </a:xfrm>
        </p:spPr>
        <p:txBody>
          <a:bodyPr/>
          <a:lstStyle/>
          <a:p>
            <a:r>
              <a:rPr lang="en-US" sz="3600" dirty="0">
                <a:latin typeface="Times New Roman" panose="02020603050405020304" pitchFamily="18" charset="0"/>
                <a:cs typeface="Times New Roman" panose="02020603050405020304" pitchFamily="18" charset="0"/>
              </a:rPr>
              <a:t>Functions of operating system+++++</a:t>
            </a:r>
            <a:endParaRPr lang="en-US" dirty="0"/>
          </a:p>
        </p:txBody>
      </p:sp>
      <p:sp>
        <p:nvSpPr>
          <p:cNvPr id="3" name="Content Placeholder 2">
            <a:extLst>
              <a:ext uri="{FF2B5EF4-FFF2-40B4-BE49-F238E27FC236}">
                <a16:creationId xmlns:a16="http://schemas.microsoft.com/office/drawing/2014/main" id="{16B5DEBE-54C7-DE92-BE83-4440F7EE70E4}"/>
              </a:ext>
            </a:extLst>
          </p:cNvPr>
          <p:cNvSpPr>
            <a:spLocks noGrp="1"/>
          </p:cNvSpPr>
          <p:nvPr>
            <p:ph idx="1"/>
          </p:nvPr>
        </p:nvSpPr>
        <p:spPr>
          <a:xfrm>
            <a:off x="152400" y="896471"/>
            <a:ext cx="9121602" cy="5898776"/>
          </a:xfrm>
        </p:spPr>
        <p:txBody>
          <a:bodyPr>
            <a:noAutofit/>
          </a:bodyPr>
          <a:lstStyle/>
          <a:p>
            <a:pPr marL="0" marR="0" indent="0">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Error Handling</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Error Detection</a:t>
            </a:r>
            <a:r>
              <a:rPr lang="en-US" sz="4000" b="1" kern="100" dirty="0">
                <a:latin typeface="Microsoft Himalaya" panose="01010100010101010101" pitchFamily="2" charset="0"/>
                <a:ea typeface="Microsoft Himalaya" panose="01010100010101010101" pitchFamily="2" charset="0"/>
                <a:cs typeface="Microsoft Himalaya" panose="01010100010101010101" pitchFamily="2" charset="0"/>
              </a:rPr>
              <a:t>,</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OS identifies and reports hardware and software errors, striving to maintain system stability.</a:t>
            </a:r>
          </a:p>
          <a:p>
            <a:pPr marL="342900" marR="0" lvl="0" indent="-342900">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Error Recovery</a:t>
            </a:r>
            <a:r>
              <a:rPr lang="en-US" sz="4000" b="1" kern="1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i</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 may attempt to recover from errors, such as by restarting failed processes.</a:t>
            </a:r>
          </a:p>
          <a:p>
            <a:pPr marL="0" marR="0" indent="0">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Resource Allocation</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CPU Scheduling</a:t>
            </a:r>
            <a:r>
              <a:rPr lang="en-US" sz="4000" b="1" kern="100" dirty="0">
                <a:latin typeface="Microsoft Himalaya" panose="01010100010101010101" pitchFamily="2" charset="0"/>
                <a:ea typeface="Microsoft Himalaya" panose="01010100010101010101" pitchFamily="2" charset="0"/>
                <a:cs typeface="Microsoft Himalaya" panose="01010100010101010101" pitchFamily="2" charset="0"/>
              </a:rPr>
              <a:t>,</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OS determines how CPU time is allocated among processes, optimizing performance and responsiveness.</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569361661"/>
      </p:ext>
    </p:extLst>
  </p:cSld>
  <p:clrMapOvr>
    <a:masterClrMapping/>
  </p:clrMapOvr>
  <mc:AlternateContent xmlns:mc="http://schemas.openxmlformats.org/markup-compatibility/2006" xmlns:p14="http://schemas.microsoft.com/office/powerpoint/2010/main">
    <mc:Choice Requires="p14">
      <p:transition spd="slow" p14:dur="2000" advTm="45388"/>
    </mc:Choice>
    <mc:Fallback xmlns="">
      <p:transition spd="slow" advTm="45388"/>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C97C7-11EC-E43D-B549-173DA7336D8E}"/>
              </a:ext>
            </a:extLst>
          </p:cNvPr>
          <p:cNvSpPr>
            <a:spLocks noGrp="1"/>
          </p:cNvSpPr>
          <p:nvPr>
            <p:ph type="title"/>
          </p:nvPr>
        </p:nvSpPr>
        <p:spPr>
          <a:xfrm>
            <a:off x="268941" y="0"/>
            <a:ext cx="9005061" cy="663388"/>
          </a:xfrm>
        </p:spPr>
        <p:txBody>
          <a:bodyPr/>
          <a:lstStyle/>
          <a:p>
            <a:r>
              <a:rPr lang="en-US" sz="3600" dirty="0">
                <a:latin typeface="Times New Roman" panose="02020603050405020304" pitchFamily="18" charset="0"/>
                <a:cs typeface="Times New Roman" panose="02020603050405020304" pitchFamily="18" charset="0"/>
              </a:rPr>
              <a:t>Functions of operating system++++++</a:t>
            </a:r>
            <a:endParaRPr lang="en-US" dirty="0"/>
          </a:p>
        </p:txBody>
      </p:sp>
      <p:sp>
        <p:nvSpPr>
          <p:cNvPr id="3" name="Content Placeholder 2">
            <a:extLst>
              <a:ext uri="{FF2B5EF4-FFF2-40B4-BE49-F238E27FC236}">
                <a16:creationId xmlns:a16="http://schemas.microsoft.com/office/drawing/2014/main" id="{FA6B05DA-30B3-9883-2067-8CC1E063B85D}"/>
              </a:ext>
            </a:extLst>
          </p:cNvPr>
          <p:cNvSpPr>
            <a:spLocks noGrp="1"/>
          </p:cNvSpPr>
          <p:nvPr>
            <p:ph idx="1"/>
          </p:nvPr>
        </p:nvSpPr>
        <p:spPr>
          <a:xfrm>
            <a:off x="268941" y="735107"/>
            <a:ext cx="9005061" cy="5934634"/>
          </a:xfrm>
        </p:spPr>
        <p:txBody>
          <a:bodyPr>
            <a:noAutofit/>
          </a:bodyPr>
          <a:lstStyle/>
          <a:p>
            <a:r>
              <a:rPr lang="en-US" sz="36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I/O Management,</a:t>
            </a:r>
            <a:r>
              <a:rPr lang="en-US" sz="36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3600" kern="100" dirty="0">
                <a:latin typeface="Microsoft Himalaya" panose="01010100010101010101" pitchFamily="2" charset="0"/>
                <a:ea typeface="Microsoft Himalaya" panose="01010100010101010101" pitchFamily="2" charset="0"/>
                <a:cs typeface="Microsoft Himalaya" panose="01010100010101010101" pitchFamily="2" charset="0"/>
              </a:rPr>
              <a:t>i</a:t>
            </a:r>
            <a:r>
              <a:rPr lang="en-US" sz="36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 manages input and output operations to prevent bottlenecks and ensure efficient data transfer.</a:t>
            </a:r>
          </a:p>
          <a:p>
            <a:pPr marL="0" marR="0" indent="0">
              <a:lnSpc>
                <a:spcPct val="115000"/>
              </a:lnSpc>
              <a:spcBef>
                <a:spcPts val="0"/>
              </a:spcBef>
              <a:spcAft>
                <a:spcPts val="1000"/>
              </a:spcAft>
              <a:buNone/>
            </a:pPr>
            <a:r>
              <a:rPr lang="en-US" sz="36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Backup and Recovery, </a:t>
            </a:r>
            <a:r>
              <a:rPr lang="en-US" sz="3600" kern="100" dirty="0">
                <a:effectLst/>
                <a:latin typeface="Microsoft Himalaya" panose="01010100010101010101" pitchFamily="2" charset="0"/>
                <a:ea typeface="Microsoft Himalaya" panose="01010100010101010101" pitchFamily="2" charset="0"/>
                <a:cs typeface="Microsoft Himalaya" panose="01010100010101010101" pitchFamily="2" charset="0"/>
              </a:rPr>
              <a:t>some Oss provides facilities for backup and system restoration to a previous state should the system experienced failure.</a:t>
            </a:r>
          </a:p>
          <a:p>
            <a:pPr marL="0" marR="0" indent="0">
              <a:lnSpc>
                <a:spcPct val="115000"/>
              </a:lnSpc>
              <a:spcBef>
                <a:spcPts val="0"/>
              </a:spcBef>
              <a:spcAft>
                <a:spcPts val="1000"/>
              </a:spcAft>
              <a:buNone/>
            </a:pPr>
            <a:r>
              <a:rPr lang="en-US" sz="36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System Monitoring and Performance Tuning</a:t>
            </a:r>
            <a:endParaRPr lang="en-US" sz="36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lnSpc>
                <a:spcPct val="115000"/>
              </a:lnSpc>
              <a:spcBef>
                <a:spcPts val="0"/>
              </a:spcBef>
              <a:spcAft>
                <a:spcPts val="0"/>
              </a:spcAft>
              <a:buFont typeface="Wingdings" panose="05000000000000000000" pitchFamily="2" charset="2"/>
              <a:buChar char=""/>
            </a:pPr>
            <a:r>
              <a:rPr lang="en-US" sz="36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The OS monitors system performance and provides tools for analysis and it also offers mechanisms to adjust system parameters for optimal performance.</a:t>
            </a:r>
          </a:p>
          <a:p>
            <a:pPr marL="0" marR="0" indent="0">
              <a:lnSpc>
                <a:spcPct val="115000"/>
              </a:lnSpc>
              <a:spcBef>
                <a:spcPts val="0"/>
              </a:spcBef>
              <a:spcAft>
                <a:spcPts val="1000"/>
              </a:spcAft>
              <a:buNone/>
            </a:pPr>
            <a:endParaRPr lang="en-US" sz="3600" kern="100" dirty="0">
              <a:effectLst/>
              <a:latin typeface="M\"/>
              <a:ea typeface="Microsoft Himalaya" panose="01010100010101010101" pitchFamily="2" charset="0"/>
              <a:cs typeface="Microsoft Himalaya" panose="01010100010101010101" pitchFamily="2" charset="0"/>
            </a:endParaRPr>
          </a:p>
          <a:p>
            <a:pPr marL="0" indent="0">
              <a:buNone/>
            </a:pPr>
            <a:endParaRPr lang="en-US" sz="4000" dirty="0">
              <a:latin typeface="M\"/>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756327594"/>
      </p:ext>
    </p:extLst>
  </p:cSld>
  <p:clrMapOvr>
    <a:masterClrMapping/>
  </p:clrMapOvr>
  <mc:AlternateContent xmlns:mc="http://schemas.openxmlformats.org/markup-compatibility/2006" xmlns:p14="http://schemas.microsoft.com/office/powerpoint/2010/main">
    <mc:Choice Requires="p14">
      <p:transition spd="slow" p14:dur="2000" advTm="44091"/>
    </mc:Choice>
    <mc:Fallback xmlns="">
      <p:transition spd="slow" advTm="44091"/>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B342E-556B-2612-A47F-D0024A780463}"/>
              </a:ext>
            </a:extLst>
          </p:cNvPr>
          <p:cNvSpPr>
            <a:spLocks noGrp="1"/>
          </p:cNvSpPr>
          <p:nvPr>
            <p:ph type="title"/>
          </p:nvPr>
        </p:nvSpPr>
        <p:spPr>
          <a:xfrm>
            <a:off x="242046" y="8965"/>
            <a:ext cx="9031955" cy="627529"/>
          </a:xfrm>
        </p:spPr>
        <p:txBody>
          <a:bodyPr>
            <a:normAutofit fontScale="90000"/>
          </a:bodyPr>
          <a:lstStyle/>
          <a:p>
            <a:r>
              <a:rPr lang="en-US" sz="3600" dirty="0">
                <a:latin typeface="Times New Roman" panose="02020603050405020304" pitchFamily="18" charset="0"/>
                <a:cs typeface="Times New Roman" panose="02020603050405020304" pitchFamily="18" charset="0"/>
              </a:rPr>
              <a:t>Functions of operating system+++++++</a:t>
            </a:r>
            <a:endParaRPr lang="en-US" dirty="0"/>
          </a:p>
        </p:txBody>
      </p:sp>
      <p:sp>
        <p:nvSpPr>
          <p:cNvPr id="3" name="Content Placeholder 2">
            <a:extLst>
              <a:ext uri="{FF2B5EF4-FFF2-40B4-BE49-F238E27FC236}">
                <a16:creationId xmlns:a16="http://schemas.microsoft.com/office/drawing/2014/main" id="{7EC58050-3B5B-32F4-112F-1CC892338E4F}"/>
              </a:ext>
            </a:extLst>
          </p:cNvPr>
          <p:cNvSpPr>
            <a:spLocks noGrp="1"/>
          </p:cNvSpPr>
          <p:nvPr>
            <p:ph idx="1"/>
          </p:nvPr>
        </p:nvSpPr>
        <p:spPr>
          <a:xfrm>
            <a:off x="242047" y="636495"/>
            <a:ext cx="9031955" cy="5404868"/>
          </a:xfrm>
        </p:spPr>
        <p:txBody>
          <a:bodyPr>
            <a:noAutofit/>
          </a:bodyPr>
          <a:lstStyle/>
          <a:p>
            <a:pPr marL="0" marR="0" indent="0">
              <a:lnSpc>
                <a:spcPct val="115000"/>
              </a:lnSpc>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Inter-Process Communication (IPC)</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lnSpc>
                <a:spcPct val="115000"/>
              </a:lnSpc>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Data Sharing:</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The OS facilitates communication and data exchange between processes, such as through pipes or message passing.</a:t>
            </a:r>
          </a:p>
          <a:p>
            <a:pPr marL="0" marR="0" indent="0">
              <a:lnSpc>
                <a:spcPct val="115000"/>
              </a:lnSpc>
              <a:spcBef>
                <a:spcPts val="0"/>
              </a:spcBef>
              <a:spcAft>
                <a:spcPts val="1000"/>
              </a:spcAft>
              <a:buNone/>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Time Management</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342900" marR="0" lvl="0" indent="-342900">
              <a:lnSpc>
                <a:spcPct val="115000"/>
              </a:lnSpc>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Clock and Timer Services: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It keeps track of time and manages timers for scheduling and synchronization.</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194473014"/>
      </p:ext>
    </p:extLst>
  </p:cSld>
  <p:clrMapOvr>
    <a:masterClrMapping/>
  </p:clrMapOvr>
  <mc:AlternateContent xmlns:mc="http://schemas.openxmlformats.org/markup-compatibility/2006" xmlns:p14="http://schemas.microsoft.com/office/powerpoint/2010/main">
    <mc:Choice Requires="p14">
      <p:transition spd="slow" p14:dur="2000" advTm="35801"/>
    </mc:Choice>
    <mc:Fallback xmlns="">
      <p:transition spd="slow" advTm="3580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CBF9A-0891-33D0-765B-1AC3DCB10D66}"/>
              </a:ext>
            </a:extLst>
          </p:cNvPr>
          <p:cNvSpPr>
            <a:spLocks noGrp="1"/>
          </p:cNvSpPr>
          <p:nvPr>
            <p:ph type="title"/>
          </p:nvPr>
        </p:nvSpPr>
        <p:spPr>
          <a:xfrm>
            <a:off x="188536" y="609600"/>
            <a:ext cx="9085466" cy="1320800"/>
          </a:xfrm>
        </p:spPr>
        <p:txBody>
          <a:bodyPr/>
          <a:lstStyle/>
          <a:p>
            <a:r>
              <a:rPr lang="en-US" dirty="0"/>
              <a:t>Application Software</a:t>
            </a:r>
          </a:p>
        </p:txBody>
      </p:sp>
      <p:sp>
        <p:nvSpPr>
          <p:cNvPr id="3" name="Content Placeholder 2">
            <a:extLst>
              <a:ext uri="{FF2B5EF4-FFF2-40B4-BE49-F238E27FC236}">
                <a16:creationId xmlns:a16="http://schemas.microsoft.com/office/drawing/2014/main" id="{F2F716C4-1D45-F998-EABC-19DD6BE7ABCB}"/>
              </a:ext>
            </a:extLst>
          </p:cNvPr>
          <p:cNvSpPr>
            <a:spLocks noGrp="1"/>
          </p:cNvSpPr>
          <p:nvPr>
            <p:ph idx="1"/>
          </p:nvPr>
        </p:nvSpPr>
        <p:spPr>
          <a:xfrm>
            <a:off x="188536" y="1348033"/>
            <a:ext cx="9085466" cy="5509967"/>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An application software is the software that is designed to performed specific task for the end users.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 application software maybe web based, desktop or mobile applications. They can either be generic software that are design to meet the needs of diverse users or custom software that are made with a specific user or groups in mind.</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Examples of application software includes word processors, spreadsheet, video editors and many others.</a:t>
            </a:r>
          </a:p>
        </p:txBody>
      </p:sp>
    </p:spTree>
    <p:extLst>
      <p:ext uri="{BB962C8B-B14F-4D97-AF65-F5344CB8AC3E}">
        <p14:creationId xmlns:p14="http://schemas.microsoft.com/office/powerpoint/2010/main" val="3216615875"/>
      </p:ext>
    </p:extLst>
  </p:cSld>
  <p:clrMapOvr>
    <a:masterClrMapping/>
  </p:clrMapOvr>
  <mc:AlternateContent xmlns:mc="http://schemas.openxmlformats.org/markup-compatibility/2006" xmlns:p14="http://schemas.microsoft.com/office/powerpoint/2010/main">
    <mc:Choice Requires="p14">
      <p:transition spd="slow" p14:dur="2000" advTm="67413"/>
    </mc:Choice>
    <mc:Fallback xmlns="">
      <p:transition spd="slow" advTm="67413"/>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4305A-569C-73F4-6FEE-0CAC9A9E6CAC}"/>
              </a:ext>
            </a:extLst>
          </p:cNvPr>
          <p:cNvSpPr>
            <a:spLocks noGrp="1"/>
          </p:cNvSpPr>
          <p:nvPr>
            <p:ph type="title"/>
          </p:nvPr>
        </p:nvSpPr>
        <p:spPr>
          <a:xfrm>
            <a:off x="273377" y="131974"/>
            <a:ext cx="11010507" cy="584463"/>
          </a:xfrm>
        </p:spPr>
        <p:txBody>
          <a:bodyPr>
            <a:normAutofit fontScale="90000"/>
          </a:bodyPr>
          <a:lstStyle/>
          <a:p>
            <a:r>
              <a:rPr lang="en-US" dirty="0"/>
              <a:t>Programming Language</a:t>
            </a:r>
          </a:p>
        </p:txBody>
      </p:sp>
      <p:sp>
        <p:nvSpPr>
          <p:cNvPr id="3" name="Content Placeholder 2">
            <a:extLst>
              <a:ext uri="{FF2B5EF4-FFF2-40B4-BE49-F238E27FC236}">
                <a16:creationId xmlns:a16="http://schemas.microsoft.com/office/drawing/2014/main" id="{6E7F1458-0C57-64EA-B651-BF281C3964E2}"/>
              </a:ext>
            </a:extLst>
          </p:cNvPr>
          <p:cNvSpPr>
            <a:spLocks noGrp="1"/>
          </p:cNvSpPr>
          <p:nvPr>
            <p:ph idx="1"/>
          </p:nvPr>
        </p:nvSpPr>
        <p:spPr>
          <a:xfrm>
            <a:off x="273377" y="716438"/>
            <a:ext cx="8529964" cy="6141561"/>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programming language is an agreed system of rules(syntax) that are used to write instructions that the computer can understand</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Those using the programming languages to write instructions for the computer are called programmers or software developers.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There are basically two types of computer programming languages which  are high level language and Low level language</a:t>
            </a:r>
          </a:p>
        </p:txBody>
      </p:sp>
    </p:spTree>
    <p:extLst>
      <p:ext uri="{BB962C8B-B14F-4D97-AF65-F5344CB8AC3E}">
        <p14:creationId xmlns:p14="http://schemas.microsoft.com/office/powerpoint/2010/main" val="1867583220"/>
      </p:ext>
    </p:extLst>
  </p:cSld>
  <p:clrMapOvr>
    <a:masterClrMapping/>
  </p:clrMapOvr>
  <mc:AlternateContent xmlns:mc="http://schemas.openxmlformats.org/markup-compatibility/2006" xmlns:p14="http://schemas.microsoft.com/office/powerpoint/2010/main">
    <mc:Choice Requires="p14">
      <p:transition spd="slow" p14:dur="2000" advTm="46718"/>
    </mc:Choice>
    <mc:Fallback xmlns="">
      <p:transition spd="slow" advTm="46718"/>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7D9A6-D77A-D1DF-4AEB-702B22D515EE}"/>
              </a:ext>
            </a:extLst>
          </p:cNvPr>
          <p:cNvSpPr>
            <a:spLocks noGrp="1"/>
          </p:cNvSpPr>
          <p:nvPr>
            <p:ph type="title"/>
          </p:nvPr>
        </p:nvSpPr>
        <p:spPr>
          <a:xfrm>
            <a:off x="677334" y="156238"/>
            <a:ext cx="8596668" cy="660400"/>
          </a:xfrm>
        </p:spPr>
        <p:txBody>
          <a:bodyPr/>
          <a:lstStyle/>
          <a:p>
            <a:r>
              <a:rPr lang="en-US" dirty="0"/>
              <a:t>Programming Language+</a:t>
            </a:r>
          </a:p>
        </p:txBody>
      </p:sp>
      <p:sp>
        <p:nvSpPr>
          <p:cNvPr id="3" name="Content Placeholder 2">
            <a:extLst>
              <a:ext uri="{FF2B5EF4-FFF2-40B4-BE49-F238E27FC236}">
                <a16:creationId xmlns:a16="http://schemas.microsoft.com/office/drawing/2014/main" id="{D68DC689-AD72-5DC7-1B7E-072B0B41297A}"/>
              </a:ext>
            </a:extLst>
          </p:cNvPr>
          <p:cNvSpPr>
            <a:spLocks noGrp="1"/>
          </p:cNvSpPr>
          <p:nvPr>
            <p:ph idx="1"/>
          </p:nvPr>
        </p:nvSpPr>
        <p:spPr>
          <a:xfrm>
            <a:off x="206188" y="816639"/>
            <a:ext cx="9067814" cy="5233688"/>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A high level language is a language that can be understood by the human while a Low level language is the language  language that can be understood by machines</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There are many examples of High level languages among them we have Java, python, C, C#, C++, Dart, JavaScript, PHP, FORTRAN, COBOL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etc</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On the other hand, a low level language is divided into Machine language and Assembly language.</a:t>
            </a:r>
          </a:p>
        </p:txBody>
      </p:sp>
    </p:spTree>
    <p:extLst>
      <p:ext uri="{BB962C8B-B14F-4D97-AF65-F5344CB8AC3E}">
        <p14:creationId xmlns:p14="http://schemas.microsoft.com/office/powerpoint/2010/main" val="1770214715"/>
      </p:ext>
    </p:extLst>
  </p:cSld>
  <p:clrMapOvr>
    <a:masterClrMapping/>
  </p:clrMapOvr>
  <mc:AlternateContent xmlns:mc="http://schemas.openxmlformats.org/markup-compatibility/2006" xmlns:p14="http://schemas.microsoft.com/office/powerpoint/2010/main">
    <mc:Choice Requires="p14">
      <p:transition spd="slow" p14:dur="2000" advTm="40477"/>
    </mc:Choice>
    <mc:Fallback xmlns="">
      <p:transition spd="slow" advTm="40477"/>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6E1E1-CC05-BE38-D256-6227CEFA35C9}"/>
              </a:ext>
            </a:extLst>
          </p:cNvPr>
          <p:cNvSpPr>
            <a:spLocks noGrp="1"/>
          </p:cNvSpPr>
          <p:nvPr>
            <p:ph type="title"/>
          </p:nvPr>
        </p:nvSpPr>
        <p:spPr>
          <a:xfrm>
            <a:off x="677335" y="156238"/>
            <a:ext cx="7928784" cy="767589"/>
          </a:xfrm>
        </p:spPr>
        <p:txBody>
          <a:bodyPr>
            <a:normAutofit/>
          </a:bodyPr>
          <a:lstStyle/>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Characteristics of a programming Language</a:t>
            </a:r>
          </a:p>
        </p:txBody>
      </p:sp>
      <p:sp>
        <p:nvSpPr>
          <p:cNvPr id="3" name="Content Placeholder 2">
            <a:extLst>
              <a:ext uri="{FF2B5EF4-FFF2-40B4-BE49-F238E27FC236}">
                <a16:creationId xmlns:a16="http://schemas.microsoft.com/office/drawing/2014/main" id="{9CE592E2-F753-DD46-2C2F-3B527A2BE29D}"/>
              </a:ext>
            </a:extLst>
          </p:cNvPr>
          <p:cNvSpPr>
            <a:spLocks noGrp="1"/>
          </p:cNvSpPr>
          <p:nvPr>
            <p:ph idx="1"/>
          </p:nvPr>
        </p:nvSpPr>
        <p:spPr>
          <a:xfrm>
            <a:off x="188537" y="584462"/>
            <a:ext cx="8614804" cy="6273538"/>
          </a:xfrm>
        </p:spPr>
        <p:txBody>
          <a:bodyPr>
            <a:noAutofit/>
          </a:bodyPr>
          <a:lstStyle/>
          <a:p>
            <a:pPr marL="342900" marR="0" lvl="0" indent="-342900">
              <a:lnSpc>
                <a:spcPct val="115000"/>
              </a:lnSpc>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Syntax,</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Programming languages have a specific syntax, which is a set of rules that dictate how code should be written. Syntax includes rules for statements, variables, data types, and control structures.</a:t>
            </a:r>
          </a:p>
          <a:p>
            <a:pPr marL="342900" marR="0" lvl="0" indent="-342900">
              <a:lnSpc>
                <a:spcPct val="115000"/>
              </a:lnSpc>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Data Types,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Programming languages support various data types, such as integers, floating-point numbers, strings, and arrays, which allow developers to work with different kinds of data.</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238263469"/>
      </p:ext>
    </p:extLst>
  </p:cSld>
  <p:clrMapOvr>
    <a:masterClrMapping/>
  </p:clrMapOvr>
  <mc:AlternateContent xmlns:mc="http://schemas.openxmlformats.org/markup-compatibility/2006" xmlns:p14="http://schemas.microsoft.com/office/powerpoint/2010/main">
    <mc:Choice Requires="p14">
      <p:transition spd="slow" p14:dur="2000" advTm="46956"/>
    </mc:Choice>
    <mc:Fallback xmlns="">
      <p:transition spd="slow" advTm="46956"/>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338C4-2D13-315A-669F-2478EE0AEDE2}"/>
              </a:ext>
            </a:extLst>
          </p:cNvPr>
          <p:cNvSpPr>
            <a:spLocks noGrp="1"/>
          </p:cNvSpPr>
          <p:nvPr>
            <p:ph type="title"/>
          </p:nvPr>
        </p:nvSpPr>
        <p:spPr>
          <a:xfrm>
            <a:off x="488590" y="62753"/>
            <a:ext cx="8785411" cy="564776"/>
          </a:xfrm>
        </p:spPr>
        <p:txBody>
          <a:bodyPr>
            <a:normAutofit fontScale="90000"/>
          </a:bodyPr>
          <a:lstStyle/>
          <a:p>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Characteristics of a programming Language+</a:t>
            </a:r>
            <a:endParaRPr lang="en-US" dirty="0"/>
          </a:p>
        </p:txBody>
      </p:sp>
      <p:sp>
        <p:nvSpPr>
          <p:cNvPr id="3" name="Content Placeholder 2">
            <a:extLst>
              <a:ext uri="{FF2B5EF4-FFF2-40B4-BE49-F238E27FC236}">
                <a16:creationId xmlns:a16="http://schemas.microsoft.com/office/drawing/2014/main" id="{580F0368-368F-7EC1-B6D6-55EA9196A962}"/>
              </a:ext>
            </a:extLst>
          </p:cNvPr>
          <p:cNvSpPr>
            <a:spLocks noGrp="1"/>
          </p:cNvSpPr>
          <p:nvPr>
            <p:ph idx="1"/>
          </p:nvPr>
        </p:nvSpPr>
        <p:spPr>
          <a:xfrm>
            <a:off x="488591" y="627530"/>
            <a:ext cx="8785412" cy="5395904"/>
          </a:xfrm>
        </p:spPr>
        <p:txBody>
          <a:bodyPr>
            <a:normAutofit/>
          </a:bodyPr>
          <a:lstStyle/>
          <a:p>
            <a:pPr marL="342900" marR="0" lvl="0" indent="-342900">
              <a:lnSpc>
                <a:spcPct val="115000"/>
              </a:lnSpc>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Variables,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v</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ariables are used to store and manipulate data within a program. They have names and data types associated with them.</a:t>
            </a:r>
          </a:p>
          <a:p>
            <a:pPr marL="342900" marR="0" lvl="0" indent="-342900">
              <a:lnSpc>
                <a:spcPct val="115000"/>
              </a:lnSpc>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Control Structures</a:t>
            </a:r>
            <a:r>
              <a:rPr lang="en-US" sz="4000" b="1" kern="1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p</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rogramming languages provide control structures like loops(while, for </a:t>
            </a:r>
            <a:r>
              <a:rPr lang="en-US" sz="4000" kern="100" dirty="0" err="1">
                <a:effectLst/>
                <a:latin typeface="Microsoft Himalaya" panose="01010100010101010101" pitchFamily="2" charset="0"/>
                <a:ea typeface="Microsoft Himalaya" panose="01010100010101010101" pitchFamily="2" charset="0"/>
                <a:cs typeface="Microsoft Himalaya" panose="01010100010101010101" pitchFamily="2" charset="0"/>
              </a:rPr>
              <a:t>etc</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and conditional statements (if-else statements) to control the flow of a program's execution.</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525129167"/>
      </p:ext>
    </p:extLst>
  </p:cSld>
  <p:clrMapOvr>
    <a:masterClrMapping/>
  </p:clrMapOvr>
  <mc:AlternateContent xmlns:mc="http://schemas.openxmlformats.org/markup-compatibility/2006" xmlns:p14="http://schemas.microsoft.com/office/powerpoint/2010/main">
    <mc:Choice Requires="p14">
      <p:transition spd="slow" p14:dur="2000" advTm="32262"/>
    </mc:Choice>
    <mc:Fallback xmlns="">
      <p:transition spd="slow" advTm="32262"/>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0CBB69-D213-BD2D-A3C9-DE1DFB44B175}"/>
              </a:ext>
            </a:extLst>
          </p:cNvPr>
          <p:cNvSpPr>
            <a:spLocks noGrp="1"/>
          </p:cNvSpPr>
          <p:nvPr>
            <p:ph idx="1"/>
          </p:nvPr>
        </p:nvSpPr>
        <p:spPr>
          <a:xfrm>
            <a:off x="311546" y="658906"/>
            <a:ext cx="8509725" cy="5540188"/>
          </a:xfrm>
        </p:spPr>
        <p:txBody>
          <a:bodyPr>
            <a:noAutofit/>
          </a:bodyPr>
          <a:lstStyle/>
          <a:p>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Functions and Procedures</a:t>
            </a:r>
            <a:r>
              <a:rPr lang="en-US" sz="4000" b="1" kern="100" dirty="0">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f</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unctions and procedures allow developers to encapsulate and reuse blocks of code. Functions return values, while procedures perform actions without returning a value.</a:t>
            </a:r>
          </a:p>
          <a:p>
            <a:pPr marL="342900" marR="0" lvl="0" indent="-342900">
              <a:lnSpc>
                <a:spcPct val="115000"/>
              </a:lnSpc>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Libraries and Frameworks</a:t>
            </a:r>
            <a:r>
              <a:rPr lang="en-US" sz="4000" b="1" kern="100" dirty="0">
                <a:latin typeface="Microsoft Himalaya" panose="01010100010101010101" pitchFamily="2" charset="0"/>
                <a:ea typeface="Microsoft Himalaya" panose="01010100010101010101" pitchFamily="2" charset="0"/>
                <a:cs typeface="Microsoft Himalaya" panose="01010100010101010101" pitchFamily="2" charset="0"/>
              </a:rPr>
              <a:t>,</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programming languages often come with standard libraries and frameworks that provide pre-built functions and tools for common tasks, making development more efficient.</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5" name="Title 1">
            <a:extLst>
              <a:ext uri="{FF2B5EF4-FFF2-40B4-BE49-F238E27FC236}">
                <a16:creationId xmlns:a16="http://schemas.microsoft.com/office/drawing/2014/main" id="{501AF650-FBD1-E553-0AE0-B948C4A9D8DE}"/>
              </a:ext>
            </a:extLst>
          </p:cNvPr>
          <p:cNvSpPr>
            <a:spLocks noGrp="1"/>
          </p:cNvSpPr>
          <p:nvPr>
            <p:ph type="title"/>
          </p:nvPr>
        </p:nvSpPr>
        <p:spPr>
          <a:xfrm>
            <a:off x="488590" y="62753"/>
            <a:ext cx="8785411" cy="564776"/>
          </a:xfrm>
        </p:spPr>
        <p:txBody>
          <a:bodyPr>
            <a:normAutofit fontScale="90000"/>
          </a:bodyPr>
          <a:lstStyle/>
          <a:p>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Characteristics of a programming Language+</a:t>
            </a:r>
            <a:endParaRPr lang="en-US" dirty="0"/>
          </a:p>
        </p:txBody>
      </p:sp>
    </p:spTree>
    <p:extLst>
      <p:ext uri="{BB962C8B-B14F-4D97-AF65-F5344CB8AC3E}">
        <p14:creationId xmlns:p14="http://schemas.microsoft.com/office/powerpoint/2010/main" val="2385915890"/>
      </p:ext>
    </p:extLst>
  </p:cSld>
  <p:clrMapOvr>
    <a:masterClrMapping/>
  </p:clrMapOvr>
  <mc:AlternateContent xmlns:mc="http://schemas.openxmlformats.org/markup-compatibility/2006" xmlns:p14="http://schemas.microsoft.com/office/powerpoint/2010/main">
    <mc:Choice Requires="p14">
      <p:transition spd="slow" p14:dur="2000" advTm="34808"/>
    </mc:Choice>
    <mc:Fallback xmlns="">
      <p:transition spd="slow" advTm="34808"/>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F729E-BC54-2675-5F81-EAA9B9D82EDD}"/>
              </a:ext>
            </a:extLst>
          </p:cNvPr>
          <p:cNvSpPr>
            <a:spLocks noGrp="1"/>
          </p:cNvSpPr>
          <p:nvPr>
            <p:ph type="title"/>
          </p:nvPr>
        </p:nvSpPr>
        <p:spPr>
          <a:xfrm>
            <a:off x="251012" y="80682"/>
            <a:ext cx="9022990" cy="744071"/>
          </a:xfrm>
        </p:spPr>
        <p:txBody>
          <a:bodyPr/>
          <a:lstStyle/>
          <a:p>
            <a:r>
              <a:rPr lang="en-US" sz="3600" dirty="0">
                <a:latin typeface="Microsoft Himalaya" panose="01010100010101010101" pitchFamily="2" charset="0"/>
                <a:ea typeface="Microsoft Himalaya" panose="01010100010101010101" pitchFamily="2" charset="0"/>
                <a:cs typeface="Microsoft Himalaya" panose="01010100010101010101" pitchFamily="2" charset="0"/>
              </a:rPr>
              <a:t>Characteristics of a programming Language+</a:t>
            </a:r>
            <a:endParaRPr lang="en-US" dirty="0"/>
          </a:p>
        </p:txBody>
      </p:sp>
      <p:sp>
        <p:nvSpPr>
          <p:cNvPr id="3" name="Content Placeholder 2">
            <a:extLst>
              <a:ext uri="{FF2B5EF4-FFF2-40B4-BE49-F238E27FC236}">
                <a16:creationId xmlns:a16="http://schemas.microsoft.com/office/drawing/2014/main" id="{0E429998-EE55-C5A7-259F-E1E3E4879064}"/>
              </a:ext>
            </a:extLst>
          </p:cNvPr>
          <p:cNvSpPr>
            <a:spLocks noGrp="1"/>
          </p:cNvSpPr>
          <p:nvPr>
            <p:ph idx="1"/>
          </p:nvPr>
        </p:nvSpPr>
        <p:spPr>
          <a:xfrm>
            <a:off x="251012" y="887506"/>
            <a:ext cx="9022990" cy="5683623"/>
          </a:xfrm>
        </p:spPr>
        <p:txBody>
          <a:bodyPr>
            <a:normAutofit lnSpcReduction="10000"/>
          </a:bodyPr>
          <a:lstStyle/>
          <a:p>
            <a:pPr marL="342900" marR="0" lvl="0" indent="-342900">
              <a:lnSpc>
                <a:spcPct val="115000"/>
              </a:lnSpc>
              <a:spcBef>
                <a:spcPts val="0"/>
              </a:spcBef>
              <a:spcAft>
                <a:spcPts val="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Compiled or Interpreted, </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Some languages are compiled, which means the code is translated into machine code before execution  C++). Others are interpreted, where the code is executed line by line by an interpreter </a:t>
            </a:r>
          </a:p>
          <a:p>
            <a:pPr marL="342900" marR="0" lvl="0" indent="-342900">
              <a:lnSpc>
                <a:spcPct val="115000"/>
              </a:lnSpc>
              <a:spcBef>
                <a:spcPts val="0"/>
              </a:spcBef>
              <a:spcAft>
                <a:spcPts val="1000"/>
              </a:spcAft>
              <a:buFont typeface="Wingdings" panose="05000000000000000000" pitchFamily="2" charset="2"/>
              <a:buChar char=""/>
            </a:pPr>
            <a:r>
              <a:rPr lang="en-US" sz="4000" b="1" kern="100" dirty="0">
                <a:effectLst/>
                <a:latin typeface="Microsoft Himalaya" panose="01010100010101010101" pitchFamily="2" charset="0"/>
                <a:ea typeface="Microsoft Himalaya" panose="01010100010101010101" pitchFamily="2" charset="0"/>
                <a:cs typeface="Microsoft Himalaya" panose="01010100010101010101" pitchFamily="2" charset="0"/>
              </a:rPr>
              <a:t>Portability,</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 </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s</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ome languages are designed to be highly portable, meaning code written in one environment can run on multiple platforms with minimal modification</a:t>
            </a:r>
            <a:r>
              <a:rPr lang="en-US" sz="4000" kern="100" dirty="0">
                <a:latin typeface="Microsoft Himalaya" panose="01010100010101010101" pitchFamily="2" charset="0"/>
                <a:ea typeface="Microsoft Himalaya" panose="01010100010101010101" pitchFamily="2" charset="0"/>
                <a:cs typeface="Microsoft Himalaya" panose="01010100010101010101" pitchFamily="2" charset="0"/>
              </a:rPr>
              <a:t> while o</a:t>
            </a: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thers are platform-specific or dependent so to say.</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499406736"/>
      </p:ext>
    </p:extLst>
  </p:cSld>
  <p:clrMapOvr>
    <a:masterClrMapping/>
  </p:clrMapOvr>
  <mc:AlternateContent xmlns:mc="http://schemas.openxmlformats.org/markup-compatibility/2006" xmlns:p14="http://schemas.microsoft.com/office/powerpoint/2010/main">
    <mc:Choice Requires="p14">
      <p:transition spd="slow" p14:dur="2000" advTm="38520"/>
    </mc:Choice>
    <mc:Fallback xmlns="">
      <p:transition spd="slow" advTm="3852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131CB8-2F66-C31A-7F5E-A8BAD3FB803F}"/>
              </a:ext>
            </a:extLst>
          </p:cNvPr>
          <p:cNvSpPr>
            <a:spLocks noGrp="1"/>
          </p:cNvSpPr>
          <p:nvPr>
            <p:ph idx="1"/>
          </p:nvPr>
        </p:nvSpPr>
        <p:spPr>
          <a:xfrm>
            <a:off x="386499" y="697584"/>
            <a:ext cx="8887503" cy="5948313"/>
          </a:xfrm>
        </p:spPr>
        <p:txBody>
          <a:bodyPr>
            <a:noAutofit/>
          </a:bodyPr>
          <a:lstStyle/>
          <a:p>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Interoperability</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some programming language are capable of working with other programming languages and system making integration into some software easy.</a:t>
            </a:r>
          </a:p>
          <a:p>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Paradigms</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programming languages are categorized according to the  different paradigms. A paradigm is a style of writing code. Examples of programming paradigms includes , Object Oriented Programming, Structured programming, Functional Programming, Declarative Programming etc.</a:t>
            </a:r>
          </a:p>
        </p:txBody>
      </p:sp>
      <p:sp>
        <p:nvSpPr>
          <p:cNvPr id="4" name="Title 1">
            <a:extLst>
              <a:ext uri="{FF2B5EF4-FFF2-40B4-BE49-F238E27FC236}">
                <a16:creationId xmlns:a16="http://schemas.microsoft.com/office/drawing/2014/main" id="{E71E7DA9-AB7F-E99E-6861-8DEF00FC3093}"/>
              </a:ext>
            </a:extLst>
          </p:cNvPr>
          <p:cNvSpPr txBox="1">
            <a:spLocks/>
          </p:cNvSpPr>
          <p:nvPr/>
        </p:nvSpPr>
        <p:spPr>
          <a:xfrm>
            <a:off x="251012" y="80682"/>
            <a:ext cx="9022990" cy="744071"/>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5400" dirty="0">
                <a:latin typeface="Microsoft Himalaya" panose="01010100010101010101" pitchFamily="2" charset="0"/>
                <a:ea typeface="Microsoft Himalaya" panose="01010100010101010101" pitchFamily="2" charset="0"/>
                <a:cs typeface="Microsoft Himalaya" panose="01010100010101010101" pitchFamily="2" charset="0"/>
              </a:rPr>
              <a:t>Characteristics of a programming Language+</a:t>
            </a:r>
          </a:p>
        </p:txBody>
      </p:sp>
    </p:spTree>
    <p:extLst>
      <p:ext uri="{BB962C8B-B14F-4D97-AF65-F5344CB8AC3E}">
        <p14:creationId xmlns:p14="http://schemas.microsoft.com/office/powerpoint/2010/main" val="2193115755"/>
      </p:ext>
    </p:extLst>
  </p:cSld>
  <p:clrMapOvr>
    <a:masterClrMapping/>
  </p:clrMapOvr>
  <mc:AlternateContent xmlns:mc="http://schemas.openxmlformats.org/markup-compatibility/2006" xmlns:p14="http://schemas.microsoft.com/office/powerpoint/2010/main">
    <mc:Choice Requires="p14">
      <p:transition spd="slow" p14:dur="2000" advTm="31704"/>
    </mc:Choice>
    <mc:Fallback xmlns="">
      <p:transition spd="slow" advTm="31704"/>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C0D7E-6616-C335-AF25-5F5322F42ABA}"/>
              </a:ext>
            </a:extLst>
          </p:cNvPr>
          <p:cNvSpPr>
            <a:spLocks noGrp="1"/>
          </p:cNvSpPr>
          <p:nvPr>
            <p:ph type="title"/>
          </p:nvPr>
        </p:nvSpPr>
        <p:spPr>
          <a:xfrm>
            <a:off x="282804" y="0"/>
            <a:ext cx="8991198" cy="772998"/>
          </a:xfrm>
        </p:spPr>
        <p:txBody>
          <a:bodyPr>
            <a:normAutofit fontScale="90000"/>
          </a:bodyPr>
          <a:lstStyle/>
          <a:p>
            <a:r>
              <a:rPr lang="en-US" sz="6000" dirty="0">
                <a:latin typeface="Microsoft Himalaya" panose="01010100010101010101" pitchFamily="2" charset="0"/>
                <a:ea typeface="Microsoft Himalaya" panose="01010100010101010101" pitchFamily="2" charset="0"/>
                <a:cs typeface="Microsoft Himalaya" panose="01010100010101010101" pitchFamily="2" charset="0"/>
              </a:rPr>
              <a:t>Characteristics of a programming Language+</a:t>
            </a:r>
            <a:br>
              <a:rPr lang="en-US" sz="3600" dirty="0">
                <a:latin typeface="Microsoft Himalaya" panose="01010100010101010101" pitchFamily="2" charset="0"/>
                <a:ea typeface="Microsoft Himalaya" panose="01010100010101010101" pitchFamily="2" charset="0"/>
                <a:cs typeface="Microsoft Himalaya" panose="01010100010101010101" pitchFamily="2" charset="0"/>
              </a:rPr>
            </a:br>
            <a:endParaRPr lang="en-US" dirty="0"/>
          </a:p>
        </p:txBody>
      </p:sp>
      <p:sp>
        <p:nvSpPr>
          <p:cNvPr id="3" name="Content Placeholder 2">
            <a:extLst>
              <a:ext uri="{FF2B5EF4-FFF2-40B4-BE49-F238E27FC236}">
                <a16:creationId xmlns:a16="http://schemas.microsoft.com/office/drawing/2014/main" id="{5592B25F-E45C-1BC2-47AC-F3C02074F4EC}"/>
              </a:ext>
            </a:extLst>
          </p:cNvPr>
          <p:cNvSpPr>
            <a:spLocks noGrp="1"/>
          </p:cNvSpPr>
          <p:nvPr>
            <p:ph idx="1"/>
          </p:nvPr>
        </p:nvSpPr>
        <p:spPr>
          <a:xfrm>
            <a:off x="282804" y="772998"/>
            <a:ext cx="8991198" cy="5929459"/>
          </a:xfrm>
        </p:spPr>
        <p:txBody>
          <a:bodyPr>
            <a:normAutofit lnSpcReduction="10000"/>
          </a:bodyPr>
          <a:lstStyle/>
          <a:p>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Scalability</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scalability in the context of a programming is the ability of the language to develop  programs that can easily adapt to new realities such increased numbers or a much higher value of work. </a:t>
            </a:r>
          </a:p>
          <a:p>
            <a:r>
              <a:rPr lang="en-US" sz="4000" b="1" dirty="0">
                <a:latin typeface="Microsoft Himalaya" panose="01010100010101010101" pitchFamily="2" charset="0"/>
                <a:ea typeface="Microsoft Himalaya" panose="01010100010101010101" pitchFamily="2" charset="0"/>
                <a:cs typeface="Microsoft Himalaya" panose="01010100010101010101" pitchFamily="2" charset="0"/>
              </a:rPr>
              <a:t>Typing</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typing is the way of determining how different languages implements data types. Some programming languages requires that a variable declaration must be preceded by a data type for example Java, C </a:t>
            </a:r>
            <a:r>
              <a:rPr lang="en-US" sz="4000" dirty="0" err="1">
                <a:latin typeface="Microsoft Himalaya" panose="01010100010101010101" pitchFamily="2" charset="0"/>
                <a:ea typeface="Microsoft Himalaya" panose="01010100010101010101" pitchFamily="2" charset="0"/>
                <a:cs typeface="Microsoft Himalaya" panose="01010100010101010101" pitchFamily="2" charset="0"/>
              </a:rPr>
              <a:t>etc</a:t>
            </a:r>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 </a:t>
            </a:r>
          </a:p>
          <a:p>
            <a:r>
              <a:rPr lang="en-US" sz="4000" dirty="0">
                <a:latin typeface="Microsoft Himalaya" panose="01010100010101010101" pitchFamily="2" charset="0"/>
                <a:ea typeface="Microsoft Himalaya" panose="01010100010101010101" pitchFamily="2" charset="0"/>
                <a:cs typeface="Microsoft Himalaya" panose="01010100010101010101" pitchFamily="2" charset="0"/>
              </a:rPr>
              <a:t>While others allows dynamic assignment of the datatypes, for example Python, JavaScript and many more</a:t>
            </a:r>
          </a:p>
        </p:txBody>
      </p:sp>
    </p:spTree>
    <p:extLst>
      <p:ext uri="{BB962C8B-B14F-4D97-AF65-F5344CB8AC3E}">
        <p14:creationId xmlns:p14="http://schemas.microsoft.com/office/powerpoint/2010/main" val="2243866176"/>
      </p:ext>
    </p:extLst>
  </p:cSld>
  <p:clrMapOvr>
    <a:masterClrMapping/>
  </p:clrMapOvr>
  <mc:AlternateContent xmlns:mc="http://schemas.openxmlformats.org/markup-compatibility/2006" xmlns:p14="http://schemas.microsoft.com/office/powerpoint/2010/main">
    <mc:Choice Requires="p14">
      <p:transition spd="slow" p14:dur="2000" advTm="43833"/>
    </mc:Choice>
    <mc:Fallback xmlns="">
      <p:transition spd="slow" advTm="43833"/>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E59BE-B2EB-614B-5C4A-9EAA7B1DFAED}"/>
              </a:ext>
            </a:extLst>
          </p:cNvPr>
          <p:cNvSpPr>
            <a:spLocks noGrp="1"/>
          </p:cNvSpPr>
          <p:nvPr>
            <p:ph type="title"/>
          </p:nvPr>
        </p:nvSpPr>
        <p:spPr>
          <a:xfrm>
            <a:off x="215153" y="0"/>
            <a:ext cx="8951273" cy="699247"/>
          </a:xfrm>
        </p:spPr>
        <p:txBody>
          <a:bodyPr/>
          <a:lstStyle/>
          <a:p>
            <a:r>
              <a:rPr lang="en-US" dirty="0"/>
              <a:t>Translators</a:t>
            </a:r>
          </a:p>
        </p:txBody>
      </p:sp>
      <p:sp>
        <p:nvSpPr>
          <p:cNvPr id="3" name="Content Placeholder 2">
            <a:extLst>
              <a:ext uri="{FF2B5EF4-FFF2-40B4-BE49-F238E27FC236}">
                <a16:creationId xmlns:a16="http://schemas.microsoft.com/office/drawing/2014/main" id="{A5AF47B4-684C-0A1B-AFB1-D409970A5874}"/>
              </a:ext>
            </a:extLst>
          </p:cNvPr>
          <p:cNvSpPr>
            <a:spLocks noGrp="1"/>
          </p:cNvSpPr>
          <p:nvPr>
            <p:ph idx="1"/>
          </p:nvPr>
        </p:nvSpPr>
        <p:spPr>
          <a:xfrm>
            <a:off x="215153" y="699247"/>
            <a:ext cx="9058849" cy="5342115"/>
          </a:xfrm>
        </p:spPr>
        <p:txBody>
          <a:bodyPr>
            <a:noAutofit/>
          </a:bodyPr>
          <a:lstStyle/>
          <a:p>
            <a:pPr marL="0" marR="0">
              <a:lnSpc>
                <a:spcPct val="107000"/>
              </a:lnSpc>
              <a:spcBef>
                <a:spcPts val="0"/>
              </a:spcBef>
              <a:spcAft>
                <a:spcPts val="750"/>
              </a:spcAft>
            </a:pPr>
            <a:r>
              <a:rPr lang="en-US" sz="4000" kern="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translator is a computer program that can instantly translate between different languages. In the context of programming, it converts high-level programming languages into machine-level code for the purpose of debugging and program execution [4].</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marL="0" marR="0">
              <a:lnSpc>
                <a:spcPct val="107000"/>
              </a:lnSpc>
              <a:spcBef>
                <a:spcPts val="0"/>
              </a:spcBef>
              <a:spcAft>
                <a:spcPts val="750"/>
              </a:spcAft>
            </a:pPr>
            <a:r>
              <a:rPr lang="en-US" sz="4000" kern="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Translators are typically categorized into three main types: Compiler, Assembler, and Interpreter.</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106042632"/>
      </p:ext>
    </p:extLst>
  </p:cSld>
  <p:clrMapOvr>
    <a:masterClrMapping/>
  </p:clrMapOvr>
  <mc:AlternateContent xmlns:mc="http://schemas.openxmlformats.org/markup-compatibility/2006" xmlns:p14="http://schemas.microsoft.com/office/powerpoint/2010/main">
    <mc:Choice Requires="p14">
      <p:transition spd="slow" p14:dur="2000" advTm="174316"/>
    </mc:Choice>
    <mc:Fallback xmlns="">
      <p:transition spd="slow" advTm="174316"/>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0E0B1-27B1-436C-2C6B-A47D3E367BBA}"/>
              </a:ext>
            </a:extLst>
          </p:cNvPr>
          <p:cNvSpPr>
            <a:spLocks noGrp="1"/>
          </p:cNvSpPr>
          <p:nvPr>
            <p:ph type="title"/>
          </p:nvPr>
        </p:nvSpPr>
        <p:spPr>
          <a:xfrm>
            <a:off x="251012" y="125507"/>
            <a:ext cx="9022990" cy="682167"/>
          </a:xfrm>
        </p:spPr>
        <p:txBody>
          <a:bodyPr>
            <a:noAutofit/>
          </a:bodyPr>
          <a:lstStyle/>
          <a:p>
            <a:r>
              <a:rPr lang="en-US" sz="4000" dirty="0"/>
              <a:t>Translators+</a:t>
            </a: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
        <p:nvSpPr>
          <p:cNvPr id="3" name="Content Placeholder 2">
            <a:extLst>
              <a:ext uri="{FF2B5EF4-FFF2-40B4-BE49-F238E27FC236}">
                <a16:creationId xmlns:a16="http://schemas.microsoft.com/office/drawing/2014/main" id="{410BA004-2EB4-1041-5CAD-0AA09E554966}"/>
              </a:ext>
            </a:extLst>
          </p:cNvPr>
          <p:cNvSpPr>
            <a:spLocks noGrp="1"/>
          </p:cNvSpPr>
          <p:nvPr>
            <p:ph idx="1"/>
          </p:nvPr>
        </p:nvSpPr>
        <p:spPr>
          <a:xfrm>
            <a:off x="251012" y="816638"/>
            <a:ext cx="9022990" cy="5790350"/>
          </a:xfrm>
        </p:spPr>
        <p:txBody>
          <a:bodyPr>
            <a:normAutofit/>
          </a:bodyPr>
          <a:lstStyle/>
          <a:p>
            <a:pPr marL="0" marR="0">
              <a:lnSpc>
                <a:spcPct val="107000"/>
              </a:lnSpc>
              <a:spcBef>
                <a:spcPts val="0"/>
              </a:spcBef>
              <a:spcAft>
                <a:spcPts val="750"/>
              </a:spcAft>
            </a:pPr>
            <a:r>
              <a:rPr lang="en-US" sz="4000" kern="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 compiler is a program that translates the source code into low-level machine code after thoroughly checking for errors within the code. Notably, a compiler does not report errors until it has analyzed the entire program. </a:t>
            </a:r>
          </a:p>
          <a:p>
            <a:pPr marL="0" marR="0">
              <a:lnSpc>
                <a:spcPct val="107000"/>
              </a:lnSpc>
              <a:spcBef>
                <a:spcPts val="0"/>
              </a:spcBef>
              <a:spcAft>
                <a:spcPts val="750"/>
              </a:spcAft>
            </a:pPr>
            <a:r>
              <a:rPr lang="en-US" sz="4000" kern="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An example of a language that uses a compiler is C.</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1662390367"/>
      </p:ext>
    </p:extLst>
  </p:cSld>
  <p:clrMapOvr>
    <a:masterClrMapping/>
  </p:clrMapOvr>
  <mc:AlternateContent xmlns:mc="http://schemas.openxmlformats.org/markup-compatibility/2006" xmlns:p14="http://schemas.microsoft.com/office/powerpoint/2010/main">
    <mc:Choice Requires="p14">
      <p:transition spd="slow" p14:dur="2000" advTm="35754"/>
    </mc:Choice>
    <mc:Fallback xmlns="">
      <p:transition spd="slow" advTm="35754"/>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D22E6-C25B-CDEA-32B6-06638A62F40E}"/>
              </a:ext>
            </a:extLst>
          </p:cNvPr>
          <p:cNvSpPr>
            <a:spLocks noGrp="1"/>
          </p:cNvSpPr>
          <p:nvPr>
            <p:ph type="title"/>
          </p:nvPr>
        </p:nvSpPr>
        <p:spPr>
          <a:xfrm>
            <a:off x="596652" y="98612"/>
            <a:ext cx="8596668" cy="573741"/>
          </a:xfrm>
        </p:spPr>
        <p:txBody>
          <a:bodyPr>
            <a:normAutofit fontScale="90000"/>
          </a:bodyPr>
          <a:lstStyle/>
          <a:p>
            <a:r>
              <a:rPr lang="en-US" dirty="0"/>
              <a:t>Translators++</a:t>
            </a:r>
          </a:p>
        </p:txBody>
      </p:sp>
      <p:sp>
        <p:nvSpPr>
          <p:cNvPr id="3" name="Content Placeholder 2">
            <a:extLst>
              <a:ext uri="{FF2B5EF4-FFF2-40B4-BE49-F238E27FC236}">
                <a16:creationId xmlns:a16="http://schemas.microsoft.com/office/drawing/2014/main" id="{B5302519-F291-9140-F1D1-148AE0AC9881}"/>
              </a:ext>
            </a:extLst>
          </p:cNvPr>
          <p:cNvSpPr>
            <a:spLocks noGrp="1"/>
          </p:cNvSpPr>
          <p:nvPr>
            <p:ph idx="1"/>
          </p:nvPr>
        </p:nvSpPr>
        <p:spPr>
          <a:xfrm>
            <a:off x="596652" y="672353"/>
            <a:ext cx="8677350" cy="5369009"/>
          </a:xfrm>
        </p:spPr>
        <p:txBody>
          <a:bodyPr>
            <a:noAutofit/>
          </a:bodyPr>
          <a:lstStyle/>
          <a:p>
            <a:pPr marL="0" marR="0">
              <a:lnSpc>
                <a:spcPct val="107000"/>
              </a:lnSpc>
              <a:spcBef>
                <a:spcPts val="0"/>
              </a:spcBef>
              <a:spcAft>
                <a:spcPts val="750"/>
              </a:spcAft>
            </a:pPr>
            <a:r>
              <a:rPr lang="en-US" sz="4000" kern="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On the other hand, an interpreter, similar to a compiler, translates high-level code into machine code. However, the key distinction is that an interpreter processes the code line by line and executes it. </a:t>
            </a:r>
          </a:p>
          <a:p>
            <a:pPr marL="0" marR="0">
              <a:lnSpc>
                <a:spcPct val="107000"/>
              </a:lnSpc>
              <a:spcBef>
                <a:spcPts val="0"/>
              </a:spcBef>
              <a:spcAft>
                <a:spcPts val="750"/>
              </a:spcAft>
            </a:pPr>
            <a:r>
              <a:rPr lang="en-US" sz="4000" kern="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It terminates its execution upon encountering an error within the code. </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751464768"/>
      </p:ext>
    </p:extLst>
  </p:cSld>
  <p:clrMapOvr>
    <a:masterClrMapping/>
  </p:clrMapOvr>
  <mc:AlternateContent xmlns:mc="http://schemas.openxmlformats.org/markup-compatibility/2006" xmlns:p14="http://schemas.microsoft.com/office/powerpoint/2010/main">
    <mc:Choice Requires="p14">
      <p:transition spd="slow" p14:dur="2000" advTm="69457"/>
    </mc:Choice>
    <mc:Fallback xmlns="">
      <p:transition spd="slow" advTm="69457"/>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6067B-9936-DD46-C779-EA03AD3649F8}"/>
              </a:ext>
            </a:extLst>
          </p:cNvPr>
          <p:cNvSpPr>
            <a:spLocks noGrp="1"/>
          </p:cNvSpPr>
          <p:nvPr>
            <p:ph type="title"/>
          </p:nvPr>
        </p:nvSpPr>
        <p:spPr>
          <a:xfrm>
            <a:off x="677334" y="35859"/>
            <a:ext cx="8596668" cy="780779"/>
          </a:xfrm>
        </p:spPr>
        <p:txBody>
          <a:bodyPr/>
          <a:lstStyle/>
          <a:p>
            <a:r>
              <a:rPr lang="en-US" dirty="0"/>
              <a:t>Translators+++</a:t>
            </a:r>
          </a:p>
        </p:txBody>
      </p:sp>
      <p:sp>
        <p:nvSpPr>
          <p:cNvPr id="3" name="Content Placeholder 2">
            <a:extLst>
              <a:ext uri="{FF2B5EF4-FFF2-40B4-BE49-F238E27FC236}">
                <a16:creationId xmlns:a16="http://schemas.microsoft.com/office/drawing/2014/main" id="{7BE207C8-A477-BFFB-9C09-4320A7D8B88B}"/>
              </a:ext>
            </a:extLst>
          </p:cNvPr>
          <p:cNvSpPr>
            <a:spLocks noGrp="1"/>
          </p:cNvSpPr>
          <p:nvPr>
            <p:ph idx="1"/>
          </p:nvPr>
        </p:nvSpPr>
        <p:spPr>
          <a:xfrm>
            <a:off x="677334" y="816639"/>
            <a:ext cx="8596668" cy="5224724"/>
          </a:xfrm>
        </p:spPr>
        <p:txBody>
          <a:bodyPr>
            <a:normAutofit/>
          </a:bodyPr>
          <a:lstStyle/>
          <a:p>
            <a:pPr marL="0" marR="0">
              <a:lnSpc>
                <a:spcPct val="107000"/>
              </a:lnSpc>
              <a:spcBef>
                <a:spcPts val="0"/>
              </a:spcBef>
              <a:spcAft>
                <a:spcPts val="750"/>
              </a:spcAft>
            </a:pPr>
            <a:r>
              <a:rPr lang="en-US" sz="4000" kern="0" dirty="0">
                <a:solidFill>
                  <a:srgbClr val="000000"/>
                </a:solidFill>
                <a:effectLst/>
                <a:latin typeface="Microsoft Himalaya" panose="01010100010101010101" pitchFamily="2" charset="0"/>
                <a:ea typeface="Microsoft Himalaya" panose="01010100010101010101" pitchFamily="2" charset="0"/>
                <a:cs typeface="Microsoft Himalaya" panose="01010100010101010101" pitchFamily="2" charset="0"/>
              </a:rPr>
              <a:t>Interpreters are generally slower than compilers because they need to convert each line of code into machine code and execute it before moving to the next line. An example of a language that uses an interpreter is Python</a:t>
            </a:r>
          </a:p>
          <a:p>
            <a:pPr marL="0" marR="0">
              <a:lnSpc>
                <a:spcPct val="107000"/>
              </a:lnSpc>
              <a:spcBef>
                <a:spcPts val="0"/>
              </a:spcBef>
              <a:spcAft>
                <a:spcPts val="750"/>
              </a:spcAft>
            </a:pPr>
            <a:r>
              <a:rPr lang="en-US" sz="4000" kern="0" dirty="0">
                <a:solidFill>
                  <a:srgbClr val="000000"/>
                </a:solidFill>
                <a:latin typeface="Microsoft Himalaya" panose="01010100010101010101" pitchFamily="2" charset="0"/>
                <a:ea typeface="Microsoft Himalaya" panose="01010100010101010101" pitchFamily="2" charset="0"/>
                <a:cs typeface="Microsoft Himalaya" panose="01010100010101010101" pitchFamily="2" charset="0"/>
              </a:rPr>
              <a:t>Assembler, this is a software program that converts source code written in an assembly language into a machine language also know as binary(0s and 1s) before executing it.</a:t>
            </a:r>
            <a:endPar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endParaRPr>
          </a:p>
          <a:p>
            <a:pPr>
              <a:buFont typeface="Wingdings" panose="05000000000000000000" pitchFamily="2" charset="2"/>
              <a:buChar char="Ø"/>
            </a:pPr>
            <a:endParaRPr lang="en-US" sz="4000" dirty="0"/>
          </a:p>
        </p:txBody>
      </p:sp>
    </p:spTree>
    <p:extLst>
      <p:ext uri="{BB962C8B-B14F-4D97-AF65-F5344CB8AC3E}">
        <p14:creationId xmlns:p14="http://schemas.microsoft.com/office/powerpoint/2010/main" val="928171095"/>
      </p:ext>
    </p:extLst>
  </p:cSld>
  <p:clrMapOvr>
    <a:masterClrMapping/>
  </p:clrMapOvr>
  <mc:AlternateContent xmlns:mc="http://schemas.openxmlformats.org/markup-compatibility/2006" xmlns:p14="http://schemas.microsoft.com/office/powerpoint/2010/main">
    <mc:Choice Requires="p14">
      <p:transition spd="slow" p14:dur="2000" advTm="53915"/>
    </mc:Choice>
    <mc:Fallback xmlns="">
      <p:transition spd="slow" advTm="53915"/>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DE311-799E-4580-9C04-D88143301E6B}"/>
              </a:ext>
            </a:extLst>
          </p:cNvPr>
          <p:cNvSpPr>
            <a:spLocks noGrp="1"/>
          </p:cNvSpPr>
          <p:nvPr>
            <p:ph type="title"/>
          </p:nvPr>
        </p:nvSpPr>
        <p:spPr>
          <a:xfrm>
            <a:off x="245097" y="169682"/>
            <a:ext cx="9028905" cy="1121790"/>
          </a:xfrm>
        </p:spPr>
        <p:txBody>
          <a:bodyPr/>
          <a:lstStyle/>
          <a:p>
            <a:r>
              <a:rPr lang="en-US" dirty="0"/>
              <a:t>Summary of week 1</a:t>
            </a:r>
          </a:p>
        </p:txBody>
      </p:sp>
      <p:sp>
        <p:nvSpPr>
          <p:cNvPr id="3" name="Content Placeholder 2">
            <a:extLst>
              <a:ext uri="{FF2B5EF4-FFF2-40B4-BE49-F238E27FC236}">
                <a16:creationId xmlns:a16="http://schemas.microsoft.com/office/drawing/2014/main" id="{145159C0-0828-9E58-AE67-BAECB5E5DCCD}"/>
              </a:ext>
            </a:extLst>
          </p:cNvPr>
          <p:cNvSpPr>
            <a:spLocks noGrp="1"/>
          </p:cNvSpPr>
          <p:nvPr>
            <p:ph idx="1"/>
          </p:nvPr>
        </p:nvSpPr>
        <p:spPr>
          <a:xfrm>
            <a:off x="245097" y="848413"/>
            <a:ext cx="9407951" cy="4901937"/>
          </a:xfrm>
        </p:spPr>
        <p:txBody>
          <a:bodyPr>
            <a:noAutofit/>
          </a:bodyPr>
          <a:lstStyle/>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Dear viewers, we have come to the end of our lecture, now let us look at a brief summary of what we have so far covered.</a:t>
            </a:r>
          </a:p>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In this chapter, we have learned about what a digital computer is and discussed its various components, which include input/output devices, Central Processing Unit, and many others. We also delved into the characteristics of computers, such as speed, accuracy, and diligence.</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2719338759"/>
      </p:ext>
    </p:extLst>
  </p:cSld>
  <p:clrMapOvr>
    <a:masterClrMapping/>
  </p:clrMapOvr>
  <mc:AlternateContent xmlns:mc="http://schemas.openxmlformats.org/markup-compatibility/2006" xmlns:p14="http://schemas.microsoft.com/office/powerpoint/2010/main">
    <mc:Choice Requires="p14">
      <p:transition spd="slow" p14:dur="2000" advTm="36992"/>
    </mc:Choice>
    <mc:Fallback xmlns="">
      <p:transition spd="slow" advTm="36992"/>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D235B-1A2D-398A-204C-657B3C238602}"/>
              </a:ext>
            </a:extLst>
          </p:cNvPr>
          <p:cNvSpPr>
            <a:spLocks noGrp="1"/>
          </p:cNvSpPr>
          <p:nvPr>
            <p:ph type="title"/>
          </p:nvPr>
        </p:nvSpPr>
        <p:spPr>
          <a:xfrm>
            <a:off x="188536" y="102647"/>
            <a:ext cx="9294829" cy="858887"/>
          </a:xfrm>
        </p:spPr>
        <p:txBody>
          <a:bodyPr/>
          <a:lstStyle/>
          <a:p>
            <a:r>
              <a:rPr lang="en-US" dirty="0"/>
              <a:t>Summary of week 1</a:t>
            </a:r>
          </a:p>
        </p:txBody>
      </p:sp>
      <p:sp>
        <p:nvSpPr>
          <p:cNvPr id="3" name="Content Placeholder 2">
            <a:extLst>
              <a:ext uri="{FF2B5EF4-FFF2-40B4-BE49-F238E27FC236}">
                <a16:creationId xmlns:a16="http://schemas.microsoft.com/office/drawing/2014/main" id="{7B555E10-86AC-DDC4-812F-406D41AF91E8}"/>
              </a:ext>
            </a:extLst>
          </p:cNvPr>
          <p:cNvSpPr>
            <a:spLocks noGrp="1"/>
          </p:cNvSpPr>
          <p:nvPr>
            <p:ph idx="1"/>
          </p:nvPr>
        </p:nvSpPr>
        <p:spPr>
          <a:xfrm>
            <a:off x="273377" y="772999"/>
            <a:ext cx="9000625" cy="5268364"/>
          </a:xfrm>
        </p:spPr>
        <p:txBody>
          <a:bodyPr>
            <a:noAutofit/>
          </a:bodyPr>
          <a:lstStyle/>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We then proceeded to discuss the types of computer software, identifying two main categories: system software and application software. </a:t>
            </a:r>
          </a:p>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Additionally, we explored the Von Neumann Concept, an architecture where both data and instructions are stored in the same memory to enable faster access.</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90193968"/>
      </p:ext>
    </p:extLst>
  </p:cSld>
  <p:clrMapOvr>
    <a:masterClrMapping/>
  </p:clrMapOvr>
  <mc:AlternateContent xmlns:mc="http://schemas.openxmlformats.org/markup-compatibility/2006" xmlns:p14="http://schemas.microsoft.com/office/powerpoint/2010/main">
    <mc:Choice Requires="p14">
      <p:transition spd="slow" p14:dur="2000" advTm="28373"/>
    </mc:Choice>
    <mc:Fallback xmlns="">
      <p:transition spd="slow" advTm="28373"/>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98F1-658C-A922-7951-8C21C8BC9A4A}"/>
              </a:ext>
            </a:extLst>
          </p:cNvPr>
          <p:cNvSpPr>
            <a:spLocks noGrp="1"/>
          </p:cNvSpPr>
          <p:nvPr>
            <p:ph type="title"/>
          </p:nvPr>
        </p:nvSpPr>
        <p:spPr>
          <a:xfrm>
            <a:off x="169682" y="0"/>
            <a:ext cx="9104320" cy="942680"/>
          </a:xfrm>
        </p:spPr>
        <p:txBody>
          <a:bodyPr/>
          <a:lstStyle/>
          <a:p>
            <a:r>
              <a:rPr lang="en-US" dirty="0"/>
              <a:t>Summary of week 1</a:t>
            </a:r>
          </a:p>
        </p:txBody>
      </p:sp>
      <p:sp>
        <p:nvSpPr>
          <p:cNvPr id="3" name="Content Placeholder 2">
            <a:extLst>
              <a:ext uri="{FF2B5EF4-FFF2-40B4-BE49-F238E27FC236}">
                <a16:creationId xmlns:a16="http://schemas.microsoft.com/office/drawing/2014/main" id="{C9AB7F40-D9BD-AF5B-1654-D485487DA479}"/>
              </a:ext>
            </a:extLst>
          </p:cNvPr>
          <p:cNvSpPr>
            <a:spLocks noGrp="1"/>
          </p:cNvSpPr>
          <p:nvPr>
            <p:ph idx="1"/>
          </p:nvPr>
        </p:nvSpPr>
        <p:spPr>
          <a:xfrm>
            <a:off x="169682" y="697584"/>
            <a:ext cx="8729221" cy="5098682"/>
          </a:xfrm>
        </p:spPr>
        <p:txBody>
          <a:bodyPr>
            <a:normAutofit lnSpcReduction="10000"/>
          </a:bodyPr>
          <a:lstStyle/>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Furthermore, we delved into different programming languages, classifying them into high-level languages and low-level languages. </a:t>
            </a:r>
          </a:p>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We also acknowledged that programming languages can be categorized based on various paradigms, including Object-Oriented Programming and Structured Programming, among others.</a:t>
            </a:r>
          </a:p>
          <a:p>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4091436335"/>
      </p:ext>
    </p:extLst>
  </p:cSld>
  <p:clrMapOvr>
    <a:masterClrMapping/>
  </p:clrMapOvr>
  <mc:AlternateContent xmlns:mc="http://schemas.openxmlformats.org/markup-compatibility/2006" xmlns:p14="http://schemas.microsoft.com/office/powerpoint/2010/main">
    <mc:Choice Requires="p14">
      <p:transition spd="slow" p14:dur="2000" advTm="23378"/>
    </mc:Choice>
    <mc:Fallback xmlns="">
      <p:transition spd="slow" advTm="23378"/>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C20C3-D077-8E32-A0AD-542323C62932}"/>
              </a:ext>
            </a:extLst>
          </p:cNvPr>
          <p:cNvSpPr>
            <a:spLocks noGrp="1"/>
          </p:cNvSpPr>
          <p:nvPr>
            <p:ph type="title"/>
          </p:nvPr>
        </p:nvSpPr>
        <p:spPr>
          <a:xfrm>
            <a:off x="122548" y="94268"/>
            <a:ext cx="9151454" cy="895546"/>
          </a:xfrm>
        </p:spPr>
        <p:txBody>
          <a:bodyPr/>
          <a:lstStyle/>
          <a:p>
            <a:r>
              <a:rPr lang="en-US" dirty="0"/>
              <a:t>Summary of week 1</a:t>
            </a:r>
          </a:p>
        </p:txBody>
      </p:sp>
      <p:sp>
        <p:nvSpPr>
          <p:cNvPr id="3" name="Content Placeholder 2">
            <a:extLst>
              <a:ext uri="{FF2B5EF4-FFF2-40B4-BE49-F238E27FC236}">
                <a16:creationId xmlns:a16="http://schemas.microsoft.com/office/drawing/2014/main" id="{5225F906-7501-1F7D-6B78-40B0242561BD}"/>
              </a:ext>
            </a:extLst>
          </p:cNvPr>
          <p:cNvSpPr>
            <a:spLocks noGrp="1"/>
          </p:cNvSpPr>
          <p:nvPr>
            <p:ph idx="1"/>
          </p:nvPr>
        </p:nvSpPr>
        <p:spPr>
          <a:xfrm>
            <a:off x="122548" y="989814"/>
            <a:ext cx="9151454" cy="5060975"/>
          </a:xfrm>
        </p:spPr>
        <p:txBody>
          <a:bodyPr>
            <a:normAutofit/>
          </a:bodyPr>
          <a:lstStyle/>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Finally, we discussed translators, which are programs that convert source code into machine code. We outlined three types of translators: compilers, assemblers, and interpreters</a:t>
            </a:r>
          </a:p>
          <a:p>
            <a:pPr marL="0" marR="0">
              <a:lnSpc>
                <a:spcPct val="115000"/>
              </a:lnSpc>
              <a:spcBef>
                <a:spcPts val="0"/>
              </a:spcBef>
              <a:spcAft>
                <a:spcPts val="1000"/>
              </a:spcAft>
            </a:pPr>
            <a:r>
              <a:rPr lang="en-US" sz="4000" kern="100" dirty="0">
                <a:effectLst/>
                <a:latin typeface="Microsoft Himalaya" panose="01010100010101010101" pitchFamily="2" charset="0"/>
                <a:ea typeface="Microsoft Himalaya" panose="01010100010101010101" pitchFamily="2" charset="0"/>
                <a:cs typeface="Microsoft Himalaya" panose="01010100010101010101" pitchFamily="2" charset="0"/>
              </a:rPr>
              <a:t>In our next lecture we shall now delve into Problem solving strategies. I hope to see you there!</a:t>
            </a:r>
          </a:p>
          <a:p>
            <a:pPr marL="0" indent="0">
              <a:buNone/>
            </a:pPr>
            <a:endParaRPr lang="en-US" sz="4000" dirty="0">
              <a:latin typeface="Microsoft Himalaya" panose="01010100010101010101" pitchFamily="2" charset="0"/>
              <a:ea typeface="Microsoft Himalaya" panose="01010100010101010101" pitchFamily="2" charset="0"/>
              <a:cs typeface="Microsoft Himalaya" panose="01010100010101010101" pitchFamily="2" charset="0"/>
            </a:endParaRPr>
          </a:p>
        </p:txBody>
      </p:sp>
    </p:spTree>
    <p:extLst>
      <p:ext uri="{BB962C8B-B14F-4D97-AF65-F5344CB8AC3E}">
        <p14:creationId xmlns:p14="http://schemas.microsoft.com/office/powerpoint/2010/main" val="3954589060"/>
      </p:ext>
    </p:extLst>
  </p:cSld>
  <p:clrMapOvr>
    <a:masterClrMapping/>
  </p:clrMapOvr>
  <mc:AlternateContent xmlns:mc="http://schemas.openxmlformats.org/markup-compatibility/2006" xmlns:p14="http://schemas.microsoft.com/office/powerpoint/2010/main">
    <mc:Choice Requires="p14">
      <p:transition spd="slow" p14:dur="2000" advTm="36393"/>
    </mc:Choice>
    <mc:Fallback xmlns="">
      <p:transition spd="slow" advTm="36393"/>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355FD-2B99-CA5F-1B2E-86EA90D0BE33}"/>
              </a:ext>
            </a:extLst>
          </p:cNvPr>
          <p:cNvSpPr>
            <a:spLocks noGrp="1"/>
          </p:cNvSpPr>
          <p:nvPr>
            <p:ph type="title"/>
          </p:nvPr>
        </p:nvSpPr>
        <p:spPr>
          <a:xfrm>
            <a:off x="677334" y="260808"/>
            <a:ext cx="8596668" cy="663019"/>
          </a:xfrm>
        </p:spPr>
        <p:txBody>
          <a:bodyPr/>
          <a:lstStyle/>
          <a:p>
            <a:r>
              <a:rPr lang="en-US" dirty="0"/>
              <a:t>References</a:t>
            </a:r>
          </a:p>
        </p:txBody>
      </p:sp>
      <p:sp>
        <p:nvSpPr>
          <p:cNvPr id="3" name="Content Placeholder 2">
            <a:extLst>
              <a:ext uri="{FF2B5EF4-FFF2-40B4-BE49-F238E27FC236}">
                <a16:creationId xmlns:a16="http://schemas.microsoft.com/office/drawing/2014/main" id="{78636C05-F4D9-0536-4E83-98B27DEB1873}"/>
              </a:ext>
            </a:extLst>
          </p:cNvPr>
          <p:cNvSpPr>
            <a:spLocks noGrp="1"/>
          </p:cNvSpPr>
          <p:nvPr>
            <p:ph idx="1"/>
          </p:nvPr>
        </p:nvSpPr>
        <p:spPr>
          <a:xfrm>
            <a:off x="282804" y="801279"/>
            <a:ext cx="10812544" cy="6056722"/>
          </a:xfrm>
        </p:spPr>
        <p:txBody>
          <a:bodyPr/>
          <a:lstStyle/>
          <a:p>
            <a:r>
              <a:rPr lang="en-US" dirty="0"/>
              <a:t>[1] Programming and problem solving with python, Ashok N. </a:t>
            </a:r>
            <a:r>
              <a:rPr lang="en-US" dirty="0" err="1"/>
              <a:t>Kamthane</a:t>
            </a:r>
            <a:r>
              <a:rPr lang="en-US" dirty="0"/>
              <a:t>, Amit A. </a:t>
            </a:r>
            <a:r>
              <a:rPr lang="en-US" dirty="0" err="1"/>
              <a:t>Kamthane</a:t>
            </a:r>
            <a:r>
              <a:rPr lang="en-US" dirty="0"/>
              <a:t>, McGraw Hill Education (India) Private Limited,2018, page 2.</a:t>
            </a:r>
          </a:p>
          <a:p>
            <a:r>
              <a:rPr lang="en-US" dirty="0"/>
              <a:t>[2] Introduction to computing and problem-solving using python, E </a:t>
            </a:r>
            <a:r>
              <a:rPr lang="en-US" dirty="0" err="1"/>
              <a:t>Balagurusamy</a:t>
            </a:r>
            <a:r>
              <a:rPr lang="en-US" dirty="0"/>
              <a:t>, McGraw Hill Education (India) Private Limited, 2016, page 14.</a:t>
            </a:r>
          </a:p>
          <a:p>
            <a:r>
              <a:rPr lang="en-US" dirty="0"/>
              <a:t>[3] Introduction to computing and problem-solving using python, E </a:t>
            </a:r>
            <a:r>
              <a:rPr lang="en-US" dirty="0" err="1"/>
              <a:t>Balagurusamy</a:t>
            </a:r>
            <a:r>
              <a:rPr lang="en-US" dirty="0"/>
              <a:t>, McGraw Hill Education (India) Private Limited, 2016, page 5.</a:t>
            </a:r>
          </a:p>
          <a:p>
            <a:r>
              <a:rPr lang="en-US" dirty="0"/>
              <a:t>[4] Introduction to computing and problem-solving using python, E </a:t>
            </a:r>
            <a:r>
              <a:rPr lang="en-US" dirty="0" err="1"/>
              <a:t>Balagurusamy</a:t>
            </a:r>
            <a:r>
              <a:rPr lang="en-US" dirty="0"/>
              <a:t>, McGraw Hill Education (India) Private Limited, 2016, page 12.</a:t>
            </a:r>
          </a:p>
          <a:p>
            <a:r>
              <a:rPr lang="en-US" dirty="0"/>
              <a:t>[5] (2023, July 5). </a:t>
            </a:r>
            <a:r>
              <a:rPr lang="en-US" i="1" dirty="0"/>
              <a:t>Utility Software</a:t>
            </a:r>
            <a:r>
              <a:rPr lang="en-US" dirty="0"/>
              <a:t>. </a:t>
            </a:r>
            <a:r>
              <a:rPr lang="en-US" dirty="0" err="1"/>
              <a:t>Geekforgeeks</a:t>
            </a:r>
            <a:r>
              <a:rPr lang="en-US" dirty="0"/>
              <a:t>. Retrieved September 11, 2023, from </a:t>
            </a:r>
            <a:r>
              <a:rPr lang="en-US" dirty="0">
                <a:hlinkClick r:id="rId2"/>
              </a:rPr>
              <a:t>https://www.geeksforgeeks.org/utility-software/</a:t>
            </a:r>
            <a:endParaRPr lang="en-US" dirty="0"/>
          </a:p>
          <a:p>
            <a:r>
              <a:rPr lang="en-US" dirty="0"/>
              <a:t>[6] (2023, June 19). </a:t>
            </a:r>
            <a:r>
              <a:rPr lang="en-US" i="1" dirty="0"/>
              <a:t>Memory Hierarchy Design and its Characteristics</a:t>
            </a:r>
            <a:r>
              <a:rPr lang="en-US" dirty="0"/>
              <a:t>. </a:t>
            </a:r>
            <a:r>
              <a:rPr lang="en-US" dirty="0" err="1"/>
              <a:t>GeeksforGeeks</a:t>
            </a:r>
            <a:r>
              <a:rPr lang="en-US" dirty="0"/>
              <a:t>. Retrieved September 11, 2023, from </a:t>
            </a:r>
            <a:r>
              <a:rPr lang="en-US" dirty="0">
                <a:hlinkClick r:id="rId3"/>
              </a:rPr>
              <a:t>https://www.geeksforgeeks.org/memory-hierarchy-design-and-its-characteristics</a:t>
            </a:r>
            <a:endParaRPr lang="en-US" dirty="0"/>
          </a:p>
          <a:p>
            <a:endParaRPr lang="en-US" dirty="0"/>
          </a:p>
        </p:txBody>
      </p:sp>
    </p:spTree>
    <p:extLst>
      <p:ext uri="{BB962C8B-B14F-4D97-AF65-F5344CB8AC3E}">
        <p14:creationId xmlns:p14="http://schemas.microsoft.com/office/powerpoint/2010/main" val="850949865"/>
      </p:ext>
    </p:extLst>
  </p:cSld>
  <p:clrMapOvr>
    <a:masterClrMapping/>
  </p:clrMapOvr>
  <mc:AlternateContent xmlns:mc="http://schemas.openxmlformats.org/markup-compatibility/2006" xmlns:p14="http://schemas.microsoft.com/office/powerpoint/2010/main">
    <mc:Choice Requires="p14">
      <p:transition spd="slow" p14:dur="2000" advTm="4192"/>
    </mc:Choice>
    <mc:Fallback xmlns="">
      <p:transition spd="slow" advTm="4192"/>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12694</TotalTime>
  <Words>5074</Words>
  <Application>Microsoft Office PowerPoint</Application>
  <PresentationFormat>Widescreen</PresentationFormat>
  <Paragraphs>302</Paragraphs>
  <Slides>77</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77</vt:i4>
      </vt:variant>
    </vt:vector>
  </HeadingPairs>
  <TitlesOfParts>
    <vt:vector size="88" baseType="lpstr">
      <vt:lpstr>Arial</vt:lpstr>
      <vt:lpstr>Calibri</vt:lpstr>
      <vt:lpstr>Generic31-Regular</vt:lpstr>
      <vt:lpstr>Generic32-Regular</vt:lpstr>
      <vt:lpstr>M\</vt:lpstr>
      <vt:lpstr>Microsoft Himalaya</vt:lpstr>
      <vt:lpstr>Times New Roman</vt:lpstr>
      <vt:lpstr>Trebuchet MS</vt:lpstr>
      <vt:lpstr>Wingdings</vt:lpstr>
      <vt:lpstr>Wingdings 3</vt:lpstr>
      <vt:lpstr>Facet</vt:lpstr>
      <vt:lpstr>INTRODUCTION TO PROGRAMMING AND PROBLEM SOLVING</vt:lpstr>
      <vt:lpstr>Outline</vt:lpstr>
      <vt:lpstr>Course description</vt:lpstr>
      <vt:lpstr>Course description+</vt:lpstr>
      <vt:lpstr>Learning outcome</vt:lpstr>
      <vt:lpstr>Learning outcome+</vt:lpstr>
      <vt:lpstr>Text books</vt:lpstr>
      <vt:lpstr>Introduction to digital computer</vt:lpstr>
      <vt:lpstr>Introduction to digital computer+</vt:lpstr>
      <vt:lpstr>Components of a computer</vt:lpstr>
      <vt:lpstr>Components of a computer+</vt:lpstr>
      <vt:lpstr>Components of a computer++</vt:lpstr>
      <vt:lpstr>Components of a computer+++</vt:lpstr>
      <vt:lpstr>Components of a computer++++</vt:lpstr>
      <vt:lpstr>Components of a computer+++++</vt:lpstr>
      <vt:lpstr>Components of a computer++++++</vt:lpstr>
      <vt:lpstr>Components of a computer+++++++</vt:lpstr>
      <vt:lpstr>Figure showing the components of the digital computer</vt:lpstr>
      <vt:lpstr>Characteristics of Digital computers</vt:lpstr>
      <vt:lpstr>Characteristics of Digital computers+</vt:lpstr>
      <vt:lpstr>Von Neumann Concept</vt:lpstr>
      <vt:lpstr>Principles of the Von Neumann concept</vt:lpstr>
      <vt:lpstr>Principles of the Von Neumann concept+</vt:lpstr>
      <vt:lpstr>Principles of the Von Neumann concept++</vt:lpstr>
      <vt:lpstr>Principles of the Von Neumann concept+++</vt:lpstr>
      <vt:lpstr>Storage</vt:lpstr>
      <vt:lpstr>Storage+</vt:lpstr>
      <vt:lpstr>Storage++</vt:lpstr>
      <vt:lpstr>Storage+++</vt:lpstr>
      <vt:lpstr>Primary storage</vt:lpstr>
      <vt:lpstr>Primary storage+ </vt:lpstr>
      <vt:lpstr>Primary storage+ </vt:lpstr>
      <vt:lpstr>PowerPoint Presentation</vt:lpstr>
      <vt:lpstr>Cache Memory</vt:lpstr>
      <vt:lpstr>Cache Memory+</vt:lpstr>
      <vt:lpstr>Cache Memory++</vt:lpstr>
      <vt:lpstr>Cache Memory+++</vt:lpstr>
      <vt:lpstr>Memory Hierarchy</vt:lpstr>
      <vt:lpstr>Memory Hierarchy+</vt:lpstr>
      <vt:lpstr>Memory Hierarchy++</vt:lpstr>
      <vt:lpstr>Memory Hierarchy+++</vt:lpstr>
      <vt:lpstr>Memory Hierarchy++++</vt:lpstr>
      <vt:lpstr>Memory Hierarchy+++++</vt:lpstr>
      <vt:lpstr>Memory Hierarchy++++++</vt:lpstr>
      <vt:lpstr>Memory Hierarchy+++++++</vt:lpstr>
      <vt:lpstr>Memory Hierarchy++++++++</vt:lpstr>
      <vt:lpstr>Hardware and software</vt:lpstr>
      <vt:lpstr>Software</vt:lpstr>
      <vt:lpstr>System Software+</vt:lpstr>
      <vt:lpstr>System Software++</vt:lpstr>
      <vt:lpstr>System Software+++</vt:lpstr>
      <vt:lpstr>Functions of operating system</vt:lpstr>
      <vt:lpstr>Functions of operating system+ </vt:lpstr>
      <vt:lpstr>Functions of operating system++</vt:lpstr>
      <vt:lpstr>Functions of operating system+++</vt:lpstr>
      <vt:lpstr>Functions of operating system++++</vt:lpstr>
      <vt:lpstr>Functions of operating system+++++</vt:lpstr>
      <vt:lpstr>Functions of operating system++++++</vt:lpstr>
      <vt:lpstr>Functions of operating system+++++++</vt:lpstr>
      <vt:lpstr>Application Software</vt:lpstr>
      <vt:lpstr>Programming Language</vt:lpstr>
      <vt:lpstr>Programming Language+</vt:lpstr>
      <vt:lpstr>Characteristics of a programming Language</vt:lpstr>
      <vt:lpstr>Characteristics of a programming Language+</vt:lpstr>
      <vt:lpstr>Characteristics of a programming Language+</vt:lpstr>
      <vt:lpstr>Characteristics of a programming Language+</vt:lpstr>
      <vt:lpstr>PowerPoint Presentation</vt:lpstr>
      <vt:lpstr>Characteristics of a programming Language+ </vt:lpstr>
      <vt:lpstr>Translators</vt:lpstr>
      <vt:lpstr>Translators+</vt:lpstr>
      <vt:lpstr>Translators++</vt:lpstr>
      <vt:lpstr>Translators+++</vt:lpstr>
      <vt:lpstr>Summary of week 1</vt:lpstr>
      <vt:lpstr>Summary of week 1</vt:lpstr>
      <vt:lpstr>Summary of week 1</vt:lpstr>
      <vt:lpstr>Summary of week 1</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PROGRAMMING AND PROBLEM SOLVING</dc:title>
  <dc:creator>PC015</dc:creator>
  <cp:lastModifiedBy>PC015</cp:lastModifiedBy>
  <cp:revision>64</cp:revision>
  <dcterms:created xsi:type="dcterms:W3CDTF">2023-08-16T10:45:30Z</dcterms:created>
  <dcterms:modified xsi:type="dcterms:W3CDTF">2023-09-12T11:37:25Z</dcterms:modified>
</cp:coreProperties>
</file>