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7" r:id="rId6"/>
    <p:sldId id="288" r:id="rId7"/>
    <p:sldId id="260" r:id="rId8"/>
    <p:sldId id="290" r:id="rId9"/>
    <p:sldId id="261" r:id="rId10"/>
    <p:sldId id="294" r:id="rId11"/>
    <p:sldId id="296" r:id="rId12"/>
    <p:sldId id="264" r:id="rId13"/>
    <p:sldId id="267" r:id="rId14"/>
    <p:sldId id="291" r:id="rId15"/>
    <p:sldId id="292" r:id="rId16"/>
    <p:sldId id="263" r:id="rId17"/>
    <p:sldId id="265" r:id="rId18"/>
    <p:sldId id="293" r:id="rId19"/>
    <p:sldId id="289" r:id="rId20"/>
    <p:sldId id="266" r:id="rId21"/>
    <p:sldId id="269" r:id="rId22"/>
    <p:sldId id="270" r:id="rId23"/>
    <p:sldId id="268" r:id="rId24"/>
    <p:sldId id="279" r:id="rId25"/>
    <p:sldId id="280" r:id="rId26"/>
    <p:sldId id="298" r:id="rId27"/>
    <p:sldId id="281" r:id="rId28"/>
    <p:sldId id="299" r:id="rId29"/>
    <p:sldId id="300" r:id="rId30"/>
    <p:sldId id="284" r:id="rId31"/>
    <p:sldId id="297" r:id="rId32"/>
    <p:sldId id="285" r:id="rId33"/>
    <p:sldId id="295" r:id="rId34"/>
    <p:sldId id="286" r:id="rId3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Средний стиль 4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BDBED569-4797-4DF1-A0F4-6AAB3CD982D8}" styleName="Светлый стиль 3 —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ACF1F24-BE12-437D-98E3-EDBBDC4DA4F9}" type="doc">
      <dgm:prSet loTypeId="urn:microsoft.com/office/officeart/2005/8/layout/equation2" loCatId="relationship" qsTypeId="urn:microsoft.com/office/officeart/2005/8/quickstyle/simple1" qsCatId="simple" csTypeId="urn:microsoft.com/office/officeart/2005/8/colors/accent1_2" csCatId="accent1" phldr="1"/>
      <dgm:spPr/>
    </dgm:pt>
    <dgm:pt modelId="{85132D3A-2A0B-4EF0-B5A8-FFFFCB65DD4E}">
      <dgm:prSet phldrT="[Текст]" custT="1"/>
      <dgm:spPr/>
      <dgm:t>
        <a:bodyPr/>
        <a:lstStyle/>
        <a:p>
          <a:r>
            <a:rPr lang="en-US" sz="1800" b="1" i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 tadqiqotlar</a:t>
          </a:r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2DD6A0-0104-47F1-8C68-696E669D583F}" type="parTrans" cxnId="{8EC31E2F-31E8-44F2-9A6E-F39382CEDA16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3C9896-AA0C-4208-9F62-E340B351E8EE}" type="sibTrans" cxnId="{8EC31E2F-31E8-44F2-9A6E-F39382CEDA16}">
      <dgm:prSet custT="1"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32A000-B72F-43DC-AA42-A8444B16E2D2}">
      <dgm:prSet phldrT="[Текст]" custT="1"/>
      <dgm:spPr/>
      <dgm:t>
        <a:bodyPr/>
        <a:lstStyle/>
        <a:p>
          <a:r>
            <a:rPr lang="en-US" sz="1800" b="1" i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Eksperi-mental</a:t>
          </a:r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i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tadqiqotlar</a:t>
          </a:r>
          <a:r>
            <a:rPr lang="en-US" sz="18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4BA418-F98B-48B1-BFEA-A6C33A18F655}" type="parTrans" cxnId="{9BE06945-398B-4C11-B480-789E9CED42DC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ED38BF-C32A-40ED-9E09-850724E2A429}" type="sibTrans" cxnId="{9BE06945-398B-4C11-B480-789E9CED42DC}">
      <dgm:prSet custT="1"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68B9F7-791B-4CAE-8856-5BD3072DF178}">
      <dgm:prSet phldrT="[Текст]" custT="1"/>
      <dgm:spPr/>
      <dgm:t>
        <a:bodyPr/>
        <a:lstStyle/>
        <a:p>
          <a:r>
            <a:rPr lang="en-US" sz="2600" b="1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sohasidagi tadqiqotlar</a:t>
          </a:r>
          <a:endParaRPr lang="ru-RU" sz="2600" b="1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23E19B-F6A3-41ED-A665-760BBD28A19B}" type="parTrans" cxnId="{D644A753-C9CB-499F-9EA5-A6E579955DAB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085A5EC-FF67-471F-AE66-F62AB21B2D45}" type="sibTrans" cxnId="{D644A753-C9CB-499F-9EA5-A6E579955DAB}">
      <dgm:prSet/>
      <dgm:spPr/>
      <dgm:t>
        <a:bodyPr/>
        <a:lstStyle/>
        <a:p>
          <a:endParaRPr lang="ru-RU" sz="18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707215-3766-4181-B32E-1E60DBE78FF0}" type="pres">
      <dgm:prSet presAssocID="{3ACF1F24-BE12-437D-98E3-EDBBDC4DA4F9}" presName="Name0" presStyleCnt="0">
        <dgm:presLayoutVars>
          <dgm:dir/>
          <dgm:resizeHandles val="exact"/>
        </dgm:presLayoutVars>
      </dgm:prSet>
      <dgm:spPr/>
    </dgm:pt>
    <dgm:pt modelId="{B76C7D47-B458-44F3-AF27-F3EDAF5B27A4}" type="pres">
      <dgm:prSet presAssocID="{3ACF1F24-BE12-437D-98E3-EDBBDC4DA4F9}" presName="vNodes" presStyleCnt="0"/>
      <dgm:spPr/>
    </dgm:pt>
    <dgm:pt modelId="{5D1B849F-C77F-4A0D-A339-80441F1286B1}" type="pres">
      <dgm:prSet presAssocID="{85132D3A-2A0B-4EF0-B5A8-FFFFCB65DD4E}" presName="node" presStyleLbl="node1" presStyleIdx="0" presStyleCnt="3" custScaleX="109777">
        <dgm:presLayoutVars>
          <dgm:bulletEnabled val="1"/>
        </dgm:presLayoutVars>
      </dgm:prSet>
      <dgm:spPr/>
    </dgm:pt>
    <dgm:pt modelId="{7704693C-E97E-4907-89E5-3357D02D33FB}" type="pres">
      <dgm:prSet presAssocID="{663C9896-AA0C-4208-9F62-E340B351E8EE}" presName="spacerT" presStyleCnt="0"/>
      <dgm:spPr/>
    </dgm:pt>
    <dgm:pt modelId="{A1559762-7D6B-475C-A349-E37F961E89AF}" type="pres">
      <dgm:prSet presAssocID="{663C9896-AA0C-4208-9F62-E340B351E8EE}" presName="sibTrans" presStyleLbl="sibTrans2D1" presStyleIdx="0" presStyleCnt="2"/>
      <dgm:spPr/>
    </dgm:pt>
    <dgm:pt modelId="{97584EBD-16FE-4FDD-A0D4-2780C59F64AA}" type="pres">
      <dgm:prSet presAssocID="{663C9896-AA0C-4208-9F62-E340B351E8EE}" presName="spacerB" presStyleCnt="0"/>
      <dgm:spPr/>
    </dgm:pt>
    <dgm:pt modelId="{736FCAA8-452C-4AA0-8F20-1E2FBDD18701}" type="pres">
      <dgm:prSet presAssocID="{CC32A000-B72F-43DC-AA42-A8444B16E2D2}" presName="node" presStyleLbl="node1" presStyleIdx="1" presStyleCnt="3" custScaleX="108144">
        <dgm:presLayoutVars>
          <dgm:bulletEnabled val="1"/>
        </dgm:presLayoutVars>
      </dgm:prSet>
      <dgm:spPr/>
    </dgm:pt>
    <dgm:pt modelId="{330E8693-B7E4-4844-A837-C600C83EB28A}" type="pres">
      <dgm:prSet presAssocID="{3ACF1F24-BE12-437D-98E3-EDBBDC4DA4F9}" presName="sibTransLast" presStyleLbl="sibTrans2D1" presStyleIdx="1" presStyleCnt="2"/>
      <dgm:spPr/>
    </dgm:pt>
    <dgm:pt modelId="{1B9A42FD-EFBD-4365-B013-5625FC38748A}" type="pres">
      <dgm:prSet presAssocID="{3ACF1F24-BE12-437D-98E3-EDBBDC4DA4F9}" presName="connectorText" presStyleLbl="sibTrans2D1" presStyleIdx="1" presStyleCnt="2"/>
      <dgm:spPr/>
    </dgm:pt>
    <dgm:pt modelId="{E7E9F044-E84F-4E72-A0F6-71BB3A10AFA8}" type="pres">
      <dgm:prSet presAssocID="{3ACF1F24-BE12-437D-98E3-EDBBDC4DA4F9}" presName="lastNode" presStyleLbl="node1" presStyleIdx="2" presStyleCnt="3">
        <dgm:presLayoutVars>
          <dgm:bulletEnabled val="1"/>
        </dgm:presLayoutVars>
      </dgm:prSet>
      <dgm:spPr/>
    </dgm:pt>
  </dgm:ptLst>
  <dgm:cxnLst>
    <dgm:cxn modelId="{C80C9A28-3575-41BE-8F31-F6619DC92A57}" type="presOf" srcId="{CC32A000-B72F-43DC-AA42-A8444B16E2D2}" destId="{736FCAA8-452C-4AA0-8F20-1E2FBDD18701}" srcOrd="0" destOrd="0" presId="urn:microsoft.com/office/officeart/2005/8/layout/equation2"/>
    <dgm:cxn modelId="{8EC31E2F-31E8-44F2-9A6E-F39382CEDA16}" srcId="{3ACF1F24-BE12-437D-98E3-EDBBDC4DA4F9}" destId="{85132D3A-2A0B-4EF0-B5A8-FFFFCB65DD4E}" srcOrd="0" destOrd="0" parTransId="{112DD6A0-0104-47F1-8C68-696E669D583F}" sibTransId="{663C9896-AA0C-4208-9F62-E340B351E8EE}"/>
    <dgm:cxn modelId="{BF008D3E-0586-4178-893F-9FE686809417}" type="presOf" srcId="{CBED38BF-C32A-40ED-9E09-850724E2A429}" destId="{330E8693-B7E4-4844-A837-C600C83EB28A}" srcOrd="0" destOrd="0" presId="urn:microsoft.com/office/officeart/2005/8/layout/equation2"/>
    <dgm:cxn modelId="{9BE06945-398B-4C11-B480-789E9CED42DC}" srcId="{3ACF1F24-BE12-437D-98E3-EDBBDC4DA4F9}" destId="{CC32A000-B72F-43DC-AA42-A8444B16E2D2}" srcOrd="1" destOrd="0" parTransId="{474BA418-F98B-48B1-BFEA-A6C33A18F655}" sibTransId="{CBED38BF-C32A-40ED-9E09-850724E2A429}"/>
    <dgm:cxn modelId="{7EEF8D65-9C80-4624-8FDB-A3C7AFD08D65}" type="presOf" srcId="{3ACF1F24-BE12-437D-98E3-EDBBDC4DA4F9}" destId="{F3707215-3766-4181-B32E-1E60DBE78FF0}" srcOrd="0" destOrd="0" presId="urn:microsoft.com/office/officeart/2005/8/layout/equation2"/>
    <dgm:cxn modelId="{D644A753-C9CB-499F-9EA5-A6E579955DAB}" srcId="{3ACF1F24-BE12-437D-98E3-EDBBDC4DA4F9}" destId="{4268B9F7-791B-4CAE-8856-5BD3072DF178}" srcOrd="2" destOrd="0" parTransId="{7523E19B-F6A3-41ED-A665-760BBD28A19B}" sibTransId="{B085A5EC-FF67-471F-AE66-F62AB21B2D45}"/>
    <dgm:cxn modelId="{3A4A3579-592E-4827-963C-4D85C2003E22}" type="presOf" srcId="{CBED38BF-C32A-40ED-9E09-850724E2A429}" destId="{1B9A42FD-EFBD-4365-B013-5625FC38748A}" srcOrd="1" destOrd="0" presId="urn:microsoft.com/office/officeart/2005/8/layout/equation2"/>
    <dgm:cxn modelId="{D858CC99-4C83-44E7-B0EA-16F33AAC1A0C}" type="presOf" srcId="{663C9896-AA0C-4208-9F62-E340B351E8EE}" destId="{A1559762-7D6B-475C-A349-E37F961E89AF}" srcOrd="0" destOrd="0" presId="urn:microsoft.com/office/officeart/2005/8/layout/equation2"/>
    <dgm:cxn modelId="{9FA3D2B9-F0D0-4531-9CB4-A0CD74A881C7}" type="presOf" srcId="{4268B9F7-791B-4CAE-8856-5BD3072DF178}" destId="{E7E9F044-E84F-4E72-A0F6-71BB3A10AFA8}" srcOrd="0" destOrd="0" presId="urn:microsoft.com/office/officeart/2005/8/layout/equation2"/>
    <dgm:cxn modelId="{AE5BE8BB-F895-4DA3-8D4E-16B04E3FCF84}" type="presOf" srcId="{85132D3A-2A0B-4EF0-B5A8-FFFFCB65DD4E}" destId="{5D1B849F-C77F-4A0D-A339-80441F1286B1}" srcOrd="0" destOrd="0" presId="urn:microsoft.com/office/officeart/2005/8/layout/equation2"/>
    <dgm:cxn modelId="{E95B80D7-396D-49D4-9203-D3C141C7B9BA}" type="presParOf" srcId="{F3707215-3766-4181-B32E-1E60DBE78FF0}" destId="{B76C7D47-B458-44F3-AF27-F3EDAF5B27A4}" srcOrd="0" destOrd="0" presId="urn:microsoft.com/office/officeart/2005/8/layout/equation2"/>
    <dgm:cxn modelId="{2F7808F3-FE16-40CD-8E10-A3E1DB2D4E97}" type="presParOf" srcId="{B76C7D47-B458-44F3-AF27-F3EDAF5B27A4}" destId="{5D1B849F-C77F-4A0D-A339-80441F1286B1}" srcOrd="0" destOrd="0" presId="urn:microsoft.com/office/officeart/2005/8/layout/equation2"/>
    <dgm:cxn modelId="{C82A354D-26FF-4C5C-BCDB-3FED7F51ACE2}" type="presParOf" srcId="{B76C7D47-B458-44F3-AF27-F3EDAF5B27A4}" destId="{7704693C-E97E-4907-89E5-3357D02D33FB}" srcOrd="1" destOrd="0" presId="urn:microsoft.com/office/officeart/2005/8/layout/equation2"/>
    <dgm:cxn modelId="{9FA28C0F-5740-42A8-B971-EEFE6EF57FC6}" type="presParOf" srcId="{B76C7D47-B458-44F3-AF27-F3EDAF5B27A4}" destId="{A1559762-7D6B-475C-A349-E37F961E89AF}" srcOrd="2" destOrd="0" presId="urn:microsoft.com/office/officeart/2005/8/layout/equation2"/>
    <dgm:cxn modelId="{0D442C6D-1146-48BD-BE7D-0CEA93393441}" type="presParOf" srcId="{B76C7D47-B458-44F3-AF27-F3EDAF5B27A4}" destId="{97584EBD-16FE-4FDD-A0D4-2780C59F64AA}" srcOrd="3" destOrd="0" presId="urn:microsoft.com/office/officeart/2005/8/layout/equation2"/>
    <dgm:cxn modelId="{3A9BA8D4-B453-4CBC-8680-F4FC3C793E8E}" type="presParOf" srcId="{B76C7D47-B458-44F3-AF27-F3EDAF5B27A4}" destId="{736FCAA8-452C-4AA0-8F20-1E2FBDD18701}" srcOrd="4" destOrd="0" presId="urn:microsoft.com/office/officeart/2005/8/layout/equation2"/>
    <dgm:cxn modelId="{010F3A8D-2F0A-41A0-B6AC-0E843B049931}" type="presParOf" srcId="{F3707215-3766-4181-B32E-1E60DBE78FF0}" destId="{330E8693-B7E4-4844-A837-C600C83EB28A}" srcOrd="1" destOrd="0" presId="urn:microsoft.com/office/officeart/2005/8/layout/equation2"/>
    <dgm:cxn modelId="{A84614A0-36AD-447D-BB73-D8A981964051}" type="presParOf" srcId="{330E8693-B7E4-4844-A837-C600C83EB28A}" destId="{1B9A42FD-EFBD-4365-B013-5625FC38748A}" srcOrd="0" destOrd="0" presId="urn:microsoft.com/office/officeart/2005/8/layout/equation2"/>
    <dgm:cxn modelId="{22A62AFD-97C2-421A-B060-A5492B464297}" type="presParOf" srcId="{F3707215-3766-4181-B32E-1E60DBE78FF0}" destId="{E7E9F044-E84F-4E72-A0F6-71BB3A10AFA8}" srcOrd="2" destOrd="0" presId="urn:microsoft.com/office/officeart/2005/8/layout/equati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3770823-9F63-4319-821B-4C008E175409}" type="doc">
      <dgm:prSet loTypeId="urn:microsoft.com/office/officeart/2005/8/layout/radial3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5BD5F95-ED9F-47B3-8057-7A7A532AC344}">
      <dgm:prSet phldrT="[Текст]" custT="1"/>
      <dgm:spPr/>
      <dgm:t>
        <a:bodyPr/>
        <a:lstStyle/>
        <a:p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Intellektual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dasturiy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ta'minot</a:t>
          </a:r>
          <a:r>
            <a:rPr lang="en-US" sz="2400" b="1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endParaRPr lang="ru-RU" sz="2400" b="1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36C834B-2480-4395-893E-BCE0150FDF33}" type="parTrans" cxnId="{924F4030-BBD5-4333-BCB9-00282AF49A4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413B98-0749-4BE9-819E-1F791D8B7D61}" type="sibTrans" cxnId="{924F4030-BBD5-4333-BCB9-00282AF49A4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0B8C78-6150-4438-BBE0-02A3F9A56D20}">
      <dgm:prSet phldrT="[Текст]"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Mashinani o'rganish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B1B62A-873F-46B7-99A1-24CAA55B08CC}" type="parTrans" cxnId="{ADD7F048-FA98-43A3-8876-C0BF664EF6EA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503FD6-EA26-49F2-A82F-364B9C0D4412}" type="sibTrans" cxnId="{ADD7F048-FA98-43A3-8876-C0BF664EF6EA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E314593-190B-4AF1-8288-118C83ED2B74}">
      <dgm:prSet phldrT="[Текст]"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NLP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3CF100-EE7A-4BA2-B65F-AC25A802DA24}" type="parTrans" cxnId="{2BCD0372-C31B-40A5-B1A3-8C8428C9D37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D08FB99-BD4F-42CE-B491-A27EC6EB5AF3}" type="sibTrans" cxnId="{2BCD0372-C31B-40A5-B1A3-8C8428C9D37B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3991B5-5C3C-4CA9-BC42-4AC1974533F0}">
      <dgm:prSet phldrT="[Текст]"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Kompyuterni ko‘rish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FA9E79-2619-443F-BB7D-7D3E3DA15D01}" type="parTrans" cxnId="{3B413092-E032-49E9-B011-373430751B55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1E5A4D-0F76-45A7-8D87-C175770BC900}" type="sibTrans" cxnId="{3B413092-E032-49E9-B011-373430751B55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8AF6A8-6EBA-4CAC-ABAD-2BA88AD659AC}">
      <dgm:prSet phldrT="[Текст]"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Tibbiy diagnostika va sog‘liqni saqlash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71A829-9951-4E95-83FE-F735415368FE}" type="parTrans" cxnId="{669D5AD6-3F07-4B32-9114-35F35336FE7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88AA109-C4DA-4196-BBA1-8337C7295AED}" type="sibTrans" cxnId="{669D5AD6-3F07-4B32-9114-35F35336FE7C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EE349EC-74C7-41D3-A136-0B927B0B7FA7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Avtomatlashtirilgan rejalashtirish va boshqarish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564245-859A-4E14-8874-AB7B44E7F620}" type="parTrans" cxnId="{BDFD7D59-E13D-444C-96BE-AFA2D1ABB6B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4536CF-8052-451F-8D95-356578517261}" type="sibTrans" cxnId="{BDFD7D59-E13D-444C-96BE-AFA2D1ABB6B4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DC6061-FFFB-4CAF-9EF6-F38F96701A44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Ma’lumotlarni boshqarish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B5E5C4-78F0-47AE-A437-C8D45C0124E4}" type="parTrans" cxnId="{BAE37509-BB94-4A4D-8039-9C70598A871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5AFD5F-6641-4978-8487-9E34FD1A9CDC}" type="sibTrans" cxnId="{BAE37509-BB94-4A4D-8039-9C70598A8719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AB9010-3754-4CEC-925E-6E385A5A3A34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Robotexnika va avtonom tizimlar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892488-E829-4B55-A8A5-4DCBDF27854E}" type="parTrans" cxnId="{F84C3321-24FB-4FAC-9E64-A1D18ECF4D8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A43EFFE-39CE-4621-ACF4-2E594D60B46A}" type="sibTrans" cxnId="{F84C3321-24FB-4FAC-9E64-A1D18ECF4D8D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3F9A0DB-66D4-4C0C-983D-D500EE38B5C5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Aqlli uy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D786B2-CD34-4C9F-8DB5-7A4ADAB11212}" type="parTrans" cxnId="{ECF4A82D-117D-42E9-8EEB-FFA0E167B61F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85053B2-1C8F-4043-89F2-C69422CE69F4}" type="sibTrans" cxnId="{ECF4A82D-117D-42E9-8EEB-FFA0E167B61F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F04C8A-5AE1-4626-8600-A2B4E74C6B7A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Moliyaviy boshqaruv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DECABA-6CB1-4937-A544-002045C54645}" type="parTrans" cxnId="{511BFDE9-5CC5-4BCF-934E-C75F872B599A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550D7-51CB-4732-8B33-F15693152D03}" type="sibTrans" cxnId="{511BFDE9-5CC5-4BCF-934E-C75F872B599A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46096F-129D-4650-A837-8EFB174598B4}">
      <dgm:prSet custT="1"/>
      <dgm:spPr/>
      <dgm:t>
        <a:bodyPr/>
        <a:lstStyle/>
        <a:p>
          <a:r>
            <a:rPr lang="en-US" sz="1400">
              <a:latin typeface="Times New Roman" panose="02020603050405020304" pitchFamily="18" charset="0"/>
              <a:cs typeface="Times New Roman" panose="02020603050405020304" pitchFamily="18" charset="0"/>
            </a:rPr>
            <a:t>Xavfsizlik tizimlari</a:t>
          </a:r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D97A0DD-5FBE-48C5-A4E3-A23EC47D567D}" type="parTrans" cxnId="{66B35EF1-C9BD-4AE8-9CCD-76884D7523C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0CAD2F-9BE5-4820-A7E0-B9ADD1754674}" type="sibTrans" cxnId="{66B35EF1-C9BD-4AE8-9CCD-76884D7523C3}">
      <dgm:prSet/>
      <dgm:spPr/>
      <dgm:t>
        <a:bodyPr/>
        <a:lstStyle/>
        <a:p>
          <a:endParaRPr lang="ru-RU" sz="1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D1A6309-7E8D-4027-92DA-F2FF38D0FE71}" type="pres">
      <dgm:prSet presAssocID="{33770823-9F63-4319-821B-4C008E175409}" presName="composite" presStyleCnt="0">
        <dgm:presLayoutVars>
          <dgm:chMax val="1"/>
          <dgm:dir/>
          <dgm:resizeHandles val="exact"/>
        </dgm:presLayoutVars>
      </dgm:prSet>
      <dgm:spPr/>
    </dgm:pt>
    <dgm:pt modelId="{F064D767-5052-4038-86A5-6548DF090AA9}" type="pres">
      <dgm:prSet presAssocID="{33770823-9F63-4319-821B-4C008E175409}" presName="radial" presStyleCnt="0">
        <dgm:presLayoutVars>
          <dgm:animLvl val="ctr"/>
        </dgm:presLayoutVars>
      </dgm:prSet>
      <dgm:spPr/>
    </dgm:pt>
    <dgm:pt modelId="{84D4D970-99A3-4580-9403-371A2CC1CF40}" type="pres">
      <dgm:prSet presAssocID="{C5BD5F95-ED9F-47B3-8057-7A7A532AC344}" presName="centerShape" presStyleLbl="vennNode1" presStyleIdx="0" presStyleCnt="11"/>
      <dgm:spPr/>
    </dgm:pt>
    <dgm:pt modelId="{21290A83-F7ED-4DF4-9516-EF2DE329EB72}" type="pres">
      <dgm:prSet presAssocID="{670B8C78-6150-4438-BBE0-02A3F9A56D20}" presName="node" presStyleLbl="vennNode1" presStyleIdx="1" presStyleCnt="11">
        <dgm:presLayoutVars>
          <dgm:bulletEnabled val="1"/>
        </dgm:presLayoutVars>
      </dgm:prSet>
      <dgm:spPr/>
    </dgm:pt>
    <dgm:pt modelId="{A22C1EE0-6F0D-40EC-B5DE-7526CA03DD18}" type="pres">
      <dgm:prSet presAssocID="{CE314593-190B-4AF1-8288-118C83ED2B74}" presName="node" presStyleLbl="vennNode1" presStyleIdx="2" presStyleCnt="11">
        <dgm:presLayoutVars>
          <dgm:bulletEnabled val="1"/>
        </dgm:presLayoutVars>
      </dgm:prSet>
      <dgm:spPr/>
    </dgm:pt>
    <dgm:pt modelId="{56A42621-C382-4B3C-8025-6DB15B2247AD}" type="pres">
      <dgm:prSet presAssocID="{543991B5-5C3C-4CA9-BC42-4AC1974533F0}" presName="node" presStyleLbl="vennNode1" presStyleIdx="3" presStyleCnt="11">
        <dgm:presLayoutVars>
          <dgm:bulletEnabled val="1"/>
        </dgm:presLayoutVars>
      </dgm:prSet>
      <dgm:spPr/>
    </dgm:pt>
    <dgm:pt modelId="{79DC683A-77A2-40C5-9EDC-BDCEA4C75271}" type="pres">
      <dgm:prSet presAssocID="{EEE349EC-74C7-41D3-A136-0B927B0B7FA7}" presName="node" presStyleLbl="vennNode1" presStyleIdx="4" presStyleCnt="11">
        <dgm:presLayoutVars>
          <dgm:bulletEnabled val="1"/>
        </dgm:presLayoutVars>
      </dgm:prSet>
      <dgm:spPr/>
    </dgm:pt>
    <dgm:pt modelId="{2B2947E7-30E7-4F00-835D-B057FEE9E8ED}" type="pres">
      <dgm:prSet presAssocID="{40DC6061-FFFB-4CAF-9EF6-F38F96701A44}" presName="node" presStyleLbl="vennNode1" presStyleIdx="5" presStyleCnt="11">
        <dgm:presLayoutVars>
          <dgm:bulletEnabled val="1"/>
        </dgm:presLayoutVars>
      </dgm:prSet>
      <dgm:spPr/>
    </dgm:pt>
    <dgm:pt modelId="{BEC2E464-BBA4-4393-99E1-67D8E4FB739C}" type="pres">
      <dgm:prSet presAssocID="{D7AB9010-3754-4CEC-925E-6E385A5A3A34}" presName="node" presStyleLbl="vennNode1" presStyleIdx="6" presStyleCnt="11">
        <dgm:presLayoutVars>
          <dgm:bulletEnabled val="1"/>
        </dgm:presLayoutVars>
      </dgm:prSet>
      <dgm:spPr/>
    </dgm:pt>
    <dgm:pt modelId="{C9B897A4-EF20-4E37-B133-32E27B7E3F28}" type="pres">
      <dgm:prSet presAssocID="{13F9A0DB-66D4-4C0C-983D-D500EE38B5C5}" presName="node" presStyleLbl="vennNode1" presStyleIdx="7" presStyleCnt="11">
        <dgm:presLayoutVars>
          <dgm:bulletEnabled val="1"/>
        </dgm:presLayoutVars>
      </dgm:prSet>
      <dgm:spPr/>
    </dgm:pt>
    <dgm:pt modelId="{39AFD69E-8E42-42B7-B73F-BADE296FA77C}" type="pres">
      <dgm:prSet presAssocID="{61F04C8A-5AE1-4626-8600-A2B4E74C6B7A}" presName="node" presStyleLbl="vennNode1" presStyleIdx="8" presStyleCnt="11">
        <dgm:presLayoutVars>
          <dgm:bulletEnabled val="1"/>
        </dgm:presLayoutVars>
      </dgm:prSet>
      <dgm:spPr/>
    </dgm:pt>
    <dgm:pt modelId="{FA415E23-A9A6-4320-AE86-F148FF33727B}" type="pres">
      <dgm:prSet presAssocID="{298AF6A8-6EBA-4CAC-ABAD-2BA88AD659AC}" presName="node" presStyleLbl="vennNode1" presStyleIdx="9" presStyleCnt="11">
        <dgm:presLayoutVars>
          <dgm:bulletEnabled val="1"/>
        </dgm:presLayoutVars>
      </dgm:prSet>
      <dgm:spPr/>
    </dgm:pt>
    <dgm:pt modelId="{7D84BB0A-BE2E-4B1A-A236-145D927C056E}" type="pres">
      <dgm:prSet presAssocID="{3746096F-129D-4650-A837-8EFB174598B4}" presName="node" presStyleLbl="vennNode1" presStyleIdx="10" presStyleCnt="11">
        <dgm:presLayoutVars>
          <dgm:bulletEnabled val="1"/>
        </dgm:presLayoutVars>
      </dgm:prSet>
      <dgm:spPr/>
    </dgm:pt>
  </dgm:ptLst>
  <dgm:cxnLst>
    <dgm:cxn modelId="{BAE37509-BB94-4A4D-8039-9C70598A8719}" srcId="{C5BD5F95-ED9F-47B3-8057-7A7A532AC344}" destId="{40DC6061-FFFB-4CAF-9EF6-F38F96701A44}" srcOrd="4" destOrd="0" parTransId="{B3B5E5C4-78F0-47AE-A437-C8D45C0124E4}" sibTransId="{7B5AFD5F-6641-4978-8487-9E34FD1A9CDC}"/>
    <dgm:cxn modelId="{9EE70C17-4D55-4F8E-A33C-4F320009DA36}" type="presOf" srcId="{33770823-9F63-4319-821B-4C008E175409}" destId="{AD1A6309-7E8D-4027-92DA-F2FF38D0FE71}" srcOrd="0" destOrd="0" presId="urn:microsoft.com/office/officeart/2005/8/layout/radial3"/>
    <dgm:cxn modelId="{F84C3321-24FB-4FAC-9E64-A1D18ECF4D8D}" srcId="{C5BD5F95-ED9F-47B3-8057-7A7A532AC344}" destId="{D7AB9010-3754-4CEC-925E-6E385A5A3A34}" srcOrd="5" destOrd="0" parTransId="{45892488-E829-4B55-A8A5-4DCBDF27854E}" sibTransId="{CA43EFFE-39CE-4621-ACF4-2E594D60B46A}"/>
    <dgm:cxn modelId="{2B3FD029-A640-4EF0-BF8D-B64AFB33F001}" type="presOf" srcId="{CE314593-190B-4AF1-8288-118C83ED2B74}" destId="{A22C1EE0-6F0D-40EC-B5DE-7526CA03DD18}" srcOrd="0" destOrd="0" presId="urn:microsoft.com/office/officeart/2005/8/layout/radial3"/>
    <dgm:cxn modelId="{ECF4A82D-117D-42E9-8EEB-FFA0E167B61F}" srcId="{C5BD5F95-ED9F-47B3-8057-7A7A532AC344}" destId="{13F9A0DB-66D4-4C0C-983D-D500EE38B5C5}" srcOrd="6" destOrd="0" parTransId="{0BD786B2-CD34-4C9F-8DB5-7A4ADAB11212}" sibTransId="{E85053B2-1C8F-4043-89F2-C69422CE69F4}"/>
    <dgm:cxn modelId="{924F4030-BBD5-4333-BCB9-00282AF49A4C}" srcId="{33770823-9F63-4319-821B-4C008E175409}" destId="{C5BD5F95-ED9F-47B3-8057-7A7A532AC344}" srcOrd="0" destOrd="0" parTransId="{F36C834B-2480-4395-893E-BCE0150FDF33}" sibTransId="{4F413B98-0749-4BE9-819E-1F791D8B7D61}"/>
    <dgm:cxn modelId="{AA35C13D-FD40-428F-81CE-289766A9C636}" type="presOf" srcId="{40DC6061-FFFB-4CAF-9EF6-F38F96701A44}" destId="{2B2947E7-30E7-4F00-835D-B057FEE9E8ED}" srcOrd="0" destOrd="0" presId="urn:microsoft.com/office/officeart/2005/8/layout/radial3"/>
    <dgm:cxn modelId="{86EDB145-3291-40C9-83B7-E50A7FA9F1F8}" type="presOf" srcId="{61F04C8A-5AE1-4626-8600-A2B4E74C6B7A}" destId="{39AFD69E-8E42-42B7-B73F-BADE296FA77C}" srcOrd="0" destOrd="0" presId="urn:microsoft.com/office/officeart/2005/8/layout/radial3"/>
    <dgm:cxn modelId="{ADD7F048-FA98-43A3-8876-C0BF664EF6EA}" srcId="{C5BD5F95-ED9F-47B3-8057-7A7A532AC344}" destId="{670B8C78-6150-4438-BBE0-02A3F9A56D20}" srcOrd="0" destOrd="0" parTransId="{4CB1B62A-873F-46B7-99A1-24CAA55B08CC}" sibTransId="{4B503FD6-EA26-49F2-A82F-364B9C0D4412}"/>
    <dgm:cxn modelId="{01DFD54D-D55E-41ED-80D1-252914D094DC}" type="presOf" srcId="{C5BD5F95-ED9F-47B3-8057-7A7A532AC344}" destId="{84D4D970-99A3-4580-9403-371A2CC1CF40}" srcOrd="0" destOrd="0" presId="urn:microsoft.com/office/officeart/2005/8/layout/radial3"/>
    <dgm:cxn modelId="{2BCD0372-C31B-40A5-B1A3-8C8428C9D37B}" srcId="{C5BD5F95-ED9F-47B3-8057-7A7A532AC344}" destId="{CE314593-190B-4AF1-8288-118C83ED2B74}" srcOrd="1" destOrd="0" parTransId="{1A3CF100-EE7A-4BA2-B65F-AC25A802DA24}" sibTransId="{CD08FB99-BD4F-42CE-B491-A27EC6EB5AF3}"/>
    <dgm:cxn modelId="{08EA2F53-7379-43E1-BDAF-E0FF88BE37E2}" type="presOf" srcId="{EEE349EC-74C7-41D3-A136-0B927B0B7FA7}" destId="{79DC683A-77A2-40C5-9EDC-BDCEA4C75271}" srcOrd="0" destOrd="0" presId="urn:microsoft.com/office/officeart/2005/8/layout/radial3"/>
    <dgm:cxn modelId="{BDFD7D59-E13D-444C-96BE-AFA2D1ABB6B4}" srcId="{C5BD5F95-ED9F-47B3-8057-7A7A532AC344}" destId="{EEE349EC-74C7-41D3-A136-0B927B0B7FA7}" srcOrd="3" destOrd="0" parTransId="{9D564245-859A-4E14-8874-AB7B44E7F620}" sibTransId="{834536CF-8052-451F-8D95-356578517261}"/>
    <dgm:cxn modelId="{05F91080-682B-42E8-A042-73A5B2CFA84C}" type="presOf" srcId="{298AF6A8-6EBA-4CAC-ABAD-2BA88AD659AC}" destId="{FA415E23-A9A6-4320-AE86-F148FF33727B}" srcOrd="0" destOrd="0" presId="urn:microsoft.com/office/officeart/2005/8/layout/radial3"/>
    <dgm:cxn modelId="{78BC9283-0FBB-4692-8419-D834ACBA8E95}" type="presOf" srcId="{D7AB9010-3754-4CEC-925E-6E385A5A3A34}" destId="{BEC2E464-BBA4-4393-99E1-67D8E4FB739C}" srcOrd="0" destOrd="0" presId="urn:microsoft.com/office/officeart/2005/8/layout/radial3"/>
    <dgm:cxn modelId="{3B413092-E032-49E9-B011-373430751B55}" srcId="{C5BD5F95-ED9F-47B3-8057-7A7A532AC344}" destId="{543991B5-5C3C-4CA9-BC42-4AC1974533F0}" srcOrd="2" destOrd="0" parTransId="{9CFA9E79-2619-443F-BB7D-7D3E3DA15D01}" sibTransId="{8A1E5A4D-0F76-45A7-8D87-C175770BC900}"/>
    <dgm:cxn modelId="{B32D93A3-BC51-4232-9169-7BB62F08512E}" type="presOf" srcId="{543991B5-5C3C-4CA9-BC42-4AC1974533F0}" destId="{56A42621-C382-4B3C-8025-6DB15B2247AD}" srcOrd="0" destOrd="0" presId="urn:microsoft.com/office/officeart/2005/8/layout/radial3"/>
    <dgm:cxn modelId="{669D5AD6-3F07-4B32-9114-35F35336FE7C}" srcId="{C5BD5F95-ED9F-47B3-8057-7A7A532AC344}" destId="{298AF6A8-6EBA-4CAC-ABAD-2BA88AD659AC}" srcOrd="8" destOrd="0" parTransId="{7571A829-9951-4E95-83FE-F735415368FE}" sibTransId="{188AA109-C4DA-4196-BBA1-8337C7295AED}"/>
    <dgm:cxn modelId="{E867DAD9-19B7-4CDF-993B-65A9222122BA}" type="presOf" srcId="{3746096F-129D-4650-A837-8EFB174598B4}" destId="{7D84BB0A-BE2E-4B1A-A236-145D927C056E}" srcOrd="0" destOrd="0" presId="urn:microsoft.com/office/officeart/2005/8/layout/radial3"/>
    <dgm:cxn modelId="{511BFDE9-5CC5-4BCF-934E-C75F872B599A}" srcId="{C5BD5F95-ED9F-47B3-8057-7A7A532AC344}" destId="{61F04C8A-5AE1-4626-8600-A2B4E74C6B7A}" srcOrd="7" destOrd="0" parTransId="{F0DECABA-6CB1-4937-A544-002045C54645}" sibTransId="{758550D7-51CB-4732-8B33-F15693152D03}"/>
    <dgm:cxn modelId="{66B35EF1-C9BD-4AE8-9CCD-76884D7523C3}" srcId="{C5BD5F95-ED9F-47B3-8057-7A7A532AC344}" destId="{3746096F-129D-4650-A837-8EFB174598B4}" srcOrd="9" destOrd="0" parTransId="{6D97A0DD-5FBE-48C5-A4E3-A23EC47D567D}" sibTransId="{4E0CAD2F-9BE5-4820-A7E0-B9ADD1754674}"/>
    <dgm:cxn modelId="{BDBF6CF9-CB0C-4B31-A064-0D6A033F9B31}" type="presOf" srcId="{13F9A0DB-66D4-4C0C-983D-D500EE38B5C5}" destId="{C9B897A4-EF20-4E37-B133-32E27B7E3F28}" srcOrd="0" destOrd="0" presId="urn:microsoft.com/office/officeart/2005/8/layout/radial3"/>
    <dgm:cxn modelId="{E1D8E2FF-4462-443B-8698-27D7CECC2D54}" type="presOf" srcId="{670B8C78-6150-4438-BBE0-02A3F9A56D20}" destId="{21290A83-F7ED-4DF4-9516-EF2DE329EB72}" srcOrd="0" destOrd="0" presId="urn:microsoft.com/office/officeart/2005/8/layout/radial3"/>
    <dgm:cxn modelId="{B3DC15E2-FA6B-4AFD-84F7-8601B2EBA17B}" type="presParOf" srcId="{AD1A6309-7E8D-4027-92DA-F2FF38D0FE71}" destId="{F064D767-5052-4038-86A5-6548DF090AA9}" srcOrd="0" destOrd="0" presId="urn:microsoft.com/office/officeart/2005/8/layout/radial3"/>
    <dgm:cxn modelId="{4C367297-0A93-4CC5-BA10-E6F5EBFED840}" type="presParOf" srcId="{F064D767-5052-4038-86A5-6548DF090AA9}" destId="{84D4D970-99A3-4580-9403-371A2CC1CF40}" srcOrd="0" destOrd="0" presId="urn:microsoft.com/office/officeart/2005/8/layout/radial3"/>
    <dgm:cxn modelId="{65B752BC-A9F9-4DBE-BFEC-0066D428F220}" type="presParOf" srcId="{F064D767-5052-4038-86A5-6548DF090AA9}" destId="{21290A83-F7ED-4DF4-9516-EF2DE329EB72}" srcOrd="1" destOrd="0" presId="urn:microsoft.com/office/officeart/2005/8/layout/radial3"/>
    <dgm:cxn modelId="{092D6BD1-4A8B-4B0F-B515-D968B5685C6A}" type="presParOf" srcId="{F064D767-5052-4038-86A5-6548DF090AA9}" destId="{A22C1EE0-6F0D-40EC-B5DE-7526CA03DD18}" srcOrd="2" destOrd="0" presId="urn:microsoft.com/office/officeart/2005/8/layout/radial3"/>
    <dgm:cxn modelId="{54ADA749-8F78-4FBE-ABA2-27155E1107E1}" type="presParOf" srcId="{F064D767-5052-4038-86A5-6548DF090AA9}" destId="{56A42621-C382-4B3C-8025-6DB15B2247AD}" srcOrd="3" destOrd="0" presId="urn:microsoft.com/office/officeart/2005/8/layout/radial3"/>
    <dgm:cxn modelId="{F2660518-C9F2-4564-B857-D37947956B48}" type="presParOf" srcId="{F064D767-5052-4038-86A5-6548DF090AA9}" destId="{79DC683A-77A2-40C5-9EDC-BDCEA4C75271}" srcOrd="4" destOrd="0" presId="urn:microsoft.com/office/officeart/2005/8/layout/radial3"/>
    <dgm:cxn modelId="{4D3B492E-00A4-4331-BFE1-F0B9B77DA497}" type="presParOf" srcId="{F064D767-5052-4038-86A5-6548DF090AA9}" destId="{2B2947E7-30E7-4F00-835D-B057FEE9E8ED}" srcOrd="5" destOrd="0" presId="urn:microsoft.com/office/officeart/2005/8/layout/radial3"/>
    <dgm:cxn modelId="{B9ADCB57-4F1F-4E62-A4B5-9A71C5C742D0}" type="presParOf" srcId="{F064D767-5052-4038-86A5-6548DF090AA9}" destId="{BEC2E464-BBA4-4393-99E1-67D8E4FB739C}" srcOrd="6" destOrd="0" presId="urn:microsoft.com/office/officeart/2005/8/layout/radial3"/>
    <dgm:cxn modelId="{8ED8740D-E114-4CF3-BD0F-242EB4470D59}" type="presParOf" srcId="{F064D767-5052-4038-86A5-6548DF090AA9}" destId="{C9B897A4-EF20-4E37-B133-32E27B7E3F28}" srcOrd="7" destOrd="0" presId="urn:microsoft.com/office/officeart/2005/8/layout/radial3"/>
    <dgm:cxn modelId="{72900DA5-6696-4A25-81B1-CF438330318B}" type="presParOf" srcId="{F064D767-5052-4038-86A5-6548DF090AA9}" destId="{39AFD69E-8E42-42B7-B73F-BADE296FA77C}" srcOrd="8" destOrd="0" presId="urn:microsoft.com/office/officeart/2005/8/layout/radial3"/>
    <dgm:cxn modelId="{B13AB1F1-C8CB-4882-B98A-D362927704D6}" type="presParOf" srcId="{F064D767-5052-4038-86A5-6548DF090AA9}" destId="{FA415E23-A9A6-4320-AE86-F148FF33727B}" srcOrd="9" destOrd="0" presId="urn:microsoft.com/office/officeart/2005/8/layout/radial3"/>
    <dgm:cxn modelId="{7CF9CCDD-6803-477D-8ED3-5847B0044C18}" type="presParOf" srcId="{F064D767-5052-4038-86A5-6548DF090AA9}" destId="{7D84BB0A-BE2E-4B1A-A236-145D927C056E}" srcOrd="10" destOrd="0" presId="urn:microsoft.com/office/officeart/2005/8/layout/radial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1B849F-C77F-4A0D-A339-80441F1286B1}">
      <dsp:nvSpPr>
        <dsp:cNvPr id="0" name=""/>
        <dsp:cNvSpPr/>
      </dsp:nvSpPr>
      <dsp:spPr>
        <a:xfrm>
          <a:off x="450873" y="693"/>
          <a:ext cx="1674309" cy="1525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Nazariy tadqiqotlar</a:t>
          </a:r>
          <a:r>
            <a:rPr lang="en-US" sz="1800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 kern="12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6070" y="224052"/>
        <a:ext cx="1183915" cy="1078473"/>
      </dsp:txXfrm>
    </dsp:sp>
    <dsp:sp modelId="{A1559762-7D6B-475C-A349-E37F961E89AF}">
      <dsp:nvSpPr>
        <dsp:cNvPr id="0" name=""/>
        <dsp:cNvSpPr/>
      </dsp:nvSpPr>
      <dsp:spPr>
        <a:xfrm>
          <a:off x="845722" y="1649730"/>
          <a:ext cx="884611" cy="884611"/>
        </a:xfrm>
        <a:prstGeom prst="mathPlus">
          <a:avLst/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62977" y="1988005"/>
        <a:ext cx="650101" cy="208061"/>
      </dsp:txXfrm>
    </dsp:sp>
    <dsp:sp modelId="{736FCAA8-452C-4AA0-8F20-1E2FBDD18701}">
      <dsp:nvSpPr>
        <dsp:cNvPr id="0" name=""/>
        <dsp:cNvSpPr/>
      </dsp:nvSpPr>
      <dsp:spPr>
        <a:xfrm>
          <a:off x="463326" y="2658187"/>
          <a:ext cx="1649403" cy="152519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b="1" i="1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Eksperi-mental</a:t>
          </a:r>
          <a:r>
            <a:rPr lang="en-US" sz="1800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800" b="1" i="1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tadqiqotlar</a:t>
          </a:r>
          <a:r>
            <a:rPr lang="en-US" sz="1800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1800" kern="12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04875" y="2881546"/>
        <a:ext cx="1166305" cy="1078473"/>
      </dsp:txXfrm>
    </dsp:sp>
    <dsp:sp modelId="{330E8693-B7E4-4844-A837-C600C83EB28A}">
      <dsp:nvSpPr>
        <dsp:cNvPr id="0" name=""/>
        <dsp:cNvSpPr/>
      </dsp:nvSpPr>
      <dsp:spPr>
        <a:xfrm>
          <a:off x="2353961" y="1808350"/>
          <a:ext cx="485010" cy="567371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800" kern="12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353961" y="1921824"/>
        <a:ext cx="339507" cy="340423"/>
      </dsp:txXfrm>
    </dsp:sp>
    <dsp:sp modelId="{E7E9F044-E84F-4E72-A0F6-71BB3A10AFA8}">
      <dsp:nvSpPr>
        <dsp:cNvPr id="0" name=""/>
        <dsp:cNvSpPr/>
      </dsp:nvSpPr>
      <dsp:spPr>
        <a:xfrm>
          <a:off x="3040297" y="566844"/>
          <a:ext cx="3050382" cy="3050382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b="1" kern="1200">
              <a:solidFill>
                <a:sysClr val="windowText" lastClr="00000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Intellektual boshqaruv sohasidagi tadqiqotlar</a:t>
          </a:r>
          <a:endParaRPr lang="ru-RU" sz="2600" b="1" kern="1200">
            <a:solidFill>
              <a:sysClr val="windowText" lastClr="000000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487015" y="1013562"/>
        <a:ext cx="2156946" cy="215694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4D4D970-99A3-4580-9403-371A2CC1CF40}">
      <dsp:nvSpPr>
        <dsp:cNvPr id="0" name=""/>
        <dsp:cNvSpPr/>
      </dsp:nvSpPr>
      <dsp:spPr>
        <a:xfrm>
          <a:off x="1692676" y="1255514"/>
          <a:ext cx="3127772" cy="3127772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Intellektual </a:t>
          </a:r>
          <a:r>
            <a:rPr lang="en-US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dasturiy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ta'minot</a:t>
          </a:r>
          <a:r>
            <a:rPr lang="en-US" sz="2400" b="1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endParaRPr lang="ru-RU" sz="2400" b="1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50728" y="1713566"/>
        <a:ext cx="2211668" cy="2211668"/>
      </dsp:txXfrm>
    </dsp:sp>
    <dsp:sp modelId="{21290A83-F7ED-4DF4-9516-EF2DE329EB72}">
      <dsp:nvSpPr>
        <dsp:cNvPr id="0" name=""/>
        <dsp:cNvSpPr/>
      </dsp:nvSpPr>
      <dsp:spPr>
        <a:xfrm>
          <a:off x="2474619" y="558"/>
          <a:ext cx="1563886" cy="1563886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Mashinani o'rganish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3645" y="229584"/>
        <a:ext cx="1105834" cy="1105834"/>
      </dsp:txXfrm>
    </dsp:sp>
    <dsp:sp modelId="{A22C1EE0-6F0D-40EC-B5DE-7526CA03DD18}">
      <dsp:nvSpPr>
        <dsp:cNvPr id="0" name=""/>
        <dsp:cNvSpPr/>
      </dsp:nvSpPr>
      <dsp:spPr>
        <a:xfrm>
          <a:off x="3671878" y="389571"/>
          <a:ext cx="1563886" cy="156388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NLP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00904" y="618597"/>
        <a:ext cx="1105834" cy="1105834"/>
      </dsp:txXfrm>
    </dsp:sp>
    <dsp:sp modelId="{56A42621-C382-4B3C-8025-6DB15B2247AD}">
      <dsp:nvSpPr>
        <dsp:cNvPr id="0" name=""/>
        <dsp:cNvSpPr/>
      </dsp:nvSpPr>
      <dsp:spPr>
        <a:xfrm>
          <a:off x="4411825" y="1408021"/>
          <a:ext cx="1563886" cy="1563886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Kompyuterni ko‘rish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851" y="1637047"/>
        <a:ext cx="1105834" cy="1105834"/>
      </dsp:txXfrm>
    </dsp:sp>
    <dsp:sp modelId="{79DC683A-77A2-40C5-9EDC-BDCEA4C75271}">
      <dsp:nvSpPr>
        <dsp:cNvPr id="0" name=""/>
        <dsp:cNvSpPr/>
      </dsp:nvSpPr>
      <dsp:spPr>
        <a:xfrm>
          <a:off x="4411825" y="2666894"/>
          <a:ext cx="1563886" cy="1563886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Avtomatlashtirilgan rejalashtirish va boshqarish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40851" y="2895920"/>
        <a:ext cx="1105834" cy="1105834"/>
      </dsp:txXfrm>
    </dsp:sp>
    <dsp:sp modelId="{2B2947E7-30E7-4F00-835D-B057FEE9E8ED}">
      <dsp:nvSpPr>
        <dsp:cNvPr id="0" name=""/>
        <dsp:cNvSpPr/>
      </dsp:nvSpPr>
      <dsp:spPr>
        <a:xfrm>
          <a:off x="3671878" y="3685344"/>
          <a:ext cx="1563886" cy="1563886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Ma’lumotlarni boshqarish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900904" y="3914370"/>
        <a:ext cx="1105834" cy="1105834"/>
      </dsp:txXfrm>
    </dsp:sp>
    <dsp:sp modelId="{BEC2E464-BBA4-4393-99E1-67D8E4FB739C}">
      <dsp:nvSpPr>
        <dsp:cNvPr id="0" name=""/>
        <dsp:cNvSpPr/>
      </dsp:nvSpPr>
      <dsp:spPr>
        <a:xfrm>
          <a:off x="2474619" y="4074357"/>
          <a:ext cx="1563886" cy="1563886"/>
        </a:xfrm>
        <a:prstGeom prst="ellipse">
          <a:avLst/>
        </a:prstGeom>
        <a:solidFill>
          <a:schemeClr val="accent3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Robotexnika va avtonom tizimlar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703645" y="4303383"/>
        <a:ext cx="1105834" cy="1105834"/>
      </dsp:txXfrm>
    </dsp:sp>
    <dsp:sp modelId="{C9B897A4-EF20-4E37-B133-32E27B7E3F28}">
      <dsp:nvSpPr>
        <dsp:cNvPr id="0" name=""/>
        <dsp:cNvSpPr/>
      </dsp:nvSpPr>
      <dsp:spPr>
        <a:xfrm>
          <a:off x="1277359" y="3685344"/>
          <a:ext cx="1563886" cy="1563886"/>
        </a:xfrm>
        <a:prstGeom prst="ellipse">
          <a:avLst/>
        </a:prstGeom>
        <a:solidFill>
          <a:schemeClr val="accent4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Aqlli uy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6385" y="3914370"/>
        <a:ext cx="1105834" cy="1105834"/>
      </dsp:txXfrm>
    </dsp:sp>
    <dsp:sp modelId="{39AFD69E-8E42-42B7-B73F-BADE296FA77C}">
      <dsp:nvSpPr>
        <dsp:cNvPr id="0" name=""/>
        <dsp:cNvSpPr/>
      </dsp:nvSpPr>
      <dsp:spPr>
        <a:xfrm>
          <a:off x="537412" y="2666894"/>
          <a:ext cx="1563886" cy="1563886"/>
        </a:xfrm>
        <a:prstGeom prst="ellipse">
          <a:avLst/>
        </a:prstGeom>
        <a:solidFill>
          <a:schemeClr val="accent5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Moliyaviy boshqaruv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6438" y="2895920"/>
        <a:ext cx="1105834" cy="1105834"/>
      </dsp:txXfrm>
    </dsp:sp>
    <dsp:sp modelId="{FA415E23-A9A6-4320-AE86-F148FF33727B}">
      <dsp:nvSpPr>
        <dsp:cNvPr id="0" name=""/>
        <dsp:cNvSpPr/>
      </dsp:nvSpPr>
      <dsp:spPr>
        <a:xfrm>
          <a:off x="537412" y="1408021"/>
          <a:ext cx="1563886" cy="1563886"/>
        </a:xfrm>
        <a:prstGeom prst="ellipse">
          <a:avLst/>
        </a:prstGeom>
        <a:solidFill>
          <a:schemeClr val="accent6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Tibbiy diagnostika va sog‘liqni saqlash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66438" y="1637047"/>
        <a:ext cx="1105834" cy="1105834"/>
      </dsp:txXfrm>
    </dsp:sp>
    <dsp:sp modelId="{7D84BB0A-BE2E-4B1A-A236-145D927C056E}">
      <dsp:nvSpPr>
        <dsp:cNvPr id="0" name=""/>
        <dsp:cNvSpPr/>
      </dsp:nvSpPr>
      <dsp:spPr>
        <a:xfrm>
          <a:off x="1277359" y="389571"/>
          <a:ext cx="1563886" cy="1563886"/>
        </a:xfrm>
        <a:prstGeom prst="ellipse">
          <a:avLst/>
        </a:prstGeom>
        <a:solidFill>
          <a:schemeClr val="accent2">
            <a:alpha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tx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Xavfsizlik tizimlari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06385" y="618597"/>
        <a:ext cx="1105834" cy="110583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equation2">
  <dgm:title val=""/>
  <dgm:desc val=""/>
  <dgm:catLst>
    <dgm:cat type="relationship" pri="18000"/>
    <dgm:cat type="process" pri="26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>
          <dgm:param type="linDir" val="fromL"/>
          <dgm:param type="fallback" val="2D"/>
        </dgm:alg>
      </dgm:if>
      <dgm:else name="Name3">
        <dgm:alg type="lin">
          <dgm:param type="linDir" val="fromR"/>
          <dgm:param type="fallback" val="2D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ch" ptType="node" func="cnt" op="gte" val="3">
        <dgm:constrLst>
          <dgm:constr type="h" for="des" forName="node" refType="w" fact="0.5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ch" forName="lastNode" op="equ" val="65"/>
          <dgm:constr type="primFontSz" for="des" forName="node" op="equ" val="65"/>
          <dgm:constr type="primFontSz" for="des" forName="sibTrans" val="55"/>
          <dgm:constr type="primFontSz" for="des" forName="sibTrans" refType="primFontSz" refFor="des" refForName="node" op="lte" fact="0.8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if>
      <dgm:else name="Name6">
        <dgm:constrLst>
          <dgm:constr type="h" for="des" forName="node" refType="w"/>
          <dgm:constr type="w" for="ch" forName="lastNode" refType="w"/>
          <dgm:constr type="w" for="des" forName="node" refType="h" refFor="des" refForName="node"/>
          <dgm:constr type="w" for="ch" forName="sibTransLast" refType="h" refFor="des" refForName="node" fact="0.6"/>
          <dgm:constr type="h" for="des" forName="sibTrans" refType="h" refFor="des" refForName="node" op="equ" fact="0.58"/>
          <dgm:constr type="w" for="des" forName="sibTrans" refType="h" refFor="des" refForName="sibTrans" op="equ"/>
          <dgm:constr type="primFontSz" for="des" forName="node" val="65"/>
          <dgm:constr type="primFontSz" for="ch" forName="lastNode" refType="primFontSz" refFor="des" refForName="node" op="equ"/>
          <dgm:constr type="primFontSz" for="des" forName="sibTrans" val="55"/>
          <dgm:constr type="primFontSz" for="des" forName="connectorText" refType="primFontSz" refFor="des" refForName="node" op="lte" fact="0.8"/>
          <dgm:constr type="primFontSz" for="des" forName="connectorText" refType="primFontSz" refFor="des" refForName="sibTrans" op="equ"/>
          <dgm:constr type="h" for="des" forName="spacerT" refType="h" refFor="des" refForName="sibTrans" fact="0.14"/>
          <dgm:constr type="h" for="des" forName="spacerB" refType="h" refFor="des" refForName="sibTrans" fact="0.14"/>
        </dgm:constrLst>
      </dgm:else>
    </dgm:choose>
    <dgm:ruleLst/>
    <dgm:choose name="Name7">
      <dgm:if name="Name8" axis="ch" ptType="node" func="cnt" op="gte" val="1">
        <dgm:layoutNode name="vNodes">
          <dgm:alg type="lin">
            <dgm:param type="linDir" val="fromT"/>
            <dgm:param type="fallback" val="2D"/>
          </dgm:alg>
          <dgm:shape xmlns:r="http://schemas.openxmlformats.org/officeDocument/2006/relationships" r:blip="">
            <dgm:adjLst/>
          </dgm:shape>
          <dgm:presOf/>
          <dgm:constrLst/>
          <dgm:ruleLst/>
          <dgm:forEach name="Name9" axis="ch" ptType="node">
            <dgm:choose name="Name10">
              <dgm:if name="Name11" axis="self" func="revPos" op="neq" val="1">
                <dgm:layoutNode name="node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  <dgm:choose name="Name12">
                  <dgm:if name="Name13" axis="self" ptType="node" func="revPos" op="gt" val="2">
                    <dgm:forEach name="sibTransForEach" axis="followSib" ptType="sibTrans" cnt="1">
                      <dgm:layoutNode name="spacerT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  <dgm:layoutNode name="sibTrans">
                        <dgm:alg type="tx"/>
                        <dgm:shape xmlns:r="http://schemas.openxmlformats.org/officeDocument/2006/relationships" type="mathPlus" r:blip="">
                          <dgm:adjLst/>
                        </dgm:shape>
                        <dgm:presOf axis="self"/>
                        <dgm:constrLst>
                          <dgm:constr type="h" refType="w"/>
                          <dgm:constr type="lMarg"/>
                          <dgm:constr type="rMarg"/>
                          <dgm:constr type="tMarg"/>
                          <dgm:constr type="bMarg"/>
                        </dgm:constrLst>
                        <dgm:ruleLst>
                          <dgm:rule type="primFontSz" val="5" fact="NaN" max="NaN"/>
                        </dgm:ruleLst>
                      </dgm:layoutNode>
                      <dgm:layoutNode name="spacerB">
                        <dgm:alg type="sp"/>
                        <dgm:shape xmlns:r="http://schemas.openxmlformats.org/officeDocument/2006/relationships" r:blip="">
                          <dgm:adjLst/>
                        </dgm:shape>
                        <dgm:presOf axis="self"/>
                        <dgm:constrLst/>
                        <dgm:ruleLst/>
                      </dgm:layoutNode>
                    </dgm:forEach>
                  </dgm:if>
                  <dgm:else name="Name14"/>
                </dgm:choose>
              </dgm:if>
              <dgm:else name="Name15"/>
            </dgm:choose>
          </dgm:forEach>
        </dgm:layoutNode>
        <dgm:choose name="Name16">
          <dgm:if name="Name17" axis="ch" ptType="node" func="cnt" op="gt" val="1">
            <dgm:layoutNode name="sibTransLast">
              <dgm:alg type="conn">
                <dgm:param type="begPts" val="auto"/>
                <dgm:param type="endPts" val="auto"/>
                <dgm:param type="srcNode" val="vNodes"/>
                <dgm:param type="dstNode" val="lastNode"/>
              </dgm:alg>
              <dgm:shape xmlns:r="http://schemas.openxmlformats.org/officeDocument/2006/relationships" type="conn" r:blip="">
                <dgm:adjLst/>
              </dgm:shape>
              <dgm:presOf axis="ch" ptType="sibTrans" st="-1" cnt="1"/>
              <dgm:constrLst>
                <dgm:constr type="h" refType="w" fact="0.62"/>
                <dgm:constr type="connDist"/>
                <dgm:constr type="begPad" refType="connDist" fact="0.25"/>
                <dgm:constr type="endPad" refType="connDist" fact="0.22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ch desOrSelf" ptType="sibTrans sibTrans" st="-1 1" cnt="1 0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if>
          <dgm:else name="Name18"/>
        </dgm:choose>
        <dgm:layoutNode name="lastNode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ellipse" r:blip="">
            <dgm:adjLst/>
          </dgm:shape>
          <dgm:presOf axis="ch desOrSelf" ptType="node node" st="-1 1" cnt="1 0"/>
          <dgm:constrLst>
            <dgm:constr type="h" refType="w"/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</dgm:if>
      <dgm:else name="Name19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3">
  <dgm:title val=""/>
  <dgm:desc val=""/>
  <dgm:catLst>
    <dgm:cat type="relationship" pri="31000"/>
    <dgm:cat type="cycle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omposite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onstrLst/>
    <dgm:ruleLst/>
    <dgm:layoutNode name="radial">
      <dgm:varLst>
        <dgm:animLvl val="ctr"/>
      </dgm:varLst>
      <dgm:choose name="Name0">
        <dgm:if name="Name1" func="var" arg="dir" op="equ" val="norm">
          <dgm:choose name="Name2">
            <dgm:if name="Name3" axis="ch ch" ptType="node node" st="1 1" cnt="1 0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else name="Name4">
              <dgm:alg type="cycle">
                <dgm:param type="stAng" val="0"/>
                <dgm:param type="spanAng" val="360"/>
                <dgm:param type="ctrShpMap" val="fNode"/>
              </dgm:alg>
            </dgm:else>
          </dgm:choose>
        </dgm:if>
        <dgm:else name="Name5">
          <dgm:alg type="cycle">
            <dgm:param type="stAng" val="0"/>
            <dgm:param type="spanAng" val="-360"/>
            <dgm:param type="ctrShpMap" val="fNode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enterShape" refType="w"/>
        <dgm:constr type="h" for="ch" forName="centerShape" refType="h"/>
        <dgm:constr type="w" for="ch" forName="node" refType="w" fact="0.5"/>
        <dgm:constr type="h" for="ch" forName="node" refType="h" fact="0.5"/>
        <dgm:constr type="sp" refType="w" refFor="ch" refForName="node" fact="-0.2"/>
        <dgm:constr type="sibSp" refType="w" refFor="ch" refForName="node" fact="-0.2"/>
        <dgm:constr type="primFontSz" for="ch" forName="centerShape" val="65"/>
        <dgm:constr type="primFontSz" for="des" forName="node" val="65"/>
        <dgm:constr type="primFontSz" for="ch" forName="node" refType="primFontSz" refFor="ch" refForName="centerShape" op="lte"/>
      </dgm:constrLst>
      <dgm:ruleLst/>
      <dgm:forEach name="Name6" axis="ch" ptType="node" cnt="1">
        <dgm:layoutNode name="centerShape" styleLbl="vennNode1">
          <dgm:alg type="tx"/>
          <dgm:shape xmlns:r="http://schemas.openxmlformats.org/officeDocument/2006/relationships" type="ellipse" r:blip="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forEach name="Name7" axis="ch" ptType="node">
          <dgm:layoutNode name="node" styleLbl="venn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tMarg" refType="primFontSz" fact="0.1"/>
              <dgm:constr type="bMarg" refType="primFontSz" fact="0.1"/>
              <dgm:constr type="lMarg" refType="primFontSz" fact="0.1"/>
              <dgm:constr type="rMarg" refType="primFontSz" fact="0.1"/>
            </dgm:constrLst>
            <dgm:ruleLst>
              <dgm:rule type="primFontSz" val="5" fact="NaN" max="NaN"/>
            </dgm:ruleLst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7A4024D-0CD3-46B0-B121-6D5DD95AB7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11440BF3-C5F7-4D4D-BC69-AAEFCAB35CD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771C763-BF70-4656-8C44-87ADE174E0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703C0D-0FDE-48D8-9917-2132EC0B87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A6B99A-5419-4D5E-8D72-CED9542F8C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14506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34F14D0-C2A1-42DE-B3F9-509CBEA6D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B8F2A79-4D2D-49EF-BFAE-494EC7D037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2802871-6789-44DA-B9BB-32F1A7397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2043EE4-B048-41B7-A607-9FCFC69F41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CFE2D5A-2B10-4312-B430-A466EC9D9C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01613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BC89A94-10A0-4FF1-AF01-A736EA3C4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5EB32CBD-F876-4BF6-917B-72C3B9E9CA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1E945A98-096C-4157-971B-1AE753CD9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868E547-EF78-4548-950F-F0EA677D1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B6AF17A-6CD7-41E9-94B6-1C7D6307F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1368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6611D4F-B74E-4CDD-9B72-66A7F7EA25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6ADBCB5-1040-4594-AEB1-8AC979CA3B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12932D39-2C56-4BDF-837A-494C680FAAF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D2EFB22-4343-49CF-A26D-413A80D73B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99CE1A4-526A-44A5-BA37-4500BA154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4E0F053C-D143-4E0A-BE55-AB664EE44E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86302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2B55A65-DC03-4B00-AA73-9F7453A8C6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8381495-3627-4044-B15D-C9D36D28E8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C42125B0-95FE-4036-A711-60FD0714578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86B32584-4567-4ACE-B2A7-5E55108F4B4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5A5347D6-11C8-4056-A77D-5145220CF8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60D5E60-938E-4AA8-9BC1-13DE34395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A537ED56-9550-4D34-9DF6-BA26CE3EF6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1350DFD-F6C7-47A3-B49D-2B755675D6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51276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8C5D3A1-7F94-4BE3-9674-5718978583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3338DC9F-BBD1-4F9B-BF13-44BE92E803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9501F04-2974-4941-A966-54EA903039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94676D49-B0B6-4488-B604-8AEF28D240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72910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9D406210-C486-4AA7-8EE3-BEB55A757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007F6AD4-98F3-4A4F-9380-D6B2C87EA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4E228B55-C179-4A4C-B198-79F3CA4D0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014496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7CC9E77-D76F-4913-AD27-DDA795B526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B639E72-4792-4977-98AD-92E5AAF222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7AA5E49-7ABA-4040-B02C-8EE97C7588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DA8636C-FFA2-4A8F-A4A7-2D5528C28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CDEC323-91F0-41B7-A150-37F122F41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9D5995C-BD11-40B3-B55D-747B56481D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51592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E2875B-171A-48B0-A5AA-3E0AED5615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CDBA00B0-AA97-46AC-890B-49280BC067F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2F0B6FDB-47E3-42C5-8215-9A466F60A5A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4FE17DE-A7A8-454A-8296-C8075E365A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80F49C27-48E2-4652-BF7B-F9189F8C0B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98317CB-EEFB-48F5-87BE-B0EF5C60F1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743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2FF5FA8-FFB5-4734-8023-BE63854CC4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8387F82-2EB7-455E-8CDC-04FD1398275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6241A8-9F44-4B79-AB94-C3BBE53E66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02FD68A-0887-46CA-98FB-1EEFC53B9F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5810CFB-59C4-4402-9AB0-82908D5036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8729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755CDD38-CF98-45F5-A1C7-1772B4C5304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8866A66-95E8-4758-86BB-A77BCDD4E6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A55F995-714D-4342-A3A2-CFA9057887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2D106B3-001A-4661-A39B-8739D60244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AB652EF-A4F8-4B57-ADBB-36CC549062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30334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24F428F-F5D3-4207-A8C6-26FB137BD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10A17A1-07C6-4206-B583-BE9563BEF03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8A9E35E-253F-4438-B96A-9BC0108F01E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726A3F-EFA9-4087-88DA-F6156C0A783A}" type="datetimeFigureOut">
              <a:rPr lang="ru-RU" smtClean="0"/>
              <a:t>28.09.2023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6CB6ED0-9A51-4C99-A9BE-AA1CD2B5CB5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C98FE274-DD10-4D76-B437-EC11453EC2A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40D628-D6D6-41B5-A962-6A08F3A980C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58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1">
            <a:extLst>
              <a:ext uri="{FF2B5EF4-FFF2-40B4-BE49-F238E27FC236}">
                <a16:creationId xmlns:a16="http://schemas.microsoft.com/office/drawing/2014/main" id="{E3B1EF6C-E25E-4D95-8D70-8B4272E0F0B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48773" y="104590"/>
            <a:ext cx="11078818" cy="4317168"/>
          </a:xfrm>
        </p:spPr>
        <p:txBody>
          <a:bodyPr>
            <a:noAutofit/>
          </a:bodyPr>
          <a:lstStyle/>
          <a:p>
            <a:r>
              <a:rPr lang="en-US" sz="30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“THEORY OF INTELLIGENT CONTROL” </a:t>
            </a:r>
            <a:br>
              <a:rPr lang="en-US" sz="30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WEEK-3. </a:t>
            </a:r>
            <a:br>
              <a:rPr lang="en-US" sz="30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CLASSIFICATION OF INTELLIGENT CONTROL SYSTEMS AND INTELLIGENT SOFTWARE</a:t>
            </a:r>
            <a:r>
              <a:rPr lang="en-US" sz="3000" b="1" cap="none" spc="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br>
              <a:rPr lang="ru-RU" sz="3000" b="1" cap="none" spc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cap="none" spc="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br>
              <a:rPr lang="ru-RU" sz="3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“INTELLEKTUAL BOSHQARISH NAZARIYASI” FANIDAN </a:t>
            </a:r>
            <a:br>
              <a:rPr lang="ru-RU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z-Cyrl-UZ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</a:t>
            </a:r>
            <a:r>
              <a:rPr lang="en-US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3-MA’RUZA</a:t>
            </a:r>
            <a:br>
              <a:rPr lang="en-US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MAVZU: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BOSHQARUV TIZIMLARI VA INTELLEKTUAL DASTURIY TA'MINOTNING TASNIFI.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Подзаголовок 2">
            <a:extLst>
              <a:ext uri="{FF2B5EF4-FFF2-40B4-BE49-F238E27FC236}">
                <a16:creationId xmlns:a16="http://schemas.microsoft.com/office/drawing/2014/main" id="{CEAED1F4-1FF7-47FA-AFBA-048E4A9551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12554" y="5303473"/>
            <a:ext cx="6845880" cy="718485"/>
          </a:xfrm>
        </p:spPr>
        <p:txBody>
          <a:bodyPr>
            <a:normAutofit/>
          </a:bodyPr>
          <a:lstStyle/>
          <a:p>
            <a:r>
              <a:rPr lang="en-US" sz="3000" b="1" cap="none" spc="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Ma’ruzachi:	Atajonova S.B</a:t>
            </a:r>
            <a:endParaRPr lang="ru-RU" sz="3000" b="1" cap="none" spc="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638778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77C2424-0719-402B-9E82-DD4FF80A9AD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970818" cy="435133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(IBT)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(IDT)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Intellektual tizimlarning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farqlari</a:t>
            </a: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ta'minotning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sinflanishi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ta'minotga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ta'minotning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>
            <a:extLst>
              <a:ext uri="{FF2B5EF4-FFF2-40B4-BE49-F238E27FC236}">
                <a16:creationId xmlns:a16="http://schemas.microsoft.com/office/drawing/2014/main" id="{DAD43023-3B91-46BC-9B4A-4BC35FCFC0F4}"/>
              </a:ext>
            </a:extLst>
          </p:cNvPr>
          <p:cNvSpPr txBox="1">
            <a:spLocks/>
          </p:cNvSpPr>
          <p:nvPr/>
        </p:nvSpPr>
        <p:spPr>
          <a:xfrm>
            <a:off x="931888" y="473955"/>
            <a:ext cx="2207655" cy="11411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12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864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Neue Haas Grotesk Text Pro" panose="020B0504020202020204" pitchFamily="34" charset="0"/>
              <a:buChar char="–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7724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91440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Neue Haas Grotesk Text Pro" panose="020B0504020202020204" pitchFamily="34" charset="0"/>
              <a:buChar char="–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097280" indent="-228600" algn="l" defTabSz="914400" rtl="0" eaLnBrk="1" latinLnBrk="0" hangingPunct="1">
              <a:lnSpc>
                <a:spcPct val="12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5000" b="1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REJA:</a:t>
            </a:r>
            <a:endParaRPr lang="ru-RU" sz="5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832696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узырек для мыслей: облако 6">
            <a:extLst>
              <a:ext uri="{FF2B5EF4-FFF2-40B4-BE49-F238E27FC236}">
                <a16:creationId xmlns:a16="http://schemas.microsoft.com/office/drawing/2014/main" id="{58CAC9A7-BDA3-4CCE-B74A-CA3DA7306F50}"/>
              </a:ext>
            </a:extLst>
          </p:cNvPr>
          <p:cNvSpPr/>
          <p:nvPr/>
        </p:nvSpPr>
        <p:spPr>
          <a:xfrm>
            <a:off x="5597236" y="629084"/>
            <a:ext cx="6037118" cy="3762807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5265B9F-396E-42E3-9E6D-6F474C9324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35436" y="957120"/>
            <a:ext cx="4745182" cy="28214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3.1. 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(IBT)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(IDT)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ta'rifi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06E826-0B47-44ED-B930-140C5099E4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682" y="519040"/>
            <a:ext cx="4634345" cy="5535395"/>
          </a:xfrm>
        </p:spPr>
        <p:txBody>
          <a:bodyPr>
            <a:noAutofit/>
          </a:bodyPr>
          <a:lstStyle/>
          <a:p>
            <a:pPr marL="0" indent="442913" algn="just">
              <a:lnSpc>
                <a:spcPct val="160000"/>
              </a:lnSpc>
              <a:buNone/>
            </a:pP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en-US" sz="22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22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(IBT)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ma'lumotlarni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avtomatlashtirish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qobiliyatiga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tizimlari.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vazifalarini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zamonaviy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(SI),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texnologiyalardan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foydalanadilar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32283764-5227-439B-977A-A0F143AF4B3A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898936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4320E95-F294-4CB2-98DE-0380A2EF2954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[4]</a:t>
            </a:r>
            <a:endParaRPr lang="ru-RU" dirty="0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ED0BA459-791B-4C14-93B2-1F463EA17A2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11394359"/>
              </p:ext>
            </p:extLst>
          </p:nvPr>
        </p:nvGraphicFramePr>
        <p:xfrm>
          <a:off x="5274165" y="576384"/>
          <a:ext cx="6541554" cy="4184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E37777F-0CCC-4B2A-A46A-D99AFCF89720}"/>
              </a:ext>
            </a:extLst>
          </p:cNvPr>
          <p:cNvSpPr/>
          <p:nvPr/>
        </p:nvSpPr>
        <p:spPr>
          <a:xfrm>
            <a:off x="376281" y="576384"/>
            <a:ext cx="4572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Nazariy</a:t>
            </a:r>
            <a:r>
              <a:rPr lang="en-US" sz="24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o'rganishga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tegishli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matematik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modellarni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en-US" sz="24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endParaRPr lang="en-US" sz="24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50215" algn="just">
              <a:spcAft>
                <a:spcPts val="0"/>
              </a:spcAft>
            </a:pP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Eksperimental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tadqiqotlar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kompyuter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kompilyatsiya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shaxsiy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muammolarni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muayyan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vaziyatda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harakat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yaratish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amalga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88366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16DB031-E8E9-4F3E-A9B1-70159749B6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26532"/>
            <a:ext cx="10515600" cy="5361709"/>
          </a:xfrm>
        </p:spPr>
        <p:txBody>
          <a:bodyPr/>
          <a:lstStyle/>
          <a:p>
            <a:pPr marL="0" indent="442913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Sun'iy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sohasidagi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raqamli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kompyuter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paydo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boshlandi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Sun'iy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ilmiy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maqola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1950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A. Turing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nashr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etilgan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442913" algn="just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tadqiqotchilarni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sun'iy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robototexnika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birlashtiradi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Josef Albus</a:t>
            </a:r>
          </a:p>
          <a:p>
            <a:pPr>
              <a:buFontTx/>
              <a:buChar char="-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Rodni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Bruks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Stuart Russell</a:t>
            </a:r>
          </a:p>
          <a:p>
            <a:pPr>
              <a:buFontTx/>
              <a:buChar char="-"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Piter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Norvig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Tx/>
              <a:buChar char="-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Richard Sutton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35710AA-DDE2-46A1-AE08-CCC8E2A4C6D2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155126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62E9587F-C01A-49A6-92AB-B9CB3969B8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20052" y="382360"/>
            <a:ext cx="5437909" cy="4351338"/>
          </a:xfrm>
        </p:spPr>
        <p:txBody>
          <a:bodyPr/>
          <a:lstStyle/>
          <a:p>
            <a:pPr marL="0" indent="442913" algn="just">
              <a:buNone/>
            </a:pP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(IDT) 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sun'iy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(SI)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birlashtirgan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ilovalar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neyron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tarmoqlar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tabiiy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tilni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qayta ishlash tizimlari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589B3D98-8B5F-4222-930A-E72044BD5F2F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[6]</a:t>
            </a:r>
            <a:endParaRPr lang="ru-RU" dirty="0"/>
          </a:p>
        </p:txBody>
      </p:sp>
      <p:graphicFrame>
        <p:nvGraphicFramePr>
          <p:cNvPr id="5" name="Схема 4">
            <a:extLst>
              <a:ext uri="{FF2B5EF4-FFF2-40B4-BE49-F238E27FC236}">
                <a16:creationId xmlns:a16="http://schemas.microsoft.com/office/drawing/2014/main" id="{DD2A3F81-3735-43FB-BEB3-F00B936D999B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07835484"/>
              </p:ext>
            </p:extLst>
          </p:nvPr>
        </p:nvGraphicFramePr>
        <p:xfrm>
          <a:off x="234039" y="609599"/>
          <a:ext cx="6513125" cy="563880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320740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29A8AB95-D4E2-4439-ACC9-1B262D7F726B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[7]</a:t>
            </a:r>
            <a:endParaRPr lang="ru-RU" dirty="0"/>
          </a:p>
        </p:txBody>
      </p:sp>
      <p:sp>
        <p:nvSpPr>
          <p:cNvPr id="5" name="Пузырек для мыслей: облако 4">
            <a:extLst>
              <a:ext uri="{FF2B5EF4-FFF2-40B4-BE49-F238E27FC236}">
                <a16:creationId xmlns:a16="http://schemas.microsoft.com/office/drawing/2014/main" id="{275C9069-6DAF-469E-AC74-7FF18DF4CE53}"/>
              </a:ext>
            </a:extLst>
          </p:cNvPr>
          <p:cNvSpPr/>
          <p:nvPr/>
        </p:nvSpPr>
        <p:spPr>
          <a:xfrm>
            <a:off x="6399545" y="374072"/>
            <a:ext cx="5473800" cy="4253346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BD5941B0-2C22-4684-A349-9CFDE2374ED6}"/>
              </a:ext>
            </a:extLst>
          </p:cNvPr>
          <p:cNvSpPr/>
          <p:nvPr/>
        </p:nvSpPr>
        <p:spPr>
          <a:xfrm>
            <a:off x="6936900" y="1016716"/>
            <a:ext cx="4178673" cy="2968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  <a:spcAft>
                <a:spcPts val="0"/>
              </a:spcAft>
            </a:pP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3.2. Intellektual tizimlarning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xususiyatlari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farqlari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>
            <a:extLst>
              <a:ext uri="{FF2B5EF4-FFF2-40B4-BE49-F238E27FC236}">
                <a16:creationId xmlns:a16="http://schemas.microsoft.com/office/drawing/2014/main" id="{2AA8E5A6-8010-4FB1-8FA3-53641AA98621}"/>
              </a:ext>
            </a:extLst>
          </p:cNvPr>
          <p:cNvSpPr/>
          <p:nvPr/>
        </p:nvSpPr>
        <p:spPr>
          <a:xfrm>
            <a:off x="867598" y="1905506"/>
            <a:ext cx="492485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/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Intellektual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(IT)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inson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aql-zakovati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talab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qiladigan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vazifalarni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uchun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mo'ljallangan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maxsus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dasturlar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tizimlardir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218193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E748E2C0-E547-46CD-BD20-5A749DB41254}"/>
              </a:ext>
            </a:extLst>
          </p:cNvPr>
          <p:cNvGrpSpPr/>
          <p:nvPr/>
        </p:nvGrpSpPr>
        <p:grpSpPr>
          <a:xfrm>
            <a:off x="952327" y="603232"/>
            <a:ext cx="8648873" cy="5765834"/>
            <a:chOff x="952327" y="603232"/>
            <a:chExt cx="6905971" cy="5765834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6" name="Полилиния: фигура 5">
              <a:extLst>
                <a:ext uri="{FF2B5EF4-FFF2-40B4-BE49-F238E27FC236}">
                  <a16:creationId xmlns:a16="http://schemas.microsoft.com/office/drawing/2014/main" id="{FAEE91B4-486F-4A5C-9DB4-BDF81E0AF1C4}"/>
                </a:ext>
              </a:extLst>
            </p:cNvPr>
            <p:cNvSpPr/>
            <p:nvPr/>
          </p:nvSpPr>
          <p:spPr>
            <a:xfrm>
              <a:off x="1962970" y="3486149"/>
              <a:ext cx="281459" cy="2571036"/>
            </a:xfrm>
            <a:custGeom>
              <a:avLst/>
              <a:gdLst>
                <a:gd name="connsiteX0" fmla="*/ 0 w 281459"/>
                <a:gd name="connsiteY0" fmla="*/ 0 h 2571036"/>
                <a:gd name="connsiteX1" fmla="*/ 140729 w 281459"/>
                <a:gd name="connsiteY1" fmla="*/ 0 h 2571036"/>
                <a:gd name="connsiteX2" fmla="*/ 140729 w 281459"/>
                <a:gd name="connsiteY2" fmla="*/ 2571036 h 2571036"/>
                <a:gd name="connsiteX3" fmla="*/ 281459 w 281459"/>
                <a:gd name="connsiteY3" fmla="*/ 2571036 h 25710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2571036">
                  <a:moveTo>
                    <a:pt x="0" y="0"/>
                  </a:moveTo>
                  <a:lnTo>
                    <a:pt x="140729" y="0"/>
                  </a:lnTo>
                  <a:lnTo>
                    <a:pt x="140729" y="2571036"/>
                  </a:lnTo>
                  <a:lnTo>
                    <a:pt x="281459" y="2571036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769" tIns="1220858" rIns="88771" bIns="1220859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7" name="Полилиния: фигура 6">
              <a:extLst>
                <a:ext uri="{FF2B5EF4-FFF2-40B4-BE49-F238E27FC236}">
                  <a16:creationId xmlns:a16="http://schemas.microsoft.com/office/drawing/2014/main" id="{7208D372-50B7-4C4B-BF0C-A8F149F942D8}"/>
                </a:ext>
              </a:extLst>
            </p:cNvPr>
            <p:cNvSpPr/>
            <p:nvPr/>
          </p:nvSpPr>
          <p:spPr>
            <a:xfrm>
              <a:off x="1962970" y="3486149"/>
              <a:ext cx="281459" cy="1840010"/>
            </a:xfrm>
            <a:custGeom>
              <a:avLst/>
              <a:gdLst>
                <a:gd name="connsiteX0" fmla="*/ 0 w 281459"/>
                <a:gd name="connsiteY0" fmla="*/ 0 h 1840010"/>
                <a:gd name="connsiteX1" fmla="*/ 140729 w 281459"/>
                <a:gd name="connsiteY1" fmla="*/ 0 h 1840010"/>
                <a:gd name="connsiteX2" fmla="*/ 140729 w 281459"/>
                <a:gd name="connsiteY2" fmla="*/ 1840010 h 1840010"/>
                <a:gd name="connsiteX3" fmla="*/ 281459 w 281459"/>
                <a:gd name="connsiteY3" fmla="*/ 1840010 h 18400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1840010">
                  <a:moveTo>
                    <a:pt x="0" y="0"/>
                  </a:moveTo>
                  <a:lnTo>
                    <a:pt x="140729" y="0"/>
                  </a:lnTo>
                  <a:lnTo>
                    <a:pt x="140729" y="1840010"/>
                  </a:lnTo>
                  <a:lnTo>
                    <a:pt x="281459" y="1840010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894" tIns="873470" rIns="106895" bIns="873470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8" name="Полилиния: фигура 7">
              <a:extLst>
                <a:ext uri="{FF2B5EF4-FFF2-40B4-BE49-F238E27FC236}">
                  <a16:creationId xmlns:a16="http://schemas.microsoft.com/office/drawing/2014/main" id="{460C7A4F-5A42-4BB9-81DA-7BE94826EB39}"/>
                </a:ext>
              </a:extLst>
            </p:cNvPr>
            <p:cNvSpPr/>
            <p:nvPr/>
          </p:nvSpPr>
          <p:spPr>
            <a:xfrm>
              <a:off x="1962970" y="3486149"/>
              <a:ext cx="281459" cy="1108985"/>
            </a:xfrm>
            <a:custGeom>
              <a:avLst/>
              <a:gdLst>
                <a:gd name="connsiteX0" fmla="*/ 0 w 281459"/>
                <a:gd name="connsiteY0" fmla="*/ 0 h 1108985"/>
                <a:gd name="connsiteX1" fmla="*/ 140729 w 281459"/>
                <a:gd name="connsiteY1" fmla="*/ 0 h 1108985"/>
                <a:gd name="connsiteX2" fmla="*/ 140729 w 281459"/>
                <a:gd name="connsiteY2" fmla="*/ 1108985 h 1108985"/>
                <a:gd name="connsiteX3" fmla="*/ 281459 w 281459"/>
                <a:gd name="connsiteY3" fmla="*/ 1108985 h 110898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1108985">
                  <a:moveTo>
                    <a:pt x="0" y="0"/>
                  </a:moveTo>
                  <a:lnTo>
                    <a:pt x="140729" y="0"/>
                  </a:lnTo>
                  <a:lnTo>
                    <a:pt x="140729" y="1108985"/>
                  </a:lnTo>
                  <a:lnTo>
                    <a:pt x="281459" y="1108985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4826" tIns="525889" rIns="124826" bIns="525889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9" name="Полилиния: фигура 8">
              <a:extLst>
                <a:ext uri="{FF2B5EF4-FFF2-40B4-BE49-F238E27FC236}">
                  <a16:creationId xmlns:a16="http://schemas.microsoft.com/office/drawing/2014/main" id="{0710453A-DAF5-47EF-9565-5EFBA3E4E929}"/>
                </a:ext>
              </a:extLst>
            </p:cNvPr>
            <p:cNvSpPr/>
            <p:nvPr/>
          </p:nvSpPr>
          <p:spPr>
            <a:xfrm>
              <a:off x="1962970" y="3486149"/>
              <a:ext cx="281459" cy="365514"/>
            </a:xfrm>
            <a:custGeom>
              <a:avLst/>
              <a:gdLst>
                <a:gd name="connsiteX0" fmla="*/ 0 w 281459"/>
                <a:gd name="connsiteY0" fmla="*/ 0 h 365514"/>
                <a:gd name="connsiteX1" fmla="*/ 140729 w 281459"/>
                <a:gd name="connsiteY1" fmla="*/ 0 h 365514"/>
                <a:gd name="connsiteX2" fmla="*/ 140729 w 281459"/>
                <a:gd name="connsiteY2" fmla="*/ 365514 h 365514"/>
                <a:gd name="connsiteX3" fmla="*/ 281459 w 281459"/>
                <a:gd name="connsiteY3" fmla="*/ 365514 h 3655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365514">
                  <a:moveTo>
                    <a:pt x="0" y="0"/>
                  </a:moveTo>
                  <a:lnTo>
                    <a:pt x="140729" y="0"/>
                  </a:lnTo>
                  <a:lnTo>
                    <a:pt x="140729" y="365514"/>
                  </a:lnTo>
                  <a:lnTo>
                    <a:pt x="281459" y="365514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896" tIns="171224" rIns="141897" bIns="171224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олилиния: фигура 9">
              <a:extLst>
                <a:ext uri="{FF2B5EF4-FFF2-40B4-BE49-F238E27FC236}">
                  <a16:creationId xmlns:a16="http://schemas.microsoft.com/office/drawing/2014/main" id="{A770BE97-F765-4FB2-9D0D-F6F20B97E8E8}"/>
                </a:ext>
              </a:extLst>
            </p:cNvPr>
            <p:cNvSpPr/>
            <p:nvPr/>
          </p:nvSpPr>
          <p:spPr>
            <a:xfrm>
              <a:off x="1962970" y="3108194"/>
              <a:ext cx="281459" cy="377955"/>
            </a:xfrm>
            <a:custGeom>
              <a:avLst/>
              <a:gdLst>
                <a:gd name="connsiteX0" fmla="*/ 0 w 281459"/>
                <a:gd name="connsiteY0" fmla="*/ 377955 h 377955"/>
                <a:gd name="connsiteX1" fmla="*/ 140729 w 281459"/>
                <a:gd name="connsiteY1" fmla="*/ 377955 h 377955"/>
                <a:gd name="connsiteX2" fmla="*/ 140729 w 281459"/>
                <a:gd name="connsiteY2" fmla="*/ 0 h 377955"/>
                <a:gd name="connsiteX3" fmla="*/ 281459 w 281459"/>
                <a:gd name="connsiteY3" fmla="*/ 0 h 3779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377955">
                  <a:moveTo>
                    <a:pt x="0" y="377955"/>
                  </a:moveTo>
                  <a:lnTo>
                    <a:pt x="140729" y="377955"/>
                  </a:lnTo>
                  <a:lnTo>
                    <a:pt x="140729" y="0"/>
                  </a:lnTo>
                  <a:lnTo>
                    <a:pt x="281459" y="0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41648" tIns="177196" rIns="141649" bIns="177197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олилиния: фигура 10">
              <a:extLst>
                <a:ext uri="{FF2B5EF4-FFF2-40B4-BE49-F238E27FC236}">
                  <a16:creationId xmlns:a16="http://schemas.microsoft.com/office/drawing/2014/main" id="{80DC36ED-A6AB-4FDF-8A4F-CA5F806B57BD}"/>
                </a:ext>
              </a:extLst>
            </p:cNvPr>
            <p:cNvSpPr/>
            <p:nvPr/>
          </p:nvSpPr>
          <p:spPr>
            <a:xfrm>
              <a:off x="1962970" y="2377168"/>
              <a:ext cx="281459" cy="1108980"/>
            </a:xfrm>
            <a:custGeom>
              <a:avLst/>
              <a:gdLst>
                <a:gd name="connsiteX0" fmla="*/ 0 w 281459"/>
                <a:gd name="connsiteY0" fmla="*/ 1108980 h 1108980"/>
                <a:gd name="connsiteX1" fmla="*/ 140729 w 281459"/>
                <a:gd name="connsiteY1" fmla="*/ 1108980 h 1108980"/>
                <a:gd name="connsiteX2" fmla="*/ 140729 w 281459"/>
                <a:gd name="connsiteY2" fmla="*/ 0 h 1108980"/>
                <a:gd name="connsiteX3" fmla="*/ 281459 w 281459"/>
                <a:gd name="connsiteY3" fmla="*/ 0 h 11089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1108980">
                  <a:moveTo>
                    <a:pt x="0" y="1108980"/>
                  </a:moveTo>
                  <a:lnTo>
                    <a:pt x="140729" y="1108980"/>
                  </a:lnTo>
                  <a:lnTo>
                    <a:pt x="140729" y="0"/>
                  </a:lnTo>
                  <a:lnTo>
                    <a:pt x="281459" y="0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4826" tIns="525887" rIns="124826" bIns="525886" numCol="1" spcCol="1270" anchor="ctr" anchorCtr="0">
              <a:noAutofit/>
            </a:bodyPr>
            <a:lstStyle/>
            <a:p>
              <a:pPr marL="0" lvl="0" indent="0" algn="ctr" defTabSz="2222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олилиния: фигура 11">
              <a:extLst>
                <a:ext uri="{FF2B5EF4-FFF2-40B4-BE49-F238E27FC236}">
                  <a16:creationId xmlns:a16="http://schemas.microsoft.com/office/drawing/2014/main" id="{9BB2C76B-E06B-4D81-8A97-9A0533EAF541}"/>
                </a:ext>
              </a:extLst>
            </p:cNvPr>
            <p:cNvSpPr/>
            <p:nvPr/>
          </p:nvSpPr>
          <p:spPr>
            <a:xfrm>
              <a:off x="1962970" y="1646143"/>
              <a:ext cx="281459" cy="1840006"/>
            </a:xfrm>
            <a:custGeom>
              <a:avLst/>
              <a:gdLst>
                <a:gd name="connsiteX0" fmla="*/ 0 w 281459"/>
                <a:gd name="connsiteY0" fmla="*/ 1840006 h 1840006"/>
                <a:gd name="connsiteX1" fmla="*/ 140729 w 281459"/>
                <a:gd name="connsiteY1" fmla="*/ 1840006 h 1840006"/>
                <a:gd name="connsiteX2" fmla="*/ 140729 w 281459"/>
                <a:gd name="connsiteY2" fmla="*/ 0 h 1840006"/>
                <a:gd name="connsiteX3" fmla="*/ 281459 w 281459"/>
                <a:gd name="connsiteY3" fmla="*/ 0 h 18400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1840006">
                  <a:moveTo>
                    <a:pt x="0" y="1840006"/>
                  </a:moveTo>
                  <a:lnTo>
                    <a:pt x="140729" y="1840006"/>
                  </a:lnTo>
                  <a:lnTo>
                    <a:pt x="140729" y="0"/>
                  </a:lnTo>
                  <a:lnTo>
                    <a:pt x="281459" y="0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6894" tIns="873468" rIns="106895" bIns="873468" numCol="1" spcCol="1270" anchor="ctr" anchorCtr="0">
              <a:noAutofit/>
            </a:bodyPr>
            <a:lstStyle/>
            <a:p>
              <a:pPr marL="0" lvl="0" indent="0" algn="ctr" defTabSz="2667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олилиния: фигура 12">
              <a:extLst>
                <a:ext uri="{FF2B5EF4-FFF2-40B4-BE49-F238E27FC236}">
                  <a16:creationId xmlns:a16="http://schemas.microsoft.com/office/drawing/2014/main" id="{A217A390-A41B-4F83-8057-EA854DE53AE8}"/>
                </a:ext>
              </a:extLst>
            </p:cNvPr>
            <p:cNvSpPr/>
            <p:nvPr/>
          </p:nvSpPr>
          <p:spPr>
            <a:xfrm>
              <a:off x="1962970" y="915115"/>
              <a:ext cx="281459" cy="2571034"/>
            </a:xfrm>
            <a:custGeom>
              <a:avLst/>
              <a:gdLst>
                <a:gd name="connsiteX0" fmla="*/ 0 w 281459"/>
                <a:gd name="connsiteY0" fmla="*/ 2571034 h 2571034"/>
                <a:gd name="connsiteX1" fmla="*/ 140729 w 281459"/>
                <a:gd name="connsiteY1" fmla="*/ 2571034 h 2571034"/>
                <a:gd name="connsiteX2" fmla="*/ 140729 w 281459"/>
                <a:gd name="connsiteY2" fmla="*/ 0 h 2571034"/>
                <a:gd name="connsiteX3" fmla="*/ 281459 w 281459"/>
                <a:gd name="connsiteY3" fmla="*/ 0 h 257103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81459" h="2571034">
                  <a:moveTo>
                    <a:pt x="0" y="2571034"/>
                  </a:moveTo>
                  <a:lnTo>
                    <a:pt x="140729" y="2571034"/>
                  </a:lnTo>
                  <a:lnTo>
                    <a:pt x="140729" y="0"/>
                  </a:lnTo>
                  <a:lnTo>
                    <a:pt x="281459" y="0"/>
                  </a:lnTo>
                </a:path>
              </a:pathLst>
            </a:custGeom>
            <a:grpFill/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88769" tIns="1220857" rIns="88771" bIns="1220858" numCol="1" spcCol="1270" anchor="ctr" anchorCtr="0">
              <a:noAutofit/>
            </a:bodyPr>
            <a:lstStyle/>
            <a:p>
              <a:pPr marL="0" lvl="0" indent="0" algn="ctr" defTabSz="4000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4" name="Полилиния: фигура 13">
              <a:extLst>
                <a:ext uri="{FF2B5EF4-FFF2-40B4-BE49-F238E27FC236}">
                  <a16:creationId xmlns:a16="http://schemas.microsoft.com/office/drawing/2014/main" id="{355E3C72-C364-43BF-B8B0-F1CF4D53567D}"/>
                </a:ext>
              </a:extLst>
            </p:cNvPr>
            <p:cNvSpPr/>
            <p:nvPr/>
          </p:nvSpPr>
          <p:spPr>
            <a:xfrm rot="16200000">
              <a:off x="-964595" y="2980827"/>
              <a:ext cx="4844487" cy="1010643"/>
            </a:xfrm>
            <a:custGeom>
              <a:avLst/>
              <a:gdLst>
                <a:gd name="connsiteX0" fmla="*/ 0 w 4844487"/>
                <a:gd name="connsiteY0" fmla="*/ 0 h 1010643"/>
                <a:gd name="connsiteX1" fmla="*/ 4844487 w 4844487"/>
                <a:gd name="connsiteY1" fmla="*/ 0 h 1010643"/>
                <a:gd name="connsiteX2" fmla="*/ 4844487 w 4844487"/>
                <a:gd name="connsiteY2" fmla="*/ 1010643 h 1010643"/>
                <a:gd name="connsiteX3" fmla="*/ 0 w 4844487"/>
                <a:gd name="connsiteY3" fmla="*/ 1010643 h 1010643"/>
                <a:gd name="connsiteX4" fmla="*/ 0 w 4844487"/>
                <a:gd name="connsiteY4" fmla="*/ 0 h 101064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844487" h="1010643">
                  <a:moveTo>
                    <a:pt x="0" y="0"/>
                  </a:moveTo>
                  <a:lnTo>
                    <a:pt x="4844487" y="0"/>
                  </a:lnTo>
                  <a:lnTo>
                    <a:pt x="4844487" y="1010643"/>
                  </a:lnTo>
                  <a:lnTo>
                    <a:pt x="0" y="1010643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7619" tIns="7619" rIns="7621" bIns="7620" numCol="1" spcCol="1270" anchor="ctr" anchorCtr="0">
              <a:noAutofit/>
            </a:bodyPr>
            <a:lstStyle/>
            <a:p>
              <a:pPr marL="0" lvl="0" indent="0" algn="ctr" defTabSz="5334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2200" b="1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Intellektual tizimlarning  xususiyatlari </a:t>
              </a:r>
              <a:endParaRPr lang="ru-RU" sz="2200" b="1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Полилиния: фигура 14">
              <a:extLst>
                <a:ext uri="{FF2B5EF4-FFF2-40B4-BE49-F238E27FC236}">
                  <a16:creationId xmlns:a16="http://schemas.microsoft.com/office/drawing/2014/main" id="{33E665E1-1103-49D4-86A0-D9DE7F4BFC39}"/>
                </a:ext>
              </a:extLst>
            </p:cNvPr>
            <p:cNvSpPr/>
            <p:nvPr/>
          </p:nvSpPr>
          <p:spPr>
            <a:xfrm>
              <a:off x="2244429" y="603232"/>
              <a:ext cx="5613869" cy="623766"/>
            </a:xfrm>
            <a:custGeom>
              <a:avLst/>
              <a:gdLst>
                <a:gd name="connsiteX0" fmla="*/ 0 w 5613869"/>
                <a:gd name="connsiteY0" fmla="*/ 0 h 623766"/>
                <a:gd name="connsiteX1" fmla="*/ 5613869 w 5613869"/>
                <a:gd name="connsiteY1" fmla="*/ 0 h 623766"/>
                <a:gd name="connsiteX2" fmla="*/ 5613869 w 5613869"/>
                <a:gd name="connsiteY2" fmla="*/ 623766 h 623766"/>
                <a:gd name="connsiteX3" fmla="*/ 0 w 5613869"/>
                <a:gd name="connsiteY3" fmla="*/ 623766 h 623766"/>
                <a:gd name="connsiteX4" fmla="*/ 0 w 5613869"/>
                <a:gd name="connsiteY4" fmla="*/ 0 h 62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6">
                  <a:moveTo>
                    <a:pt x="0" y="0"/>
                  </a:moveTo>
                  <a:lnTo>
                    <a:pt x="5613869" y="0"/>
                  </a:lnTo>
                  <a:lnTo>
                    <a:pt x="5613869" y="623766"/>
                  </a:lnTo>
                  <a:lnTo>
                    <a:pt x="0" y="623766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Rivojlangan muloqot ko'nikmalari: dialogda o'zboshimchalik bilan so'rovlarni iloji boricha tabiiy tilga (tabiiy til interfeysi tizimi - NLP) yaqin tilda qayta ishlash qobiliyati.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олилиния: фигура 15">
              <a:extLst>
                <a:ext uri="{FF2B5EF4-FFF2-40B4-BE49-F238E27FC236}">
                  <a16:creationId xmlns:a16="http://schemas.microsoft.com/office/drawing/2014/main" id="{B3034994-08EB-46D9-9075-68A817CEE355}"/>
                </a:ext>
              </a:extLst>
            </p:cNvPr>
            <p:cNvSpPr/>
            <p:nvPr/>
          </p:nvSpPr>
          <p:spPr>
            <a:xfrm>
              <a:off x="2244429" y="1334262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Yarim tuzilgan, yomon rasmiylashtirilgan muammolarni hal qilishga (yumshoq modellarni amalga oshirishga) e'tibor qaratish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7" name="Полилиния: фигура 16">
              <a:extLst>
                <a:ext uri="{FF2B5EF4-FFF2-40B4-BE49-F238E27FC236}">
                  <a16:creationId xmlns:a16="http://schemas.microsoft.com/office/drawing/2014/main" id="{7BF9ACD5-59E8-453A-B2F2-60EE5DDC69BB}"/>
                </a:ext>
              </a:extLst>
            </p:cNvPr>
            <p:cNvSpPr/>
            <p:nvPr/>
          </p:nvSpPr>
          <p:spPr>
            <a:xfrm>
              <a:off x="2244429" y="2065287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Noaniq va dinamik ma'lumotlar bilan ishlash qobiliyati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8" name="Полилиния: фигура 17">
              <a:extLst>
                <a:ext uri="{FF2B5EF4-FFF2-40B4-BE49-F238E27FC236}">
                  <a16:creationId xmlns:a16="http://schemas.microsoft.com/office/drawing/2014/main" id="{F1046AC2-393D-4645-8D1D-3C7C3D065ACE}"/>
                </a:ext>
              </a:extLst>
            </p:cNvPr>
            <p:cNvSpPr/>
            <p:nvPr/>
          </p:nvSpPr>
          <p:spPr>
            <a:xfrm>
              <a:off x="2244429" y="2796313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Tizimni ishlab chiqish va to'plangan bilimlardan bilim olish qobiliyati muayyan vaziyatlar tajribasi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9" name="Полилиния: фигура 18">
              <a:extLst>
                <a:ext uri="{FF2B5EF4-FFF2-40B4-BE49-F238E27FC236}">
                  <a16:creationId xmlns:a16="http://schemas.microsoft.com/office/drawing/2014/main" id="{35A4DEDC-E2AA-4954-B226-13E90222F70B}"/>
                </a:ext>
              </a:extLst>
            </p:cNvPr>
            <p:cNvSpPr/>
            <p:nvPr/>
          </p:nvSpPr>
          <p:spPr>
            <a:xfrm>
              <a:off x="2244429" y="3527338"/>
              <a:ext cx="5613869" cy="648651"/>
            </a:xfrm>
            <a:custGeom>
              <a:avLst/>
              <a:gdLst>
                <a:gd name="connsiteX0" fmla="*/ 0 w 5613869"/>
                <a:gd name="connsiteY0" fmla="*/ 0 h 648651"/>
                <a:gd name="connsiteX1" fmla="*/ 5613869 w 5613869"/>
                <a:gd name="connsiteY1" fmla="*/ 0 h 648651"/>
                <a:gd name="connsiteX2" fmla="*/ 5613869 w 5613869"/>
                <a:gd name="connsiteY2" fmla="*/ 648651 h 648651"/>
                <a:gd name="connsiteX3" fmla="*/ 0 w 5613869"/>
                <a:gd name="connsiteY3" fmla="*/ 648651 h 648651"/>
                <a:gd name="connsiteX4" fmla="*/ 0 w 5613869"/>
                <a:gd name="connsiteY4" fmla="*/ 0 h 64865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48651">
                  <a:moveTo>
                    <a:pt x="0" y="0"/>
                  </a:moveTo>
                  <a:lnTo>
                    <a:pt x="5613869" y="0"/>
                  </a:lnTo>
                  <a:lnTo>
                    <a:pt x="5613869" y="648651"/>
                  </a:lnTo>
                  <a:lnTo>
                    <a:pt x="0" y="648651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Aniq bo'lmagan ma'lumotlarni olish va undan foydalanish qobiliyati saqlanadi, lekin ma'lumotlar bazasida mavjud bo'lganlardan olingan.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0" name="Полилиния: фигура 19">
              <a:extLst>
                <a:ext uri="{FF2B5EF4-FFF2-40B4-BE49-F238E27FC236}">
                  <a16:creationId xmlns:a16="http://schemas.microsoft.com/office/drawing/2014/main" id="{C981C58C-9285-400F-8E3E-F74CC8ED10B3}"/>
                </a:ext>
              </a:extLst>
            </p:cNvPr>
            <p:cNvSpPr/>
            <p:nvPr/>
          </p:nvSpPr>
          <p:spPr>
            <a:xfrm>
              <a:off x="2244429" y="4283253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Tizim nafaqat predmet sohasining modeliga, balki o‘zining modeliga ham ega, bu unga o'z vakolatlari chegaralarini aniqlash imkonini beradi.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Полилиния: фигура 20">
              <a:extLst>
                <a:ext uri="{FF2B5EF4-FFF2-40B4-BE49-F238E27FC236}">
                  <a16:creationId xmlns:a16="http://schemas.microsoft.com/office/drawing/2014/main" id="{C17930E3-9F4E-470B-A027-C836DAE9DB4D}"/>
                </a:ext>
              </a:extLst>
            </p:cNvPr>
            <p:cNvSpPr/>
            <p:nvPr/>
          </p:nvSpPr>
          <p:spPr>
            <a:xfrm>
              <a:off x="2244429" y="5014279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Analogiya orqali xulosa chiqarish qobiliyati.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2" name="Полилиния: фигура 21">
              <a:extLst>
                <a:ext uri="{FF2B5EF4-FFF2-40B4-BE49-F238E27FC236}">
                  <a16:creationId xmlns:a16="http://schemas.microsoft.com/office/drawing/2014/main" id="{ACBD1459-8E6D-4632-853E-DEAEA20883DE}"/>
                </a:ext>
              </a:extLst>
            </p:cNvPr>
            <p:cNvSpPr/>
            <p:nvPr/>
          </p:nvSpPr>
          <p:spPr>
            <a:xfrm>
              <a:off x="2244429" y="5745304"/>
              <a:ext cx="5613869" cy="623762"/>
            </a:xfrm>
            <a:custGeom>
              <a:avLst/>
              <a:gdLst>
                <a:gd name="connsiteX0" fmla="*/ 0 w 5613869"/>
                <a:gd name="connsiteY0" fmla="*/ 0 h 623762"/>
                <a:gd name="connsiteX1" fmla="*/ 5613869 w 5613869"/>
                <a:gd name="connsiteY1" fmla="*/ 0 h 623762"/>
                <a:gd name="connsiteX2" fmla="*/ 5613869 w 5613869"/>
                <a:gd name="connsiteY2" fmla="*/ 623762 h 623762"/>
                <a:gd name="connsiteX3" fmla="*/ 0 w 5613869"/>
                <a:gd name="connsiteY3" fmla="*/ 623762 h 623762"/>
                <a:gd name="connsiteX4" fmla="*/ 0 w 5613869"/>
                <a:gd name="connsiteY4" fmla="*/ 0 h 62376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613869" h="623762">
                  <a:moveTo>
                    <a:pt x="0" y="0"/>
                  </a:moveTo>
                  <a:lnTo>
                    <a:pt x="5613869" y="0"/>
                  </a:lnTo>
                  <a:lnTo>
                    <a:pt x="5613869" y="623762"/>
                  </a:lnTo>
                  <a:lnTo>
                    <a:pt x="0" y="623762"/>
                  </a:lnTo>
                  <a:lnTo>
                    <a:pt x="0" y="0"/>
                  </a:lnTo>
                  <a:close/>
                </a:path>
              </a:pathLst>
            </a:cu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350" tIns="6350" rIns="6350" bIns="6350" numCol="1" spcCol="1270" anchor="ctr" anchorCtr="0">
              <a:noAutofit/>
            </a:bodyPr>
            <a:lstStyle/>
            <a:p>
              <a:pPr marL="0" lvl="0" indent="0"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1400" kern="1200">
                  <a:solidFill>
                    <a:sysClr val="windowText" lastClr="0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O'z harakatlarini, foydalanuvchining muvaffaqiyatsizliklarini tushuntirish va foydalanuvchini ma'lumotlar yaxlitligini buzishga olib keladigan muayyan vaziyatlar haqida ogohlantirish qobiliyati.</a:t>
              </a:r>
              <a:endParaRPr lang="ru-RU" sz="1400" kern="120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23" name="Прямоугольник 22">
            <a:extLst>
              <a:ext uri="{FF2B5EF4-FFF2-40B4-BE49-F238E27FC236}">
                <a16:creationId xmlns:a16="http://schemas.microsoft.com/office/drawing/2014/main" id="{396A0015-DB1F-4748-8370-52FD03B7D41F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40834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86ED51E-AE5B-4CE8-A162-B13E5A0E7C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Sun'iy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tizimlarini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dasturlash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an'anaviy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o'rtasidagi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farqlar</a:t>
            </a:r>
            <a:r>
              <a:rPr lang="en-US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322D1583-A381-4A2C-AAD5-4EB87620D477}"/>
              </a:ext>
            </a:extLst>
          </p:cNvPr>
          <p:cNvSpPr/>
          <p:nvPr/>
        </p:nvSpPr>
        <p:spPr>
          <a:xfrm>
            <a:off x="579682" y="6333898"/>
            <a:ext cx="4539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[9]</a:t>
            </a:r>
            <a:endParaRPr lang="ru-RU" dirty="0"/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EF4BBB20-BA04-45C1-AE0B-A3A529D2BA4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6253571"/>
              </p:ext>
            </p:extLst>
          </p:nvPr>
        </p:nvGraphicFramePr>
        <p:xfrm>
          <a:off x="1033652" y="2372172"/>
          <a:ext cx="8167498" cy="3754139"/>
        </p:xfrm>
        <a:graphic>
          <a:graphicData uri="http://schemas.openxmlformats.org/drawingml/2006/table">
            <a:tbl>
              <a:tblPr firstRow="1" firstCol="1" bandRow="1">
                <a:tableStyleId>{69CF1AB2-1976-4502-BF36-3FF5EA218861}</a:tableStyleId>
              </a:tblPr>
              <a:tblGrid>
                <a:gridCol w="3319666">
                  <a:extLst>
                    <a:ext uri="{9D8B030D-6E8A-4147-A177-3AD203B41FA5}">
                      <a16:colId xmlns:a16="http://schemas.microsoft.com/office/drawing/2014/main" val="3122358707"/>
                    </a:ext>
                  </a:extLst>
                </a:gridCol>
                <a:gridCol w="2490877">
                  <a:extLst>
                    <a:ext uri="{9D8B030D-6E8A-4147-A177-3AD203B41FA5}">
                      <a16:colId xmlns:a16="http://schemas.microsoft.com/office/drawing/2014/main" val="3239660632"/>
                    </a:ext>
                  </a:extLst>
                </a:gridCol>
                <a:gridCol w="2356955">
                  <a:extLst>
                    <a:ext uri="{9D8B030D-6E8A-4147-A177-3AD203B41FA5}">
                      <a16:colId xmlns:a16="http://schemas.microsoft.com/office/drawing/2014/main" val="380225408"/>
                    </a:ext>
                  </a:extLst>
                </a:gridCol>
              </a:tblGrid>
              <a:tr h="827746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Intellektual tizimlarda dasturlash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An’anaviy dasturlash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20037372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Qayta ishlash turi 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Belgilar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Raqamli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367010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Metod 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Evristik qidiruv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 algoritm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93620945"/>
                  </a:ext>
                </a:extLst>
              </a:tr>
              <a:tr h="5784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Yechim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bosqichlarini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belgilash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Noaniq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28807200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Kerakli yechim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Qoniqarli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Optimal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64072910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 va ma'lumotlar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Aralash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Ajratilgan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79344005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Bilimlar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Noaniq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40622767"/>
                  </a:ext>
                </a:extLst>
              </a:tr>
              <a:tr h="39131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Modifikatsiya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tez-tez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kamdan-kam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52131372"/>
                  </a:ext>
                </a:extLst>
              </a:tr>
            </a:tbl>
          </a:graphicData>
        </a:graphic>
      </p:graphicFrame>
      <p:sp>
        <p:nvSpPr>
          <p:cNvPr id="6" name="Rectangle 1">
            <a:extLst>
              <a:ext uri="{FF2B5EF4-FFF2-40B4-BE49-F238E27FC236}">
                <a16:creationId xmlns:a16="http://schemas.microsoft.com/office/drawing/2014/main" id="{15F4FBEF-9234-471E-BB6B-C0AE4325DE5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501188" y="1736854"/>
            <a:ext cx="1743075" cy="4924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085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1-jadval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96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3C2AB298-0AC7-4794-A7FE-59EDE5D30AA8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[10]</a:t>
            </a:r>
            <a:endParaRPr lang="ru-RU" dirty="0"/>
          </a:p>
        </p:txBody>
      </p:sp>
      <p:graphicFrame>
        <p:nvGraphicFramePr>
          <p:cNvPr id="6" name="Таблица 5">
            <a:extLst>
              <a:ext uri="{FF2B5EF4-FFF2-40B4-BE49-F238E27FC236}">
                <a16:creationId xmlns:a16="http://schemas.microsoft.com/office/drawing/2014/main" id="{53096965-3D62-4F8D-81C4-103EF4046E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3141276"/>
              </p:ext>
            </p:extLst>
          </p:nvPr>
        </p:nvGraphicFramePr>
        <p:xfrm>
          <a:off x="704372" y="303510"/>
          <a:ext cx="9575700" cy="6030388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462791">
                  <a:extLst>
                    <a:ext uri="{9D8B030D-6E8A-4147-A177-3AD203B41FA5}">
                      <a16:colId xmlns:a16="http://schemas.microsoft.com/office/drawing/2014/main" val="2010263197"/>
                    </a:ext>
                  </a:extLst>
                </a:gridCol>
                <a:gridCol w="7112909">
                  <a:extLst>
                    <a:ext uri="{9D8B030D-6E8A-4147-A177-3AD203B41FA5}">
                      <a16:colId xmlns:a16="http://schemas.microsoft.com/office/drawing/2014/main" val="412581792"/>
                    </a:ext>
                  </a:extLst>
                </a:gridCol>
              </a:tblGrid>
              <a:tr h="287151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Tavsifi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3459475777"/>
                  </a:ext>
                </a:extLst>
              </a:tr>
              <a:tr h="151878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Sun'iy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intellektdan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(SI)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farqlaridan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sun'iy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intellektni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(SI)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funksionalligiga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integratsiyalashganligidir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shuni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anglatadiki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ma'lumotlarni qayta ishlash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hatto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o'rganish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avtonom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moslashuvchan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imkoniyatiga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3256085002"/>
                  </a:ext>
                </a:extLst>
              </a:tr>
              <a:tr h="121087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ma'lumotlarni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hajmdagi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ishlash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mashinani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o'rganish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statistika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usullaridan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ma'lumotlarni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mo'ljallangan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naqshlarni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aniqlashlari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ma'lumotlarni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olishlari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4064104639"/>
                  </a:ext>
                </a:extLst>
              </a:tr>
              <a:tr h="9029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Prognozlash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qobiliyati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kelajakdagi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voqealar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bashorat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ma'lumotlar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moliya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logistika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meteorologiya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kabi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prognozlashni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talab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qiladigan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sohalarda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qiladi.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4033981866"/>
                  </a:ext>
                </a:extLst>
              </a:tr>
              <a:tr h="9029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Moslashuvchanlik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o'rganish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Ko'pgina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o'zgaruvchan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sharoitlarga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moslasha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oladi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yangi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o'rganadi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 vaqt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o'tishi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ish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faoliyatini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yaxshilash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imkonini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beradi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4049365395"/>
                  </a:ext>
                </a:extLst>
              </a:tr>
              <a:tr h="90296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Ma'lumotlarga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asoslangan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vazifasi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tahlillar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asosida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qilishdir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murakkab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algoritmlar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modellardan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aks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insonga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erishib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bo'lmaydigan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29684395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189182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>
            <a:extLst>
              <a:ext uri="{FF2B5EF4-FFF2-40B4-BE49-F238E27FC236}">
                <a16:creationId xmlns:a16="http://schemas.microsoft.com/office/drawing/2014/main" id="{A35FFBE5-CF7C-4832-A2E7-AD41856CC6C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597162"/>
              </p:ext>
            </p:extLst>
          </p:nvPr>
        </p:nvGraphicFramePr>
        <p:xfrm>
          <a:off x="864375" y="329332"/>
          <a:ext cx="9247910" cy="5810991"/>
        </p:xfrm>
        <a:graphic>
          <a:graphicData uri="http://schemas.openxmlformats.org/drawingml/2006/table">
            <a:tbl>
              <a:tblPr firstRow="1" firstCol="1" bandRow="1">
                <a:tableStyleId>{BDBED569-4797-4DF1-A0F4-6AAB3CD982D8}</a:tableStyleId>
              </a:tblPr>
              <a:tblGrid>
                <a:gridCol w="2378486">
                  <a:extLst>
                    <a:ext uri="{9D8B030D-6E8A-4147-A177-3AD203B41FA5}">
                      <a16:colId xmlns:a16="http://schemas.microsoft.com/office/drawing/2014/main" val="4013662125"/>
                    </a:ext>
                  </a:extLst>
                </a:gridCol>
                <a:gridCol w="6869424">
                  <a:extLst>
                    <a:ext uri="{9D8B030D-6E8A-4147-A177-3AD203B41FA5}">
                      <a16:colId xmlns:a16="http://schemas.microsoft.com/office/drawing/2014/main" val="2796656216"/>
                    </a:ext>
                  </a:extLst>
                </a:gridCol>
              </a:tblGrid>
              <a:tr h="49049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Nomi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6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Tavsifi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extLst>
                  <a:ext uri="{0D108BD9-81ED-4DB2-BD59-A6C34878D82A}">
                    <a16:rowId xmlns:a16="http://schemas.microsoft.com/office/drawing/2014/main" val="63302083"/>
                  </a:ext>
                </a:extLst>
              </a:tr>
              <a:tr h="743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Interaktivlik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foydalanuvchilar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turli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interfeyslar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jumladan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ovozli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yordamchilar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chatbotlar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veb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-ilovalar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orqali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o‘zaro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bo‘lishi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2165517592"/>
                  </a:ext>
                </a:extLst>
              </a:tr>
              <a:tr h="112885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Avtonomiya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Baʼzi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avtonom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ishlaydi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doimiy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inson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nazoratisiz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qabul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masalan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o'zi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boshqariladigan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avtomobillar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uchuvchisiz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uchuvchisiz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samolyotlar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muhim.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1557714984"/>
                  </a:ext>
                </a:extLst>
              </a:tr>
              <a:tr h="151378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Atrof-muhitni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idrok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Ba'zi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IBTlarda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jismoniy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muhit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o'zaro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aloqa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qilish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haqidagi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ma'lumotlarni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idrok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etish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imkonini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beruvchi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sensorlar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idrok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tizimlari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mavjud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Bunga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robotlar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o‘zi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boshqariladigan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avtomobillarni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boshqarish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tizimlari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kiradi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2946785508"/>
                  </a:ext>
                </a:extLst>
              </a:tr>
              <a:tr h="743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ma'lumotlardan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katta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hajmdagi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ma'lumotlar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bilan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samarali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ishlashga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ulardan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prognozlash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optimallashtirish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uchun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foydalanishga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qodir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1462365769"/>
                  </a:ext>
                </a:extLst>
              </a:tr>
              <a:tr h="74391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Oshkoralik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20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0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tushunarlilik</a:t>
                      </a:r>
                      <a:endParaRPr lang="ru-RU" sz="20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 anchor="ctr"/>
                </a:tc>
                <a:tc>
                  <a:txBody>
                    <a:bodyPr/>
                    <a:lstStyle/>
                    <a:p>
                      <a:pPr indent="290830"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So'nggi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paytlarda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IBTlar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shaffof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tushunarli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muhim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talabga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aylandi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ayniqsa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ularning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qarorlari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muhim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bo'lishi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mumkin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bo'lgan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1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hollarda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33129" marR="33129" marT="0" marB="0"/>
                </a:tc>
                <a:extLst>
                  <a:ext uri="{0D108BD9-81ED-4DB2-BD59-A6C34878D82A}">
                    <a16:rowId xmlns:a16="http://schemas.microsoft.com/office/drawing/2014/main" val="3271104162"/>
                  </a:ext>
                </a:extLst>
              </a:tr>
            </a:tbl>
          </a:graphicData>
        </a:graphic>
      </p:graphicFrame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1BD12F5-0B4B-492C-AB20-D461BFCDBAA1}"/>
              </a:ext>
            </a:extLst>
          </p:cNvPr>
          <p:cNvSpPr/>
          <p:nvPr/>
        </p:nvSpPr>
        <p:spPr>
          <a:xfrm>
            <a:off x="579682" y="6333898"/>
            <a:ext cx="55662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[11]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647761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узырек для мыслей: облако 5">
            <a:extLst>
              <a:ext uri="{FF2B5EF4-FFF2-40B4-BE49-F238E27FC236}">
                <a16:creationId xmlns:a16="http://schemas.microsoft.com/office/drawing/2014/main" id="{5100A3D4-B7C0-4DDA-B0B1-1BA556E0BF34}"/>
              </a:ext>
            </a:extLst>
          </p:cNvPr>
          <p:cNvSpPr/>
          <p:nvPr/>
        </p:nvSpPr>
        <p:spPr>
          <a:xfrm>
            <a:off x="5555673" y="374072"/>
            <a:ext cx="6317672" cy="4253346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88EE78-BDD8-44CD-8183-5B35C9F04978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[12]</a:t>
            </a:r>
            <a:endParaRPr lang="ru-RU" dirty="0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B3509C05-8246-4596-9FD1-EFC82D9A5FA3}"/>
              </a:ext>
            </a:extLst>
          </p:cNvPr>
          <p:cNvSpPr/>
          <p:nvPr/>
        </p:nvSpPr>
        <p:spPr>
          <a:xfrm>
            <a:off x="6108122" y="915695"/>
            <a:ext cx="5212773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spcAft>
                <a:spcPts val="0"/>
              </a:spcAft>
            </a:pP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3.3. Intellektual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dasturiy</a:t>
            </a:r>
            <a:r>
              <a:rPr lang="en-US" sz="4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ta'minotning </a:t>
            </a:r>
            <a:r>
              <a:rPr lang="en-US" sz="4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sinflanishi</a:t>
            </a:r>
            <a:endParaRPr lang="ru-RU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71D6BF13-3B3E-4F89-AE52-2A669CF3C643}"/>
              </a:ext>
            </a:extLst>
          </p:cNvPr>
          <p:cNvSpPr/>
          <p:nvPr/>
        </p:nvSpPr>
        <p:spPr>
          <a:xfrm>
            <a:off x="469323" y="1206308"/>
            <a:ext cx="4684567" cy="44453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Intellektual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tizimlari (IBT)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funksionalligi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qo'llanilishi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doirasi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omillarga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qarab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turli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mezonlarga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tasniflanishi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9282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75573CE3-F961-4C85-A14B-75C9CAAB113E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[13]</a:t>
            </a:r>
            <a:endParaRPr lang="ru-RU" dirty="0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B24757E0-8E3C-4A7C-B32F-3DCC6F4788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2202" y="169590"/>
            <a:ext cx="8254206" cy="64598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034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8DCFD4E-DF17-415D-B724-696587098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Ro'yxatga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olingan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2E346BA-0044-4A13-87CB-CA029224BB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746673" cy="3092739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kommutativ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interfeysga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ekspert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−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o‘z-o‘zini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o‘rganishga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adaptiv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axborot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tizimlari).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62C2A96-1B75-4759-9A40-4978B2AFED46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797187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4A8356B-2FD9-4E06-8F02-2A7D4C13C0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9069" y="1251816"/>
            <a:ext cx="6892636" cy="1325563"/>
          </a:xfrm>
        </p:spPr>
        <p:txBody>
          <a:bodyPr/>
          <a:lstStyle/>
          <a:p>
            <a:r>
              <a:rPr lang="ru-RU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203D80E-2433-49F2-A316-424317691D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9254" y="2747387"/>
            <a:ext cx="4980709" cy="2858797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  <a:buFontTx/>
              <a:buChar char="-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70000"/>
              </a:lnSpc>
              <a:buFontTx/>
              <a:buChar char="-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70000"/>
              </a:lnSpc>
              <a:buFontTx/>
              <a:buChar char="-"/>
            </a:pP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Gibrid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70000"/>
              </a:lnSpc>
              <a:buNone/>
            </a:pPr>
            <a:endParaRPr lang="ru-RU" dirty="0"/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9FFCDCB6-0924-4CBF-8C92-B28D2FAF118D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6860368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623F14F-BE39-45C7-9B99-E2F0D773B9C8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[16]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40E99791-0674-4A53-849E-7C58D7C71F43}"/>
              </a:ext>
            </a:extLst>
          </p:cNvPr>
          <p:cNvSpPr/>
          <p:nvPr/>
        </p:nvSpPr>
        <p:spPr>
          <a:xfrm>
            <a:off x="864375" y="1618367"/>
            <a:ext cx="7448352" cy="422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sanoatda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sog'liqni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saqlash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transport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avtonom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tizimlarda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energiya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resurslarni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boshqarishda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moliya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ta'lim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fan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sohasida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Intellektual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shaharlar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infratuzilmada</a:t>
            </a:r>
            <a:r>
              <a:rPr lang="en-US" sz="2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IBT.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>
            <a:extLst>
              <a:ext uri="{FF2B5EF4-FFF2-40B4-BE49-F238E27FC236}">
                <a16:creationId xmlns:a16="http://schemas.microsoft.com/office/drawing/2014/main" id="{EE5A16DF-2222-4E45-AA1F-18A55867F52D}"/>
              </a:ext>
            </a:extLst>
          </p:cNvPr>
          <p:cNvSpPr/>
          <p:nvPr/>
        </p:nvSpPr>
        <p:spPr>
          <a:xfrm>
            <a:off x="1201182" y="440248"/>
            <a:ext cx="4275529" cy="752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Qo‘llanilishiga</a:t>
            </a:r>
            <a:r>
              <a:rPr lang="en-US" sz="32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b="1" i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ko‘ra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3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15389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CF54D27-90BD-4B65-8A93-0D059C2A8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02277"/>
            <a:ext cx="10515600" cy="923348"/>
          </a:xfrm>
        </p:spPr>
        <p:txBody>
          <a:bodyPr>
            <a:normAutofit/>
          </a:bodyPr>
          <a:lstStyle/>
          <a:p>
            <a:pPr algn="ctr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Avtomatlashtirish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61103D0-6929-4C19-A6A3-2520BAEB561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111836" cy="4351338"/>
          </a:xfrm>
        </p:spPr>
        <p:txBody>
          <a:bodyPr/>
          <a:lstStyle/>
          <a:p>
            <a:pPr marL="360363" indent="-360363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boshqariladigan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360363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Yarim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avtomatik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0363" indent="-360363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qo'llab-quvvatlaydigan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C0AC732-F86C-4D3F-A060-418F50C7C8A2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529035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161806A-87B8-4AB9-AE1B-4F823A64C2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2563" y="1260764"/>
            <a:ext cx="10515600" cy="1325563"/>
          </a:xfrm>
        </p:spPr>
        <p:txBody>
          <a:bodyPr/>
          <a:lstStyle/>
          <a:p>
            <a:pPr algn="ctr"/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Intellektuallik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bo‘yicha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2C4D363-8EA3-454B-BD15-7F5FD36BAD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476788"/>
            <a:ext cx="8028709" cy="3120448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avtomatlashtirish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sun'iy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elementlariga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sun'iy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A278BF69-AAD6-4902-A2E4-90E009A6E56A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791394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5F8507C-11F8-46A1-A2A9-FA06B4031ED1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[19]</a:t>
            </a:r>
            <a:endParaRPr lang="ru-RU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8ABF1F2-A534-4AB7-9263-950EB28F32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812" y="442912"/>
            <a:ext cx="9096375" cy="5972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7435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015815A-9D74-4451-A6D0-B03DADA4FE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9264" y="1091334"/>
            <a:ext cx="4495800" cy="4351338"/>
          </a:xfrm>
        </p:spPr>
        <p:txBody>
          <a:bodyPr>
            <a:normAutofit fontScale="85000" lnSpcReduction="100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boshqaruv tizimlari (I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BT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va intellektual dasturiy ta'minot (I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uz-Cyrl-UZ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amaliyotda ko'plab muammolarni hal qilish va turli sohalarda samaradorlikni oshirish uchun qo'llaniladi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узырек для мыслей: облако 3">
            <a:extLst>
              <a:ext uri="{FF2B5EF4-FFF2-40B4-BE49-F238E27FC236}">
                <a16:creationId xmlns:a16="http://schemas.microsoft.com/office/drawing/2014/main" id="{5D5C54B3-5520-418B-836E-3BAD0069110B}"/>
              </a:ext>
            </a:extLst>
          </p:cNvPr>
          <p:cNvSpPr/>
          <p:nvPr/>
        </p:nvSpPr>
        <p:spPr>
          <a:xfrm>
            <a:off x="5597236" y="629084"/>
            <a:ext cx="6037118" cy="3762807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B4C34857-95D7-436B-B401-F939E75E22D3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[20]</a:t>
            </a:r>
            <a:endParaRPr lang="ru-RU" dirty="0"/>
          </a:p>
        </p:txBody>
      </p:sp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id="{30DC3A0C-C427-4DD3-9E17-3E3B6C4B37CB}"/>
              </a:ext>
            </a:extLst>
          </p:cNvPr>
          <p:cNvSpPr/>
          <p:nvPr/>
        </p:nvSpPr>
        <p:spPr>
          <a:xfrm>
            <a:off x="6096000" y="1479435"/>
            <a:ext cx="512618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3.4. Intellektual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ta'minotning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amalda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qo‘llanilishi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65557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B06FED7-5776-4648-A789-718DCD10E2A2}"/>
              </a:ext>
            </a:extLst>
          </p:cNvPr>
          <p:cNvSpPr/>
          <p:nvPr/>
        </p:nvSpPr>
        <p:spPr>
          <a:xfrm>
            <a:off x="294988" y="6264626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[21]</a:t>
            </a:r>
            <a:endParaRPr lang="ru-RU" dirty="0"/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0DDADAD7-2C1F-4CFE-9D60-2CFD27EA52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2023" y="0"/>
            <a:ext cx="1063029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79212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EA1773C-8331-4CD0-B975-4CBC5A67FA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ekologik noaniqlik va o'zgaruvchanlik sharoitida qo'llani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lishi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957EF6A-331F-4F0D-8F4A-D3C1A81A287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9317182" cy="4351338"/>
          </a:xfrm>
        </p:spPr>
        <p:txBody>
          <a:bodyPr>
            <a:noAutofit/>
          </a:bodyPr>
          <a:lstStyle/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Moliyaviy tahlil: MISdan moliyaviy noaniqlik sharoitida bozor o'zgarishlarini bashorat qilish, investitsiya risklarini baholash va qimmatli qog'ozlar portfelini boshqarish uchun foydalanish mumkin.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Xavflarni boshqarish: MIS xavflarni aniqlash va kutilmagan hodisalarning yuzaga kelish ehtimolini bashorat qilish uchun katta hajmdagi maʼlumotlarni avtomatik ravishda tahlil qilishi mumkin. Bu moliya, sug'urta va loyihalarni boshqarishda foydalidir.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Ishlab chiqarish: Ishlab chiqarish jarayonlarida MIS beqaror sharoitlarda ham o'zgaruvchanlikni kamaytirish va mahsuldorlikni oshirish uchun jihozlar va tizimlarni kuzatishi va tartibga solishi mumkin.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lnSpc>
                <a:spcPct val="100000"/>
              </a:lnSpc>
              <a:spcBef>
                <a:spcPts val="0"/>
              </a:spcBef>
              <a:buNone/>
            </a:pPr>
            <a:r>
              <a:rPr lang="uz-Cyrl-UZ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Sog‘liqni saqlash: Tibbiyotdagi MIS shifokorlarga mumkin bo‘lgan noaniqliklarni hisobga olgan holda tibbiy ma’lumotlar va bemor tarixi asosida diagnostika qarorlarini qabul qilishda yordam berishi mumkin.</a:t>
            </a:r>
            <a:endParaRPr lang="ru-RU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B10A8C4-EA34-4155-BD29-FA5C5BBF41EE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[22]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778696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15C1E4F-FAB2-42CA-9B85-2CAB85618E96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[23]</a:t>
            </a:r>
            <a:endParaRPr lang="ru-RU" dirty="0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F2C84E9-AD6B-45B8-9C42-36EF556597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2934" y="1413232"/>
            <a:ext cx="7845137" cy="5198122"/>
          </a:xfrm>
          <a:prstGeom prst="rect">
            <a:avLst/>
          </a:prstGeom>
        </p:spPr>
      </p:pic>
      <p:sp>
        <p:nvSpPr>
          <p:cNvPr id="7" name="Заголовок 1">
            <a:extLst>
              <a:ext uri="{FF2B5EF4-FFF2-40B4-BE49-F238E27FC236}">
                <a16:creationId xmlns:a16="http://schemas.microsoft.com/office/drawing/2014/main" id="{90EF71A8-7F82-4F1D-B0D0-0CDB2918E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IBTlarning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z-Cyrl-UZ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ekologik noaniqlik va o'zgaruvchanlik sharoitida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boshqarilishi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1955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184669E8-F615-4C43-B9B8-66E784534C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7310" y="1138972"/>
            <a:ext cx="4959925" cy="4351338"/>
          </a:xfrm>
        </p:spPr>
        <p:txBody>
          <a:bodyPr>
            <a:normAutofit fontScale="92500" lnSpcReduction="20000"/>
          </a:bodyPr>
          <a:lstStyle/>
          <a:p>
            <a:pPr marL="0" indent="442913" algn="just">
              <a:lnSpc>
                <a:spcPct val="150000"/>
              </a:lnSpc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(IBT)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intellektual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(IDT)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qator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ammo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o'zlarining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keladi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узырек для мыслей: облако 3">
            <a:extLst>
              <a:ext uri="{FF2B5EF4-FFF2-40B4-BE49-F238E27FC236}">
                <a16:creationId xmlns:a16="http://schemas.microsoft.com/office/drawing/2014/main" id="{3CC3E1BD-5232-45D7-9179-A5F165A48A45}"/>
              </a:ext>
            </a:extLst>
          </p:cNvPr>
          <p:cNvSpPr/>
          <p:nvPr/>
        </p:nvSpPr>
        <p:spPr>
          <a:xfrm>
            <a:off x="5597235" y="629084"/>
            <a:ext cx="6373091" cy="3762807"/>
          </a:xfrm>
          <a:prstGeom prst="cloudCallou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C63DF910-2B29-4150-A98A-84B8A7441BCD}"/>
              </a:ext>
            </a:extLst>
          </p:cNvPr>
          <p:cNvSpPr/>
          <p:nvPr/>
        </p:nvSpPr>
        <p:spPr>
          <a:xfrm>
            <a:off x="6303817" y="1138972"/>
            <a:ext cx="5458691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3.5. Intellektual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tizimlari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intellektual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dasturiy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ta'minotning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afzalliklari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muammolari</a:t>
            </a:r>
            <a:endParaRPr lang="ru-RU" sz="3600" b="1" dirty="0"/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05820012-842F-4098-A26A-6147EBB96043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[24]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624920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5F229DE-9BD3-4B4C-A253-CDC8B56E4A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IBT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IDT dan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foydalanishning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883E462-4A20-4B98-84FC-7F98353C4B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9682" y="1836624"/>
            <a:ext cx="9691255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Avtomatlashtirish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MIS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IPO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avtomatlashtirish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samaradorlikni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oshirish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xarajatlarni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Yaxshilangan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koʻproq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qilishlari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  <a:spcBef>
                <a:spcPts val="0"/>
              </a:spcBef>
              <a:buNone/>
            </a:pP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Moslashuvchanlik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MIS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IPO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o'zgaruvchan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sharoit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muhitga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moslasha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oladi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ayniqsa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dinamik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5B3A4CB-EEF4-48F2-A666-B2C844162153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[25]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633450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656EDEE-1026-46E7-A810-CA68B8D52DB8}"/>
              </a:ext>
            </a:extLst>
          </p:cNvPr>
          <p:cNvSpPr/>
          <p:nvPr/>
        </p:nvSpPr>
        <p:spPr>
          <a:xfrm>
            <a:off x="1122216" y="1039257"/>
            <a:ext cx="8478983" cy="45391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MIS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inson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xatolarini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minimallashtirishi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Real vaqt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ishlash: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Ko'pgina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real vaqt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rejimida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o'zgarishlarga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javob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zumda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javob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foydalidir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kamaytirish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potentsial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tahdidlarni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aniqlashga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711342C5-ED20-4428-9032-01C45010EA9F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[26]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895340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384AD15-29B6-475E-903F-704229ECDC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32402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IBT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IDTdan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muammolari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qiyinchiliklari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906F8F4-DBF2-4BE2-AA0E-CB8DA037E0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75" y="997528"/>
            <a:ext cx="9741954" cy="5336370"/>
          </a:xfrm>
        </p:spPr>
        <p:txBody>
          <a:bodyPr>
            <a:noAutofit/>
          </a:bodyPr>
          <a:lstStyle/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Murakkablik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IBT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resurslarni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qiladigan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bog'liqlik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IBT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IDT sifati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kiritilgan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ma'lumotlarning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Yomon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ishonchsiz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natijalarga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Maʼlumotlarning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Katta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hajmdagi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toʻplash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qayta ishlash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maʼlumotlar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maxfiyligi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tahdid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Uskunaning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xarajatlari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Ba’zi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uskunalar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infratuzilmaga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sarmoya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kiritishni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talab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O'qitish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qo'llab-quvvatlash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ehtiyojlari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IBT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dan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foydalanadigan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o'qitilgan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imkoniyatiga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Sun'iy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ba'zi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qarorlarning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avtonomligi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shaffofligi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keltirib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30000"/>
              </a:lnSpc>
              <a:spcBef>
                <a:spcPts val="0"/>
              </a:spcBef>
              <a:buNone/>
            </a:pP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yo'qotish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IBT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avtomatlashtirishni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joriy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kuchining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qisqarishiga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19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19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19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D7694E88-7C62-442C-9D73-8A03ADF2ECE4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[27]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951449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BA58439-E243-4EEB-B6E8-02927F8CF0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84802"/>
          </a:xfrm>
        </p:spPr>
        <p:txBody>
          <a:bodyPr/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Xulosa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0AC6C0-5155-4134-89EB-070089707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62891" y="1253331"/>
            <a:ext cx="9552709" cy="4351338"/>
          </a:xfrm>
        </p:spPr>
        <p:txBody>
          <a:bodyPr>
            <a:normAutofit fontScale="77500" lnSpcReduction="20000"/>
          </a:bodyPr>
          <a:lstStyle/>
          <a:p>
            <a:pPr marL="0" indent="442913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Biz turli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doirasini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avtonomiya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mintaqaviy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o'rganish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qobiliyati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turli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xususiyatlarga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tasnifladik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442913" algn="just">
              <a:lnSpc>
                <a:spcPct val="170000"/>
              </a:lnSpc>
              <a:spcBef>
                <a:spcPts val="0"/>
              </a:spcBef>
              <a:buNone/>
            </a:pP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jadal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davom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ma'lumotlarni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optimallashtirish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salohiyati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tobora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ahamiyat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kasb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etmoqda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Biroq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imkoniyatlari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borishi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xavfsizligini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ta'minlash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zarurati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axloqiy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algoritmlarning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shaffofligi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haqidagi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o'sib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bormoqda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A811741-CA9E-4F1E-ABB3-D02E879D3098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[28]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722072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CABFD336-F015-47F0-8498-B26266762626}"/>
              </a:ext>
            </a:extLst>
          </p:cNvPr>
          <p:cNvSpPr/>
          <p:nvPr/>
        </p:nvSpPr>
        <p:spPr>
          <a:xfrm>
            <a:off x="942108" y="561461"/>
            <a:ext cx="8936183" cy="51944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2913" algn="just">
              <a:lnSpc>
                <a:spcPct val="17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Muayyan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tanlash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tashkilotning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maqsadlariga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bog'liq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yodda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tutish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ma'lumotlar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tahlilini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sezilarli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yaxshilaydigan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kuchli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vositalar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muvaffaqiyatli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tajriba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puxta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doimiy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talab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qilmaydi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indent="442913" algn="just">
              <a:lnSpc>
                <a:spcPct val="170000"/>
              </a:lnSpc>
            </a:pP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Texnologiyaning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ushbu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sohadagi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keyingi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tadqiqotlar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biz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jamiyatdagi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tashkilotlarni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qaror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takomillashtirishda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muhim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o'ynaydigan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yanada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ilg'or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innovatsion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IBT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DT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larni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ko'rishni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kutishimiz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4FD692C9-2356-428E-A98B-30ACCEF3284D}"/>
              </a:ext>
            </a:extLst>
          </p:cNvPr>
          <p:cNvSpPr/>
          <p:nvPr/>
        </p:nvSpPr>
        <p:spPr>
          <a:xfrm>
            <a:off x="579682" y="63338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[29]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01258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04DB91-FCB9-47A7-90EA-ED874F6350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12127" y="221673"/>
            <a:ext cx="4191000" cy="715530"/>
          </a:xfrm>
        </p:spPr>
        <p:txBody>
          <a:bodyPr>
            <a:normAutofit/>
          </a:bodyPr>
          <a:lstStyle/>
          <a:p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Nazorat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savollari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50AE3B0-E677-48C6-9566-4560EC3B02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528" y="1292515"/>
            <a:ext cx="9608126" cy="480348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Intellektual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tizimlari (IBT)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ular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vazifalarni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bajarishi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asoslangan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tasnifining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toifalari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IBTning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qo‘llanish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sohalarini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qilib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IBT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an'anaviy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boshqaruv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tizimlariga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afzalliklarni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IBTda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darajadagi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intellektga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usullardan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E7AB6E17-B0A0-48B1-8468-81308ED30A58}"/>
              </a:ext>
            </a:extLst>
          </p:cNvPr>
          <p:cNvSpPr/>
          <p:nvPr/>
        </p:nvSpPr>
        <p:spPr>
          <a:xfrm>
            <a:off x="162558" y="62897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[30]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0701130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5683505D-24E1-4F08-9402-FD93087A868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1945" y="744970"/>
            <a:ext cx="9760528" cy="515706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Intellektual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(IDT)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nima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kiritilishi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Intellektual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aqlli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dasturiy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ta'minotga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keltira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olasiz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IBT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IDTni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amalga oshirish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qiyinchiliklar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10.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Kelajakda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IBT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IDT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rivojlanishining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istiqbollarini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ko'rasiz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28AFE2D-508E-40CD-8CB7-051509AC8536}"/>
              </a:ext>
            </a:extLst>
          </p:cNvPr>
          <p:cNvSpPr/>
          <p:nvPr/>
        </p:nvSpPr>
        <p:spPr>
          <a:xfrm>
            <a:off x="162558" y="62897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[31]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169122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39465F2-AB37-48A2-B6D5-19C565C8E8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782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ro‘yhati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7F18735-C667-4FE9-9536-A786C48FFC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52946"/>
            <a:ext cx="10515600" cy="5124017"/>
          </a:xfrm>
        </p:spPr>
        <p:txBody>
          <a:bodyPr>
            <a:normAutofit fontScale="92500"/>
          </a:bodyPr>
          <a:lstStyle/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Тельнов, Ю.Ф. Интеллектуальные информационные системы: учебное пособие / Ю.Ф. Тельнов. – М.: Московский международный институт эконометрики, информатики, финансов и права, 2002. – 118 с. 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Интеллектуальные информационные системы и технологии: учебное пособие / Ю.Ю. Громов, О.Г. Иванова, В.В. Алексеев и др. – Тамбов: Изд-во ТГТУ, 2013. – 244 с. 8. Дюк, 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Data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Mining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учебный курс / В. Дюк, А. Самойленко.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CПб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.: Питер, 2001. – 366 с. 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Попов, Э.В Статические и динамические экспертные системы / Э.В. Попов, И.Б. Фоминых, Е.Б. Кисель и др. – М.: Финансы и статистика, 1997. – 310 с. 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О.В. Управление и стратегии: учебное пособие / О.В.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Логиновский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– Оренбург: Изд-во ОГУ; Челябинск: Изд-во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ЮУрГУ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2001. – 704 с. 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B8C5E5CB-59E2-4296-97B7-3FCF91363104}"/>
              </a:ext>
            </a:extLst>
          </p:cNvPr>
          <p:cNvSpPr/>
          <p:nvPr/>
        </p:nvSpPr>
        <p:spPr>
          <a:xfrm>
            <a:off x="261028" y="6292334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[32]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655572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BE49EE49-FBDA-4C31-9CFE-1D5E5BC9EF1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4909"/>
            <a:ext cx="10515600" cy="5692054"/>
          </a:xfrm>
        </p:spPr>
        <p:txBody>
          <a:bodyPr>
            <a:normAutofit fontScale="92500" lnSpcReduction="10000"/>
          </a:bodyPr>
          <a:lstStyle/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Луценко, Е.В. Интеллектуальные информационные системы: учебное пособие для студентов специальности 230400 «Информационные системы и технологии» / Е.В. Луценко. – Краснодар: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КубГАУ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– 645 с.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6. Остроух А.В. Системы планирования перевозок. Программно-технологические решения по разработке системы планирования заданий для заказных пассажирских перевозок / А.В. Остроух, А.Б. Львова, А.Р. Исмаилов.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Saarbrucken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LAP LAMBERT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Academic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– 121 p. – ISBN 978-3-659- 43619-2. 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Остроух А.В. Интеллектуальные системы в науке и производстве / А.В. Остроух, А.Б. Николаев.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Saarbrucken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Germany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Palmarium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Academic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2012. – 312 p. – ISBN 978-3-659- 98006-0. </a:t>
            </a:r>
          </a:p>
          <a:p>
            <a:pPr marL="360363" indent="-360363" algn="just"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8. Николаев А.Б. Информационные технологии в менеджменте и транспортной логистике: учебное пособие / А.Б. Николаев, А.В. Остроух. –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Saint-Louis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MO, USA: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Publishing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House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Science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Innovation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Center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2013. – 254 с. – ISBN 978-0-615-67110-9.</a:t>
            </a:r>
          </a:p>
        </p:txBody>
      </p:sp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969C866-BCD4-4D95-BBA0-A7DFAD65A3CA}"/>
              </a:ext>
            </a:extLst>
          </p:cNvPr>
          <p:cNvSpPr/>
          <p:nvPr/>
        </p:nvSpPr>
        <p:spPr>
          <a:xfrm>
            <a:off x="162558" y="6289798"/>
            <a:ext cx="5693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3]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5735738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9372AD2-72A9-4631-93BC-5F4ADD28A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08463" y="2461418"/>
            <a:ext cx="8375073" cy="1325563"/>
          </a:xfrm>
        </p:spPr>
        <p:txBody>
          <a:bodyPr>
            <a:normAutofit/>
          </a:bodyPr>
          <a:lstStyle/>
          <a:p>
            <a:pPr algn="ctr"/>
            <a:r>
              <a:rPr lang="en-US" sz="5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5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uchun </a:t>
            </a:r>
            <a:r>
              <a:rPr lang="en-US" sz="56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raxmat</a:t>
            </a:r>
            <a:endParaRPr lang="ru-RU" sz="56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846648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6784</TotalTime>
  <Words>2419</Words>
  <Application>Microsoft Office PowerPoint</Application>
  <PresentationFormat>Широкоэкранный</PresentationFormat>
  <Paragraphs>206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39" baseType="lpstr">
      <vt:lpstr>Arial</vt:lpstr>
      <vt:lpstr>Calibri</vt:lpstr>
      <vt:lpstr>Calibri Light</vt:lpstr>
      <vt:lpstr>Times New Roman</vt:lpstr>
      <vt:lpstr>Тема Office</vt:lpstr>
      <vt:lpstr>“THEORY OF INTELLIGENT CONTROL”  WEEK-3.  CLASSIFICATION OF INTELLIGENT CONTROL SYSTEMS AND INTELLIGENT SOFTWARE.   “INTELLEKTUAL BOSHQARISH NAZARIYASI” FANIDAN  № 3-MA’RUZA MAVZU: INTELLEKTUAL BOSHQARUV TIZIMLARI VA INTELLEKTUAL DASTURIY TA'MINOTNING TASNIFI.</vt:lpstr>
      <vt:lpstr>Презентация PowerPoint</vt:lpstr>
      <vt:lpstr>3.1. Intellektual boshqaruv tizimlari (IBT) va intellektual dasturiy ta'minot (IDT) ta'rifi.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Sun'iy intellekt tizimlarini dasturlash va an'anaviy dasturiy ta'minot tizimlari o'rtasidagi farqlar </vt:lpstr>
      <vt:lpstr>Презентация PowerPoint</vt:lpstr>
      <vt:lpstr>Презентация PowerPoint</vt:lpstr>
      <vt:lpstr>Презентация PowerPoint</vt:lpstr>
      <vt:lpstr>Презентация PowerPoint</vt:lpstr>
      <vt:lpstr>1. Ro'yxatga olingan xususiyatlarga ko'ra</vt:lpstr>
      <vt:lpstr>2. Nazorat usuli bo'yicha:</vt:lpstr>
      <vt:lpstr>Презентация PowerPoint</vt:lpstr>
      <vt:lpstr>4. Avtomatlashtirish darajasi bo'yicha:</vt:lpstr>
      <vt:lpstr>5. Intellektuallik darajasi bo‘yicha:</vt:lpstr>
      <vt:lpstr>Презентация PowerPoint</vt:lpstr>
      <vt:lpstr>Презентация PowerPoint</vt:lpstr>
      <vt:lpstr>Презентация PowerPoint</vt:lpstr>
      <vt:lpstr>IBTlarning ekologik noaniqlik va o'zgaruvchanlik sharoitida qo'llanilishi</vt:lpstr>
      <vt:lpstr>IBTlarning ekologik noaniqlik va o'zgaruvchanlik sharoitida boshqarilishi</vt:lpstr>
      <vt:lpstr>Презентация PowerPoint</vt:lpstr>
      <vt:lpstr>IBT va IDT dan foydalanishning afzalliklari</vt:lpstr>
      <vt:lpstr>Презентация PowerPoint</vt:lpstr>
      <vt:lpstr>IBT va IDTdan foydalanish muammolari va qiyinchiliklari</vt:lpstr>
      <vt:lpstr>Xulosa</vt:lpstr>
      <vt:lpstr>Презентация PowerPoint</vt:lpstr>
      <vt:lpstr>Nazorat savollari:</vt:lpstr>
      <vt:lpstr>Презентация PowerPoint</vt:lpstr>
      <vt:lpstr>Foydalanilgan adabiyotlar ro‘yhati</vt:lpstr>
      <vt:lpstr>Презентация PowerPoint</vt:lpstr>
      <vt:lpstr>E’tiboringiz uchun raxmat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“THEORY OF INTELLIGENT CONTROL”  WEEK-3.  CLASSIFICATION OF INTELLIGENT CONTROL SYSTEMS AND INTELLIGENT SOFTWARE.   “INTELLEKTUAL BOSHQARISH NAZARIYASI” FANIDAN  № 3-MA’RUZA MAVZU: INTELLEKTUAL BOSHQARUV TIZIMLARI VA INTELLEKTUAL DASTURIY TA'MINOTNING TASNIFI.</dc:title>
  <dc:creator>User</dc:creator>
  <cp:lastModifiedBy>User</cp:lastModifiedBy>
  <cp:revision>4</cp:revision>
  <dcterms:created xsi:type="dcterms:W3CDTF">2023-09-27T16:46:27Z</dcterms:created>
  <dcterms:modified xsi:type="dcterms:W3CDTF">2023-10-02T13:27:34Z</dcterms:modified>
</cp:coreProperties>
</file>