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57" r:id="rId3"/>
    <p:sldId id="258" r:id="rId4"/>
    <p:sldId id="259" r:id="rId5"/>
    <p:sldId id="260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62" r:id="rId22"/>
    <p:sldId id="263" r:id="rId23"/>
    <p:sldId id="264" r:id="rId24"/>
    <p:sldId id="265" r:id="rId25"/>
    <p:sldId id="266" r:id="rId26"/>
    <p:sldId id="283" r:id="rId27"/>
    <p:sldId id="284" r:id="rId28"/>
    <p:sldId id="285" r:id="rId29"/>
    <p:sldId id="286" r:id="rId30"/>
    <p:sldId id="287" r:id="rId31"/>
    <p:sldId id="267" r:id="rId32"/>
    <p:sldId id="288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9B953D-B0FA-4314-B3D3-1648CA6CA47F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CAB991B-C479-4470-A00E-C1FBFBE3F363}">
      <dgm:prSet phldrT="[Текст]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KDIT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strategik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taktik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boshqaruvdan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tortib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operatsion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darajagacha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nechta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boshqaruv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darajalarini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o'z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ichiga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oladi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10CE0C-F539-4FE9-A945-B16D19DD37DF}" type="parTrans" cxnId="{599F5CEC-925C-4CE2-BCA4-9C69E1922EF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54D79A-7EAB-4432-B6AF-7227C4AE64F1}" type="sibTrans" cxnId="{599F5CEC-925C-4CE2-BCA4-9C69E1922EF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772803-3313-4C7A-A047-F2D6E9363E0F}">
      <dgm:prSet phldrT="[Текст]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o'ziga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xos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vazifalari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funktsiyalari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bo'lib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quyi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darajalarga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bog'langan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E7E4DC-3A82-41B1-A660-CF21D0D0C567}" type="parTrans" cxnId="{80D8B897-A2B8-48E3-BBB9-08D97C3F7E9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2416B1-C14D-4413-9728-366775DB79B4}" type="sibTrans" cxnId="{80D8B897-A2B8-48E3-BBB9-08D97C3F7E9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D9087C-961F-491D-BAB8-3A7BB0D7AEA3}">
      <dgm:prSet phldrT="[Текст]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KDIT turli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manbalar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darajadagi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ma'lumotlarni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to'playdi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tahlil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qiladi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birlashtiradi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81D84C-737B-441C-AB25-FD316F73190A}" type="parTrans" cxnId="{6CBCF364-1A2E-41BF-808A-FCD4E1C2393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201AB5-EEA9-458F-B9F7-818D2A85CF5A}" type="sibTrans" cxnId="{6CBCF364-1A2E-41BF-808A-FCD4E1C2393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715747-D383-41A7-94C0-9FCF52E338FB}">
      <dgm:prSet phldrT="[Текст]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dolzarb ma'lumotlarni olish uchun axborot tizimlari va sensorlardan foydalaniladi.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0F2987-DE8A-4413-AAB7-F06CA5418EF7}" type="parTrans" cxnId="{6F9C0337-C300-4701-96AC-9223B913085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EE89B3-940F-4800-BF57-AF9F455572EB}" type="sibTrans" cxnId="{6F9C0337-C300-4701-96AC-9223B913085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B3564E-5F37-4B35-962E-D141A6F1605E}">
      <dgm:prSet phldrT="[Текст]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KDIT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optimallashtirish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aqlli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algoritmlar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sun'iy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intellektni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o'z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ichiga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88BF62-F3DC-4F5C-9FCA-C8D3AA338D55}" type="parTrans" cxnId="{96A86FC3-F002-459F-8CF1-04458F81965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7C60AF-4C9C-445A-A60F-9C8F9E7F9A75}" type="sibTrans" cxnId="{96A86FC3-F002-459F-8CF1-04458F81965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EE6CF6-DC5D-4479-B1A3-AE21DD929D81}">
      <dgm:prSet phldrT="[Текст]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 algoritmlar mashinani o'rganish, neyron tarmoqlar, genetik algoritmlar va boshqalarni o'z ichiga olishi mumkin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FFC296-F6AF-4566-9D6D-96E06A6021A4}" type="parTrans" cxnId="{40B4612F-15E6-47D5-9D00-00959607906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6ED8AF-8D6E-463D-B05B-FA9012366737}" type="sibTrans" cxnId="{40B4612F-15E6-47D5-9D00-00959607906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314128-6712-4592-8709-BF1493C8CEC5}">
      <dgm:prSet/>
      <dgm:spPr>
        <a:noFill/>
      </dgm:spPr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KDIT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ko'plab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operatsiyalarni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avtomatlashtirishga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intiladi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6DEE48-2B53-459F-BCBD-C434C2ED1163}" type="parTrans" cxnId="{A6597F1E-FE81-4BB7-BD11-026FC6BBA80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57A8EC-61AC-495B-81AF-20896402D87A}" type="sibTrans" cxnId="{A6597F1E-FE81-4BB7-BD11-026FC6BBA80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05723A-402D-467E-AA38-95DC81BD00AB}">
      <dgm:prSet/>
      <dgm:spPr>
        <a:noFill/>
      </dgm:spPr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transport,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energiya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ta'minoti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boshqalarni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avtomatlashtirilgan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tizimlarini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o'z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ichiga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F661EE-B705-414A-8453-FAC7ADCAEA35}" type="parTrans" cxnId="{D7B24E0B-E7DA-4B04-923D-A88A818495E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0F69CA-1048-4AEF-BE24-93CD6EA4C251}" type="sibTrans" cxnId="{D7B24E0B-E7DA-4B04-923D-A88A818495E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64B724-3156-4E38-BF94-466AE4E4199C}">
      <dgm:prSet phldrT="[Текст]"/>
      <dgm:spPr>
        <a:solidFill>
          <a:srgbClr val="92D050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Ko'p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darajali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tuzilma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846AC6-5CB3-4F8D-BF77-17D67E75DFDF}" type="sibTrans" cxnId="{3D9423AE-E64B-40E4-8337-3B5AE51297A3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94F4E6-DB03-4DE1-9AB2-369CBA52D92A}" type="parTrans" cxnId="{3D9423AE-E64B-40E4-8337-3B5AE51297A3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F1C248-563E-4F7A-AB3B-BF1EB1009F51}">
      <dgm:prSet phldrT="[Текст]"/>
      <dgm:spPr>
        <a:solidFill>
          <a:srgbClr val="00B050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Maʼlumotlar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maʼlumotlar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integratsiyasi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1E4F2D-DCC7-49B2-9BB1-F328AD7DD54E}" type="sibTrans" cxnId="{83FB1718-F9AA-4FCF-8F7B-40DDAAF73BF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B0EA23-71EE-4DBC-A68A-FCC5D9DAA2E1}" type="parTrans" cxnId="{83FB1718-F9AA-4FCF-8F7B-40DDAAF73BF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8B96559-FEE1-4AF9-A324-45459B1A0612}">
      <dgm:prSet phldrT="[Текст]"/>
      <dgm:spPr>
        <a:solidFill>
          <a:srgbClr val="00B0F0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Aqlli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algoritmlar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AB7006-CBF0-4AC2-8E00-70751EA4AC7E}" type="sibTrans" cxnId="{85968D84-F8C5-40B1-8D03-F1E3BAC87ED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CC56FF-0771-4BB0-AA37-C43F4158FCBF}" type="parTrans" cxnId="{85968D84-F8C5-40B1-8D03-F1E3BAC87ED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06A3E4-D97F-4A98-8CE6-A4377C87D94F}">
      <dgm:prSet/>
      <dgm:spPr>
        <a:solidFill>
          <a:srgbClr val="0070C0"/>
        </a:solidFill>
      </dgm:spPr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Jarayonlarni avtomatlashtirish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D53F3C-5E0D-4E6A-BDBC-90F2EFB0C750}" type="sibTrans" cxnId="{3548B871-14B9-4217-932F-B7C940934BC3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40777B-5B7C-45B8-A717-133F4773A113}" type="parTrans" cxnId="{3548B871-14B9-4217-932F-B7C940934BC3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3415DD-0E5E-4988-A814-003B63ECEC7C}" type="pres">
      <dgm:prSet presAssocID="{FC9B953D-B0FA-4314-B3D3-1648CA6CA47F}" presName="Name0" presStyleCnt="0">
        <dgm:presLayoutVars>
          <dgm:dir/>
          <dgm:animLvl val="lvl"/>
          <dgm:resizeHandles val="exact"/>
        </dgm:presLayoutVars>
      </dgm:prSet>
      <dgm:spPr/>
    </dgm:pt>
    <dgm:pt modelId="{F8CF4082-A0EE-4832-8952-C0779C723912}" type="pres">
      <dgm:prSet presAssocID="{E764B724-3156-4E38-BF94-466AE4E4199C}" presName="linNode" presStyleCnt="0"/>
      <dgm:spPr/>
    </dgm:pt>
    <dgm:pt modelId="{F637BD57-CED5-4C26-A9DD-9FCB7041CE5F}" type="pres">
      <dgm:prSet presAssocID="{E764B724-3156-4E38-BF94-466AE4E4199C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2DAC39D1-D5E0-46BA-BBC1-45186786A03E}" type="pres">
      <dgm:prSet presAssocID="{E764B724-3156-4E38-BF94-466AE4E4199C}" presName="descendantText" presStyleLbl="alignAccFollowNode1" presStyleIdx="0" presStyleCnt="4">
        <dgm:presLayoutVars>
          <dgm:bulletEnabled val="1"/>
        </dgm:presLayoutVars>
      </dgm:prSet>
      <dgm:spPr/>
    </dgm:pt>
    <dgm:pt modelId="{24CA0B59-199D-40ED-9C26-F343A6D0EEBB}" type="pres">
      <dgm:prSet presAssocID="{68846AC6-5CB3-4F8D-BF77-17D67E75DFDF}" presName="sp" presStyleCnt="0"/>
      <dgm:spPr/>
    </dgm:pt>
    <dgm:pt modelId="{138849C0-6B73-419B-A3DB-CED2333FF787}" type="pres">
      <dgm:prSet presAssocID="{A8F1C248-563E-4F7A-AB3B-BF1EB1009F51}" presName="linNode" presStyleCnt="0"/>
      <dgm:spPr/>
    </dgm:pt>
    <dgm:pt modelId="{31C50A65-68E5-4009-A5F4-9723FE2FBDC6}" type="pres">
      <dgm:prSet presAssocID="{A8F1C248-563E-4F7A-AB3B-BF1EB1009F51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4FE97513-5189-4E3F-B710-62ECFB22DB0E}" type="pres">
      <dgm:prSet presAssocID="{A8F1C248-563E-4F7A-AB3B-BF1EB1009F51}" presName="descendantText" presStyleLbl="alignAccFollowNode1" presStyleIdx="1" presStyleCnt="4">
        <dgm:presLayoutVars>
          <dgm:bulletEnabled val="1"/>
        </dgm:presLayoutVars>
      </dgm:prSet>
      <dgm:spPr/>
    </dgm:pt>
    <dgm:pt modelId="{ACAE300A-8DC7-494C-8592-220818695555}" type="pres">
      <dgm:prSet presAssocID="{701E4F2D-DCC7-49B2-9BB1-F328AD7DD54E}" presName="sp" presStyleCnt="0"/>
      <dgm:spPr/>
    </dgm:pt>
    <dgm:pt modelId="{E82952B3-4A94-4477-B1F6-46859A67C4F6}" type="pres">
      <dgm:prSet presAssocID="{B8B96559-FEE1-4AF9-A324-45459B1A0612}" presName="linNode" presStyleCnt="0"/>
      <dgm:spPr/>
    </dgm:pt>
    <dgm:pt modelId="{8EE42064-CD42-4293-963C-34D5EDB9AACB}" type="pres">
      <dgm:prSet presAssocID="{B8B96559-FEE1-4AF9-A324-45459B1A0612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4C6F835E-241E-43CA-AA86-EC16D04CA741}" type="pres">
      <dgm:prSet presAssocID="{B8B96559-FEE1-4AF9-A324-45459B1A0612}" presName="descendantText" presStyleLbl="alignAccFollowNode1" presStyleIdx="2" presStyleCnt="4">
        <dgm:presLayoutVars>
          <dgm:bulletEnabled val="1"/>
        </dgm:presLayoutVars>
      </dgm:prSet>
      <dgm:spPr/>
    </dgm:pt>
    <dgm:pt modelId="{8DD8C8A6-00A3-4F92-AC9D-B3EDD29AC0AC}" type="pres">
      <dgm:prSet presAssocID="{4CAB7006-CBF0-4AC2-8E00-70751EA4AC7E}" presName="sp" presStyleCnt="0"/>
      <dgm:spPr/>
    </dgm:pt>
    <dgm:pt modelId="{6EAF82BB-9765-402E-87F4-E3DDCCF536BB}" type="pres">
      <dgm:prSet presAssocID="{2606A3E4-D97F-4A98-8CE6-A4377C87D94F}" presName="linNode" presStyleCnt="0"/>
      <dgm:spPr/>
    </dgm:pt>
    <dgm:pt modelId="{9DF01D55-D431-4B47-9D76-06C7BE4EDEFE}" type="pres">
      <dgm:prSet presAssocID="{2606A3E4-D97F-4A98-8CE6-A4377C87D94F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649F4E8D-707E-45B4-9233-7D4F00EED0C2}" type="pres">
      <dgm:prSet presAssocID="{2606A3E4-D97F-4A98-8CE6-A4377C87D94F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A87F7505-BB34-48B4-B9ED-08A7D770E2BB}" type="presOf" srcId="{B8B96559-FEE1-4AF9-A324-45459B1A0612}" destId="{8EE42064-CD42-4293-963C-34D5EDB9AACB}" srcOrd="0" destOrd="0" presId="urn:microsoft.com/office/officeart/2005/8/layout/vList5"/>
    <dgm:cxn modelId="{D7B24E0B-E7DA-4B04-923D-A88A818495E8}" srcId="{2606A3E4-D97F-4A98-8CE6-A4377C87D94F}" destId="{F505723A-402D-467E-AA38-95DC81BD00AB}" srcOrd="1" destOrd="0" parTransId="{3EF661EE-B705-414A-8453-FAC7ADCAEA35}" sibTransId="{A10F69CA-1048-4AEF-BE24-93CD6EA4C251}"/>
    <dgm:cxn modelId="{83FB1718-F9AA-4FCF-8F7B-40DDAAF73BF1}" srcId="{FC9B953D-B0FA-4314-B3D3-1648CA6CA47F}" destId="{A8F1C248-563E-4F7A-AB3B-BF1EB1009F51}" srcOrd="1" destOrd="0" parTransId="{E4B0EA23-71EE-4DBC-A68A-FCC5D9DAA2E1}" sibTransId="{701E4F2D-DCC7-49B2-9BB1-F328AD7DD54E}"/>
    <dgm:cxn modelId="{342E351C-247A-4C1F-976C-79E199C7AD65}" type="presOf" srcId="{A8F1C248-563E-4F7A-AB3B-BF1EB1009F51}" destId="{31C50A65-68E5-4009-A5F4-9723FE2FBDC6}" srcOrd="0" destOrd="0" presId="urn:microsoft.com/office/officeart/2005/8/layout/vList5"/>
    <dgm:cxn modelId="{A6597F1E-FE81-4BB7-BD11-026FC6BBA808}" srcId="{2606A3E4-D97F-4A98-8CE6-A4377C87D94F}" destId="{3C314128-6712-4592-8709-BF1493C8CEC5}" srcOrd="0" destOrd="0" parTransId="{966DEE48-2B53-459F-BCBD-C434C2ED1163}" sibTransId="{3057A8EC-61AC-495B-81AF-20896402D87A}"/>
    <dgm:cxn modelId="{2A7FB926-0087-44BB-9E40-4D107600E8E8}" type="presOf" srcId="{3C314128-6712-4592-8709-BF1493C8CEC5}" destId="{649F4E8D-707E-45B4-9233-7D4F00EED0C2}" srcOrd="0" destOrd="0" presId="urn:microsoft.com/office/officeart/2005/8/layout/vList5"/>
    <dgm:cxn modelId="{40B4612F-15E6-47D5-9D00-009596079067}" srcId="{B8B96559-FEE1-4AF9-A324-45459B1A0612}" destId="{BBEE6CF6-DC5D-4479-B1A3-AE21DD929D81}" srcOrd="1" destOrd="0" parTransId="{16FFC296-F6AF-4566-9D6D-96E06A6021A4}" sibTransId="{D56ED8AF-8D6E-463D-B05B-FA9012366737}"/>
    <dgm:cxn modelId="{6F9C0337-C300-4701-96AC-9223B9130855}" srcId="{A8F1C248-563E-4F7A-AB3B-BF1EB1009F51}" destId="{74715747-D383-41A7-94C0-9FCF52E338FB}" srcOrd="1" destOrd="0" parTransId="{0B0F2987-DE8A-4413-AAB7-F06CA5418EF7}" sibTransId="{A6EE89B3-940F-4800-BF57-AF9F455572EB}"/>
    <dgm:cxn modelId="{43FADA37-63CC-4DF9-8028-400A64CFE55E}" type="presOf" srcId="{93772803-3313-4C7A-A047-F2D6E9363E0F}" destId="{2DAC39D1-D5E0-46BA-BBC1-45186786A03E}" srcOrd="0" destOrd="1" presId="urn:microsoft.com/office/officeart/2005/8/layout/vList5"/>
    <dgm:cxn modelId="{055A4760-D6B1-4D79-A315-9CBFC4EBAFD5}" type="presOf" srcId="{74715747-D383-41A7-94C0-9FCF52E338FB}" destId="{4FE97513-5189-4E3F-B710-62ECFB22DB0E}" srcOrd="0" destOrd="1" presId="urn:microsoft.com/office/officeart/2005/8/layout/vList5"/>
    <dgm:cxn modelId="{6B066244-3811-47C8-B1C8-BA876D00AA11}" type="presOf" srcId="{BCAB991B-C479-4470-A00E-C1FBFBE3F363}" destId="{2DAC39D1-D5E0-46BA-BBC1-45186786A03E}" srcOrd="0" destOrd="0" presId="urn:microsoft.com/office/officeart/2005/8/layout/vList5"/>
    <dgm:cxn modelId="{A6806B44-A57B-45B1-995B-7EEB7A73C6A9}" type="presOf" srcId="{EFD9087C-961F-491D-BAB8-3A7BB0D7AEA3}" destId="{4FE97513-5189-4E3F-B710-62ECFB22DB0E}" srcOrd="0" destOrd="0" presId="urn:microsoft.com/office/officeart/2005/8/layout/vList5"/>
    <dgm:cxn modelId="{6CBCF364-1A2E-41BF-808A-FCD4E1C2393C}" srcId="{A8F1C248-563E-4F7A-AB3B-BF1EB1009F51}" destId="{EFD9087C-961F-491D-BAB8-3A7BB0D7AEA3}" srcOrd="0" destOrd="0" parTransId="{9581D84C-737B-441C-AB25-FD316F73190A}" sibTransId="{B4201AB5-EEA9-458F-B9F7-818D2A85CF5A}"/>
    <dgm:cxn modelId="{D0B7FE66-AC2E-4546-8C33-48D60BD019D3}" type="presOf" srcId="{2606A3E4-D97F-4A98-8CE6-A4377C87D94F}" destId="{9DF01D55-D431-4B47-9D76-06C7BE4EDEFE}" srcOrd="0" destOrd="0" presId="urn:microsoft.com/office/officeart/2005/8/layout/vList5"/>
    <dgm:cxn modelId="{A57A4E67-3930-489C-B787-29983848CC46}" type="presOf" srcId="{F505723A-402D-467E-AA38-95DC81BD00AB}" destId="{649F4E8D-707E-45B4-9233-7D4F00EED0C2}" srcOrd="0" destOrd="1" presId="urn:microsoft.com/office/officeart/2005/8/layout/vList5"/>
    <dgm:cxn modelId="{9E380650-AB25-4A5F-A270-DF4F77221B1C}" type="presOf" srcId="{E764B724-3156-4E38-BF94-466AE4E4199C}" destId="{F637BD57-CED5-4C26-A9DD-9FCB7041CE5F}" srcOrd="0" destOrd="0" presId="urn:microsoft.com/office/officeart/2005/8/layout/vList5"/>
    <dgm:cxn modelId="{3548B871-14B9-4217-932F-B7C940934BC3}" srcId="{FC9B953D-B0FA-4314-B3D3-1648CA6CA47F}" destId="{2606A3E4-D97F-4A98-8CE6-A4377C87D94F}" srcOrd="3" destOrd="0" parTransId="{4240777B-5B7C-45B8-A717-133F4773A113}" sibTransId="{38D53F3C-5E0D-4E6A-BDBC-90F2EFB0C750}"/>
    <dgm:cxn modelId="{85968D84-F8C5-40B1-8D03-F1E3BAC87ED2}" srcId="{FC9B953D-B0FA-4314-B3D3-1648CA6CA47F}" destId="{B8B96559-FEE1-4AF9-A324-45459B1A0612}" srcOrd="2" destOrd="0" parTransId="{34CC56FF-0771-4BB0-AA37-C43F4158FCBF}" sibTransId="{4CAB7006-CBF0-4AC2-8E00-70751EA4AC7E}"/>
    <dgm:cxn modelId="{CE00FA89-E738-4A48-A25B-020E8C63165D}" type="presOf" srcId="{46B3564E-5F37-4B35-962E-D141A6F1605E}" destId="{4C6F835E-241E-43CA-AA86-EC16D04CA741}" srcOrd="0" destOrd="0" presId="urn:microsoft.com/office/officeart/2005/8/layout/vList5"/>
    <dgm:cxn modelId="{80D8B897-A2B8-48E3-BBB9-08D97C3F7E9E}" srcId="{E764B724-3156-4E38-BF94-466AE4E4199C}" destId="{93772803-3313-4C7A-A047-F2D6E9363E0F}" srcOrd="1" destOrd="0" parTransId="{8DE7E4DC-3A82-41B1-A660-CF21D0D0C567}" sibTransId="{CB2416B1-C14D-4413-9728-366775DB79B4}"/>
    <dgm:cxn modelId="{2BC79E9C-2950-4D61-9F18-D20EE186BFC5}" type="presOf" srcId="{FC9B953D-B0FA-4314-B3D3-1648CA6CA47F}" destId="{0C3415DD-0E5E-4988-A814-003B63ECEC7C}" srcOrd="0" destOrd="0" presId="urn:microsoft.com/office/officeart/2005/8/layout/vList5"/>
    <dgm:cxn modelId="{5C5491A8-341A-4424-8698-46E017F3F867}" type="presOf" srcId="{BBEE6CF6-DC5D-4479-B1A3-AE21DD929D81}" destId="{4C6F835E-241E-43CA-AA86-EC16D04CA741}" srcOrd="0" destOrd="1" presId="urn:microsoft.com/office/officeart/2005/8/layout/vList5"/>
    <dgm:cxn modelId="{3D9423AE-E64B-40E4-8337-3B5AE51297A3}" srcId="{FC9B953D-B0FA-4314-B3D3-1648CA6CA47F}" destId="{E764B724-3156-4E38-BF94-466AE4E4199C}" srcOrd="0" destOrd="0" parTransId="{4394F4E6-DB03-4DE1-9AB2-369CBA52D92A}" sibTransId="{68846AC6-5CB3-4F8D-BF77-17D67E75DFDF}"/>
    <dgm:cxn modelId="{96A86FC3-F002-459F-8CF1-04458F81965E}" srcId="{B8B96559-FEE1-4AF9-A324-45459B1A0612}" destId="{46B3564E-5F37-4B35-962E-D141A6F1605E}" srcOrd="0" destOrd="0" parTransId="{9888BF62-F3DC-4F5C-9FCA-C8D3AA338D55}" sibTransId="{497C60AF-4C9C-445A-A60F-9C8F9E7F9A75}"/>
    <dgm:cxn modelId="{599F5CEC-925C-4CE2-BCA4-9C69E1922EF9}" srcId="{E764B724-3156-4E38-BF94-466AE4E4199C}" destId="{BCAB991B-C479-4470-A00E-C1FBFBE3F363}" srcOrd="0" destOrd="0" parTransId="{1710CE0C-F539-4FE9-A945-B16D19DD37DF}" sibTransId="{3F54D79A-7EAB-4432-B6AF-7227C4AE64F1}"/>
    <dgm:cxn modelId="{D58EDECC-3134-490E-9942-5349999C2DFB}" type="presParOf" srcId="{0C3415DD-0E5E-4988-A814-003B63ECEC7C}" destId="{F8CF4082-A0EE-4832-8952-C0779C723912}" srcOrd="0" destOrd="0" presId="urn:microsoft.com/office/officeart/2005/8/layout/vList5"/>
    <dgm:cxn modelId="{E65FEA6F-0060-4B50-A7A7-E84105D73BE4}" type="presParOf" srcId="{F8CF4082-A0EE-4832-8952-C0779C723912}" destId="{F637BD57-CED5-4C26-A9DD-9FCB7041CE5F}" srcOrd="0" destOrd="0" presId="urn:microsoft.com/office/officeart/2005/8/layout/vList5"/>
    <dgm:cxn modelId="{7F264177-EAB2-4B14-B3CB-0FBF578B229D}" type="presParOf" srcId="{F8CF4082-A0EE-4832-8952-C0779C723912}" destId="{2DAC39D1-D5E0-46BA-BBC1-45186786A03E}" srcOrd="1" destOrd="0" presId="urn:microsoft.com/office/officeart/2005/8/layout/vList5"/>
    <dgm:cxn modelId="{0C15FD82-0824-4E85-8C91-6235ECAFA2D3}" type="presParOf" srcId="{0C3415DD-0E5E-4988-A814-003B63ECEC7C}" destId="{24CA0B59-199D-40ED-9C26-F343A6D0EEBB}" srcOrd="1" destOrd="0" presId="urn:microsoft.com/office/officeart/2005/8/layout/vList5"/>
    <dgm:cxn modelId="{7CDC4855-2904-4B5D-9DA4-F4EF048AF5F8}" type="presParOf" srcId="{0C3415DD-0E5E-4988-A814-003B63ECEC7C}" destId="{138849C0-6B73-419B-A3DB-CED2333FF787}" srcOrd="2" destOrd="0" presId="urn:microsoft.com/office/officeart/2005/8/layout/vList5"/>
    <dgm:cxn modelId="{DF22B063-124F-4481-9639-83C0B0C5CDA7}" type="presParOf" srcId="{138849C0-6B73-419B-A3DB-CED2333FF787}" destId="{31C50A65-68E5-4009-A5F4-9723FE2FBDC6}" srcOrd="0" destOrd="0" presId="urn:microsoft.com/office/officeart/2005/8/layout/vList5"/>
    <dgm:cxn modelId="{922E9033-7F57-4848-864F-7A09DE0BFAF5}" type="presParOf" srcId="{138849C0-6B73-419B-A3DB-CED2333FF787}" destId="{4FE97513-5189-4E3F-B710-62ECFB22DB0E}" srcOrd="1" destOrd="0" presId="urn:microsoft.com/office/officeart/2005/8/layout/vList5"/>
    <dgm:cxn modelId="{F5A3A2CE-2935-4823-B0E9-9E2EA5849AB3}" type="presParOf" srcId="{0C3415DD-0E5E-4988-A814-003B63ECEC7C}" destId="{ACAE300A-8DC7-494C-8592-220818695555}" srcOrd="3" destOrd="0" presId="urn:microsoft.com/office/officeart/2005/8/layout/vList5"/>
    <dgm:cxn modelId="{EABF104D-508E-48D2-AC4F-70478685AF6D}" type="presParOf" srcId="{0C3415DD-0E5E-4988-A814-003B63ECEC7C}" destId="{E82952B3-4A94-4477-B1F6-46859A67C4F6}" srcOrd="4" destOrd="0" presId="urn:microsoft.com/office/officeart/2005/8/layout/vList5"/>
    <dgm:cxn modelId="{78CACBA5-5CF5-476E-95A3-C626A889F2F0}" type="presParOf" srcId="{E82952B3-4A94-4477-B1F6-46859A67C4F6}" destId="{8EE42064-CD42-4293-963C-34D5EDB9AACB}" srcOrd="0" destOrd="0" presId="urn:microsoft.com/office/officeart/2005/8/layout/vList5"/>
    <dgm:cxn modelId="{5D93C26B-1B64-4F91-95DD-9BBD867F71A3}" type="presParOf" srcId="{E82952B3-4A94-4477-B1F6-46859A67C4F6}" destId="{4C6F835E-241E-43CA-AA86-EC16D04CA741}" srcOrd="1" destOrd="0" presId="urn:microsoft.com/office/officeart/2005/8/layout/vList5"/>
    <dgm:cxn modelId="{A79CC226-06C5-410A-A263-1A4A399996E8}" type="presParOf" srcId="{0C3415DD-0E5E-4988-A814-003B63ECEC7C}" destId="{8DD8C8A6-00A3-4F92-AC9D-B3EDD29AC0AC}" srcOrd="5" destOrd="0" presId="urn:microsoft.com/office/officeart/2005/8/layout/vList5"/>
    <dgm:cxn modelId="{D2CDEA6C-4241-4725-AB9A-AC357B18A493}" type="presParOf" srcId="{0C3415DD-0E5E-4988-A814-003B63ECEC7C}" destId="{6EAF82BB-9765-402E-87F4-E3DDCCF536BB}" srcOrd="6" destOrd="0" presId="urn:microsoft.com/office/officeart/2005/8/layout/vList5"/>
    <dgm:cxn modelId="{5D4639A4-FF0E-48C0-84A5-44D8B0E97665}" type="presParOf" srcId="{6EAF82BB-9765-402E-87F4-E3DDCCF536BB}" destId="{9DF01D55-D431-4B47-9D76-06C7BE4EDEFE}" srcOrd="0" destOrd="0" presId="urn:microsoft.com/office/officeart/2005/8/layout/vList5"/>
    <dgm:cxn modelId="{4E258713-1BDC-49B2-B1C8-F234A9913622}" type="presParOf" srcId="{6EAF82BB-9765-402E-87F4-E3DDCCF536BB}" destId="{649F4E8D-707E-45B4-9233-7D4F00EED0C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85DF3B-F9FF-4200-8431-EB047EA3769E}" type="doc">
      <dgm:prSet loTypeId="urn:microsoft.com/office/officeart/2005/8/layout/v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F3F1A19-FDA1-471A-BE58-FC9C46ED7E7A}">
      <dgm:prSet phldrT="[Текст]"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Prognozlash va tahlil qilish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808B79-B5BD-473F-BA65-F9DC85342B25}" type="parTrans" cxnId="{B4BCF538-8B14-4D84-84F1-3DB20AC02BB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094C22-A6BC-4BF9-B746-FA32DF091E00}" type="sibTrans" cxnId="{B4BCF538-8B14-4D84-84F1-3DB20AC02BB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F147BD-D153-41A1-B598-21FD8A096D3D}">
      <dgm:prSet phldrT="[Текст]"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IBT tarixiy ma'lumotlar va joriy ma'lumotlar tahlili asosida kelajakdagi voqealar va tendentsiyalarni bashorat qila oladi.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398190-8D19-496F-97EE-BB8385FAB37E}" type="parTrans" cxnId="{F09F840D-44E7-4DF2-8F54-FC63ADF2716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B6A4B5-4397-49CC-B8BC-4DA94A37FC0A}" type="sibTrans" cxnId="{F09F840D-44E7-4DF2-8F54-FC63ADF2716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9BF4CA-C0C6-4095-8697-95AE8E938300}">
      <dgm:prSet phldrT="[Текст]"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Resurslarni boshqarish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AC6B19-996B-4500-AA13-14CA28B5414C}" type="parTrans" cxnId="{44E9A136-8141-4767-B92F-51FA7BE7F28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334C98-C9A4-49A3-AC0E-D053B28F4249}" type="sibTrans" cxnId="{44E9A136-8141-4767-B92F-51FA7BE7F28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05DF8E-C13C-4580-BCA6-643E5D5E998D}">
      <dgm:prSet phldrT="[Текст]"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KDIT resurslarni, jumladan, inson, moliyaviy, moddiy va texnik resurslarni samarali boshqaradi.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DA1DFA-76A7-4037-8684-4AFEF00E81A9}" type="parTrans" cxnId="{206859AD-50B9-47DD-8302-FA2C57EF876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48857D-60A7-47A3-804C-06C476FFEBB5}" type="sibTrans" cxnId="{206859AD-50B9-47DD-8302-FA2C57EF876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A66003-D59A-47FA-8268-3F176D5FF3DB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Hodisalar va istisnolar bo'yicha boshqarish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41E325-3C49-454B-8112-364012358E49}" type="parTrans" cxnId="{583B1601-A0B1-401C-B65E-7F35040275F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4A1DDF-5D5F-44AF-98FC-FE78EF3BB1E3}" type="sibTrans" cxnId="{583B1601-A0B1-401C-B65E-7F35040275F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45951D-56AB-4370-BD3A-DB38BA33AD9D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Xavfsizlik va himoya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93576C-C573-46FB-A585-7337CB494EF2}" type="parTrans" cxnId="{7BBA552B-F725-4F7F-9EFC-95B1E2C2746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6DA1A2-C2FE-4769-86B4-C4BB5622BB00}" type="sibTrans" cxnId="{7BBA552B-F725-4F7F-9EFC-95B1E2C2746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987C59-91FE-4DB6-9F34-D90CF4C6BF0C}">
      <dgm:prSet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 sizga ko'proq asosli qarorlar qabul qilish imkonini beradi.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031538-31A1-4767-B4E0-E3119020C62D}" type="parTrans" cxnId="{DF76BF10-5771-4D7C-910E-FD02C481DA1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9FE754-3436-42E6-890D-86C8E4E75A25}" type="sibTrans" cxnId="{DF76BF10-5771-4D7C-910E-FD02C481DA1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F2BE12-5638-4E25-B05F-D7981933CB5E}">
      <dgm:prSet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Resurslarni optimallashtirish va samaradorlikni oshirish asosiy maqsadlardir.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911173-DE5A-492A-926C-625F7506F392}" type="parTrans" cxnId="{CECC4E78-5A9B-4770-AC93-6E7CDFCE551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107E17-86A1-4A55-AE73-CBA462DF85C2}" type="sibTrans" cxnId="{CECC4E78-5A9B-4770-AC93-6E7CDFCE551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7C3B98-5B93-4329-8BF0-E3844E26D90F}">
      <dgm:prSet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IBT boshqaruv jarayonida yuzaga kelishi mumkin bo'lgan hodisalar va istisnolarga javob beradi.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9E0267-E7CE-40CD-8B05-9190BEE7F7D3}" type="parTrans" cxnId="{1E2A1DFC-CEA7-4615-9244-7EAAF97DD19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A51CA4-C464-4279-8725-970F29C81FBD}" type="sibTrans" cxnId="{1E2A1DFC-CEA7-4615-9244-7EAAF97DD19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DA4BD5-12E8-4FA2-B912-6087DFAC1456}">
      <dgm:prSet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Avtomatik boshqaruv tizimlari muammolarni tuzatish uchun choralar ko'rishi mumkin.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9FA530-1B72-499F-8DD4-9607B3DB0571}" type="parTrans" cxnId="{1FBA8834-E3B5-4F5F-9D76-5DEF51DDB3C3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D87833-F64B-479E-95A2-D3E7E2BD2C94}" type="sibTrans" cxnId="{1FBA8834-E3B5-4F5F-9D76-5DEF51DDB3C3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3F4FEA-0715-4374-97F8-D257D595B069}">
      <dgm:prSet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Ma'lumotlarni himoya qilish va tizim xavfsizligi MISda, ayniqsa muhim tizimlar bilan ishlashda muhim jihatlardir.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8D8CA8-43B4-47D7-8484-74EECC367F84}" type="parTrans" cxnId="{142BE102-0367-4996-A58C-6FC6AE42D73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59532C-EDB6-42F5-8C2D-3C209D1FC216}" type="sibTrans" cxnId="{142BE102-0367-4996-A58C-6FC6AE42D73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051819-7DCB-45D6-8D0B-9C2E5C717844}" type="pres">
      <dgm:prSet presAssocID="{F885DF3B-F9FF-4200-8431-EB047EA3769E}" presName="Name0" presStyleCnt="0">
        <dgm:presLayoutVars>
          <dgm:dir/>
          <dgm:animLvl val="lvl"/>
          <dgm:resizeHandles/>
        </dgm:presLayoutVars>
      </dgm:prSet>
      <dgm:spPr/>
    </dgm:pt>
    <dgm:pt modelId="{7562B050-B122-47F1-881E-EDB6E8F840E7}" type="pres">
      <dgm:prSet presAssocID="{BF3F1A19-FDA1-471A-BE58-FC9C46ED7E7A}" presName="linNode" presStyleCnt="0"/>
      <dgm:spPr/>
    </dgm:pt>
    <dgm:pt modelId="{2DF86865-540D-45C9-AE84-2274B903A29B}" type="pres">
      <dgm:prSet presAssocID="{BF3F1A19-FDA1-471A-BE58-FC9C46ED7E7A}" presName="parentShp" presStyleLbl="node1" presStyleIdx="0" presStyleCnt="4">
        <dgm:presLayoutVars>
          <dgm:bulletEnabled val="1"/>
        </dgm:presLayoutVars>
      </dgm:prSet>
      <dgm:spPr/>
    </dgm:pt>
    <dgm:pt modelId="{3DFB8C75-A6CD-43EA-B584-83C3BFDB7DD4}" type="pres">
      <dgm:prSet presAssocID="{BF3F1A19-FDA1-471A-BE58-FC9C46ED7E7A}" presName="childShp" presStyleLbl="bgAccFollowNode1" presStyleIdx="0" presStyleCnt="4" custScaleY="120795">
        <dgm:presLayoutVars>
          <dgm:bulletEnabled val="1"/>
        </dgm:presLayoutVars>
      </dgm:prSet>
      <dgm:spPr/>
    </dgm:pt>
    <dgm:pt modelId="{BEFDFBE2-A3D0-4898-8627-AFE2B9742B68}" type="pres">
      <dgm:prSet presAssocID="{2F094C22-A6BC-4BF9-B746-FA32DF091E00}" presName="spacing" presStyleCnt="0"/>
      <dgm:spPr/>
    </dgm:pt>
    <dgm:pt modelId="{3759DA9B-3644-43D7-A01D-5ECA07C7EDC2}" type="pres">
      <dgm:prSet presAssocID="{5F9BF4CA-C0C6-4095-8697-95AE8E938300}" presName="linNode" presStyleCnt="0"/>
      <dgm:spPr/>
    </dgm:pt>
    <dgm:pt modelId="{2D0E5BC1-BF47-43B5-8DE5-6AF15DE3A9B8}" type="pres">
      <dgm:prSet presAssocID="{5F9BF4CA-C0C6-4095-8697-95AE8E938300}" presName="parentShp" presStyleLbl="node1" presStyleIdx="1" presStyleCnt="4">
        <dgm:presLayoutVars>
          <dgm:bulletEnabled val="1"/>
        </dgm:presLayoutVars>
      </dgm:prSet>
      <dgm:spPr/>
    </dgm:pt>
    <dgm:pt modelId="{E2323494-24BE-4912-BA97-4E68222E0741}" type="pres">
      <dgm:prSet presAssocID="{5F9BF4CA-C0C6-4095-8697-95AE8E938300}" presName="childShp" presStyleLbl="bgAccFollowNode1" presStyleIdx="1" presStyleCnt="4">
        <dgm:presLayoutVars>
          <dgm:bulletEnabled val="1"/>
        </dgm:presLayoutVars>
      </dgm:prSet>
      <dgm:spPr/>
    </dgm:pt>
    <dgm:pt modelId="{4D02EFF0-41B9-452C-82FD-04632C75D5FF}" type="pres">
      <dgm:prSet presAssocID="{36334C98-C9A4-49A3-AC0E-D053B28F4249}" presName="spacing" presStyleCnt="0"/>
      <dgm:spPr/>
    </dgm:pt>
    <dgm:pt modelId="{84AA2440-5FC2-4916-96E7-FA791FCCD61C}" type="pres">
      <dgm:prSet presAssocID="{06A66003-D59A-47FA-8268-3F176D5FF3DB}" presName="linNode" presStyleCnt="0"/>
      <dgm:spPr/>
    </dgm:pt>
    <dgm:pt modelId="{1694EFB5-7ECE-471E-BA7D-DA62D1168273}" type="pres">
      <dgm:prSet presAssocID="{06A66003-D59A-47FA-8268-3F176D5FF3DB}" presName="parentShp" presStyleLbl="node1" presStyleIdx="2" presStyleCnt="4">
        <dgm:presLayoutVars>
          <dgm:bulletEnabled val="1"/>
        </dgm:presLayoutVars>
      </dgm:prSet>
      <dgm:spPr/>
    </dgm:pt>
    <dgm:pt modelId="{CE021D1C-AA1D-4927-B280-50B8F9331645}" type="pres">
      <dgm:prSet presAssocID="{06A66003-D59A-47FA-8268-3F176D5FF3DB}" presName="childShp" presStyleLbl="bgAccFollowNode1" presStyleIdx="2" presStyleCnt="4">
        <dgm:presLayoutVars>
          <dgm:bulletEnabled val="1"/>
        </dgm:presLayoutVars>
      </dgm:prSet>
      <dgm:spPr/>
    </dgm:pt>
    <dgm:pt modelId="{F9BE95AD-321C-4365-9FCD-A4A9CB520B5E}" type="pres">
      <dgm:prSet presAssocID="{CE4A1DDF-5D5F-44AF-98FC-FE78EF3BB1E3}" presName="spacing" presStyleCnt="0"/>
      <dgm:spPr/>
    </dgm:pt>
    <dgm:pt modelId="{A8CA14E7-432A-4A8D-B147-24EAAD0FD62E}" type="pres">
      <dgm:prSet presAssocID="{F145951D-56AB-4370-BD3A-DB38BA33AD9D}" presName="linNode" presStyleCnt="0"/>
      <dgm:spPr/>
    </dgm:pt>
    <dgm:pt modelId="{9CFE5121-BF3A-44D8-A069-978D977D9DAA}" type="pres">
      <dgm:prSet presAssocID="{F145951D-56AB-4370-BD3A-DB38BA33AD9D}" presName="parentShp" presStyleLbl="node1" presStyleIdx="3" presStyleCnt="4">
        <dgm:presLayoutVars>
          <dgm:bulletEnabled val="1"/>
        </dgm:presLayoutVars>
      </dgm:prSet>
      <dgm:spPr/>
    </dgm:pt>
    <dgm:pt modelId="{1D1300A6-0E6F-40FE-9F25-513C86B925BA}" type="pres">
      <dgm:prSet presAssocID="{F145951D-56AB-4370-BD3A-DB38BA33AD9D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583B1601-A0B1-401C-B65E-7F35040275F1}" srcId="{F885DF3B-F9FF-4200-8431-EB047EA3769E}" destId="{06A66003-D59A-47FA-8268-3F176D5FF3DB}" srcOrd="2" destOrd="0" parTransId="{A041E325-3C49-454B-8112-364012358E49}" sibTransId="{CE4A1DDF-5D5F-44AF-98FC-FE78EF3BB1E3}"/>
    <dgm:cxn modelId="{142BE102-0367-4996-A58C-6FC6AE42D73F}" srcId="{F145951D-56AB-4370-BD3A-DB38BA33AD9D}" destId="{CD3F4FEA-0715-4374-97F8-D257D595B069}" srcOrd="0" destOrd="0" parTransId="{2D8D8CA8-43B4-47D7-8484-74EECC367F84}" sibTransId="{6F59532C-EDB6-42F5-8C2D-3C209D1FC216}"/>
    <dgm:cxn modelId="{C2F2E409-5013-451C-939F-1129308A0157}" type="presOf" srcId="{F885DF3B-F9FF-4200-8431-EB047EA3769E}" destId="{F7051819-7DCB-45D6-8D0B-9C2E5C717844}" srcOrd="0" destOrd="0" presId="urn:microsoft.com/office/officeart/2005/8/layout/vList6"/>
    <dgm:cxn modelId="{F09F840D-44E7-4DF2-8F54-FC63ADF2716B}" srcId="{BF3F1A19-FDA1-471A-BE58-FC9C46ED7E7A}" destId="{ECF147BD-D153-41A1-B598-21FD8A096D3D}" srcOrd="0" destOrd="0" parTransId="{97398190-8D19-496F-97EE-BB8385FAB37E}" sibTransId="{8FB6A4B5-4397-49CC-B8BC-4DA94A37FC0A}"/>
    <dgm:cxn modelId="{DF76BF10-5771-4D7C-910E-FD02C481DA11}" srcId="{BF3F1A19-FDA1-471A-BE58-FC9C46ED7E7A}" destId="{B9987C59-91FE-4DB6-9F34-D90CF4C6BF0C}" srcOrd="1" destOrd="0" parTransId="{36031538-31A1-4767-B4E0-E3119020C62D}" sibTransId="{6B9FE754-3436-42E6-890D-86C8E4E75A25}"/>
    <dgm:cxn modelId="{03C11F26-F2E5-49A4-80D8-52FD228F6391}" type="presOf" srcId="{ECF147BD-D153-41A1-B598-21FD8A096D3D}" destId="{3DFB8C75-A6CD-43EA-B584-83C3BFDB7DD4}" srcOrd="0" destOrd="0" presId="urn:microsoft.com/office/officeart/2005/8/layout/vList6"/>
    <dgm:cxn modelId="{7BBA552B-F725-4F7F-9EFC-95B1E2C2746B}" srcId="{F885DF3B-F9FF-4200-8431-EB047EA3769E}" destId="{F145951D-56AB-4370-BD3A-DB38BA33AD9D}" srcOrd="3" destOrd="0" parTransId="{3393576C-C573-46FB-A585-7337CB494EF2}" sibTransId="{0A6DA1A2-C2FE-4769-86B4-C4BB5622BB00}"/>
    <dgm:cxn modelId="{C8B1782C-5175-4584-885D-5A4D05C629EF}" type="presOf" srcId="{157C3B98-5B93-4329-8BF0-E3844E26D90F}" destId="{CE021D1C-AA1D-4927-B280-50B8F9331645}" srcOrd="0" destOrd="0" presId="urn:microsoft.com/office/officeart/2005/8/layout/vList6"/>
    <dgm:cxn modelId="{1FBA8834-E3B5-4F5F-9D76-5DEF51DDB3C3}" srcId="{06A66003-D59A-47FA-8268-3F176D5FF3DB}" destId="{6BDA4BD5-12E8-4FA2-B912-6087DFAC1456}" srcOrd="1" destOrd="0" parTransId="{489FA530-1B72-499F-8DD4-9607B3DB0571}" sibTransId="{62D87833-F64B-479E-95A2-D3E7E2BD2C94}"/>
    <dgm:cxn modelId="{44E9A136-8141-4767-B92F-51FA7BE7F286}" srcId="{F885DF3B-F9FF-4200-8431-EB047EA3769E}" destId="{5F9BF4CA-C0C6-4095-8697-95AE8E938300}" srcOrd="1" destOrd="0" parTransId="{55AC6B19-996B-4500-AA13-14CA28B5414C}" sibTransId="{36334C98-C9A4-49A3-AC0E-D053B28F4249}"/>
    <dgm:cxn modelId="{B4BCF538-8B14-4D84-84F1-3DB20AC02BB4}" srcId="{F885DF3B-F9FF-4200-8431-EB047EA3769E}" destId="{BF3F1A19-FDA1-471A-BE58-FC9C46ED7E7A}" srcOrd="0" destOrd="0" parTransId="{C1808B79-B5BD-473F-BA65-F9DC85342B25}" sibTransId="{2F094C22-A6BC-4BF9-B746-FA32DF091E00}"/>
    <dgm:cxn modelId="{1749DB4E-5515-4702-917D-38536963839E}" type="presOf" srcId="{B9987C59-91FE-4DB6-9F34-D90CF4C6BF0C}" destId="{3DFB8C75-A6CD-43EA-B584-83C3BFDB7DD4}" srcOrd="0" destOrd="1" presId="urn:microsoft.com/office/officeart/2005/8/layout/vList6"/>
    <dgm:cxn modelId="{600EC471-3955-439B-9345-9107ECF3A971}" type="presOf" srcId="{5F9BF4CA-C0C6-4095-8697-95AE8E938300}" destId="{2D0E5BC1-BF47-43B5-8DE5-6AF15DE3A9B8}" srcOrd="0" destOrd="0" presId="urn:microsoft.com/office/officeart/2005/8/layout/vList6"/>
    <dgm:cxn modelId="{CECC4E78-5A9B-4770-AC93-6E7CDFCE5518}" srcId="{5F9BF4CA-C0C6-4095-8697-95AE8E938300}" destId="{CBF2BE12-5638-4E25-B05F-D7981933CB5E}" srcOrd="1" destOrd="0" parTransId="{DC911173-DE5A-492A-926C-625F7506F392}" sibTransId="{6C107E17-86A1-4A55-AE73-CBA462DF85C2}"/>
    <dgm:cxn modelId="{5642439C-EDD9-4961-A39C-B7D4323C3A82}" type="presOf" srcId="{CBF2BE12-5638-4E25-B05F-D7981933CB5E}" destId="{E2323494-24BE-4912-BA97-4E68222E0741}" srcOrd="0" destOrd="1" presId="urn:microsoft.com/office/officeart/2005/8/layout/vList6"/>
    <dgm:cxn modelId="{3218A2A0-3452-4034-8E91-AC5DF83C90B7}" type="presOf" srcId="{06A66003-D59A-47FA-8268-3F176D5FF3DB}" destId="{1694EFB5-7ECE-471E-BA7D-DA62D1168273}" srcOrd="0" destOrd="0" presId="urn:microsoft.com/office/officeart/2005/8/layout/vList6"/>
    <dgm:cxn modelId="{206859AD-50B9-47DD-8302-FA2C57EF8769}" srcId="{5F9BF4CA-C0C6-4095-8697-95AE8E938300}" destId="{EA05DF8E-C13C-4580-BCA6-643E5D5E998D}" srcOrd="0" destOrd="0" parTransId="{C7DA1DFA-76A7-4037-8684-4AFEF00E81A9}" sibTransId="{0348857D-60A7-47A3-804C-06C476FFEBB5}"/>
    <dgm:cxn modelId="{0EBE04B0-7029-464B-B688-2F06D32694A8}" type="presOf" srcId="{CD3F4FEA-0715-4374-97F8-D257D595B069}" destId="{1D1300A6-0E6F-40FE-9F25-513C86B925BA}" srcOrd="0" destOrd="0" presId="urn:microsoft.com/office/officeart/2005/8/layout/vList6"/>
    <dgm:cxn modelId="{2D28FEB1-AA99-402C-B661-ACABA5353E53}" type="presOf" srcId="{6BDA4BD5-12E8-4FA2-B912-6087DFAC1456}" destId="{CE021D1C-AA1D-4927-B280-50B8F9331645}" srcOrd="0" destOrd="1" presId="urn:microsoft.com/office/officeart/2005/8/layout/vList6"/>
    <dgm:cxn modelId="{CD9C3ADD-5CAF-4399-AFED-8FEFC54C77D2}" type="presOf" srcId="{BF3F1A19-FDA1-471A-BE58-FC9C46ED7E7A}" destId="{2DF86865-540D-45C9-AE84-2274B903A29B}" srcOrd="0" destOrd="0" presId="urn:microsoft.com/office/officeart/2005/8/layout/vList6"/>
    <dgm:cxn modelId="{C79DECE4-7276-4283-B3E3-4920E08B0903}" type="presOf" srcId="{F145951D-56AB-4370-BD3A-DB38BA33AD9D}" destId="{9CFE5121-BF3A-44D8-A069-978D977D9DAA}" srcOrd="0" destOrd="0" presId="urn:microsoft.com/office/officeart/2005/8/layout/vList6"/>
    <dgm:cxn modelId="{8F5123F1-8044-40BC-A060-7CF006A39AFD}" type="presOf" srcId="{EA05DF8E-C13C-4580-BCA6-643E5D5E998D}" destId="{E2323494-24BE-4912-BA97-4E68222E0741}" srcOrd="0" destOrd="0" presId="urn:microsoft.com/office/officeart/2005/8/layout/vList6"/>
    <dgm:cxn modelId="{1E2A1DFC-CEA7-4615-9244-7EAAF97DD199}" srcId="{06A66003-D59A-47FA-8268-3F176D5FF3DB}" destId="{157C3B98-5B93-4329-8BF0-E3844E26D90F}" srcOrd="0" destOrd="0" parTransId="{3F9E0267-E7CE-40CD-8B05-9190BEE7F7D3}" sibTransId="{26A51CA4-C464-4279-8725-970F29C81FBD}"/>
    <dgm:cxn modelId="{3357C3F9-697B-420F-AB38-898DB62C4BED}" type="presParOf" srcId="{F7051819-7DCB-45D6-8D0B-9C2E5C717844}" destId="{7562B050-B122-47F1-881E-EDB6E8F840E7}" srcOrd="0" destOrd="0" presId="urn:microsoft.com/office/officeart/2005/8/layout/vList6"/>
    <dgm:cxn modelId="{606278E3-AA45-4D2F-A5D6-F49BCD876815}" type="presParOf" srcId="{7562B050-B122-47F1-881E-EDB6E8F840E7}" destId="{2DF86865-540D-45C9-AE84-2274B903A29B}" srcOrd="0" destOrd="0" presId="urn:microsoft.com/office/officeart/2005/8/layout/vList6"/>
    <dgm:cxn modelId="{ADE4F872-1AE4-474D-9DC4-A85E4BD28D56}" type="presParOf" srcId="{7562B050-B122-47F1-881E-EDB6E8F840E7}" destId="{3DFB8C75-A6CD-43EA-B584-83C3BFDB7DD4}" srcOrd="1" destOrd="0" presId="urn:microsoft.com/office/officeart/2005/8/layout/vList6"/>
    <dgm:cxn modelId="{AA577E60-E67A-4FE6-B028-4303626EA533}" type="presParOf" srcId="{F7051819-7DCB-45D6-8D0B-9C2E5C717844}" destId="{BEFDFBE2-A3D0-4898-8627-AFE2B9742B68}" srcOrd="1" destOrd="0" presId="urn:microsoft.com/office/officeart/2005/8/layout/vList6"/>
    <dgm:cxn modelId="{6038DBAE-E453-4E7A-8289-1FF68D8ACFF7}" type="presParOf" srcId="{F7051819-7DCB-45D6-8D0B-9C2E5C717844}" destId="{3759DA9B-3644-43D7-A01D-5ECA07C7EDC2}" srcOrd="2" destOrd="0" presId="urn:microsoft.com/office/officeart/2005/8/layout/vList6"/>
    <dgm:cxn modelId="{8CBCD174-C520-4F08-AF6F-3F314FF36B5C}" type="presParOf" srcId="{3759DA9B-3644-43D7-A01D-5ECA07C7EDC2}" destId="{2D0E5BC1-BF47-43B5-8DE5-6AF15DE3A9B8}" srcOrd="0" destOrd="0" presId="urn:microsoft.com/office/officeart/2005/8/layout/vList6"/>
    <dgm:cxn modelId="{B6F5DD23-55CA-4FB1-AB95-249F3D9197C5}" type="presParOf" srcId="{3759DA9B-3644-43D7-A01D-5ECA07C7EDC2}" destId="{E2323494-24BE-4912-BA97-4E68222E0741}" srcOrd="1" destOrd="0" presId="urn:microsoft.com/office/officeart/2005/8/layout/vList6"/>
    <dgm:cxn modelId="{937C16FF-ACEE-43E9-9293-7469C654B9A3}" type="presParOf" srcId="{F7051819-7DCB-45D6-8D0B-9C2E5C717844}" destId="{4D02EFF0-41B9-452C-82FD-04632C75D5FF}" srcOrd="3" destOrd="0" presId="urn:microsoft.com/office/officeart/2005/8/layout/vList6"/>
    <dgm:cxn modelId="{1386F7A5-2D35-4DB7-8116-E1F70BB9E025}" type="presParOf" srcId="{F7051819-7DCB-45D6-8D0B-9C2E5C717844}" destId="{84AA2440-5FC2-4916-96E7-FA791FCCD61C}" srcOrd="4" destOrd="0" presId="urn:microsoft.com/office/officeart/2005/8/layout/vList6"/>
    <dgm:cxn modelId="{005F7298-8B92-48D8-8DEA-A32C436FD36B}" type="presParOf" srcId="{84AA2440-5FC2-4916-96E7-FA791FCCD61C}" destId="{1694EFB5-7ECE-471E-BA7D-DA62D1168273}" srcOrd="0" destOrd="0" presId="urn:microsoft.com/office/officeart/2005/8/layout/vList6"/>
    <dgm:cxn modelId="{479D7ACD-626F-4D0A-9A74-937570BF976F}" type="presParOf" srcId="{84AA2440-5FC2-4916-96E7-FA791FCCD61C}" destId="{CE021D1C-AA1D-4927-B280-50B8F9331645}" srcOrd="1" destOrd="0" presId="urn:microsoft.com/office/officeart/2005/8/layout/vList6"/>
    <dgm:cxn modelId="{DE54B717-B5EB-4D44-8CB1-8E63B02E39C3}" type="presParOf" srcId="{F7051819-7DCB-45D6-8D0B-9C2E5C717844}" destId="{F9BE95AD-321C-4365-9FCD-A4A9CB520B5E}" srcOrd="5" destOrd="0" presId="urn:microsoft.com/office/officeart/2005/8/layout/vList6"/>
    <dgm:cxn modelId="{604A62F5-9A20-4CA7-9124-8D10218A8139}" type="presParOf" srcId="{F7051819-7DCB-45D6-8D0B-9C2E5C717844}" destId="{A8CA14E7-432A-4A8D-B147-24EAAD0FD62E}" srcOrd="6" destOrd="0" presId="urn:microsoft.com/office/officeart/2005/8/layout/vList6"/>
    <dgm:cxn modelId="{6EA577C2-5619-4F76-A4EC-7F9CD2989913}" type="presParOf" srcId="{A8CA14E7-432A-4A8D-B147-24EAAD0FD62E}" destId="{9CFE5121-BF3A-44D8-A069-978D977D9DAA}" srcOrd="0" destOrd="0" presId="urn:microsoft.com/office/officeart/2005/8/layout/vList6"/>
    <dgm:cxn modelId="{2F2BD4B9-49D3-46CE-8872-82D68A279FC5}" type="presParOf" srcId="{A8CA14E7-432A-4A8D-B147-24EAAD0FD62E}" destId="{1D1300A6-0E6F-40FE-9F25-513C86B925B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98DFE8D-7189-4C13-8789-DA41D9A7188D}" type="doc">
      <dgm:prSet loTypeId="urn:microsoft.com/office/officeart/2005/8/layout/vList5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D9F6AE7D-EB3A-4408-8B3D-009BC4B1FF09}">
      <dgm:prSet phldrT="[Текст]"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Maʼlumotlarni yigʻish va monitoring qilish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68E27A-063C-47AF-B292-CA1AAC16AA7E}" type="parTrans" cxnId="{7DD11B06-30EB-4D6E-ADEB-6B3DC800E16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389096-D068-49C7-A698-B54BE2D2186C}" type="sibTrans" cxnId="{7DD11B06-30EB-4D6E-ADEB-6B3DC800E16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655654-1AB5-430A-AC74-EFC05213FE5F}">
      <dgm:prSet phldrT="[Текст]"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 turli manbalardan, jumladan sensorlar, axborot tizimlari va tashqi manbalardan ma'lumotlarni to'plash imkoniyatiga ega bo'lishi kerak.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2AF172-EFD2-4F51-A854-B02D9F9273B2}" type="parTrans" cxnId="{1AE6B30D-6D04-4BD0-9136-3E13811958D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D8FDF0-0ED8-4773-B1D3-D59691F9574C}" type="sibTrans" cxnId="{1AE6B30D-6D04-4BD0-9136-3E13811958D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C41189-3478-4664-9A93-99AF22178BB0}">
      <dgm:prSet phldrT="[Текст]"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Integratsiya va ma'lumotlarni qayta ishlash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8D503E-0A07-4EC0-B1FE-DEA000BD787A}" type="parTrans" cxnId="{47D8DB99-29A2-48E7-86E6-3D6C980F157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6958D7-EB19-4562-AD02-26A2B27DA931}" type="sibTrans" cxnId="{47D8DB99-29A2-48E7-86E6-3D6C980F157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415A4A-DEB4-4A2A-B45E-C7F71AD3E7A0}">
      <dgm:prSet phldrT="[Текст]"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to‘plangan ma’lumotlar yagona axborot muhitiga birlashtirilib, tahlil qilinadi va qayta ishlanadi.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B91236-4A08-46FC-A206-902F9727A6B1}" type="parTrans" cxnId="{AC931F4B-F39A-4DE6-A32D-96484DD2160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35C167-8D34-4A33-9B81-80742BFA544D}" type="sibTrans" cxnId="{AC931F4B-F39A-4DE6-A32D-96484DD2160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B47ACB-5AC4-447E-8DF0-9D85DD1561E7}">
      <dgm:prSet phldrT="[Текст]"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Prognoz va bashorat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7AAAE8-9864-4B07-86F4-10DF77421CCF}" type="parTrans" cxnId="{AEAC141C-3E68-405C-A7E0-13E30ED1C58D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2C1756-20FC-4839-8493-9DBE936C5CD4}" type="sibTrans" cxnId="{AEAC141C-3E68-405C-A7E0-13E30ED1C58D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763CCB-FB9C-4475-A63E-0CEADBF161C7}">
      <dgm:prSet phldrT="[Текст]"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Ma'lumotlarni tahlil qilish asosida tizim prognozlar yaratishi va kelajakdagi voqealar va tendentsiyalarni bashorat qilishi mumkin.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EC2DFC-A171-4B19-BAD1-6B172E2DA9D4}" type="parTrans" cxnId="{C00D72C5-EEC4-4F7E-8CC2-669568354DE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97430F-367A-458E-85AF-96F3E7C5750C}" type="sibTrans" cxnId="{C00D72C5-EEC4-4F7E-8CC2-669568354DE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DD7507-7680-434D-B6C9-24936BE309C4}">
      <dgm:prSet custT="1"/>
      <dgm:spPr/>
      <dgm:t>
        <a:bodyPr/>
        <a:lstStyle/>
        <a:p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Monitoring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tizimga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jarayonlarning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hozirgi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holati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dinamikasini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imkonini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F70B52-27A8-4BE1-9862-80BB9F2D0C01}" type="parTrans" cxnId="{F310B5EA-56E5-4D0E-848C-D2532A57635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CFE776-C32C-4A13-92A1-AD1D40719ED7}" type="sibTrans" cxnId="{F310B5EA-56E5-4D0E-848C-D2532A57635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A4C9F6-07D6-414A-B03E-1E84D20941A2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Intellektual boshqaruv tizimlari ma'lumotlardan mazmunli ma'lumotlarni olish uchun mashinani o'rganish va statistik tahlil algoritmlaridan foydalanishi mumkin.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63B8FD-B1D4-4832-86E5-64043200366B}" type="parTrans" cxnId="{548D9938-FD7B-4318-8A99-CC40E426660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3613D5-3734-4592-BB11-6DC4DDC83165}" type="sibTrans" cxnId="{548D9938-FD7B-4318-8A99-CC40E426660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B72655-9395-4DC6-89A2-CDEA12114E7E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Prognozlar potentsial muammolarni erta aniqlash va resurslarni optimallashtirish uchun ishlatilishi mumkin.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5F00AD-9267-4029-BD75-7C0278A65AA9}" type="parTrans" cxnId="{D8A01EEC-BA2C-49A7-8019-B01DC67EFD0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1EAFE0-89DA-4B89-9D50-69FFC50D92E8}" type="sibTrans" cxnId="{D8A01EEC-BA2C-49A7-8019-B01DC67EFD0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A12C9F-CDB9-4A24-B9ED-90CA3726EC4A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 qabul qilish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2B6E27-28B3-4331-93E2-1DC9779D7B33}" type="parTrans" cxnId="{2C90FAC4-065F-4B9D-83B3-3F2A370FE1E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ACA336-04B5-4B7E-BA61-704B3EDEC248}" type="sibTrans" cxnId="{2C90FAC4-065F-4B9D-83B3-3F2A370FE1E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D08263-EE17-4621-A84C-B1120B4F3343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Intellektual boshqaruv tizimi mavjud ma'lumotlar va nazorat maqsadlari asosida avtomatik ravishda yoki operatorlar yordamida qaror qabul qilish imkoniyatiga ega.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71113E-6547-41C1-893C-68078EC703E5}" type="parTrans" cxnId="{6E896773-0EC7-4792-BF71-A19E3A4B31F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761F82-350B-48F3-BF92-AD778A8DB9B4}" type="sibTrans" cxnId="{6E896773-0EC7-4792-BF71-A19E3A4B31F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9DC606-C3E2-48DA-9DDB-1C4AFAB0916D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Qarorlar rejalashtirish, resurslarni taqsimlash, strategiyalarni aniqlash va hokazolar bilan bog'liq bo'lishi mumkin.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FA8F80-C152-4983-967A-0130348F65AB}" type="parTrans" cxnId="{D4B83954-2DB9-40E8-8818-4EE58FBB6E2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375FBE-3682-4614-8275-F1FCEFA0ABF3}" type="sibTrans" cxnId="{D4B83954-2DB9-40E8-8818-4EE58FBB6E2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4564C3-24B5-4BBD-B5FB-0EF7282E6DED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Moslashuvchanlik va optimallashtirish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C53213-5A94-41C4-A9BF-7553B5E5D874}" type="parTrans" cxnId="{93AA1441-E08B-4EFF-9044-3670D954C2F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91410E-5D18-4061-A810-D84D5EF20A67}" type="sibTrans" cxnId="{93AA1441-E08B-4EFF-9044-3670D954C2F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C78156-0300-41C9-8E33-83D7F463AE50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 o'zgaruvchan sharoitlarga va o'zgaruvchan tashqi omillarga moslasha olishi kerak.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C021EA-8646-43F6-ADBE-95314010DDB4}" type="parTrans" cxnId="{4BC42F62-D815-47D1-BBFD-E50A4452B75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23A0E4-24AC-47B0-9291-D79870E9F78A}" type="sibTrans" cxnId="{4BC42F62-D815-47D1-BBFD-E50A4452B75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E725C6-B1FF-4C0E-9F15-F7F3EBAB39B0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 va resurslarni optimallashtirish aqlli boshqaruvning asosiy maqsadi hisoblanadi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613711-9E25-4194-91DC-00CE479A99BC}" type="parTrans" cxnId="{B5AECDB8-BF2C-4F4C-957C-DEC7E67DE3F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09A130-4DD9-4FF4-8584-7FC4A5CE644E}" type="sibTrans" cxnId="{B5AECDB8-BF2C-4F4C-957C-DEC7E67DE3F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2D22FD-1080-41D7-8BF7-885D0D8E0A9E}" type="pres">
      <dgm:prSet presAssocID="{598DFE8D-7189-4C13-8789-DA41D9A7188D}" presName="Name0" presStyleCnt="0">
        <dgm:presLayoutVars>
          <dgm:dir/>
          <dgm:animLvl val="lvl"/>
          <dgm:resizeHandles val="exact"/>
        </dgm:presLayoutVars>
      </dgm:prSet>
      <dgm:spPr/>
    </dgm:pt>
    <dgm:pt modelId="{806A005E-A4D4-4E34-B568-6E13812E1FE5}" type="pres">
      <dgm:prSet presAssocID="{D9F6AE7D-EB3A-4408-8B3D-009BC4B1FF09}" presName="linNode" presStyleCnt="0"/>
      <dgm:spPr/>
    </dgm:pt>
    <dgm:pt modelId="{485CB64D-F960-4D47-BE0D-CC485B8864C0}" type="pres">
      <dgm:prSet presAssocID="{D9F6AE7D-EB3A-4408-8B3D-009BC4B1FF09}" presName="parentText" presStyleLbl="node1" presStyleIdx="0" presStyleCnt="5" custScaleX="71066">
        <dgm:presLayoutVars>
          <dgm:chMax val="1"/>
          <dgm:bulletEnabled val="1"/>
        </dgm:presLayoutVars>
      </dgm:prSet>
      <dgm:spPr/>
    </dgm:pt>
    <dgm:pt modelId="{17FD1B4E-F1EF-4648-95B4-135BC049C2A1}" type="pres">
      <dgm:prSet presAssocID="{D9F6AE7D-EB3A-4408-8B3D-009BC4B1FF09}" presName="descendantText" presStyleLbl="alignAccFollowNode1" presStyleIdx="0" presStyleCnt="5" custScaleX="109402">
        <dgm:presLayoutVars>
          <dgm:bulletEnabled val="1"/>
        </dgm:presLayoutVars>
      </dgm:prSet>
      <dgm:spPr/>
    </dgm:pt>
    <dgm:pt modelId="{050E8206-FD3E-4671-AB3E-0A5D0DDDB151}" type="pres">
      <dgm:prSet presAssocID="{FD389096-D068-49C7-A698-B54BE2D2186C}" presName="sp" presStyleCnt="0"/>
      <dgm:spPr/>
    </dgm:pt>
    <dgm:pt modelId="{3AD5F18C-5E14-4F6E-9C91-7B7F47953FA6}" type="pres">
      <dgm:prSet presAssocID="{0CC41189-3478-4664-9A93-99AF22178BB0}" presName="linNode" presStyleCnt="0"/>
      <dgm:spPr/>
    </dgm:pt>
    <dgm:pt modelId="{871F6EFE-9E93-4982-B942-1738FAAE31FD}" type="pres">
      <dgm:prSet presAssocID="{0CC41189-3478-4664-9A93-99AF22178BB0}" presName="parentText" presStyleLbl="node1" presStyleIdx="1" presStyleCnt="5" custScaleX="71066">
        <dgm:presLayoutVars>
          <dgm:chMax val="1"/>
          <dgm:bulletEnabled val="1"/>
        </dgm:presLayoutVars>
      </dgm:prSet>
      <dgm:spPr/>
    </dgm:pt>
    <dgm:pt modelId="{2D78D292-6CAD-47A2-96F8-B0DDD45E2228}" type="pres">
      <dgm:prSet presAssocID="{0CC41189-3478-4664-9A93-99AF22178BB0}" presName="descendantText" presStyleLbl="alignAccFollowNode1" presStyleIdx="1" presStyleCnt="5" custScaleX="109402">
        <dgm:presLayoutVars>
          <dgm:bulletEnabled val="1"/>
        </dgm:presLayoutVars>
      </dgm:prSet>
      <dgm:spPr/>
    </dgm:pt>
    <dgm:pt modelId="{2928481B-0112-4470-9329-52D5A1016AD8}" type="pres">
      <dgm:prSet presAssocID="{2F6958D7-EB19-4562-AD02-26A2B27DA931}" presName="sp" presStyleCnt="0"/>
      <dgm:spPr/>
    </dgm:pt>
    <dgm:pt modelId="{1A77E053-FB8F-4D99-A9D7-A641C03485BD}" type="pres">
      <dgm:prSet presAssocID="{5AB47ACB-5AC4-447E-8DF0-9D85DD1561E7}" presName="linNode" presStyleCnt="0"/>
      <dgm:spPr/>
    </dgm:pt>
    <dgm:pt modelId="{40BC8CCC-9DBB-48A9-B59A-972275117F97}" type="pres">
      <dgm:prSet presAssocID="{5AB47ACB-5AC4-447E-8DF0-9D85DD1561E7}" presName="parentText" presStyleLbl="node1" presStyleIdx="2" presStyleCnt="5" custScaleX="71066">
        <dgm:presLayoutVars>
          <dgm:chMax val="1"/>
          <dgm:bulletEnabled val="1"/>
        </dgm:presLayoutVars>
      </dgm:prSet>
      <dgm:spPr/>
    </dgm:pt>
    <dgm:pt modelId="{536BA9E1-8DA3-4574-BEC2-F84F1CD2FF6C}" type="pres">
      <dgm:prSet presAssocID="{5AB47ACB-5AC4-447E-8DF0-9D85DD1561E7}" presName="descendantText" presStyleLbl="alignAccFollowNode1" presStyleIdx="2" presStyleCnt="5" custScaleX="109402">
        <dgm:presLayoutVars>
          <dgm:bulletEnabled val="1"/>
        </dgm:presLayoutVars>
      </dgm:prSet>
      <dgm:spPr/>
    </dgm:pt>
    <dgm:pt modelId="{A53A0075-63DC-4DD2-BCDB-F85EDA9A9286}" type="pres">
      <dgm:prSet presAssocID="{F22C1756-20FC-4839-8493-9DBE936C5CD4}" presName="sp" presStyleCnt="0"/>
      <dgm:spPr/>
    </dgm:pt>
    <dgm:pt modelId="{57BF8C3F-26AA-4DAE-BC7A-C4678F7150C8}" type="pres">
      <dgm:prSet presAssocID="{2FA12C9F-CDB9-4A24-B9ED-90CA3726EC4A}" presName="linNode" presStyleCnt="0"/>
      <dgm:spPr/>
    </dgm:pt>
    <dgm:pt modelId="{ADB5EAC3-2348-46CE-9C27-79A64002BA93}" type="pres">
      <dgm:prSet presAssocID="{2FA12C9F-CDB9-4A24-B9ED-90CA3726EC4A}" presName="parentText" presStyleLbl="node1" presStyleIdx="3" presStyleCnt="5" custScaleX="71066">
        <dgm:presLayoutVars>
          <dgm:chMax val="1"/>
          <dgm:bulletEnabled val="1"/>
        </dgm:presLayoutVars>
      </dgm:prSet>
      <dgm:spPr/>
    </dgm:pt>
    <dgm:pt modelId="{3A00B686-B69A-4828-B7FA-3AF448AA7149}" type="pres">
      <dgm:prSet presAssocID="{2FA12C9F-CDB9-4A24-B9ED-90CA3726EC4A}" presName="descendantText" presStyleLbl="alignAccFollowNode1" presStyleIdx="3" presStyleCnt="5" custScaleX="109402">
        <dgm:presLayoutVars>
          <dgm:bulletEnabled val="1"/>
        </dgm:presLayoutVars>
      </dgm:prSet>
      <dgm:spPr/>
    </dgm:pt>
    <dgm:pt modelId="{85AE7DB9-6713-4681-A7B1-7845B4933FB3}" type="pres">
      <dgm:prSet presAssocID="{71ACA336-04B5-4B7E-BA61-704B3EDEC248}" presName="sp" presStyleCnt="0"/>
      <dgm:spPr/>
    </dgm:pt>
    <dgm:pt modelId="{9CF7F4B0-B11A-4DDB-BB1E-B21BA66C9503}" type="pres">
      <dgm:prSet presAssocID="{D84564C3-24B5-4BBD-B5FB-0EF7282E6DED}" presName="linNode" presStyleCnt="0"/>
      <dgm:spPr/>
    </dgm:pt>
    <dgm:pt modelId="{0BFA2A0B-30F5-4476-AF41-FE87C7409441}" type="pres">
      <dgm:prSet presAssocID="{D84564C3-24B5-4BBD-B5FB-0EF7282E6DED}" presName="parentText" presStyleLbl="node1" presStyleIdx="4" presStyleCnt="5" custScaleX="71066">
        <dgm:presLayoutVars>
          <dgm:chMax val="1"/>
          <dgm:bulletEnabled val="1"/>
        </dgm:presLayoutVars>
      </dgm:prSet>
      <dgm:spPr/>
    </dgm:pt>
    <dgm:pt modelId="{19BA1FE0-85C8-494A-8C7A-7CDB917AA8C9}" type="pres">
      <dgm:prSet presAssocID="{D84564C3-24B5-4BBD-B5FB-0EF7282E6DED}" presName="descendantText" presStyleLbl="alignAccFollowNode1" presStyleIdx="4" presStyleCnt="5" custScaleX="109402">
        <dgm:presLayoutVars>
          <dgm:bulletEnabled val="1"/>
        </dgm:presLayoutVars>
      </dgm:prSet>
      <dgm:spPr/>
    </dgm:pt>
  </dgm:ptLst>
  <dgm:cxnLst>
    <dgm:cxn modelId="{5D6CE605-E7FB-4A3F-B94F-FC2A5CDDD586}" type="presOf" srcId="{9CDD7507-7680-434D-B6C9-24936BE309C4}" destId="{17FD1B4E-F1EF-4648-95B4-135BC049C2A1}" srcOrd="0" destOrd="1" presId="urn:microsoft.com/office/officeart/2005/8/layout/vList5"/>
    <dgm:cxn modelId="{7DD11B06-30EB-4D6E-ADEB-6B3DC800E16B}" srcId="{598DFE8D-7189-4C13-8789-DA41D9A7188D}" destId="{D9F6AE7D-EB3A-4408-8B3D-009BC4B1FF09}" srcOrd="0" destOrd="0" parTransId="{6068E27A-063C-47AF-B292-CA1AAC16AA7E}" sibTransId="{FD389096-D068-49C7-A698-B54BE2D2186C}"/>
    <dgm:cxn modelId="{1AE6B30D-6D04-4BD0-9136-3E13811958D2}" srcId="{D9F6AE7D-EB3A-4408-8B3D-009BC4B1FF09}" destId="{6D655654-1AB5-430A-AC74-EFC05213FE5F}" srcOrd="0" destOrd="0" parTransId="{632AF172-EFD2-4F51-A854-B02D9F9273B2}" sibTransId="{A7D8FDF0-0ED8-4773-B1D3-D59691F9574C}"/>
    <dgm:cxn modelId="{2A4F7E12-1D7A-46B7-8BB1-D0D36443A7BD}" type="presOf" srcId="{62B72655-9395-4DC6-89A2-CDEA12114E7E}" destId="{536BA9E1-8DA3-4574-BEC2-F84F1CD2FF6C}" srcOrd="0" destOrd="1" presId="urn:microsoft.com/office/officeart/2005/8/layout/vList5"/>
    <dgm:cxn modelId="{AEAC141C-3E68-405C-A7E0-13E30ED1C58D}" srcId="{598DFE8D-7189-4C13-8789-DA41D9A7188D}" destId="{5AB47ACB-5AC4-447E-8DF0-9D85DD1561E7}" srcOrd="2" destOrd="0" parTransId="{AA7AAAE8-9864-4B07-86F4-10DF77421CCF}" sibTransId="{F22C1756-20FC-4839-8493-9DBE936C5CD4}"/>
    <dgm:cxn modelId="{7F2BB527-35DA-4E56-A792-84C5B63F89DF}" type="presOf" srcId="{F7415A4A-DEB4-4A2A-B45E-C7F71AD3E7A0}" destId="{2D78D292-6CAD-47A2-96F8-B0DDD45E2228}" srcOrd="0" destOrd="0" presId="urn:microsoft.com/office/officeart/2005/8/layout/vList5"/>
    <dgm:cxn modelId="{548D9938-FD7B-4318-8A99-CC40E4266604}" srcId="{0CC41189-3478-4664-9A93-99AF22178BB0}" destId="{E8A4C9F6-07D6-414A-B03E-1E84D20941A2}" srcOrd="1" destOrd="0" parTransId="{9163B8FD-B1D4-4832-86E5-64043200366B}" sibTransId="{1F3613D5-3734-4592-BB11-6DC4DDC83165}"/>
    <dgm:cxn modelId="{A078205F-58D1-4F55-ABCC-F6713E46CAD0}" type="presOf" srcId="{D84564C3-24B5-4BBD-B5FB-0EF7282E6DED}" destId="{0BFA2A0B-30F5-4476-AF41-FE87C7409441}" srcOrd="0" destOrd="0" presId="urn:microsoft.com/office/officeart/2005/8/layout/vList5"/>
    <dgm:cxn modelId="{93AA1441-E08B-4EFF-9044-3670D954C2F9}" srcId="{598DFE8D-7189-4C13-8789-DA41D9A7188D}" destId="{D84564C3-24B5-4BBD-B5FB-0EF7282E6DED}" srcOrd="4" destOrd="0" parTransId="{D9C53213-5A94-41C4-A9BF-7553B5E5D874}" sibTransId="{0091410E-5D18-4061-A810-D84D5EF20A67}"/>
    <dgm:cxn modelId="{4BC42F62-D815-47D1-BBFD-E50A4452B75B}" srcId="{D84564C3-24B5-4BBD-B5FB-0EF7282E6DED}" destId="{B4C78156-0300-41C9-8E33-83D7F463AE50}" srcOrd="0" destOrd="0" parTransId="{34C021EA-8646-43F6-ADBE-95314010DDB4}" sibTransId="{1423A0E4-24AC-47B0-9291-D79870E9F78A}"/>
    <dgm:cxn modelId="{E2D4B54A-71A9-45C3-B6F8-F7795E50971C}" type="presOf" srcId="{2FA12C9F-CDB9-4A24-B9ED-90CA3726EC4A}" destId="{ADB5EAC3-2348-46CE-9C27-79A64002BA93}" srcOrd="0" destOrd="0" presId="urn:microsoft.com/office/officeart/2005/8/layout/vList5"/>
    <dgm:cxn modelId="{AC931F4B-F39A-4DE6-A32D-96484DD21605}" srcId="{0CC41189-3478-4664-9A93-99AF22178BB0}" destId="{F7415A4A-DEB4-4A2A-B45E-C7F71AD3E7A0}" srcOrd="0" destOrd="0" parTransId="{12B91236-4A08-46FC-A206-902F9727A6B1}" sibTransId="{B535C167-8D34-4A33-9B81-80742BFA544D}"/>
    <dgm:cxn modelId="{0185A56B-2FED-425D-BF9B-9BE802E9FEBB}" type="presOf" srcId="{529DC606-C3E2-48DA-9DDB-1C4AFAB0916D}" destId="{3A00B686-B69A-4828-B7FA-3AF448AA7149}" srcOrd="0" destOrd="1" presId="urn:microsoft.com/office/officeart/2005/8/layout/vList5"/>
    <dgm:cxn modelId="{E6AAED6B-EA9F-42C7-A4D5-44EEF9036467}" type="presOf" srcId="{0CC41189-3478-4664-9A93-99AF22178BB0}" destId="{871F6EFE-9E93-4982-B942-1738FAAE31FD}" srcOrd="0" destOrd="0" presId="urn:microsoft.com/office/officeart/2005/8/layout/vList5"/>
    <dgm:cxn modelId="{6E896773-0EC7-4792-BF71-A19E3A4B31F9}" srcId="{2FA12C9F-CDB9-4A24-B9ED-90CA3726EC4A}" destId="{54D08263-EE17-4621-A84C-B1120B4F3343}" srcOrd="0" destOrd="0" parTransId="{8171113E-6547-41C1-893C-68078EC703E5}" sibTransId="{F0761F82-350B-48F3-BF92-AD778A8DB9B4}"/>
    <dgm:cxn modelId="{D4B83954-2DB9-40E8-8818-4EE58FBB6E21}" srcId="{2FA12C9F-CDB9-4A24-B9ED-90CA3726EC4A}" destId="{529DC606-C3E2-48DA-9DDB-1C4AFAB0916D}" srcOrd="1" destOrd="0" parTransId="{41FA8F80-C152-4983-967A-0130348F65AB}" sibTransId="{90375FBE-3682-4614-8275-F1FCEFA0ABF3}"/>
    <dgm:cxn modelId="{AB0BB874-A149-45CE-ADD3-4499463D4286}" type="presOf" srcId="{54D08263-EE17-4621-A84C-B1120B4F3343}" destId="{3A00B686-B69A-4828-B7FA-3AF448AA7149}" srcOrd="0" destOrd="0" presId="urn:microsoft.com/office/officeart/2005/8/layout/vList5"/>
    <dgm:cxn modelId="{E053B87D-D5A3-48CA-BE4E-69A36161E407}" type="presOf" srcId="{E8A4C9F6-07D6-414A-B03E-1E84D20941A2}" destId="{2D78D292-6CAD-47A2-96F8-B0DDD45E2228}" srcOrd="0" destOrd="1" presId="urn:microsoft.com/office/officeart/2005/8/layout/vList5"/>
    <dgm:cxn modelId="{0955FB84-38E5-4678-87B8-EB97BF2A1A60}" type="presOf" srcId="{6D655654-1AB5-430A-AC74-EFC05213FE5F}" destId="{17FD1B4E-F1EF-4648-95B4-135BC049C2A1}" srcOrd="0" destOrd="0" presId="urn:microsoft.com/office/officeart/2005/8/layout/vList5"/>
    <dgm:cxn modelId="{C4524586-EE4D-48BD-9690-6D1E30E78353}" type="presOf" srcId="{D9F6AE7D-EB3A-4408-8B3D-009BC4B1FF09}" destId="{485CB64D-F960-4D47-BE0D-CC485B8864C0}" srcOrd="0" destOrd="0" presId="urn:microsoft.com/office/officeart/2005/8/layout/vList5"/>
    <dgm:cxn modelId="{47D8DB99-29A2-48E7-86E6-3D6C980F157A}" srcId="{598DFE8D-7189-4C13-8789-DA41D9A7188D}" destId="{0CC41189-3478-4664-9A93-99AF22178BB0}" srcOrd="1" destOrd="0" parTransId="{698D503E-0A07-4EC0-B1FE-DEA000BD787A}" sibTransId="{2F6958D7-EB19-4562-AD02-26A2B27DA931}"/>
    <dgm:cxn modelId="{C34AD7AE-13E0-4976-B6D0-DB596EBDE27C}" type="presOf" srcId="{5AB47ACB-5AC4-447E-8DF0-9D85DD1561E7}" destId="{40BC8CCC-9DBB-48A9-B59A-972275117F97}" srcOrd="0" destOrd="0" presId="urn:microsoft.com/office/officeart/2005/8/layout/vList5"/>
    <dgm:cxn modelId="{B5AECDB8-BF2C-4F4C-957C-DEC7E67DE3F5}" srcId="{D84564C3-24B5-4BBD-B5FB-0EF7282E6DED}" destId="{94E725C6-B1FF-4C0E-9F15-F7F3EBAB39B0}" srcOrd="1" destOrd="0" parTransId="{62613711-9E25-4194-91DC-00CE479A99BC}" sibTransId="{ED09A130-4DD9-4FF4-8584-7FC4A5CE644E}"/>
    <dgm:cxn modelId="{2C90FAC4-065F-4B9D-83B3-3F2A370FE1E6}" srcId="{598DFE8D-7189-4C13-8789-DA41D9A7188D}" destId="{2FA12C9F-CDB9-4A24-B9ED-90CA3726EC4A}" srcOrd="3" destOrd="0" parTransId="{E22B6E27-28B3-4331-93E2-1DC9779D7B33}" sibTransId="{71ACA336-04B5-4B7E-BA61-704B3EDEC248}"/>
    <dgm:cxn modelId="{47D368C5-7666-48DF-9521-EF06A83D8C18}" type="presOf" srcId="{FF763CCB-FB9C-4475-A63E-0CEADBF161C7}" destId="{536BA9E1-8DA3-4574-BEC2-F84F1CD2FF6C}" srcOrd="0" destOrd="0" presId="urn:microsoft.com/office/officeart/2005/8/layout/vList5"/>
    <dgm:cxn modelId="{C00D72C5-EEC4-4F7E-8CC2-669568354DEF}" srcId="{5AB47ACB-5AC4-447E-8DF0-9D85DD1561E7}" destId="{FF763CCB-FB9C-4475-A63E-0CEADBF161C7}" srcOrd="0" destOrd="0" parTransId="{5FEC2DFC-A171-4B19-BAD1-6B172E2DA9D4}" sibTransId="{C097430F-367A-458E-85AF-96F3E7C5750C}"/>
    <dgm:cxn modelId="{F70ED5E1-62FC-422C-86D8-3B896C028BF4}" type="presOf" srcId="{94E725C6-B1FF-4C0E-9F15-F7F3EBAB39B0}" destId="{19BA1FE0-85C8-494A-8C7A-7CDB917AA8C9}" srcOrd="0" destOrd="1" presId="urn:microsoft.com/office/officeart/2005/8/layout/vList5"/>
    <dgm:cxn modelId="{B960E8E3-E49A-4334-B82B-4018696FE279}" type="presOf" srcId="{598DFE8D-7189-4C13-8789-DA41D9A7188D}" destId="{792D22FD-1080-41D7-8BF7-885D0D8E0A9E}" srcOrd="0" destOrd="0" presId="urn:microsoft.com/office/officeart/2005/8/layout/vList5"/>
    <dgm:cxn modelId="{F310B5EA-56E5-4D0E-848C-D2532A57635B}" srcId="{D9F6AE7D-EB3A-4408-8B3D-009BC4B1FF09}" destId="{9CDD7507-7680-434D-B6C9-24936BE309C4}" srcOrd="1" destOrd="0" parTransId="{89F70B52-27A8-4BE1-9862-80BB9F2D0C01}" sibTransId="{7DCFE776-C32C-4A13-92A1-AD1D40719ED7}"/>
    <dgm:cxn modelId="{D8A01EEC-BA2C-49A7-8019-B01DC67EFD0B}" srcId="{5AB47ACB-5AC4-447E-8DF0-9D85DD1561E7}" destId="{62B72655-9395-4DC6-89A2-CDEA12114E7E}" srcOrd="1" destOrd="0" parTransId="{6B5F00AD-9267-4029-BD75-7C0278A65AA9}" sibTransId="{141EAFE0-89DA-4B89-9D50-69FFC50D92E8}"/>
    <dgm:cxn modelId="{E5AD99EE-5932-40F4-9DDF-F836AECB2D18}" type="presOf" srcId="{B4C78156-0300-41C9-8E33-83D7F463AE50}" destId="{19BA1FE0-85C8-494A-8C7A-7CDB917AA8C9}" srcOrd="0" destOrd="0" presId="urn:microsoft.com/office/officeart/2005/8/layout/vList5"/>
    <dgm:cxn modelId="{45F02E78-E09A-4FA3-912E-DD54BFC4517C}" type="presParOf" srcId="{792D22FD-1080-41D7-8BF7-885D0D8E0A9E}" destId="{806A005E-A4D4-4E34-B568-6E13812E1FE5}" srcOrd="0" destOrd="0" presId="urn:microsoft.com/office/officeart/2005/8/layout/vList5"/>
    <dgm:cxn modelId="{47BF9FD2-5F56-4D42-9B81-995281349FF9}" type="presParOf" srcId="{806A005E-A4D4-4E34-B568-6E13812E1FE5}" destId="{485CB64D-F960-4D47-BE0D-CC485B8864C0}" srcOrd="0" destOrd="0" presId="urn:microsoft.com/office/officeart/2005/8/layout/vList5"/>
    <dgm:cxn modelId="{E79C4E99-B807-4707-9AF5-EE8B0CEB1D9A}" type="presParOf" srcId="{806A005E-A4D4-4E34-B568-6E13812E1FE5}" destId="{17FD1B4E-F1EF-4648-95B4-135BC049C2A1}" srcOrd="1" destOrd="0" presId="urn:microsoft.com/office/officeart/2005/8/layout/vList5"/>
    <dgm:cxn modelId="{27B532D8-1BB7-40CA-A276-9DFC931FF4A3}" type="presParOf" srcId="{792D22FD-1080-41D7-8BF7-885D0D8E0A9E}" destId="{050E8206-FD3E-4671-AB3E-0A5D0DDDB151}" srcOrd="1" destOrd="0" presId="urn:microsoft.com/office/officeart/2005/8/layout/vList5"/>
    <dgm:cxn modelId="{22E03151-6A39-4621-A6B0-DF291428E195}" type="presParOf" srcId="{792D22FD-1080-41D7-8BF7-885D0D8E0A9E}" destId="{3AD5F18C-5E14-4F6E-9C91-7B7F47953FA6}" srcOrd="2" destOrd="0" presId="urn:microsoft.com/office/officeart/2005/8/layout/vList5"/>
    <dgm:cxn modelId="{8A5DFE8F-D854-4B5E-B4A3-4333AE11F030}" type="presParOf" srcId="{3AD5F18C-5E14-4F6E-9C91-7B7F47953FA6}" destId="{871F6EFE-9E93-4982-B942-1738FAAE31FD}" srcOrd="0" destOrd="0" presId="urn:microsoft.com/office/officeart/2005/8/layout/vList5"/>
    <dgm:cxn modelId="{6AF1F0F0-9108-4689-9423-D849F0016356}" type="presParOf" srcId="{3AD5F18C-5E14-4F6E-9C91-7B7F47953FA6}" destId="{2D78D292-6CAD-47A2-96F8-B0DDD45E2228}" srcOrd="1" destOrd="0" presId="urn:microsoft.com/office/officeart/2005/8/layout/vList5"/>
    <dgm:cxn modelId="{CD46F812-B16B-4B2F-8826-FA3A841DDE99}" type="presParOf" srcId="{792D22FD-1080-41D7-8BF7-885D0D8E0A9E}" destId="{2928481B-0112-4470-9329-52D5A1016AD8}" srcOrd="3" destOrd="0" presId="urn:microsoft.com/office/officeart/2005/8/layout/vList5"/>
    <dgm:cxn modelId="{403F0F94-DB31-44CB-BD74-749F51A69317}" type="presParOf" srcId="{792D22FD-1080-41D7-8BF7-885D0D8E0A9E}" destId="{1A77E053-FB8F-4D99-A9D7-A641C03485BD}" srcOrd="4" destOrd="0" presId="urn:microsoft.com/office/officeart/2005/8/layout/vList5"/>
    <dgm:cxn modelId="{6A35F50C-40CC-44F8-87C1-1E8DC5EC6150}" type="presParOf" srcId="{1A77E053-FB8F-4D99-A9D7-A641C03485BD}" destId="{40BC8CCC-9DBB-48A9-B59A-972275117F97}" srcOrd="0" destOrd="0" presId="urn:microsoft.com/office/officeart/2005/8/layout/vList5"/>
    <dgm:cxn modelId="{88CDB7EB-0289-4F55-80FD-06B1D189BA08}" type="presParOf" srcId="{1A77E053-FB8F-4D99-A9D7-A641C03485BD}" destId="{536BA9E1-8DA3-4574-BEC2-F84F1CD2FF6C}" srcOrd="1" destOrd="0" presId="urn:microsoft.com/office/officeart/2005/8/layout/vList5"/>
    <dgm:cxn modelId="{206F80E4-9D9C-4F45-84CC-056D091FCB0D}" type="presParOf" srcId="{792D22FD-1080-41D7-8BF7-885D0D8E0A9E}" destId="{A53A0075-63DC-4DD2-BCDB-F85EDA9A9286}" srcOrd="5" destOrd="0" presId="urn:microsoft.com/office/officeart/2005/8/layout/vList5"/>
    <dgm:cxn modelId="{FC454B28-2CF6-446C-BDF4-8652D31C19A0}" type="presParOf" srcId="{792D22FD-1080-41D7-8BF7-885D0D8E0A9E}" destId="{57BF8C3F-26AA-4DAE-BC7A-C4678F7150C8}" srcOrd="6" destOrd="0" presId="urn:microsoft.com/office/officeart/2005/8/layout/vList5"/>
    <dgm:cxn modelId="{8EDFA4F3-4183-46FD-9119-C1A1091F46AD}" type="presParOf" srcId="{57BF8C3F-26AA-4DAE-BC7A-C4678F7150C8}" destId="{ADB5EAC3-2348-46CE-9C27-79A64002BA93}" srcOrd="0" destOrd="0" presId="urn:microsoft.com/office/officeart/2005/8/layout/vList5"/>
    <dgm:cxn modelId="{7FFA2C3F-B672-4AAB-9115-26F4AA6A8C86}" type="presParOf" srcId="{57BF8C3F-26AA-4DAE-BC7A-C4678F7150C8}" destId="{3A00B686-B69A-4828-B7FA-3AF448AA7149}" srcOrd="1" destOrd="0" presId="urn:microsoft.com/office/officeart/2005/8/layout/vList5"/>
    <dgm:cxn modelId="{3FB3C035-3DED-4ABD-8F9B-87F2A65ABCDE}" type="presParOf" srcId="{792D22FD-1080-41D7-8BF7-885D0D8E0A9E}" destId="{85AE7DB9-6713-4681-A7B1-7845B4933FB3}" srcOrd="7" destOrd="0" presId="urn:microsoft.com/office/officeart/2005/8/layout/vList5"/>
    <dgm:cxn modelId="{70B5DFD8-144B-48D4-9CAC-CD9E65DCB42E}" type="presParOf" srcId="{792D22FD-1080-41D7-8BF7-885D0D8E0A9E}" destId="{9CF7F4B0-B11A-4DDB-BB1E-B21BA66C9503}" srcOrd="8" destOrd="0" presId="urn:microsoft.com/office/officeart/2005/8/layout/vList5"/>
    <dgm:cxn modelId="{466E65C4-9794-4469-A565-5FF1E5B927EB}" type="presParOf" srcId="{9CF7F4B0-B11A-4DDB-BB1E-B21BA66C9503}" destId="{0BFA2A0B-30F5-4476-AF41-FE87C7409441}" srcOrd="0" destOrd="0" presId="urn:microsoft.com/office/officeart/2005/8/layout/vList5"/>
    <dgm:cxn modelId="{29BB2CD0-CCDC-4429-A433-EC9883FB0299}" type="presParOf" srcId="{9CF7F4B0-B11A-4DDB-BB1E-B21BA66C9503}" destId="{19BA1FE0-85C8-494A-8C7A-7CDB917AA8C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98DFE8D-7189-4C13-8789-DA41D9A7188D}" type="doc">
      <dgm:prSet loTypeId="urn:microsoft.com/office/officeart/2005/8/layout/h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D9F6AE7D-EB3A-4408-8B3D-009BC4B1FF09}">
      <dgm:prSet phldrT="[Текст]"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 va istisnolarni boshqarish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68E27A-063C-47AF-B292-CA1AAC16AA7E}" type="parTrans" cxnId="{7DD11B06-30EB-4D6E-ADEB-6B3DC800E16B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389096-D068-49C7-A698-B54BE2D2186C}" type="sibTrans" cxnId="{7DD11B06-30EB-4D6E-ADEB-6B3DC800E16B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655654-1AB5-430A-AC74-EFC05213FE5F}">
      <dgm:prSet phldrT="[Текст]"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Intellektual boshqaruv tizimlari vazifalar va maqsadlarning bajarilishiga ta'sir qilishi mumkin bo'lgan hodisalar va istisnolarga avtomatik ravishda javob berishi mumkin.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2AF172-EFD2-4F51-A854-B02D9F9273B2}" type="parTrans" cxnId="{1AE6B30D-6D04-4BD0-9136-3E13811958D2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D8FDF0-0ED8-4773-B1D3-D59691F9574C}" type="sibTrans" cxnId="{1AE6B30D-6D04-4BD0-9136-3E13811958D2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C41189-3478-4664-9A93-99AF22178BB0}">
      <dgm:prSet phldrT="[Текст]"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Tekshiruv tizimlari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8D503E-0A07-4EC0-B1FE-DEA000BD787A}" type="parTrans" cxnId="{47D8DB99-29A2-48E7-86E6-3D6C980F157A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6958D7-EB19-4562-AD02-26A2B27DA931}" type="sibTrans" cxnId="{47D8DB99-29A2-48E7-86E6-3D6C980F157A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415A4A-DEB4-4A2A-B45E-C7F71AD3E7A0}">
      <dgm:prSet phldrT="[Текст]"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Intellektual boshqaruv qarorlar va jarayonlar natijalarini baholash va kerak bo'lganda ularni sozlash imkonini beruvchi qayta aloqa tizimlarini o'z ichiga oladi.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B91236-4A08-46FC-A206-902F9727A6B1}" type="parTrans" cxnId="{AC931F4B-F39A-4DE6-A32D-96484DD21605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35C167-8D34-4A33-9B81-80742BFA544D}" type="sibTrans" cxnId="{AC931F4B-F39A-4DE6-A32D-96484DD21605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B47ACB-5AC4-447E-8DF0-9D85DD1561E7}">
      <dgm:prSet phldrT="[Текст]"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Xavfsizlik va himoya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7AAAE8-9864-4B07-86F4-10DF77421CCF}" type="parTrans" cxnId="{AEAC141C-3E68-405C-A7E0-13E30ED1C58D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2C1756-20FC-4839-8493-9DBE936C5CD4}" type="sibTrans" cxnId="{AEAC141C-3E68-405C-A7E0-13E30ED1C58D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763CCB-FB9C-4475-A63E-0CEADBF161C7}">
      <dgm:prSet phldrT="[Текст]"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Intellektual boshqaruv tizimlari tahdidlar va hujumlarning oldini olish uchun ma'lumotlar va operatsiyalar xavfsizligini ta'minlashi kerak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EC2DFC-A171-4B19-BAD1-6B172E2DA9D4}" type="parTrans" cxnId="{C00D72C5-EEC4-4F7E-8CC2-669568354DEF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97430F-367A-458E-85AF-96F3E7C5750C}" type="sibTrans" cxnId="{C00D72C5-EEC4-4F7E-8CC2-669568354DEF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A12C9F-CDB9-4A24-B9ED-90CA3726EC4A}">
      <dgm:prSet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tizimlar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integratsiya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2B6E27-28B3-4331-93E2-1DC9779D7B33}" type="parTrans" cxnId="{2C90FAC4-065F-4B9D-83B3-3F2A370FE1E6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ACA336-04B5-4B7E-BA61-704B3EDEC248}" type="sibTrans" cxnId="{2C90FAC4-065F-4B9D-83B3-3F2A370FE1E6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D08263-EE17-4621-A84C-B1120B4F3343}">
      <dgm:prSet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Ko'pgina KDT boshqa tizimlar, jumladan, axborot tizimlari, tarmoqlar, avtomatlashtirilgan jarayonlar va boshqalar bilan o'zaro ta'sir qiladi.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71113E-6547-41C1-893C-68078EC703E5}" type="parTrans" cxnId="{6E896773-0EC7-4792-BF71-A19E3A4B31F9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761F82-350B-48F3-BF92-AD778A8DB9B4}" type="sibTrans" cxnId="{6E896773-0EC7-4792-BF71-A19E3A4B31F9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4564C3-24B5-4BBD-B5FB-0EF7282E6DED}">
      <dgm:prSet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O‘qitish va takomillashtirish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C53213-5A94-41C4-A9BF-7553B5E5D874}" type="parTrans" cxnId="{93AA1441-E08B-4EFF-9044-3670D954C2F9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91410E-5D18-4061-A810-D84D5EF20A67}" type="sibTrans" cxnId="{93AA1441-E08B-4EFF-9044-3670D954C2F9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C78156-0300-41C9-8E33-83D7F463AE50}">
      <dgm:prSet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Intellektual boshqaruv tizimlari ma'lumotlar va tajribadan o'rganish orqali vaqt o'tishi bilan yaxshilanishi mumkin.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C021EA-8646-43F6-ADBE-95314010DDB4}" type="parTrans" cxnId="{4BC42F62-D815-47D1-BBFD-E50A4452B75B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23A0E4-24AC-47B0-9291-D79870E9F78A}" type="sibTrans" cxnId="{4BC42F62-D815-47D1-BBFD-E50A4452B75B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3CF34B-E022-4ECB-9F55-A2A0F9A2AC2A}">
      <dgm:prSet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Bu xavflarni boshqarish va muammolarni hal qilish choralarini o'z ichiga oladi.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E2BBB0-15BD-42EE-A806-997E7B122B4C}" type="parTrans" cxnId="{566AF1B2-FE08-40A0-BDC1-BCAC7ED95427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E7BC3-B164-41E7-9BB5-5086546BF195}" type="sibTrans" cxnId="{566AF1B2-FE08-40A0-BDC1-BCAC7ED95427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F6A011-48B2-454F-AE2A-F732729C5713}" type="pres">
      <dgm:prSet presAssocID="{598DFE8D-7189-4C13-8789-DA41D9A7188D}" presName="Name0" presStyleCnt="0">
        <dgm:presLayoutVars>
          <dgm:dir/>
          <dgm:animLvl val="lvl"/>
          <dgm:resizeHandles val="exact"/>
        </dgm:presLayoutVars>
      </dgm:prSet>
      <dgm:spPr/>
    </dgm:pt>
    <dgm:pt modelId="{259C0CDD-36DF-4127-B6C0-8C7A61950D1B}" type="pres">
      <dgm:prSet presAssocID="{D9F6AE7D-EB3A-4408-8B3D-009BC4B1FF09}" presName="composite" presStyleCnt="0"/>
      <dgm:spPr/>
    </dgm:pt>
    <dgm:pt modelId="{4716BF15-FFB6-4878-9DC7-110CFB102CB7}" type="pres">
      <dgm:prSet presAssocID="{D9F6AE7D-EB3A-4408-8B3D-009BC4B1FF09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</dgm:pt>
    <dgm:pt modelId="{0C51F9BF-45E8-42DD-ABB0-676FA13D9A3C}" type="pres">
      <dgm:prSet presAssocID="{D9F6AE7D-EB3A-4408-8B3D-009BC4B1FF09}" presName="desTx" presStyleLbl="alignAccFollowNode1" presStyleIdx="0" presStyleCnt="5">
        <dgm:presLayoutVars>
          <dgm:bulletEnabled val="1"/>
        </dgm:presLayoutVars>
      </dgm:prSet>
      <dgm:spPr/>
    </dgm:pt>
    <dgm:pt modelId="{D52D23BE-9C60-4A33-BCDE-3B2DC79E87F3}" type="pres">
      <dgm:prSet presAssocID="{FD389096-D068-49C7-A698-B54BE2D2186C}" presName="space" presStyleCnt="0"/>
      <dgm:spPr/>
    </dgm:pt>
    <dgm:pt modelId="{08041E11-5D51-44B3-BEDA-10A7A0ECE3F3}" type="pres">
      <dgm:prSet presAssocID="{0CC41189-3478-4664-9A93-99AF22178BB0}" presName="composite" presStyleCnt="0"/>
      <dgm:spPr/>
    </dgm:pt>
    <dgm:pt modelId="{88CE0C0C-D5B2-4DD0-A8CB-277CB18690B5}" type="pres">
      <dgm:prSet presAssocID="{0CC41189-3478-4664-9A93-99AF22178BB0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</dgm:pt>
    <dgm:pt modelId="{C1D77B30-4F81-4EE4-934C-EB258D39B772}" type="pres">
      <dgm:prSet presAssocID="{0CC41189-3478-4664-9A93-99AF22178BB0}" presName="desTx" presStyleLbl="alignAccFollowNode1" presStyleIdx="1" presStyleCnt="5">
        <dgm:presLayoutVars>
          <dgm:bulletEnabled val="1"/>
        </dgm:presLayoutVars>
      </dgm:prSet>
      <dgm:spPr/>
    </dgm:pt>
    <dgm:pt modelId="{8CFA5909-94AB-4CB8-AEAD-1AFAB0EE3534}" type="pres">
      <dgm:prSet presAssocID="{2F6958D7-EB19-4562-AD02-26A2B27DA931}" presName="space" presStyleCnt="0"/>
      <dgm:spPr/>
    </dgm:pt>
    <dgm:pt modelId="{68562B34-C1FD-4B09-BD52-F704203B1296}" type="pres">
      <dgm:prSet presAssocID="{5AB47ACB-5AC4-447E-8DF0-9D85DD1561E7}" presName="composite" presStyleCnt="0"/>
      <dgm:spPr/>
    </dgm:pt>
    <dgm:pt modelId="{66ABBEA1-C7D8-4908-8B04-97730F0CF523}" type="pres">
      <dgm:prSet presAssocID="{5AB47ACB-5AC4-447E-8DF0-9D85DD1561E7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</dgm:pt>
    <dgm:pt modelId="{B2F52759-D231-4393-9896-F356DFDF2782}" type="pres">
      <dgm:prSet presAssocID="{5AB47ACB-5AC4-447E-8DF0-9D85DD1561E7}" presName="desTx" presStyleLbl="alignAccFollowNode1" presStyleIdx="2" presStyleCnt="5">
        <dgm:presLayoutVars>
          <dgm:bulletEnabled val="1"/>
        </dgm:presLayoutVars>
      </dgm:prSet>
      <dgm:spPr/>
    </dgm:pt>
    <dgm:pt modelId="{F49ED9E6-3293-4335-89EB-EC52759101A7}" type="pres">
      <dgm:prSet presAssocID="{F22C1756-20FC-4839-8493-9DBE936C5CD4}" presName="space" presStyleCnt="0"/>
      <dgm:spPr/>
    </dgm:pt>
    <dgm:pt modelId="{9E6ED5B0-D9E5-4267-BE54-BCF8BACA1DB3}" type="pres">
      <dgm:prSet presAssocID="{2FA12C9F-CDB9-4A24-B9ED-90CA3726EC4A}" presName="composite" presStyleCnt="0"/>
      <dgm:spPr/>
    </dgm:pt>
    <dgm:pt modelId="{36DAA0E6-CAB5-485F-952C-2BF1C7F93866}" type="pres">
      <dgm:prSet presAssocID="{2FA12C9F-CDB9-4A24-B9ED-90CA3726EC4A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</dgm:pt>
    <dgm:pt modelId="{5DEFA151-7A6D-4F06-97A8-7BDC7892E600}" type="pres">
      <dgm:prSet presAssocID="{2FA12C9F-CDB9-4A24-B9ED-90CA3726EC4A}" presName="desTx" presStyleLbl="alignAccFollowNode1" presStyleIdx="3" presStyleCnt="5">
        <dgm:presLayoutVars>
          <dgm:bulletEnabled val="1"/>
        </dgm:presLayoutVars>
      </dgm:prSet>
      <dgm:spPr/>
    </dgm:pt>
    <dgm:pt modelId="{0E115023-7EF4-4826-B900-514700BA8747}" type="pres">
      <dgm:prSet presAssocID="{71ACA336-04B5-4B7E-BA61-704B3EDEC248}" presName="space" presStyleCnt="0"/>
      <dgm:spPr/>
    </dgm:pt>
    <dgm:pt modelId="{5C7C35F6-D179-4D3F-BB18-365712289C2F}" type="pres">
      <dgm:prSet presAssocID="{D84564C3-24B5-4BBD-B5FB-0EF7282E6DED}" presName="composite" presStyleCnt="0"/>
      <dgm:spPr/>
    </dgm:pt>
    <dgm:pt modelId="{23AE5BA1-3DE6-4159-9718-9626A02D3268}" type="pres">
      <dgm:prSet presAssocID="{D84564C3-24B5-4BBD-B5FB-0EF7282E6DED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</dgm:pt>
    <dgm:pt modelId="{DC56C0B6-E6F8-42EE-A963-FA11C1013410}" type="pres">
      <dgm:prSet presAssocID="{D84564C3-24B5-4BBD-B5FB-0EF7282E6DED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7DD11B06-30EB-4D6E-ADEB-6B3DC800E16B}" srcId="{598DFE8D-7189-4C13-8789-DA41D9A7188D}" destId="{D9F6AE7D-EB3A-4408-8B3D-009BC4B1FF09}" srcOrd="0" destOrd="0" parTransId="{6068E27A-063C-47AF-B292-CA1AAC16AA7E}" sibTransId="{FD389096-D068-49C7-A698-B54BE2D2186C}"/>
    <dgm:cxn modelId="{C5ED570B-DFF4-4FDF-B8EF-F9EA1C602FA6}" type="presOf" srcId="{FF763CCB-FB9C-4475-A63E-0CEADBF161C7}" destId="{B2F52759-D231-4393-9896-F356DFDF2782}" srcOrd="0" destOrd="0" presId="urn:microsoft.com/office/officeart/2005/8/layout/hList1"/>
    <dgm:cxn modelId="{1AE6B30D-6D04-4BD0-9136-3E13811958D2}" srcId="{D9F6AE7D-EB3A-4408-8B3D-009BC4B1FF09}" destId="{6D655654-1AB5-430A-AC74-EFC05213FE5F}" srcOrd="0" destOrd="0" parTransId="{632AF172-EFD2-4F51-A854-B02D9F9273B2}" sibTransId="{A7D8FDF0-0ED8-4773-B1D3-D59691F9574C}"/>
    <dgm:cxn modelId="{C829B611-164F-4349-93AF-6F82A5C8AE72}" type="presOf" srcId="{B4C78156-0300-41C9-8E33-83D7F463AE50}" destId="{DC56C0B6-E6F8-42EE-A963-FA11C1013410}" srcOrd="0" destOrd="0" presId="urn:microsoft.com/office/officeart/2005/8/layout/hList1"/>
    <dgm:cxn modelId="{AEAC141C-3E68-405C-A7E0-13E30ED1C58D}" srcId="{598DFE8D-7189-4C13-8789-DA41D9A7188D}" destId="{5AB47ACB-5AC4-447E-8DF0-9D85DD1561E7}" srcOrd="2" destOrd="0" parTransId="{AA7AAAE8-9864-4B07-86F4-10DF77421CCF}" sibTransId="{F22C1756-20FC-4839-8493-9DBE936C5CD4}"/>
    <dgm:cxn modelId="{8244801E-EF21-4C2B-91F4-CE8C326F6730}" type="presOf" srcId="{D9F6AE7D-EB3A-4408-8B3D-009BC4B1FF09}" destId="{4716BF15-FFB6-4878-9DC7-110CFB102CB7}" srcOrd="0" destOrd="0" presId="urn:microsoft.com/office/officeart/2005/8/layout/hList1"/>
    <dgm:cxn modelId="{6FA82125-70F6-40A9-B057-31E6E4B02B1D}" type="presOf" srcId="{5AB47ACB-5AC4-447E-8DF0-9D85DD1561E7}" destId="{66ABBEA1-C7D8-4908-8B04-97730F0CF523}" srcOrd="0" destOrd="0" presId="urn:microsoft.com/office/officeart/2005/8/layout/hList1"/>
    <dgm:cxn modelId="{C6414331-C9FC-4871-B502-F519C9493CB1}" type="presOf" srcId="{6D655654-1AB5-430A-AC74-EFC05213FE5F}" destId="{0C51F9BF-45E8-42DD-ABB0-676FA13D9A3C}" srcOrd="0" destOrd="0" presId="urn:microsoft.com/office/officeart/2005/8/layout/hList1"/>
    <dgm:cxn modelId="{93AA1441-E08B-4EFF-9044-3670D954C2F9}" srcId="{598DFE8D-7189-4C13-8789-DA41D9A7188D}" destId="{D84564C3-24B5-4BBD-B5FB-0EF7282E6DED}" srcOrd="4" destOrd="0" parTransId="{D9C53213-5A94-41C4-A9BF-7553B5E5D874}" sibTransId="{0091410E-5D18-4061-A810-D84D5EF20A67}"/>
    <dgm:cxn modelId="{4BC42F62-D815-47D1-BBFD-E50A4452B75B}" srcId="{D84564C3-24B5-4BBD-B5FB-0EF7282E6DED}" destId="{B4C78156-0300-41C9-8E33-83D7F463AE50}" srcOrd="0" destOrd="0" parTransId="{34C021EA-8646-43F6-ADBE-95314010DDB4}" sibTransId="{1423A0E4-24AC-47B0-9291-D79870E9F78A}"/>
    <dgm:cxn modelId="{AC931F4B-F39A-4DE6-A32D-96484DD21605}" srcId="{0CC41189-3478-4664-9A93-99AF22178BB0}" destId="{F7415A4A-DEB4-4A2A-B45E-C7F71AD3E7A0}" srcOrd="0" destOrd="0" parTransId="{12B91236-4A08-46FC-A206-902F9727A6B1}" sibTransId="{B535C167-8D34-4A33-9B81-80742BFA544D}"/>
    <dgm:cxn modelId="{F78AD84D-28D7-42D4-8DD0-AC0242063F39}" type="presOf" srcId="{0CC41189-3478-4664-9A93-99AF22178BB0}" destId="{88CE0C0C-D5B2-4DD0-A8CB-277CB18690B5}" srcOrd="0" destOrd="0" presId="urn:microsoft.com/office/officeart/2005/8/layout/hList1"/>
    <dgm:cxn modelId="{6E896773-0EC7-4792-BF71-A19E3A4B31F9}" srcId="{2FA12C9F-CDB9-4A24-B9ED-90CA3726EC4A}" destId="{54D08263-EE17-4621-A84C-B1120B4F3343}" srcOrd="0" destOrd="0" parTransId="{8171113E-6547-41C1-893C-68078EC703E5}" sibTransId="{F0761F82-350B-48F3-BF92-AD778A8DB9B4}"/>
    <dgm:cxn modelId="{0555F98D-0521-482F-9AA3-F63021A1C876}" type="presOf" srcId="{D84564C3-24B5-4BBD-B5FB-0EF7282E6DED}" destId="{23AE5BA1-3DE6-4159-9718-9626A02D3268}" srcOrd="0" destOrd="0" presId="urn:microsoft.com/office/officeart/2005/8/layout/hList1"/>
    <dgm:cxn modelId="{47D8DB99-29A2-48E7-86E6-3D6C980F157A}" srcId="{598DFE8D-7189-4C13-8789-DA41D9A7188D}" destId="{0CC41189-3478-4664-9A93-99AF22178BB0}" srcOrd="1" destOrd="0" parTransId="{698D503E-0A07-4EC0-B1FE-DEA000BD787A}" sibTransId="{2F6958D7-EB19-4562-AD02-26A2B27DA931}"/>
    <dgm:cxn modelId="{36F34A9C-1053-45A2-9855-6DB46B593A06}" type="presOf" srcId="{598DFE8D-7189-4C13-8789-DA41D9A7188D}" destId="{DAF6A011-48B2-454F-AE2A-F732729C5713}" srcOrd="0" destOrd="0" presId="urn:microsoft.com/office/officeart/2005/8/layout/hList1"/>
    <dgm:cxn modelId="{B42875B2-BA41-4C76-B2DA-68FF712F15B0}" type="presOf" srcId="{2FA12C9F-CDB9-4A24-B9ED-90CA3726EC4A}" destId="{36DAA0E6-CAB5-485F-952C-2BF1C7F93866}" srcOrd="0" destOrd="0" presId="urn:microsoft.com/office/officeart/2005/8/layout/hList1"/>
    <dgm:cxn modelId="{566AF1B2-FE08-40A0-BDC1-BCAC7ED95427}" srcId="{D9F6AE7D-EB3A-4408-8B3D-009BC4B1FF09}" destId="{843CF34B-E022-4ECB-9F55-A2A0F9A2AC2A}" srcOrd="1" destOrd="0" parTransId="{62E2BBB0-15BD-42EE-A806-997E7B122B4C}" sibTransId="{118E7BC3-B164-41E7-9BB5-5086546BF195}"/>
    <dgm:cxn modelId="{2C90FAC4-065F-4B9D-83B3-3F2A370FE1E6}" srcId="{598DFE8D-7189-4C13-8789-DA41D9A7188D}" destId="{2FA12C9F-CDB9-4A24-B9ED-90CA3726EC4A}" srcOrd="3" destOrd="0" parTransId="{E22B6E27-28B3-4331-93E2-1DC9779D7B33}" sibTransId="{71ACA336-04B5-4B7E-BA61-704B3EDEC248}"/>
    <dgm:cxn modelId="{C00D72C5-EEC4-4F7E-8CC2-669568354DEF}" srcId="{5AB47ACB-5AC4-447E-8DF0-9D85DD1561E7}" destId="{FF763CCB-FB9C-4475-A63E-0CEADBF161C7}" srcOrd="0" destOrd="0" parTransId="{5FEC2DFC-A171-4B19-BAD1-6B172E2DA9D4}" sibTransId="{C097430F-367A-458E-85AF-96F3E7C5750C}"/>
    <dgm:cxn modelId="{1F3344E3-B185-4235-9999-079ED4E112BB}" type="presOf" srcId="{54D08263-EE17-4621-A84C-B1120B4F3343}" destId="{5DEFA151-7A6D-4F06-97A8-7BDC7892E600}" srcOrd="0" destOrd="0" presId="urn:microsoft.com/office/officeart/2005/8/layout/hList1"/>
    <dgm:cxn modelId="{18796CEE-31DB-4A52-B2F7-1309F188FE7B}" type="presOf" srcId="{843CF34B-E022-4ECB-9F55-A2A0F9A2AC2A}" destId="{0C51F9BF-45E8-42DD-ABB0-676FA13D9A3C}" srcOrd="0" destOrd="1" presId="urn:microsoft.com/office/officeart/2005/8/layout/hList1"/>
    <dgm:cxn modelId="{0D6D4FFD-A46D-44B0-B377-77D0B3F10A2F}" type="presOf" srcId="{F7415A4A-DEB4-4A2A-B45E-C7F71AD3E7A0}" destId="{C1D77B30-4F81-4EE4-934C-EB258D39B772}" srcOrd="0" destOrd="0" presId="urn:microsoft.com/office/officeart/2005/8/layout/hList1"/>
    <dgm:cxn modelId="{BC3ADE0D-79C8-4C50-AAF5-C992EFA0EB88}" type="presParOf" srcId="{DAF6A011-48B2-454F-AE2A-F732729C5713}" destId="{259C0CDD-36DF-4127-B6C0-8C7A61950D1B}" srcOrd="0" destOrd="0" presId="urn:microsoft.com/office/officeart/2005/8/layout/hList1"/>
    <dgm:cxn modelId="{55C627AE-FFBA-4F7A-8041-6146359B1021}" type="presParOf" srcId="{259C0CDD-36DF-4127-B6C0-8C7A61950D1B}" destId="{4716BF15-FFB6-4878-9DC7-110CFB102CB7}" srcOrd="0" destOrd="0" presId="urn:microsoft.com/office/officeart/2005/8/layout/hList1"/>
    <dgm:cxn modelId="{9CA94E83-9F65-4F95-A4AA-091A9CD29F04}" type="presParOf" srcId="{259C0CDD-36DF-4127-B6C0-8C7A61950D1B}" destId="{0C51F9BF-45E8-42DD-ABB0-676FA13D9A3C}" srcOrd="1" destOrd="0" presId="urn:microsoft.com/office/officeart/2005/8/layout/hList1"/>
    <dgm:cxn modelId="{DE93DD44-FD7C-4C83-AB0D-7D21B6475D1F}" type="presParOf" srcId="{DAF6A011-48B2-454F-AE2A-F732729C5713}" destId="{D52D23BE-9C60-4A33-BCDE-3B2DC79E87F3}" srcOrd="1" destOrd="0" presId="urn:microsoft.com/office/officeart/2005/8/layout/hList1"/>
    <dgm:cxn modelId="{21F81193-42BD-45F9-8FCB-0D3DEF2DD57A}" type="presParOf" srcId="{DAF6A011-48B2-454F-AE2A-F732729C5713}" destId="{08041E11-5D51-44B3-BEDA-10A7A0ECE3F3}" srcOrd="2" destOrd="0" presId="urn:microsoft.com/office/officeart/2005/8/layout/hList1"/>
    <dgm:cxn modelId="{3D090C12-439C-4C8A-A862-E5B709A9A40D}" type="presParOf" srcId="{08041E11-5D51-44B3-BEDA-10A7A0ECE3F3}" destId="{88CE0C0C-D5B2-4DD0-A8CB-277CB18690B5}" srcOrd="0" destOrd="0" presId="urn:microsoft.com/office/officeart/2005/8/layout/hList1"/>
    <dgm:cxn modelId="{0F4E43F4-E304-401E-8847-74CF5620402F}" type="presParOf" srcId="{08041E11-5D51-44B3-BEDA-10A7A0ECE3F3}" destId="{C1D77B30-4F81-4EE4-934C-EB258D39B772}" srcOrd="1" destOrd="0" presId="urn:microsoft.com/office/officeart/2005/8/layout/hList1"/>
    <dgm:cxn modelId="{52FC343F-0619-49FB-BB29-6540BFF30F3E}" type="presParOf" srcId="{DAF6A011-48B2-454F-AE2A-F732729C5713}" destId="{8CFA5909-94AB-4CB8-AEAD-1AFAB0EE3534}" srcOrd="3" destOrd="0" presId="urn:microsoft.com/office/officeart/2005/8/layout/hList1"/>
    <dgm:cxn modelId="{C0E9BDBC-A7C5-4825-8428-C660810B28A5}" type="presParOf" srcId="{DAF6A011-48B2-454F-AE2A-F732729C5713}" destId="{68562B34-C1FD-4B09-BD52-F704203B1296}" srcOrd="4" destOrd="0" presId="urn:microsoft.com/office/officeart/2005/8/layout/hList1"/>
    <dgm:cxn modelId="{9004953A-EC43-4351-8C01-28829A93F7AA}" type="presParOf" srcId="{68562B34-C1FD-4B09-BD52-F704203B1296}" destId="{66ABBEA1-C7D8-4908-8B04-97730F0CF523}" srcOrd="0" destOrd="0" presId="urn:microsoft.com/office/officeart/2005/8/layout/hList1"/>
    <dgm:cxn modelId="{3A5161EC-6DCD-43E6-9AFB-051C43E7189D}" type="presParOf" srcId="{68562B34-C1FD-4B09-BD52-F704203B1296}" destId="{B2F52759-D231-4393-9896-F356DFDF2782}" srcOrd="1" destOrd="0" presId="urn:microsoft.com/office/officeart/2005/8/layout/hList1"/>
    <dgm:cxn modelId="{733B5449-042C-4AF6-94AC-5711AA7266FF}" type="presParOf" srcId="{DAF6A011-48B2-454F-AE2A-F732729C5713}" destId="{F49ED9E6-3293-4335-89EB-EC52759101A7}" srcOrd="5" destOrd="0" presId="urn:microsoft.com/office/officeart/2005/8/layout/hList1"/>
    <dgm:cxn modelId="{20244AA5-DE01-47CD-9853-5A7803046D6E}" type="presParOf" srcId="{DAF6A011-48B2-454F-AE2A-F732729C5713}" destId="{9E6ED5B0-D9E5-4267-BE54-BCF8BACA1DB3}" srcOrd="6" destOrd="0" presId="urn:microsoft.com/office/officeart/2005/8/layout/hList1"/>
    <dgm:cxn modelId="{F16D1022-696C-48DF-8CC3-6AC2BA48B129}" type="presParOf" srcId="{9E6ED5B0-D9E5-4267-BE54-BCF8BACA1DB3}" destId="{36DAA0E6-CAB5-485F-952C-2BF1C7F93866}" srcOrd="0" destOrd="0" presId="urn:microsoft.com/office/officeart/2005/8/layout/hList1"/>
    <dgm:cxn modelId="{C9EAC2B0-5219-467F-BF6B-2BBCBB5AC01D}" type="presParOf" srcId="{9E6ED5B0-D9E5-4267-BE54-BCF8BACA1DB3}" destId="{5DEFA151-7A6D-4F06-97A8-7BDC7892E600}" srcOrd="1" destOrd="0" presId="urn:microsoft.com/office/officeart/2005/8/layout/hList1"/>
    <dgm:cxn modelId="{57864F64-27C3-4ED4-AAD2-0F997C52CB63}" type="presParOf" srcId="{DAF6A011-48B2-454F-AE2A-F732729C5713}" destId="{0E115023-7EF4-4826-B900-514700BA8747}" srcOrd="7" destOrd="0" presId="urn:microsoft.com/office/officeart/2005/8/layout/hList1"/>
    <dgm:cxn modelId="{DE09F7B5-4A74-43C3-9B7B-A4DDAFD3D626}" type="presParOf" srcId="{DAF6A011-48B2-454F-AE2A-F732729C5713}" destId="{5C7C35F6-D179-4D3F-BB18-365712289C2F}" srcOrd="8" destOrd="0" presId="urn:microsoft.com/office/officeart/2005/8/layout/hList1"/>
    <dgm:cxn modelId="{41E367AA-9C53-4E1D-B582-06E4CB3B559E}" type="presParOf" srcId="{5C7C35F6-D179-4D3F-BB18-365712289C2F}" destId="{23AE5BA1-3DE6-4159-9718-9626A02D3268}" srcOrd="0" destOrd="0" presId="urn:microsoft.com/office/officeart/2005/8/layout/hList1"/>
    <dgm:cxn modelId="{F93807E2-17D7-4216-B80E-257C2978018D}" type="presParOf" srcId="{5C7C35F6-D179-4D3F-BB18-365712289C2F}" destId="{DC56C0B6-E6F8-42EE-A963-FA11C101341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AC39D1-D5E0-46BA-BBC1-45186786A03E}">
      <dsp:nvSpPr>
        <dsp:cNvPr id="0" name=""/>
        <dsp:cNvSpPr/>
      </dsp:nvSpPr>
      <dsp:spPr>
        <a:xfrm rot="5400000">
          <a:off x="5422850" y="-2164649"/>
          <a:ext cx="987190" cy="5568419"/>
        </a:xfrm>
        <a:prstGeom prst="round2SameRect">
          <a:avLst/>
        </a:prstGeom>
        <a:solidFill>
          <a:srgbClr val="FFFF00">
            <a:alpha val="90000"/>
          </a:srgb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KDIT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strategik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taktik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boshqaruvdan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tortib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operatsion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darajagacha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bo'lgan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nechta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boshqaruv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darajalarini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o'z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ichiga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oladi</a:t>
          </a:r>
          <a:endParaRPr lang="ru-RU" sz="15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darajaning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o'ziga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xos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vazifalari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funktsiyalari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bo'lib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quyi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darajalarga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bog'langan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5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132236" y="174156"/>
        <a:ext cx="5520228" cy="890808"/>
      </dsp:txXfrm>
    </dsp:sp>
    <dsp:sp modelId="{F637BD57-CED5-4C26-A9DD-9FCB7041CE5F}">
      <dsp:nvSpPr>
        <dsp:cNvPr id="0" name=""/>
        <dsp:cNvSpPr/>
      </dsp:nvSpPr>
      <dsp:spPr>
        <a:xfrm>
          <a:off x="0" y="2565"/>
          <a:ext cx="3132235" cy="1233988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Ko'p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darajali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tuzilma</a:t>
          </a:r>
          <a:endParaRPr lang="ru-RU" sz="25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238" y="62803"/>
        <a:ext cx="3011759" cy="1113512"/>
      </dsp:txXfrm>
    </dsp:sp>
    <dsp:sp modelId="{4FE97513-5189-4E3F-B710-62ECFB22DB0E}">
      <dsp:nvSpPr>
        <dsp:cNvPr id="0" name=""/>
        <dsp:cNvSpPr/>
      </dsp:nvSpPr>
      <dsp:spPr>
        <a:xfrm rot="5400000">
          <a:off x="5422850" y="-868962"/>
          <a:ext cx="987190" cy="5568419"/>
        </a:xfrm>
        <a:prstGeom prst="round2SameRect">
          <a:avLst/>
        </a:prstGeom>
        <a:solidFill>
          <a:srgbClr val="FFC000">
            <a:alpha val="90000"/>
          </a:srgb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KDIT turli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manbalar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darajadagi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ma'lumotlarni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to'playdi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tahlil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qiladi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birlashtiradi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5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dolzarb ma'lumotlarni olish uchun axborot tizimlari va sensorlardan foydalaniladi.</a:t>
          </a:r>
          <a:endParaRPr lang="ru-RU" sz="15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132236" y="1469843"/>
        <a:ext cx="5520228" cy="890808"/>
      </dsp:txXfrm>
    </dsp:sp>
    <dsp:sp modelId="{31C50A65-68E5-4009-A5F4-9723FE2FBDC6}">
      <dsp:nvSpPr>
        <dsp:cNvPr id="0" name=""/>
        <dsp:cNvSpPr/>
      </dsp:nvSpPr>
      <dsp:spPr>
        <a:xfrm>
          <a:off x="0" y="1298253"/>
          <a:ext cx="3132235" cy="1233988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Maʼlumotlar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maʼlumotlar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integratsiyasi</a:t>
          </a:r>
          <a:endParaRPr lang="ru-RU" sz="25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238" y="1358491"/>
        <a:ext cx="3011759" cy="1113512"/>
      </dsp:txXfrm>
    </dsp:sp>
    <dsp:sp modelId="{4C6F835E-241E-43CA-AA86-EC16D04CA741}">
      <dsp:nvSpPr>
        <dsp:cNvPr id="0" name=""/>
        <dsp:cNvSpPr/>
      </dsp:nvSpPr>
      <dsp:spPr>
        <a:xfrm rot="5400000">
          <a:off x="5422850" y="426725"/>
          <a:ext cx="987190" cy="5568419"/>
        </a:xfrm>
        <a:prstGeom prst="round2SameRect">
          <a:avLst/>
        </a:prstGeom>
        <a:solidFill>
          <a:srgbClr val="FF0000">
            <a:alpha val="90000"/>
          </a:srgb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KDIT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jarayonni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optimallashtirish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aqlli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algoritmlar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sun'iy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intellektni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o'z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ichiga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oladi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5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 algoritmlar mashinani o'rganish, neyron tarmoqlar, genetik algoritmlar va boshqalarni o'z ichiga olishi mumkin</a:t>
          </a:r>
          <a:endParaRPr lang="ru-RU" sz="15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132236" y="2765531"/>
        <a:ext cx="5520228" cy="890808"/>
      </dsp:txXfrm>
    </dsp:sp>
    <dsp:sp modelId="{8EE42064-CD42-4293-963C-34D5EDB9AACB}">
      <dsp:nvSpPr>
        <dsp:cNvPr id="0" name=""/>
        <dsp:cNvSpPr/>
      </dsp:nvSpPr>
      <dsp:spPr>
        <a:xfrm>
          <a:off x="0" y="2593940"/>
          <a:ext cx="3132235" cy="1233988"/>
        </a:xfrm>
        <a:prstGeom prst="round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Aqlli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algoritmlar</a:t>
          </a:r>
          <a:endParaRPr lang="ru-RU" sz="25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238" y="2654178"/>
        <a:ext cx="3011759" cy="1113512"/>
      </dsp:txXfrm>
    </dsp:sp>
    <dsp:sp modelId="{649F4E8D-707E-45B4-9233-7D4F00EED0C2}">
      <dsp:nvSpPr>
        <dsp:cNvPr id="0" name=""/>
        <dsp:cNvSpPr/>
      </dsp:nvSpPr>
      <dsp:spPr>
        <a:xfrm rot="5400000">
          <a:off x="5422850" y="1722412"/>
          <a:ext cx="987190" cy="5568419"/>
        </a:xfrm>
        <a:prstGeom prst="round2SameRect">
          <a:avLst/>
        </a:prstGeom>
        <a:noFill/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KDIT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ko'plab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operatsiyalarni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avtomatlashtirishga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intiladi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5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transport,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energiya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ta'minoti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boshqalarni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avtomatlashtirilgan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tizimlarini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o'z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ichiga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olishi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1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5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132236" y="4061218"/>
        <a:ext cx="5520228" cy="890808"/>
      </dsp:txXfrm>
    </dsp:sp>
    <dsp:sp modelId="{9DF01D55-D431-4B47-9D76-06C7BE4EDEFE}">
      <dsp:nvSpPr>
        <dsp:cNvPr id="0" name=""/>
        <dsp:cNvSpPr/>
      </dsp:nvSpPr>
      <dsp:spPr>
        <a:xfrm>
          <a:off x="0" y="3889628"/>
          <a:ext cx="3132235" cy="1233988"/>
        </a:xfrm>
        <a:prstGeom prst="round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Jarayonlarni avtomatlashtirish</a:t>
          </a:r>
          <a:endParaRPr lang="ru-RU" sz="25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238" y="3949866"/>
        <a:ext cx="3011759" cy="11135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FB8C75-A6CD-43EA-B584-83C3BFDB7DD4}">
      <dsp:nvSpPr>
        <dsp:cNvPr id="0" name=""/>
        <dsp:cNvSpPr/>
      </dsp:nvSpPr>
      <dsp:spPr>
        <a:xfrm>
          <a:off x="3591974" y="2050"/>
          <a:ext cx="5381386" cy="1617534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IBT tarixiy ma'lumotlar va joriy ma'lumotlar tahlili asosida kelajakdagi voqealar va tendentsiyalarni bashorat qila oladi.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 sizga ko'proq asosli qarorlar qabul qilish imkonini beradi.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91974" y="204242"/>
        <a:ext cx="4774811" cy="1213150"/>
      </dsp:txXfrm>
    </dsp:sp>
    <dsp:sp modelId="{2DF86865-540D-45C9-AE84-2274B903A29B}">
      <dsp:nvSpPr>
        <dsp:cNvPr id="0" name=""/>
        <dsp:cNvSpPr/>
      </dsp:nvSpPr>
      <dsp:spPr>
        <a:xfrm>
          <a:off x="4383" y="141281"/>
          <a:ext cx="3587591" cy="133907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Prognozlash va tahlil qilish</a:t>
          </a:r>
          <a:endParaRPr lang="ru-RU" sz="2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751" y="206649"/>
        <a:ext cx="3456855" cy="1208338"/>
      </dsp:txXfrm>
    </dsp:sp>
    <dsp:sp modelId="{E2323494-24BE-4912-BA97-4E68222E0741}">
      <dsp:nvSpPr>
        <dsp:cNvPr id="0" name=""/>
        <dsp:cNvSpPr/>
      </dsp:nvSpPr>
      <dsp:spPr>
        <a:xfrm>
          <a:off x="3591097" y="1753493"/>
          <a:ext cx="5386647" cy="1339074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3620642"/>
            <a:satOff val="-17082"/>
            <a:lumOff val="-617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3620642"/>
              <a:satOff val="-17082"/>
              <a:lumOff val="-61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KDIT resurslarni, jumladan, inson, moliyaviy, moddiy va texnik resurslarni samarali boshqaradi.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Resurslarni optimallashtirish va samaradorlikni oshirish asosiy maqsadlardir.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91097" y="1920877"/>
        <a:ext cx="4884494" cy="1004306"/>
      </dsp:txXfrm>
    </dsp:sp>
    <dsp:sp modelId="{2D0E5BC1-BF47-43B5-8DE5-6AF15DE3A9B8}">
      <dsp:nvSpPr>
        <dsp:cNvPr id="0" name=""/>
        <dsp:cNvSpPr/>
      </dsp:nvSpPr>
      <dsp:spPr>
        <a:xfrm>
          <a:off x="0" y="1753493"/>
          <a:ext cx="3591098" cy="1339074"/>
        </a:xfrm>
        <a:prstGeom prst="roundRect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Resurslarni boshqarish</a:t>
          </a:r>
          <a:endParaRPr lang="ru-RU" sz="2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368" y="1818861"/>
        <a:ext cx="3460362" cy="1208338"/>
      </dsp:txXfrm>
    </dsp:sp>
    <dsp:sp modelId="{CE021D1C-AA1D-4927-B280-50B8F9331645}">
      <dsp:nvSpPr>
        <dsp:cNvPr id="0" name=""/>
        <dsp:cNvSpPr/>
      </dsp:nvSpPr>
      <dsp:spPr>
        <a:xfrm>
          <a:off x="3591097" y="3226474"/>
          <a:ext cx="5386647" cy="1339074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7241284"/>
            <a:satOff val="-34163"/>
            <a:lumOff val="-1234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7241284"/>
              <a:satOff val="-34163"/>
              <a:lumOff val="-123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IBT boshqaruv jarayonida yuzaga kelishi mumkin bo'lgan hodisalar va istisnolarga javob beradi.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Avtomatik boshqaruv tizimlari muammolarni tuzatish uchun choralar ko'rishi mumkin.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91097" y="3393858"/>
        <a:ext cx="4884494" cy="1004306"/>
      </dsp:txXfrm>
    </dsp:sp>
    <dsp:sp modelId="{1694EFB5-7ECE-471E-BA7D-DA62D1168273}">
      <dsp:nvSpPr>
        <dsp:cNvPr id="0" name=""/>
        <dsp:cNvSpPr/>
      </dsp:nvSpPr>
      <dsp:spPr>
        <a:xfrm>
          <a:off x="0" y="3226474"/>
          <a:ext cx="3591098" cy="1339074"/>
        </a:xfrm>
        <a:prstGeom prst="roundRect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Hodisalar va istisnolar bo'yicha boshqarish</a:t>
          </a:r>
          <a:endParaRPr lang="ru-RU" sz="2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368" y="3291842"/>
        <a:ext cx="3460362" cy="1208338"/>
      </dsp:txXfrm>
    </dsp:sp>
    <dsp:sp modelId="{1D1300A6-0E6F-40FE-9F25-513C86B925BA}">
      <dsp:nvSpPr>
        <dsp:cNvPr id="0" name=""/>
        <dsp:cNvSpPr/>
      </dsp:nvSpPr>
      <dsp:spPr>
        <a:xfrm>
          <a:off x="3591097" y="4699456"/>
          <a:ext cx="5386647" cy="1339074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10861925"/>
            <a:satOff val="-51245"/>
            <a:lumOff val="-1851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10861925"/>
              <a:satOff val="-51245"/>
              <a:lumOff val="-18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Ma'lumotlarni himoya qilish va tizim xavfsizligi MISda, ayniqsa muhim tizimlar bilan ishlashda muhim jihatlardir.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91097" y="4866840"/>
        <a:ext cx="4884494" cy="1004306"/>
      </dsp:txXfrm>
    </dsp:sp>
    <dsp:sp modelId="{9CFE5121-BF3A-44D8-A069-978D977D9DAA}">
      <dsp:nvSpPr>
        <dsp:cNvPr id="0" name=""/>
        <dsp:cNvSpPr/>
      </dsp:nvSpPr>
      <dsp:spPr>
        <a:xfrm>
          <a:off x="0" y="4699456"/>
          <a:ext cx="3591098" cy="1339074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Xavfsizlik va himoya</a:t>
          </a:r>
          <a:endParaRPr lang="ru-RU" sz="2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368" y="4764824"/>
        <a:ext cx="3460362" cy="12083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FD1B4E-F1EF-4648-95B4-135BC049C2A1}">
      <dsp:nvSpPr>
        <dsp:cNvPr id="0" name=""/>
        <dsp:cNvSpPr/>
      </dsp:nvSpPr>
      <dsp:spPr>
        <a:xfrm rot="5400000">
          <a:off x="5533779" y="-2806488"/>
          <a:ext cx="798598" cy="6615792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 turli manbalardan, jumladan sensorlar, axborot tizimlari va tashqi manbalardan ma'lumotlarni to'plash imkoniyatiga ega bo'lishi kerak.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Monitoring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tizimga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jarayonlarning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hozirgi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holati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dinamikasini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imkonini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625182" y="141093"/>
        <a:ext cx="6576808" cy="720630"/>
      </dsp:txXfrm>
    </dsp:sp>
    <dsp:sp modelId="{485CB64D-F960-4D47-BE0D-CC485B8864C0}">
      <dsp:nvSpPr>
        <dsp:cNvPr id="0" name=""/>
        <dsp:cNvSpPr/>
      </dsp:nvSpPr>
      <dsp:spPr>
        <a:xfrm>
          <a:off x="207824" y="2283"/>
          <a:ext cx="2417358" cy="99824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Maʼlumotlarni yigʻish va monitoring qilish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6554" y="51013"/>
        <a:ext cx="2319898" cy="900787"/>
      </dsp:txXfrm>
    </dsp:sp>
    <dsp:sp modelId="{2D78D292-6CAD-47A2-96F8-B0DDD45E2228}">
      <dsp:nvSpPr>
        <dsp:cNvPr id="0" name=""/>
        <dsp:cNvSpPr/>
      </dsp:nvSpPr>
      <dsp:spPr>
        <a:xfrm rot="5400000">
          <a:off x="5533779" y="-1758328"/>
          <a:ext cx="798598" cy="6615792"/>
        </a:xfrm>
        <a:prstGeom prst="round2SameRect">
          <a:avLst/>
        </a:prstGeom>
        <a:solidFill>
          <a:schemeClr val="accent4">
            <a:tint val="40000"/>
            <a:alpha val="90000"/>
            <a:hueOff val="2715481"/>
            <a:satOff val="-12811"/>
            <a:lumOff val="-463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2715481"/>
              <a:satOff val="-12811"/>
              <a:lumOff val="-46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to‘plangan ma’lumotlar yagona axborot muhitiga birlashtirilib, tahlil qilinadi va qayta ishlanadi.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Intellektual boshqaruv tizimlari ma'lumotlardan mazmunli ma'lumotlarni olish uchun mashinani o'rganish va statistik tahlil algoritmlaridan foydalanishi mumkin.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625182" y="1189253"/>
        <a:ext cx="6576808" cy="720630"/>
      </dsp:txXfrm>
    </dsp:sp>
    <dsp:sp modelId="{871F6EFE-9E93-4982-B942-1738FAAE31FD}">
      <dsp:nvSpPr>
        <dsp:cNvPr id="0" name=""/>
        <dsp:cNvSpPr/>
      </dsp:nvSpPr>
      <dsp:spPr>
        <a:xfrm>
          <a:off x="207824" y="1050443"/>
          <a:ext cx="2417358" cy="998247"/>
        </a:xfrm>
        <a:prstGeom prst="roundRect">
          <a:avLst/>
        </a:prstGeom>
        <a:solidFill>
          <a:schemeClr val="accent4">
            <a:hueOff val="2450223"/>
            <a:satOff val="-10194"/>
            <a:lumOff val="24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Integratsiya va ma'lumotlarni qayta ishlash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6554" y="1099173"/>
        <a:ext cx="2319898" cy="900787"/>
      </dsp:txXfrm>
    </dsp:sp>
    <dsp:sp modelId="{536BA9E1-8DA3-4574-BEC2-F84F1CD2FF6C}">
      <dsp:nvSpPr>
        <dsp:cNvPr id="0" name=""/>
        <dsp:cNvSpPr/>
      </dsp:nvSpPr>
      <dsp:spPr>
        <a:xfrm rot="5400000">
          <a:off x="5533779" y="-710168"/>
          <a:ext cx="798598" cy="6615792"/>
        </a:xfrm>
        <a:prstGeom prst="round2SameRect">
          <a:avLst/>
        </a:prstGeom>
        <a:solidFill>
          <a:schemeClr val="accent4">
            <a:tint val="40000"/>
            <a:alpha val="90000"/>
            <a:hueOff val="5430963"/>
            <a:satOff val="-25622"/>
            <a:lumOff val="-925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5430963"/>
              <a:satOff val="-25622"/>
              <a:lumOff val="-92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Ma'lumotlarni tahlil qilish asosida tizim prognozlar yaratishi va kelajakdagi voqealar va tendentsiyalarni bashorat qilishi mumkin.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Prognozlar potentsial muammolarni erta aniqlash va resurslarni optimallashtirish uchun ishlatilishi mumkin.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625182" y="2237413"/>
        <a:ext cx="6576808" cy="720630"/>
      </dsp:txXfrm>
    </dsp:sp>
    <dsp:sp modelId="{40BC8CCC-9DBB-48A9-B59A-972275117F97}">
      <dsp:nvSpPr>
        <dsp:cNvPr id="0" name=""/>
        <dsp:cNvSpPr/>
      </dsp:nvSpPr>
      <dsp:spPr>
        <a:xfrm>
          <a:off x="207824" y="2098603"/>
          <a:ext cx="2417358" cy="998247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Prognoz va bashorat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6554" y="2147333"/>
        <a:ext cx="2319898" cy="900787"/>
      </dsp:txXfrm>
    </dsp:sp>
    <dsp:sp modelId="{3A00B686-B69A-4828-B7FA-3AF448AA7149}">
      <dsp:nvSpPr>
        <dsp:cNvPr id="0" name=""/>
        <dsp:cNvSpPr/>
      </dsp:nvSpPr>
      <dsp:spPr>
        <a:xfrm rot="5400000">
          <a:off x="5533779" y="337991"/>
          <a:ext cx="798598" cy="6615792"/>
        </a:xfrm>
        <a:prstGeom prst="round2SameRect">
          <a:avLst/>
        </a:prstGeom>
        <a:solidFill>
          <a:schemeClr val="accent4">
            <a:tint val="40000"/>
            <a:alpha val="90000"/>
            <a:hueOff val="8146444"/>
            <a:satOff val="-38434"/>
            <a:lumOff val="-1388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8146444"/>
              <a:satOff val="-38434"/>
              <a:lumOff val="-138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Intellektual boshqaruv tizimi mavjud ma'lumotlar va nazorat maqsadlari asosida avtomatik ravishda yoki operatorlar yordamida qaror qabul qilish imkoniyatiga ega.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Qarorlar rejalashtirish, resurslarni taqsimlash, strategiyalarni aniqlash va hokazolar bilan bog'liq bo'lishi mumkin.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625182" y="3285572"/>
        <a:ext cx="6576808" cy="720630"/>
      </dsp:txXfrm>
    </dsp:sp>
    <dsp:sp modelId="{ADB5EAC3-2348-46CE-9C27-79A64002BA93}">
      <dsp:nvSpPr>
        <dsp:cNvPr id="0" name=""/>
        <dsp:cNvSpPr/>
      </dsp:nvSpPr>
      <dsp:spPr>
        <a:xfrm>
          <a:off x="207824" y="3146763"/>
          <a:ext cx="2417358" cy="998247"/>
        </a:xfrm>
        <a:prstGeom prst="roundRect">
          <a:avLst/>
        </a:prstGeom>
        <a:solidFill>
          <a:schemeClr val="accent4">
            <a:hueOff val="7350668"/>
            <a:satOff val="-30583"/>
            <a:lumOff val="72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 qabul qilish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6554" y="3195493"/>
        <a:ext cx="2319898" cy="900787"/>
      </dsp:txXfrm>
    </dsp:sp>
    <dsp:sp modelId="{19BA1FE0-85C8-494A-8C7A-7CDB917AA8C9}">
      <dsp:nvSpPr>
        <dsp:cNvPr id="0" name=""/>
        <dsp:cNvSpPr/>
      </dsp:nvSpPr>
      <dsp:spPr>
        <a:xfrm rot="5400000">
          <a:off x="5533779" y="1386151"/>
          <a:ext cx="798598" cy="6615792"/>
        </a:xfrm>
        <a:prstGeom prst="round2SameRect">
          <a:avLst/>
        </a:prstGeom>
        <a:solidFill>
          <a:schemeClr val="accent4">
            <a:tint val="40000"/>
            <a:alpha val="90000"/>
            <a:hueOff val="10861925"/>
            <a:satOff val="-51245"/>
            <a:lumOff val="-1851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10861925"/>
              <a:satOff val="-51245"/>
              <a:lumOff val="-18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 o'zgaruvchan sharoitlarga va o'zgaruvchan tashqi omillarga moslasha olishi kerak.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 va resurslarni optimallashtirish aqlli boshqaruvning asosiy maqsadi hisoblanadi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625182" y="4333732"/>
        <a:ext cx="6576808" cy="720630"/>
      </dsp:txXfrm>
    </dsp:sp>
    <dsp:sp modelId="{0BFA2A0B-30F5-4476-AF41-FE87C7409441}">
      <dsp:nvSpPr>
        <dsp:cNvPr id="0" name=""/>
        <dsp:cNvSpPr/>
      </dsp:nvSpPr>
      <dsp:spPr>
        <a:xfrm>
          <a:off x="207824" y="4194924"/>
          <a:ext cx="2417358" cy="998247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Moslashuvchanlik va optimallashtirish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6554" y="4243654"/>
        <a:ext cx="2319898" cy="90078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16BF15-FFB6-4878-9DC7-110CFB102CB7}">
      <dsp:nvSpPr>
        <dsp:cNvPr id="0" name=""/>
        <dsp:cNvSpPr/>
      </dsp:nvSpPr>
      <dsp:spPr>
        <a:xfrm>
          <a:off x="4747" y="36221"/>
          <a:ext cx="1819816" cy="62062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 va istisnolarni boshqarish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47" y="36221"/>
        <a:ext cx="1819816" cy="620620"/>
      </dsp:txXfrm>
    </dsp:sp>
    <dsp:sp modelId="{0C51F9BF-45E8-42DD-ABB0-676FA13D9A3C}">
      <dsp:nvSpPr>
        <dsp:cNvPr id="0" name=""/>
        <dsp:cNvSpPr/>
      </dsp:nvSpPr>
      <dsp:spPr>
        <a:xfrm>
          <a:off x="4747" y="656842"/>
          <a:ext cx="1819816" cy="531981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Intellektual boshqaruv tizimlari vazifalar va maqsadlarning bajarilishiga ta'sir qilishi mumkin bo'lgan hodisalar va istisnolarga avtomatik ravishda javob berishi mumkin.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Bu xavflarni boshqarish va muammolarni hal qilish choralarini o'z ichiga oladi.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47" y="656842"/>
        <a:ext cx="1819816" cy="5319810"/>
      </dsp:txXfrm>
    </dsp:sp>
    <dsp:sp modelId="{88CE0C0C-D5B2-4DD0-A8CB-277CB18690B5}">
      <dsp:nvSpPr>
        <dsp:cNvPr id="0" name=""/>
        <dsp:cNvSpPr/>
      </dsp:nvSpPr>
      <dsp:spPr>
        <a:xfrm>
          <a:off x="2079338" y="36221"/>
          <a:ext cx="1819816" cy="620620"/>
        </a:xfrm>
        <a:prstGeom prst="rect">
          <a:avLst/>
        </a:prstGeom>
        <a:solidFill>
          <a:schemeClr val="accent4">
            <a:hueOff val="2450223"/>
            <a:satOff val="-10194"/>
            <a:lumOff val="2402"/>
            <a:alphaOff val="0"/>
          </a:schemeClr>
        </a:solidFill>
        <a:ln w="12700" cap="flat" cmpd="sng" algn="ctr">
          <a:solidFill>
            <a:schemeClr val="accent4">
              <a:hueOff val="2450223"/>
              <a:satOff val="-10194"/>
              <a:lumOff val="24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Tekshiruv tizimlari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79338" y="36221"/>
        <a:ext cx="1819816" cy="620620"/>
      </dsp:txXfrm>
    </dsp:sp>
    <dsp:sp modelId="{C1D77B30-4F81-4EE4-934C-EB258D39B772}">
      <dsp:nvSpPr>
        <dsp:cNvPr id="0" name=""/>
        <dsp:cNvSpPr/>
      </dsp:nvSpPr>
      <dsp:spPr>
        <a:xfrm>
          <a:off x="2079338" y="656842"/>
          <a:ext cx="1819816" cy="5319810"/>
        </a:xfrm>
        <a:prstGeom prst="rect">
          <a:avLst/>
        </a:prstGeom>
        <a:solidFill>
          <a:schemeClr val="accent4">
            <a:tint val="40000"/>
            <a:alpha val="90000"/>
            <a:hueOff val="2715481"/>
            <a:satOff val="-12811"/>
            <a:lumOff val="-463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2715481"/>
              <a:satOff val="-12811"/>
              <a:lumOff val="-46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Intellektual boshqaruv qarorlar va jarayonlar natijalarini baholash va kerak bo'lganda ularni sozlash imkonini beruvchi qayta aloqa tizimlarini o'z ichiga oladi.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79338" y="656842"/>
        <a:ext cx="1819816" cy="5319810"/>
      </dsp:txXfrm>
    </dsp:sp>
    <dsp:sp modelId="{66ABBEA1-C7D8-4908-8B04-97730F0CF523}">
      <dsp:nvSpPr>
        <dsp:cNvPr id="0" name=""/>
        <dsp:cNvSpPr/>
      </dsp:nvSpPr>
      <dsp:spPr>
        <a:xfrm>
          <a:off x="4153928" y="36221"/>
          <a:ext cx="1819816" cy="620620"/>
        </a:xfrm>
        <a:prstGeom prst="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accent4">
              <a:hueOff val="4900445"/>
              <a:satOff val="-20388"/>
              <a:lumOff val="4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Xavfsizlik va himoya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53928" y="36221"/>
        <a:ext cx="1819816" cy="620620"/>
      </dsp:txXfrm>
    </dsp:sp>
    <dsp:sp modelId="{B2F52759-D231-4393-9896-F356DFDF2782}">
      <dsp:nvSpPr>
        <dsp:cNvPr id="0" name=""/>
        <dsp:cNvSpPr/>
      </dsp:nvSpPr>
      <dsp:spPr>
        <a:xfrm>
          <a:off x="4153928" y="656842"/>
          <a:ext cx="1819816" cy="5319810"/>
        </a:xfrm>
        <a:prstGeom prst="rect">
          <a:avLst/>
        </a:prstGeom>
        <a:solidFill>
          <a:schemeClr val="accent4">
            <a:tint val="40000"/>
            <a:alpha val="90000"/>
            <a:hueOff val="5430963"/>
            <a:satOff val="-25622"/>
            <a:lumOff val="-925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5430963"/>
              <a:satOff val="-25622"/>
              <a:lumOff val="-92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Intellektual boshqaruv tizimlari tahdidlar va hujumlarning oldini olish uchun ma'lumotlar va operatsiyalar xavfsizligini ta'minlashi kerak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53928" y="656842"/>
        <a:ext cx="1819816" cy="5319810"/>
      </dsp:txXfrm>
    </dsp:sp>
    <dsp:sp modelId="{36DAA0E6-CAB5-485F-952C-2BF1C7F93866}">
      <dsp:nvSpPr>
        <dsp:cNvPr id="0" name=""/>
        <dsp:cNvSpPr/>
      </dsp:nvSpPr>
      <dsp:spPr>
        <a:xfrm>
          <a:off x="6228519" y="36221"/>
          <a:ext cx="1819816" cy="620620"/>
        </a:xfrm>
        <a:prstGeom prst="rect">
          <a:avLst/>
        </a:prstGeom>
        <a:solidFill>
          <a:schemeClr val="accent4">
            <a:hueOff val="7350668"/>
            <a:satOff val="-30583"/>
            <a:lumOff val="7206"/>
            <a:alphaOff val="0"/>
          </a:schemeClr>
        </a:solidFill>
        <a:ln w="12700" cap="flat" cmpd="sng" algn="ctr">
          <a:solidFill>
            <a:schemeClr val="accent4">
              <a:hueOff val="7350668"/>
              <a:satOff val="-30583"/>
              <a:lumOff val="72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tizimlar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integratsiya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28519" y="36221"/>
        <a:ext cx="1819816" cy="620620"/>
      </dsp:txXfrm>
    </dsp:sp>
    <dsp:sp modelId="{5DEFA151-7A6D-4F06-97A8-7BDC7892E600}">
      <dsp:nvSpPr>
        <dsp:cNvPr id="0" name=""/>
        <dsp:cNvSpPr/>
      </dsp:nvSpPr>
      <dsp:spPr>
        <a:xfrm>
          <a:off x="6228519" y="656842"/>
          <a:ext cx="1819816" cy="5319810"/>
        </a:xfrm>
        <a:prstGeom prst="rect">
          <a:avLst/>
        </a:prstGeom>
        <a:solidFill>
          <a:schemeClr val="accent4">
            <a:tint val="40000"/>
            <a:alpha val="90000"/>
            <a:hueOff val="8146444"/>
            <a:satOff val="-38434"/>
            <a:lumOff val="-1388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8146444"/>
              <a:satOff val="-38434"/>
              <a:lumOff val="-138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Ko'pgina KDT boshqa tizimlar, jumladan, axborot tizimlari, tarmoqlar, avtomatlashtirilgan jarayonlar va boshqalar bilan o'zaro ta'sir qiladi.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28519" y="656842"/>
        <a:ext cx="1819816" cy="5319810"/>
      </dsp:txXfrm>
    </dsp:sp>
    <dsp:sp modelId="{23AE5BA1-3DE6-4159-9718-9626A02D3268}">
      <dsp:nvSpPr>
        <dsp:cNvPr id="0" name=""/>
        <dsp:cNvSpPr/>
      </dsp:nvSpPr>
      <dsp:spPr>
        <a:xfrm>
          <a:off x="8303110" y="36221"/>
          <a:ext cx="1819816" cy="620620"/>
        </a:xfrm>
        <a:prstGeom prst="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O‘qitish va takomillashtirish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303110" y="36221"/>
        <a:ext cx="1819816" cy="620620"/>
      </dsp:txXfrm>
    </dsp:sp>
    <dsp:sp modelId="{DC56C0B6-E6F8-42EE-A963-FA11C1013410}">
      <dsp:nvSpPr>
        <dsp:cNvPr id="0" name=""/>
        <dsp:cNvSpPr/>
      </dsp:nvSpPr>
      <dsp:spPr>
        <a:xfrm>
          <a:off x="8303110" y="656842"/>
          <a:ext cx="1819816" cy="5319810"/>
        </a:xfrm>
        <a:prstGeom prst="rect">
          <a:avLst/>
        </a:prstGeom>
        <a:solidFill>
          <a:schemeClr val="accent4">
            <a:tint val="40000"/>
            <a:alpha val="90000"/>
            <a:hueOff val="10861925"/>
            <a:satOff val="-51245"/>
            <a:lumOff val="-1851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10861925"/>
              <a:satOff val="-51245"/>
              <a:lumOff val="-18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Intellektual boshqaruv tizimlari ma'lumotlar va tajribadan o'rganish orqali vaqt o'tishi bilan yaxshilanishi mumkin.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303110" y="656842"/>
        <a:ext cx="1819816" cy="53198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44FE1F-DA73-41C6-B848-69A3D09AD8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3493A0A-C837-48BF-8992-571FCC527E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A14762E-AD29-4712-BA2E-9C909F7E8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D4D1-764F-4485-B1A3-A24CF1D7FFCE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DA53AC8-0296-483C-939F-E319C0616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28AD96E-C7CA-4F55-B6F8-5DF4DC3B8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E0D0-1C18-42AA-AD00-D623DFDD6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0613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51DDFC-2247-46A7-B737-46C598557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642C03-477E-464C-9C9A-03849B0DD1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939F17-80C7-427E-BABA-4F29B5937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D4D1-764F-4485-B1A3-A24CF1D7FFCE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2EB121-AFC1-4D6C-90C9-619F8CF65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F79CEF-9C78-4C4E-A994-73B013990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E0D0-1C18-42AA-AD00-D623DFDD6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5921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3F33E9-BBEF-4FBE-83E6-D3DE5D124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D2C8C78-2695-47EF-A80C-DAC261B389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E4158A0-696F-4A8D-A21C-8B6782E98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D4D1-764F-4485-B1A3-A24CF1D7FFCE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AFFAFCF-11BE-4126-8C12-4372F1D7E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38BFD49-5812-4939-923C-134F77D7A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E0D0-1C18-42AA-AD00-D623DFDD6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938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2EAF77-F79A-4F98-8FB6-31D7BF5EE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B18307-672A-42F2-8D30-D1AE7E3E29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3E274A9-0BD4-4DD2-A99A-4E51C9687B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ECB8617-DEA1-4ABE-9C7F-DAC6A5A68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D4D1-764F-4485-B1A3-A24CF1D7FFCE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7FFF9A0-0BA0-4940-B4D9-34C085CF3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4CDD694-79EE-4C31-A1F2-860468C85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E0D0-1C18-42AA-AD00-D623DFDD6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362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A5C434-7CA8-4073-85F0-6B32F70A3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D0D4A68-1D60-4172-B101-7AA1EF794B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9077D99-586E-4AE6-B9E9-80CD5CE043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4634277-8F0A-4006-975C-19DE155FA1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A5726E6-E797-4499-8771-61C35101AC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9E600FF-893A-4E9B-8D01-41C6D4067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D4D1-764F-4485-B1A3-A24CF1D7FFCE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D414FC9-B550-4FB1-BEA9-E0D0DA536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6E0CEBD-54AD-4075-8475-15998C54E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E0D0-1C18-42AA-AD00-D623DFDD6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6021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A2D6E0-0CFC-4854-B08F-850DC2153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244F5FD-AD00-4E14-9A8D-F93B5D57D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D4D1-764F-4485-B1A3-A24CF1D7FFCE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5829359-3774-4B86-9C44-B888DE00E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28843E9-D4F0-4B99-8F54-E5D8355FA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E0D0-1C18-42AA-AD00-D623DFDD6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325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E35799F-0EF1-4C03-A3DF-BBA97CD0B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D4D1-764F-4485-B1A3-A24CF1D7FFCE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902B49D-4337-4A15-B2E5-C0750FC32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AA23589-107B-46D8-B6B4-270633FFB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E0D0-1C18-42AA-AD00-D623DFDD6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108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4867C7-8130-48EB-AB48-799599E9E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B264FC4-8F81-4978-BBAC-50D85349B1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7E1F951-114C-4087-A05D-A4628EDE17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2680F75-F6BA-41F8-831C-1C19D0371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D4D1-764F-4485-B1A3-A24CF1D7FFCE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697DBBD-CFD6-4EEE-AF6F-C9FA3D76D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5C9A481-9286-49E5-BB28-FC94A19CD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E0D0-1C18-42AA-AD00-D623DFDD6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434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070B11-7A9E-4AE4-B9BF-670342798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E0C8FB2-1885-454D-8B72-1A4318E43D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A1C82AC-D6D4-41CE-AC50-D59CDB9E14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B2221A1-70F7-45D1-9D73-AF7FABBC8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D4D1-764F-4485-B1A3-A24CF1D7FFCE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A928FFB-5929-44C8-92FE-96F3F0424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42FEE9C-3861-492E-BBB2-0511D4AC6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E0D0-1C18-42AA-AD00-D623DFDD6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099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17E1A3-B3C2-4D67-B16C-DD969FC5B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1E221D2-72EC-4CA4-8721-BD4A9E0724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04EC2A1-ADAC-42E6-967E-78369715E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D4D1-764F-4485-B1A3-A24CF1D7FFCE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3CE8426-895A-4199-92A6-4F7AB1AB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35C666F-321A-4789-A624-574A21B3A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E0D0-1C18-42AA-AD00-D623DFDD6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0358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B470DCC-BD74-4F71-A89D-BE4DA895AE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09EDBC9-05CF-4E4A-906F-1B6E186440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8A5D493-2F53-4058-B9E9-D5180E5A0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D4D1-764F-4485-B1A3-A24CF1D7FFCE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CEBB363-752A-49A7-AB38-7D70822B8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FEE3C9E-D7D5-490D-89FE-14FEFD8E3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E0D0-1C18-42AA-AD00-D623DFDD6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8375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FFCE65-4955-4C76-B5FA-344BECE54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6F4A336-FA4A-4767-9D78-D33E0A1A7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7EFB907-0661-4442-B54D-14E51DF12C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CAD4D1-764F-4485-B1A3-A24CF1D7FFCE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3C798ED-2F73-43F7-8755-682C03F8A0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CA2A42-4284-4DDA-98E7-E254061B95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43E0D0-1C18-42AA-AD00-D623DFDD6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851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zen.ru/a/Y5stU4y9yUSYlVCS?utm_referer=www.google.com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an/count/WX8ejI_zOoVX2Lcr0IKG0DETSIOQbKgbKga4mGHzFfSxUxRVkVDTNpjVl-FrXZjSPRCfPMQ290-blv1K1ZSIOj1nz3fZVsT4BDPB16jTqTbwlpqWU5f7ngyzA1ou02qKpgu0BRI9Hm5QA9Qn0EqDvR7nfvtd4mXWky_XdAy994YiNfv2KKvtXg1SueUm_-3r7hZI8I4NLwGRH52U51YWcC71Ui2pF3398rxAjcwyTmTqBTaXSZxVCDbu_LTTebmKDIVkdfnMmzxaxibfDMorJbW-QiGEwBgkr-WRZFGjWdbPqYCB3HV8Lqos_41F1Wfd5y0MWxV8s9P884v_MYve6BG-Rx4FoafKsI1O0Iar2qnUX37afWLP8A01qEL24apNys0x8WBoqK5Jpt_LDRd-gwwvBxjG-U86k2p-iEUIr_tW2b5L_riXgkfxAqHLVQu5kxE_aoZ2zhKqKNpyB8aYR4mp1KTc-G6ohkiwbZR7T0KPdACRSR1qS_HEqrbVHwZcvCqZ-B8VacU6zMJlfgNAd1_J7cm0rECJelyELKcxibWbxSgKrtephrchvhD-ojuHn38IkYmmhtkzmhqcJ0gh6DbapjnSgLGghGDa86ZJRigVCmMRyPHsvOCJ_45xnK1uGQdqQ-eJKQtabKchtZwiEBzi0iVzaSuwM35NXTQzJ02JYQ2AEeZytz1lh-rVKdgLEHes1G00~2?stat-id=2&amp;test-tag=315559837433873&amp;banner-sizes=eyI3MjA1NzYwODY0MzkyNjg1NCI6IjEyMzR4MTgwIn0%3D&amp;actual-format=8&amp;pcodever=882238&amp;banner-test-tags=eyI3MjA1NzYwODY0MzkyNjg1NCI6IjI4MTQ3NDk3Njc2ODAxNyJ9&amp;constructor-rendered-assets=eyI3MjA1NzYwODY0MzkyNjg1NCI6MTcwMzd9&amp;width=1234&amp;height=180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intuit.ru/studies/courses/3443/685/lecture/32363" TargetMode="External"/><Relationship Id="rId2" Type="http://schemas.openxmlformats.org/officeDocument/2006/relationships/hyperlink" Target="https://dzen.ru/a/Y5stU4y9yUSYlVCS?utm_referer=www.google.com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0D65CC64-E4F3-47B6-8A1A-6FDCD79435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8687" y="1341210"/>
            <a:ext cx="9774626" cy="374609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“THEORY OF INTELLIGENT CONTROL” </a:t>
            </a:r>
            <a:b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WEEK-</a:t>
            </a:r>
            <a:r>
              <a:rPr lang="ru-RU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SMART MANAGEMENT BASED ON MULTI-LEVEL STRUCTURES.</a:t>
            </a:r>
            <a:b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“INTELLEKTUAL BOSHQARISH NAZARIYASI” FANIDAN </a:t>
            </a:r>
            <a:b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5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-MA’RUZA</a:t>
            </a:r>
            <a:b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MAVZU: KO'P DARAJALI TUZILMALAR ASOSIDA INTELLEKTUAL BOSHQARUV.</a:t>
            </a:r>
            <a:endParaRPr lang="ru-RU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id="{611DA639-7B34-4511-862D-2A7182967D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46299" y="5580563"/>
            <a:ext cx="6845880" cy="718485"/>
          </a:xfrm>
        </p:spPr>
        <p:txBody>
          <a:bodyPr>
            <a:normAutofit/>
          </a:bodyPr>
          <a:lstStyle/>
          <a:p>
            <a:pPr algn="ctr"/>
            <a:r>
              <a:rPr lang="en-US" sz="3000" b="1" cap="none" spc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Ma’ruzachi:	            </a:t>
            </a:r>
            <a:r>
              <a:rPr lang="en-US" sz="3000" b="1" cap="none" spc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Atajonova</a:t>
            </a:r>
            <a:r>
              <a:rPr lang="en-US" sz="3000" b="1" cap="none" spc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S.B</a:t>
            </a:r>
            <a:endParaRPr lang="ru-RU" sz="3000" b="1" cap="none" spc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532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7F9587-1121-45D1-8FB3-B7F2AB682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893618"/>
          </a:xfrm>
        </p:spPr>
        <p:txBody>
          <a:bodyPr/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577FD35-3664-4973-9887-A084D58C77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1638300"/>
            <a:ext cx="9601200" cy="3581400"/>
          </a:xfrm>
        </p:spPr>
        <p:txBody>
          <a:bodyPr/>
          <a:lstStyle/>
          <a:p>
            <a:pPr marL="457200" lvl="0" indent="-457200">
              <a:buFont typeface="+mj-lt"/>
              <a:buAutoNum type="arabicPeriod"/>
            </a:pP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darajalari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0371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DE09D812-B422-4FAE-B154-2CDCD6D29C28}"/>
              </a:ext>
            </a:extLst>
          </p:cNvPr>
          <p:cNvSpPr/>
          <p:nvPr/>
        </p:nvSpPr>
        <p:spPr>
          <a:xfrm>
            <a:off x="7599218" y="623455"/>
            <a:ext cx="3941618" cy="34082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2BF3E3-90C9-4180-82FA-789E9610B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99218" y="838198"/>
            <a:ext cx="3830782" cy="2805547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5.1.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darajali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tuzilmalar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endParaRPr lang="ru-RU" sz="3400" b="1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0869E56-BDC5-4ADD-9E2A-0179D8979719}"/>
              </a:ext>
            </a:extLst>
          </p:cNvPr>
          <p:cNvSpPr/>
          <p:nvPr/>
        </p:nvSpPr>
        <p:spPr>
          <a:xfrm>
            <a:off x="526475" y="492355"/>
            <a:ext cx="6483926" cy="5582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tashkiliy-texnik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o'lchovlar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markazsizlashtirish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o'qitishni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mezonli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sub'ektlarni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263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Katta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o'lchamli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diskret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uzluksiz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taqsimlangan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ko'p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darajali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rejalashtirish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muammolari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nafaqat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vaqt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ko'p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miqyosli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balki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makonning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tarqalishi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ko'p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miqyosli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tabiati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tavsiflanadi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murakkab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muammolardan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optimallashtirish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muammolarining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mehnat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talab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sinflari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0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CEE5516-51EB-4C1F-9F30-6FA8B5BB9689}"/>
              </a:ext>
            </a:extLst>
          </p:cNvPr>
          <p:cNvSpPr/>
          <p:nvPr/>
        </p:nvSpPr>
        <p:spPr>
          <a:xfrm>
            <a:off x="1295400" y="6333898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[3]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8485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D6F73844-1AEE-407E-B9EA-B30DCEDC7F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10641812"/>
              </p:ext>
            </p:extLst>
          </p:nvPr>
        </p:nvGraphicFramePr>
        <p:xfrm>
          <a:off x="1108362" y="865909"/>
          <a:ext cx="8700655" cy="51261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222C6BA-4361-4FCB-A3AC-5E54AD9D025B}"/>
              </a:ext>
            </a:extLst>
          </p:cNvPr>
          <p:cNvSpPr/>
          <p:nvPr/>
        </p:nvSpPr>
        <p:spPr>
          <a:xfrm>
            <a:off x="1295400" y="6333898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[4]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643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7B07003C-3615-478E-A104-AA95AD20DE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0948678"/>
              </p:ext>
            </p:extLst>
          </p:nvPr>
        </p:nvGraphicFramePr>
        <p:xfrm>
          <a:off x="955963" y="346363"/>
          <a:ext cx="8977745" cy="60405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FDC695F-5BB4-46E9-A250-2800C7E0C25D}"/>
              </a:ext>
            </a:extLst>
          </p:cNvPr>
          <p:cNvSpPr/>
          <p:nvPr/>
        </p:nvSpPr>
        <p:spPr>
          <a:xfrm>
            <a:off x="1295400" y="6333898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[5]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6474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D3B13B2-9949-40AD-849C-91FEFB9FE006}"/>
              </a:ext>
            </a:extLst>
          </p:cNvPr>
          <p:cNvSpPr/>
          <p:nvPr/>
        </p:nvSpPr>
        <p:spPr>
          <a:xfrm>
            <a:off x="702318" y="847820"/>
            <a:ext cx="598516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/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Aloqa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kanallaridagi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cheklovlar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hisob-kitoblarning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murakkabligi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axborotni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qayta ishlash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jarayonlarining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xususiyatlari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sharoitida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markazlashtirilmagan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tashkiliy-texnik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tarmoq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markazlashtirilgan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tizimlari, hisoblash,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telekommunikatsiya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tarmoqlar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tarkibiy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qismlarining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guruh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o'zaro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ta'sirini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shuningdek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qaror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hisoblash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imkoniyatlari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aloqa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kanali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sig'imi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bo'yicha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cheklovlar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600" dirty="0"/>
          </a:p>
        </p:txBody>
      </p:sp>
      <p:pic>
        <p:nvPicPr>
          <p:cNvPr id="1026" name="Picture 2" descr="Мы уже писали статью про смарт-города и как системы связи помогают сделать такие города максимально удобными для жизни с точки зрения безопасности и автоматизации ключевых процессов.">
            <a:extLst>
              <a:ext uri="{FF2B5EF4-FFF2-40B4-BE49-F238E27FC236}">
                <a16:creationId xmlns:a16="http://schemas.microsoft.com/office/drawing/2014/main" id="{92085AF8-1AEB-4F5C-B6C5-8F517A1D83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445" y="706581"/>
            <a:ext cx="5123518" cy="2220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0924ED4-5DDF-404D-A974-5EDFE5496CEE}"/>
              </a:ext>
            </a:extLst>
          </p:cNvPr>
          <p:cNvSpPr/>
          <p:nvPr/>
        </p:nvSpPr>
        <p:spPr>
          <a:xfrm>
            <a:off x="7139085" y="3105834"/>
            <a:ext cx="46082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Будущее интеллектуальных систем связи. Прогресс и взаимное </a:t>
            </a:r>
            <a:endParaRPr lang="en-US" sz="120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влияние. </a:t>
            </a:r>
            <a:r>
              <a:rPr lang="en-US" sz="12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Accessed 18.01.2023 </a:t>
            </a:r>
            <a:r>
              <a:rPr lang="en-US" sz="12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https://dzen.ru/a/Y5stU4y9yUSYlVCS?utm_referer=www.google.com</a:t>
            </a:r>
            <a:r>
              <a:rPr lang="en-US" sz="12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20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7123EF4-339C-434D-81D6-955F273BE33B}"/>
              </a:ext>
            </a:extLst>
          </p:cNvPr>
          <p:cNvSpPr/>
          <p:nvPr/>
        </p:nvSpPr>
        <p:spPr>
          <a:xfrm>
            <a:off x="1295400" y="6333898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[6]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39924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BD43DA3-2AED-4C84-8319-72FA2B078047}"/>
              </a:ext>
            </a:extLst>
          </p:cNvPr>
          <p:cNvSpPr/>
          <p:nvPr/>
        </p:nvSpPr>
        <p:spPr>
          <a:xfrm>
            <a:off x="1080654" y="598438"/>
            <a:ext cx="484909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363" algn="just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darajali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markazlashtirilmagan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axborotga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kurash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sharoitida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real vaqt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rejimida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taqsimlangan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qarorlar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shuningdek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bo'lmagan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turli xil ma'lumotlar,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ko'pincha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mezonli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sub'ektiv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xarakterga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tavsiflanadi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Shu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bo'lmagan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ma'lumotlar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choralar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sharoitida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strategik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tezkor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qarorlar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qo'llab-quvvatlash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tegishli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axborot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ta'minoti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yaratish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C7D1A2E-0669-41FD-80F6-5635242F7A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9745" y="510748"/>
            <a:ext cx="5314950" cy="33147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1F64E60-6479-40DB-B0C6-6253D687607E}"/>
              </a:ext>
            </a:extLst>
          </p:cNvPr>
          <p:cNvSpPr/>
          <p:nvPr/>
        </p:nvSpPr>
        <p:spPr>
          <a:xfrm>
            <a:off x="6716638" y="3737759"/>
            <a:ext cx="49916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Бесплатный курс про нейросети и 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искуcственный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интеллект</a:t>
            </a:r>
          </a:p>
          <a:p>
            <a:r>
              <a:rPr lang="ru-RU" sz="12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управления</a:t>
            </a:r>
            <a:r>
              <a:rPr lang="en-US" sz="12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https://intuit.ru/studies/courses/3443/685/lecture/32363</a:t>
            </a:r>
            <a:endParaRPr lang="ru-RU" sz="120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48EC8B7-68D5-4AC0-9053-6A6E619C0352}"/>
              </a:ext>
            </a:extLst>
          </p:cNvPr>
          <p:cNvSpPr/>
          <p:nvPr/>
        </p:nvSpPr>
        <p:spPr>
          <a:xfrm>
            <a:off x="1295400" y="6333898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[7]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7362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DDFBA5-F878-4308-9DFA-D8133DD8368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478" y="957897"/>
            <a:ext cx="9287886" cy="387733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AE20F84-B4A7-4E4C-A12E-BD2CE129F428}"/>
              </a:ext>
            </a:extLst>
          </p:cNvPr>
          <p:cNvSpPr/>
          <p:nvPr/>
        </p:nvSpPr>
        <p:spPr>
          <a:xfrm>
            <a:off x="1295400" y="6333898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[8]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588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74A577-0DD9-444F-83AF-CB0ADB007D2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07" y="543358"/>
            <a:ext cx="9312420" cy="595442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3431DE6-846D-47D6-98F3-25AA9F470D7D}"/>
              </a:ext>
            </a:extLst>
          </p:cNvPr>
          <p:cNvSpPr/>
          <p:nvPr/>
        </p:nvSpPr>
        <p:spPr>
          <a:xfrm>
            <a:off x="1295400" y="6333898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[9]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963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3A0015D2-FC7B-4AC6-96B6-51819D6E93F1}"/>
              </a:ext>
            </a:extLst>
          </p:cNvPr>
          <p:cNvSpPr/>
          <p:nvPr/>
        </p:nvSpPr>
        <p:spPr>
          <a:xfrm>
            <a:off x="7315200" y="581891"/>
            <a:ext cx="4308764" cy="28471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13841A-EC1C-445B-99AA-9ECDBF24A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8892" y="829253"/>
            <a:ext cx="4759036" cy="230880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5.2. BOSHQARUV TIZIMLARIDA KO‘P DARAJALI TUZILMALAR ASOSLARI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F83FB92-EB53-42C3-B713-DAC2B6552C63}"/>
              </a:ext>
            </a:extLst>
          </p:cNvPr>
          <p:cNvSpPr/>
          <p:nvPr/>
        </p:nvSpPr>
        <p:spPr>
          <a:xfrm>
            <a:off x="374072" y="706973"/>
            <a:ext cx="6518565" cy="5444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ierarxiyasining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vizual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ifodasidir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Ierarxiya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kurashishning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ierarxik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menejment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jamlaymiz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resurslarini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muhim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qaratamiz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kafolatlaydi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2913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gap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bor.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yuqoridagilardan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mualliflar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klassik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tasnifiga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tayanishni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topdilar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527E726-DB37-42F3-8BD1-B6B041273260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[10]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94504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61263B-A0BF-4E19-BF16-80B425AF74A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430" y="421914"/>
            <a:ext cx="6268316" cy="601417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DB53EEF-3A13-42DF-8B82-1C2692107714}"/>
              </a:ext>
            </a:extLst>
          </p:cNvPr>
          <p:cNvSpPr/>
          <p:nvPr/>
        </p:nvSpPr>
        <p:spPr>
          <a:xfrm>
            <a:off x="7616615" y="1340793"/>
            <a:ext cx="3148367" cy="878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3-rasm.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Stabilizatsiya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2408599-D111-48B0-8828-9C24A34B67DB}"/>
              </a:ext>
            </a:extLst>
          </p:cNvPr>
          <p:cNvSpPr/>
          <p:nvPr/>
        </p:nvSpPr>
        <p:spPr>
          <a:xfrm>
            <a:off x="1295400" y="6333898"/>
            <a:ext cx="5607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[11]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43830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54CFC5D-40AC-4765-B62D-092DC5DF733A}"/>
              </a:ext>
            </a:extLst>
          </p:cNvPr>
          <p:cNvSpPr/>
          <p:nvPr/>
        </p:nvSpPr>
        <p:spPr>
          <a:xfrm>
            <a:off x="775854" y="690388"/>
            <a:ext cx="8575964" cy="5116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Stabillashtirishning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yorqin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raketa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beqaror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ob'ektdir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tonna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vertikal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qo'lingizda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qalam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Raketaning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traektoriya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talab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barqarorlashtirish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kosmosdagi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beshta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qo'shimcha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giroskop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Giroskoplar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120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aylanishgacha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vaqt talab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raketani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vaqt talab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Aktuatorlar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rullar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nozuldan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sharoitlarda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8B74AB2-ADBE-4830-B32C-302F17493D1B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[12]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98885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1FDEC67E-06F3-4289-9F6C-C4B9E6780D1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45451236"/>
              </p:ext>
            </p:extLst>
          </p:nvPr>
        </p:nvGraphicFramePr>
        <p:xfrm>
          <a:off x="415636" y="568035"/>
          <a:ext cx="9448799" cy="51954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F373A4D-2E37-4519-B199-3913BB3CF23B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[13]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64428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19D79A73-1469-4818-B867-951B37E726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49738065"/>
              </p:ext>
            </p:extLst>
          </p:nvPr>
        </p:nvGraphicFramePr>
        <p:xfrm>
          <a:off x="609599" y="429490"/>
          <a:ext cx="10127674" cy="6012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2D4C57E-B1D5-4D34-ACA3-51B914FD2677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[14]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86112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4CFA97E4-8A87-499D-8CE7-3F6722F2D000}"/>
              </a:ext>
            </a:extLst>
          </p:cNvPr>
          <p:cNvSpPr/>
          <p:nvPr/>
        </p:nvSpPr>
        <p:spPr>
          <a:xfrm>
            <a:off x="7453744" y="457200"/>
            <a:ext cx="4114799" cy="32973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BEB19EA-183A-4EA5-AD89-8A82CEF58DC2}"/>
              </a:ext>
            </a:extLst>
          </p:cNvPr>
          <p:cNvSpPr/>
          <p:nvPr/>
        </p:nvSpPr>
        <p:spPr>
          <a:xfrm>
            <a:off x="7280561" y="674730"/>
            <a:ext cx="446116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5.3. KO'P DARAJALI TIZIMLARNING AOSISY DARAJALARI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04781A4-8490-4787-B0C3-23CE3EEEDA42}"/>
              </a:ext>
            </a:extLst>
          </p:cNvPr>
          <p:cNvSpPr/>
          <p:nvPr/>
        </p:nvSpPr>
        <p:spPr>
          <a:xfrm>
            <a:off x="1011381" y="1382286"/>
            <a:ext cx="6096000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2913"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boshqaruvning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komponentlari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tuzilmalar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amalga oshirish uchun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turli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funktsional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modullarni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komponentlar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tizimning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turli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muhitlarda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har xil turdagi ma'lumotlar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ishlashiga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mavhumlik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ta'minlaydi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142B7F2-EF4F-4860-A9B5-4529A7E17ABC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[15]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1332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3529B877-0DA4-40A0-803B-E4AFB54D6015}"/>
              </a:ext>
            </a:extLst>
          </p:cNvPr>
          <p:cNvGrpSpPr/>
          <p:nvPr/>
        </p:nvGrpSpPr>
        <p:grpSpPr>
          <a:xfrm>
            <a:off x="699559" y="655844"/>
            <a:ext cx="9649786" cy="5315465"/>
            <a:chOff x="2611487" y="794390"/>
            <a:chExt cx="4960114" cy="4867437"/>
          </a:xfrm>
        </p:grpSpPr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id="{BD90885B-203B-4499-97DA-8D138D5C2D47}"/>
                </a:ext>
              </a:extLst>
            </p:cNvPr>
            <p:cNvSpPr/>
            <p:nvPr/>
          </p:nvSpPr>
          <p:spPr>
            <a:xfrm>
              <a:off x="4459680" y="2690113"/>
              <a:ext cx="1263727" cy="1263727"/>
            </a:xfrm>
            <a:custGeom>
              <a:avLst/>
              <a:gdLst>
                <a:gd name="connsiteX0" fmla="*/ 0 w 1263727"/>
                <a:gd name="connsiteY0" fmla="*/ 631864 h 1263727"/>
                <a:gd name="connsiteX1" fmla="*/ 631864 w 1263727"/>
                <a:gd name="connsiteY1" fmla="*/ 0 h 1263727"/>
                <a:gd name="connsiteX2" fmla="*/ 1263728 w 1263727"/>
                <a:gd name="connsiteY2" fmla="*/ 631864 h 1263727"/>
                <a:gd name="connsiteX3" fmla="*/ 631864 w 1263727"/>
                <a:gd name="connsiteY3" fmla="*/ 1263728 h 1263727"/>
                <a:gd name="connsiteX4" fmla="*/ 0 w 1263727"/>
                <a:gd name="connsiteY4" fmla="*/ 631864 h 126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3727" h="1263727">
                  <a:moveTo>
                    <a:pt x="0" y="631864"/>
                  </a:moveTo>
                  <a:cubicBezTo>
                    <a:pt x="0" y="282895"/>
                    <a:pt x="282895" y="0"/>
                    <a:pt x="631864" y="0"/>
                  </a:cubicBezTo>
                  <a:cubicBezTo>
                    <a:pt x="980833" y="0"/>
                    <a:pt x="1263728" y="282895"/>
                    <a:pt x="1263728" y="631864"/>
                  </a:cubicBezTo>
                  <a:cubicBezTo>
                    <a:pt x="1263728" y="980833"/>
                    <a:pt x="980833" y="1263728"/>
                    <a:pt x="631864" y="1263728"/>
                  </a:cubicBezTo>
                  <a:cubicBezTo>
                    <a:pt x="282895" y="1263728"/>
                    <a:pt x="0" y="980833"/>
                    <a:pt x="0" y="631864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499" tIns="196499" rIns="196499" bIns="196499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8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KO'P DARAJALI TIZIMLARNING AOSISY DARAJALARI</a:t>
              </a:r>
              <a:endParaRPr lang="ru-RU" sz="18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олилиния: фигура 6">
              <a:extLst>
                <a:ext uri="{FF2B5EF4-FFF2-40B4-BE49-F238E27FC236}">
                  <a16:creationId xmlns:a16="http://schemas.microsoft.com/office/drawing/2014/main" id="{B9C4E501-9963-4789-90C7-D088F771303C}"/>
                </a:ext>
              </a:extLst>
            </p:cNvPr>
            <p:cNvSpPr/>
            <p:nvPr/>
          </p:nvSpPr>
          <p:spPr>
            <a:xfrm rot="16200000">
              <a:off x="4775546" y="2361427"/>
              <a:ext cx="631995" cy="25376"/>
            </a:xfrm>
            <a:custGeom>
              <a:avLst/>
              <a:gdLst>
                <a:gd name="connsiteX0" fmla="*/ 0 w 631995"/>
                <a:gd name="connsiteY0" fmla="*/ 12688 h 25376"/>
                <a:gd name="connsiteX1" fmla="*/ 631995 w 631995"/>
                <a:gd name="connsiteY1" fmla="*/ 12688 h 2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31995" h="25376">
                  <a:moveTo>
                    <a:pt x="0" y="12688"/>
                  </a:moveTo>
                  <a:lnTo>
                    <a:pt x="631995" y="12688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4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2898" tIns="-3111" rIns="312898" bIns="-3112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8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:a16="http://schemas.microsoft.com/office/drawing/2014/main" id="{619FA954-B93B-4492-9E8B-95ACA17D89EE}"/>
                </a:ext>
              </a:extLst>
            </p:cNvPr>
            <p:cNvSpPr/>
            <p:nvPr/>
          </p:nvSpPr>
          <p:spPr>
            <a:xfrm>
              <a:off x="4459680" y="794390"/>
              <a:ext cx="1263727" cy="1263727"/>
            </a:xfrm>
            <a:custGeom>
              <a:avLst/>
              <a:gdLst>
                <a:gd name="connsiteX0" fmla="*/ 0 w 1263727"/>
                <a:gd name="connsiteY0" fmla="*/ 631864 h 1263727"/>
                <a:gd name="connsiteX1" fmla="*/ 631864 w 1263727"/>
                <a:gd name="connsiteY1" fmla="*/ 0 h 1263727"/>
                <a:gd name="connsiteX2" fmla="*/ 1263728 w 1263727"/>
                <a:gd name="connsiteY2" fmla="*/ 631864 h 1263727"/>
                <a:gd name="connsiteX3" fmla="*/ 631864 w 1263727"/>
                <a:gd name="connsiteY3" fmla="*/ 1263728 h 1263727"/>
                <a:gd name="connsiteX4" fmla="*/ 0 w 1263727"/>
                <a:gd name="connsiteY4" fmla="*/ 631864 h 126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3727" h="1263727">
                  <a:moveTo>
                    <a:pt x="0" y="631864"/>
                  </a:moveTo>
                  <a:cubicBezTo>
                    <a:pt x="0" y="282895"/>
                    <a:pt x="282895" y="0"/>
                    <a:pt x="631864" y="0"/>
                  </a:cubicBezTo>
                  <a:cubicBezTo>
                    <a:pt x="980833" y="0"/>
                    <a:pt x="1263728" y="282895"/>
                    <a:pt x="1263728" y="631864"/>
                  </a:cubicBezTo>
                  <a:cubicBezTo>
                    <a:pt x="1263728" y="980833"/>
                    <a:pt x="980833" y="1263728"/>
                    <a:pt x="631864" y="1263728"/>
                  </a:cubicBezTo>
                  <a:cubicBezTo>
                    <a:pt x="282895" y="1263728"/>
                    <a:pt x="0" y="980833"/>
                    <a:pt x="0" y="631864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499" tIns="196499" rIns="196499" bIns="196499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8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Monitoring va ma'lumotlarni yig'ish qatlami</a:t>
              </a:r>
              <a:endParaRPr lang="ru-RU" sz="18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:a16="http://schemas.microsoft.com/office/drawing/2014/main" id="{A39257EF-5DD3-42AC-9F69-3D18546D9877}"/>
                </a:ext>
              </a:extLst>
            </p:cNvPr>
            <p:cNvSpPr/>
            <p:nvPr/>
          </p:nvSpPr>
          <p:spPr>
            <a:xfrm rot="19285714">
              <a:off x="5516614" y="2718306"/>
              <a:ext cx="631995" cy="25376"/>
            </a:xfrm>
            <a:custGeom>
              <a:avLst/>
              <a:gdLst>
                <a:gd name="connsiteX0" fmla="*/ 0 w 631995"/>
                <a:gd name="connsiteY0" fmla="*/ 12688 h 25376"/>
                <a:gd name="connsiteX1" fmla="*/ 631995 w 631995"/>
                <a:gd name="connsiteY1" fmla="*/ 12688 h 2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31995" h="25376">
                  <a:moveTo>
                    <a:pt x="0" y="12688"/>
                  </a:moveTo>
                  <a:lnTo>
                    <a:pt x="631995" y="12688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4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2898" tIns="-3112" rIns="312897" bIns="-3112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8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:a16="http://schemas.microsoft.com/office/drawing/2014/main" id="{DCA8D8E3-2964-49B0-97FE-092D2BEB04C0}"/>
                </a:ext>
              </a:extLst>
            </p:cNvPr>
            <p:cNvSpPr/>
            <p:nvPr/>
          </p:nvSpPr>
          <p:spPr>
            <a:xfrm>
              <a:off x="5941816" y="1508149"/>
              <a:ext cx="1263727" cy="1263727"/>
            </a:xfrm>
            <a:custGeom>
              <a:avLst/>
              <a:gdLst>
                <a:gd name="connsiteX0" fmla="*/ 0 w 1263727"/>
                <a:gd name="connsiteY0" fmla="*/ 631864 h 1263727"/>
                <a:gd name="connsiteX1" fmla="*/ 631864 w 1263727"/>
                <a:gd name="connsiteY1" fmla="*/ 0 h 1263727"/>
                <a:gd name="connsiteX2" fmla="*/ 1263728 w 1263727"/>
                <a:gd name="connsiteY2" fmla="*/ 631864 h 1263727"/>
                <a:gd name="connsiteX3" fmla="*/ 631864 w 1263727"/>
                <a:gd name="connsiteY3" fmla="*/ 1263728 h 1263727"/>
                <a:gd name="connsiteX4" fmla="*/ 0 w 1263727"/>
                <a:gd name="connsiteY4" fmla="*/ 631864 h 126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3727" h="1263727">
                  <a:moveTo>
                    <a:pt x="0" y="631864"/>
                  </a:moveTo>
                  <a:cubicBezTo>
                    <a:pt x="0" y="282895"/>
                    <a:pt x="282895" y="0"/>
                    <a:pt x="631864" y="0"/>
                  </a:cubicBezTo>
                  <a:cubicBezTo>
                    <a:pt x="980833" y="0"/>
                    <a:pt x="1263728" y="282895"/>
                    <a:pt x="1263728" y="631864"/>
                  </a:cubicBezTo>
                  <a:cubicBezTo>
                    <a:pt x="1263728" y="980833"/>
                    <a:pt x="980833" y="1263728"/>
                    <a:pt x="631864" y="1263728"/>
                  </a:cubicBezTo>
                  <a:cubicBezTo>
                    <a:pt x="282895" y="1263728"/>
                    <a:pt x="0" y="980833"/>
                    <a:pt x="0" y="631864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1633482"/>
                <a:satOff val="-6796"/>
                <a:lumOff val="1601"/>
                <a:alphaOff val="0"/>
              </a:schemeClr>
            </a:fillRef>
            <a:effectRef idx="0">
              <a:schemeClr val="accent4">
                <a:hueOff val="1633482"/>
                <a:satOff val="-6796"/>
                <a:lumOff val="1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499" tIns="196499" rIns="196499" bIns="196499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8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Ma'lumotlarni oldindan qayta ishlash va filtrlash qatlami</a:t>
              </a:r>
              <a:endParaRPr lang="ru-RU" sz="18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:a16="http://schemas.microsoft.com/office/drawing/2014/main" id="{EA615542-FF74-45DA-8FE2-70E9E3AA1152}"/>
                </a:ext>
              </a:extLst>
            </p:cNvPr>
            <p:cNvSpPr/>
            <p:nvPr/>
          </p:nvSpPr>
          <p:spPr>
            <a:xfrm rot="771429">
              <a:off x="5699643" y="3520207"/>
              <a:ext cx="631995" cy="25376"/>
            </a:xfrm>
            <a:custGeom>
              <a:avLst/>
              <a:gdLst>
                <a:gd name="connsiteX0" fmla="*/ 0 w 631995"/>
                <a:gd name="connsiteY0" fmla="*/ 12688 h 25376"/>
                <a:gd name="connsiteX1" fmla="*/ 631995 w 631995"/>
                <a:gd name="connsiteY1" fmla="*/ 12688 h 2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31995" h="25376">
                  <a:moveTo>
                    <a:pt x="0" y="12688"/>
                  </a:moveTo>
                  <a:lnTo>
                    <a:pt x="631995" y="12688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4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2897" tIns="-3113" rIns="312898" bIns="-3111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8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:a16="http://schemas.microsoft.com/office/drawing/2014/main" id="{62772806-D606-43F3-A68A-BC974CDC00DC}"/>
                </a:ext>
              </a:extLst>
            </p:cNvPr>
            <p:cNvSpPr/>
            <p:nvPr/>
          </p:nvSpPr>
          <p:spPr>
            <a:xfrm>
              <a:off x="6307874" y="3111951"/>
              <a:ext cx="1263727" cy="1263727"/>
            </a:xfrm>
            <a:custGeom>
              <a:avLst/>
              <a:gdLst>
                <a:gd name="connsiteX0" fmla="*/ 0 w 1263727"/>
                <a:gd name="connsiteY0" fmla="*/ 631864 h 1263727"/>
                <a:gd name="connsiteX1" fmla="*/ 631864 w 1263727"/>
                <a:gd name="connsiteY1" fmla="*/ 0 h 1263727"/>
                <a:gd name="connsiteX2" fmla="*/ 1263728 w 1263727"/>
                <a:gd name="connsiteY2" fmla="*/ 631864 h 1263727"/>
                <a:gd name="connsiteX3" fmla="*/ 631864 w 1263727"/>
                <a:gd name="connsiteY3" fmla="*/ 1263728 h 1263727"/>
                <a:gd name="connsiteX4" fmla="*/ 0 w 1263727"/>
                <a:gd name="connsiteY4" fmla="*/ 631864 h 126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3727" h="1263727">
                  <a:moveTo>
                    <a:pt x="0" y="631864"/>
                  </a:moveTo>
                  <a:cubicBezTo>
                    <a:pt x="0" y="282895"/>
                    <a:pt x="282895" y="0"/>
                    <a:pt x="631864" y="0"/>
                  </a:cubicBezTo>
                  <a:cubicBezTo>
                    <a:pt x="980833" y="0"/>
                    <a:pt x="1263728" y="282895"/>
                    <a:pt x="1263728" y="631864"/>
                  </a:cubicBezTo>
                  <a:cubicBezTo>
                    <a:pt x="1263728" y="980833"/>
                    <a:pt x="980833" y="1263728"/>
                    <a:pt x="631864" y="1263728"/>
                  </a:cubicBezTo>
                  <a:cubicBezTo>
                    <a:pt x="282895" y="1263728"/>
                    <a:pt x="0" y="980833"/>
                    <a:pt x="0" y="631864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3266964"/>
                <a:satOff val="-13592"/>
                <a:lumOff val="3203"/>
                <a:alphaOff val="0"/>
              </a:schemeClr>
            </a:fillRef>
            <a:effectRef idx="0">
              <a:schemeClr val="accent4">
                <a:hueOff val="3266964"/>
                <a:satOff val="-13592"/>
                <a:lumOff val="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499" tIns="196499" rIns="196499" bIns="196499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8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Ma'lumotlar tahlili va sun'iy intellekt qatlami</a:t>
              </a:r>
              <a:endParaRPr lang="ru-RU" sz="18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:a16="http://schemas.microsoft.com/office/drawing/2014/main" id="{60E04445-7D7C-4920-AEB7-D6CCC193F98D}"/>
                </a:ext>
              </a:extLst>
            </p:cNvPr>
            <p:cNvSpPr/>
            <p:nvPr/>
          </p:nvSpPr>
          <p:spPr>
            <a:xfrm rot="3857143">
              <a:off x="5186808" y="4163282"/>
              <a:ext cx="631995" cy="25376"/>
            </a:xfrm>
            <a:custGeom>
              <a:avLst/>
              <a:gdLst>
                <a:gd name="connsiteX0" fmla="*/ 0 w 631995"/>
                <a:gd name="connsiteY0" fmla="*/ 12688 h 25376"/>
                <a:gd name="connsiteX1" fmla="*/ 631995 w 631995"/>
                <a:gd name="connsiteY1" fmla="*/ 12688 h 2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31995" h="25376">
                  <a:moveTo>
                    <a:pt x="0" y="12688"/>
                  </a:moveTo>
                  <a:lnTo>
                    <a:pt x="631995" y="12688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4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2897" tIns="-3113" rIns="312898" bIns="-3111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8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C1C36D87-9049-4825-98C5-AB7B25B097E4}"/>
                </a:ext>
              </a:extLst>
            </p:cNvPr>
            <p:cNvSpPr/>
            <p:nvPr/>
          </p:nvSpPr>
          <p:spPr>
            <a:xfrm>
              <a:off x="5282204" y="4398100"/>
              <a:ext cx="1263727" cy="1263727"/>
            </a:xfrm>
            <a:custGeom>
              <a:avLst/>
              <a:gdLst>
                <a:gd name="connsiteX0" fmla="*/ 0 w 1263727"/>
                <a:gd name="connsiteY0" fmla="*/ 631864 h 1263727"/>
                <a:gd name="connsiteX1" fmla="*/ 631864 w 1263727"/>
                <a:gd name="connsiteY1" fmla="*/ 0 h 1263727"/>
                <a:gd name="connsiteX2" fmla="*/ 1263728 w 1263727"/>
                <a:gd name="connsiteY2" fmla="*/ 631864 h 1263727"/>
                <a:gd name="connsiteX3" fmla="*/ 631864 w 1263727"/>
                <a:gd name="connsiteY3" fmla="*/ 1263728 h 1263727"/>
                <a:gd name="connsiteX4" fmla="*/ 0 w 1263727"/>
                <a:gd name="connsiteY4" fmla="*/ 631864 h 126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3727" h="1263727">
                  <a:moveTo>
                    <a:pt x="0" y="631864"/>
                  </a:moveTo>
                  <a:cubicBezTo>
                    <a:pt x="0" y="282895"/>
                    <a:pt x="282895" y="0"/>
                    <a:pt x="631864" y="0"/>
                  </a:cubicBezTo>
                  <a:cubicBezTo>
                    <a:pt x="980833" y="0"/>
                    <a:pt x="1263728" y="282895"/>
                    <a:pt x="1263728" y="631864"/>
                  </a:cubicBezTo>
                  <a:cubicBezTo>
                    <a:pt x="1263728" y="980833"/>
                    <a:pt x="980833" y="1263728"/>
                    <a:pt x="631864" y="1263728"/>
                  </a:cubicBezTo>
                  <a:cubicBezTo>
                    <a:pt x="282895" y="1263728"/>
                    <a:pt x="0" y="980833"/>
                    <a:pt x="0" y="631864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4900445"/>
                <a:satOff val="-20388"/>
                <a:lumOff val="4804"/>
                <a:alphaOff val="0"/>
              </a:schemeClr>
            </a:fillRef>
            <a:effectRef idx="0">
              <a:schemeClr val="accent4">
                <a:hueOff val="4900445"/>
                <a:satOff val="-20388"/>
                <a:lumOff val="4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499" tIns="196499" rIns="196499" bIns="196499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8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Qaror qabul qilish darajasi</a:t>
              </a:r>
              <a:endParaRPr lang="ru-RU" sz="18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олилиния: фигура 14">
              <a:extLst>
                <a:ext uri="{FF2B5EF4-FFF2-40B4-BE49-F238E27FC236}">
                  <a16:creationId xmlns:a16="http://schemas.microsoft.com/office/drawing/2014/main" id="{7A3E1296-C68C-463A-8079-DE2EA74E98D0}"/>
                </a:ext>
              </a:extLst>
            </p:cNvPr>
            <p:cNvSpPr/>
            <p:nvPr/>
          </p:nvSpPr>
          <p:spPr>
            <a:xfrm rot="17742857">
              <a:off x="4364285" y="4163281"/>
              <a:ext cx="631995" cy="25377"/>
            </a:xfrm>
            <a:custGeom>
              <a:avLst/>
              <a:gdLst>
                <a:gd name="connsiteX0" fmla="*/ 0 w 631995"/>
                <a:gd name="connsiteY0" fmla="*/ 12688 h 25376"/>
                <a:gd name="connsiteX1" fmla="*/ 631995 w 631995"/>
                <a:gd name="connsiteY1" fmla="*/ 12688 h 2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31995" h="25376">
                  <a:moveTo>
                    <a:pt x="631995" y="12688"/>
                  </a:moveTo>
                  <a:lnTo>
                    <a:pt x="0" y="12688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4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2896" tIns="-3112" rIns="312899" bIns="-3111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8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Полилиния: фигура 15">
              <a:extLst>
                <a:ext uri="{FF2B5EF4-FFF2-40B4-BE49-F238E27FC236}">
                  <a16:creationId xmlns:a16="http://schemas.microsoft.com/office/drawing/2014/main" id="{CEC832AD-1289-4D26-9CB8-1E8E1C6B501A}"/>
                </a:ext>
              </a:extLst>
            </p:cNvPr>
            <p:cNvSpPr/>
            <p:nvPr/>
          </p:nvSpPr>
          <p:spPr>
            <a:xfrm>
              <a:off x="3637157" y="4398100"/>
              <a:ext cx="1263727" cy="1263727"/>
            </a:xfrm>
            <a:custGeom>
              <a:avLst/>
              <a:gdLst>
                <a:gd name="connsiteX0" fmla="*/ 0 w 1263727"/>
                <a:gd name="connsiteY0" fmla="*/ 631864 h 1263727"/>
                <a:gd name="connsiteX1" fmla="*/ 631864 w 1263727"/>
                <a:gd name="connsiteY1" fmla="*/ 0 h 1263727"/>
                <a:gd name="connsiteX2" fmla="*/ 1263728 w 1263727"/>
                <a:gd name="connsiteY2" fmla="*/ 631864 h 1263727"/>
                <a:gd name="connsiteX3" fmla="*/ 631864 w 1263727"/>
                <a:gd name="connsiteY3" fmla="*/ 1263728 h 1263727"/>
                <a:gd name="connsiteX4" fmla="*/ 0 w 1263727"/>
                <a:gd name="connsiteY4" fmla="*/ 631864 h 126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3727" h="1263727">
                  <a:moveTo>
                    <a:pt x="0" y="631864"/>
                  </a:moveTo>
                  <a:cubicBezTo>
                    <a:pt x="0" y="282895"/>
                    <a:pt x="282895" y="0"/>
                    <a:pt x="631864" y="0"/>
                  </a:cubicBezTo>
                  <a:cubicBezTo>
                    <a:pt x="980833" y="0"/>
                    <a:pt x="1263728" y="282895"/>
                    <a:pt x="1263728" y="631864"/>
                  </a:cubicBezTo>
                  <a:cubicBezTo>
                    <a:pt x="1263728" y="980833"/>
                    <a:pt x="980833" y="1263728"/>
                    <a:pt x="631864" y="1263728"/>
                  </a:cubicBezTo>
                  <a:cubicBezTo>
                    <a:pt x="282895" y="1263728"/>
                    <a:pt x="0" y="980833"/>
                    <a:pt x="0" y="631864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6533927"/>
                <a:satOff val="-27185"/>
                <a:lumOff val="6405"/>
                <a:alphaOff val="0"/>
              </a:schemeClr>
            </a:fillRef>
            <a:effectRef idx="0">
              <a:schemeClr val="accent4">
                <a:hueOff val="6533927"/>
                <a:satOff val="-27185"/>
                <a:lumOff val="640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499" tIns="196499" rIns="196499" bIns="196499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8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Boshqaruv va muvofiqlashtirish darajasi</a:t>
              </a:r>
              <a:endParaRPr lang="ru-RU" sz="18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70A0CD9A-C288-46EF-B606-40C9A5CF8410}"/>
                </a:ext>
              </a:extLst>
            </p:cNvPr>
            <p:cNvSpPr/>
            <p:nvPr/>
          </p:nvSpPr>
          <p:spPr>
            <a:xfrm rot="20828571">
              <a:off x="3851450" y="3520206"/>
              <a:ext cx="631996" cy="25377"/>
            </a:xfrm>
            <a:custGeom>
              <a:avLst/>
              <a:gdLst>
                <a:gd name="connsiteX0" fmla="*/ 0 w 631995"/>
                <a:gd name="connsiteY0" fmla="*/ 12688 h 25376"/>
                <a:gd name="connsiteX1" fmla="*/ 631995 w 631995"/>
                <a:gd name="connsiteY1" fmla="*/ 12688 h 2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31995" h="25376">
                  <a:moveTo>
                    <a:pt x="631995" y="12688"/>
                  </a:moveTo>
                  <a:lnTo>
                    <a:pt x="0" y="12688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4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2897" tIns="-3112" rIns="312899" bIns="-3111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8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Полилиния: фигура 17">
              <a:extLst>
                <a:ext uri="{FF2B5EF4-FFF2-40B4-BE49-F238E27FC236}">
                  <a16:creationId xmlns:a16="http://schemas.microsoft.com/office/drawing/2014/main" id="{752F5075-0966-43AD-BD1D-E57BD17B60BF}"/>
                </a:ext>
              </a:extLst>
            </p:cNvPr>
            <p:cNvSpPr/>
            <p:nvPr/>
          </p:nvSpPr>
          <p:spPr>
            <a:xfrm>
              <a:off x="2611487" y="3111951"/>
              <a:ext cx="1263727" cy="1263727"/>
            </a:xfrm>
            <a:custGeom>
              <a:avLst/>
              <a:gdLst>
                <a:gd name="connsiteX0" fmla="*/ 0 w 1263727"/>
                <a:gd name="connsiteY0" fmla="*/ 631864 h 1263727"/>
                <a:gd name="connsiteX1" fmla="*/ 631864 w 1263727"/>
                <a:gd name="connsiteY1" fmla="*/ 0 h 1263727"/>
                <a:gd name="connsiteX2" fmla="*/ 1263728 w 1263727"/>
                <a:gd name="connsiteY2" fmla="*/ 631864 h 1263727"/>
                <a:gd name="connsiteX3" fmla="*/ 631864 w 1263727"/>
                <a:gd name="connsiteY3" fmla="*/ 1263728 h 1263727"/>
                <a:gd name="connsiteX4" fmla="*/ 0 w 1263727"/>
                <a:gd name="connsiteY4" fmla="*/ 631864 h 126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3727" h="1263727">
                  <a:moveTo>
                    <a:pt x="0" y="631864"/>
                  </a:moveTo>
                  <a:cubicBezTo>
                    <a:pt x="0" y="282895"/>
                    <a:pt x="282895" y="0"/>
                    <a:pt x="631864" y="0"/>
                  </a:cubicBezTo>
                  <a:cubicBezTo>
                    <a:pt x="980833" y="0"/>
                    <a:pt x="1263728" y="282895"/>
                    <a:pt x="1263728" y="631864"/>
                  </a:cubicBezTo>
                  <a:cubicBezTo>
                    <a:pt x="1263728" y="980833"/>
                    <a:pt x="980833" y="1263728"/>
                    <a:pt x="631864" y="1263728"/>
                  </a:cubicBezTo>
                  <a:cubicBezTo>
                    <a:pt x="282895" y="1263728"/>
                    <a:pt x="0" y="980833"/>
                    <a:pt x="0" y="631864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8167408"/>
                <a:satOff val="-33981"/>
                <a:lumOff val="8007"/>
                <a:alphaOff val="0"/>
              </a:schemeClr>
            </a:fillRef>
            <a:effectRef idx="0">
              <a:schemeClr val="accent4">
                <a:hueOff val="8167408"/>
                <a:satOff val="-33981"/>
                <a:lumOff val="8007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499" tIns="196499" rIns="196499" bIns="196499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8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Teskari aloqa va moslashish darajasi</a:t>
              </a:r>
              <a:endParaRPr lang="ru-RU" sz="18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7FF069AF-979B-469E-912A-A2CEC32C6D92}"/>
                </a:ext>
              </a:extLst>
            </p:cNvPr>
            <p:cNvSpPr/>
            <p:nvPr/>
          </p:nvSpPr>
          <p:spPr>
            <a:xfrm rot="23914286">
              <a:off x="4034478" y="2718306"/>
              <a:ext cx="631996" cy="25376"/>
            </a:xfrm>
            <a:custGeom>
              <a:avLst/>
              <a:gdLst>
                <a:gd name="connsiteX0" fmla="*/ 0 w 631995"/>
                <a:gd name="connsiteY0" fmla="*/ 12688 h 25376"/>
                <a:gd name="connsiteX1" fmla="*/ 631995 w 631995"/>
                <a:gd name="connsiteY1" fmla="*/ 12688 h 2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31995" h="25376">
                  <a:moveTo>
                    <a:pt x="631995" y="12688"/>
                  </a:moveTo>
                  <a:lnTo>
                    <a:pt x="0" y="12688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4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2897" tIns="-3112" rIns="312899" bIns="-3112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8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Полилиния: фигура 19">
              <a:extLst>
                <a:ext uri="{FF2B5EF4-FFF2-40B4-BE49-F238E27FC236}">
                  <a16:creationId xmlns:a16="http://schemas.microsoft.com/office/drawing/2014/main" id="{9E6ACAB7-EE64-40FC-93E7-3AD1498D2425}"/>
                </a:ext>
              </a:extLst>
            </p:cNvPr>
            <p:cNvSpPr/>
            <p:nvPr/>
          </p:nvSpPr>
          <p:spPr>
            <a:xfrm>
              <a:off x="2977545" y="1508149"/>
              <a:ext cx="1263727" cy="1263727"/>
            </a:xfrm>
            <a:custGeom>
              <a:avLst/>
              <a:gdLst>
                <a:gd name="connsiteX0" fmla="*/ 0 w 1263727"/>
                <a:gd name="connsiteY0" fmla="*/ 631864 h 1263727"/>
                <a:gd name="connsiteX1" fmla="*/ 631864 w 1263727"/>
                <a:gd name="connsiteY1" fmla="*/ 0 h 1263727"/>
                <a:gd name="connsiteX2" fmla="*/ 1263728 w 1263727"/>
                <a:gd name="connsiteY2" fmla="*/ 631864 h 1263727"/>
                <a:gd name="connsiteX3" fmla="*/ 631864 w 1263727"/>
                <a:gd name="connsiteY3" fmla="*/ 1263728 h 1263727"/>
                <a:gd name="connsiteX4" fmla="*/ 0 w 1263727"/>
                <a:gd name="connsiteY4" fmla="*/ 631864 h 126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3727" h="1263727">
                  <a:moveTo>
                    <a:pt x="0" y="631864"/>
                  </a:moveTo>
                  <a:cubicBezTo>
                    <a:pt x="0" y="282895"/>
                    <a:pt x="282895" y="0"/>
                    <a:pt x="631864" y="0"/>
                  </a:cubicBezTo>
                  <a:cubicBezTo>
                    <a:pt x="980833" y="0"/>
                    <a:pt x="1263728" y="282895"/>
                    <a:pt x="1263728" y="631864"/>
                  </a:cubicBezTo>
                  <a:cubicBezTo>
                    <a:pt x="1263728" y="980833"/>
                    <a:pt x="980833" y="1263728"/>
                    <a:pt x="631864" y="1263728"/>
                  </a:cubicBezTo>
                  <a:cubicBezTo>
                    <a:pt x="282895" y="1263728"/>
                    <a:pt x="0" y="980833"/>
                    <a:pt x="0" y="631864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9800891"/>
                <a:satOff val="-40777"/>
                <a:lumOff val="9608"/>
                <a:alphaOff val="0"/>
              </a:schemeClr>
            </a:fillRef>
            <a:effectRef idx="0">
              <a:schemeClr val="accent4">
                <a:hueOff val="9800891"/>
                <a:satOff val="-40777"/>
                <a:lumOff val="960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499" tIns="196499" rIns="196499" bIns="196499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8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Foydalanuvchi interfeysi qatlami</a:t>
              </a:r>
              <a:endParaRPr lang="ru-RU" sz="18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58C47E05-533A-465E-B6A6-EAA338342313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[16]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20360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09C106-BC21-4A57-BFD7-BB5FF074D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782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ma'lumotlarni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yig'ish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DBF1DA9-D9AF-4C6F-81B3-3D0322D1390A}"/>
              </a:ext>
            </a:extLst>
          </p:cNvPr>
          <p:cNvSpPr/>
          <p:nvPr/>
        </p:nvSpPr>
        <p:spPr>
          <a:xfrm>
            <a:off x="1302326" y="1277540"/>
            <a:ext cx="8395855" cy="4608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qatlam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monitoring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sensorlar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sensorlar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ma'lumotlar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turli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ma'lumotlarni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javobgardir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ma'lumotlar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muhim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ko'rsatkichlar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ma'lumotlarni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9750" algn="just">
              <a:lnSpc>
                <a:spcPct val="150000"/>
              </a:lnSpc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Ko'p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bosqichli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boshqaruv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monitoring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turli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darajalarda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turli vaqt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miqyoslarida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boshqaruv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samarali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muvofiqlashtirish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imkonini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tuzilmani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2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805C96A-825F-4CB5-A5B1-40FB3F091DA0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[17]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52193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Группа 70">
            <a:extLst>
              <a:ext uri="{FF2B5EF4-FFF2-40B4-BE49-F238E27FC236}">
                <a16:creationId xmlns:a16="http://schemas.microsoft.com/office/drawing/2014/main" id="{3857576B-A758-4A02-88F8-57F581F87318}"/>
              </a:ext>
            </a:extLst>
          </p:cNvPr>
          <p:cNvGrpSpPr/>
          <p:nvPr/>
        </p:nvGrpSpPr>
        <p:grpSpPr>
          <a:xfrm>
            <a:off x="830318" y="998047"/>
            <a:ext cx="8909428" cy="4861906"/>
            <a:chOff x="2534427" y="679391"/>
            <a:chExt cx="8909428" cy="4861906"/>
          </a:xfrm>
        </p:grpSpPr>
        <p:sp>
          <p:nvSpPr>
            <p:cNvPr id="72" name="Полилиния: фигура 71">
              <a:extLst>
                <a:ext uri="{FF2B5EF4-FFF2-40B4-BE49-F238E27FC236}">
                  <a16:creationId xmlns:a16="http://schemas.microsoft.com/office/drawing/2014/main" id="{0D504711-DBF6-40E6-9F40-ECC95A051AE4}"/>
                </a:ext>
              </a:extLst>
            </p:cNvPr>
            <p:cNvSpPr/>
            <p:nvPr/>
          </p:nvSpPr>
          <p:spPr>
            <a:xfrm>
              <a:off x="2534427" y="2590806"/>
              <a:ext cx="1229505" cy="1037539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b="1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Monitoring </a:t>
              </a:r>
              <a:r>
                <a:rPr lang="en-US" sz="1400" b="1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1400" b="1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ma'lumotlarni </a:t>
              </a:r>
              <a:r>
                <a:rPr lang="en-US" sz="1400" b="1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yig'ish</a:t>
              </a:r>
              <a:r>
                <a:rPr lang="en-US" sz="1400" b="1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b="1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qatlami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3" name="Полилиния: фигура 72">
              <a:extLst>
                <a:ext uri="{FF2B5EF4-FFF2-40B4-BE49-F238E27FC236}">
                  <a16:creationId xmlns:a16="http://schemas.microsoft.com/office/drawing/2014/main" id="{D7EA51B0-9BD0-411E-BDA0-168B1512E107}"/>
                </a:ext>
              </a:extLst>
            </p:cNvPr>
            <p:cNvSpPr/>
            <p:nvPr/>
          </p:nvSpPr>
          <p:spPr>
            <a:xfrm rot="16983315">
              <a:off x="3038727" y="2173684"/>
              <a:ext cx="1902611" cy="19885"/>
            </a:xfrm>
            <a:custGeom>
              <a:avLst/>
              <a:gdLst>
                <a:gd name="connsiteX0" fmla="*/ 0 w 1902611"/>
                <a:gd name="connsiteY0" fmla="*/ 9942 h 19885"/>
                <a:gd name="connsiteX1" fmla="*/ 1902611 w 1902611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2611" h="19885">
                  <a:moveTo>
                    <a:pt x="0" y="9942"/>
                  </a:moveTo>
                  <a:lnTo>
                    <a:pt x="1902611" y="9942"/>
                  </a:lnTo>
                </a:path>
              </a:pathLst>
            </a:custGeom>
            <a:noFill/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6439" tIns="-37623" rIns="916441" bIns="-37623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4" name="Полилиния: фигура 73">
              <a:extLst>
                <a:ext uri="{FF2B5EF4-FFF2-40B4-BE49-F238E27FC236}">
                  <a16:creationId xmlns:a16="http://schemas.microsoft.com/office/drawing/2014/main" id="{EE335D75-6310-4E05-8018-375B76B7900D}"/>
                </a:ext>
              </a:extLst>
            </p:cNvPr>
            <p:cNvSpPr/>
            <p:nvPr/>
          </p:nvSpPr>
          <p:spPr>
            <a:xfrm>
              <a:off x="4204923" y="988297"/>
              <a:ext cx="1074454" cy="53722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Ko'p darajali tuzilma</a:t>
              </a: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5" name="Полилиния: фигура 74">
              <a:extLst>
                <a:ext uri="{FF2B5EF4-FFF2-40B4-BE49-F238E27FC236}">
                  <a16:creationId xmlns:a16="http://schemas.microsoft.com/office/drawing/2014/main" id="{0DF713F0-4EDC-4C19-A22B-9D73CBF5E85F}"/>
                </a:ext>
              </a:extLst>
            </p:cNvPr>
            <p:cNvSpPr/>
            <p:nvPr/>
          </p:nvSpPr>
          <p:spPr>
            <a:xfrm rot="19457599">
              <a:off x="5229630" y="1092515"/>
              <a:ext cx="529277" cy="19885"/>
            </a:xfrm>
            <a:custGeom>
              <a:avLst/>
              <a:gdLst>
                <a:gd name="connsiteX0" fmla="*/ 0 w 529277"/>
                <a:gd name="connsiteY0" fmla="*/ 9942 h 19885"/>
                <a:gd name="connsiteX1" fmla="*/ 529277 w 52927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9277" h="19885">
                  <a:moveTo>
                    <a:pt x="0" y="9942"/>
                  </a:moveTo>
                  <a:lnTo>
                    <a:pt x="529277" y="9942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4107" tIns="-3290" rIns="264106" bIns="-3289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6" name="Полилиния: фигура 75">
              <a:extLst>
                <a:ext uri="{FF2B5EF4-FFF2-40B4-BE49-F238E27FC236}">
                  <a16:creationId xmlns:a16="http://schemas.microsoft.com/office/drawing/2014/main" id="{6031DFBC-67A1-4E00-9270-14759E02844E}"/>
                </a:ext>
              </a:extLst>
            </p:cNvPr>
            <p:cNvSpPr/>
            <p:nvPr/>
          </p:nvSpPr>
          <p:spPr>
            <a:xfrm>
              <a:off x="5709159" y="679391"/>
              <a:ext cx="5734696" cy="53722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Ko'p</a:t>
              </a:r>
              <a:r>
                <a:rPr lang="en-US" sz="14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darajali</a:t>
              </a:r>
              <a:r>
                <a:rPr lang="en-US" sz="14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boshqaruv</a:t>
              </a:r>
              <a:r>
                <a:rPr lang="en-US" sz="14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tizimlari (KDBT) turli </a:t>
              </a:r>
              <a:r>
                <a:rPr lang="en-US" sz="14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darajadagi</a:t>
              </a:r>
              <a:r>
                <a:rPr lang="en-US" sz="14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ierarxik</a:t>
              </a:r>
              <a:r>
                <a:rPr lang="en-US" sz="14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tuzilishga</a:t>
              </a:r>
              <a:r>
                <a:rPr lang="en-US" sz="14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ega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7" name="Полилиния: фигура 76">
              <a:extLst>
                <a:ext uri="{FF2B5EF4-FFF2-40B4-BE49-F238E27FC236}">
                  <a16:creationId xmlns:a16="http://schemas.microsoft.com/office/drawing/2014/main" id="{2E77015C-8A3F-4AF3-B612-7C30E287F2F6}"/>
                </a:ext>
              </a:extLst>
            </p:cNvPr>
            <p:cNvSpPr/>
            <p:nvPr/>
          </p:nvSpPr>
          <p:spPr>
            <a:xfrm rot="2142401">
              <a:off x="5229630" y="1401420"/>
              <a:ext cx="529277" cy="19885"/>
            </a:xfrm>
            <a:custGeom>
              <a:avLst/>
              <a:gdLst>
                <a:gd name="connsiteX0" fmla="*/ 0 w 529277"/>
                <a:gd name="connsiteY0" fmla="*/ 9942 h 19885"/>
                <a:gd name="connsiteX1" fmla="*/ 529277 w 52927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9277" h="19885">
                  <a:moveTo>
                    <a:pt x="0" y="9942"/>
                  </a:moveTo>
                  <a:lnTo>
                    <a:pt x="529277" y="9942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4107" tIns="-3290" rIns="264106" bIns="-3289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8" name="Полилиния: фигура 77">
              <a:extLst>
                <a:ext uri="{FF2B5EF4-FFF2-40B4-BE49-F238E27FC236}">
                  <a16:creationId xmlns:a16="http://schemas.microsoft.com/office/drawing/2014/main" id="{0C26F86C-3E92-4A27-9664-BE9D3968B63B}"/>
                </a:ext>
              </a:extLst>
            </p:cNvPr>
            <p:cNvSpPr/>
            <p:nvPr/>
          </p:nvSpPr>
          <p:spPr>
            <a:xfrm>
              <a:off x="5709159" y="1297202"/>
              <a:ext cx="5734696" cy="53722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Har bir darajaning o'ziga xos vazifalari, funktsiyalari va mas'uliyat sohalari mavjud</a:t>
              </a: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9" name="Полилиния: фигура 78">
              <a:extLst>
                <a:ext uri="{FF2B5EF4-FFF2-40B4-BE49-F238E27FC236}">
                  <a16:creationId xmlns:a16="http://schemas.microsoft.com/office/drawing/2014/main" id="{5E0473CD-913A-4F84-8526-CFA547A4DE7F}"/>
                </a:ext>
              </a:extLst>
            </p:cNvPr>
            <p:cNvSpPr/>
            <p:nvPr/>
          </p:nvSpPr>
          <p:spPr>
            <a:xfrm rot="18289469">
              <a:off x="3613734" y="2791496"/>
              <a:ext cx="752597" cy="19885"/>
            </a:xfrm>
            <a:custGeom>
              <a:avLst/>
              <a:gdLst>
                <a:gd name="connsiteX0" fmla="*/ 0 w 752597"/>
                <a:gd name="connsiteY0" fmla="*/ 9942 h 19885"/>
                <a:gd name="connsiteX1" fmla="*/ 752597 w 75259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52597" h="19885">
                  <a:moveTo>
                    <a:pt x="0" y="9942"/>
                  </a:moveTo>
                  <a:lnTo>
                    <a:pt x="752597" y="9942"/>
                  </a:lnTo>
                </a:path>
              </a:pathLst>
            </a:custGeom>
            <a:noFill/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0183" tIns="-8874" rIns="370184" bIns="-8871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0" name="Полилиния: фигура 79">
              <a:extLst>
                <a:ext uri="{FF2B5EF4-FFF2-40B4-BE49-F238E27FC236}">
                  <a16:creationId xmlns:a16="http://schemas.microsoft.com/office/drawing/2014/main" id="{FA701EF4-E0BF-4615-87EB-7B53C9E74BE7}"/>
                </a:ext>
              </a:extLst>
            </p:cNvPr>
            <p:cNvSpPr/>
            <p:nvPr/>
          </p:nvSpPr>
          <p:spPr>
            <a:xfrm>
              <a:off x="4204923" y="2223919"/>
              <a:ext cx="1074454" cy="53722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Strategik daraja</a:t>
              </a: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1" name="Полилиния: фигура 80">
              <a:extLst>
                <a:ext uri="{FF2B5EF4-FFF2-40B4-BE49-F238E27FC236}">
                  <a16:creationId xmlns:a16="http://schemas.microsoft.com/office/drawing/2014/main" id="{72FDB24E-8506-4AC5-9B2A-047C19C40607}"/>
                </a:ext>
              </a:extLst>
            </p:cNvPr>
            <p:cNvSpPr/>
            <p:nvPr/>
          </p:nvSpPr>
          <p:spPr>
            <a:xfrm rot="19457599">
              <a:off x="5229630" y="2328137"/>
              <a:ext cx="529277" cy="19885"/>
            </a:xfrm>
            <a:custGeom>
              <a:avLst/>
              <a:gdLst>
                <a:gd name="connsiteX0" fmla="*/ 0 w 529277"/>
                <a:gd name="connsiteY0" fmla="*/ 9942 h 19885"/>
                <a:gd name="connsiteX1" fmla="*/ 529277 w 52927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9277" h="19885">
                  <a:moveTo>
                    <a:pt x="0" y="9942"/>
                  </a:moveTo>
                  <a:lnTo>
                    <a:pt x="529277" y="9942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4106" tIns="-3289" rIns="264107" bIns="-3290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2" name="Полилиния: фигура 81">
              <a:extLst>
                <a:ext uri="{FF2B5EF4-FFF2-40B4-BE49-F238E27FC236}">
                  <a16:creationId xmlns:a16="http://schemas.microsoft.com/office/drawing/2014/main" id="{D8944A6A-3BF3-4D1A-B708-66B39E692313}"/>
                </a:ext>
              </a:extLst>
            </p:cNvPr>
            <p:cNvSpPr/>
            <p:nvPr/>
          </p:nvSpPr>
          <p:spPr>
            <a:xfrm>
              <a:off x="5709159" y="1915013"/>
              <a:ext cx="5734696" cy="53722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Menejmentning strategik darajasi yuqori darajada bo'lib, tashkilotning uzoq muddatli maqsadlari va strategiyalarini ishlab chiqish uchun javobgardir</a:t>
              </a: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3" name="Полилиния: фигура 82">
              <a:extLst>
                <a:ext uri="{FF2B5EF4-FFF2-40B4-BE49-F238E27FC236}">
                  <a16:creationId xmlns:a16="http://schemas.microsoft.com/office/drawing/2014/main" id="{C3B780ED-211A-4A4F-9A2F-8886F0480684}"/>
                </a:ext>
              </a:extLst>
            </p:cNvPr>
            <p:cNvSpPr/>
            <p:nvPr/>
          </p:nvSpPr>
          <p:spPr>
            <a:xfrm rot="2142401">
              <a:off x="5229630" y="2637043"/>
              <a:ext cx="529277" cy="19885"/>
            </a:xfrm>
            <a:custGeom>
              <a:avLst/>
              <a:gdLst>
                <a:gd name="connsiteX0" fmla="*/ 0 w 529277"/>
                <a:gd name="connsiteY0" fmla="*/ 9942 h 19885"/>
                <a:gd name="connsiteX1" fmla="*/ 529277 w 52927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9277" h="19885">
                  <a:moveTo>
                    <a:pt x="0" y="9942"/>
                  </a:moveTo>
                  <a:lnTo>
                    <a:pt x="529277" y="9942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4107" tIns="-3290" rIns="264106" bIns="-3289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4" name="Полилиния: фигура 83">
              <a:extLst>
                <a:ext uri="{FF2B5EF4-FFF2-40B4-BE49-F238E27FC236}">
                  <a16:creationId xmlns:a16="http://schemas.microsoft.com/office/drawing/2014/main" id="{805CC291-E824-437B-B4E4-DF690F718778}"/>
                </a:ext>
              </a:extLst>
            </p:cNvPr>
            <p:cNvSpPr/>
            <p:nvPr/>
          </p:nvSpPr>
          <p:spPr>
            <a:xfrm>
              <a:off x="5709159" y="2532825"/>
              <a:ext cx="5734696" cy="53722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Bu yerda tashkilotning rivojlanish yo‘nalishlari, sarmoyalari va umumiy siyosati bo‘yicha asosiy qarorlar qabul qilinadi</a:t>
              </a: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5" name="Полилиния: фигура 84">
              <a:extLst>
                <a:ext uri="{FF2B5EF4-FFF2-40B4-BE49-F238E27FC236}">
                  <a16:creationId xmlns:a16="http://schemas.microsoft.com/office/drawing/2014/main" id="{70C9D13C-1563-4423-BC75-D803932CD672}"/>
                </a:ext>
              </a:extLst>
            </p:cNvPr>
            <p:cNvSpPr/>
            <p:nvPr/>
          </p:nvSpPr>
          <p:spPr>
            <a:xfrm rot="3310531">
              <a:off x="3613734" y="3409307"/>
              <a:ext cx="752597" cy="19885"/>
            </a:xfrm>
            <a:custGeom>
              <a:avLst/>
              <a:gdLst>
                <a:gd name="connsiteX0" fmla="*/ 0 w 752597"/>
                <a:gd name="connsiteY0" fmla="*/ 9942 h 19885"/>
                <a:gd name="connsiteX1" fmla="*/ 752597 w 75259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52597" h="19885">
                  <a:moveTo>
                    <a:pt x="0" y="9942"/>
                  </a:moveTo>
                  <a:lnTo>
                    <a:pt x="752597" y="9942"/>
                  </a:lnTo>
                </a:path>
              </a:pathLst>
            </a:custGeom>
            <a:noFill/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0183" tIns="-8872" rIns="370184" bIns="-8873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6" name="Полилиния: фигура 85">
              <a:extLst>
                <a:ext uri="{FF2B5EF4-FFF2-40B4-BE49-F238E27FC236}">
                  <a16:creationId xmlns:a16="http://schemas.microsoft.com/office/drawing/2014/main" id="{17AE707E-4027-4126-B97C-984001C6D1BB}"/>
                </a:ext>
              </a:extLst>
            </p:cNvPr>
            <p:cNvSpPr/>
            <p:nvPr/>
          </p:nvSpPr>
          <p:spPr>
            <a:xfrm>
              <a:off x="4204923" y="3459542"/>
              <a:ext cx="1074454" cy="53722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Taktik daraja</a:t>
              </a: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7" name="Полилиния: фигура 86">
              <a:extLst>
                <a:ext uri="{FF2B5EF4-FFF2-40B4-BE49-F238E27FC236}">
                  <a16:creationId xmlns:a16="http://schemas.microsoft.com/office/drawing/2014/main" id="{556A04EA-F4EC-46E1-B0DD-695FC8181C2D}"/>
                </a:ext>
              </a:extLst>
            </p:cNvPr>
            <p:cNvSpPr/>
            <p:nvPr/>
          </p:nvSpPr>
          <p:spPr>
            <a:xfrm rot="19457599">
              <a:off x="5229630" y="3563760"/>
              <a:ext cx="529277" cy="19885"/>
            </a:xfrm>
            <a:custGeom>
              <a:avLst/>
              <a:gdLst>
                <a:gd name="connsiteX0" fmla="*/ 0 w 529277"/>
                <a:gd name="connsiteY0" fmla="*/ 9942 h 19885"/>
                <a:gd name="connsiteX1" fmla="*/ 529277 w 52927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9277" h="19885">
                  <a:moveTo>
                    <a:pt x="0" y="9942"/>
                  </a:moveTo>
                  <a:lnTo>
                    <a:pt x="529277" y="9942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4106" tIns="-3289" rIns="264107" bIns="-3290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8" name="Полилиния: фигура 87">
              <a:extLst>
                <a:ext uri="{FF2B5EF4-FFF2-40B4-BE49-F238E27FC236}">
                  <a16:creationId xmlns:a16="http://schemas.microsoft.com/office/drawing/2014/main" id="{2A945556-EC76-4DE3-993F-9F427A27D64B}"/>
                </a:ext>
              </a:extLst>
            </p:cNvPr>
            <p:cNvSpPr/>
            <p:nvPr/>
          </p:nvSpPr>
          <p:spPr>
            <a:xfrm>
              <a:off x="5709159" y="3150636"/>
              <a:ext cx="5734696" cy="53722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Boshqaruvning taktik darajasi strategik darajadan keyingi o'rinda turadi va strategiyani o'rta muddatli davr uchun (masalan, bir yil) aniq taktik rejalar va harakatlarga aylantirish bilan shug'ullanadi</a:t>
              </a: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9" name="Полилиния: фигура 88">
              <a:extLst>
                <a:ext uri="{FF2B5EF4-FFF2-40B4-BE49-F238E27FC236}">
                  <a16:creationId xmlns:a16="http://schemas.microsoft.com/office/drawing/2014/main" id="{10B28159-775C-45D4-ADE0-ED93234A3BD1}"/>
                </a:ext>
              </a:extLst>
            </p:cNvPr>
            <p:cNvSpPr/>
            <p:nvPr/>
          </p:nvSpPr>
          <p:spPr>
            <a:xfrm rot="2142401">
              <a:off x="5229630" y="3872665"/>
              <a:ext cx="529277" cy="19885"/>
            </a:xfrm>
            <a:custGeom>
              <a:avLst/>
              <a:gdLst>
                <a:gd name="connsiteX0" fmla="*/ 0 w 529277"/>
                <a:gd name="connsiteY0" fmla="*/ 9942 h 19885"/>
                <a:gd name="connsiteX1" fmla="*/ 529277 w 52927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9277" h="19885">
                  <a:moveTo>
                    <a:pt x="0" y="9942"/>
                  </a:moveTo>
                  <a:lnTo>
                    <a:pt x="529277" y="9942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4107" tIns="-3290" rIns="264106" bIns="-3289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0" name="Полилиния: фигура 89">
              <a:extLst>
                <a:ext uri="{FF2B5EF4-FFF2-40B4-BE49-F238E27FC236}">
                  <a16:creationId xmlns:a16="http://schemas.microsoft.com/office/drawing/2014/main" id="{659DE5B1-2687-4859-96B6-414F18781336}"/>
                </a:ext>
              </a:extLst>
            </p:cNvPr>
            <p:cNvSpPr/>
            <p:nvPr/>
          </p:nvSpPr>
          <p:spPr>
            <a:xfrm>
              <a:off x="5709159" y="3768447"/>
              <a:ext cx="5734696" cy="53722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Bu yerda byudjetlashtirish, resurslarni rejalashtirish va jarayonlarni tashkil etish masalalari hal etiladi</a:t>
              </a: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1" name="Полилиния: фигура 90">
              <a:extLst>
                <a:ext uri="{FF2B5EF4-FFF2-40B4-BE49-F238E27FC236}">
                  <a16:creationId xmlns:a16="http://schemas.microsoft.com/office/drawing/2014/main" id="{3F090172-08A9-4297-A43D-C2F723B166E8}"/>
                </a:ext>
              </a:extLst>
            </p:cNvPr>
            <p:cNvSpPr/>
            <p:nvPr/>
          </p:nvSpPr>
          <p:spPr>
            <a:xfrm rot="4616685">
              <a:off x="3038727" y="4027118"/>
              <a:ext cx="1902611" cy="19885"/>
            </a:xfrm>
            <a:custGeom>
              <a:avLst/>
              <a:gdLst>
                <a:gd name="connsiteX0" fmla="*/ 0 w 1902611"/>
                <a:gd name="connsiteY0" fmla="*/ 9942 h 19885"/>
                <a:gd name="connsiteX1" fmla="*/ 1902611 w 1902611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2611" h="19885">
                  <a:moveTo>
                    <a:pt x="0" y="9942"/>
                  </a:moveTo>
                  <a:lnTo>
                    <a:pt x="1902611" y="9942"/>
                  </a:lnTo>
                </a:path>
              </a:pathLst>
            </a:custGeom>
            <a:noFill/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6440" tIns="-37623" rIns="916440" bIns="-37623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2" name="Полилиния: фигура 91">
              <a:extLst>
                <a:ext uri="{FF2B5EF4-FFF2-40B4-BE49-F238E27FC236}">
                  <a16:creationId xmlns:a16="http://schemas.microsoft.com/office/drawing/2014/main" id="{7D19B7DF-2D1B-4778-8EB5-36A2528FD803}"/>
                </a:ext>
              </a:extLst>
            </p:cNvPr>
            <p:cNvSpPr/>
            <p:nvPr/>
          </p:nvSpPr>
          <p:spPr>
            <a:xfrm>
              <a:off x="4204923" y="4695164"/>
              <a:ext cx="1074454" cy="53722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Operatsion daraja</a:t>
              </a: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3" name="Полилиния: фигура 92">
              <a:extLst>
                <a:ext uri="{FF2B5EF4-FFF2-40B4-BE49-F238E27FC236}">
                  <a16:creationId xmlns:a16="http://schemas.microsoft.com/office/drawing/2014/main" id="{3D353025-5C61-491A-8AB1-977A4FEF93DD}"/>
                </a:ext>
              </a:extLst>
            </p:cNvPr>
            <p:cNvSpPr/>
            <p:nvPr/>
          </p:nvSpPr>
          <p:spPr>
            <a:xfrm rot="19457599">
              <a:off x="5229630" y="4799382"/>
              <a:ext cx="529277" cy="19885"/>
            </a:xfrm>
            <a:custGeom>
              <a:avLst/>
              <a:gdLst>
                <a:gd name="connsiteX0" fmla="*/ 0 w 529277"/>
                <a:gd name="connsiteY0" fmla="*/ 9942 h 19885"/>
                <a:gd name="connsiteX1" fmla="*/ 529277 w 52927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9277" h="19885">
                  <a:moveTo>
                    <a:pt x="0" y="9942"/>
                  </a:moveTo>
                  <a:lnTo>
                    <a:pt x="529277" y="9942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4106" tIns="-3289" rIns="264107" bIns="-3290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4" name="Полилиния: фигура 93">
              <a:extLst>
                <a:ext uri="{FF2B5EF4-FFF2-40B4-BE49-F238E27FC236}">
                  <a16:creationId xmlns:a16="http://schemas.microsoft.com/office/drawing/2014/main" id="{C639DD8D-FDE7-4949-BA3C-14015D63EB51}"/>
                </a:ext>
              </a:extLst>
            </p:cNvPr>
            <p:cNvSpPr/>
            <p:nvPr/>
          </p:nvSpPr>
          <p:spPr>
            <a:xfrm>
              <a:off x="5709159" y="4386259"/>
              <a:ext cx="5734696" cy="53722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Boshqaruvning operativ darajasi joriy operatsiyalar va kundalik vazifalarga qaratilgan</a:t>
              </a: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5" name="Полилиния: фигура 94">
              <a:extLst>
                <a:ext uri="{FF2B5EF4-FFF2-40B4-BE49-F238E27FC236}">
                  <a16:creationId xmlns:a16="http://schemas.microsoft.com/office/drawing/2014/main" id="{98087598-0E34-402B-A57D-6EEF32D32EAE}"/>
                </a:ext>
              </a:extLst>
            </p:cNvPr>
            <p:cNvSpPr/>
            <p:nvPr/>
          </p:nvSpPr>
          <p:spPr>
            <a:xfrm rot="2142401">
              <a:off x="5229630" y="5108288"/>
              <a:ext cx="529277" cy="19885"/>
            </a:xfrm>
            <a:custGeom>
              <a:avLst/>
              <a:gdLst>
                <a:gd name="connsiteX0" fmla="*/ 0 w 529277"/>
                <a:gd name="connsiteY0" fmla="*/ 9942 h 19885"/>
                <a:gd name="connsiteX1" fmla="*/ 529277 w 52927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9277" h="19885">
                  <a:moveTo>
                    <a:pt x="0" y="9942"/>
                  </a:moveTo>
                  <a:lnTo>
                    <a:pt x="529277" y="9942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4107" tIns="-3290" rIns="264106" bIns="-3289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6" name="Полилиния: фигура 95">
              <a:extLst>
                <a:ext uri="{FF2B5EF4-FFF2-40B4-BE49-F238E27FC236}">
                  <a16:creationId xmlns:a16="http://schemas.microsoft.com/office/drawing/2014/main" id="{A465E032-8CC0-4121-A444-ADED6EAEDE48}"/>
                </a:ext>
              </a:extLst>
            </p:cNvPr>
            <p:cNvSpPr/>
            <p:nvPr/>
          </p:nvSpPr>
          <p:spPr>
            <a:xfrm>
              <a:off x="5709159" y="5004070"/>
              <a:ext cx="5734696" cy="53722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Bu yerda vazifalarni zudlik bilan amalga oshirish, ishchilarni muvofiqlashtirish va qisqa muddatlarda resurslarni taqsimlash bo‘yicha qarorlar qabul qilinadi</a:t>
              </a: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97" name="Прямоугольник 96">
            <a:extLst>
              <a:ext uri="{FF2B5EF4-FFF2-40B4-BE49-F238E27FC236}">
                <a16:creationId xmlns:a16="http://schemas.microsoft.com/office/drawing/2014/main" id="{C56A2F5E-141C-4096-B771-0F4286729082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[18]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36666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E9AE4A6A-72E8-4A4C-A6A6-EA01432283C0}"/>
              </a:ext>
            </a:extLst>
          </p:cNvPr>
          <p:cNvGrpSpPr/>
          <p:nvPr/>
        </p:nvGrpSpPr>
        <p:grpSpPr>
          <a:xfrm>
            <a:off x="899590" y="776371"/>
            <a:ext cx="9061828" cy="5571651"/>
            <a:chOff x="2534427" y="571544"/>
            <a:chExt cx="8909428" cy="4818905"/>
          </a:xfrm>
        </p:grpSpPr>
        <p:sp>
          <p:nvSpPr>
            <p:cNvPr id="5" name="Полилиния: фигура 4">
              <a:extLst>
                <a:ext uri="{FF2B5EF4-FFF2-40B4-BE49-F238E27FC236}">
                  <a16:creationId xmlns:a16="http://schemas.microsoft.com/office/drawing/2014/main" id="{5F56BC9F-FAD8-4E18-9AB0-7EACB9AA2766}"/>
                </a:ext>
              </a:extLst>
            </p:cNvPr>
            <p:cNvSpPr/>
            <p:nvPr/>
          </p:nvSpPr>
          <p:spPr>
            <a:xfrm>
              <a:off x="2534427" y="2590806"/>
              <a:ext cx="1229505" cy="1037539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b="1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Monitoring </a:t>
              </a:r>
              <a:r>
                <a:rPr lang="en-US" sz="1400" b="1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1400" b="1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ma'lumotlarni </a:t>
              </a:r>
              <a:r>
                <a:rPr lang="en-US" sz="1400" b="1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yig'ish</a:t>
              </a:r>
              <a:r>
                <a:rPr lang="en-US" sz="1400" b="1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b="1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qatlami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id="{94E9F8B4-017F-44E8-BB52-3A095336BF0A}"/>
                </a:ext>
              </a:extLst>
            </p:cNvPr>
            <p:cNvSpPr/>
            <p:nvPr/>
          </p:nvSpPr>
          <p:spPr>
            <a:xfrm rot="16983315">
              <a:off x="3038727" y="2173684"/>
              <a:ext cx="1902611" cy="19885"/>
            </a:xfrm>
            <a:custGeom>
              <a:avLst/>
              <a:gdLst>
                <a:gd name="connsiteX0" fmla="*/ 0 w 1902611"/>
                <a:gd name="connsiteY0" fmla="*/ 9942 h 19885"/>
                <a:gd name="connsiteX1" fmla="*/ 1902611 w 1902611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2611" h="19885">
                  <a:moveTo>
                    <a:pt x="0" y="9942"/>
                  </a:moveTo>
                  <a:lnTo>
                    <a:pt x="1902611" y="9942"/>
                  </a:lnTo>
                </a:path>
              </a:pathLst>
            </a:custGeom>
            <a:noFill/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6439" tIns="-37623" rIns="916441" bIns="-37623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олилиния: фигура 6">
              <a:extLst>
                <a:ext uri="{FF2B5EF4-FFF2-40B4-BE49-F238E27FC236}">
                  <a16:creationId xmlns:a16="http://schemas.microsoft.com/office/drawing/2014/main" id="{E5F94A59-1DFC-425F-B044-DF0A62F204BC}"/>
                </a:ext>
              </a:extLst>
            </p:cNvPr>
            <p:cNvSpPr/>
            <p:nvPr/>
          </p:nvSpPr>
          <p:spPr>
            <a:xfrm>
              <a:off x="4204923" y="796355"/>
              <a:ext cx="1074454" cy="896934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Monitoring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nazorat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:a16="http://schemas.microsoft.com/office/drawing/2014/main" id="{260CDA4B-48C9-4DF0-A85E-507EACA9281C}"/>
                </a:ext>
              </a:extLst>
            </p:cNvPr>
            <p:cNvSpPr/>
            <p:nvPr/>
          </p:nvSpPr>
          <p:spPr>
            <a:xfrm rot="19457599">
              <a:off x="5229630" y="1092515"/>
              <a:ext cx="529277" cy="19885"/>
            </a:xfrm>
            <a:custGeom>
              <a:avLst/>
              <a:gdLst>
                <a:gd name="connsiteX0" fmla="*/ 0 w 529277"/>
                <a:gd name="connsiteY0" fmla="*/ 9942 h 19885"/>
                <a:gd name="connsiteX1" fmla="*/ 529277 w 52927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9277" h="19885">
                  <a:moveTo>
                    <a:pt x="0" y="9942"/>
                  </a:moveTo>
                  <a:lnTo>
                    <a:pt x="529277" y="9942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4107" tIns="-3290" rIns="264106" bIns="-3289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:a16="http://schemas.microsoft.com/office/drawing/2014/main" id="{63910A2E-98D2-4D97-B177-729A5A80EFA5}"/>
                </a:ext>
              </a:extLst>
            </p:cNvPr>
            <p:cNvSpPr/>
            <p:nvPr/>
          </p:nvSpPr>
          <p:spPr>
            <a:xfrm>
              <a:off x="5709159" y="571544"/>
              <a:ext cx="5734696" cy="53722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Har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bir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boshqaruv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darajasida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faoliyat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jarayonlar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monitoringi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nazorati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amalga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oshiriladi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:a16="http://schemas.microsoft.com/office/drawing/2014/main" id="{2C6675BB-FA1A-4E2C-B0E7-91D6C59F29D2}"/>
                </a:ext>
              </a:extLst>
            </p:cNvPr>
            <p:cNvSpPr/>
            <p:nvPr/>
          </p:nvSpPr>
          <p:spPr>
            <a:xfrm rot="2142401">
              <a:off x="5229630" y="1401420"/>
              <a:ext cx="529277" cy="19885"/>
            </a:xfrm>
            <a:custGeom>
              <a:avLst/>
              <a:gdLst>
                <a:gd name="connsiteX0" fmla="*/ 0 w 529277"/>
                <a:gd name="connsiteY0" fmla="*/ 9942 h 19885"/>
                <a:gd name="connsiteX1" fmla="*/ 529277 w 52927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9277" h="19885">
                  <a:moveTo>
                    <a:pt x="0" y="9942"/>
                  </a:moveTo>
                  <a:lnTo>
                    <a:pt x="529277" y="9942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4107" tIns="-3290" rIns="264106" bIns="-3289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:a16="http://schemas.microsoft.com/office/drawing/2014/main" id="{281F17FB-9675-49B8-A922-2DA03FD1CF00}"/>
                </a:ext>
              </a:extLst>
            </p:cNvPr>
            <p:cNvSpPr/>
            <p:nvPr/>
          </p:nvSpPr>
          <p:spPr>
            <a:xfrm>
              <a:off x="5709159" y="1163122"/>
              <a:ext cx="5734696" cy="67130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Monitoring ma'lumotlarni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to'plash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natijalarni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tahlil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qilish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baholash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rejalar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strategiyalarni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amalga oshirish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bo'yicha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tadqiqotlarni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o'z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ichiga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oladi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:a16="http://schemas.microsoft.com/office/drawing/2014/main" id="{1B12CD69-5535-4B14-AC00-24280E97DB47}"/>
                </a:ext>
              </a:extLst>
            </p:cNvPr>
            <p:cNvSpPr/>
            <p:nvPr/>
          </p:nvSpPr>
          <p:spPr>
            <a:xfrm rot="18289469">
              <a:off x="3613734" y="2791496"/>
              <a:ext cx="752597" cy="19885"/>
            </a:xfrm>
            <a:custGeom>
              <a:avLst/>
              <a:gdLst>
                <a:gd name="connsiteX0" fmla="*/ 0 w 752597"/>
                <a:gd name="connsiteY0" fmla="*/ 9942 h 19885"/>
                <a:gd name="connsiteX1" fmla="*/ 752597 w 75259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52597" h="19885">
                  <a:moveTo>
                    <a:pt x="0" y="9942"/>
                  </a:moveTo>
                  <a:lnTo>
                    <a:pt x="752597" y="9942"/>
                  </a:lnTo>
                </a:path>
              </a:pathLst>
            </a:custGeom>
            <a:noFill/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0183" tIns="-8874" rIns="370184" bIns="-8871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:a16="http://schemas.microsoft.com/office/drawing/2014/main" id="{1358D67A-AE33-435C-848E-CB4EDB74AD9D}"/>
                </a:ext>
              </a:extLst>
            </p:cNvPr>
            <p:cNvSpPr/>
            <p:nvPr/>
          </p:nvSpPr>
          <p:spPr>
            <a:xfrm>
              <a:off x="4204923" y="1804646"/>
              <a:ext cx="1074454" cy="956501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Axborot </a:t>
              </a:r>
              <a:r>
                <a:rPr lang="en-US" sz="16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bo'yicha</a:t>
              </a:r>
              <a:r>
                <a:rPr lang="en-US" sz="1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fikr-mulohazalar</a:t>
              </a:r>
              <a:endParaRPr lang="ru-RU" sz="16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B42239A1-8252-41CC-A325-3E90B4F16CC8}"/>
                </a:ext>
              </a:extLst>
            </p:cNvPr>
            <p:cNvSpPr/>
            <p:nvPr/>
          </p:nvSpPr>
          <p:spPr>
            <a:xfrm rot="19457599">
              <a:off x="5229630" y="2328137"/>
              <a:ext cx="529277" cy="19885"/>
            </a:xfrm>
            <a:custGeom>
              <a:avLst/>
              <a:gdLst>
                <a:gd name="connsiteX0" fmla="*/ 0 w 529277"/>
                <a:gd name="connsiteY0" fmla="*/ 9942 h 19885"/>
                <a:gd name="connsiteX1" fmla="*/ 529277 w 52927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9277" h="19885">
                  <a:moveTo>
                    <a:pt x="0" y="9942"/>
                  </a:moveTo>
                  <a:lnTo>
                    <a:pt x="529277" y="9942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4106" tIns="-3289" rIns="264107" bIns="-3290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олилиния: фигура 14">
              <a:extLst>
                <a:ext uri="{FF2B5EF4-FFF2-40B4-BE49-F238E27FC236}">
                  <a16:creationId xmlns:a16="http://schemas.microsoft.com/office/drawing/2014/main" id="{7FE06077-CA7B-432D-8B55-800BDE337D91}"/>
                </a:ext>
              </a:extLst>
            </p:cNvPr>
            <p:cNvSpPr/>
            <p:nvPr/>
          </p:nvSpPr>
          <p:spPr>
            <a:xfrm>
              <a:off x="5709159" y="1915013"/>
              <a:ext cx="5734696" cy="53722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Boshqaruv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darajalari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bir-biri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bilan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axborot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aloqasi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orqali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o'zaro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ta'sir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qiladi.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Полилиния: фигура 15">
              <a:extLst>
                <a:ext uri="{FF2B5EF4-FFF2-40B4-BE49-F238E27FC236}">
                  <a16:creationId xmlns:a16="http://schemas.microsoft.com/office/drawing/2014/main" id="{23BD561B-AD9A-42A7-9BF7-DE467F87F250}"/>
                </a:ext>
              </a:extLst>
            </p:cNvPr>
            <p:cNvSpPr/>
            <p:nvPr/>
          </p:nvSpPr>
          <p:spPr>
            <a:xfrm rot="2142401">
              <a:off x="5229630" y="2637043"/>
              <a:ext cx="529277" cy="19885"/>
            </a:xfrm>
            <a:custGeom>
              <a:avLst/>
              <a:gdLst>
                <a:gd name="connsiteX0" fmla="*/ 0 w 529277"/>
                <a:gd name="connsiteY0" fmla="*/ 9942 h 19885"/>
                <a:gd name="connsiteX1" fmla="*/ 529277 w 52927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9277" h="19885">
                  <a:moveTo>
                    <a:pt x="0" y="9942"/>
                  </a:moveTo>
                  <a:lnTo>
                    <a:pt x="529277" y="9942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4107" tIns="-3290" rIns="264106" bIns="-3289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EB0F48F7-6775-48BD-A688-CCECAFEFE956}"/>
                </a:ext>
              </a:extLst>
            </p:cNvPr>
            <p:cNvSpPr/>
            <p:nvPr/>
          </p:nvSpPr>
          <p:spPr>
            <a:xfrm>
              <a:off x="5709159" y="2532825"/>
              <a:ext cx="5734696" cy="664124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Bu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yuqori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darajalarga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topshiriqlarning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bajarilishini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baholash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dolzarb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ma'lumotlar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asosida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qaror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qabul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qilish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imkonini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beradi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Полилиния: фигура 17">
              <a:extLst>
                <a:ext uri="{FF2B5EF4-FFF2-40B4-BE49-F238E27FC236}">
                  <a16:creationId xmlns:a16="http://schemas.microsoft.com/office/drawing/2014/main" id="{6AA91B5A-6692-46C0-AECB-571869A7A84A}"/>
                </a:ext>
              </a:extLst>
            </p:cNvPr>
            <p:cNvSpPr/>
            <p:nvPr/>
          </p:nvSpPr>
          <p:spPr>
            <a:xfrm rot="3310531">
              <a:off x="3613734" y="3409307"/>
              <a:ext cx="752597" cy="19885"/>
            </a:xfrm>
            <a:custGeom>
              <a:avLst/>
              <a:gdLst>
                <a:gd name="connsiteX0" fmla="*/ 0 w 752597"/>
                <a:gd name="connsiteY0" fmla="*/ 9942 h 19885"/>
                <a:gd name="connsiteX1" fmla="*/ 752597 w 75259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52597" h="19885">
                  <a:moveTo>
                    <a:pt x="0" y="9942"/>
                  </a:moveTo>
                  <a:lnTo>
                    <a:pt x="752597" y="9942"/>
                  </a:lnTo>
                </a:path>
              </a:pathLst>
            </a:custGeom>
            <a:noFill/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0183" tIns="-8872" rIns="370184" bIns="-8873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14B8A11C-190F-4FD0-9932-6BA19D819C8C}"/>
                </a:ext>
              </a:extLst>
            </p:cNvPr>
            <p:cNvSpPr/>
            <p:nvPr/>
          </p:nvSpPr>
          <p:spPr>
            <a:xfrm>
              <a:off x="4204923" y="3255966"/>
              <a:ext cx="1074454" cy="956501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Avtomatlashtirish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axborot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tizimlari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Полилиния: фигура 19">
              <a:extLst>
                <a:ext uri="{FF2B5EF4-FFF2-40B4-BE49-F238E27FC236}">
                  <a16:creationId xmlns:a16="http://schemas.microsoft.com/office/drawing/2014/main" id="{EC2E5E66-F765-4C37-AB07-E96D6EA8607E}"/>
                </a:ext>
              </a:extLst>
            </p:cNvPr>
            <p:cNvSpPr/>
            <p:nvPr/>
          </p:nvSpPr>
          <p:spPr>
            <a:xfrm>
              <a:off x="5229630" y="3726882"/>
              <a:ext cx="529277" cy="19885"/>
            </a:xfrm>
            <a:custGeom>
              <a:avLst/>
              <a:gdLst>
                <a:gd name="connsiteX0" fmla="*/ 0 w 529277"/>
                <a:gd name="connsiteY0" fmla="*/ 9942 h 19885"/>
                <a:gd name="connsiteX1" fmla="*/ 529277 w 52927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9277" h="19885">
                  <a:moveTo>
                    <a:pt x="0" y="9942"/>
                  </a:moveTo>
                  <a:lnTo>
                    <a:pt x="529277" y="9942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4106" tIns="-3289" rIns="264107" bIns="-3290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Полилиния: фигура 20">
              <a:extLst>
                <a:ext uri="{FF2B5EF4-FFF2-40B4-BE49-F238E27FC236}">
                  <a16:creationId xmlns:a16="http://schemas.microsoft.com/office/drawing/2014/main" id="{E65D4747-5D62-40B6-B5B3-5BC02357CD83}"/>
                </a:ext>
              </a:extLst>
            </p:cNvPr>
            <p:cNvSpPr/>
            <p:nvPr/>
          </p:nvSpPr>
          <p:spPr>
            <a:xfrm>
              <a:off x="5709159" y="3294051"/>
              <a:ext cx="5734696" cy="798587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Samarali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monitoring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boshqaruv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uchun ma'lumotlar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tahliliy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vositalardan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foydalanishni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ta'minlaydigan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avtomatlashtirilgan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axborot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tizimlari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ko'pincha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qo'llaniladi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Полилиния: фигура 23">
              <a:extLst>
                <a:ext uri="{FF2B5EF4-FFF2-40B4-BE49-F238E27FC236}">
                  <a16:creationId xmlns:a16="http://schemas.microsoft.com/office/drawing/2014/main" id="{D39F32D4-CE86-4375-9E52-B158A8E22C85}"/>
                </a:ext>
              </a:extLst>
            </p:cNvPr>
            <p:cNvSpPr/>
            <p:nvPr/>
          </p:nvSpPr>
          <p:spPr>
            <a:xfrm rot="4616685">
              <a:off x="3038727" y="4027118"/>
              <a:ext cx="1902611" cy="19885"/>
            </a:xfrm>
            <a:custGeom>
              <a:avLst/>
              <a:gdLst>
                <a:gd name="connsiteX0" fmla="*/ 0 w 1902611"/>
                <a:gd name="connsiteY0" fmla="*/ 9942 h 19885"/>
                <a:gd name="connsiteX1" fmla="*/ 1902611 w 1902611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2611" h="19885">
                  <a:moveTo>
                    <a:pt x="0" y="9942"/>
                  </a:moveTo>
                  <a:lnTo>
                    <a:pt x="1902611" y="9942"/>
                  </a:lnTo>
                </a:path>
              </a:pathLst>
            </a:custGeom>
            <a:noFill/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6440" tIns="-37623" rIns="916440" bIns="-37623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Полилиния: фигура 24">
              <a:extLst>
                <a:ext uri="{FF2B5EF4-FFF2-40B4-BE49-F238E27FC236}">
                  <a16:creationId xmlns:a16="http://schemas.microsoft.com/office/drawing/2014/main" id="{DE2A059B-EADC-441A-A365-B73F802DA91B}"/>
                </a:ext>
              </a:extLst>
            </p:cNvPr>
            <p:cNvSpPr/>
            <p:nvPr/>
          </p:nvSpPr>
          <p:spPr>
            <a:xfrm>
              <a:off x="4204923" y="4476738"/>
              <a:ext cx="1074454" cy="887466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4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Moslashtirish</a:t>
              </a:r>
              <a:r>
                <a:rPr lang="en-US" sz="1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1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optimallashtirish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Полилиния: фигура 25">
              <a:extLst>
                <a:ext uri="{FF2B5EF4-FFF2-40B4-BE49-F238E27FC236}">
                  <a16:creationId xmlns:a16="http://schemas.microsoft.com/office/drawing/2014/main" id="{EECCFD39-DC89-4903-93F1-2A7A72485456}"/>
                </a:ext>
              </a:extLst>
            </p:cNvPr>
            <p:cNvSpPr/>
            <p:nvPr/>
          </p:nvSpPr>
          <p:spPr>
            <a:xfrm rot="21435509">
              <a:off x="5239380" y="4928511"/>
              <a:ext cx="505762" cy="45719"/>
            </a:xfrm>
            <a:custGeom>
              <a:avLst/>
              <a:gdLst>
                <a:gd name="connsiteX0" fmla="*/ 0 w 529277"/>
                <a:gd name="connsiteY0" fmla="*/ 9942 h 19885"/>
                <a:gd name="connsiteX1" fmla="*/ 529277 w 529277"/>
                <a:gd name="connsiteY1" fmla="*/ 9942 h 19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9277" h="19885">
                  <a:moveTo>
                    <a:pt x="0" y="9942"/>
                  </a:moveTo>
                  <a:lnTo>
                    <a:pt x="529277" y="9942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4106" tIns="-3289" rIns="264107" bIns="-3290" numCol="1" spcCol="1270" anchor="ctr" anchorCtr="0">
              <a:noAutofit/>
            </a:bodyPr>
            <a:lstStyle/>
            <a:p>
              <a:pPr marL="0" lvl="0" indent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Полилиния: фигура 26">
              <a:extLst>
                <a:ext uri="{FF2B5EF4-FFF2-40B4-BE49-F238E27FC236}">
                  <a16:creationId xmlns:a16="http://schemas.microsoft.com/office/drawing/2014/main" id="{41C6F93A-5F91-4F3B-9B2D-BD3A023F6535}"/>
                </a:ext>
              </a:extLst>
            </p:cNvPr>
            <p:cNvSpPr/>
            <p:nvPr/>
          </p:nvSpPr>
          <p:spPr>
            <a:xfrm>
              <a:off x="5709159" y="4498658"/>
              <a:ext cx="5734696" cy="891791"/>
            </a:xfrm>
            <a:custGeom>
              <a:avLst/>
              <a:gdLst>
                <a:gd name="connsiteX0" fmla="*/ 0 w 1074454"/>
                <a:gd name="connsiteY0" fmla="*/ 53723 h 537227"/>
                <a:gd name="connsiteX1" fmla="*/ 53723 w 1074454"/>
                <a:gd name="connsiteY1" fmla="*/ 0 h 537227"/>
                <a:gd name="connsiteX2" fmla="*/ 1020731 w 1074454"/>
                <a:gd name="connsiteY2" fmla="*/ 0 h 537227"/>
                <a:gd name="connsiteX3" fmla="*/ 1074454 w 1074454"/>
                <a:gd name="connsiteY3" fmla="*/ 53723 h 537227"/>
                <a:gd name="connsiteX4" fmla="*/ 1074454 w 1074454"/>
                <a:gd name="connsiteY4" fmla="*/ 483504 h 537227"/>
                <a:gd name="connsiteX5" fmla="*/ 1020731 w 1074454"/>
                <a:gd name="connsiteY5" fmla="*/ 537227 h 537227"/>
                <a:gd name="connsiteX6" fmla="*/ 53723 w 1074454"/>
                <a:gd name="connsiteY6" fmla="*/ 537227 h 537227"/>
                <a:gd name="connsiteX7" fmla="*/ 0 w 1074454"/>
                <a:gd name="connsiteY7" fmla="*/ 483504 h 537227"/>
                <a:gd name="connsiteX8" fmla="*/ 0 w 1074454"/>
                <a:gd name="connsiteY8" fmla="*/ 53723 h 537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4454" h="537227">
                  <a:moveTo>
                    <a:pt x="0" y="53723"/>
                  </a:moveTo>
                  <a:cubicBezTo>
                    <a:pt x="0" y="24053"/>
                    <a:pt x="24053" y="0"/>
                    <a:pt x="53723" y="0"/>
                  </a:cubicBezTo>
                  <a:lnTo>
                    <a:pt x="1020731" y="0"/>
                  </a:lnTo>
                  <a:cubicBezTo>
                    <a:pt x="1050401" y="0"/>
                    <a:pt x="1074454" y="24053"/>
                    <a:pt x="1074454" y="53723"/>
                  </a:cubicBezTo>
                  <a:lnTo>
                    <a:pt x="1074454" y="483504"/>
                  </a:lnTo>
                  <a:cubicBezTo>
                    <a:pt x="1074454" y="513174"/>
                    <a:pt x="1050401" y="537227"/>
                    <a:pt x="1020731" y="537227"/>
                  </a:cubicBezTo>
                  <a:lnTo>
                    <a:pt x="53723" y="537227"/>
                  </a:lnTo>
                  <a:cubicBezTo>
                    <a:pt x="24053" y="537227"/>
                    <a:pt x="0" y="513174"/>
                    <a:pt x="0" y="483504"/>
                  </a:cubicBezTo>
                  <a:lnTo>
                    <a:pt x="0" y="5372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910" tIns="18910" rIns="18910" bIns="18910" numCol="1" spcCol="1270" anchor="ctr" anchorCtr="0">
              <a:noAutofit/>
            </a:bodyPr>
            <a:lstStyle/>
            <a:p>
              <a:pPr algn="ctr"/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Ko'p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darajali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boshqaruv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tizimlari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tashqi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muhitdagi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o'zgarishlarga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moslashish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real vaqt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rejimida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tashkilot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faoliyatini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optimallashtirish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qobiliyatiga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ega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52687601-069A-4537-9AE7-714AE3CE26C7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[19]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18595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D1AA6D-8B8D-408D-8CB0-59674861C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oldindan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qayta ishlash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filtrlash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3C6B234-E4CD-421A-9391-7707B56B5C02}"/>
              </a:ext>
            </a:extLst>
          </p:cNvPr>
          <p:cNvSpPr/>
          <p:nvPr/>
        </p:nvSpPr>
        <p:spPr>
          <a:xfrm>
            <a:off x="1704109" y="1690688"/>
            <a:ext cx="7980218" cy="4094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ma'lumotlar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filtrlash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normallashtirish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qayta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ma'lumotlar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shovqinni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2913" algn="just">
              <a:lnSpc>
                <a:spcPct val="150000"/>
              </a:lnSpc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(KDBT) ma'lumotlarni qayta ishlash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filtrlash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qatlami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ma'lumotlarni qayta ishlash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ma'lumotlarni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ma'lumotlarni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filtrlash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321C256-5F4A-421D-80A7-101F89AC4F94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[20]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24650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8F8C9CC-81F4-491E-904B-C0ED98A5F5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817" y="340085"/>
            <a:ext cx="9823066" cy="617782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A2F16B3-2C2D-4F9A-A604-F5A07C677197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[21]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49343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0BB295-7DEB-4933-9A97-8A117FF46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4075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Ma'lumotlar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sun'iy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E97775D-FE51-4D62-BD39-BC3AA7D88B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4564" y="1368425"/>
            <a:ext cx="8929255" cy="4351338"/>
          </a:xfrm>
        </p:spPr>
        <p:txBody>
          <a:bodyPr>
            <a:noAutofit/>
          </a:bodyPr>
          <a:lstStyle/>
          <a:p>
            <a:pPr marL="0" indent="442913" algn="just">
              <a:buNone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ma'lumotlarni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naqshlarni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sun'iy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algoritmlaridan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tendentsiyalarni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anomaliyalarni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kelajakdagi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voqealarni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bashorat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2913" algn="just">
              <a:buNone/>
            </a:pP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(KDBT) ma'lumotlar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sun'iy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(AI)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qobiliyatini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o'ynaydi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8887ED7-B662-401C-87CE-191530CC6DD7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[22]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4554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DE0FD55A-0B48-4713-8C72-B88D5B947025}"/>
              </a:ext>
            </a:extLst>
          </p:cNvPr>
          <p:cNvGrpSpPr/>
          <p:nvPr/>
        </p:nvGrpSpPr>
        <p:grpSpPr>
          <a:xfrm>
            <a:off x="1211831" y="763139"/>
            <a:ext cx="8971259" cy="5331721"/>
            <a:chOff x="1211832" y="764279"/>
            <a:chExt cx="3256699" cy="3195841"/>
          </a:xfrm>
        </p:grpSpPr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id="{818056AC-DA14-415E-9A85-A517FB4D3CAC}"/>
                </a:ext>
              </a:extLst>
            </p:cNvPr>
            <p:cNvSpPr/>
            <p:nvPr/>
          </p:nvSpPr>
          <p:spPr>
            <a:xfrm>
              <a:off x="2379410" y="1963068"/>
              <a:ext cx="921543" cy="921543"/>
            </a:xfrm>
            <a:custGeom>
              <a:avLst/>
              <a:gdLst>
                <a:gd name="connsiteX0" fmla="*/ 0 w 921543"/>
                <a:gd name="connsiteY0" fmla="*/ 460772 h 921543"/>
                <a:gd name="connsiteX1" fmla="*/ 460772 w 921543"/>
                <a:gd name="connsiteY1" fmla="*/ 0 h 921543"/>
                <a:gd name="connsiteX2" fmla="*/ 921544 w 921543"/>
                <a:gd name="connsiteY2" fmla="*/ 460772 h 921543"/>
                <a:gd name="connsiteX3" fmla="*/ 460772 w 921543"/>
                <a:gd name="connsiteY3" fmla="*/ 921544 h 921543"/>
                <a:gd name="connsiteX4" fmla="*/ 0 w 921543"/>
                <a:gd name="connsiteY4" fmla="*/ 460772 h 921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1543" h="921543">
                  <a:moveTo>
                    <a:pt x="0" y="460772"/>
                  </a:moveTo>
                  <a:cubicBezTo>
                    <a:pt x="0" y="206295"/>
                    <a:pt x="206295" y="0"/>
                    <a:pt x="460772" y="0"/>
                  </a:cubicBezTo>
                  <a:cubicBezTo>
                    <a:pt x="715249" y="0"/>
                    <a:pt x="921544" y="206295"/>
                    <a:pt x="921544" y="460772"/>
                  </a:cubicBezTo>
                  <a:cubicBezTo>
                    <a:pt x="921544" y="715249"/>
                    <a:pt x="715249" y="921544"/>
                    <a:pt x="460772" y="921544"/>
                  </a:cubicBezTo>
                  <a:cubicBezTo>
                    <a:pt x="206295" y="921544"/>
                    <a:pt x="0" y="715249"/>
                    <a:pt x="0" y="460772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657" tIns="147657" rIns="147657" bIns="147657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b="1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Ma'lumotlar tahlili va sun'iy intellekt qatlami</a:t>
              </a:r>
              <a:endParaRPr lang="ru-RU" sz="16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олилиния: фигура 6">
              <a:extLst>
                <a:ext uri="{FF2B5EF4-FFF2-40B4-BE49-F238E27FC236}">
                  <a16:creationId xmlns:a16="http://schemas.microsoft.com/office/drawing/2014/main" id="{F57D1DE2-9198-4953-89CD-4BE6B63149C9}"/>
                </a:ext>
              </a:extLst>
            </p:cNvPr>
            <p:cNvSpPr/>
            <p:nvPr/>
          </p:nvSpPr>
          <p:spPr>
            <a:xfrm rot="16200000">
              <a:off x="2742291" y="1627247"/>
              <a:ext cx="195781" cy="313324"/>
            </a:xfrm>
            <a:custGeom>
              <a:avLst/>
              <a:gdLst>
                <a:gd name="connsiteX0" fmla="*/ 0 w 195781"/>
                <a:gd name="connsiteY0" fmla="*/ 62665 h 313324"/>
                <a:gd name="connsiteX1" fmla="*/ 97891 w 195781"/>
                <a:gd name="connsiteY1" fmla="*/ 62665 h 313324"/>
                <a:gd name="connsiteX2" fmla="*/ 97891 w 195781"/>
                <a:gd name="connsiteY2" fmla="*/ 0 h 313324"/>
                <a:gd name="connsiteX3" fmla="*/ 195781 w 195781"/>
                <a:gd name="connsiteY3" fmla="*/ 156662 h 313324"/>
                <a:gd name="connsiteX4" fmla="*/ 97891 w 195781"/>
                <a:gd name="connsiteY4" fmla="*/ 313324 h 313324"/>
                <a:gd name="connsiteX5" fmla="*/ 97891 w 195781"/>
                <a:gd name="connsiteY5" fmla="*/ 250659 h 313324"/>
                <a:gd name="connsiteX6" fmla="*/ 0 w 195781"/>
                <a:gd name="connsiteY6" fmla="*/ 250659 h 313324"/>
                <a:gd name="connsiteX7" fmla="*/ 0 w 195781"/>
                <a:gd name="connsiteY7" fmla="*/ 62665 h 313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781" h="313324">
                  <a:moveTo>
                    <a:pt x="0" y="62665"/>
                  </a:moveTo>
                  <a:lnTo>
                    <a:pt x="97891" y="62665"/>
                  </a:lnTo>
                  <a:lnTo>
                    <a:pt x="97891" y="0"/>
                  </a:lnTo>
                  <a:lnTo>
                    <a:pt x="195781" y="156662"/>
                  </a:lnTo>
                  <a:lnTo>
                    <a:pt x="97891" y="313324"/>
                  </a:lnTo>
                  <a:lnTo>
                    <a:pt x="97891" y="250659"/>
                  </a:lnTo>
                  <a:lnTo>
                    <a:pt x="0" y="250659"/>
                  </a:lnTo>
                  <a:lnTo>
                    <a:pt x="0" y="62665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-1" tIns="62665" rIns="58734" bIns="62664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6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:a16="http://schemas.microsoft.com/office/drawing/2014/main" id="{36ACED87-DAAB-4BD9-ABCB-D10E1F7A2391}"/>
                </a:ext>
              </a:extLst>
            </p:cNvPr>
            <p:cNvSpPr/>
            <p:nvPr/>
          </p:nvSpPr>
          <p:spPr>
            <a:xfrm>
              <a:off x="2425487" y="764279"/>
              <a:ext cx="829389" cy="829389"/>
            </a:xfrm>
            <a:custGeom>
              <a:avLst/>
              <a:gdLst>
                <a:gd name="connsiteX0" fmla="*/ 0 w 829389"/>
                <a:gd name="connsiteY0" fmla="*/ 414695 h 829389"/>
                <a:gd name="connsiteX1" fmla="*/ 414695 w 829389"/>
                <a:gd name="connsiteY1" fmla="*/ 0 h 829389"/>
                <a:gd name="connsiteX2" fmla="*/ 829390 w 829389"/>
                <a:gd name="connsiteY2" fmla="*/ 414695 h 829389"/>
                <a:gd name="connsiteX3" fmla="*/ 414695 w 829389"/>
                <a:gd name="connsiteY3" fmla="*/ 829390 h 829389"/>
                <a:gd name="connsiteX4" fmla="*/ 0 w 829389"/>
                <a:gd name="connsiteY4" fmla="*/ 414695 h 829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9389" h="829389">
                  <a:moveTo>
                    <a:pt x="0" y="414695"/>
                  </a:moveTo>
                  <a:cubicBezTo>
                    <a:pt x="0" y="185665"/>
                    <a:pt x="185665" y="0"/>
                    <a:pt x="414695" y="0"/>
                  </a:cubicBezTo>
                  <a:cubicBezTo>
                    <a:pt x="643725" y="0"/>
                    <a:pt x="829390" y="185665"/>
                    <a:pt x="829390" y="414695"/>
                  </a:cubicBezTo>
                  <a:cubicBezTo>
                    <a:pt x="829390" y="643725"/>
                    <a:pt x="643725" y="829390"/>
                    <a:pt x="414695" y="829390"/>
                  </a:cubicBezTo>
                  <a:cubicBezTo>
                    <a:pt x="185665" y="829390"/>
                    <a:pt x="0" y="643725"/>
                    <a:pt x="0" y="414695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4161" tIns="134161" rIns="134161" bIns="134161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Ma'lumotlarni tahlil qilish</a:t>
              </a:r>
              <a:endParaRPr lang="ru-RU" sz="16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:a16="http://schemas.microsoft.com/office/drawing/2014/main" id="{086C7896-17C0-47DF-85EA-6FBAC86B4E41}"/>
                </a:ext>
              </a:extLst>
            </p:cNvPr>
            <p:cNvSpPr/>
            <p:nvPr/>
          </p:nvSpPr>
          <p:spPr>
            <a:xfrm rot="19285714">
              <a:off x="3242609" y="1868187"/>
              <a:ext cx="195781" cy="313324"/>
            </a:xfrm>
            <a:custGeom>
              <a:avLst/>
              <a:gdLst>
                <a:gd name="connsiteX0" fmla="*/ 0 w 195781"/>
                <a:gd name="connsiteY0" fmla="*/ 62665 h 313324"/>
                <a:gd name="connsiteX1" fmla="*/ 97891 w 195781"/>
                <a:gd name="connsiteY1" fmla="*/ 62665 h 313324"/>
                <a:gd name="connsiteX2" fmla="*/ 97891 w 195781"/>
                <a:gd name="connsiteY2" fmla="*/ 0 h 313324"/>
                <a:gd name="connsiteX3" fmla="*/ 195781 w 195781"/>
                <a:gd name="connsiteY3" fmla="*/ 156662 h 313324"/>
                <a:gd name="connsiteX4" fmla="*/ 97891 w 195781"/>
                <a:gd name="connsiteY4" fmla="*/ 313324 h 313324"/>
                <a:gd name="connsiteX5" fmla="*/ 97891 w 195781"/>
                <a:gd name="connsiteY5" fmla="*/ 250659 h 313324"/>
                <a:gd name="connsiteX6" fmla="*/ 0 w 195781"/>
                <a:gd name="connsiteY6" fmla="*/ 250659 h 313324"/>
                <a:gd name="connsiteX7" fmla="*/ 0 w 195781"/>
                <a:gd name="connsiteY7" fmla="*/ 62665 h 313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781" h="313324">
                  <a:moveTo>
                    <a:pt x="0" y="62665"/>
                  </a:moveTo>
                  <a:lnTo>
                    <a:pt x="97891" y="62665"/>
                  </a:lnTo>
                  <a:lnTo>
                    <a:pt x="97891" y="0"/>
                  </a:lnTo>
                  <a:lnTo>
                    <a:pt x="195781" y="156662"/>
                  </a:lnTo>
                  <a:lnTo>
                    <a:pt x="97891" y="313324"/>
                  </a:lnTo>
                  <a:lnTo>
                    <a:pt x="97891" y="250659"/>
                  </a:lnTo>
                  <a:lnTo>
                    <a:pt x="0" y="250659"/>
                  </a:lnTo>
                  <a:lnTo>
                    <a:pt x="0" y="62665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-1" tIns="62665" rIns="58734" bIns="62664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6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:a16="http://schemas.microsoft.com/office/drawing/2014/main" id="{FDF94875-057B-4701-923C-7948B45C4E73}"/>
                </a:ext>
              </a:extLst>
            </p:cNvPr>
            <p:cNvSpPr/>
            <p:nvPr/>
          </p:nvSpPr>
          <p:spPr>
            <a:xfrm>
              <a:off x="3398763" y="1232984"/>
              <a:ext cx="829389" cy="829389"/>
            </a:xfrm>
            <a:custGeom>
              <a:avLst/>
              <a:gdLst>
                <a:gd name="connsiteX0" fmla="*/ 0 w 829389"/>
                <a:gd name="connsiteY0" fmla="*/ 414695 h 829389"/>
                <a:gd name="connsiteX1" fmla="*/ 414695 w 829389"/>
                <a:gd name="connsiteY1" fmla="*/ 0 h 829389"/>
                <a:gd name="connsiteX2" fmla="*/ 829390 w 829389"/>
                <a:gd name="connsiteY2" fmla="*/ 414695 h 829389"/>
                <a:gd name="connsiteX3" fmla="*/ 414695 w 829389"/>
                <a:gd name="connsiteY3" fmla="*/ 829390 h 829389"/>
                <a:gd name="connsiteX4" fmla="*/ 0 w 829389"/>
                <a:gd name="connsiteY4" fmla="*/ 414695 h 829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9389" h="829389">
                  <a:moveTo>
                    <a:pt x="0" y="414695"/>
                  </a:moveTo>
                  <a:cubicBezTo>
                    <a:pt x="0" y="185665"/>
                    <a:pt x="185665" y="0"/>
                    <a:pt x="414695" y="0"/>
                  </a:cubicBezTo>
                  <a:cubicBezTo>
                    <a:pt x="643725" y="0"/>
                    <a:pt x="829390" y="185665"/>
                    <a:pt x="829390" y="414695"/>
                  </a:cubicBezTo>
                  <a:cubicBezTo>
                    <a:pt x="829390" y="643725"/>
                    <a:pt x="643725" y="829390"/>
                    <a:pt x="414695" y="829390"/>
                  </a:cubicBezTo>
                  <a:cubicBezTo>
                    <a:pt x="185665" y="829390"/>
                    <a:pt x="0" y="643725"/>
                    <a:pt x="0" y="414695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4161" tIns="134161" rIns="134161" bIns="134161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Sun'iy intellekt va mashinani o'rganish</a:t>
              </a:r>
              <a:endParaRPr lang="ru-RU" sz="16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:a16="http://schemas.microsoft.com/office/drawing/2014/main" id="{F60C1981-D21C-46E5-BB92-FDB23CDEF5D2}"/>
                </a:ext>
              </a:extLst>
            </p:cNvPr>
            <p:cNvSpPr/>
            <p:nvPr/>
          </p:nvSpPr>
          <p:spPr>
            <a:xfrm rot="771429">
              <a:off x="3366177" y="2409575"/>
              <a:ext cx="195781" cy="313324"/>
            </a:xfrm>
            <a:custGeom>
              <a:avLst/>
              <a:gdLst>
                <a:gd name="connsiteX0" fmla="*/ 0 w 195781"/>
                <a:gd name="connsiteY0" fmla="*/ 62665 h 313324"/>
                <a:gd name="connsiteX1" fmla="*/ 97891 w 195781"/>
                <a:gd name="connsiteY1" fmla="*/ 62665 h 313324"/>
                <a:gd name="connsiteX2" fmla="*/ 97891 w 195781"/>
                <a:gd name="connsiteY2" fmla="*/ 0 h 313324"/>
                <a:gd name="connsiteX3" fmla="*/ 195781 w 195781"/>
                <a:gd name="connsiteY3" fmla="*/ 156662 h 313324"/>
                <a:gd name="connsiteX4" fmla="*/ 97891 w 195781"/>
                <a:gd name="connsiteY4" fmla="*/ 313324 h 313324"/>
                <a:gd name="connsiteX5" fmla="*/ 97891 w 195781"/>
                <a:gd name="connsiteY5" fmla="*/ 250659 h 313324"/>
                <a:gd name="connsiteX6" fmla="*/ 0 w 195781"/>
                <a:gd name="connsiteY6" fmla="*/ 250659 h 313324"/>
                <a:gd name="connsiteX7" fmla="*/ 0 w 195781"/>
                <a:gd name="connsiteY7" fmla="*/ 62665 h 313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781" h="313324">
                  <a:moveTo>
                    <a:pt x="0" y="62665"/>
                  </a:moveTo>
                  <a:lnTo>
                    <a:pt x="97891" y="62665"/>
                  </a:lnTo>
                  <a:lnTo>
                    <a:pt x="97891" y="0"/>
                  </a:lnTo>
                  <a:lnTo>
                    <a:pt x="195781" y="156662"/>
                  </a:lnTo>
                  <a:lnTo>
                    <a:pt x="97891" y="313324"/>
                  </a:lnTo>
                  <a:lnTo>
                    <a:pt x="97891" y="250659"/>
                  </a:lnTo>
                  <a:lnTo>
                    <a:pt x="0" y="250659"/>
                  </a:lnTo>
                  <a:lnTo>
                    <a:pt x="0" y="62665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-1" tIns="62664" rIns="58734" bIns="62665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6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:a16="http://schemas.microsoft.com/office/drawing/2014/main" id="{E98C1C06-AA37-4F9E-923E-84B619AE8C12}"/>
                </a:ext>
              </a:extLst>
            </p:cNvPr>
            <p:cNvSpPr/>
            <p:nvPr/>
          </p:nvSpPr>
          <p:spPr>
            <a:xfrm>
              <a:off x="3639142" y="2286154"/>
              <a:ext cx="829389" cy="829389"/>
            </a:xfrm>
            <a:custGeom>
              <a:avLst/>
              <a:gdLst>
                <a:gd name="connsiteX0" fmla="*/ 0 w 829389"/>
                <a:gd name="connsiteY0" fmla="*/ 414695 h 829389"/>
                <a:gd name="connsiteX1" fmla="*/ 414695 w 829389"/>
                <a:gd name="connsiteY1" fmla="*/ 0 h 829389"/>
                <a:gd name="connsiteX2" fmla="*/ 829390 w 829389"/>
                <a:gd name="connsiteY2" fmla="*/ 414695 h 829389"/>
                <a:gd name="connsiteX3" fmla="*/ 414695 w 829389"/>
                <a:gd name="connsiteY3" fmla="*/ 829390 h 829389"/>
                <a:gd name="connsiteX4" fmla="*/ 0 w 829389"/>
                <a:gd name="connsiteY4" fmla="*/ 414695 h 829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9389" h="829389">
                  <a:moveTo>
                    <a:pt x="0" y="414695"/>
                  </a:moveTo>
                  <a:cubicBezTo>
                    <a:pt x="0" y="185665"/>
                    <a:pt x="185665" y="0"/>
                    <a:pt x="414695" y="0"/>
                  </a:cubicBezTo>
                  <a:cubicBezTo>
                    <a:pt x="643725" y="0"/>
                    <a:pt x="829390" y="185665"/>
                    <a:pt x="829390" y="414695"/>
                  </a:cubicBezTo>
                  <a:cubicBezTo>
                    <a:pt x="829390" y="643725"/>
                    <a:pt x="643725" y="829390"/>
                    <a:pt x="414695" y="829390"/>
                  </a:cubicBezTo>
                  <a:cubicBezTo>
                    <a:pt x="185665" y="829390"/>
                    <a:pt x="0" y="643725"/>
                    <a:pt x="0" y="414695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4161" tIns="134161" rIns="134161" bIns="134161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Prognoz va bashorat</a:t>
              </a:r>
              <a:endParaRPr lang="ru-RU" sz="16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:a16="http://schemas.microsoft.com/office/drawing/2014/main" id="{556AB1C6-F4DA-476A-90A1-58271048C066}"/>
                </a:ext>
              </a:extLst>
            </p:cNvPr>
            <p:cNvSpPr/>
            <p:nvPr/>
          </p:nvSpPr>
          <p:spPr>
            <a:xfrm rot="3857143">
              <a:off x="3019946" y="2843735"/>
              <a:ext cx="195781" cy="313324"/>
            </a:xfrm>
            <a:custGeom>
              <a:avLst/>
              <a:gdLst>
                <a:gd name="connsiteX0" fmla="*/ 0 w 195781"/>
                <a:gd name="connsiteY0" fmla="*/ 62665 h 313324"/>
                <a:gd name="connsiteX1" fmla="*/ 97891 w 195781"/>
                <a:gd name="connsiteY1" fmla="*/ 62665 h 313324"/>
                <a:gd name="connsiteX2" fmla="*/ 97891 w 195781"/>
                <a:gd name="connsiteY2" fmla="*/ 0 h 313324"/>
                <a:gd name="connsiteX3" fmla="*/ 195781 w 195781"/>
                <a:gd name="connsiteY3" fmla="*/ 156662 h 313324"/>
                <a:gd name="connsiteX4" fmla="*/ 97891 w 195781"/>
                <a:gd name="connsiteY4" fmla="*/ 313324 h 313324"/>
                <a:gd name="connsiteX5" fmla="*/ 97891 w 195781"/>
                <a:gd name="connsiteY5" fmla="*/ 250659 h 313324"/>
                <a:gd name="connsiteX6" fmla="*/ 0 w 195781"/>
                <a:gd name="connsiteY6" fmla="*/ 250659 h 313324"/>
                <a:gd name="connsiteX7" fmla="*/ 0 w 195781"/>
                <a:gd name="connsiteY7" fmla="*/ 62665 h 313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781" h="313324">
                  <a:moveTo>
                    <a:pt x="0" y="62665"/>
                  </a:moveTo>
                  <a:lnTo>
                    <a:pt x="97891" y="62665"/>
                  </a:lnTo>
                  <a:lnTo>
                    <a:pt x="97891" y="0"/>
                  </a:lnTo>
                  <a:lnTo>
                    <a:pt x="195781" y="156662"/>
                  </a:lnTo>
                  <a:lnTo>
                    <a:pt x="97891" y="313324"/>
                  </a:lnTo>
                  <a:lnTo>
                    <a:pt x="97891" y="250659"/>
                  </a:lnTo>
                  <a:lnTo>
                    <a:pt x="0" y="250659"/>
                  </a:lnTo>
                  <a:lnTo>
                    <a:pt x="0" y="62665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-1" tIns="62664" rIns="58734" bIns="62665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6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EE6EC162-E5F0-40EA-9CDA-A0BF70E87FB7}"/>
                </a:ext>
              </a:extLst>
            </p:cNvPr>
            <p:cNvSpPr/>
            <p:nvPr/>
          </p:nvSpPr>
          <p:spPr>
            <a:xfrm>
              <a:off x="2965614" y="3130731"/>
              <a:ext cx="829389" cy="829389"/>
            </a:xfrm>
            <a:custGeom>
              <a:avLst/>
              <a:gdLst>
                <a:gd name="connsiteX0" fmla="*/ 0 w 829389"/>
                <a:gd name="connsiteY0" fmla="*/ 414695 h 829389"/>
                <a:gd name="connsiteX1" fmla="*/ 414695 w 829389"/>
                <a:gd name="connsiteY1" fmla="*/ 0 h 829389"/>
                <a:gd name="connsiteX2" fmla="*/ 829390 w 829389"/>
                <a:gd name="connsiteY2" fmla="*/ 414695 h 829389"/>
                <a:gd name="connsiteX3" fmla="*/ 414695 w 829389"/>
                <a:gd name="connsiteY3" fmla="*/ 829390 h 829389"/>
                <a:gd name="connsiteX4" fmla="*/ 0 w 829389"/>
                <a:gd name="connsiteY4" fmla="*/ 414695 h 829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9389" h="829389">
                  <a:moveTo>
                    <a:pt x="0" y="414695"/>
                  </a:moveTo>
                  <a:cubicBezTo>
                    <a:pt x="0" y="185665"/>
                    <a:pt x="185665" y="0"/>
                    <a:pt x="414695" y="0"/>
                  </a:cubicBezTo>
                  <a:cubicBezTo>
                    <a:pt x="643725" y="0"/>
                    <a:pt x="829390" y="185665"/>
                    <a:pt x="829390" y="414695"/>
                  </a:cubicBezTo>
                  <a:cubicBezTo>
                    <a:pt x="829390" y="643725"/>
                    <a:pt x="643725" y="829390"/>
                    <a:pt x="414695" y="829390"/>
                  </a:cubicBezTo>
                  <a:cubicBezTo>
                    <a:pt x="185665" y="829390"/>
                    <a:pt x="0" y="643725"/>
                    <a:pt x="0" y="414695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4161" tIns="134161" rIns="134161" bIns="134161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Optimallashtirish va resurslarni boshqarish</a:t>
              </a:r>
              <a:endParaRPr lang="ru-RU" sz="16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олилиния: фигура 14">
              <a:extLst>
                <a:ext uri="{FF2B5EF4-FFF2-40B4-BE49-F238E27FC236}">
                  <a16:creationId xmlns:a16="http://schemas.microsoft.com/office/drawing/2014/main" id="{52DC4103-549D-4AB4-892A-F68B622F140A}"/>
                </a:ext>
              </a:extLst>
            </p:cNvPr>
            <p:cNvSpPr/>
            <p:nvPr/>
          </p:nvSpPr>
          <p:spPr>
            <a:xfrm rot="17742857">
              <a:off x="2464635" y="2843734"/>
              <a:ext cx="195782" cy="313325"/>
            </a:xfrm>
            <a:custGeom>
              <a:avLst/>
              <a:gdLst>
                <a:gd name="connsiteX0" fmla="*/ 0 w 195781"/>
                <a:gd name="connsiteY0" fmla="*/ 62665 h 313324"/>
                <a:gd name="connsiteX1" fmla="*/ 97891 w 195781"/>
                <a:gd name="connsiteY1" fmla="*/ 62665 h 313324"/>
                <a:gd name="connsiteX2" fmla="*/ 97891 w 195781"/>
                <a:gd name="connsiteY2" fmla="*/ 0 h 313324"/>
                <a:gd name="connsiteX3" fmla="*/ 195781 w 195781"/>
                <a:gd name="connsiteY3" fmla="*/ 156662 h 313324"/>
                <a:gd name="connsiteX4" fmla="*/ 97891 w 195781"/>
                <a:gd name="connsiteY4" fmla="*/ 313324 h 313324"/>
                <a:gd name="connsiteX5" fmla="*/ 97891 w 195781"/>
                <a:gd name="connsiteY5" fmla="*/ 250659 h 313324"/>
                <a:gd name="connsiteX6" fmla="*/ 0 w 195781"/>
                <a:gd name="connsiteY6" fmla="*/ 250659 h 313324"/>
                <a:gd name="connsiteX7" fmla="*/ 0 w 195781"/>
                <a:gd name="connsiteY7" fmla="*/ 62665 h 313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781" h="313324">
                  <a:moveTo>
                    <a:pt x="195781" y="250659"/>
                  </a:moveTo>
                  <a:lnTo>
                    <a:pt x="97890" y="250659"/>
                  </a:lnTo>
                  <a:lnTo>
                    <a:pt x="97890" y="313324"/>
                  </a:lnTo>
                  <a:lnTo>
                    <a:pt x="0" y="156662"/>
                  </a:lnTo>
                  <a:lnTo>
                    <a:pt x="97890" y="0"/>
                  </a:lnTo>
                  <a:lnTo>
                    <a:pt x="97890" y="62665"/>
                  </a:lnTo>
                  <a:lnTo>
                    <a:pt x="195781" y="62665"/>
                  </a:lnTo>
                  <a:lnTo>
                    <a:pt x="195781" y="250659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8733" tIns="62665" rIns="1" bIns="62665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6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Полилиния: фигура 15">
              <a:extLst>
                <a:ext uri="{FF2B5EF4-FFF2-40B4-BE49-F238E27FC236}">
                  <a16:creationId xmlns:a16="http://schemas.microsoft.com/office/drawing/2014/main" id="{E0BC97B5-75DC-4B46-9B11-96BC9690A4B0}"/>
                </a:ext>
              </a:extLst>
            </p:cNvPr>
            <p:cNvSpPr/>
            <p:nvPr/>
          </p:nvSpPr>
          <p:spPr>
            <a:xfrm>
              <a:off x="1885360" y="3130731"/>
              <a:ext cx="829389" cy="829389"/>
            </a:xfrm>
            <a:custGeom>
              <a:avLst/>
              <a:gdLst>
                <a:gd name="connsiteX0" fmla="*/ 0 w 829389"/>
                <a:gd name="connsiteY0" fmla="*/ 414695 h 829389"/>
                <a:gd name="connsiteX1" fmla="*/ 414695 w 829389"/>
                <a:gd name="connsiteY1" fmla="*/ 0 h 829389"/>
                <a:gd name="connsiteX2" fmla="*/ 829390 w 829389"/>
                <a:gd name="connsiteY2" fmla="*/ 414695 h 829389"/>
                <a:gd name="connsiteX3" fmla="*/ 414695 w 829389"/>
                <a:gd name="connsiteY3" fmla="*/ 829390 h 829389"/>
                <a:gd name="connsiteX4" fmla="*/ 0 w 829389"/>
                <a:gd name="connsiteY4" fmla="*/ 414695 h 829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9389" h="829389">
                  <a:moveTo>
                    <a:pt x="0" y="414695"/>
                  </a:moveTo>
                  <a:cubicBezTo>
                    <a:pt x="0" y="185665"/>
                    <a:pt x="185665" y="0"/>
                    <a:pt x="414695" y="0"/>
                  </a:cubicBezTo>
                  <a:cubicBezTo>
                    <a:pt x="643725" y="0"/>
                    <a:pt x="829390" y="185665"/>
                    <a:pt x="829390" y="414695"/>
                  </a:cubicBezTo>
                  <a:cubicBezTo>
                    <a:pt x="829390" y="643725"/>
                    <a:pt x="643725" y="829390"/>
                    <a:pt x="414695" y="829390"/>
                  </a:cubicBezTo>
                  <a:cubicBezTo>
                    <a:pt x="185665" y="829390"/>
                    <a:pt x="0" y="643725"/>
                    <a:pt x="0" y="414695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4161" tIns="134161" rIns="134161" bIns="134161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Qaror qabul qilish</a:t>
              </a:r>
              <a:endParaRPr lang="ru-RU" sz="16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E3D521E2-317E-41BC-AC25-90546FEA110A}"/>
                </a:ext>
              </a:extLst>
            </p:cNvPr>
            <p:cNvSpPr/>
            <p:nvPr/>
          </p:nvSpPr>
          <p:spPr>
            <a:xfrm rot="20828571">
              <a:off x="2118404" y="2409574"/>
              <a:ext cx="195781" cy="313325"/>
            </a:xfrm>
            <a:custGeom>
              <a:avLst/>
              <a:gdLst>
                <a:gd name="connsiteX0" fmla="*/ 0 w 195781"/>
                <a:gd name="connsiteY0" fmla="*/ 62665 h 313324"/>
                <a:gd name="connsiteX1" fmla="*/ 97891 w 195781"/>
                <a:gd name="connsiteY1" fmla="*/ 62665 h 313324"/>
                <a:gd name="connsiteX2" fmla="*/ 97891 w 195781"/>
                <a:gd name="connsiteY2" fmla="*/ 0 h 313324"/>
                <a:gd name="connsiteX3" fmla="*/ 195781 w 195781"/>
                <a:gd name="connsiteY3" fmla="*/ 156662 h 313324"/>
                <a:gd name="connsiteX4" fmla="*/ 97891 w 195781"/>
                <a:gd name="connsiteY4" fmla="*/ 313324 h 313324"/>
                <a:gd name="connsiteX5" fmla="*/ 97891 w 195781"/>
                <a:gd name="connsiteY5" fmla="*/ 250659 h 313324"/>
                <a:gd name="connsiteX6" fmla="*/ 0 w 195781"/>
                <a:gd name="connsiteY6" fmla="*/ 250659 h 313324"/>
                <a:gd name="connsiteX7" fmla="*/ 0 w 195781"/>
                <a:gd name="connsiteY7" fmla="*/ 62665 h 313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781" h="313324">
                  <a:moveTo>
                    <a:pt x="195781" y="250659"/>
                  </a:moveTo>
                  <a:lnTo>
                    <a:pt x="97890" y="250659"/>
                  </a:lnTo>
                  <a:lnTo>
                    <a:pt x="97890" y="313324"/>
                  </a:lnTo>
                  <a:lnTo>
                    <a:pt x="0" y="156662"/>
                  </a:lnTo>
                  <a:lnTo>
                    <a:pt x="97890" y="0"/>
                  </a:lnTo>
                  <a:lnTo>
                    <a:pt x="97890" y="62665"/>
                  </a:lnTo>
                  <a:lnTo>
                    <a:pt x="195781" y="62665"/>
                  </a:lnTo>
                  <a:lnTo>
                    <a:pt x="195781" y="250659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8734" tIns="62665" rIns="-1" bIns="62665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6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Полилиния: фигура 17">
              <a:extLst>
                <a:ext uri="{FF2B5EF4-FFF2-40B4-BE49-F238E27FC236}">
                  <a16:creationId xmlns:a16="http://schemas.microsoft.com/office/drawing/2014/main" id="{2229F119-79FE-4932-97E6-907F67831016}"/>
                </a:ext>
              </a:extLst>
            </p:cNvPr>
            <p:cNvSpPr/>
            <p:nvPr/>
          </p:nvSpPr>
          <p:spPr>
            <a:xfrm>
              <a:off x="1211832" y="2286154"/>
              <a:ext cx="829389" cy="829389"/>
            </a:xfrm>
            <a:custGeom>
              <a:avLst/>
              <a:gdLst>
                <a:gd name="connsiteX0" fmla="*/ 0 w 829389"/>
                <a:gd name="connsiteY0" fmla="*/ 414695 h 829389"/>
                <a:gd name="connsiteX1" fmla="*/ 414695 w 829389"/>
                <a:gd name="connsiteY1" fmla="*/ 0 h 829389"/>
                <a:gd name="connsiteX2" fmla="*/ 829390 w 829389"/>
                <a:gd name="connsiteY2" fmla="*/ 414695 h 829389"/>
                <a:gd name="connsiteX3" fmla="*/ 414695 w 829389"/>
                <a:gd name="connsiteY3" fmla="*/ 829390 h 829389"/>
                <a:gd name="connsiteX4" fmla="*/ 0 w 829389"/>
                <a:gd name="connsiteY4" fmla="*/ 414695 h 829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9389" h="829389">
                  <a:moveTo>
                    <a:pt x="0" y="414695"/>
                  </a:moveTo>
                  <a:cubicBezTo>
                    <a:pt x="0" y="185665"/>
                    <a:pt x="185665" y="0"/>
                    <a:pt x="414695" y="0"/>
                  </a:cubicBezTo>
                  <a:cubicBezTo>
                    <a:pt x="643725" y="0"/>
                    <a:pt x="829390" y="185665"/>
                    <a:pt x="829390" y="414695"/>
                  </a:cubicBezTo>
                  <a:cubicBezTo>
                    <a:pt x="829390" y="643725"/>
                    <a:pt x="643725" y="829390"/>
                    <a:pt x="414695" y="829390"/>
                  </a:cubicBezTo>
                  <a:cubicBezTo>
                    <a:pt x="185665" y="829390"/>
                    <a:pt x="0" y="643725"/>
                    <a:pt x="0" y="414695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4161" tIns="134161" rIns="134161" bIns="134161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Tekshiruv va o'z-o'zini o'rganish</a:t>
              </a:r>
              <a:endParaRPr lang="ru-RU" sz="16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1780466D-EF60-447E-8A41-F6BDB7FC6FA2}"/>
                </a:ext>
              </a:extLst>
            </p:cNvPr>
            <p:cNvSpPr/>
            <p:nvPr/>
          </p:nvSpPr>
          <p:spPr>
            <a:xfrm rot="23914286">
              <a:off x="2241972" y="1868186"/>
              <a:ext cx="195781" cy="313325"/>
            </a:xfrm>
            <a:custGeom>
              <a:avLst/>
              <a:gdLst>
                <a:gd name="connsiteX0" fmla="*/ 0 w 195781"/>
                <a:gd name="connsiteY0" fmla="*/ 62665 h 313324"/>
                <a:gd name="connsiteX1" fmla="*/ 97891 w 195781"/>
                <a:gd name="connsiteY1" fmla="*/ 62665 h 313324"/>
                <a:gd name="connsiteX2" fmla="*/ 97891 w 195781"/>
                <a:gd name="connsiteY2" fmla="*/ 0 h 313324"/>
                <a:gd name="connsiteX3" fmla="*/ 195781 w 195781"/>
                <a:gd name="connsiteY3" fmla="*/ 156662 h 313324"/>
                <a:gd name="connsiteX4" fmla="*/ 97891 w 195781"/>
                <a:gd name="connsiteY4" fmla="*/ 313324 h 313324"/>
                <a:gd name="connsiteX5" fmla="*/ 97891 w 195781"/>
                <a:gd name="connsiteY5" fmla="*/ 250659 h 313324"/>
                <a:gd name="connsiteX6" fmla="*/ 0 w 195781"/>
                <a:gd name="connsiteY6" fmla="*/ 250659 h 313324"/>
                <a:gd name="connsiteX7" fmla="*/ 0 w 195781"/>
                <a:gd name="connsiteY7" fmla="*/ 62665 h 313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5781" h="313324">
                  <a:moveTo>
                    <a:pt x="195781" y="250659"/>
                  </a:moveTo>
                  <a:lnTo>
                    <a:pt x="97890" y="250659"/>
                  </a:lnTo>
                  <a:lnTo>
                    <a:pt x="97890" y="313324"/>
                  </a:lnTo>
                  <a:lnTo>
                    <a:pt x="0" y="156662"/>
                  </a:lnTo>
                  <a:lnTo>
                    <a:pt x="97890" y="0"/>
                  </a:lnTo>
                  <a:lnTo>
                    <a:pt x="97890" y="62665"/>
                  </a:lnTo>
                  <a:lnTo>
                    <a:pt x="195781" y="62665"/>
                  </a:lnTo>
                  <a:lnTo>
                    <a:pt x="195781" y="250659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8734" tIns="62665" rIns="-1" bIns="62665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6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Полилиния: фигура 19">
              <a:extLst>
                <a:ext uri="{FF2B5EF4-FFF2-40B4-BE49-F238E27FC236}">
                  <a16:creationId xmlns:a16="http://schemas.microsoft.com/office/drawing/2014/main" id="{372EB699-377D-4B51-92E5-7E9629585FDD}"/>
                </a:ext>
              </a:extLst>
            </p:cNvPr>
            <p:cNvSpPr/>
            <p:nvPr/>
          </p:nvSpPr>
          <p:spPr>
            <a:xfrm>
              <a:off x="1452211" y="1232984"/>
              <a:ext cx="829389" cy="829389"/>
            </a:xfrm>
            <a:custGeom>
              <a:avLst/>
              <a:gdLst>
                <a:gd name="connsiteX0" fmla="*/ 0 w 829389"/>
                <a:gd name="connsiteY0" fmla="*/ 414695 h 829389"/>
                <a:gd name="connsiteX1" fmla="*/ 414695 w 829389"/>
                <a:gd name="connsiteY1" fmla="*/ 0 h 829389"/>
                <a:gd name="connsiteX2" fmla="*/ 829390 w 829389"/>
                <a:gd name="connsiteY2" fmla="*/ 414695 h 829389"/>
                <a:gd name="connsiteX3" fmla="*/ 414695 w 829389"/>
                <a:gd name="connsiteY3" fmla="*/ 829390 h 829389"/>
                <a:gd name="connsiteX4" fmla="*/ 0 w 829389"/>
                <a:gd name="connsiteY4" fmla="*/ 414695 h 829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9389" h="829389">
                  <a:moveTo>
                    <a:pt x="0" y="414695"/>
                  </a:moveTo>
                  <a:cubicBezTo>
                    <a:pt x="0" y="185665"/>
                    <a:pt x="185665" y="0"/>
                    <a:pt x="414695" y="0"/>
                  </a:cubicBezTo>
                  <a:cubicBezTo>
                    <a:pt x="643725" y="0"/>
                    <a:pt x="829390" y="185665"/>
                    <a:pt x="829390" y="414695"/>
                  </a:cubicBezTo>
                  <a:cubicBezTo>
                    <a:pt x="829390" y="643725"/>
                    <a:pt x="643725" y="829390"/>
                    <a:pt x="414695" y="829390"/>
                  </a:cubicBezTo>
                  <a:cubicBezTo>
                    <a:pt x="185665" y="829390"/>
                    <a:pt x="0" y="643725"/>
                    <a:pt x="0" y="414695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4161" tIns="134161" rIns="134161" bIns="134161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Xavf va istisnolarni boshqarish</a:t>
              </a:r>
              <a:endParaRPr lang="ru-RU" sz="16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2166332C-5AF2-49D2-B397-FB0457D74A68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[23]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75913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4DD67B-24A3-404A-9914-4AAA03225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C155286-B152-4581-87BF-C402F2AC92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400309" cy="4351338"/>
          </a:xfrm>
        </p:spPr>
        <p:txBody>
          <a:bodyPr>
            <a:normAutofit fontScale="92500" lnSpcReduction="10000"/>
          </a:bodyPr>
          <a:lstStyle/>
          <a:p>
            <a:pPr marL="0" indent="442913" algn="just">
              <a:lnSpc>
                <a:spcPct val="150000"/>
              </a:lnSpc>
              <a:buNone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qiladi.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Yechimlar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murakkabligiga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(operator)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2913" algn="just">
              <a:lnSpc>
                <a:spcPct val="150000"/>
              </a:lnSpc>
              <a:buNone/>
            </a:pP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(KDBT)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mas'ul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muhim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qismdir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073F1F4-0875-43A7-97C5-5FDA6EB4411B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[24]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44613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613497B2-4EF2-449C-BE1F-AA3EC05FFE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2129732"/>
              </p:ext>
            </p:extLst>
          </p:nvPr>
        </p:nvGraphicFramePr>
        <p:xfrm>
          <a:off x="843839" y="390700"/>
          <a:ext cx="9062160" cy="613930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96218">
                  <a:extLst>
                    <a:ext uri="{9D8B030D-6E8A-4147-A177-3AD203B41FA5}">
                      <a16:colId xmlns:a16="http://schemas.microsoft.com/office/drawing/2014/main" val="3625238126"/>
                    </a:ext>
                  </a:extLst>
                </a:gridCol>
                <a:gridCol w="7365942">
                  <a:extLst>
                    <a:ext uri="{9D8B030D-6E8A-4147-A177-3AD203B41FA5}">
                      <a16:colId xmlns:a16="http://schemas.microsoft.com/office/drawing/2014/main" val="3285985997"/>
                    </a:ext>
                  </a:extLst>
                </a:gridCol>
              </a:tblGrid>
              <a:tr h="27606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Nomi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Tavsifi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/>
                </a:tc>
                <a:extLst>
                  <a:ext uri="{0D108BD9-81ED-4DB2-BD59-A6C34878D82A}">
                    <a16:rowId xmlns:a16="http://schemas.microsoft.com/office/drawing/2014/main" val="3334460407"/>
                  </a:ext>
                </a:extLst>
              </a:tr>
              <a:tr h="5149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Axborot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tahlili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qabul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darajasida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tizimning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turli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manbalari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darajalaridan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keladigan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ma'lumotlar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qilinadi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Asosiy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jihatlar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ma'lumotlarni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ajratib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ko'rsatish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uchun ma'lumotlar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baholanadi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filtrlanadi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umumlashtiriladi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/>
                </a:tc>
                <a:extLst>
                  <a:ext uri="{0D108BD9-81ED-4DB2-BD59-A6C34878D82A}">
                    <a16:rowId xmlns:a16="http://schemas.microsoft.com/office/drawing/2014/main" val="3624402853"/>
                  </a:ext>
                </a:extLst>
              </a:tr>
              <a:tr h="6472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Maqsad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vazifalarni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belgilash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- Qaror qabul qilishning muhim qismi bu tizimning yakuniy maqsad va vazifalarini aniqlashdir.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- Maqsadlar unumdorlikni oshirish, xarajatlarni kamaytirish, xavfsizlikni ta'minlash va boshqa jihatlarni o'z ichiga olishi mumkin.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/>
                </a:tc>
                <a:extLst>
                  <a:ext uri="{0D108BD9-81ED-4DB2-BD59-A6C34878D82A}">
                    <a16:rowId xmlns:a16="http://schemas.microsoft.com/office/drawing/2014/main" val="1486160395"/>
                  </a:ext>
                </a:extLst>
              </a:tr>
              <a:tr h="6472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Strategiyalarni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ishlab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chiqish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381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 qabul qilish darajasida belgilangan maqsadlarga erishishga yo'naltirilishi mumkin bo'lgan strategiyalar ishlab chiqiladi.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381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Strategiyalar harakatlar rejalarini, resurslarni taqsimlashni va ustuvorliklarni belgilashni o'z ichiga olishi mumkin.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/>
                </a:tc>
                <a:extLst>
                  <a:ext uri="{0D108BD9-81ED-4DB2-BD59-A6C34878D82A}">
                    <a16:rowId xmlns:a16="http://schemas.microsoft.com/office/drawing/2014/main" val="2017411009"/>
                  </a:ext>
                </a:extLst>
              </a:tr>
              <a:tr h="5149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Muqobil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variantlarni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aniqlash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- Har xil muqobil variantlar asosida qarorlar qabul qilinishi mumkin.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- optimal yechimni tanlash uchun mumkin bo'lgan stsenariylar va ularning oqibatlari tahlil qilinadi.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/>
                </a:tc>
                <a:extLst>
                  <a:ext uri="{0D108BD9-81ED-4DB2-BD59-A6C34878D82A}">
                    <a16:rowId xmlns:a16="http://schemas.microsoft.com/office/drawing/2014/main" val="4261496376"/>
                  </a:ext>
                </a:extLst>
              </a:tr>
              <a:tr h="6472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Xavf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noaniqlikni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baholash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381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qaror qabul qilish darajasi risklarni baholash va qabul qilingan qarorlardagi noaniqlik darajasi bilan shug'ullanadi.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381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Bu risklarni boshqarish strategiyalarini ishlab chiqish va kutilmagan holatlar yuzaga kelganda chora ko‘rish imkonini beradi.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/>
                </a:tc>
                <a:extLst>
                  <a:ext uri="{0D108BD9-81ED-4DB2-BD59-A6C34878D82A}">
                    <a16:rowId xmlns:a16="http://schemas.microsoft.com/office/drawing/2014/main" val="638437789"/>
                  </a:ext>
                </a:extLst>
              </a:tr>
              <a:tr h="6558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Ma’lumotlarni qayta ishlash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darajalari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integratsiya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Qarorlarni qo'llab-quvvatlash uchun tegishli ma'lumot va tushunchalarni ishlab chiqarish uchun ma'lumotlarni qayta ishlash va tahlil qilish qatlami bilan qaror qabul qilish interfeysi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/>
                </a:tc>
                <a:extLst>
                  <a:ext uri="{0D108BD9-81ED-4DB2-BD59-A6C34878D82A}">
                    <a16:rowId xmlns:a16="http://schemas.microsoft.com/office/drawing/2014/main" val="50234890"/>
                  </a:ext>
                </a:extLst>
              </a:tr>
              <a:tr h="5149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Monitoring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fikr-mulohazalar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 qabul qilish strategiyalar va qarorlarni amalga oshirish natijalarini monitoring qilishni o'z ichiga oladi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Teskari aloqa, agar kerak bo'lsa, strategiya va taktikalarni o'zgartirishga imkon beradi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/>
                </a:tc>
                <a:extLst>
                  <a:ext uri="{0D108BD9-81ED-4DB2-BD59-A6C34878D82A}">
                    <a16:rowId xmlns:a16="http://schemas.microsoft.com/office/drawing/2014/main" val="1866863048"/>
                  </a:ext>
                </a:extLst>
              </a:tr>
              <a:tr h="6472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Avtomatlashtirish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KDT ma'lumotlar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oldindan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belgilangan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qoidalar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asosida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avtomatik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ravishda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qabul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uchun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mashinani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o'rganish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sun'iy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intellekt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algoritmlaridan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foydalanadigan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avtomatlashtirilgan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qabul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tizimlariga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ega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bo'lishi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mumkin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1" marR="25131" marT="0" marB="0"/>
                </a:tc>
                <a:extLst>
                  <a:ext uri="{0D108BD9-81ED-4DB2-BD59-A6C34878D82A}">
                    <a16:rowId xmlns:a16="http://schemas.microsoft.com/office/drawing/2014/main" val="3461237716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44BE175-3932-48B1-919E-4CE2B9F8410A}"/>
              </a:ext>
            </a:extLst>
          </p:cNvPr>
          <p:cNvSpPr/>
          <p:nvPr/>
        </p:nvSpPr>
        <p:spPr>
          <a:xfrm>
            <a:off x="214745" y="6345342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[25]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63614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28E9F7-CB8B-4A1D-8085-99A1541D5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muvofiqlashtirish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7BBC71-9958-4A95-AD23-01A3C42212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372600" cy="4351338"/>
          </a:xfrm>
        </p:spPr>
        <p:txBody>
          <a:bodyPr>
            <a:normAutofit fontScale="92500"/>
          </a:bodyPr>
          <a:lstStyle/>
          <a:p>
            <a:pPr marL="0" indent="442913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amalga oshirish uchun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javobgardir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aktuatorlar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2913" algn="just">
              <a:lnSpc>
                <a:spcPct val="150000"/>
              </a:lnSpc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(MLS)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turli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o'rtasidagi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mas'ul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02B6C13-4766-49C3-9417-F467D0FE5A8A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[26]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67489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58BC45-F44D-424B-9AA1-078D55BE8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8B515F7-01D1-4CF4-8081-F30AD3AAD9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929255" cy="4351338"/>
          </a:xfrm>
        </p:spPr>
        <p:txBody>
          <a:bodyPr>
            <a:normAutofit fontScale="92500" lnSpcReduction="20000"/>
          </a:bodyPr>
          <a:lstStyle/>
          <a:p>
            <a:pPr marL="0" indent="442913" algn="just">
              <a:lnSpc>
                <a:spcPct val="150000"/>
              </a:lnSpc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fikr-mulohazalarni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to'playdi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o'zgaruvchan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2913" algn="just">
              <a:lnSpc>
                <a:spcPct val="150000"/>
              </a:lnSpc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(KDBT) qayta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to'g'risida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mas'ul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muhim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909016F-B3CD-4CE0-BB47-B176A05C6FA4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[27]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06236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D71E1C-3866-4DE5-88BB-C9DDDF878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4022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Foydalanuvchi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interfeysi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70FD18-3CB8-41B9-BC05-99928BE30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54570"/>
            <a:ext cx="10515600" cy="5138304"/>
          </a:xfrm>
        </p:spPr>
        <p:txBody>
          <a:bodyPr>
            <a:normAutofit lnSpcReduction="10000"/>
          </a:bodyPr>
          <a:lstStyle/>
          <a:p>
            <a:pPr marL="0" indent="442913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interfeyslar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2913" algn="just">
              <a:lnSpc>
                <a:spcPct val="150000"/>
              </a:lnSpc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(KDBT)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interfeysi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(FI)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o'rtasidagi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interfeysdir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42913" algn="just">
              <a:lnSpc>
                <a:spcPct val="150000"/>
              </a:lnSpc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KDTdagi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interfeysi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mohiyati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o'rtasidagi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3B88B95-147F-4B4F-BB6B-496298A6BC17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[28]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98509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778DE0-DA6C-4AC6-B8B6-27079B577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51057"/>
          </a:xfrm>
        </p:spPr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405187-DFA6-44D0-BDA7-79B648EE0E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7479"/>
            <a:ext cx="9802091" cy="541539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 (KDBT)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qiladi?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KDT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darajalarini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ayting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funktsiyalarini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tavsiflang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KDTda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idrok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ishlov berish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nimani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KDTda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ma'lumotlarni qayta ishlash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filtrlash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funktsiyalarni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KDTda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ma'lumotlarni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sun'iy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nimani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anglatadi?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KDBTda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o'ynaydi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261A6B1-68DC-491C-AEFE-8FB100D4F4F3}"/>
              </a:ext>
            </a:extLst>
          </p:cNvPr>
          <p:cNvSpPr/>
          <p:nvPr/>
        </p:nvSpPr>
        <p:spPr>
          <a:xfrm>
            <a:off x="328812" y="630820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[29]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3961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86623B3-3B1A-4C3D-92C0-25809EDE1D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72680"/>
            <a:ext cx="9608127" cy="5628120"/>
          </a:xfrm>
        </p:spPr>
        <p:txBody>
          <a:bodyPr>
            <a:no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muvofiqlashtirish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KDT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doirasida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muvofiqlashtirishni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ta'minlaydi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KDTda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funktsiyalarni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KDTdagi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foydalanuvchi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interfeysi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qiladi?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Monitoring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ko'rinishini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ta'minlaydi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XKMda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nimalardan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KDT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o'zaro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muvofiqlashtirishlari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muhim?</a:t>
            </a:r>
            <a:endParaRPr lang="ru-RU" sz="22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4FF2B98-D79A-4C3E-81E8-2E04889E3C1F}"/>
              </a:ext>
            </a:extLst>
          </p:cNvPr>
          <p:cNvSpPr/>
          <p:nvPr/>
        </p:nvSpPr>
        <p:spPr>
          <a:xfrm>
            <a:off x="1295400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</a:rPr>
              <a:t>[30]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52511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7E7CAF-9F48-4FBF-A533-ED213BDD7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625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ro‘yxati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F92E15-DEC9-4A38-AAA5-D3CD520D9D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967360"/>
          </a:xfrm>
        </p:spPr>
        <p:txBody>
          <a:bodyPr>
            <a:noAutofit/>
          </a:bodyPr>
          <a:lstStyle/>
          <a:p>
            <a:pPr marL="514350" indent="-514350">
              <a:spcBef>
                <a:spcPts val="0"/>
              </a:spcBef>
              <a:buAutoNum type="arabicPeriod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Будущее интеллектуальных систем связи. Прогресс и взаимное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влияние.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Accessed 18.01.2023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https://dzen.ru/a/Y5stU4y9yUSYlVCS?utm_referer=www.google.com</a:t>
            </a:r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spcBef>
                <a:spcPts val="0"/>
              </a:spcBef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Бесплатный курс про нейросети и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искуcственный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интеллект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управления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https://intuit.ru/studies/courses/3443/685/lecture/32363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14350" indent="-514350">
              <a:spcBef>
                <a:spcPts val="0"/>
              </a:spcBef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Тельнов, Ю.Ф. Интеллектуальные информационные системы: учебное пособие / Ю.Ф. Тельнов. – М.: Московский международный институт эконометрики, информатики, финансов и права, 2002. – 118 с.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spcBef>
                <a:spcPts val="0"/>
              </a:spcBef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Интеллектуальные информационные системы и технологии: учебное пособие / Ю.Ю. Громов, О.Г. Иванова, В.В. Алексеев и др. – Тамбов: Изд-во ТГТУ, 2013. – 244 с. 8. Дюк, В.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учебный курс / В. Дюк, А. Самойленко. –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CПб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.: Питер, 2001. – 366 с.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spcBef>
                <a:spcPts val="0"/>
              </a:spcBef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Попов, Э.В Статические и динамические экспертные системы / Э.В. Попов, И.Б. Фоминых, Е.Б. Кисель и др. – М.: Финансы и статистика, 1997. – 310 с.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spcBef>
                <a:spcPts val="0"/>
              </a:spcBef>
              <a:buAutoNum type="arabicPeriod"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Логиновский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О.В. Управление и стратегии: учебное пособие / О.В.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Логиновский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Оренбург: Изд-во ОГУ; Челябинск: Изд-во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ЮУрГУ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2001. – 704 с.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spcBef>
                <a:spcPts val="0"/>
              </a:spcBef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Луценко, Е.В. Интеллектуальные информационные системы: учебное пособие для студентов специальности 230400 «Информационные системы и технологии» / Е.В. Луценко. – Краснодар: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КубГАУ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2013. – 645 с.</a:t>
            </a:r>
          </a:p>
          <a:p>
            <a:pPr marL="514350" indent="-514350">
              <a:spcBef>
                <a:spcPts val="0"/>
              </a:spcBef>
              <a:buAutoNum type="arabicPeriod"/>
            </a:pP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951425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74FD16C-E3A6-4D83-A5CE-922CFB427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58680"/>
            <a:ext cx="10515600" cy="108383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5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5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raxmat</a:t>
            </a:r>
            <a:endParaRPr lang="ru-RU" sz="5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33649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375</TotalTime>
  <Words>2705</Words>
  <Application>Microsoft Office PowerPoint</Application>
  <PresentationFormat>Широкоэкранный</PresentationFormat>
  <Paragraphs>209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Тема Office</vt:lpstr>
      <vt:lpstr>“THEORY OF INTELLIGENT CONTROL”  WEEK-5. SMART MANAGEMENT BASED ON MULTI-LEVEL STRUCTURES.  “INTELLEKTUAL BOSHQARISH NAZARIYASI” FANIDAN  № 5-MA’RUZA MAVZU: KO'P DARAJALI TUZILMALAR ASOSIDA INTELLEKTUAL BOSHQARUV.</vt:lpstr>
      <vt:lpstr>Reja:</vt:lpstr>
      <vt:lpstr>5.1. Ko'p darajali tuzilmalar asosida intellektual boshqaruv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5.2. BOSHQARUV TIZIMLARIDA KO‘P DARAJALI TUZILMALAR ASOSLARI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Monitoring va ma'lumotlarni yig'ish qatlami</vt:lpstr>
      <vt:lpstr>Презентация PowerPoint</vt:lpstr>
      <vt:lpstr>Презентация PowerPoint</vt:lpstr>
      <vt:lpstr>Ma'lumotlarni oldindan qayta ishlash va filtrlash qatlami</vt:lpstr>
      <vt:lpstr>Презентация PowerPoint</vt:lpstr>
      <vt:lpstr>Ma'lumotlar tahlili va sun'iy intellekt qatlami</vt:lpstr>
      <vt:lpstr>Презентация PowerPoint</vt:lpstr>
      <vt:lpstr>Qaror qabul qilish darajasi</vt:lpstr>
      <vt:lpstr>Презентация PowerPoint</vt:lpstr>
      <vt:lpstr>Boshqaruv va muvofiqlashtirish darajasi</vt:lpstr>
      <vt:lpstr>Teskari aloqa va moslashish darajasi</vt:lpstr>
      <vt:lpstr>Foydalanuvchi interfeysi qatlami</vt:lpstr>
      <vt:lpstr>Nazorat savollari:</vt:lpstr>
      <vt:lpstr>Презентация PowerPoint</vt:lpstr>
      <vt:lpstr>Foydalanilgan adabiyotlar ro‘yxati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“THEORY OF INTELLIGENT CONTROL”  WEEK-5. SMART MANAGEMENT BASED ON MULTI-LEVEL STRUCTURES.  “INTELLEKTUAL BOSHQARISH NAZARIYASI” FANIDAN  № 5-MA’RUZA MAVZU: KO'P DARAJALI TUZILMALAR ASOSIDA INTELLEKTUAL BOSHQARUV.</dc:title>
  <dc:creator>User</dc:creator>
  <cp:lastModifiedBy>User</cp:lastModifiedBy>
  <cp:revision>3</cp:revision>
  <dcterms:created xsi:type="dcterms:W3CDTF">2023-09-30T14:46:36Z</dcterms:created>
  <dcterms:modified xsi:type="dcterms:W3CDTF">2023-10-04T18:03:32Z</dcterms:modified>
</cp:coreProperties>
</file>