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1" r:id="rId6"/>
    <p:sldId id="283" r:id="rId7"/>
    <p:sldId id="284" r:id="rId8"/>
    <p:sldId id="263" r:id="rId9"/>
    <p:sldId id="262" r:id="rId10"/>
    <p:sldId id="264" r:id="rId11"/>
    <p:sldId id="265" r:id="rId12"/>
    <p:sldId id="285" r:id="rId13"/>
    <p:sldId id="267" r:id="rId14"/>
    <p:sldId id="268" r:id="rId15"/>
    <p:sldId id="289" r:id="rId16"/>
    <p:sldId id="266" r:id="rId17"/>
    <p:sldId id="269" r:id="rId18"/>
    <p:sldId id="286" r:id="rId19"/>
    <p:sldId id="270" r:id="rId20"/>
    <p:sldId id="271" r:id="rId21"/>
    <p:sldId id="272" r:id="rId22"/>
    <p:sldId id="273" r:id="rId23"/>
    <p:sldId id="275" r:id="rId24"/>
    <p:sldId id="276" r:id="rId25"/>
    <p:sldId id="277" r:id="rId26"/>
    <p:sldId id="279" r:id="rId27"/>
    <p:sldId id="280" r:id="rId28"/>
    <p:sldId id="281" r:id="rId29"/>
    <p:sldId id="288" r:id="rId30"/>
    <p:sldId id="282" r:id="rId3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Стиль из темы 2 - акцент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 Id="rId4" Type="http://schemas.openxmlformats.org/officeDocument/2006/relationships/image" Target="../media/image6.pn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 Id="rId4" Type="http://schemas.openxmlformats.org/officeDocument/2006/relationships/image" Target="../media/image6.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20F8C6A-45C1-4B4F-8882-6D5A99201BAE}"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ru-RU"/>
        </a:p>
      </dgm:t>
    </dgm:pt>
    <dgm:pt modelId="{B44683AA-B83F-47C1-B4DF-B503F93946EC}">
      <dgm:prSet phldrT="[Текст]" custT="1"/>
      <dgm:spPr/>
      <dgm:t>
        <a:bodyPr/>
        <a:lstStyle/>
        <a:p>
          <a:pPr>
            <a:buFont typeface="Times New Roman" panose="02020603050405020304" pitchFamily="18" charset="0"/>
            <a:buChar char="-"/>
          </a:pPr>
          <a:r>
            <a:rPr lang="en-US" sz="2400" dirty="0" err="1">
              <a:latin typeface="Times New Roman" panose="02020603050405020304" pitchFamily="18" charset="0"/>
              <a:cs typeface="Times New Roman" panose="02020603050405020304" pitchFamily="18" charset="0"/>
            </a:rPr>
            <a:t>Maqsad</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tabiatning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noaniqligi</a:t>
          </a:r>
          <a:endParaRPr lang="ru-RU" sz="2400" dirty="0">
            <a:latin typeface="Times New Roman" panose="02020603050405020304" pitchFamily="18" charset="0"/>
            <a:cs typeface="Times New Roman" panose="02020603050405020304" pitchFamily="18" charset="0"/>
          </a:endParaRPr>
        </a:p>
      </dgm:t>
    </dgm:pt>
    <dgm:pt modelId="{58E771AC-7558-4359-93BE-53CA197728AE}" type="parTrans" cxnId="{9774C17F-FB18-4D31-89BA-CC8DA5FFA0A6}">
      <dgm:prSet/>
      <dgm:spPr/>
      <dgm:t>
        <a:bodyPr/>
        <a:lstStyle/>
        <a:p>
          <a:endParaRPr lang="ru-RU" sz="2400">
            <a:latin typeface="Times New Roman" panose="02020603050405020304" pitchFamily="18" charset="0"/>
            <a:cs typeface="Times New Roman" panose="02020603050405020304" pitchFamily="18" charset="0"/>
          </a:endParaRPr>
        </a:p>
      </dgm:t>
    </dgm:pt>
    <dgm:pt modelId="{803BB18B-CFDA-4BA7-8188-2A5048D722ED}" type="sibTrans" cxnId="{9774C17F-FB18-4D31-89BA-CC8DA5FFA0A6}">
      <dgm:prSet/>
      <dgm:spPr/>
      <dgm:t>
        <a:bodyPr/>
        <a:lstStyle/>
        <a:p>
          <a:endParaRPr lang="ru-RU" sz="2400">
            <a:latin typeface="Times New Roman" panose="02020603050405020304" pitchFamily="18" charset="0"/>
            <a:cs typeface="Times New Roman" panose="02020603050405020304" pitchFamily="18" charset="0"/>
          </a:endParaRPr>
        </a:p>
      </dgm:t>
    </dgm:pt>
    <dgm:pt modelId="{307C9857-0AAA-45A0-AD7D-B42EB509AAB7}">
      <dgm:prSet phldrT="[Текст]" custT="1"/>
      <dgm:spPr/>
      <dgm:t>
        <a:bodyPr/>
        <a:lstStyle/>
        <a:p>
          <a:pPr>
            <a:buFont typeface="Times New Roman" panose="02020603050405020304" pitchFamily="18" charset="0"/>
            <a:buChar char="-"/>
          </a:pPr>
          <a:r>
            <a:rPr lang="en-US" sz="2400" dirty="0" err="1">
              <a:latin typeface="Times New Roman" panose="02020603050405020304" pitchFamily="18" charset="0"/>
              <a:cs typeface="Times New Roman" panose="02020603050405020304" pitchFamily="18" charset="0"/>
            </a:rPr>
            <a:t>Yetarli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ma'lumot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yo'qligi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sababli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noaniqlik</a:t>
          </a:r>
          <a:endParaRPr lang="ru-RU" sz="2400" dirty="0">
            <a:latin typeface="Times New Roman" panose="02020603050405020304" pitchFamily="18" charset="0"/>
            <a:cs typeface="Times New Roman" panose="02020603050405020304" pitchFamily="18" charset="0"/>
          </a:endParaRPr>
        </a:p>
      </dgm:t>
    </dgm:pt>
    <dgm:pt modelId="{A9670087-7F24-41C1-A8AE-FF7F6F6BF1DB}" type="parTrans" cxnId="{0ECC51FC-D027-4B30-8586-16E4CD8F4837}">
      <dgm:prSet/>
      <dgm:spPr/>
      <dgm:t>
        <a:bodyPr/>
        <a:lstStyle/>
        <a:p>
          <a:endParaRPr lang="ru-RU" sz="2400">
            <a:latin typeface="Times New Roman" panose="02020603050405020304" pitchFamily="18" charset="0"/>
            <a:cs typeface="Times New Roman" panose="02020603050405020304" pitchFamily="18" charset="0"/>
          </a:endParaRPr>
        </a:p>
      </dgm:t>
    </dgm:pt>
    <dgm:pt modelId="{9D430AF9-C3E1-4675-8281-B428B0C4F370}" type="sibTrans" cxnId="{0ECC51FC-D027-4B30-8586-16E4CD8F4837}">
      <dgm:prSet/>
      <dgm:spPr/>
      <dgm:t>
        <a:bodyPr/>
        <a:lstStyle/>
        <a:p>
          <a:endParaRPr lang="ru-RU" sz="2400">
            <a:latin typeface="Times New Roman" panose="02020603050405020304" pitchFamily="18" charset="0"/>
            <a:cs typeface="Times New Roman" panose="02020603050405020304" pitchFamily="18" charset="0"/>
          </a:endParaRPr>
        </a:p>
      </dgm:t>
    </dgm:pt>
    <dgm:pt modelId="{7F665241-0469-4B09-8011-C98A2BCBE767}">
      <dgm:prSet phldrT="[Текст]" custT="1"/>
      <dgm:spPr/>
      <dgm:t>
        <a:bodyPr/>
        <a:lstStyle/>
        <a:p>
          <a:pPr>
            <a:buFont typeface="Times New Roman" panose="02020603050405020304" pitchFamily="18" charset="0"/>
            <a:buChar char="-"/>
          </a:pPr>
          <a:r>
            <a:rPr lang="en-US" sz="2400" dirty="0" err="1">
              <a:latin typeface="Times New Roman" panose="02020603050405020304" pitchFamily="18" charset="0"/>
              <a:cs typeface="Times New Roman" panose="02020603050405020304" pitchFamily="18" charset="0"/>
            </a:rPr>
            <a:t>Boshqa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bozor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sub'ektlariga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masalan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soliq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tizimiga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bog'liqlik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tufayli</a:t>
          </a:r>
          <a:r>
            <a:rPr lang="en-US" sz="2400" dirty="0">
              <a:latin typeface="Times New Roman" panose="02020603050405020304" pitchFamily="18" charset="0"/>
              <a:cs typeface="Times New Roman" panose="02020603050405020304" pitchFamily="18" charset="0"/>
            </a:rPr>
            <a:t> yuzaga </a:t>
          </a:r>
          <a:r>
            <a:rPr lang="en-US" sz="2400" dirty="0" err="1">
              <a:latin typeface="Times New Roman" panose="02020603050405020304" pitchFamily="18" charset="0"/>
              <a:cs typeface="Times New Roman" panose="02020603050405020304" pitchFamily="18" charset="0"/>
            </a:rPr>
            <a:t>kelgan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strategik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noaniqlik</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dgm:t>
    </dgm:pt>
    <dgm:pt modelId="{6084817B-347F-4F58-8AAD-769DDBCD91E8}" type="parTrans" cxnId="{EE1600BB-78D9-4EC8-A017-1891C2F329AC}">
      <dgm:prSet/>
      <dgm:spPr/>
      <dgm:t>
        <a:bodyPr/>
        <a:lstStyle/>
        <a:p>
          <a:endParaRPr lang="ru-RU" sz="2400">
            <a:latin typeface="Times New Roman" panose="02020603050405020304" pitchFamily="18" charset="0"/>
            <a:cs typeface="Times New Roman" panose="02020603050405020304" pitchFamily="18" charset="0"/>
          </a:endParaRPr>
        </a:p>
      </dgm:t>
    </dgm:pt>
    <dgm:pt modelId="{964E3B57-7A61-402D-B66E-43D6F11BDF08}" type="sibTrans" cxnId="{EE1600BB-78D9-4EC8-A017-1891C2F329AC}">
      <dgm:prSet/>
      <dgm:spPr/>
      <dgm:t>
        <a:bodyPr/>
        <a:lstStyle/>
        <a:p>
          <a:endParaRPr lang="ru-RU" sz="2400">
            <a:latin typeface="Times New Roman" panose="02020603050405020304" pitchFamily="18" charset="0"/>
            <a:cs typeface="Times New Roman" panose="02020603050405020304" pitchFamily="18" charset="0"/>
          </a:endParaRPr>
        </a:p>
      </dgm:t>
    </dgm:pt>
    <dgm:pt modelId="{845D4DC3-5CAD-4BF1-A9F0-4BD3AEB15842}">
      <dgm:prSet custT="1"/>
      <dgm:spPr/>
      <dgm:t>
        <a:bodyPr/>
        <a:lstStyle/>
        <a:p>
          <a:pPr>
            <a:buFont typeface="Times New Roman" panose="02020603050405020304" pitchFamily="18" charset="0"/>
            <a:buChar char="-"/>
          </a:pPr>
          <a:r>
            <a:rPr lang="en-US" sz="2400" dirty="0" err="1">
              <a:latin typeface="Times New Roman" panose="02020603050405020304" pitchFamily="18" charset="0"/>
              <a:cs typeface="Times New Roman" panose="02020603050405020304" pitchFamily="18" charset="0"/>
            </a:rPr>
            <a:t>Noto'g'ri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tuzilgan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muammolar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tufayli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noaniqlik</a:t>
          </a:r>
          <a:endParaRPr lang="ru-RU" sz="2400" dirty="0">
            <a:latin typeface="Times New Roman" panose="02020603050405020304" pitchFamily="18" charset="0"/>
            <a:cs typeface="Times New Roman" panose="02020603050405020304" pitchFamily="18" charset="0"/>
          </a:endParaRPr>
        </a:p>
      </dgm:t>
    </dgm:pt>
    <dgm:pt modelId="{D6E70C3A-C9F5-4988-8315-BA3B13C1E240}" type="parTrans" cxnId="{8879CD33-F292-469B-9B62-A657C5E27953}">
      <dgm:prSet/>
      <dgm:spPr/>
      <dgm:t>
        <a:bodyPr/>
        <a:lstStyle/>
        <a:p>
          <a:endParaRPr lang="ru-RU" sz="2400">
            <a:latin typeface="Times New Roman" panose="02020603050405020304" pitchFamily="18" charset="0"/>
            <a:cs typeface="Times New Roman" panose="02020603050405020304" pitchFamily="18" charset="0"/>
          </a:endParaRPr>
        </a:p>
      </dgm:t>
    </dgm:pt>
    <dgm:pt modelId="{C3C94965-E759-4428-8A06-FACD00DC1FE6}" type="sibTrans" cxnId="{8879CD33-F292-469B-9B62-A657C5E27953}">
      <dgm:prSet/>
      <dgm:spPr/>
      <dgm:t>
        <a:bodyPr/>
        <a:lstStyle/>
        <a:p>
          <a:endParaRPr lang="ru-RU" sz="2400">
            <a:latin typeface="Times New Roman" panose="02020603050405020304" pitchFamily="18" charset="0"/>
            <a:cs typeface="Times New Roman" panose="02020603050405020304" pitchFamily="18" charset="0"/>
          </a:endParaRPr>
        </a:p>
      </dgm:t>
    </dgm:pt>
    <dgm:pt modelId="{C74613DB-A3D2-4D11-9E76-195EC12E43F6}" type="pres">
      <dgm:prSet presAssocID="{120F8C6A-45C1-4B4F-8882-6D5A99201BAE}" presName="Name0" presStyleCnt="0">
        <dgm:presLayoutVars>
          <dgm:dir/>
          <dgm:resizeHandles val="exact"/>
        </dgm:presLayoutVars>
      </dgm:prSet>
      <dgm:spPr/>
    </dgm:pt>
    <dgm:pt modelId="{AA94DE3A-0265-4E8D-8279-64AC0E734A6F}" type="pres">
      <dgm:prSet presAssocID="{B44683AA-B83F-47C1-B4DF-B503F93946EC}" presName="composite" presStyleCnt="0"/>
      <dgm:spPr/>
    </dgm:pt>
    <dgm:pt modelId="{49770BDE-77A1-4E67-9BB6-FD427ABFC42F}" type="pres">
      <dgm:prSet presAssocID="{B44683AA-B83F-47C1-B4DF-B503F93946EC}" presName="rect1" presStyleLbl="trAlignAcc1" presStyleIdx="0" presStyleCnt="4">
        <dgm:presLayoutVars>
          <dgm:bulletEnabled val="1"/>
        </dgm:presLayoutVars>
      </dgm:prSet>
      <dgm:spPr/>
    </dgm:pt>
    <dgm:pt modelId="{234251C6-5B5F-4CFA-BCAC-7A39BD966422}" type="pres">
      <dgm:prSet presAssocID="{B44683AA-B83F-47C1-B4DF-B503F93946EC}" presName="rect2" presStyleLbl="fgImgPlace1" presStyleIdx="0" presStyleCnt="4"/>
      <dgm:spPr>
        <a:blipFill rotWithShape="1">
          <a:blip xmlns:r="http://schemas.openxmlformats.org/officeDocument/2006/relationships" r:embed="rId1"/>
          <a:srcRect/>
          <a:stretch>
            <a:fillRect l="-100000" r="-100000"/>
          </a:stretch>
        </a:blipFill>
      </dgm:spPr>
    </dgm:pt>
    <dgm:pt modelId="{C7E3AE2C-1BBC-43C1-8F3E-FAC3F061CB08}" type="pres">
      <dgm:prSet presAssocID="{803BB18B-CFDA-4BA7-8188-2A5048D722ED}" presName="sibTrans" presStyleCnt="0"/>
      <dgm:spPr/>
    </dgm:pt>
    <dgm:pt modelId="{ACE0104E-C75E-4AC5-90E5-903723902F4A}" type="pres">
      <dgm:prSet presAssocID="{307C9857-0AAA-45A0-AD7D-B42EB509AAB7}" presName="composite" presStyleCnt="0"/>
      <dgm:spPr/>
    </dgm:pt>
    <dgm:pt modelId="{44862582-9159-4C21-BB18-481B54A4B515}" type="pres">
      <dgm:prSet presAssocID="{307C9857-0AAA-45A0-AD7D-B42EB509AAB7}" presName="rect1" presStyleLbl="trAlignAcc1" presStyleIdx="1" presStyleCnt="4">
        <dgm:presLayoutVars>
          <dgm:bulletEnabled val="1"/>
        </dgm:presLayoutVars>
      </dgm:prSet>
      <dgm:spPr/>
    </dgm:pt>
    <dgm:pt modelId="{73223B02-C0F9-418E-A2AF-E55391CC206F}" type="pres">
      <dgm:prSet presAssocID="{307C9857-0AAA-45A0-AD7D-B42EB509AAB7}" presName="rect2" presStyleLbl="fgImgPlace1" presStyleIdx="1" presStyleCnt="4"/>
      <dgm:spPr>
        <a:blipFill dpi="0" rotWithShape="1">
          <a:blip xmlns:r="http://schemas.openxmlformats.org/officeDocument/2006/relationships" r:embed="rId2"/>
          <a:srcRect/>
          <a:stretch>
            <a:fillRect l="-94000" r="-94000" b="-18270"/>
          </a:stretch>
        </a:blipFill>
      </dgm:spPr>
    </dgm:pt>
    <dgm:pt modelId="{8FAC8ADC-684B-4F48-8E0D-9F0AD366B0C6}" type="pres">
      <dgm:prSet presAssocID="{9D430AF9-C3E1-4675-8281-B428B0C4F370}" presName="sibTrans" presStyleCnt="0"/>
      <dgm:spPr/>
    </dgm:pt>
    <dgm:pt modelId="{6DC7CBCF-3DA6-436D-B6F6-75E7DBF487B3}" type="pres">
      <dgm:prSet presAssocID="{7F665241-0469-4B09-8011-C98A2BCBE767}" presName="composite" presStyleCnt="0"/>
      <dgm:spPr/>
    </dgm:pt>
    <dgm:pt modelId="{566D461F-D669-44A2-A04B-6C7F386A040F}" type="pres">
      <dgm:prSet presAssocID="{7F665241-0469-4B09-8011-C98A2BCBE767}" presName="rect1" presStyleLbl="trAlignAcc1" presStyleIdx="2" presStyleCnt="4">
        <dgm:presLayoutVars>
          <dgm:bulletEnabled val="1"/>
        </dgm:presLayoutVars>
      </dgm:prSet>
      <dgm:spPr/>
    </dgm:pt>
    <dgm:pt modelId="{0F570C88-12AF-4473-AD50-D419BEFF6817}" type="pres">
      <dgm:prSet presAssocID="{7F665241-0469-4B09-8011-C98A2BCBE767}" presName="rect2" presStyleLbl="fgImgPlace1" presStyleIdx="2" presStyleCnt="4"/>
      <dgm:spPr>
        <a:blipFill rotWithShape="1">
          <a:blip xmlns:r="http://schemas.openxmlformats.org/officeDocument/2006/relationships" r:embed="rId3"/>
          <a:srcRect/>
          <a:stretch>
            <a:fillRect l="-25000" r="-25000"/>
          </a:stretch>
        </a:blipFill>
      </dgm:spPr>
    </dgm:pt>
    <dgm:pt modelId="{0E45AB11-AACC-4550-B015-EE0EE02616E6}" type="pres">
      <dgm:prSet presAssocID="{964E3B57-7A61-402D-B66E-43D6F11BDF08}" presName="sibTrans" presStyleCnt="0"/>
      <dgm:spPr/>
    </dgm:pt>
    <dgm:pt modelId="{9606F743-EABE-490C-BBF2-1B25DA8AB1EE}" type="pres">
      <dgm:prSet presAssocID="{845D4DC3-5CAD-4BF1-A9F0-4BD3AEB15842}" presName="composite" presStyleCnt="0"/>
      <dgm:spPr/>
    </dgm:pt>
    <dgm:pt modelId="{3EFEC88F-6D6D-4861-AEA7-FAF4222BA92A}" type="pres">
      <dgm:prSet presAssocID="{845D4DC3-5CAD-4BF1-A9F0-4BD3AEB15842}" presName="rect1" presStyleLbl="trAlignAcc1" presStyleIdx="3" presStyleCnt="4">
        <dgm:presLayoutVars>
          <dgm:bulletEnabled val="1"/>
        </dgm:presLayoutVars>
      </dgm:prSet>
      <dgm:spPr/>
    </dgm:pt>
    <dgm:pt modelId="{714C36EA-799D-4E05-9441-F5757A23EC58}" type="pres">
      <dgm:prSet presAssocID="{845D4DC3-5CAD-4BF1-A9F0-4BD3AEB15842}" presName="rect2" presStyleLbl="fgImgPlace1" presStyleIdx="3" presStyleCnt="4"/>
      <dgm:spPr>
        <a:blipFill rotWithShape="1">
          <a:blip xmlns:r="http://schemas.openxmlformats.org/officeDocument/2006/relationships" r:embed="rId4"/>
          <a:srcRect/>
          <a:stretch>
            <a:fillRect l="-85000" r="-85000"/>
          </a:stretch>
        </a:blipFill>
      </dgm:spPr>
    </dgm:pt>
  </dgm:ptLst>
  <dgm:cxnLst>
    <dgm:cxn modelId="{77935F10-1F62-4FA7-A2C6-3AC2EE4F038C}" type="presOf" srcId="{B44683AA-B83F-47C1-B4DF-B503F93946EC}" destId="{49770BDE-77A1-4E67-9BB6-FD427ABFC42F}" srcOrd="0" destOrd="0" presId="urn:microsoft.com/office/officeart/2008/layout/PictureStrips"/>
    <dgm:cxn modelId="{8879CD33-F292-469B-9B62-A657C5E27953}" srcId="{120F8C6A-45C1-4B4F-8882-6D5A99201BAE}" destId="{845D4DC3-5CAD-4BF1-A9F0-4BD3AEB15842}" srcOrd="3" destOrd="0" parTransId="{D6E70C3A-C9F5-4988-8315-BA3B13C1E240}" sibTransId="{C3C94965-E759-4428-8A06-FACD00DC1FE6}"/>
    <dgm:cxn modelId="{A7075568-581C-48C1-8C2F-D4EF1A8FE3CE}" type="presOf" srcId="{845D4DC3-5CAD-4BF1-A9F0-4BD3AEB15842}" destId="{3EFEC88F-6D6D-4861-AEA7-FAF4222BA92A}" srcOrd="0" destOrd="0" presId="urn:microsoft.com/office/officeart/2008/layout/PictureStrips"/>
    <dgm:cxn modelId="{6EB13F4B-74E0-49DA-A901-F6C63573110B}" type="presOf" srcId="{7F665241-0469-4B09-8011-C98A2BCBE767}" destId="{566D461F-D669-44A2-A04B-6C7F386A040F}" srcOrd="0" destOrd="0" presId="urn:microsoft.com/office/officeart/2008/layout/PictureStrips"/>
    <dgm:cxn modelId="{48654776-DC17-468B-81F7-295AC7BD79DF}" type="presOf" srcId="{307C9857-0AAA-45A0-AD7D-B42EB509AAB7}" destId="{44862582-9159-4C21-BB18-481B54A4B515}" srcOrd="0" destOrd="0" presId="urn:microsoft.com/office/officeart/2008/layout/PictureStrips"/>
    <dgm:cxn modelId="{9774C17F-FB18-4D31-89BA-CC8DA5FFA0A6}" srcId="{120F8C6A-45C1-4B4F-8882-6D5A99201BAE}" destId="{B44683AA-B83F-47C1-B4DF-B503F93946EC}" srcOrd="0" destOrd="0" parTransId="{58E771AC-7558-4359-93BE-53CA197728AE}" sibTransId="{803BB18B-CFDA-4BA7-8188-2A5048D722ED}"/>
    <dgm:cxn modelId="{EE1600BB-78D9-4EC8-A017-1891C2F329AC}" srcId="{120F8C6A-45C1-4B4F-8882-6D5A99201BAE}" destId="{7F665241-0469-4B09-8011-C98A2BCBE767}" srcOrd="2" destOrd="0" parTransId="{6084817B-347F-4F58-8AAD-769DDBCD91E8}" sibTransId="{964E3B57-7A61-402D-B66E-43D6F11BDF08}"/>
    <dgm:cxn modelId="{73069CF6-1CAE-45E3-A765-13A956EE6D79}" type="presOf" srcId="{120F8C6A-45C1-4B4F-8882-6D5A99201BAE}" destId="{C74613DB-A3D2-4D11-9E76-195EC12E43F6}" srcOrd="0" destOrd="0" presId="urn:microsoft.com/office/officeart/2008/layout/PictureStrips"/>
    <dgm:cxn modelId="{0ECC51FC-D027-4B30-8586-16E4CD8F4837}" srcId="{120F8C6A-45C1-4B4F-8882-6D5A99201BAE}" destId="{307C9857-0AAA-45A0-AD7D-B42EB509AAB7}" srcOrd="1" destOrd="0" parTransId="{A9670087-7F24-41C1-A8AE-FF7F6F6BF1DB}" sibTransId="{9D430AF9-C3E1-4675-8281-B428B0C4F370}"/>
    <dgm:cxn modelId="{4E0AA49A-DCE4-42EE-979D-EC7C0A13B6C2}" type="presParOf" srcId="{C74613DB-A3D2-4D11-9E76-195EC12E43F6}" destId="{AA94DE3A-0265-4E8D-8279-64AC0E734A6F}" srcOrd="0" destOrd="0" presId="urn:microsoft.com/office/officeart/2008/layout/PictureStrips"/>
    <dgm:cxn modelId="{2E0F8A69-6BC5-4490-98C9-11677EB7BFA8}" type="presParOf" srcId="{AA94DE3A-0265-4E8D-8279-64AC0E734A6F}" destId="{49770BDE-77A1-4E67-9BB6-FD427ABFC42F}" srcOrd="0" destOrd="0" presId="urn:microsoft.com/office/officeart/2008/layout/PictureStrips"/>
    <dgm:cxn modelId="{5EF76FFB-B279-483F-BB1E-05918DE10735}" type="presParOf" srcId="{AA94DE3A-0265-4E8D-8279-64AC0E734A6F}" destId="{234251C6-5B5F-4CFA-BCAC-7A39BD966422}" srcOrd="1" destOrd="0" presId="urn:microsoft.com/office/officeart/2008/layout/PictureStrips"/>
    <dgm:cxn modelId="{D2EF7086-9719-4997-A1E5-A1C9A5CF8B11}" type="presParOf" srcId="{C74613DB-A3D2-4D11-9E76-195EC12E43F6}" destId="{C7E3AE2C-1BBC-43C1-8F3E-FAC3F061CB08}" srcOrd="1" destOrd="0" presId="urn:microsoft.com/office/officeart/2008/layout/PictureStrips"/>
    <dgm:cxn modelId="{CAC1F881-1C5E-4ADA-8D18-768E7BB4FAF2}" type="presParOf" srcId="{C74613DB-A3D2-4D11-9E76-195EC12E43F6}" destId="{ACE0104E-C75E-4AC5-90E5-903723902F4A}" srcOrd="2" destOrd="0" presId="urn:microsoft.com/office/officeart/2008/layout/PictureStrips"/>
    <dgm:cxn modelId="{309D130A-EEC0-402E-A51B-295E528870BE}" type="presParOf" srcId="{ACE0104E-C75E-4AC5-90E5-903723902F4A}" destId="{44862582-9159-4C21-BB18-481B54A4B515}" srcOrd="0" destOrd="0" presId="urn:microsoft.com/office/officeart/2008/layout/PictureStrips"/>
    <dgm:cxn modelId="{5534F147-7DDF-47E9-BF59-1B3E717210F1}" type="presParOf" srcId="{ACE0104E-C75E-4AC5-90E5-903723902F4A}" destId="{73223B02-C0F9-418E-A2AF-E55391CC206F}" srcOrd="1" destOrd="0" presId="urn:microsoft.com/office/officeart/2008/layout/PictureStrips"/>
    <dgm:cxn modelId="{D45A3B58-C7B5-447A-9DC7-BA67A7802E03}" type="presParOf" srcId="{C74613DB-A3D2-4D11-9E76-195EC12E43F6}" destId="{8FAC8ADC-684B-4F48-8E0D-9F0AD366B0C6}" srcOrd="3" destOrd="0" presId="urn:microsoft.com/office/officeart/2008/layout/PictureStrips"/>
    <dgm:cxn modelId="{6B325D19-D142-4460-A903-CE01C05F8BB6}" type="presParOf" srcId="{C74613DB-A3D2-4D11-9E76-195EC12E43F6}" destId="{6DC7CBCF-3DA6-436D-B6F6-75E7DBF487B3}" srcOrd="4" destOrd="0" presId="urn:microsoft.com/office/officeart/2008/layout/PictureStrips"/>
    <dgm:cxn modelId="{5B805B61-976A-4713-BB47-A87AA4DA9634}" type="presParOf" srcId="{6DC7CBCF-3DA6-436D-B6F6-75E7DBF487B3}" destId="{566D461F-D669-44A2-A04B-6C7F386A040F}" srcOrd="0" destOrd="0" presId="urn:microsoft.com/office/officeart/2008/layout/PictureStrips"/>
    <dgm:cxn modelId="{370D0370-F26D-4C00-BB55-80FE249C0405}" type="presParOf" srcId="{6DC7CBCF-3DA6-436D-B6F6-75E7DBF487B3}" destId="{0F570C88-12AF-4473-AD50-D419BEFF6817}" srcOrd="1" destOrd="0" presId="urn:microsoft.com/office/officeart/2008/layout/PictureStrips"/>
    <dgm:cxn modelId="{EE7E751E-D1A9-4844-90D4-698A47579CFB}" type="presParOf" srcId="{C74613DB-A3D2-4D11-9E76-195EC12E43F6}" destId="{0E45AB11-AACC-4550-B015-EE0EE02616E6}" srcOrd="5" destOrd="0" presId="urn:microsoft.com/office/officeart/2008/layout/PictureStrips"/>
    <dgm:cxn modelId="{470A9557-ACC9-42C3-9496-702C2255AC08}" type="presParOf" srcId="{C74613DB-A3D2-4D11-9E76-195EC12E43F6}" destId="{9606F743-EABE-490C-BBF2-1B25DA8AB1EE}" srcOrd="6" destOrd="0" presId="urn:microsoft.com/office/officeart/2008/layout/PictureStrips"/>
    <dgm:cxn modelId="{17622BDA-88D4-4D43-A8F4-BD4F75EB855B}" type="presParOf" srcId="{9606F743-EABE-490C-BBF2-1B25DA8AB1EE}" destId="{3EFEC88F-6D6D-4861-AEA7-FAF4222BA92A}" srcOrd="0" destOrd="0" presId="urn:microsoft.com/office/officeart/2008/layout/PictureStrips"/>
    <dgm:cxn modelId="{0DA5CFFB-8A09-44DC-BC24-8B1B27138AD1}" type="presParOf" srcId="{9606F743-EABE-490C-BBF2-1B25DA8AB1EE}" destId="{714C36EA-799D-4E05-9441-F5757A23EC58}"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8F3830B-D652-4DE9-9821-60AC47795A93}" type="doc">
      <dgm:prSet loTypeId="urn:microsoft.com/office/officeart/2005/8/layout/orgChart1" loCatId="hierarchy" qsTypeId="urn:microsoft.com/office/officeart/2005/8/quickstyle/simple1" qsCatId="simple" csTypeId="urn:microsoft.com/office/officeart/2005/8/colors/colorful5" csCatId="colorful" phldr="1"/>
      <dgm:spPr/>
      <dgm:t>
        <a:bodyPr/>
        <a:lstStyle/>
        <a:p>
          <a:endParaRPr lang="ru-RU"/>
        </a:p>
      </dgm:t>
    </dgm:pt>
    <dgm:pt modelId="{411100D1-8D5D-4F44-9F54-9219E99A7377}">
      <dgm:prSet phldrT="[Текст]" custT="1"/>
      <dgm:spPr/>
      <dgm:t>
        <a:bodyPr/>
        <a:lstStyle/>
        <a:p>
          <a:r>
            <a:rPr lang="en-US" sz="2400" b="1" i="1" dirty="0" err="1">
              <a:solidFill>
                <a:schemeClr val="tx1"/>
              </a:solidFill>
              <a:latin typeface="Times New Roman" panose="02020603050405020304" pitchFamily="18" charset="0"/>
              <a:ea typeface="Times New Roman" panose="02020603050405020304" pitchFamily="18" charset="0"/>
            </a:rPr>
            <a:t>Noaniqlikni</a:t>
          </a:r>
          <a:r>
            <a:rPr lang="en-US" sz="2400" b="1" i="1" dirty="0">
              <a:solidFill>
                <a:schemeClr val="tx1"/>
              </a:solidFill>
              <a:latin typeface="Times New Roman" panose="02020603050405020304" pitchFamily="18" charset="0"/>
              <a:ea typeface="Times New Roman" panose="02020603050405020304" pitchFamily="18" charset="0"/>
            </a:rPr>
            <a:t> </a:t>
          </a:r>
          <a:r>
            <a:rPr lang="en-US" sz="2400" b="1" i="1" dirty="0" err="1">
              <a:solidFill>
                <a:schemeClr val="tx1"/>
              </a:solidFill>
              <a:latin typeface="Times New Roman" panose="02020603050405020304" pitchFamily="18" charset="0"/>
              <a:ea typeface="Times New Roman" panose="02020603050405020304" pitchFamily="18" charset="0"/>
            </a:rPr>
            <a:t>kamaytirish</a:t>
          </a:r>
          <a:r>
            <a:rPr lang="en-US" sz="2400" b="1" i="1" dirty="0">
              <a:solidFill>
                <a:schemeClr val="tx1"/>
              </a:solidFill>
              <a:latin typeface="Times New Roman" panose="02020603050405020304" pitchFamily="18" charset="0"/>
              <a:ea typeface="Times New Roman" panose="02020603050405020304" pitchFamily="18" charset="0"/>
            </a:rPr>
            <a:t> </a:t>
          </a:r>
          <a:r>
            <a:rPr lang="en-US" sz="2400" b="1" i="1" dirty="0" err="1">
              <a:solidFill>
                <a:schemeClr val="tx1"/>
              </a:solidFill>
              <a:latin typeface="Times New Roman" panose="02020603050405020304" pitchFamily="18" charset="0"/>
              <a:ea typeface="Times New Roman" panose="02020603050405020304" pitchFamily="18" charset="0"/>
            </a:rPr>
            <a:t>usullari</a:t>
          </a:r>
          <a:r>
            <a:rPr lang="en-US" sz="2400" dirty="0">
              <a:solidFill>
                <a:schemeClr val="tx1"/>
              </a:solidFill>
              <a:latin typeface="Times New Roman" panose="02020603050405020304" pitchFamily="18" charset="0"/>
              <a:ea typeface="Times New Roman" panose="02020603050405020304" pitchFamily="18" charset="0"/>
            </a:rPr>
            <a:t>: </a:t>
          </a:r>
          <a:endParaRPr lang="ru-RU" sz="2400" dirty="0">
            <a:solidFill>
              <a:schemeClr val="tx1"/>
            </a:solidFill>
          </a:endParaRPr>
        </a:p>
      </dgm:t>
    </dgm:pt>
    <dgm:pt modelId="{63F6CDD0-3990-45F8-B976-123C94B017F2}" type="parTrans" cxnId="{F7D4C058-FEEF-4F9D-9F5C-5E3D4EDF26B3}">
      <dgm:prSet/>
      <dgm:spPr/>
      <dgm:t>
        <a:bodyPr/>
        <a:lstStyle/>
        <a:p>
          <a:endParaRPr lang="ru-RU" sz="2400">
            <a:solidFill>
              <a:schemeClr val="tx1"/>
            </a:solidFill>
          </a:endParaRPr>
        </a:p>
      </dgm:t>
    </dgm:pt>
    <dgm:pt modelId="{07CDC7CE-B1F8-4F38-A25B-12CA060BC44A}" type="sibTrans" cxnId="{F7D4C058-FEEF-4F9D-9F5C-5E3D4EDF26B3}">
      <dgm:prSet/>
      <dgm:spPr/>
      <dgm:t>
        <a:bodyPr/>
        <a:lstStyle/>
        <a:p>
          <a:endParaRPr lang="ru-RU" sz="2400">
            <a:solidFill>
              <a:schemeClr val="tx1"/>
            </a:solidFill>
          </a:endParaRPr>
        </a:p>
      </dgm:t>
    </dgm:pt>
    <dgm:pt modelId="{6E3ACDA8-05C9-4FA6-A05F-3460C7080630}">
      <dgm:prSet phldrT="[Текст]" custT="1"/>
      <dgm:spPr/>
      <dgm:t>
        <a:bodyPr/>
        <a:lstStyle/>
        <a:p>
          <a:r>
            <a:rPr lang="en-US" sz="2400" dirty="0" err="1">
              <a:solidFill>
                <a:schemeClr val="tx1"/>
              </a:solidFill>
              <a:latin typeface="Times New Roman" panose="02020603050405020304" pitchFamily="18" charset="0"/>
              <a:ea typeface="Times New Roman" panose="02020603050405020304" pitchFamily="18" charset="0"/>
            </a:rPr>
            <a:t>Kompaniya</a:t>
          </a:r>
          <a:r>
            <a:rPr lang="en-US" sz="2400" dirty="0">
              <a:solidFill>
                <a:schemeClr val="tx1"/>
              </a:solidFill>
              <a:latin typeface="Times New Roman" panose="02020603050405020304" pitchFamily="18" charset="0"/>
              <a:ea typeface="Times New Roman" panose="02020603050405020304" pitchFamily="18" charset="0"/>
            </a:rPr>
            <a:t> </a:t>
          </a:r>
          <a:r>
            <a:rPr lang="en-US" sz="2400" dirty="0" err="1">
              <a:solidFill>
                <a:schemeClr val="tx1"/>
              </a:solidFill>
              <a:latin typeface="Times New Roman" panose="02020603050405020304" pitchFamily="18" charset="0"/>
              <a:ea typeface="Times New Roman" panose="02020603050405020304" pitchFamily="18" charset="0"/>
            </a:rPr>
            <a:t>strategiyasini</a:t>
          </a:r>
          <a:r>
            <a:rPr lang="en-US" sz="2400" dirty="0">
              <a:solidFill>
                <a:schemeClr val="tx1"/>
              </a:solidFill>
              <a:latin typeface="Times New Roman" panose="02020603050405020304" pitchFamily="18" charset="0"/>
              <a:ea typeface="Times New Roman" panose="02020603050405020304" pitchFamily="18" charset="0"/>
            </a:rPr>
            <a:t> </a:t>
          </a:r>
          <a:r>
            <a:rPr lang="en-US" sz="2400" dirty="0" err="1">
              <a:solidFill>
                <a:schemeClr val="tx1"/>
              </a:solidFill>
              <a:latin typeface="Times New Roman" panose="02020603050405020304" pitchFamily="18" charset="0"/>
              <a:ea typeface="Times New Roman" panose="02020603050405020304" pitchFamily="18" charset="0"/>
            </a:rPr>
            <a:t>ishlab</a:t>
          </a:r>
          <a:r>
            <a:rPr lang="en-US" sz="2400" dirty="0">
              <a:solidFill>
                <a:schemeClr val="tx1"/>
              </a:solidFill>
              <a:latin typeface="Times New Roman" panose="02020603050405020304" pitchFamily="18" charset="0"/>
              <a:ea typeface="Times New Roman" panose="02020603050405020304" pitchFamily="18" charset="0"/>
            </a:rPr>
            <a:t> </a:t>
          </a:r>
          <a:r>
            <a:rPr lang="en-US" sz="2400" dirty="0" err="1">
              <a:solidFill>
                <a:schemeClr val="tx1"/>
              </a:solidFill>
              <a:latin typeface="Times New Roman" panose="02020603050405020304" pitchFamily="18" charset="0"/>
              <a:ea typeface="Times New Roman" panose="02020603050405020304" pitchFamily="18" charset="0"/>
            </a:rPr>
            <a:t>chiqish</a:t>
          </a:r>
          <a:r>
            <a:rPr lang="en-US" sz="2400" dirty="0">
              <a:solidFill>
                <a:schemeClr val="tx1"/>
              </a:solidFill>
              <a:latin typeface="Times New Roman" panose="02020603050405020304" pitchFamily="18" charset="0"/>
              <a:ea typeface="Times New Roman" panose="02020603050405020304" pitchFamily="18" charset="0"/>
            </a:rPr>
            <a:t> </a:t>
          </a:r>
          <a:r>
            <a:rPr lang="en-US" sz="2400" dirty="0" err="1">
              <a:solidFill>
                <a:schemeClr val="tx1"/>
              </a:solidFill>
              <a:latin typeface="Times New Roman" panose="02020603050405020304" pitchFamily="18" charset="0"/>
              <a:ea typeface="Times New Roman" panose="02020603050405020304" pitchFamily="18" charset="0"/>
            </a:rPr>
            <a:t>noaniqlikni</a:t>
          </a:r>
          <a:r>
            <a:rPr lang="en-US" sz="2400" dirty="0">
              <a:solidFill>
                <a:schemeClr val="tx1"/>
              </a:solidFill>
              <a:latin typeface="Times New Roman" panose="02020603050405020304" pitchFamily="18" charset="0"/>
              <a:ea typeface="Times New Roman" panose="02020603050405020304" pitchFamily="18" charset="0"/>
            </a:rPr>
            <a:t> </a:t>
          </a:r>
          <a:r>
            <a:rPr lang="en-US" sz="2400" dirty="0" err="1">
              <a:solidFill>
                <a:schemeClr val="tx1"/>
              </a:solidFill>
              <a:latin typeface="Times New Roman" panose="02020603050405020304" pitchFamily="18" charset="0"/>
              <a:ea typeface="Times New Roman" panose="02020603050405020304" pitchFamily="18" charset="0"/>
            </a:rPr>
            <a:t>yo'q</a:t>
          </a:r>
          <a:r>
            <a:rPr lang="en-US" sz="2400" dirty="0">
              <a:solidFill>
                <a:schemeClr val="tx1"/>
              </a:solidFill>
              <a:latin typeface="Times New Roman" panose="02020603050405020304" pitchFamily="18" charset="0"/>
              <a:ea typeface="Times New Roman" panose="02020603050405020304" pitchFamily="18" charset="0"/>
            </a:rPr>
            <a:t> qiladi; </a:t>
          </a:r>
          <a:endParaRPr lang="ru-RU" sz="2400" dirty="0">
            <a:solidFill>
              <a:schemeClr val="tx1"/>
            </a:solidFill>
          </a:endParaRPr>
        </a:p>
      </dgm:t>
    </dgm:pt>
    <dgm:pt modelId="{5F17093A-50CE-4071-8349-DE3FF9A4C9CE}" type="parTrans" cxnId="{07329071-DA02-4B47-8A15-60A26F1C7C71}">
      <dgm:prSet/>
      <dgm:spPr/>
      <dgm:t>
        <a:bodyPr/>
        <a:lstStyle/>
        <a:p>
          <a:endParaRPr lang="ru-RU" sz="2400">
            <a:solidFill>
              <a:schemeClr val="tx1"/>
            </a:solidFill>
          </a:endParaRPr>
        </a:p>
      </dgm:t>
    </dgm:pt>
    <dgm:pt modelId="{BFD8D815-830C-4B76-A585-FD15F6BD96B7}" type="sibTrans" cxnId="{07329071-DA02-4B47-8A15-60A26F1C7C71}">
      <dgm:prSet/>
      <dgm:spPr/>
      <dgm:t>
        <a:bodyPr/>
        <a:lstStyle/>
        <a:p>
          <a:endParaRPr lang="ru-RU" sz="2400">
            <a:solidFill>
              <a:schemeClr val="tx1"/>
            </a:solidFill>
          </a:endParaRPr>
        </a:p>
      </dgm:t>
    </dgm:pt>
    <dgm:pt modelId="{78B4AA88-966A-44F6-A199-C2BB1D458C92}">
      <dgm:prSet phldrT="[Текст]" custT="1"/>
      <dgm:spPr/>
      <dgm:t>
        <a:bodyPr/>
        <a:lstStyle/>
        <a:p>
          <a:r>
            <a:rPr lang="en-US" sz="2400" dirty="0" err="1">
              <a:solidFill>
                <a:schemeClr val="tx1"/>
              </a:solidFill>
              <a:latin typeface="Times New Roman" panose="02020603050405020304" pitchFamily="18" charset="0"/>
              <a:ea typeface="Times New Roman" panose="02020603050405020304" pitchFamily="18" charset="0"/>
            </a:rPr>
            <a:t>Matematik</a:t>
          </a:r>
          <a:r>
            <a:rPr lang="en-US" sz="2400" dirty="0">
              <a:solidFill>
                <a:schemeClr val="tx1"/>
              </a:solidFill>
              <a:latin typeface="Times New Roman" panose="02020603050405020304" pitchFamily="18" charset="0"/>
              <a:ea typeface="Times New Roman" panose="02020603050405020304" pitchFamily="18" charset="0"/>
            </a:rPr>
            <a:t> va </a:t>
          </a:r>
          <a:r>
            <a:rPr lang="en-US" sz="2400" dirty="0" err="1">
              <a:solidFill>
                <a:schemeClr val="tx1"/>
              </a:solidFill>
              <a:latin typeface="Times New Roman" panose="02020603050405020304" pitchFamily="18" charset="0"/>
              <a:ea typeface="Times New Roman" panose="02020603050405020304" pitchFamily="18" charset="0"/>
            </a:rPr>
            <a:t>statistik</a:t>
          </a:r>
          <a:r>
            <a:rPr lang="en-US" sz="2400" dirty="0">
              <a:solidFill>
                <a:schemeClr val="tx1"/>
              </a:solidFill>
              <a:latin typeface="Times New Roman" panose="02020603050405020304" pitchFamily="18" charset="0"/>
              <a:ea typeface="Times New Roman" panose="02020603050405020304" pitchFamily="18" charset="0"/>
            </a:rPr>
            <a:t> </a:t>
          </a:r>
          <a:r>
            <a:rPr lang="en-US" sz="2400" dirty="0" err="1">
              <a:solidFill>
                <a:schemeClr val="tx1"/>
              </a:solidFill>
              <a:latin typeface="Times New Roman" panose="02020603050405020304" pitchFamily="18" charset="0"/>
              <a:ea typeface="Times New Roman" panose="02020603050405020304" pitchFamily="18" charset="0"/>
            </a:rPr>
            <a:t>usullardan</a:t>
          </a:r>
          <a:r>
            <a:rPr lang="en-US" sz="2400" dirty="0">
              <a:solidFill>
                <a:schemeClr val="tx1"/>
              </a:solidFill>
              <a:latin typeface="Times New Roman" panose="02020603050405020304" pitchFamily="18" charset="0"/>
              <a:ea typeface="Times New Roman" panose="02020603050405020304" pitchFamily="18" charset="0"/>
            </a:rPr>
            <a:t> </a:t>
          </a:r>
          <a:r>
            <a:rPr lang="en-US" sz="2400" dirty="0" err="1">
              <a:solidFill>
                <a:schemeClr val="tx1"/>
              </a:solidFill>
              <a:latin typeface="Times New Roman" panose="02020603050405020304" pitchFamily="18" charset="0"/>
              <a:ea typeface="Times New Roman" panose="02020603050405020304" pitchFamily="18" charset="0"/>
            </a:rPr>
            <a:t>foydalangan</a:t>
          </a:r>
          <a:r>
            <a:rPr lang="en-US" sz="2400" dirty="0">
              <a:solidFill>
                <a:schemeClr val="tx1"/>
              </a:solidFill>
              <a:latin typeface="Times New Roman" panose="02020603050405020304" pitchFamily="18" charset="0"/>
              <a:ea typeface="Times New Roman" panose="02020603050405020304" pitchFamily="18" charset="0"/>
            </a:rPr>
            <a:t> </a:t>
          </a:r>
          <a:r>
            <a:rPr lang="en-US" sz="2400" dirty="0" err="1">
              <a:solidFill>
                <a:schemeClr val="tx1"/>
              </a:solidFill>
              <a:latin typeface="Times New Roman" panose="02020603050405020304" pitchFamily="18" charset="0"/>
              <a:ea typeface="Times New Roman" panose="02020603050405020304" pitchFamily="18" charset="0"/>
            </a:rPr>
            <a:t>holda</a:t>
          </a:r>
          <a:r>
            <a:rPr lang="en-US" sz="2400" dirty="0">
              <a:solidFill>
                <a:schemeClr val="tx1"/>
              </a:solidFill>
              <a:latin typeface="Times New Roman" panose="02020603050405020304" pitchFamily="18" charset="0"/>
              <a:ea typeface="Times New Roman" panose="02020603050405020304" pitchFamily="18" charset="0"/>
            </a:rPr>
            <a:t> </a:t>
          </a:r>
          <a:r>
            <a:rPr lang="en-US" sz="2400" dirty="0" err="1">
              <a:solidFill>
                <a:schemeClr val="tx1"/>
              </a:solidFill>
              <a:latin typeface="Times New Roman" panose="02020603050405020304" pitchFamily="18" charset="0"/>
              <a:ea typeface="Times New Roman" panose="02020603050405020304" pitchFamily="18" charset="0"/>
            </a:rPr>
            <a:t>tasodifiy</a:t>
          </a:r>
          <a:r>
            <a:rPr lang="en-US" sz="2400" dirty="0">
              <a:solidFill>
                <a:schemeClr val="tx1"/>
              </a:solidFill>
              <a:latin typeface="Times New Roman" panose="02020603050405020304" pitchFamily="18" charset="0"/>
              <a:ea typeface="Times New Roman" panose="02020603050405020304" pitchFamily="18" charset="0"/>
            </a:rPr>
            <a:t> </a:t>
          </a:r>
          <a:r>
            <a:rPr lang="en-US" sz="2400" dirty="0" err="1">
              <a:solidFill>
                <a:schemeClr val="tx1"/>
              </a:solidFill>
              <a:latin typeface="Times New Roman" panose="02020603050405020304" pitchFamily="18" charset="0"/>
              <a:ea typeface="Times New Roman" panose="02020603050405020304" pitchFamily="18" charset="0"/>
            </a:rPr>
            <a:t>omillarni</a:t>
          </a:r>
          <a:r>
            <a:rPr lang="en-US" sz="2400" dirty="0">
              <a:solidFill>
                <a:schemeClr val="tx1"/>
              </a:solidFill>
              <a:latin typeface="Times New Roman" panose="02020603050405020304" pitchFamily="18" charset="0"/>
              <a:ea typeface="Times New Roman" panose="02020603050405020304" pitchFamily="18" charset="0"/>
            </a:rPr>
            <a:t> </a:t>
          </a:r>
          <a:r>
            <a:rPr lang="en-US" sz="2400" dirty="0" err="1">
              <a:solidFill>
                <a:schemeClr val="tx1"/>
              </a:solidFill>
              <a:latin typeface="Times New Roman" panose="02020603050405020304" pitchFamily="18" charset="0"/>
              <a:ea typeface="Times New Roman" panose="02020603050405020304" pitchFamily="18" charset="0"/>
            </a:rPr>
            <a:t>hisobga</a:t>
          </a:r>
          <a:r>
            <a:rPr lang="en-US" sz="2400" dirty="0">
              <a:solidFill>
                <a:schemeClr val="tx1"/>
              </a:solidFill>
              <a:latin typeface="Times New Roman" panose="02020603050405020304" pitchFamily="18" charset="0"/>
              <a:ea typeface="Times New Roman" panose="02020603050405020304" pitchFamily="18" charset="0"/>
            </a:rPr>
            <a:t> olish.</a:t>
          </a:r>
          <a:endParaRPr lang="ru-RU" sz="2400" dirty="0">
            <a:solidFill>
              <a:schemeClr val="tx1"/>
            </a:solidFill>
          </a:endParaRPr>
        </a:p>
      </dgm:t>
    </dgm:pt>
    <dgm:pt modelId="{FC4B5D93-DFAE-4210-8EAA-F55F3BBB9777}" type="parTrans" cxnId="{ABB57676-82DB-46DB-A8EC-E03DC9BED72F}">
      <dgm:prSet/>
      <dgm:spPr/>
      <dgm:t>
        <a:bodyPr/>
        <a:lstStyle/>
        <a:p>
          <a:endParaRPr lang="ru-RU" sz="2400">
            <a:solidFill>
              <a:schemeClr val="tx1"/>
            </a:solidFill>
          </a:endParaRPr>
        </a:p>
      </dgm:t>
    </dgm:pt>
    <dgm:pt modelId="{2D59D5C7-5AAB-4944-8EB9-2505EA35DE31}" type="sibTrans" cxnId="{ABB57676-82DB-46DB-A8EC-E03DC9BED72F}">
      <dgm:prSet/>
      <dgm:spPr/>
      <dgm:t>
        <a:bodyPr/>
        <a:lstStyle/>
        <a:p>
          <a:endParaRPr lang="ru-RU" sz="2400">
            <a:solidFill>
              <a:schemeClr val="tx1"/>
            </a:solidFill>
          </a:endParaRPr>
        </a:p>
      </dgm:t>
    </dgm:pt>
    <dgm:pt modelId="{F3BA5851-5FD9-4E24-9FF6-7DCA774DBA81}" type="pres">
      <dgm:prSet presAssocID="{18F3830B-D652-4DE9-9821-60AC47795A93}" presName="hierChild1" presStyleCnt="0">
        <dgm:presLayoutVars>
          <dgm:orgChart val="1"/>
          <dgm:chPref val="1"/>
          <dgm:dir/>
          <dgm:animOne val="branch"/>
          <dgm:animLvl val="lvl"/>
          <dgm:resizeHandles/>
        </dgm:presLayoutVars>
      </dgm:prSet>
      <dgm:spPr/>
    </dgm:pt>
    <dgm:pt modelId="{3DC9D0C0-E6F8-4C08-850D-DC3775C38ABE}" type="pres">
      <dgm:prSet presAssocID="{411100D1-8D5D-4F44-9F54-9219E99A7377}" presName="hierRoot1" presStyleCnt="0">
        <dgm:presLayoutVars>
          <dgm:hierBranch val="init"/>
        </dgm:presLayoutVars>
      </dgm:prSet>
      <dgm:spPr/>
    </dgm:pt>
    <dgm:pt modelId="{1735F3D5-D05C-4119-BEBA-3DDA7B841918}" type="pres">
      <dgm:prSet presAssocID="{411100D1-8D5D-4F44-9F54-9219E99A7377}" presName="rootComposite1" presStyleCnt="0"/>
      <dgm:spPr/>
    </dgm:pt>
    <dgm:pt modelId="{72D583CA-3EF1-491A-833C-AD0B40210C24}" type="pres">
      <dgm:prSet presAssocID="{411100D1-8D5D-4F44-9F54-9219E99A7377}" presName="rootText1" presStyleLbl="node0" presStyleIdx="0" presStyleCnt="1">
        <dgm:presLayoutVars>
          <dgm:chPref val="3"/>
        </dgm:presLayoutVars>
      </dgm:prSet>
      <dgm:spPr/>
    </dgm:pt>
    <dgm:pt modelId="{4588B879-BF88-413A-BD37-73EAF9BE8AA0}" type="pres">
      <dgm:prSet presAssocID="{411100D1-8D5D-4F44-9F54-9219E99A7377}" presName="rootConnector1" presStyleLbl="node1" presStyleIdx="0" presStyleCnt="0"/>
      <dgm:spPr/>
    </dgm:pt>
    <dgm:pt modelId="{141C101F-CB26-48DC-9068-4D0EA0766E84}" type="pres">
      <dgm:prSet presAssocID="{411100D1-8D5D-4F44-9F54-9219E99A7377}" presName="hierChild2" presStyleCnt="0"/>
      <dgm:spPr/>
    </dgm:pt>
    <dgm:pt modelId="{B8648809-6719-4AD6-801A-9813E1383AD1}" type="pres">
      <dgm:prSet presAssocID="{5F17093A-50CE-4071-8349-DE3FF9A4C9CE}" presName="Name37" presStyleLbl="parChTrans1D2" presStyleIdx="0" presStyleCnt="2"/>
      <dgm:spPr/>
    </dgm:pt>
    <dgm:pt modelId="{A71FEE1E-9E4B-4BEE-84FF-EC2F622F5E02}" type="pres">
      <dgm:prSet presAssocID="{6E3ACDA8-05C9-4FA6-A05F-3460C7080630}" presName="hierRoot2" presStyleCnt="0">
        <dgm:presLayoutVars>
          <dgm:hierBranch val="init"/>
        </dgm:presLayoutVars>
      </dgm:prSet>
      <dgm:spPr/>
    </dgm:pt>
    <dgm:pt modelId="{13D09A84-CA96-4E78-8F1E-DD078075AF46}" type="pres">
      <dgm:prSet presAssocID="{6E3ACDA8-05C9-4FA6-A05F-3460C7080630}" presName="rootComposite" presStyleCnt="0"/>
      <dgm:spPr/>
    </dgm:pt>
    <dgm:pt modelId="{5BC0A795-DB61-4333-BD56-4F364F0DC430}" type="pres">
      <dgm:prSet presAssocID="{6E3ACDA8-05C9-4FA6-A05F-3460C7080630}" presName="rootText" presStyleLbl="node2" presStyleIdx="0" presStyleCnt="2" custScaleX="141200">
        <dgm:presLayoutVars>
          <dgm:chPref val="3"/>
        </dgm:presLayoutVars>
      </dgm:prSet>
      <dgm:spPr/>
    </dgm:pt>
    <dgm:pt modelId="{5E8FD06C-0BF4-4730-A477-5B19FAE7676F}" type="pres">
      <dgm:prSet presAssocID="{6E3ACDA8-05C9-4FA6-A05F-3460C7080630}" presName="rootConnector" presStyleLbl="node2" presStyleIdx="0" presStyleCnt="2"/>
      <dgm:spPr/>
    </dgm:pt>
    <dgm:pt modelId="{D9A9BD22-B19F-4579-9CE1-22500E886B01}" type="pres">
      <dgm:prSet presAssocID="{6E3ACDA8-05C9-4FA6-A05F-3460C7080630}" presName="hierChild4" presStyleCnt="0"/>
      <dgm:spPr/>
    </dgm:pt>
    <dgm:pt modelId="{2AC5E0A9-24B1-453F-A1A3-F13646F57A98}" type="pres">
      <dgm:prSet presAssocID="{6E3ACDA8-05C9-4FA6-A05F-3460C7080630}" presName="hierChild5" presStyleCnt="0"/>
      <dgm:spPr/>
    </dgm:pt>
    <dgm:pt modelId="{657B5244-D7E0-44E5-9C26-FD9CA717B7C6}" type="pres">
      <dgm:prSet presAssocID="{FC4B5D93-DFAE-4210-8EAA-F55F3BBB9777}" presName="Name37" presStyleLbl="parChTrans1D2" presStyleIdx="1" presStyleCnt="2"/>
      <dgm:spPr/>
    </dgm:pt>
    <dgm:pt modelId="{FE42ED20-AE97-4AB2-9A70-3CE8D7D7F8B5}" type="pres">
      <dgm:prSet presAssocID="{78B4AA88-966A-44F6-A199-C2BB1D458C92}" presName="hierRoot2" presStyleCnt="0">
        <dgm:presLayoutVars>
          <dgm:hierBranch val="init"/>
        </dgm:presLayoutVars>
      </dgm:prSet>
      <dgm:spPr/>
    </dgm:pt>
    <dgm:pt modelId="{27E8E367-4081-4110-89B5-450FA12C0275}" type="pres">
      <dgm:prSet presAssocID="{78B4AA88-966A-44F6-A199-C2BB1D458C92}" presName="rootComposite" presStyleCnt="0"/>
      <dgm:spPr/>
    </dgm:pt>
    <dgm:pt modelId="{1D233E59-B539-4AD0-B8E8-414BE1A3A001}" type="pres">
      <dgm:prSet presAssocID="{78B4AA88-966A-44F6-A199-C2BB1D458C92}" presName="rootText" presStyleLbl="node2" presStyleIdx="1" presStyleCnt="2" custScaleX="144072">
        <dgm:presLayoutVars>
          <dgm:chPref val="3"/>
        </dgm:presLayoutVars>
      </dgm:prSet>
      <dgm:spPr/>
    </dgm:pt>
    <dgm:pt modelId="{46203474-4198-4795-AE7B-A50C42178332}" type="pres">
      <dgm:prSet presAssocID="{78B4AA88-966A-44F6-A199-C2BB1D458C92}" presName="rootConnector" presStyleLbl="node2" presStyleIdx="1" presStyleCnt="2"/>
      <dgm:spPr/>
    </dgm:pt>
    <dgm:pt modelId="{08EEFF5B-E9B1-4066-8693-9714EDD410B0}" type="pres">
      <dgm:prSet presAssocID="{78B4AA88-966A-44F6-A199-C2BB1D458C92}" presName="hierChild4" presStyleCnt="0"/>
      <dgm:spPr/>
    </dgm:pt>
    <dgm:pt modelId="{161C5682-B570-421C-96D7-E84C6FE04A56}" type="pres">
      <dgm:prSet presAssocID="{78B4AA88-966A-44F6-A199-C2BB1D458C92}" presName="hierChild5" presStyleCnt="0"/>
      <dgm:spPr/>
    </dgm:pt>
    <dgm:pt modelId="{A6E8FE5F-0F0B-47D8-97B9-4D836B40D397}" type="pres">
      <dgm:prSet presAssocID="{411100D1-8D5D-4F44-9F54-9219E99A7377}" presName="hierChild3" presStyleCnt="0"/>
      <dgm:spPr/>
    </dgm:pt>
  </dgm:ptLst>
  <dgm:cxnLst>
    <dgm:cxn modelId="{E3B56B1E-A3AE-4AA9-AC6C-473B0489F0F4}" type="presOf" srcId="{78B4AA88-966A-44F6-A199-C2BB1D458C92}" destId="{46203474-4198-4795-AE7B-A50C42178332}" srcOrd="1" destOrd="0" presId="urn:microsoft.com/office/officeart/2005/8/layout/orgChart1"/>
    <dgm:cxn modelId="{885D0A2B-E2BA-4BDC-BAA7-3629619DFBC6}" type="presOf" srcId="{411100D1-8D5D-4F44-9F54-9219E99A7377}" destId="{72D583CA-3EF1-491A-833C-AD0B40210C24}" srcOrd="0" destOrd="0" presId="urn:microsoft.com/office/officeart/2005/8/layout/orgChart1"/>
    <dgm:cxn modelId="{1722EE33-AA43-4B1D-8663-4399D8445F16}" type="presOf" srcId="{6E3ACDA8-05C9-4FA6-A05F-3460C7080630}" destId="{5E8FD06C-0BF4-4730-A477-5B19FAE7676F}" srcOrd="1" destOrd="0" presId="urn:microsoft.com/office/officeart/2005/8/layout/orgChart1"/>
    <dgm:cxn modelId="{3A35DE6B-3BA5-4417-B21F-6B0861301BD4}" type="presOf" srcId="{411100D1-8D5D-4F44-9F54-9219E99A7377}" destId="{4588B879-BF88-413A-BD37-73EAF9BE8AA0}" srcOrd="1" destOrd="0" presId="urn:microsoft.com/office/officeart/2005/8/layout/orgChart1"/>
    <dgm:cxn modelId="{07329071-DA02-4B47-8A15-60A26F1C7C71}" srcId="{411100D1-8D5D-4F44-9F54-9219E99A7377}" destId="{6E3ACDA8-05C9-4FA6-A05F-3460C7080630}" srcOrd="0" destOrd="0" parTransId="{5F17093A-50CE-4071-8349-DE3FF9A4C9CE}" sibTransId="{BFD8D815-830C-4B76-A585-FD15F6BD96B7}"/>
    <dgm:cxn modelId="{BD2E4353-FBDF-432A-8CC3-E28F8DBA3A4D}" type="presOf" srcId="{78B4AA88-966A-44F6-A199-C2BB1D458C92}" destId="{1D233E59-B539-4AD0-B8E8-414BE1A3A001}" srcOrd="0" destOrd="0" presId="urn:microsoft.com/office/officeart/2005/8/layout/orgChart1"/>
    <dgm:cxn modelId="{ABB57676-82DB-46DB-A8EC-E03DC9BED72F}" srcId="{411100D1-8D5D-4F44-9F54-9219E99A7377}" destId="{78B4AA88-966A-44F6-A199-C2BB1D458C92}" srcOrd="1" destOrd="0" parTransId="{FC4B5D93-DFAE-4210-8EAA-F55F3BBB9777}" sibTransId="{2D59D5C7-5AAB-4944-8EB9-2505EA35DE31}"/>
    <dgm:cxn modelId="{F7D4C058-FEEF-4F9D-9F5C-5E3D4EDF26B3}" srcId="{18F3830B-D652-4DE9-9821-60AC47795A93}" destId="{411100D1-8D5D-4F44-9F54-9219E99A7377}" srcOrd="0" destOrd="0" parTransId="{63F6CDD0-3990-45F8-B976-123C94B017F2}" sibTransId="{07CDC7CE-B1F8-4F38-A25B-12CA060BC44A}"/>
    <dgm:cxn modelId="{0FBA55AB-BC62-4542-AB5C-37D6F06EB676}" type="presOf" srcId="{5F17093A-50CE-4071-8349-DE3FF9A4C9CE}" destId="{B8648809-6719-4AD6-801A-9813E1383AD1}" srcOrd="0" destOrd="0" presId="urn:microsoft.com/office/officeart/2005/8/layout/orgChart1"/>
    <dgm:cxn modelId="{38813FB5-13F0-452A-9441-6F4CA2F5DC35}" type="presOf" srcId="{6E3ACDA8-05C9-4FA6-A05F-3460C7080630}" destId="{5BC0A795-DB61-4333-BD56-4F364F0DC430}" srcOrd="0" destOrd="0" presId="urn:microsoft.com/office/officeart/2005/8/layout/orgChart1"/>
    <dgm:cxn modelId="{B7023ED3-29CB-41D8-8E64-9810763CBC3D}" type="presOf" srcId="{18F3830B-D652-4DE9-9821-60AC47795A93}" destId="{F3BA5851-5FD9-4E24-9FF6-7DCA774DBA81}" srcOrd="0" destOrd="0" presId="urn:microsoft.com/office/officeart/2005/8/layout/orgChart1"/>
    <dgm:cxn modelId="{1864F8FE-52AF-4F40-A5B3-548D3A64A762}" type="presOf" srcId="{FC4B5D93-DFAE-4210-8EAA-F55F3BBB9777}" destId="{657B5244-D7E0-44E5-9C26-FD9CA717B7C6}" srcOrd="0" destOrd="0" presId="urn:microsoft.com/office/officeart/2005/8/layout/orgChart1"/>
    <dgm:cxn modelId="{B67A1B18-4F15-465C-9031-326FC39C6086}" type="presParOf" srcId="{F3BA5851-5FD9-4E24-9FF6-7DCA774DBA81}" destId="{3DC9D0C0-E6F8-4C08-850D-DC3775C38ABE}" srcOrd="0" destOrd="0" presId="urn:microsoft.com/office/officeart/2005/8/layout/orgChart1"/>
    <dgm:cxn modelId="{0F1554CC-2BB7-4AC5-A2E7-95FAB042358F}" type="presParOf" srcId="{3DC9D0C0-E6F8-4C08-850D-DC3775C38ABE}" destId="{1735F3D5-D05C-4119-BEBA-3DDA7B841918}" srcOrd="0" destOrd="0" presId="urn:microsoft.com/office/officeart/2005/8/layout/orgChart1"/>
    <dgm:cxn modelId="{1AF3063E-7908-4248-B6C8-08D3A970DB86}" type="presParOf" srcId="{1735F3D5-D05C-4119-BEBA-3DDA7B841918}" destId="{72D583CA-3EF1-491A-833C-AD0B40210C24}" srcOrd="0" destOrd="0" presId="urn:microsoft.com/office/officeart/2005/8/layout/orgChart1"/>
    <dgm:cxn modelId="{FC009EB6-B5FB-4698-ABC7-6B6D061A3BFD}" type="presParOf" srcId="{1735F3D5-D05C-4119-BEBA-3DDA7B841918}" destId="{4588B879-BF88-413A-BD37-73EAF9BE8AA0}" srcOrd="1" destOrd="0" presId="urn:microsoft.com/office/officeart/2005/8/layout/orgChart1"/>
    <dgm:cxn modelId="{38B28F7D-2065-481D-A171-697F8E4CABEC}" type="presParOf" srcId="{3DC9D0C0-E6F8-4C08-850D-DC3775C38ABE}" destId="{141C101F-CB26-48DC-9068-4D0EA0766E84}" srcOrd="1" destOrd="0" presId="urn:microsoft.com/office/officeart/2005/8/layout/orgChart1"/>
    <dgm:cxn modelId="{EEA7ACC2-5284-45A1-9D62-57AE52AACC68}" type="presParOf" srcId="{141C101F-CB26-48DC-9068-4D0EA0766E84}" destId="{B8648809-6719-4AD6-801A-9813E1383AD1}" srcOrd="0" destOrd="0" presId="urn:microsoft.com/office/officeart/2005/8/layout/orgChart1"/>
    <dgm:cxn modelId="{BEEEC581-7B7E-4657-9785-091306910271}" type="presParOf" srcId="{141C101F-CB26-48DC-9068-4D0EA0766E84}" destId="{A71FEE1E-9E4B-4BEE-84FF-EC2F622F5E02}" srcOrd="1" destOrd="0" presId="urn:microsoft.com/office/officeart/2005/8/layout/orgChart1"/>
    <dgm:cxn modelId="{93207DAF-FB98-46B4-AC23-483A64D56C1D}" type="presParOf" srcId="{A71FEE1E-9E4B-4BEE-84FF-EC2F622F5E02}" destId="{13D09A84-CA96-4E78-8F1E-DD078075AF46}" srcOrd="0" destOrd="0" presId="urn:microsoft.com/office/officeart/2005/8/layout/orgChart1"/>
    <dgm:cxn modelId="{3D27B27A-7839-4254-B595-60F606484342}" type="presParOf" srcId="{13D09A84-CA96-4E78-8F1E-DD078075AF46}" destId="{5BC0A795-DB61-4333-BD56-4F364F0DC430}" srcOrd="0" destOrd="0" presId="urn:microsoft.com/office/officeart/2005/8/layout/orgChart1"/>
    <dgm:cxn modelId="{150EB2D2-E2C9-4FC2-92F8-4E3F03E97403}" type="presParOf" srcId="{13D09A84-CA96-4E78-8F1E-DD078075AF46}" destId="{5E8FD06C-0BF4-4730-A477-5B19FAE7676F}" srcOrd="1" destOrd="0" presId="urn:microsoft.com/office/officeart/2005/8/layout/orgChart1"/>
    <dgm:cxn modelId="{1BE9C6D3-E39C-42FA-A2D7-152E3C7A4F43}" type="presParOf" srcId="{A71FEE1E-9E4B-4BEE-84FF-EC2F622F5E02}" destId="{D9A9BD22-B19F-4579-9CE1-22500E886B01}" srcOrd="1" destOrd="0" presId="urn:microsoft.com/office/officeart/2005/8/layout/orgChart1"/>
    <dgm:cxn modelId="{E9014D32-146A-454A-A915-B14024B0447C}" type="presParOf" srcId="{A71FEE1E-9E4B-4BEE-84FF-EC2F622F5E02}" destId="{2AC5E0A9-24B1-453F-A1A3-F13646F57A98}" srcOrd="2" destOrd="0" presId="urn:microsoft.com/office/officeart/2005/8/layout/orgChart1"/>
    <dgm:cxn modelId="{2927C48C-53DF-4D54-A92E-A7BED2597FDD}" type="presParOf" srcId="{141C101F-CB26-48DC-9068-4D0EA0766E84}" destId="{657B5244-D7E0-44E5-9C26-FD9CA717B7C6}" srcOrd="2" destOrd="0" presId="urn:microsoft.com/office/officeart/2005/8/layout/orgChart1"/>
    <dgm:cxn modelId="{F59B4293-C24F-4860-914A-64AAC58FA8A2}" type="presParOf" srcId="{141C101F-CB26-48DC-9068-4D0EA0766E84}" destId="{FE42ED20-AE97-4AB2-9A70-3CE8D7D7F8B5}" srcOrd="3" destOrd="0" presId="urn:microsoft.com/office/officeart/2005/8/layout/orgChart1"/>
    <dgm:cxn modelId="{3DD42214-1506-4FB2-897B-49CBFA5D6A81}" type="presParOf" srcId="{FE42ED20-AE97-4AB2-9A70-3CE8D7D7F8B5}" destId="{27E8E367-4081-4110-89B5-450FA12C0275}" srcOrd="0" destOrd="0" presId="urn:microsoft.com/office/officeart/2005/8/layout/orgChart1"/>
    <dgm:cxn modelId="{8BF748CF-9F54-45FF-93DA-17039510529B}" type="presParOf" srcId="{27E8E367-4081-4110-89B5-450FA12C0275}" destId="{1D233E59-B539-4AD0-B8E8-414BE1A3A001}" srcOrd="0" destOrd="0" presId="urn:microsoft.com/office/officeart/2005/8/layout/orgChart1"/>
    <dgm:cxn modelId="{421D0CE2-08BF-4ABD-AF55-117411B5ED81}" type="presParOf" srcId="{27E8E367-4081-4110-89B5-450FA12C0275}" destId="{46203474-4198-4795-AE7B-A50C42178332}" srcOrd="1" destOrd="0" presId="urn:microsoft.com/office/officeart/2005/8/layout/orgChart1"/>
    <dgm:cxn modelId="{306AF6B8-B384-4409-A86B-089E41F03206}" type="presParOf" srcId="{FE42ED20-AE97-4AB2-9A70-3CE8D7D7F8B5}" destId="{08EEFF5B-E9B1-4066-8693-9714EDD410B0}" srcOrd="1" destOrd="0" presId="urn:microsoft.com/office/officeart/2005/8/layout/orgChart1"/>
    <dgm:cxn modelId="{44AB8A91-6C1F-4D2E-A57B-14A52AB66618}" type="presParOf" srcId="{FE42ED20-AE97-4AB2-9A70-3CE8D7D7F8B5}" destId="{161C5682-B570-421C-96D7-E84C6FE04A56}" srcOrd="2" destOrd="0" presId="urn:microsoft.com/office/officeart/2005/8/layout/orgChart1"/>
    <dgm:cxn modelId="{6B8E4BB8-CE7C-4A90-BCA0-32511BB6065E}" type="presParOf" srcId="{3DC9D0C0-E6F8-4C08-850D-DC3775C38ABE}" destId="{A6E8FE5F-0F0B-47D8-97B9-4D836B40D397}"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01FF253-CC1D-40DA-B75C-11FF74B525CD}"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ru-RU"/>
        </a:p>
      </dgm:t>
    </dgm:pt>
    <dgm:pt modelId="{C98E8AF1-1E2B-4FE1-B538-D310C57B21FC}">
      <dgm:prSet phldrT="[Текст]"/>
      <dgm:spPr/>
      <dgm:t>
        <a:bodyPr/>
        <a:lstStyle/>
        <a:p>
          <a:r>
            <a:rPr lang="en-US" b="1" i="1" dirty="0" err="1">
              <a:latin typeface="Times New Roman" panose="02020603050405020304" pitchFamily="18" charset="0"/>
              <a:ea typeface="Times New Roman" panose="02020603050405020304" pitchFamily="18" charset="0"/>
            </a:rPr>
            <a:t>Noaniqlik</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turlari</a:t>
          </a:r>
          <a:r>
            <a:rPr lang="en-US" dirty="0">
              <a:latin typeface="Times New Roman" panose="02020603050405020304" pitchFamily="18" charset="0"/>
              <a:ea typeface="Times New Roman" panose="02020603050405020304" pitchFamily="18" charset="0"/>
            </a:rPr>
            <a:t>: </a:t>
          </a:r>
          <a:endParaRPr lang="ru-RU" dirty="0"/>
        </a:p>
      </dgm:t>
    </dgm:pt>
    <dgm:pt modelId="{952F6A07-484D-46F9-AF3D-B66944A764F0}" type="parTrans" cxnId="{EB36E2F8-CC7B-4EA7-A9FF-689FC2CFF604}">
      <dgm:prSet/>
      <dgm:spPr/>
      <dgm:t>
        <a:bodyPr/>
        <a:lstStyle/>
        <a:p>
          <a:endParaRPr lang="ru-RU"/>
        </a:p>
      </dgm:t>
    </dgm:pt>
    <dgm:pt modelId="{DD311617-4326-4979-AF8D-A9851A42249A}" type="sibTrans" cxnId="{EB36E2F8-CC7B-4EA7-A9FF-689FC2CFF604}">
      <dgm:prSet/>
      <dgm:spPr/>
      <dgm:t>
        <a:bodyPr/>
        <a:lstStyle/>
        <a:p>
          <a:endParaRPr lang="ru-RU"/>
        </a:p>
      </dgm:t>
    </dgm:pt>
    <dgm:pt modelId="{DA2255E6-025A-44ED-8575-CF0257ECFD6D}">
      <dgm:prSet phldrT="[Текст]"/>
      <dgm:spPr/>
      <dgm:t>
        <a:bodyPr/>
        <a:lstStyle/>
        <a:p>
          <a:pPr>
            <a:spcAft>
              <a:spcPct val="15000"/>
            </a:spcAft>
            <a:buFontTx/>
            <a:buNone/>
          </a:pPr>
          <a:r>
            <a:rPr lang="en-US" dirty="0">
              <a:latin typeface="Times New Roman" panose="02020603050405020304" pitchFamily="18" charset="0"/>
              <a:ea typeface="Times New Roman" panose="02020603050405020304" pitchFamily="18" charset="0"/>
            </a:rPr>
            <a:t>1) </a:t>
          </a:r>
          <a:r>
            <a:rPr lang="en-US" dirty="0" err="1">
              <a:latin typeface="Times New Roman" panose="02020603050405020304" pitchFamily="18" charset="0"/>
              <a:ea typeface="Times New Roman" panose="02020603050405020304" pitchFamily="18" charset="0"/>
            </a:rPr>
            <a:t>Axborotning</a:t>
          </a:r>
          <a:r>
            <a:rPr lang="en-US" dirty="0">
              <a:latin typeface="Times New Roman" panose="02020603050405020304" pitchFamily="18" charset="0"/>
              <a:ea typeface="Times New Roman" panose="02020603050405020304" pitchFamily="18" charset="0"/>
            </a:rPr>
            <a:t> past </a:t>
          </a:r>
          <a:r>
            <a:rPr lang="en-US" dirty="0" err="1">
              <a:latin typeface="Times New Roman" panose="02020603050405020304" pitchFamily="18" charset="0"/>
              <a:ea typeface="Times New Roman" panose="02020603050405020304" pitchFamily="18" charset="0"/>
            </a:rPr>
            <a:t>aniqligi</a:t>
          </a:r>
          <a:r>
            <a:rPr lang="en-US" dirty="0">
              <a:latin typeface="Times New Roman" panose="02020603050405020304" pitchFamily="18" charset="0"/>
              <a:ea typeface="Times New Roman" panose="02020603050405020304" pitchFamily="18" charset="0"/>
            </a:rPr>
            <a:t>; </a:t>
          </a:r>
          <a:endParaRPr lang="ru-RU" dirty="0"/>
        </a:p>
      </dgm:t>
    </dgm:pt>
    <dgm:pt modelId="{2279CB4A-6EFF-46A3-93E3-EC5CEB5111A0}" type="parTrans" cxnId="{8539F1F6-2304-406A-B38F-6880D98E652B}">
      <dgm:prSet/>
      <dgm:spPr/>
      <dgm:t>
        <a:bodyPr/>
        <a:lstStyle/>
        <a:p>
          <a:endParaRPr lang="ru-RU"/>
        </a:p>
      </dgm:t>
    </dgm:pt>
    <dgm:pt modelId="{AF7451FC-BA3C-4E26-8E7A-D6F7DE208027}" type="sibTrans" cxnId="{8539F1F6-2304-406A-B38F-6880D98E652B}">
      <dgm:prSet/>
      <dgm:spPr/>
      <dgm:t>
        <a:bodyPr/>
        <a:lstStyle/>
        <a:p>
          <a:endParaRPr lang="ru-RU"/>
        </a:p>
      </dgm:t>
    </dgm:pt>
    <dgm:pt modelId="{8B095124-509F-4FA5-A269-4C6342B04436}">
      <dgm:prSet phldrT="[Текст]"/>
      <dgm:spPr/>
      <dgm:t>
        <a:bodyPr/>
        <a:lstStyle/>
        <a:p>
          <a:r>
            <a:rPr lang="en-US" b="1" i="1" dirty="0" err="1">
              <a:latin typeface="Times New Roman" panose="02020603050405020304" pitchFamily="18" charset="0"/>
              <a:ea typeface="Times New Roman" panose="02020603050405020304" pitchFamily="18" charset="0"/>
            </a:rPr>
            <a:t>Noaniqlikni</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kamaytirish</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yo'llari</a:t>
          </a:r>
          <a:r>
            <a:rPr lang="en-US" dirty="0">
              <a:latin typeface="Times New Roman" panose="02020603050405020304" pitchFamily="18" charset="0"/>
              <a:ea typeface="Times New Roman" panose="02020603050405020304" pitchFamily="18" charset="0"/>
            </a:rPr>
            <a:t>: </a:t>
          </a:r>
          <a:endParaRPr lang="ru-RU" dirty="0"/>
        </a:p>
      </dgm:t>
    </dgm:pt>
    <dgm:pt modelId="{5DBC11CB-7FA5-400A-906D-ABED149B718D}" type="parTrans" cxnId="{6862CFA2-9F96-4EBB-A6E6-298CA6AFF333}">
      <dgm:prSet/>
      <dgm:spPr/>
      <dgm:t>
        <a:bodyPr/>
        <a:lstStyle/>
        <a:p>
          <a:endParaRPr lang="ru-RU"/>
        </a:p>
      </dgm:t>
    </dgm:pt>
    <dgm:pt modelId="{96A4B656-408C-44A0-B2A4-A73779A565F4}" type="sibTrans" cxnId="{6862CFA2-9F96-4EBB-A6E6-298CA6AFF333}">
      <dgm:prSet/>
      <dgm:spPr/>
      <dgm:t>
        <a:bodyPr/>
        <a:lstStyle/>
        <a:p>
          <a:endParaRPr lang="ru-RU"/>
        </a:p>
      </dgm:t>
    </dgm:pt>
    <dgm:pt modelId="{881B9C26-AFE0-4235-A46E-B4838625837C}">
      <dgm:prSet phldrT="[Текст]"/>
      <dgm:spPr/>
      <dgm:t>
        <a:bodyPr/>
        <a:lstStyle/>
        <a:p>
          <a:pPr>
            <a:buFontTx/>
            <a:buNone/>
          </a:pPr>
          <a:r>
            <a:rPr lang="en-US" dirty="0">
              <a:latin typeface="Times New Roman" panose="02020603050405020304" pitchFamily="18" charset="0"/>
              <a:ea typeface="Times New Roman" panose="02020603050405020304" pitchFamily="18" charset="0"/>
            </a:rPr>
            <a:t>1) </a:t>
          </a:r>
          <a:r>
            <a:rPr lang="en-US" dirty="0" err="1">
              <a:latin typeface="Times New Roman" panose="02020603050405020304" pitchFamily="18" charset="0"/>
              <a:ea typeface="Times New Roman" panose="02020603050405020304" pitchFamily="18" charset="0"/>
            </a:rPr>
            <a:t>ongli</a:t>
          </a:r>
          <a:r>
            <a:rPr lang="en-US" dirty="0">
              <a:latin typeface="Times New Roman" panose="02020603050405020304" pitchFamily="18" charset="0"/>
              <a:ea typeface="Times New Roman" panose="02020603050405020304" pitchFamily="18" charset="0"/>
            </a:rPr>
            <a:t> va </a:t>
          </a:r>
          <a:r>
            <a:rPr lang="en-US" dirty="0" err="1">
              <a:latin typeface="Times New Roman" panose="02020603050405020304" pitchFamily="18" charset="0"/>
              <a:ea typeface="Times New Roman" panose="02020603050405020304" pitchFamily="18" charset="0"/>
            </a:rPr>
            <a:t>ongsiz</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e'tiborsizlik</a:t>
          </a:r>
          <a:r>
            <a:rPr lang="en-US" dirty="0">
              <a:latin typeface="Times New Roman" panose="02020603050405020304" pitchFamily="18" charset="0"/>
              <a:ea typeface="Times New Roman" panose="02020603050405020304" pitchFamily="18" charset="0"/>
            </a:rPr>
            <a:t>; </a:t>
          </a:r>
          <a:endParaRPr lang="ru-RU" dirty="0"/>
        </a:p>
      </dgm:t>
    </dgm:pt>
    <dgm:pt modelId="{F2FDD6C8-FEB1-4927-813D-690C19310214}" type="parTrans" cxnId="{98F28AC0-FF98-4388-BB6C-5B7816601AD9}">
      <dgm:prSet/>
      <dgm:spPr/>
      <dgm:t>
        <a:bodyPr/>
        <a:lstStyle/>
        <a:p>
          <a:endParaRPr lang="ru-RU"/>
        </a:p>
      </dgm:t>
    </dgm:pt>
    <dgm:pt modelId="{059BBAB0-0C8A-4C49-B9B8-DA559BC88AA9}" type="sibTrans" cxnId="{98F28AC0-FF98-4388-BB6C-5B7816601AD9}">
      <dgm:prSet/>
      <dgm:spPr/>
      <dgm:t>
        <a:bodyPr/>
        <a:lstStyle/>
        <a:p>
          <a:endParaRPr lang="ru-RU"/>
        </a:p>
      </dgm:t>
    </dgm:pt>
    <dgm:pt modelId="{A6AA0C3D-01F0-4ABE-AD4A-4B42A8696166}">
      <dgm:prSet/>
      <dgm:spPr/>
      <dgm:t>
        <a:bodyPr/>
        <a:lstStyle/>
        <a:p>
          <a:pPr>
            <a:spcAft>
              <a:spcPct val="15000"/>
            </a:spcAft>
            <a:buFontTx/>
            <a:buNone/>
          </a:pPr>
          <a:r>
            <a:rPr lang="en-US" dirty="0">
              <a:latin typeface="Times New Roman" panose="02020603050405020304" pitchFamily="18" charset="0"/>
              <a:ea typeface="Times New Roman" panose="02020603050405020304" pitchFamily="18" charset="0"/>
            </a:rPr>
            <a:t>2) </a:t>
          </a:r>
          <a:r>
            <a:rPr lang="en-US" dirty="0" err="1">
              <a:latin typeface="Times New Roman" panose="02020603050405020304" pitchFamily="18" charset="0"/>
              <a:ea typeface="Times New Roman" panose="02020603050405020304" pitchFamily="18" charset="0"/>
            </a:rPr>
            <a:t>Kuzatuv</a:t>
          </a:r>
          <a:r>
            <a:rPr lang="en-US" dirty="0">
              <a:latin typeface="Times New Roman" panose="02020603050405020304" pitchFamily="18" charset="0"/>
              <a:ea typeface="Times New Roman" panose="02020603050405020304" pitchFamily="18" charset="0"/>
            </a:rPr>
            <a:t> va </a:t>
          </a:r>
          <a:r>
            <a:rPr lang="en-US" dirty="0" err="1">
              <a:latin typeface="Times New Roman" panose="02020603050405020304" pitchFamily="18" charset="0"/>
              <a:ea typeface="Times New Roman" panose="02020603050405020304" pitchFamily="18" charset="0"/>
            </a:rPr>
            <a:t>nazorat</a:t>
          </a:r>
          <a:r>
            <a:rPr lang="en-US" dirty="0">
              <a:latin typeface="Times New Roman" panose="02020603050405020304" pitchFamily="18" charset="0"/>
              <a:ea typeface="Times New Roman" panose="02020603050405020304" pitchFamily="18" charset="0"/>
            </a:rPr>
            <a:t> qilish </a:t>
          </a:r>
          <a:r>
            <a:rPr lang="en-US" dirty="0" err="1">
              <a:latin typeface="Times New Roman" panose="02020603050405020304" pitchFamily="18" charset="0"/>
              <a:ea typeface="Times New Roman" panose="02020603050405020304" pitchFamily="18" charset="0"/>
            </a:rPr>
            <a:t>obyekti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modelining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noaniqligi</a:t>
          </a:r>
          <a:r>
            <a:rPr lang="en-US" dirty="0">
              <a:latin typeface="Times New Roman" panose="02020603050405020304" pitchFamily="18" charset="0"/>
              <a:ea typeface="Times New Roman" panose="02020603050405020304" pitchFamily="18" charset="0"/>
            </a:rPr>
            <a:t>; </a:t>
          </a:r>
          <a:endParaRPr lang="ru-RU" dirty="0">
            <a:effectLst/>
            <a:latin typeface="Times New Roman" panose="02020603050405020304" pitchFamily="18" charset="0"/>
            <a:ea typeface="Times New Roman" panose="02020603050405020304" pitchFamily="18" charset="0"/>
          </a:endParaRPr>
        </a:p>
      </dgm:t>
    </dgm:pt>
    <dgm:pt modelId="{513E7510-02C5-4E3B-972E-0C523AA6299E}" type="parTrans" cxnId="{161AE032-A638-4D01-88A3-C32D5FBA2610}">
      <dgm:prSet/>
      <dgm:spPr/>
      <dgm:t>
        <a:bodyPr/>
        <a:lstStyle/>
        <a:p>
          <a:endParaRPr lang="ru-RU"/>
        </a:p>
      </dgm:t>
    </dgm:pt>
    <dgm:pt modelId="{A39B0FB0-8346-4D58-AE55-54DF71C88110}" type="sibTrans" cxnId="{161AE032-A638-4D01-88A3-C32D5FBA2610}">
      <dgm:prSet/>
      <dgm:spPr/>
      <dgm:t>
        <a:bodyPr/>
        <a:lstStyle/>
        <a:p>
          <a:endParaRPr lang="ru-RU"/>
        </a:p>
      </dgm:t>
    </dgm:pt>
    <dgm:pt modelId="{71AC5FF8-87BE-4856-93C7-D1F9AA7A10E5}">
      <dgm:prSet/>
      <dgm:spPr/>
      <dgm:t>
        <a:bodyPr/>
        <a:lstStyle/>
        <a:p>
          <a:pPr>
            <a:spcAft>
              <a:spcPct val="15000"/>
            </a:spcAft>
            <a:buFontTx/>
            <a:buNone/>
          </a:pPr>
          <a:r>
            <a:rPr lang="en-US" dirty="0">
              <a:latin typeface="Times New Roman" panose="02020603050405020304" pitchFamily="18" charset="0"/>
              <a:ea typeface="Times New Roman" panose="02020603050405020304" pitchFamily="18" charset="0"/>
            </a:rPr>
            <a:t>3) </a:t>
          </a:r>
          <a:r>
            <a:rPr lang="en-US" dirty="0" err="1">
              <a:latin typeface="Times New Roman" panose="02020603050405020304" pitchFamily="18" charset="0"/>
              <a:ea typeface="Times New Roman" panose="02020603050405020304" pitchFamily="18" charset="0"/>
            </a:rPr>
            <a:t>Ko'p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bosqichli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ierarxik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tizimlarda</a:t>
          </a:r>
          <a:r>
            <a:rPr lang="en-US" dirty="0">
              <a:latin typeface="Times New Roman" panose="02020603050405020304" pitchFamily="18" charset="0"/>
              <a:ea typeface="Times New Roman" panose="02020603050405020304" pitchFamily="18" charset="0"/>
            </a:rPr>
            <a:t> qaror qabul qilish </a:t>
          </a:r>
          <a:r>
            <a:rPr lang="en-US" dirty="0" err="1">
              <a:latin typeface="Times New Roman" panose="02020603050405020304" pitchFamily="18" charset="0"/>
              <a:ea typeface="Times New Roman" panose="02020603050405020304" pitchFamily="18" charset="0"/>
            </a:rPr>
            <a:t>jarayonidagi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noaniqlik</a:t>
          </a:r>
          <a:r>
            <a:rPr lang="en-US" dirty="0">
              <a:latin typeface="Times New Roman" panose="02020603050405020304" pitchFamily="18" charset="0"/>
              <a:ea typeface="Times New Roman" panose="02020603050405020304" pitchFamily="18" charset="0"/>
            </a:rPr>
            <a:t>; </a:t>
          </a:r>
          <a:endParaRPr lang="ru-RU" dirty="0">
            <a:effectLst/>
            <a:latin typeface="Times New Roman" panose="02020603050405020304" pitchFamily="18" charset="0"/>
            <a:ea typeface="Times New Roman" panose="02020603050405020304" pitchFamily="18" charset="0"/>
          </a:endParaRPr>
        </a:p>
      </dgm:t>
    </dgm:pt>
    <dgm:pt modelId="{C8CF3D37-8533-44A6-AC3E-F4BB905BA93E}" type="parTrans" cxnId="{091F1F8E-649E-4C11-B9FE-C0B694D83BC8}">
      <dgm:prSet/>
      <dgm:spPr/>
      <dgm:t>
        <a:bodyPr/>
        <a:lstStyle/>
        <a:p>
          <a:endParaRPr lang="ru-RU"/>
        </a:p>
      </dgm:t>
    </dgm:pt>
    <dgm:pt modelId="{A933580C-3F78-4114-830D-62BB2F45B948}" type="sibTrans" cxnId="{091F1F8E-649E-4C11-B9FE-C0B694D83BC8}">
      <dgm:prSet/>
      <dgm:spPr/>
      <dgm:t>
        <a:bodyPr/>
        <a:lstStyle/>
        <a:p>
          <a:endParaRPr lang="ru-RU"/>
        </a:p>
      </dgm:t>
    </dgm:pt>
    <dgm:pt modelId="{41C4DA75-C184-4250-A446-AEE7F0CDE73E}">
      <dgm:prSet/>
      <dgm:spPr/>
      <dgm:t>
        <a:bodyPr/>
        <a:lstStyle/>
        <a:p>
          <a:pPr>
            <a:spcAft>
              <a:spcPts val="0"/>
            </a:spcAft>
            <a:buFontTx/>
            <a:buNone/>
          </a:pPr>
          <a:r>
            <a:rPr lang="en-US" dirty="0">
              <a:latin typeface="Times New Roman" panose="02020603050405020304" pitchFamily="18" charset="0"/>
              <a:ea typeface="Times New Roman" panose="02020603050405020304" pitchFamily="18" charset="0"/>
            </a:rPr>
            <a:t>4) Qaror qabul qiluvchi </a:t>
          </a:r>
          <a:r>
            <a:rPr lang="en-US" dirty="0" err="1">
              <a:latin typeface="Times New Roman" panose="02020603050405020304" pitchFamily="18" charset="0"/>
              <a:ea typeface="Times New Roman" panose="02020603050405020304" pitchFamily="18" charset="0"/>
            </a:rPr>
            <a:t>shaxsning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QQQSh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bilimlarini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ifodalash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qiyinligini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hisobga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holda</a:t>
          </a:r>
          <a:r>
            <a:rPr lang="en-US" dirty="0">
              <a:latin typeface="Times New Roman" panose="02020603050405020304" pitchFamily="18" charset="0"/>
              <a:ea typeface="Times New Roman" panose="02020603050405020304" pitchFamily="18" charset="0"/>
            </a:rPr>
            <a:t> (DM)</a:t>
          </a:r>
          <a:endParaRPr lang="ru-RU" dirty="0">
            <a:effectLst/>
            <a:latin typeface="Times New Roman" panose="02020603050405020304" pitchFamily="18" charset="0"/>
            <a:ea typeface="Times New Roman" panose="02020603050405020304" pitchFamily="18" charset="0"/>
          </a:endParaRPr>
        </a:p>
      </dgm:t>
    </dgm:pt>
    <dgm:pt modelId="{AA2F872D-BB00-46DF-BCCC-127D91CAAC65}" type="parTrans" cxnId="{B9A22BF7-1466-4D97-9AEB-C7BEA2D04FEE}">
      <dgm:prSet/>
      <dgm:spPr/>
      <dgm:t>
        <a:bodyPr/>
        <a:lstStyle/>
        <a:p>
          <a:endParaRPr lang="ru-RU"/>
        </a:p>
      </dgm:t>
    </dgm:pt>
    <dgm:pt modelId="{C25F502C-F15E-47A3-8FD3-B54E6EF658BF}" type="sibTrans" cxnId="{B9A22BF7-1466-4D97-9AEB-C7BEA2D04FEE}">
      <dgm:prSet/>
      <dgm:spPr/>
      <dgm:t>
        <a:bodyPr/>
        <a:lstStyle/>
        <a:p>
          <a:endParaRPr lang="ru-RU"/>
        </a:p>
      </dgm:t>
    </dgm:pt>
    <dgm:pt modelId="{8E367F0F-240A-4C55-8571-F17260A74F10}">
      <dgm:prSet/>
      <dgm:spPr/>
      <dgm:t>
        <a:bodyPr/>
        <a:lstStyle/>
        <a:p>
          <a:pPr>
            <a:buFontTx/>
            <a:buNone/>
          </a:pPr>
          <a:r>
            <a:rPr lang="en-US" dirty="0">
              <a:latin typeface="Times New Roman" panose="02020603050405020304" pitchFamily="18" charset="0"/>
              <a:ea typeface="Times New Roman" panose="02020603050405020304" pitchFamily="18" charset="0"/>
            </a:rPr>
            <a:t>2) </a:t>
          </a:r>
          <a:r>
            <a:rPr lang="en-US" dirty="0" err="1">
              <a:latin typeface="Times New Roman" panose="02020603050405020304" pitchFamily="18" charset="0"/>
              <a:ea typeface="Times New Roman" panose="02020603050405020304" pitchFamily="18" charset="0"/>
            </a:rPr>
            <a:t>Mavjud</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noaniqlik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turini</a:t>
          </a:r>
          <a:r>
            <a:rPr lang="en-US" dirty="0">
              <a:latin typeface="Times New Roman" panose="02020603050405020304" pitchFamily="18" charset="0"/>
              <a:ea typeface="Times New Roman" panose="02020603050405020304" pitchFamily="18" charset="0"/>
            </a:rPr>
            <a:t> tanlash va </a:t>
          </a:r>
          <a:r>
            <a:rPr lang="en-US" dirty="0" err="1">
              <a:latin typeface="Times New Roman" panose="02020603050405020304" pitchFamily="18" charset="0"/>
              <a:ea typeface="Times New Roman" panose="02020603050405020304" pitchFamily="18" charset="0"/>
            </a:rPr>
            <a:t>tegishli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nazariyani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qo'llash</a:t>
          </a:r>
          <a:r>
            <a:rPr lang="en-US" dirty="0">
              <a:latin typeface="Times New Roman" panose="02020603050405020304" pitchFamily="18" charset="0"/>
              <a:ea typeface="Times New Roman" panose="02020603050405020304" pitchFamily="18" charset="0"/>
            </a:rPr>
            <a:t>, </a:t>
          </a:r>
          <a:endParaRPr lang="ru-RU" dirty="0">
            <a:effectLst/>
            <a:latin typeface="Times New Roman" panose="02020603050405020304" pitchFamily="18" charset="0"/>
            <a:ea typeface="Times New Roman" panose="02020603050405020304" pitchFamily="18" charset="0"/>
          </a:endParaRPr>
        </a:p>
      </dgm:t>
    </dgm:pt>
    <dgm:pt modelId="{526368C7-F469-41F1-B67D-9AC9683AD836}" type="parTrans" cxnId="{A43FEABD-C9E4-4607-8717-3DD74D1A4959}">
      <dgm:prSet/>
      <dgm:spPr/>
      <dgm:t>
        <a:bodyPr/>
        <a:lstStyle/>
        <a:p>
          <a:endParaRPr lang="ru-RU"/>
        </a:p>
      </dgm:t>
    </dgm:pt>
    <dgm:pt modelId="{06D8C6F8-34B6-4106-8F85-3164EBE60E6E}" type="sibTrans" cxnId="{A43FEABD-C9E4-4607-8717-3DD74D1A4959}">
      <dgm:prSet/>
      <dgm:spPr/>
      <dgm:t>
        <a:bodyPr/>
        <a:lstStyle/>
        <a:p>
          <a:endParaRPr lang="ru-RU"/>
        </a:p>
      </dgm:t>
    </dgm:pt>
    <dgm:pt modelId="{8AB3FEC9-28F3-4686-9186-88F7F663C78A}">
      <dgm:prSet/>
      <dgm:spPr/>
      <dgm:t>
        <a:bodyPr/>
        <a:lstStyle/>
        <a:p>
          <a:pPr>
            <a:buFontTx/>
            <a:buNone/>
          </a:pPr>
          <a:r>
            <a:rPr lang="en-US" dirty="0">
              <a:latin typeface="Times New Roman" panose="02020603050405020304" pitchFamily="18" charset="0"/>
              <a:ea typeface="Times New Roman" panose="02020603050405020304" pitchFamily="18" charset="0"/>
            </a:rPr>
            <a:t>3) </a:t>
          </a:r>
          <a:r>
            <a:rPr lang="en-US" dirty="0" err="1">
              <a:latin typeface="Times New Roman" panose="02020603050405020304" pitchFamily="18" charset="0"/>
              <a:ea typeface="Times New Roman" panose="02020603050405020304" pitchFamily="18" charset="0"/>
            </a:rPr>
            <a:t>tizimni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qo'shimcha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o'rganish</a:t>
          </a:r>
          <a:r>
            <a:rPr lang="en-US" dirty="0">
              <a:latin typeface="Times New Roman" panose="02020603050405020304" pitchFamily="18" charset="0"/>
              <a:ea typeface="Times New Roman" panose="02020603050405020304" pitchFamily="18" charset="0"/>
            </a:rPr>
            <a:t> va </a:t>
          </a:r>
          <a:r>
            <a:rPr lang="en-US" dirty="0" err="1">
              <a:latin typeface="Times New Roman" panose="02020603050405020304" pitchFamily="18" charset="0"/>
              <a:ea typeface="Times New Roman" panose="02020603050405020304" pitchFamily="18" charset="0"/>
            </a:rPr>
            <a:t>qo'shimcha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ma'lumot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yig‘ish</a:t>
          </a:r>
          <a:endParaRPr lang="ru-RU" dirty="0">
            <a:effectLst/>
            <a:latin typeface="Times New Roman" panose="02020603050405020304" pitchFamily="18" charset="0"/>
            <a:ea typeface="Times New Roman" panose="02020603050405020304" pitchFamily="18" charset="0"/>
          </a:endParaRPr>
        </a:p>
      </dgm:t>
    </dgm:pt>
    <dgm:pt modelId="{35A0ECF5-7FD5-42FE-A3E7-5A452E3DC07A}" type="parTrans" cxnId="{772B54C3-A7A7-4B50-9C37-0E81F702BB97}">
      <dgm:prSet/>
      <dgm:spPr/>
      <dgm:t>
        <a:bodyPr/>
        <a:lstStyle/>
        <a:p>
          <a:endParaRPr lang="ru-RU"/>
        </a:p>
      </dgm:t>
    </dgm:pt>
    <dgm:pt modelId="{10653A92-7D0F-4BF1-BC8E-1171C3809500}" type="sibTrans" cxnId="{772B54C3-A7A7-4B50-9C37-0E81F702BB97}">
      <dgm:prSet/>
      <dgm:spPr/>
      <dgm:t>
        <a:bodyPr/>
        <a:lstStyle/>
        <a:p>
          <a:endParaRPr lang="ru-RU"/>
        </a:p>
      </dgm:t>
    </dgm:pt>
    <dgm:pt modelId="{32F01CA6-2242-4590-A6A9-1898B5238A56}" type="pres">
      <dgm:prSet presAssocID="{601FF253-CC1D-40DA-B75C-11FF74B525CD}" presName="Name0" presStyleCnt="0">
        <dgm:presLayoutVars>
          <dgm:dir/>
          <dgm:animLvl val="lvl"/>
          <dgm:resizeHandles val="exact"/>
        </dgm:presLayoutVars>
      </dgm:prSet>
      <dgm:spPr/>
    </dgm:pt>
    <dgm:pt modelId="{EF4E66A6-C478-4886-9825-F5321AF4E34F}" type="pres">
      <dgm:prSet presAssocID="{C98E8AF1-1E2B-4FE1-B538-D310C57B21FC}" presName="composite" presStyleCnt="0"/>
      <dgm:spPr/>
    </dgm:pt>
    <dgm:pt modelId="{7AD7AF5A-8D74-47EF-B8F8-113A1CEBA050}" type="pres">
      <dgm:prSet presAssocID="{C98E8AF1-1E2B-4FE1-B538-D310C57B21FC}" presName="parTx" presStyleLbl="alignNode1" presStyleIdx="0" presStyleCnt="2" custScaleX="117767">
        <dgm:presLayoutVars>
          <dgm:chMax val="0"/>
          <dgm:chPref val="0"/>
          <dgm:bulletEnabled val="1"/>
        </dgm:presLayoutVars>
      </dgm:prSet>
      <dgm:spPr/>
    </dgm:pt>
    <dgm:pt modelId="{B456D935-EFB9-4EA8-9CE9-D353BA9E2F80}" type="pres">
      <dgm:prSet presAssocID="{C98E8AF1-1E2B-4FE1-B538-D310C57B21FC}" presName="desTx" presStyleLbl="alignAccFollowNode1" presStyleIdx="0" presStyleCnt="2" custScaleX="117648" custScaleY="97620">
        <dgm:presLayoutVars>
          <dgm:bulletEnabled val="1"/>
        </dgm:presLayoutVars>
      </dgm:prSet>
      <dgm:spPr/>
    </dgm:pt>
    <dgm:pt modelId="{EB9A794B-0E4D-4BF7-8B97-C97700BC5690}" type="pres">
      <dgm:prSet presAssocID="{DD311617-4326-4979-AF8D-A9851A42249A}" presName="space" presStyleCnt="0"/>
      <dgm:spPr/>
    </dgm:pt>
    <dgm:pt modelId="{A226230A-1DEE-4CD0-914A-34A38F1E8536}" type="pres">
      <dgm:prSet presAssocID="{8B095124-509F-4FA5-A269-4C6342B04436}" presName="composite" presStyleCnt="0"/>
      <dgm:spPr/>
    </dgm:pt>
    <dgm:pt modelId="{F6FD4A37-13D4-41FC-A5CD-76A4E20FB552}" type="pres">
      <dgm:prSet presAssocID="{8B095124-509F-4FA5-A269-4C6342B04436}" presName="parTx" presStyleLbl="alignNode1" presStyleIdx="1" presStyleCnt="2" custLinFactY="15346" custLinFactNeighborY="100000">
        <dgm:presLayoutVars>
          <dgm:chMax val="0"/>
          <dgm:chPref val="0"/>
          <dgm:bulletEnabled val="1"/>
        </dgm:presLayoutVars>
      </dgm:prSet>
      <dgm:spPr/>
    </dgm:pt>
    <dgm:pt modelId="{3A705C21-775B-408C-B36D-6CF2675B90CF}" type="pres">
      <dgm:prSet presAssocID="{8B095124-509F-4FA5-A269-4C6342B04436}" presName="desTx" presStyleLbl="alignAccFollowNode1" presStyleIdx="1" presStyleCnt="2" custScaleY="82751" custLinFactNeighborY="17694">
        <dgm:presLayoutVars>
          <dgm:bulletEnabled val="1"/>
        </dgm:presLayoutVars>
      </dgm:prSet>
      <dgm:spPr/>
    </dgm:pt>
  </dgm:ptLst>
  <dgm:cxnLst>
    <dgm:cxn modelId="{E9A9BE0F-251E-48D6-BA1A-5D7E3BC46570}" type="presOf" srcId="{41C4DA75-C184-4250-A446-AEE7F0CDE73E}" destId="{B456D935-EFB9-4EA8-9CE9-D353BA9E2F80}" srcOrd="0" destOrd="3" presId="urn:microsoft.com/office/officeart/2005/8/layout/hList1"/>
    <dgm:cxn modelId="{1E287618-6254-4ACA-BAF0-5D3A95AA336D}" type="presOf" srcId="{71AC5FF8-87BE-4856-93C7-D1F9AA7A10E5}" destId="{B456D935-EFB9-4EA8-9CE9-D353BA9E2F80}" srcOrd="0" destOrd="2" presId="urn:microsoft.com/office/officeart/2005/8/layout/hList1"/>
    <dgm:cxn modelId="{56D37A28-EFEB-482C-89AB-D21131CB5903}" type="presOf" srcId="{8E367F0F-240A-4C55-8571-F17260A74F10}" destId="{3A705C21-775B-408C-B36D-6CF2675B90CF}" srcOrd="0" destOrd="1" presId="urn:microsoft.com/office/officeart/2005/8/layout/hList1"/>
    <dgm:cxn modelId="{161AE032-A638-4D01-88A3-C32D5FBA2610}" srcId="{C98E8AF1-1E2B-4FE1-B538-D310C57B21FC}" destId="{A6AA0C3D-01F0-4ABE-AD4A-4B42A8696166}" srcOrd="1" destOrd="0" parTransId="{513E7510-02C5-4E3B-972E-0C523AA6299E}" sibTransId="{A39B0FB0-8346-4D58-AE55-54DF71C88110}"/>
    <dgm:cxn modelId="{93478546-B063-400A-B2B6-D8782319472D}" type="presOf" srcId="{881B9C26-AFE0-4235-A46E-B4838625837C}" destId="{3A705C21-775B-408C-B36D-6CF2675B90CF}" srcOrd="0" destOrd="0" presId="urn:microsoft.com/office/officeart/2005/8/layout/hList1"/>
    <dgm:cxn modelId="{5EDDFC52-DD32-4290-9449-431AD9105597}" type="presOf" srcId="{601FF253-CC1D-40DA-B75C-11FF74B525CD}" destId="{32F01CA6-2242-4590-A6A9-1898B5238A56}" srcOrd="0" destOrd="0" presId="urn:microsoft.com/office/officeart/2005/8/layout/hList1"/>
    <dgm:cxn modelId="{1B169875-4D91-4F58-B5FD-8B380E838F75}" type="presOf" srcId="{DA2255E6-025A-44ED-8575-CF0257ECFD6D}" destId="{B456D935-EFB9-4EA8-9CE9-D353BA9E2F80}" srcOrd="0" destOrd="0" presId="urn:microsoft.com/office/officeart/2005/8/layout/hList1"/>
    <dgm:cxn modelId="{9DEA9A75-DC8F-4C57-A24F-AD463D61617B}" type="presOf" srcId="{8AB3FEC9-28F3-4686-9186-88F7F663C78A}" destId="{3A705C21-775B-408C-B36D-6CF2675B90CF}" srcOrd="0" destOrd="2" presId="urn:microsoft.com/office/officeart/2005/8/layout/hList1"/>
    <dgm:cxn modelId="{CB276379-F1AE-43AD-8A9E-69FE59B2A55F}" type="presOf" srcId="{A6AA0C3D-01F0-4ABE-AD4A-4B42A8696166}" destId="{B456D935-EFB9-4EA8-9CE9-D353BA9E2F80}" srcOrd="0" destOrd="1" presId="urn:microsoft.com/office/officeart/2005/8/layout/hList1"/>
    <dgm:cxn modelId="{091F1F8E-649E-4C11-B9FE-C0B694D83BC8}" srcId="{C98E8AF1-1E2B-4FE1-B538-D310C57B21FC}" destId="{71AC5FF8-87BE-4856-93C7-D1F9AA7A10E5}" srcOrd="2" destOrd="0" parTransId="{C8CF3D37-8533-44A6-AC3E-F4BB905BA93E}" sibTransId="{A933580C-3F78-4114-830D-62BB2F45B948}"/>
    <dgm:cxn modelId="{ED09F48E-B3CF-4A75-B89D-60D905E3095B}" type="presOf" srcId="{8B095124-509F-4FA5-A269-4C6342B04436}" destId="{F6FD4A37-13D4-41FC-A5CD-76A4E20FB552}" srcOrd="0" destOrd="0" presId="urn:microsoft.com/office/officeart/2005/8/layout/hList1"/>
    <dgm:cxn modelId="{6862CFA2-9F96-4EBB-A6E6-298CA6AFF333}" srcId="{601FF253-CC1D-40DA-B75C-11FF74B525CD}" destId="{8B095124-509F-4FA5-A269-4C6342B04436}" srcOrd="1" destOrd="0" parTransId="{5DBC11CB-7FA5-400A-906D-ABED149B718D}" sibTransId="{96A4B656-408C-44A0-B2A4-A73779A565F4}"/>
    <dgm:cxn modelId="{A43FEABD-C9E4-4607-8717-3DD74D1A4959}" srcId="{8B095124-509F-4FA5-A269-4C6342B04436}" destId="{8E367F0F-240A-4C55-8571-F17260A74F10}" srcOrd="1" destOrd="0" parTransId="{526368C7-F469-41F1-B67D-9AC9683AD836}" sibTransId="{06D8C6F8-34B6-4106-8F85-3164EBE60E6E}"/>
    <dgm:cxn modelId="{98F28AC0-FF98-4388-BB6C-5B7816601AD9}" srcId="{8B095124-509F-4FA5-A269-4C6342B04436}" destId="{881B9C26-AFE0-4235-A46E-B4838625837C}" srcOrd="0" destOrd="0" parTransId="{F2FDD6C8-FEB1-4927-813D-690C19310214}" sibTransId="{059BBAB0-0C8A-4C49-B9B8-DA559BC88AA9}"/>
    <dgm:cxn modelId="{772B54C3-A7A7-4B50-9C37-0E81F702BB97}" srcId="{8B095124-509F-4FA5-A269-4C6342B04436}" destId="{8AB3FEC9-28F3-4686-9186-88F7F663C78A}" srcOrd="2" destOrd="0" parTransId="{35A0ECF5-7FD5-42FE-A3E7-5A452E3DC07A}" sibTransId="{10653A92-7D0F-4BF1-BC8E-1171C3809500}"/>
    <dgm:cxn modelId="{3557FBED-26E3-411F-8E50-8A95248E39D2}" type="presOf" srcId="{C98E8AF1-1E2B-4FE1-B538-D310C57B21FC}" destId="{7AD7AF5A-8D74-47EF-B8F8-113A1CEBA050}" srcOrd="0" destOrd="0" presId="urn:microsoft.com/office/officeart/2005/8/layout/hList1"/>
    <dgm:cxn modelId="{8539F1F6-2304-406A-B38F-6880D98E652B}" srcId="{C98E8AF1-1E2B-4FE1-B538-D310C57B21FC}" destId="{DA2255E6-025A-44ED-8575-CF0257ECFD6D}" srcOrd="0" destOrd="0" parTransId="{2279CB4A-6EFF-46A3-93E3-EC5CEB5111A0}" sibTransId="{AF7451FC-BA3C-4E26-8E7A-D6F7DE208027}"/>
    <dgm:cxn modelId="{B9A22BF7-1466-4D97-9AEB-C7BEA2D04FEE}" srcId="{C98E8AF1-1E2B-4FE1-B538-D310C57B21FC}" destId="{41C4DA75-C184-4250-A446-AEE7F0CDE73E}" srcOrd="3" destOrd="0" parTransId="{AA2F872D-BB00-46DF-BCCC-127D91CAAC65}" sibTransId="{C25F502C-F15E-47A3-8FD3-B54E6EF658BF}"/>
    <dgm:cxn modelId="{EB36E2F8-CC7B-4EA7-A9FF-689FC2CFF604}" srcId="{601FF253-CC1D-40DA-B75C-11FF74B525CD}" destId="{C98E8AF1-1E2B-4FE1-B538-D310C57B21FC}" srcOrd="0" destOrd="0" parTransId="{952F6A07-484D-46F9-AF3D-B66944A764F0}" sibTransId="{DD311617-4326-4979-AF8D-A9851A42249A}"/>
    <dgm:cxn modelId="{EDD90721-52D3-4194-BF63-AD681E788205}" type="presParOf" srcId="{32F01CA6-2242-4590-A6A9-1898B5238A56}" destId="{EF4E66A6-C478-4886-9825-F5321AF4E34F}" srcOrd="0" destOrd="0" presId="urn:microsoft.com/office/officeart/2005/8/layout/hList1"/>
    <dgm:cxn modelId="{A1EF5367-7D1B-413F-B3F3-5C3477BC40B6}" type="presParOf" srcId="{EF4E66A6-C478-4886-9825-F5321AF4E34F}" destId="{7AD7AF5A-8D74-47EF-B8F8-113A1CEBA050}" srcOrd="0" destOrd="0" presId="urn:microsoft.com/office/officeart/2005/8/layout/hList1"/>
    <dgm:cxn modelId="{97EC4970-5575-49C6-9778-970E46FBC8E3}" type="presParOf" srcId="{EF4E66A6-C478-4886-9825-F5321AF4E34F}" destId="{B456D935-EFB9-4EA8-9CE9-D353BA9E2F80}" srcOrd="1" destOrd="0" presId="urn:microsoft.com/office/officeart/2005/8/layout/hList1"/>
    <dgm:cxn modelId="{C3C1F17F-48D8-4A93-932B-EB86CAAFBCFE}" type="presParOf" srcId="{32F01CA6-2242-4590-A6A9-1898B5238A56}" destId="{EB9A794B-0E4D-4BF7-8B97-C97700BC5690}" srcOrd="1" destOrd="0" presId="urn:microsoft.com/office/officeart/2005/8/layout/hList1"/>
    <dgm:cxn modelId="{A6197A2B-4B17-4851-9B52-5214DCEB6077}" type="presParOf" srcId="{32F01CA6-2242-4590-A6A9-1898B5238A56}" destId="{A226230A-1DEE-4CD0-914A-34A38F1E8536}" srcOrd="2" destOrd="0" presId="urn:microsoft.com/office/officeart/2005/8/layout/hList1"/>
    <dgm:cxn modelId="{2A766975-E388-4414-B1BF-C8C0DA3B1F60}" type="presParOf" srcId="{A226230A-1DEE-4CD0-914A-34A38F1E8536}" destId="{F6FD4A37-13D4-41FC-A5CD-76A4E20FB552}" srcOrd="0" destOrd="0" presId="urn:microsoft.com/office/officeart/2005/8/layout/hList1"/>
    <dgm:cxn modelId="{387FAD2F-927A-4005-A47C-F3EBB16C52FF}" type="presParOf" srcId="{A226230A-1DEE-4CD0-914A-34A38F1E8536}" destId="{3A705C21-775B-408C-B36D-6CF2675B90CF}"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56F76C7-11E9-4D8B-BB21-7E7B37D4DA79}" type="doc">
      <dgm:prSet loTypeId="urn:microsoft.com/office/officeart/2005/8/layout/vList5" loCatId="list" qsTypeId="urn:microsoft.com/office/officeart/2005/8/quickstyle/simple1" qsCatId="simple" csTypeId="urn:microsoft.com/office/officeart/2005/8/colors/colorful5" csCatId="colorful" phldr="1"/>
      <dgm:spPr/>
      <dgm:t>
        <a:bodyPr/>
        <a:lstStyle/>
        <a:p>
          <a:endParaRPr lang="ru-RU"/>
        </a:p>
      </dgm:t>
    </dgm:pt>
    <dgm:pt modelId="{E9B77D1C-599A-41D5-895F-8C64F7D72CF6}">
      <dgm:prSet phldrT="[Текст]"/>
      <dgm:spPr/>
      <dgm:t>
        <a:bodyPr/>
        <a:lstStyle/>
        <a:p>
          <a:r>
            <a:rPr lang="uz-Latn-UZ" dirty="0">
              <a:latin typeface="Times New Roman" panose="02020603050405020304" pitchFamily="18" charset="0"/>
              <a:ea typeface="Times New Roman" panose="02020603050405020304" pitchFamily="18" charset="0"/>
            </a:rPr>
            <a:t>Iqtisodiy ma'noda "xavf" </a:t>
          </a:r>
          <a:endParaRPr lang="ru-RU" dirty="0"/>
        </a:p>
      </dgm:t>
    </dgm:pt>
    <dgm:pt modelId="{CFC93F29-57DD-44AD-9D3F-798AAEA6A832}" type="parTrans" cxnId="{CB4C47D6-C077-4C36-BF80-0E0B8B71D8F5}">
      <dgm:prSet/>
      <dgm:spPr/>
      <dgm:t>
        <a:bodyPr/>
        <a:lstStyle/>
        <a:p>
          <a:endParaRPr lang="ru-RU"/>
        </a:p>
      </dgm:t>
    </dgm:pt>
    <dgm:pt modelId="{D359EE13-C0B9-4CBB-A012-49C0AC48D5F4}" type="sibTrans" cxnId="{CB4C47D6-C077-4C36-BF80-0E0B8B71D8F5}">
      <dgm:prSet/>
      <dgm:spPr/>
      <dgm:t>
        <a:bodyPr/>
        <a:lstStyle/>
        <a:p>
          <a:endParaRPr lang="ru-RU"/>
        </a:p>
      </dgm:t>
    </dgm:pt>
    <dgm:pt modelId="{3A26F1D4-5B79-440A-B086-129D3D53FE43}">
      <dgm:prSet phldrT="[Текст]" custT="1"/>
      <dgm:spPr/>
      <dgm:t>
        <a:bodyPr/>
        <a:lstStyle/>
        <a:p>
          <a:pPr>
            <a:spcAft>
              <a:spcPts val="0"/>
            </a:spcAft>
          </a:pPr>
          <a:r>
            <a:rPr lang="uz-Latn-UZ" sz="2100" dirty="0">
              <a:latin typeface="Times New Roman" panose="02020603050405020304" pitchFamily="18" charset="0"/>
              <a:ea typeface="Times New Roman" panose="02020603050405020304" pitchFamily="18" charset="0"/>
            </a:rPr>
            <a:t>noaniqlik (etarlicha ma'lumot yo'qligi, ishonchsizlik) mavjudligi bilan bog'liq bo'lgan yo'qotish, zararni, shuningdek, faqat xavf bilan bog'liq harakatlar natijasida olinishi mumkin bo'lgan foyda va foydani anglatadi, bu ko'pincha innovatsiyalar bilan bog'liq.</a:t>
          </a:r>
          <a:endParaRPr lang="ru-RU" sz="2100" dirty="0"/>
        </a:p>
      </dgm:t>
    </dgm:pt>
    <dgm:pt modelId="{D3976380-E6C8-4AA8-9525-3DC03D843146}" type="parTrans" cxnId="{2068E364-32C4-4C67-ACDE-8E2119B5DFA4}">
      <dgm:prSet/>
      <dgm:spPr/>
      <dgm:t>
        <a:bodyPr/>
        <a:lstStyle/>
        <a:p>
          <a:endParaRPr lang="ru-RU"/>
        </a:p>
      </dgm:t>
    </dgm:pt>
    <dgm:pt modelId="{09E023B9-3A54-4C5E-A6A5-7C6F386480C6}" type="sibTrans" cxnId="{2068E364-32C4-4C67-ACDE-8E2119B5DFA4}">
      <dgm:prSet/>
      <dgm:spPr/>
      <dgm:t>
        <a:bodyPr/>
        <a:lstStyle/>
        <a:p>
          <a:endParaRPr lang="ru-RU"/>
        </a:p>
      </dgm:t>
    </dgm:pt>
    <dgm:pt modelId="{1829100E-C97F-4942-BE1D-1D59E17D3B13}">
      <dgm:prSet phldrT="[Текст]"/>
      <dgm:spPr/>
      <dgm:t>
        <a:bodyPr/>
        <a:lstStyle/>
        <a:p>
          <a:r>
            <a:rPr lang="uz-Latn-UZ" dirty="0">
              <a:latin typeface="Times New Roman" panose="02020603050405020304" pitchFamily="18" charset="0"/>
              <a:ea typeface="Times New Roman" panose="02020603050405020304" pitchFamily="18" charset="0"/>
            </a:rPr>
            <a:t>Menejmentda "xavf" </a:t>
          </a:r>
          <a:endParaRPr lang="ru-RU" dirty="0"/>
        </a:p>
      </dgm:t>
    </dgm:pt>
    <dgm:pt modelId="{4C57A110-524B-455D-B4E7-A630880FB205}" type="parTrans" cxnId="{DCBDAB32-CE75-4578-8B5B-90E253FAC4D6}">
      <dgm:prSet/>
      <dgm:spPr/>
      <dgm:t>
        <a:bodyPr/>
        <a:lstStyle/>
        <a:p>
          <a:endParaRPr lang="ru-RU"/>
        </a:p>
      </dgm:t>
    </dgm:pt>
    <dgm:pt modelId="{132C434F-CE83-4D7E-9960-D9590D12C9E7}" type="sibTrans" cxnId="{DCBDAB32-CE75-4578-8B5B-90E253FAC4D6}">
      <dgm:prSet/>
      <dgm:spPr/>
      <dgm:t>
        <a:bodyPr/>
        <a:lstStyle/>
        <a:p>
          <a:endParaRPr lang="ru-RU"/>
        </a:p>
      </dgm:t>
    </dgm:pt>
    <dgm:pt modelId="{32A31729-49D3-4725-BC7D-EFE593FE83C2}">
      <dgm:prSet phldrT="[Текст]"/>
      <dgm:spPr/>
      <dgm:t>
        <a:bodyPr/>
        <a:lstStyle/>
        <a:p>
          <a:pPr>
            <a:spcAft>
              <a:spcPts val="0"/>
            </a:spcAft>
          </a:pPr>
          <a:r>
            <a:rPr lang="uz-Latn-UZ" dirty="0">
              <a:latin typeface="Times New Roman" panose="02020603050405020304" pitchFamily="18" charset="0"/>
              <a:ea typeface="Times New Roman" panose="02020603050405020304" pitchFamily="18" charset="0"/>
            </a:rPr>
            <a:t>birinchi navbatda muammolarning tabiati va murakkabligi, boshqaruv qarorlarini qabul qilish va natijalarni bashorat qilish shartlari bilan bog'liq. Boshqaruv tavakkalchiligi ma'lumotlarning etarli emasligi sababli turli darajadagi noaniqlik sharoitida amalga oshiriladigan boshqaruv faoliyatining o'ziga xos xususiyati sifatida ko'rib chiqilishi kerak, agar menejer muqobil echimni tanlasa, uning samaradorligi mezoni salbiy amalga oshirish sharoitlari ehtimoli bilan bog'liq.</a:t>
          </a:r>
          <a:endParaRPr lang="ru-RU" dirty="0"/>
        </a:p>
      </dgm:t>
    </dgm:pt>
    <dgm:pt modelId="{88B36B0C-52D2-46D5-BBB9-23BD81E715F7}" type="parTrans" cxnId="{51FEF0D9-BC41-49A6-AE7C-8ADA1D58E6A3}">
      <dgm:prSet/>
      <dgm:spPr/>
      <dgm:t>
        <a:bodyPr/>
        <a:lstStyle/>
        <a:p>
          <a:endParaRPr lang="ru-RU"/>
        </a:p>
      </dgm:t>
    </dgm:pt>
    <dgm:pt modelId="{F1E8D741-D493-43F8-AB25-135D52CAB2D2}" type="sibTrans" cxnId="{51FEF0D9-BC41-49A6-AE7C-8ADA1D58E6A3}">
      <dgm:prSet/>
      <dgm:spPr/>
      <dgm:t>
        <a:bodyPr/>
        <a:lstStyle/>
        <a:p>
          <a:endParaRPr lang="ru-RU"/>
        </a:p>
      </dgm:t>
    </dgm:pt>
    <dgm:pt modelId="{C79774A6-397A-4E85-BFA6-4A466C34BC65}" type="pres">
      <dgm:prSet presAssocID="{B56F76C7-11E9-4D8B-BB21-7E7B37D4DA79}" presName="Name0" presStyleCnt="0">
        <dgm:presLayoutVars>
          <dgm:dir/>
          <dgm:animLvl val="lvl"/>
          <dgm:resizeHandles val="exact"/>
        </dgm:presLayoutVars>
      </dgm:prSet>
      <dgm:spPr/>
    </dgm:pt>
    <dgm:pt modelId="{19AE16F4-6DFE-4532-ABC0-E0A893FF6D76}" type="pres">
      <dgm:prSet presAssocID="{E9B77D1C-599A-41D5-895F-8C64F7D72CF6}" presName="linNode" presStyleCnt="0"/>
      <dgm:spPr/>
    </dgm:pt>
    <dgm:pt modelId="{09BCECED-C2DF-4544-8C2A-8027DC3409FE}" type="pres">
      <dgm:prSet presAssocID="{E9B77D1C-599A-41D5-895F-8C64F7D72CF6}" presName="parentText" presStyleLbl="node1" presStyleIdx="0" presStyleCnt="2" custScaleX="49385" custScaleY="65705" custLinFactNeighborX="-12459">
        <dgm:presLayoutVars>
          <dgm:chMax val="1"/>
          <dgm:bulletEnabled val="1"/>
        </dgm:presLayoutVars>
      </dgm:prSet>
      <dgm:spPr/>
    </dgm:pt>
    <dgm:pt modelId="{3657B32F-5749-4339-9DE5-4B145663957C}" type="pres">
      <dgm:prSet presAssocID="{E9B77D1C-599A-41D5-895F-8C64F7D72CF6}" presName="descendantText" presStyleLbl="alignAccFollowNode1" presStyleIdx="0" presStyleCnt="2" custScaleX="121204" custLinFactNeighborX="-681" custLinFactNeighborY="261">
        <dgm:presLayoutVars>
          <dgm:bulletEnabled val="1"/>
        </dgm:presLayoutVars>
      </dgm:prSet>
      <dgm:spPr/>
    </dgm:pt>
    <dgm:pt modelId="{FD2F4DE7-5308-4CB0-84C0-6D50CBFDDACA}" type="pres">
      <dgm:prSet presAssocID="{D359EE13-C0B9-4CBB-A012-49C0AC48D5F4}" presName="sp" presStyleCnt="0"/>
      <dgm:spPr/>
    </dgm:pt>
    <dgm:pt modelId="{748FB7AB-7BA0-4FDB-8AD9-829D27452699}" type="pres">
      <dgm:prSet presAssocID="{1829100E-C97F-4942-BE1D-1D59E17D3B13}" presName="linNode" presStyleCnt="0"/>
      <dgm:spPr/>
    </dgm:pt>
    <dgm:pt modelId="{2EBB6B94-9034-4300-876F-160CB2352438}" type="pres">
      <dgm:prSet presAssocID="{1829100E-C97F-4942-BE1D-1D59E17D3B13}" presName="parentText" presStyleLbl="node1" presStyleIdx="1" presStyleCnt="2" custScaleX="50832" custScaleY="60674" custLinFactNeighborX="-11174">
        <dgm:presLayoutVars>
          <dgm:chMax val="1"/>
          <dgm:bulletEnabled val="1"/>
        </dgm:presLayoutVars>
      </dgm:prSet>
      <dgm:spPr/>
    </dgm:pt>
    <dgm:pt modelId="{6B298EC4-9A27-4E12-BFA9-293599803945}" type="pres">
      <dgm:prSet presAssocID="{1829100E-C97F-4942-BE1D-1D59E17D3B13}" presName="descendantText" presStyleLbl="alignAccFollowNode1" presStyleIdx="1" presStyleCnt="2" custScaleX="119929" custLinFactNeighborX="-2534">
        <dgm:presLayoutVars>
          <dgm:bulletEnabled val="1"/>
        </dgm:presLayoutVars>
      </dgm:prSet>
      <dgm:spPr/>
    </dgm:pt>
  </dgm:ptLst>
  <dgm:cxnLst>
    <dgm:cxn modelId="{DCBDAB32-CE75-4578-8B5B-90E253FAC4D6}" srcId="{B56F76C7-11E9-4D8B-BB21-7E7B37D4DA79}" destId="{1829100E-C97F-4942-BE1D-1D59E17D3B13}" srcOrd="1" destOrd="0" parTransId="{4C57A110-524B-455D-B4E7-A630880FB205}" sibTransId="{132C434F-CE83-4D7E-9960-D9590D12C9E7}"/>
    <dgm:cxn modelId="{CCA7035D-311F-4598-9BB1-52290A304F29}" type="presOf" srcId="{1829100E-C97F-4942-BE1D-1D59E17D3B13}" destId="{2EBB6B94-9034-4300-876F-160CB2352438}" srcOrd="0" destOrd="0" presId="urn:microsoft.com/office/officeart/2005/8/layout/vList5"/>
    <dgm:cxn modelId="{2068E364-32C4-4C67-ACDE-8E2119B5DFA4}" srcId="{E9B77D1C-599A-41D5-895F-8C64F7D72CF6}" destId="{3A26F1D4-5B79-440A-B086-129D3D53FE43}" srcOrd="0" destOrd="0" parTransId="{D3976380-E6C8-4AA8-9525-3DC03D843146}" sibTransId="{09E023B9-3A54-4C5E-A6A5-7C6F386480C6}"/>
    <dgm:cxn modelId="{A386E247-100D-44E1-99DD-0C108226C351}" type="presOf" srcId="{3A26F1D4-5B79-440A-B086-129D3D53FE43}" destId="{3657B32F-5749-4339-9DE5-4B145663957C}" srcOrd="0" destOrd="0" presId="urn:microsoft.com/office/officeart/2005/8/layout/vList5"/>
    <dgm:cxn modelId="{CA71E4AD-B276-486F-B1DC-39ABD1CCAD05}" type="presOf" srcId="{32A31729-49D3-4725-BC7D-EFE593FE83C2}" destId="{6B298EC4-9A27-4E12-BFA9-293599803945}" srcOrd="0" destOrd="0" presId="urn:microsoft.com/office/officeart/2005/8/layout/vList5"/>
    <dgm:cxn modelId="{523587B3-CA79-457C-8BCF-5ABE84360963}" type="presOf" srcId="{B56F76C7-11E9-4D8B-BB21-7E7B37D4DA79}" destId="{C79774A6-397A-4E85-BFA6-4A466C34BC65}" srcOrd="0" destOrd="0" presId="urn:microsoft.com/office/officeart/2005/8/layout/vList5"/>
    <dgm:cxn modelId="{52A8ACBF-321B-4539-8A0C-F71F590A3686}" type="presOf" srcId="{E9B77D1C-599A-41D5-895F-8C64F7D72CF6}" destId="{09BCECED-C2DF-4544-8C2A-8027DC3409FE}" srcOrd="0" destOrd="0" presId="urn:microsoft.com/office/officeart/2005/8/layout/vList5"/>
    <dgm:cxn modelId="{CB4C47D6-C077-4C36-BF80-0E0B8B71D8F5}" srcId="{B56F76C7-11E9-4D8B-BB21-7E7B37D4DA79}" destId="{E9B77D1C-599A-41D5-895F-8C64F7D72CF6}" srcOrd="0" destOrd="0" parTransId="{CFC93F29-57DD-44AD-9D3F-798AAEA6A832}" sibTransId="{D359EE13-C0B9-4CBB-A012-49C0AC48D5F4}"/>
    <dgm:cxn modelId="{51FEF0D9-BC41-49A6-AE7C-8ADA1D58E6A3}" srcId="{1829100E-C97F-4942-BE1D-1D59E17D3B13}" destId="{32A31729-49D3-4725-BC7D-EFE593FE83C2}" srcOrd="0" destOrd="0" parTransId="{88B36B0C-52D2-46D5-BBB9-23BD81E715F7}" sibTransId="{F1E8D741-D493-43F8-AB25-135D52CAB2D2}"/>
    <dgm:cxn modelId="{20A89FF6-34F4-4C91-B2AD-5D0D9E3EABC0}" type="presParOf" srcId="{C79774A6-397A-4E85-BFA6-4A466C34BC65}" destId="{19AE16F4-6DFE-4532-ABC0-E0A893FF6D76}" srcOrd="0" destOrd="0" presId="urn:microsoft.com/office/officeart/2005/8/layout/vList5"/>
    <dgm:cxn modelId="{A9FC87EA-B2EE-4081-AF85-42E1350C43CA}" type="presParOf" srcId="{19AE16F4-6DFE-4532-ABC0-E0A893FF6D76}" destId="{09BCECED-C2DF-4544-8C2A-8027DC3409FE}" srcOrd="0" destOrd="0" presId="urn:microsoft.com/office/officeart/2005/8/layout/vList5"/>
    <dgm:cxn modelId="{6BF62125-F2AC-4BB9-954E-1B7E90A7282F}" type="presParOf" srcId="{19AE16F4-6DFE-4532-ABC0-E0A893FF6D76}" destId="{3657B32F-5749-4339-9DE5-4B145663957C}" srcOrd="1" destOrd="0" presId="urn:microsoft.com/office/officeart/2005/8/layout/vList5"/>
    <dgm:cxn modelId="{53D27F71-7B66-447E-B6EC-1BCFE6B45A91}" type="presParOf" srcId="{C79774A6-397A-4E85-BFA6-4A466C34BC65}" destId="{FD2F4DE7-5308-4CB0-84C0-6D50CBFDDACA}" srcOrd="1" destOrd="0" presId="urn:microsoft.com/office/officeart/2005/8/layout/vList5"/>
    <dgm:cxn modelId="{1E319B3E-C538-4BC2-8B24-9C5B246A98A6}" type="presParOf" srcId="{C79774A6-397A-4E85-BFA6-4A466C34BC65}" destId="{748FB7AB-7BA0-4FDB-8AD9-829D27452699}" srcOrd="2" destOrd="0" presId="urn:microsoft.com/office/officeart/2005/8/layout/vList5"/>
    <dgm:cxn modelId="{765E357D-F5BA-48C6-A2EF-4B64870FA222}" type="presParOf" srcId="{748FB7AB-7BA0-4FDB-8AD9-829D27452699}" destId="{2EBB6B94-9034-4300-876F-160CB2352438}" srcOrd="0" destOrd="0" presId="urn:microsoft.com/office/officeart/2005/8/layout/vList5"/>
    <dgm:cxn modelId="{4B5632CA-591C-40F6-9387-18251B5CA113}" type="presParOf" srcId="{748FB7AB-7BA0-4FDB-8AD9-829D27452699}" destId="{6B298EC4-9A27-4E12-BFA9-2935998039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770BDE-77A1-4E67-9BB6-FD427ABFC42F}">
      <dsp:nvSpPr>
        <dsp:cNvPr id="0" name=""/>
        <dsp:cNvSpPr/>
      </dsp:nvSpPr>
      <dsp:spPr>
        <a:xfrm>
          <a:off x="204676" y="238573"/>
          <a:ext cx="4792839" cy="1497762"/>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14484" tIns="91440" rIns="91440" bIns="91440" numCol="1" spcCol="1270" anchor="ctr" anchorCtr="0">
          <a:noAutofit/>
        </a:bodyPr>
        <a:lstStyle/>
        <a:p>
          <a:pPr marL="0" lvl="0" indent="0" algn="l" defTabSz="1066800">
            <a:lnSpc>
              <a:spcPct val="90000"/>
            </a:lnSpc>
            <a:spcBef>
              <a:spcPct val="0"/>
            </a:spcBef>
            <a:spcAft>
              <a:spcPct val="35000"/>
            </a:spcAft>
            <a:buFont typeface="Times New Roman" panose="02020603050405020304" pitchFamily="18" charset="0"/>
            <a:buNone/>
          </a:pPr>
          <a:r>
            <a:rPr lang="en-US" sz="2400" kern="1200" dirty="0" err="1">
              <a:latin typeface="Times New Roman" panose="02020603050405020304" pitchFamily="18" charset="0"/>
              <a:cs typeface="Times New Roman" panose="02020603050405020304" pitchFamily="18" charset="0"/>
            </a:rPr>
            <a:t>Maqsad</a:t>
          </a:r>
          <a:r>
            <a:rPr lang="en-US" sz="2400" kern="1200" dirty="0">
              <a:latin typeface="Times New Roman" panose="02020603050405020304" pitchFamily="18" charset="0"/>
              <a:cs typeface="Times New Roman" panose="02020603050405020304" pitchFamily="18" charset="0"/>
            </a:rPr>
            <a:t> - </a:t>
          </a:r>
          <a:r>
            <a:rPr lang="en-US" sz="2400" kern="1200" dirty="0" err="1">
              <a:latin typeface="Times New Roman" panose="02020603050405020304" pitchFamily="18" charset="0"/>
              <a:cs typeface="Times New Roman" panose="02020603050405020304" pitchFamily="18" charset="0"/>
            </a:rPr>
            <a:t>tabiatning</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noaniqligi</a:t>
          </a:r>
          <a:endParaRPr lang="ru-RU" sz="2400" kern="1200" dirty="0">
            <a:latin typeface="Times New Roman" panose="02020603050405020304" pitchFamily="18" charset="0"/>
            <a:cs typeface="Times New Roman" panose="02020603050405020304" pitchFamily="18" charset="0"/>
          </a:endParaRPr>
        </a:p>
      </dsp:txBody>
      <dsp:txXfrm>
        <a:off x="204676" y="238573"/>
        <a:ext cx="4792839" cy="1497762"/>
      </dsp:txXfrm>
    </dsp:sp>
    <dsp:sp modelId="{234251C6-5B5F-4CFA-BCAC-7A39BD966422}">
      <dsp:nvSpPr>
        <dsp:cNvPr id="0" name=""/>
        <dsp:cNvSpPr/>
      </dsp:nvSpPr>
      <dsp:spPr>
        <a:xfrm>
          <a:off x="4974" y="22229"/>
          <a:ext cx="1048433" cy="1572650"/>
        </a:xfrm>
        <a:prstGeom prst="rect">
          <a:avLst/>
        </a:prstGeom>
        <a:blipFill rotWithShape="1">
          <a:blip xmlns:r="http://schemas.openxmlformats.org/officeDocument/2006/relationships" r:embed="rId1"/>
          <a:srcRect/>
          <a:stretch>
            <a:fillRect l="-100000" r="-10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4862582-9159-4C21-BB18-481B54A4B515}">
      <dsp:nvSpPr>
        <dsp:cNvPr id="0" name=""/>
        <dsp:cNvSpPr/>
      </dsp:nvSpPr>
      <dsp:spPr>
        <a:xfrm>
          <a:off x="5376040" y="238573"/>
          <a:ext cx="4792839" cy="1497762"/>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14484" tIns="91440" rIns="91440" bIns="91440" numCol="1" spcCol="1270" anchor="ctr" anchorCtr="0">
          <a:noAutofit/>
        </a:bodyPr>
        <a:lstStyle/>
        <a:p>
          <a:pPr marL="0" lvl="0" indent="0" algn="l" defTabSz="1066800">
            <a:lnSpc>
              <a:spcPct val="90000"/>
            </a:lnSpc>
            <a:spcBef>
              <a:spcPct val="0"/>
            </a:spcBef>
            <a:spcAft>
              <a:spcPct val="35000"/>
            </a:spcAft>
            <a:buFont typeface="Times New Roman" panose="02020603050405020304" pitchFamily="18" charset="0"/>
            <a:buNone/>
          </a:pPr>
          <a:r>
            <a:rPr lang="en-US" sz="2400" kern="1200" dirty="0" err="1">
              <a:latin typeface="Times New Roman" panose="02020603050405020304" pitchFamily="18" charset="0"/>
              <a:cs typeface="Times New Roman" panose="02020603050405020304" pitchFamily="18" charset="0"/>
            </a:rPr>
            <a:t>Yetarli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ma'lumot</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yo'qligi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sababli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noaniqlik</a:t>
          </a:r>
          <a:endParaRPr lang="ru-RU" sz="2400" kern="1200" dirty="0">
            <a:latin typeface="Times New Roman" panose="02020603050405020304" pitchFamily="18" charset="0"/>
            <a:cs typeface="Times New Roman" panose="02020603050405020304" pitchFamily="18" charset="0"/>
          </a:endParaRPr>
        </a:p>
      </dsp:txBody>
      <dsp:txXfrm>
        <a:off x="5376040" y="238573"/>
        <a:ext cx="4792839" cy="1497762"/>
      </dsp:txXfrm>
    </dsp:sp>
    <dsp:sp modelId="{73223B02-C0F9-418E-A2AF-E55391CC206F}">
      <dsp:nvSpPr>
        <dsp:cNvPr id="0" name=""/>
        <dsp:cNvSpPr/>
      </dsp:nvSpPr>
      <dsp:spPr>
        <a:xfrm>
          <a:off x="5176339" y="22229"/>
          <a:ext cx="1048433" cy="1572650"/>
        </a:xfrm>
        <a:prstGeom prst="rect">
          <a:avLst/>
        </a:prstGeom>
        <a:blipFill dpi="0" rotWithShape="1">
          <a:blip xmlns:r="http://schemas.openxmlformats.org/officeDocument/2006/relationships" r:embed="rId2"/>
          <a:srcRect/>
          <a:stretch>
            <a:fillRect l="-94000" r="-94000" b="-1827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66D461F-D669-44A2-A04B-6C7F386A040F}">
      <dsp:nvSpPr>
        <dsp:cNvPr id="0" name=""/>
        <dsp:cNvSpPr/>
      </dsp:nvSpPr>
      <dsp:spPr>
        <a:xfrm>
          <a:off x="204676" y="2124089"/>
          <a:ext cx="4792839" cy="1497762"/>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14484" tIns="91440" rIns="91440" bIns="91440" numCol="1" spcCol="1270" anchor="ctr" anchorCtr="0">
          <a:noAutofit/>
        </a:bodyPr>
        <a:lstStyle/>
        <a:p>
          <a:pPr marL="0" lvl="0" indent="0" algn="l" defTabSz="1066800">
            <a:lnSpc>
              <a:spcPct val="90000"/>
            </a:lnSpc>
            <a:spcBef>
              <a:spcPct val="0"/>
            </a:spcBef>
            <a:spcAft>
              <a:spcPct val="35000"/>
            </a:spcAft>
            <a:buFont typeface="Times New Roman" panose="02020603050405020304" pitchFamily="18" charset="0"/>
            <a:buNone/>
          </a:pPr>
          <a:r>
            <a:rPr lang="en-US" sz="2400" kern="1200" dirty="0" err="1">
              <a:latin typeface="Times New Roman" panose="02020603050405020304" pitchFamily="18" charset="0"/>
              <a:cs typeface="Times New Roman" panose="02020603050405020304" pitchFamily="18" charset="0"/>
            </a:rPr>
            <a:t>Boshqa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bozor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sub'ektlariga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masalan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soliq</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tizimiga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bog'liqlik</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tufayli</a:t>
          </a:r>
          <a:r>
            <a:rPr lang="en-US" sz="2400" kern="1200" dirty="0">
              <a:latin typeface="Times New Roman" panose="02020603050405020304" pitchFamily="18" charset="0"/>
              <a:cs typeface="Times New Roman" panose="02020603050405020304" pitchFamily="18" charset="0"/>
            </a:rPr>
            <a:t> yuzaga </a:t>
          </a:r>
          <a:r>
            <a:rPr lang="en-US" sz="2400" kern="1200" dirty="0" err="1">
              <a:latin typeface="Times New Roman" panose="02020603050405020304" pitchFamily="18" charset="0"/>
              <a:cs typeface="Times New Roman" panose="02020603050405020304" pitchFamily="18" charset="0"/>
            </a:rPr>
            <a:t>kelgan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strategik</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noaniqlik</a:t>
          </a:r>
          <a:r>
            <a:rPr lang="en-US" sz="2400" kern="1200" dirty="0">
              <a:latin typeface="Times New Roman" panose="02020603050405020304" pitchFamily="18" charset="0"/>
              <a:cs typeface="Times New Roman" panose="02020603050405020304" pitchFamily="18" charset="0"/>
            </a:rPr>
            <a:t>.</a:t>
          </a:r>
          <a:endParaRPr lang="ru-RU" sz="2400" kern="1200" dirty="0">
            <a:latin typeface="Times New Roman" panose="02020603050405020304" pitchFamily="18" charset="0"/>
            <a:cs typeface="Times New Roman" panose="02020603050405020304" pitchFamily="18" charset="0"/>
          </a:endParaRPr>
        </a:p>
      </dsp:txBody>
      <dsp:txXfrm>
        <a:off x="204676" y="2124089"/>
        <a:ext cx="4792839" cy="1497762"/>
      </dsp:txXfrm>
    </dsp:sp>
    <dsp:sp modelId="{0F570C88-12AF-4473-AD50-D419BEFF6817}">
      <dsp:nvSpPr>
        <dsp:cNvPr id="0" name=""/>
        <dsp:cNvSpPr/>
      </dsp:nvSpPr>
      <dsp:spPr>
        <a:xfrm>
          <a:off x="4974" y="1907746"/>
          <a:ext cx="1048433" cy="1572650"/>
        </a:xfrm>
        <a:prstGeom prst="rect">
          <a:avLst/>
        </a:prstGeom>
        <a:blipFill rotWithShape="1">
          <a:blip xmlns:r="http://schemas.openxmlformats.org/officeDocument/2006/relationships" r:embed="rId3"/>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EFEC88F-6D6D-4861-AEA7-FAF4222BA92A}">
      <dsp:nvSpPr>
        <dsp:cNvPr id="0" name=""/>
        <dsp:cNvSpPr/>
      </dsp:nvSpPr>
      <dsp:spPr>
        <a:xfrm>
          <a:off x="5376040" y="2124089"/>
          <a:ext cx="4792839" cy="1497762"/>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14484" tIns="91440" rIns="91440" bIns="91440" numCol="1" spcCol="1270" anchor="ctr" anchorCtr="0">
          <a:noAutofit/>
        </a:bodyPr>
        <a:lstStyle/>
        <a:p>
          <a:pPr marL="0" lvl="0" indent="0" algn="l" defTabSz="1066800">
            <a:lnSpc>
              <a:spcPct val="90000"/>
            </a:lnSpc>
            <a:spcBef>
              <a:spcPct val="0"/>
            </a:spcBef>
            <a:spcAft>
              <a:spcPct val="35000"/>
            </a:spcAft>
            <a:buFont typeface="Times New Roman" panose="02020603050405020304" pitchFamily="18" charset="0"/>
            <a:buNone/>
          </a:pPr>
          <a:r>
            <a:rPr lang="en-US" sz="2400" kern="1200" dirty="0" err="1">
              <a:latin typeface="Times New Roman" panose="02020603050405020304" pitchFamily="18" charset="0"/>
              <a:cs typeface="Times New Roman" panose="02020603050405020304" pitchFamily="18" charset="0"/>
            </a:rPr>
            <a:t>Noto'g'ri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tuzilgan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muammolar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tufayli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noaniqlik</a:t>
          </a:r>
          <a:endParaRPr lang="ru-RU" sz="2400" kern="1200" dirty="0">
            <a:latin typeface="Times New Roman" panose="02020603050405020304" pitchFamily="18" charset="0"/>
            <a:cs typeface="Times New Roman" panose="02020603050405020304" pitchFamily="18" charset="0"/>
          </a:endParaRPr>
        </a:p>
      </dsp:txBody>
      <dsp:txXfrm>
        <a:off x="5376040" y="2124089"/>
        <a:ext cx="4792839" cy="1497762"/>
      </dsp:txXfrm>
    </dsp:sp>
    <dsp:sp modelId="{714C36EA-799D-4E05-9441-F5757A23EC58}">
      <dsp:nvSpPr>
        <dsp:cNvPr id="0" name=""/>
        <dsp:cNvSpPr/>
      </dsp:nvSpPr>
      <dsp:spPr>
        <a:xfrm>
          <a:off x="5176339" y="1907746"/>
          <a:ext cx="1048433" cy="1572650"/>
        </a:xfrm>
        <a:prstGeom prst="rect">
          <a:avLst/>
        </a:prstGeom>
        <a:blipFill rotWithShape="1">
          <a:blip xmlns:r="http://schemas.openxmlformats.org/officeDocument/2006/relationships" r:embed="rId4"/>
          <a:srcRect/>
          <a:stretch>
            <a:fillRect l="-85000" r="-8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7B5244-D7E0-44E5-9C26-FD9CA717B7C6}">
      <dsp:nvSpPr>
        <dsp:cNvPr id="0" name=""/>
        <dsp:cNvSpPr/>
      </dsp:nvSpPr>
      <dsp:spPr>
        <a:xfrm>
          <a:off x="5066145" y="1509581"/>
          <a:ext cx="2447532" cy="633762"/>
        </a:xfrm>
        <a:custGeom>
          <a:avLst/>
          <a:gdLst/>
          <a:ahLst/>
          <a:cxnLst/>
          <a:rect l="0" t="0" r="0" b="0"/>
          <a:pathLst>
            <a:path>
              <a:moveTo>
                <a:pt x="0" y="0"/>
              </a:moveTo>
              <a:lnTo>
                <a:pt x="0" y="316881"/>
              </a:lnTo>
              <a:lnTo>
                <a:pt x="2447532" y="316881"/>
              </a:lnTo>
              <a:lnTo>
                <a:pt x="2447532" y="633762"/>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8648809-6719-4AD6-801A-9813E1383AD1}">
      <dsp:nvSpPr>
        <dsp:cNvPr id="0" name=""/>
        <dsp:cNvSpPr/>
      </dsp:nvSpPr>
      <dsp:spPr>
        <a:xfrm>
          <a:off x="2575276" y="1509581"/>
          <a:ext cx="2490869" cy="633762"/>
        </a:xfrm>
        <a:custGeom>
          <a:avLst/>
          <a:gdLst/>
          <a:ahLst/>
          <a:cxnLst/>
          <a:rect l="0" t="0" r="0" b="0"/>
          <a:pathLst>
            <a:path>
              <a:moveTo>
                <a:pt x="2490869" y="0"/>
              </a:moveTo>
              <a:lnTo>
                <a:pt x="2490869" y="316881"/>
              </a:lnTo>
              <a:lnTo>
                <a:pt x="0" y="316881"/>
              </a:lnTo>
              <a:lnTo>
                <a:pt x="0" y="633762"/>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2D583CA-3EF1-491A-833C-AD0B40210C24}">
      <dsp:nvSpPr>
        <dsp:cNvPr id="0" name=""/>
        <dsp:cNvSpPr/>
      </dsp:nvSpPr>
      <dsp:spPr>
        <a:xfrm>
          <a:off x="3557186" y="622"/>
          <a:ext cx="3017918" cy="1508959"/>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i="1" kern="1200" dirty="0" err="1">
              <a:solidFill>
                <a:schemeClr val="tx1"/>
              </a:solidFill>
              <a:latin typeface="Times New Roman" panose="02020603050405020304" pitchFamily="18" charset="0"/>
              <a:ea typeface="Times New Roman" panose="02020603050405020304" pitchFamily="18" charset="0"/>
            </a:rPr>
            <a:t>Noaniqlikni</a:t>
          </a:r>
          <a:r>
            <a:rPr lang="en-US" sz="2400" b="1" i="1" kern="1200" dirty="0">
              <a:solidFill>
                <a:schemeClr val="tx1"/>
              </a:solidFill>
              <a:latin typeface="Times New Roman" panose="02020603050405020304" pitchFamily="18" charset="0"/>
              <a:ea typeface="Times New Roman" panose="02020603050405020304" pitchFamily="18" charset="0"/>
            </a:rPr>
            <a:t> </a:t>
          </a:r>
          <a:r>
            <a:rPr lang="en-US" sz="2400" b="1" i="1" kern="1200" dirty="0" err="1">
              <a:solidFill>
                <a:schemeClr val="tx1"/>
              </a:solidFill>
              <a:latin typeface="Times New Roman" panose="02020603050405020304" pitchFamily="18" charset="0"/>
              <a:ea typeface="Times New Roman" panose="02020603050405020304" pitchFamily="18" charset="0"/>
            </a:rPr>
            <a:t>kamaytirish</a:t>
          </a:r>
          <a:r>
            <a:rPr lang="en-US" sz="2400" b="1" i="1" kern="1200" dirty="0">
              <a:solidFill>
                <a:schemeClr val="tx1"/>
              </a:solidFill>
              <a:latin typeface="Times New Roman" panose="02020603050405020304" pitchFamily="18" charset="0"/>
              <a:ea typeface="Times New Roman" panose="02020603050405020304" pitchFamily="18" charset="0"/>
            </a:rPr>
            <a:t> </a:t>
          </a:r>
          <a:r>
            <a:rPr lang="en-US" sz="2400" b="1" i="1" kern="1200" dirty="0" err="1">
              <a:solidFill>
                <a:schemeClr val="tx1"/>
              </a:solidFill>
              <a:latin typeface="Times New Roman" panose="02020603050405020304" pitchFamily="18" charset="0"/>
              <a:ea typeface="Times New Roman" panose="02020603050405020304" pitchFamily="18" charset="0"/>
            </a:rPr>
            <a:t>usullari</a:t>
          </a:r>
          <a:r>
            <a:rPr lang="en-US" sz="2400" kern="1200" dirty="0">
              <a:solidFill>
                <a:schemeClr val="tx1"/>
              </a:solidFill>
              <a:latin typeface="Times New Roman" panose="02020603050405020304" pitchFamily="18" charset="0"/>
              <a:ea typeface="Times New Roman" panose="02020603050405020304" pitchFamily="18" charset="0"/>
            </a:rPr>
            <a:t>: </a:t>
          </a:r>
          <a:endParaRPr lang="ru-RU" sz="2400" kern="1200" dirty="0">
            <a:solidFill>
              <a:schemeClr val="tx1"/>
            </a:solidFill>
          </a:endParaRPr>
        </a:p>
      </dsp:txBody>
      <dsp:txXfrm>
        <a:off x="3557186" y="622"/>
        <a:ext cx="3017918" cy="1508959"/>
      </dsp:txXfrm>
    </dsp:sp>
    <dsp:sp modelId="{5BC0A795-DB61-4333-BD56-4F364F0DC430}">
      <dsp:nvSpPr>
        <dsp:cNvPr id="0" name=""/>
        <dsp:cNvSpPr/>
      </dsp:nvSpPr>
      <dsp:spPr>
        <a:xfrm>
          <a:off x="444625" y="2143344"/>
          <a:ext cx="4261301" cy="1508959"/>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tx1"/>
              </a:solidFill>
              <a:latin typeface="Times New Roman" panose="02020603050405020304" pitchFamily="18" charset="0"/>
              <a:ea typeface="Times New Roman" panose="02020603050405020304" pitchFamily="18" charset="0"/>
            </a:rPr>
            <a:t>Kompaniya</a:t>
          </a:r>
          <a:r>
            <a:rPr lang="en-US" sz="2400" kern="1200" dirty="0">
              <a:solidFill>
                <a:schemeClr val="tx1"/>
              </a:solidFill>
              <a:latin typeface="Times New Roman" panose="02020603050405020304" pitchFamily="18" charset="0"/>
              <a:ea typeface="Times New Roman" panose="02020603050405020304" pitchFamily="18" charset="0"/>
            </a:rPr>
            <a:t> </a:t>
          </a:r>
          <a:r>
            <a:rPr lang="en-US" sz="2400" kern="1200" dirty="0" err="1">
              <a:solidFill>
                <a:schemeClr val="tx1"/>
              </a:solidFill>
              <a:latin typeface="Times New Roman" panose="02020603050405020304" pitchFamily="18" charset="0"/>
              <a:ea typeface="Times New Roman" panose="02020603050405020304" pitchFamily="18" charset="0"/>
            </a:rPr>
            <a:t>strategiyasini</a:t>
          </a:r>
          <a:r>
            <a:rPr lang="en-US" sz="2400" kern="1200" dirty="0">
              <a:solidFill>
                <a:schemeClr val="tx1"/>
              </a:solidFill>
              <a:latin typeface="Times New Roman" panose="02020603050405020304" pitchFamily="18" charset="0"/>
              <a:ea typeface="Times New Roman" panose="02020603050405020304" pitchFamily="18" charset="0"/>
            </a:rPr>
            <a:t> </a:t>
          </a:r>
          <a:r>
            <a:rPr lang="en-US" sz="2400" kern="1200" dirty="0" err="1">
              <a:solidFill>
                <a:schemeClr val="tx1"/>
              </a:solidFill>
              <a:latin typeface="Times New Roman" panose="02020603050405020304" pitchFamily="18" charset="0"/>
              <a:ea typeface="Times New Roman" panose="02020603050405020304" pitchFamily="18" charset="0"/>
            </a:rPr>
            <a:t>ishlab</a:t>
          </a:r>
          <a:r>
            <a:rPr lang="en-US" sz="2400" kern="1200" dirty="0">
              <a:solidFill>
                <a:schemeClr val="tx1"/>
              </a:solidFill>
              <a:latin typeface="Times New Roman" panose="02020603050405020304" pitchFamily="18" charset="0"/>
              <a:ea typeface="Times New Roman" panose="02020603050405020304" pitchFamily="18" charset="0"/>
            </a:rPr>
            <a:t> </a:t>
          </a:r>
          <a:r>
            <a:rPr lang="en-US" sz="2400" kern="1200" dirty="0" err="1">
              <a:solidFill>
                <a:schemeClr val="tx1"/>
              </a:solidFill>
              <a:latin typeface="Times New Roman" panose="02020603050405020304" pitchFamily="18" charset="0"/>
              <a:ea typeface="Times New Roman" panose="02020603050405020304" pitchFamily="18" charset="0"/>
            </a:rPr>
            <a:t>chiqish</a:t>
          </a:r>
          <a:r>
            <a:rPr lang="en-US" sz="2400" kern="1200" dirty="0">
              <a:solidFill>
                <a:schemeClr val="tx1"/>
              </a:solidFill>
              <a:latin typeface="Times New Roman" panose="02020603050405020304" pitchFamily="18" charset="0"/>
              <a:ea typeface="Times New Roman" panose="02020603050405020304" pitchFamily="18" charset="0"/>
            </a:rPr>
            <a:t> </a:t>
          </a:r>
          <a:r>
            <a:rPr lang="en-US" sz="2400" kern="1200" dirty="0" err="1">
              <a:solidFill>
                <a:schemeClr val="tx1"/>
              </a:solidFill>
              <a:latin typeface="Times New Roman" panose="02020603050405020304" pitchFamily="18" charset="0"/>
              <a:ea typeface="Times New Roman" panose="02020603050405020304" pitchFamily="18" charset="0"/>
            </a:rPr>
            <a:t>noaniqlikni</a:t>
          </a:r>
          <a:r>
            <a:rPr lang="en-US" sz="2400" kern="1200" dirty="0">
              <a:solidFill>
                <a:schemeClr val="tx1"/>
              </a:solidFill>
              <a:latin typeface="Times New Roman" panose="02020603050405020304" pitchFamily="18" charset="0"/>
              <a:ea typeface="Times New Roman" panose="02020603050405020304" pitchFamily="18" charset="0"/>
            </a:rPr>
            <a:t> </a:t>
          </a:r>
          <a:r>
            <a:rPr lang="en-US" sz="2400" kern="1200" dirty="0" err="1">
              <a:solidFill>
                <a:schemeClr val="tx1"/>
              </a:solidFill>
              <a:latin typeface="Times New Roman" panose="02020603050405020304" pitchFamily="18" charset="0"/>
              <a:ea typeface="Times New Roman" panose="02020603050405020304" pitchFamily="18" charset="0"/>
            </a:rPr>
            <a:t>yo'q</a:t>
          </a:r>
          <a:r>
            <a:rPr lang="en-US" sz="2400" kern="1200" dirty="0">
              <a:solidFill>
                <a:schemeClr val="tx1"/>
              </a:solidFill>
              <a:latin typeface="Times New Roman" panose="02020603050405020304" pitchFamily="18" charset="0"/>
              <a:ea typeface="Times New Roman" panose="02020603050405020304" pitchFamily="18" charset="0"/>
            </a:rPr>
            <a:t> qiladi; </a:t>
          </a:r>
          <a:endParaRPr lang="ru-RU" sz="2400" kern="1200" dirty="0">
            <a:solidFill>
              <a:schemeClr val="tx1"/>
            </a:solidFill>
          </a:endParaRPr>
        </a:p>
      </dsp:txBody>
      <dsp:txXfrm>
        <a:off x="444625" y="2143344"/>
        <a:ext cx="4261301" cy="1508959"/>
      </dsp:txXfrm>
    </dsp:sp>
    <dsp:sp modelId="{1D233E59-B539-4AD0-B8E8-414BE1A3A001}">
      <dsp:nvSpPr>
        <dsp:cNvPr id="0" name=""/>
        <dsp:cNvSpPr/>
      </dsp:nvSpPr>
      <dsp:spPr>
        <a:xfrm>
          <a:off x="5339689" y="2143344"/>
          <a:ext cx="4347975" cy="1508959"/>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tx1"/>
              </a:solidFill>
              <a:latin typeface="Times New Roman" panose="02020603050405020304" pitchFamily="18" charset="0"/>
              <a:ea typeface="Times New Roman" panose="02020603050405020304" pitchFamily="18" charset="0"/>
            </a:rPr>
            <a:t>Matematik</a:t>
          </a:r>
          <a:r>
            <a:rPr lang="en-US" sz="2400" kern="1200" dirty="0">
              <a:solidFill>
                <a:schemeClr val="tx1"/>
              </a:solidFill>
              <a:latin typeface="Times New Roman" panose="02020603050405020304" pitchFamily="18" charset="0"/>
              <a:ea typeface="Times New Roman" panose="02020603050405020304" pitchFamily="18" charset="0"/>
            </a:rPr>
            <a:t> va </a:t>
          </a:r>
          <a:r>
            <a:rPr lang="en-US" sz="2400" kern="1200" dirty="0" err="1">
              <a:solidFill>
                <a:schemeClr val="tx1"/>
              </a:solidFill>
              <a:latin typeface="Times New Roman" panose="02020603050405020304" pitchFamily="18" charset="0"/>
              <a:ea typeface="Times New Roman" panose="02020603050405020304" pitchFamily="18" charset="0"/>
            </a:rPr>
            <a:t>statistik</a:t>
          </a:r>
          <a:r>
            <a:rPr lang="en-US" sz="2400" kern="1200" dirty="0">
              <a:solidFill>
                <a:schemeClr val="tx1"/>
              </a:solidFill>
              <a:latin typeface="Times New Roman" panose="02020603050405020304" pitchFamily="18" charset="0"/>
              <a:ea typeface="Times New Roman" panose="02020603050405020304" pitchFamily="18" charset="0"/>
            </a:rPr>
            <a:t> </a:t>
          </a:r>
          <a:r>
            <a:rPr lang="en-US" sz="2400" kern="1200" dirty="0" err="1">
              <a:solidFill>
                <a:schemeClr val="tx1"/>
              </a:solidFill>
              <a:latin typeface="Times New Roman" panose="02020603050405020304" pitchFamily="18" charset="0"/>
              <a:ea typeface="Times New Roman" panose="02020603050405020304" pitchFamily="18" charset="0"/>
            </a:rPr>
            <a:t>usullardan</a:t>
          </a:r>
          <a:r>
            <a:rPr lang="en-US" sz="2400" kern="1200" dirty="0">
              <a:solidFill>
                <a:schemeClr val="tx1"/>
              </a:solidFill>
              <a:latin typeface="Times New Roman" panose="02020603050405020304" pitchFamily="18" charset="0"/>
              <a:ea typeface="Times New Roman" panose="02020603050405020304" pitchFamily="18" charset="0"/>
            </a:rPr>
            <a:t> </a:t>
          </a:r>
          <a:r>
            <a:rPr lang="en-US" sz="2400" kern="1200" dirty="0" err="1">
              <a:solidFill>
                <a:schemeClr val="tx1"/>
              </a:solidFill>
              <a:latin typeface="Times New Roman" panose="02020603050405020304" pitchFamily="18" charset="0"/>
              <a:ea typeface="Times New Roman" panose="02020603050405020304" pitchFamily="18" charset="0"/>
            </a:rPr>
            <a:t>foydalangan</a:t>
          </a:r>
          <a:r>
            <a:rPr lang="en-US" sz="2400" kern="1200" dirty="0">
              <a:solidFill>
                <a:schemeClr val="tx1"/>
              </a:solidFill>
              <a:latin typeface="Times New Roman" panose="02020603050405020304" pitchFamily="18" charset="0"/>
              <a:ea typeface="Times New Roman" panose="02020603050405020304" pitchFamily="18" charset="0"/>
            </a:rPr>
            <a:t> </a:t>
          </a:r>
          <a:r>
            <a:rPr lang="en-US" sz="2400" kern="1200" dirty="0" err="1">
              <a:solidFill>
                <a:schemeClr val="tx1"/>
              </a:solidFill>
              <a:latin typeface="Times New Roman" panose="02020603050405020304" pitchFamily="18" charset="0"/>
              <a:ea typeface="Times New Roman" panose="02020603050405020304" pitchFamily="18" charset="0"/>
            </a:rPr>
            <a:t>holda</a:t>
          </a:r>
          <a:r>
            <a:rPr lang="en-US" sz="2400" kern="1200" dirty="0">
              <a:solidFill>
                <a:schemeClr val="tx1"/>
              </a:solidFill>
              <a:latin typeface="Times New Roman" panose="02020603050405020304" pitchFamily="18" charset="0"/>
              <a:ea typeface="Times New Roman" panose="02020603050405020304" pitchFamily="18" charset="0"/>
            </a:rPr>
            <a:t> </a:t>
          </a:r>
          <a:r>
            <a:rPr lang="en-US" sz="2400" kern="1200" dirty="0" err="1">
              <a:solidFill>
                <a:schemeClr val="tx1"/>
              </a:solidFill>
              <a:latin typeface="Times New Roman" panose="02020603050405020304" pitchFamily="18" charset="0"/>
              <a:ea typeface="Times New Roman" panose="02020603050405020304" pitchFamily="18" charset="0"/>
            </a:rPr>
            <a:t>tasodifiy</a:t>
          </a:r>
          <a:r>
            <a:rPr lang="en-US" sz="2400" kern="1200" dirty="0">
              <a:solidFill>
                <a:schemeClr val="tx1"/>
              </a:solidFill>
              <a:latin typeface="Times New Roman" panose="02020603050405020304" pitchFamily="18" charset="0"/>
              <a:ea typeface="Times New Roman" panose="02020603050405020304" pitchFamily="18" charset="0"/>
            </a:rPr>
            <a:t> </a:t>
          </a:r>
          <a:r>
            <a:rPr lang="en-US" sz="2400" kern="1200" dirty="0" err="1">
              <a:solidFill>
                <a:schemeClr val="tx1"/>
              </a:solidFill>
              <a:latin typeface="Times New Roman" panose="02020603050405020304" pitchFamily="18" charset="0"/>
              <a:ea typeface="Times New Roman" panose="02020603050405020304" pitchFamily="18" charset="0"/>
            </a:rPr>
            <a:t>omillarni</a:t>
          </a:r>
          <a:r>
            <a:rPr lang="en-US" sz="2400" kern="1200" dirty="0">
              <a:solidFill>
                <a:schemeClr val="tx1"/>
              </a:solidFill>
              <a:latin typeface="Times New Roman" panose="02020603050405020304" pitchFamily="18" charset="0"/>
              <a:ea typeface="Times New Roman" panose="02020603050405020304" pitchFamily="18" charset="0"/>
            </a:rPr>
            <a:t> </a:t>
          </a:r>
          <a:r>
            <a:rPr lang="en-US" sz="2400" kern="1200" dirty="0" err="1">
              <a:solidFill>
                <a:schemeClr val="tx1"/>
              </a:solidFill>
              <a:latin typeface="Times New Roman" panose="02020603050405020304" pitchFamily="18" charset="0"/>
              <a:ea typeface="Times New Roman" panose="02020603050405020304" pitchFamily="18" charset="0"/>
            </a:rPr>
            <a:t>hisobga</a:t>
          </a:r>
          <a:r>
            <a:rPr lang="en-US" sz="2400" kern="1200" dirty="0">
              <a:solidFill>
                <a:schemeClr val="tx1"/>
              </a:solidFill>
              <a:latin typeface="Times New Roman" panose="02020603050405020304" pitchFamily="18" charset="0"/>
              <a:ea typeface="Times New Roman" panose="02020603050405020304" pitchFamily="18" charset="0"/>
            </a:rPr>
            <a:t> olish.</a:t>
          </a:r>
          <a:endParaRPr lang="ru-RU" sz="2400" kern="1200" dirty="0">
            <a:solidFill>
              <a:schemeClr val="tx1"/>
            </a:solidFill>
          </a:endParaRPr>
        </a:p>
      </dsp:txBody>
      <dsp:txXfrm>
        <a:off x="5339689" y="2143344"/>
        <a:ext cx="4347975" cy="150895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D7AF5A-8D74-47EF-B8F8-113A1CEBA050}">
      <dsp:nvSpPr>
        <dsp:cNvPr id="0" name=""/>
        <dsp:cNvSpPr/>
      </dsp:nvSpPr>
      <dsp:spPr>
        <a:xfrm>
          <a:off x="3562" y="905705"/>
          <a:ext cx="4947750" cy="821481"/>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en-US" sz="2300" b="1" i="1" kern="1200" dirty="0" err="1">
              <a:latin typeface="Times New Roman" panose="02020603050405020304" pitchFamily="18" charset="0"/>
              <a:ea typeface="Times New Roman" panose="02020603050405020304" pitchFamily="18" charset="0"/>
            </a:rPr>
            <a:t>Noaniqlik</a:t>
          </a:r>
          <a:r>
            <a:rPr lang="en-US" sz="2300" b="1" i="1" kern="1200" dirty="0">
              <a:latin typeface="Times New Roman" panose="02020603050405020304" pitchFamily="18" charset="0"/>
              <a:ea typeface="Times New Roman" panose="02020603050405020304" pitchFamily="18" charset="0"/>
            </a:rPr>
            <a:t> </a:t>
          </a:r>
          <a:r>
            <a:rPr lang="en-US" sz="2300" b="1" i="1" kern="1200" dirty="0" err="1">
              <a:latin typeface="Times New Roman" panose="02020603050405020304" pitchFamily="18" charset="0"/>
              <a:ea typeface="Times New Roman" panose="02020603050405020304" pitchFamily="18" charset="0"/>
            </a:rPr>
            <a:t>turlari</a:t>
          </a:r>
          <a:r>
            <a:rPr lang="en-US" sz="2300" kern="1200" dirty="0">
              <a:latin typeface="Times New Roman" panose="02020603050405020304" pitchFamily="18" charset="0"/>
              <a:ea typeface="Times New Roman" panose="02020603050405020304" pitchFamily="18" charset="0"/>
            </a:rPr>
            <a:t>: </a:t>
          </a:r>
          <a:endParaRPr lang="ru-RU" sz="2300" kern="1200" dirty="0"/>
        </a:p>
      </dsp:txBody>
      <dsp:txXfrm>
        <a:off x="3562" y="905705"/>
        <a:ext cx="4947750" cy="821481"/>
      </dsp:txXfrm>
    </dsp:sp>
    <dsp:sp modelId="{B456D935-EFB9-4EA8-9CE9-D353BA9E2F80}">
      <dsp:nvSpPr>
        <dsp:cNvPr id="0" name=""/>
        <dsp:cNvSpPr/>
      </dsp:nvSpPr>
      <dsp:spPr>
        <a:xfrm>
          <a:off x="6062" y="1769228"/>
          <a:ext cx="4942751" cy="3448775"/>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FontTx/>
            <a:buNone/>
          </a:pPr>
          <a:r>
            <a:rPr lang="en-US" sz="2300" kern="1200" dirty="0">
              <a:latin typeface="Times New Roman" panose="02020603050405020304" pitchFamily="18" charset="0"/>
              <a:ea typeface="Times New Roman" panose="02020603050405020304" pitchFamily="18" charset="0"/>
            </a:rPr>
            <a:t>1) </a:t>
          </a:r>
          <a:r>
            <a:rPr lang="en-US" sz="2300" kern="1200" dirty="0" err="1">
              <a:latin typeface="Times New Roman" panose="02020603050405020304" pitchFamily="18" charset="0"/>
              <a:ea typeface="Times New Roman" panose="02020603050405020304" pitchFamily="18" charset="0"/>
            </a:rPr>
            <a:t>Axborotning</a:t>
          </a:r>
          <a:r>
            <a:rPr lang="en-US" sz="2300" kern="1200" dirty="0">
              <a:latin typeface="Times New Roman" panose="02020603050405020304" pitchFamily="18" charset="0"/>
              <a:ea typeface="Times New Roman" panose="02020603050405020304" pitchFamily="18" charset="0"/>
            </a:rPr>
            <a:t> past </a:t>
          </a:r>
          <a:r>
            <a:rPr lang="en-US" sz="2300" kern="1200" dirty="0" err="1">
              <a:latin typeface="Times New Roman" panose="02020603050405020304" pitchFamily="18" charset="0"/>
              <a:ea typeface="Times New Roman" panose="02020603050405020304" pitchFamily="18" charset="0"/>
            </a:rPr>
            <a:t>aniqligi</a:t>
          </a:r>
          <a:r>
            <a:rPr lang="en-US" sz="2300" kern="1200" dirty="0">
              <a:latin typeface="Times New Roman" panose="02020603050405020304" pitchFamily="18" charset="0"/>
              <a:ea typeface="Times New Roman" panose="02020603050405020304" pitchFamily="18" charset="0"/>
            </a:rPr>
            <a:t>; </a:t>
          </a:r>
          <a:endParaRPr lang="ru-RU" sz="2300" kern="1200" dirty="0"/>
        </a:p>
        <a:p>
          <a:pPr marL="228600" lvl="1" indent="-228600" algn="l" defTabSz="1022350">
            <a:lnSpc>
              <a:spcPct val="90000"/>
            </a:lnSpc>
            <a:spcBef>
              <a:spcPct val="0"/>
            </a:spcBef>
            <a:spcAft>
              <a:spcPct val="15000"/>
            </a:spcAft>
            <a:buFontTx/>
            <a:buNone/>
          </a:pPr>
          <a:r>
            <a:rPr lang="en-US" sz="2300" kern="1200" dirty="0">
              <a:latin typeface="Times New Roman" panose="02020603050405020304" pitchFamily="18" charset="0"/>
              <a:ea typeface="Times New Roman" panose="02020603050405020304" pitchFamily="18" charset="0"/>
            </a:rPr>
            <a:t>2) </a:t>
          </a:r>
          <a:r>
            <a:rPr lang="en-US" sz="2300" kern="1200" dirty="0" err="1">
              <a:latin typeface="Times New Roman" panose="02020603050405020304" pitchFamily="18" charset="0"/>
              <a:ea typeface="Times New Roman" panose="02020603050405020304" pitchFamily="18" charset="0"/>
            </a:rPr>
            <a:t>Kuzatuv</a:t>
          </a:r>
          <a:r>
            <a:rPr lang="en-US" sz="2300" kern="1200" dirty="0">
              <a:latin typeface="Times New Roman" panose="02020603050405020304" pitchFamily="18" charset="0"/>
              <a:ea typeface="Times New Roman" panose="02020603050405020304" pitchFamily="18" charset="0"/>
            </a:rPr>
            <a:t> va </a:t>
          </a:r>
          <a:r>
            <a:rPr lang="en-US" sz="2300" kern="1200" dirty="0" err="1">
              <a:latin typeface="Times New Roman" panose="02020603050405020304" pitchFamily="18" charset="0"/>
              <a:ea typeface="Times New Roman" panose="02020603050405020304" pitchFamily="18" charset="0"/>
            </a:rPr>
            <a:t>nazorat</a:t>
          </a:r>
          <a:r>
            <a:rPr lang="en-US" sz="2300" kern="1200" dirty="0">
              <a:latin typeface="Times New Roman" panose="02020603050405020304" pitchFamily="18" charset="0"/>
              <a:ea typeface="Times New Roman" panose="02020603050405020304" pitchFamily="18" charset="0"/>
            </a:rPr>
            <a:t> qilish </a:t>
          </a:r>
          <a:r>
            <a:rPr lang="en-US" sz="2300" kern="1200" dirty="0" err="1">
              <a:latin typeface="Times New Roman" panose="02020603050405020304" pitchFamily="18" charset="0"/>
              <a:ea typeface="Times New Roman" panose="02020603050405020304" pitchFamily="18" charset="0"/>
            </a:rPr>
            <a:t>obyekti</a:t>
          </a:r>
          <a:r>
            <a:rPr lang="en-US" sz="2300" kern="1200" dirty="0">
              <a:latin typeface="Times New Roman" panose="02020603050405020304" pitchFamily="18" charset="0"/>
              <a:ea typeface="Times New Roman" panose="02020603050405020304" pitchFamily="18" charset="0"/>
            </a:rPr>
            <a:t> </a:t>
          </a:r>
          <a:r>
            <a:rPr lang="en-US" sz="2300" kern="1200" dirty="0" err="1">
              <a:latin typeface="Times New Roman" panose="02020603050405020304" pitchFamily="18" charset="0"/>
              <a:ea typeface="Times New Roman" panose="02020603050405020304" pitchFamily="18" charset="0"/>
            </a:rPr>
            <a:t>modelining</a:t>
          </a:r>
          <a:r>
            <a:rPr lang="en-US" sz="2300" kern="1200" dirty="0">
              <a:latin typeface="Times New Roman" panose="02020603050405020304" pitchFamily="18" charset="0"/>
              <a:ea typeface="Times New Roman" panose="02020603050405020304" pitchFamily="18" charset="0"/>
            </a:rPr>
            <a:t> </a:t>
          </a:r>
          <a:r>
            <a:rPr lang="en-US" sz="2300" kern="1200" dirty="0" err="1">
              <a:latin typeface="Times New Roman" panose="02020603050405020304" pitchFamily="18" charset="0"/>
              <a:ea typeface="Times New Roman" panose="02020603050405020304" pitchFamily="18" charset="0"/>
            </a:rPr>
            <a:t>noaniqligi</a:t>
          </a:r>
          <a:r>
            <a:rPr lang="en-US" sz="2300" kern="1200" dirty="0">
              <a:latin typeface="Times New Roman" panose="02020603050405020304" pitchFamily="18" charset="0"/>
              <a:ea typeface="Times New Roman" panose="02020603050405020304" pitchFamily="18" charset="0"/>
            </a:rPr>
            <a:t>; </a:t>
          </a:r>
          <a:endParaRPr lang="ru-RU" sz="2300" kern="1200" dirty="0">
            <a:effectLst/>
            <a:latin typeface="Times New Roman" panose="02020603050405020304" pitchFamily="18" charset="0"/>
            <a:ea typeface="Times New Roman" panose="02020603050405020304" pitchFamily="18" charset="0"/>
          </a:endParaRPr>
        </a:p>
        <a:p>
          <a:pPr marL="228600" lvl="1" indent="-228600" algn="l" defTabSz="1022350">
            <a:lnSpc>
              <a:spcPct val="90000"/>
            </a:lnSpc>
            <a:spcBef>
              <a:spcPct val="0"/>
            </a:spcBef>
            <a:spcAft>
              <a:spcPct val="15000"/>
            </a:spcAft>
            <a:buFontTx/>
            <a:buNone/>
          </a:pPr>
          <a:r>
            <a:rPr lang="en-US" sz="2300" kern="1200" dirty="0">
              <a:latin typeface="Times New Roman" panose="02020603050405020304" pitchFamily="18" charset="0"/>
              <a:ea typeface="Times New Roman" panose="02020603050405020304" pitchFamily="18" charset="0"/>
            </a:rPr>
            <a:t>3) </a:t>
          </a:r>
          <a:r>
            <a:rPr lang="en-US" sz="2300" kern="1200" dirty="0" err="1">
              <a:latin typeface="Times New Roman" panose="02020603050405020304" pitchFamily="18" charset="0"/>
              <a:ea typeface="Times New Roman" panose="02020603050405020304" pitchFamily="18" charset="0"/>
            </a:rPr>
            <a:t>Ko'p</a:t>
          </a:r>
          <a:r>
            <a:rPr lang="en-US" sz="2300" kern="1200" dirty="0">
              <a:latin typeface="Times New Roman" panose="02020603050405020304" pitchFamily="18" charset="0"/>
              <a:ea typeface="Times New Roman" panose="02020603050405020304" pitchFamily="18" charset="0"/>
            </a:rPr>
            <a:t> </a:t>
          </a:r>
          <a:r>
            <a:rPr lang="en-US" sz="2300" kern="1200" dirty="0" err="1">
              <a:latin typeface="Times New Roman" panose="02020603050405020304" pitchFamily="18" charset="0"/>
              <a:ea typeface="Times New Roman" panose="02020603050405020304" pitchFamily="18" charset="0"/>
            </a:rPr>
            <a:t>bosqichli</a:t>
          </a:r>
          <a:r>
            <a:rPr lang="en-US" sz="2300" kern="1200" dirty="0">
              <a:latin typeface="Times New Roman" panose="02020603050405020304" pitchFamily="18" charset="0"/>
              <a:ea typeface="Times New Roman" panose="02020603050405020304" pitchFamily="18" charset="0"/>
            </a:rPr>
            <a:t> </a:t>
          </a:r>
          <a:r>
            <a:rPr lang="en-US" sz="2300" kern="1200" dirty="0" err="1">
              <a:latin typeface="Times New Roman" panose="02020603050405020304" pitchFamily="18" charset="0"/>
              <a:ea typeface="Times New Roman" panose="02020603050405020304" pitchFamily="18" charset="0"/>
            </a:rPr>
            <a:t>ierarxik</a:t>
          </a:r>
          <a:r>
            <a:rPr lang="en-US" sz="2300" kern="1200" dirty="0">
              <a:latin typeface="Times New Roman" panose="02020603050405020304" pitchFamily="18" charset="0"/>
              <a:ea typeface="Times New Roman" panose="02020603050405020304" pitchFamily="18" charset="0"/>
            </a:rPr>
            <a:t> </a:t>
          </a:r>
          <a:r>
            <a:rPr lang="en-US" sz="2300" kern="1200" dirty="0" err="1">
              <a:latin typeface="Times New Roman" panose="02020603050405020304" pitchFamily="18" charset="0"/>
              <a:ea typeface="Times New Roman" panose="02020603050405020304" pitchFamily="18" charset="0"/>
            </a:rPr>
            <a:t>tizimlarda</a:t>
          </a:r>
          <a:r>
            <a:rPr lang="en-US" sz="2300" kern="1200" dirty="0">
              <a:latin typeface="Times New Roman" panose="02020603050405020304" pitchFamily="18" charset="0"/>
              <a:ea typeface="Times New Roman" panose="02020603050405020304" pitchFamily="18" charset="0"/>
            </a:rPr>
            <a:t> qaror qabul qilish </a:t>
          </a:r>
          <a:r>
            <a:rPr lang="en-US" sz="2300" kern="1200" dirty="0" err="1">
              <a:latin typeface="Times New Roman" panose="02020603050405020304" pitchFamily="18" charset="0"/>
              <a:ea typeface="Times New Roman" panose="02020603050405020304" pitchFamily="18" charset="0"/>
            </a:rPr>
            <a:t>jarayonidagi</a:t>
          </a:r>
          <a:r>
            <a:rPr lang="en-US" sz="2300" kern="1200" dirty="0">
              <a:latin typeface="Times New Roman" panose="02020603050405020304" pitchFamily="18" charset="0"/>
              <a:ea typeface="Times New Roman" panose="02020603050405020304" pitchFamily="18" charset="0"/>
            </a:rPr>
            <a:t> </a:t>
          </a:r>
          <a:r>
            <a:rPr lang="en-US" sz="2300" kern="1200" dirty="0" err="1">
              <a:latin typeface="Times New Roman" panose="02020603050405020304" pitchFamily="18" charset="0"/>
              <a:ea typeface="Times New Roman" panose="02020603050405020304" pitchFamily="18" charset="0"/>
            </a:rPr>
            <a:t>noaniqlik</a:t>
          </a:r>
          <a:r>
            <a:rPr lang="en-US" sz="2300" kern="1200" dirty="0">
              <a:latin typeface="Times New Roman" panose="02020603050405020304" pitchFamily="18" charset="0"/>
              <a:ea typeface="Times New Roman" panose="02020603050405020304" pitchFamily="18" charset="0"/>
            </a:rPr>
            <a:t>; </a:t>
          </a:r>
          <a:endParaRPr lang="ru-RU" sz="2300" kern="1200" dirty="0">
            <a:effectLst/>
            <a:latin typeface="Times New Roman" panose="02020603050405020304" pitchFamily="18" charset="0"/>
            <a:ea typeface="Times New Roman" panose="02020603050405020304" pitchFamily="18" charset="0"/>
          </a:endParaRPr>
        </a:p>
        <a:p>
          <a:pPr marL="228600" lvl="1" indent="-228600" algn="l" defTabSz="1022350">
            <a:lnSpc>
              <a:spcPct val="90000"/>
            </a:lnSpc>
            <a:spcBef>
              <a:spcPct val="0"/>
            </a:spcBef>
            <a:spcAft>
              <a:spcPts val="0"/>
            </a:spcAft>
            <a:buFontTx/>
            <a:buNone/>
          </a:pPr>
          <a:r>
            <a:rPr lang="en-US" sz="2300" kern="1200" dirty="0">
              <a:latin typeface="Times New Roman" panose="02020603050405020304" pitchFamily="18" charset="0"/>
              <a:ea typeface="Times New Roman" panose="02020603050405020304" pitchFamily="18" charset="0"/>
            </a:rPr>
            <a:t>4) Qaror qabul qiluvchi </a:t>
          </a:r>
          <a:r>
            <a:rPr lang="en-US" sz="2300" kern="1200" dirty="0" err="1">
              <a:latin typeface="Times New Roman" panose="02020603050405020304" pitchFamily="18" charset="0"/>
              <a:ea typeface="Times New Roman" panose="02020603050405020304" pitchFamily="18" charset="0"/>
            </a:rPr>
            <a:t>shaxsning</a:t>
          </a:r>
          <a:r>
            <a:rPr lang="en-US" sz="2300" kern="1200" dirty="0">
              <a:latin typeface="Times New Roman" panose="02020603050405020304" pitchFamily="18" charset="0"/>
              <a:ea typeface="Times New Roman" panose="02020603050405020304" pitchFamily="18" charset="0"/>
            </a:rPr>
            <a:t> (</a:t>
          </a:r>
          <a:r>
            <a:rPr lang="en-US" sz="2300" kern="1200" dirty="0" err="1">
              <a:latin typeface="Times New Roman" panose="02020603050405020304" pitchFamily="18" charset="0"/>
              <a:ea typeface="Times New Roman" panose="02020603050405020304" pitchFamily="18" charset="0"/>
            </a:rPr>
            <a:t>QQQSh</a:t>
          </a:r>
          <a:r>
            <a:rPr lang="en-US" sz="2300" kern="1200" dirty="0">
              <a:latin typeface="Times New Roman" panose="02020603050405020304" pitchFamily="18" charset="0"/>
              <a:ea typeface="Times New Roman" panose="02020603050405020304" pitchFamily="18" charset="0"/>
            </a:rPr>
            <a:t>) </a:t>
          </a:r>
          <a:r>
            <a:rPr lang="en-US" sz="2300" kern="1200" dirty="0" err="1">
              <a:latin typeface="Times New Roman" panose="02020603050405020304" pitchFamily="18" charset="0"/>
              <a:ea typeface="Times New Roman" panose="02020603050405020304" pitchFamily="18" charset="0"/>
            </a:rPr>
            <a:t>bilimlarini</a:t>
          </a:r>
          <a:r>
            <a:rPr lang="en-US" sz="2300" kern="1200" dirty="0">
              <a:latin typeface="Times New Roman" panose="02020603050405020304" pitchFamily="18" charset="0"/>
              <a:ea typeface="Times New Roman" panose="02020603050405020304" pitchFamily="18" charset="0"/>
            </a:rPr>
            <a:t> </a:t>
          </a:r>
          <a:r>
            <a:rPr lang="en-US" sz="2300" kern="1200" dirty="0" err="1">
              <a:latin typeface="Times New Roman" panose="02020603050405020304" pitchFamily="18" charset="0"/>
              <a:ea typeface="Times New Roman" panose="02020603050405020304" pitchFamily="18" charset="0"/>
            </a:rPr>
            <a:t>ifodalash</a:t>
          </a:r>
          <a:r>
            <a:rPr lang="en-US" sz="2300" kern="1200" dirty="0">
              <a:latin typeface="Times New Roman" panose="02020603050405020304" pitchFamily="18" charset="0"/>
              <a:ea typeface="Times New Roman" panose="02020603050405020304" pitchFamily="18" charset="0"/>
            </a:rPr>
            <a:t> </a:t>
          </a:r>
          <a:r>
            <a:rPr lang="en-US" sz="2300" kern="1200" dirty="0" err="1">
              <a:latin typeface="Times New Roman" panose="02020603050405020304" pitchFamily="18" charset="0"/>
              <a:ea typeface="Times New Roman" panose="02020603050405020304" pitchFamily="18" charset="0"/>
            </a:rPr>
            <a:t>qiyinligini</a:t>
          </a:r>
          <a:r>
            <a:rPr lang="en-US" sz="2300" kern="1200" dirty="0">
              <a:latin typeface="Times New Roman" panose="02020603050405020304" pitchFamily="18" charset="0"/>
              <a:ea typeface="Times New Roman" panose="02020603050405020304" pitchFamily="18" charset="0"/>
            </a:rPr>
            <a:t> </a:t>
          </a:r>
          <a:r>
            <a:rPr lang="en-US" sz="2300" kern="1200" dirty="0" err="1">
              <a:latin typeface="Times New Roman" panose="02020603050405020304" pitchFamily="18" charset="0"/>
              <a:ea typeface="Times New Roman" panose="02020603050405020304" pitchFamily="18" charset="0"/>
            </a:rPr>
            <a:t>hisobga</a:t>
          </a:r>
          <a:r>
            <a:rPr lang="en-US" sz="2300" kern="1200" dirty="0">
              <a:latin typeface="Times New Roman" panose="02020603050405020304" pitchFamily="18" charset="0"/>
              <a:ea typeface="Times New Roman" panose="02020603050405020304" pitchFamily="18" charset="0"/>
            </a:rPr>
            <a:t> </a:t>
          </a:r>
          <a:r>
            <a:rPr lang="en-US" sz="2300" kern="1200" dirty="0" err="1">
              <a:latin typeface="Times New Roman" panose="02020603050405020304" pitchFamily="18" charset="0"/>
              <a:ea typeface="Times New Roman" panose="02020603050405020304" pitchFamily="18" charset="0"/>
            </a:rPr>
            <a:t>olgan</a:t>
          </a:r>
          <a:r>
            <a:rPr lang="en-US" sz="2300" kern="1200" dirty="0">
              <a:latin typeface="Times New Roman" panose="02020603050405020304" pitchFamily="18" charset="0"/>
              <a:ea typeface="Times New Roman" panose="02020603050405020304" pitchFamily="18" charset="0"/>
            </a:rPr>
            <a:t> </a:t>
          </a:r>
          <a:r>
            <a:rPr lang="en-US" sz="2300" kern="1200" dirty="0" err="1">
              <a:latin typeface="Times New Roman" panose="02020603050405020304" pitchFamily="18" charset="0"/>
              <a:ea typeface="Times New Roman" panose="02020603050405020304" pitchFamily="18" charset="0"/>
            </a:rPr>
            <a:t>holda</a:t>
          </a:r>
          <a:r>
            <a:rPr lang="en-US" sz="2300" kern="1200" dirty="0">
              <a:latin typeface="Times New Roman" panose="02020603050405020304" pitchFamily="18" charset="0"/>
              <a:ea typeface="Times New Roman" panose="02020603050405020304" pitchFamily="18" charset="0"/>
            </a:rPr>
            <a:t> (DM)</a:t>
          </a:r>
          <a:endParaRPr lang="ru-RU" sz="2300" kern="1200" dirty="0">
            <a:effectLst/>
            <a:latin typeface="Times New Roman" panose="02020603050405020304" pitchFamily="18" charset="0"/>
            <a:ea typeface="Times New Roman" panose="02020603050405020304" pitchFamily="18" charset="0"/>
          </a:endParaRPr>
        </a:p>
      </dsp:txBody>
      <dsp:txXfrm>
        <a:off x="6062" y="1769228"/>
        <a:ext cx="4942751" cy="3448775"/>
      </dsp:txXfrm>
    </dsp:sp>
    <dsp:sp modelId="{F6FD4A37-13D4-41FC-A5CD-76A4E20FB552}">
      <dsp:nvSpPr>
        <dsp:cNvPr id="0" name=""/>
        <dsp:cNvSpPr/>
      </dsp:nvSpPr>
      <dsp:spPr>
        <a:xfrm>
          <a:off x="5539495" y="1984576"/>
          <a:ext cx="4201304" cy="821481"/>
        </a:xfrm>
        <a:prstGeom prst="rect">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en-US" sz="2300" b="1" i="1" kern="1200" dirty="0" err="1">
              <a:latin typeface="Times New Roman" panose="02020603050405020304" pitchFamily="18" charset="0"/>
              <a:ea typeface="Times New Roman" panose="02020603050405020304" pitchFamily="18" charset="0"/>
            </a:rPr>
            <a:t>Noaniqlikni</a:t>
          </a:r>
          <a:r>
            <a:rPr lang="en-US" sz="2300" b="1" i="1" kern="1200" dirty="0">
              <a:latin typeface="Times New Roman" panose="02020603050405020304" pitchFamily="18" charset="0"/>
              <a:ea typeface="Times New Roman" panose="02020603050405020304" pitchFamily="18" charset="0"/>
            </a:rPr>
            <a:t> </a:t>
          </a:r>
          <a:r>
            <a:rPr lang="en-US" sz="2300" b="1" i="1" kern="1200" dirty="0" err="1">
              <a:latin typeface="Times New Roman" panose="02020603050405020304" pitchFamily="18" charset="0"/>
              <a:ea typeface="Times New Roman" panose="02020603050405020304" pitchFamily="18" charset="0"/>
            </a:rPr>
            <a:t>kamaytirish</a:t>
          </a:r>
          <a:r>
            <a:rPr lang="en-US" sz="2300" b="1" i="1" kern="1200" dirty="0">
              <a:latin typeface="Times New Roman" panose="02020603050405020304" pitchFamily="18" charset="0"/>
              <a:ea typeface="Times New Roman" panose="02020603050405020304" pitchFamily="18" charset="0"/>
            </a:rPr>
            <a:t> </a:t>
          </a:r>
          <a:r>
            <a:rPr lang="en-US" sz="2300" b="1" i="1" kern="1200" dirty="0" err="1">
              <a:latin typeface="Times New Roman" panose="02020603050405020304" pitchFamily="18" charset="0"/>
              <a:ea typeface="Times New Roman" panose="02020603050405020304" pitchFamily="18" charset="0"/>
            </a:rPr>
            <a:t>yo'llari</a:t>
          </a:r>
          <a:r>
            <a:rPr lang="en-US" sz="2300" kern="1200" dirty="0">
              <a:latin typeface="Times New Roman" panose="02020603050405020304" pitchFamily="18" charset="0"/>
              <a:ea typeface="Times New Roman" panose="02020603050405020304" pitchFamily="18" charset="0"/>
            </a:rPr>
            <a:t>: </a:t>
          </a:r>
          <a:endParaRPr lang="ru-RU" sz="2300" kern="1200" dirty="0"/>
        </a:p>
      </dsp:txBody>
      <dsp:txXfrm>
        <a:off x="5539495" y="1984576"/>
        <a:ext cx="4201304" cy="821481"/>
      </dsp:txXfrm>
    </dsp:sp>
    <dsp:sp modelId="{3A705C21-775B-408C-B36D-6CF2675B90CF}">
      <dsp:nvSpPr>
        <dsp:cNvPr id="0" name=""/>
        <dsp:cNvSpPr/>
      </dsp:nvSpPr>
      <dsp:spPr>
        <a:xfrm>
          <a:off x="5539495" y="2788307"/>
          <a:ext cx="4201304" cy="2923474"/>
        </a:xfrm>
        <a:prstGeom prst="rect">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6739762"/>
              <a:satOff val="-22832"/>
              <a:lumOff val="-29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FontTx/>
            <a:buNone/>
          </a:pPr>
          <a:r>
            <a:rPr lang="en-US" sz="2300" kern="1200" dirty="0">
              <a:latin typeface="Times New Roman" panose="02020603050405020304" pitchFamily="18" charset="0"/>
              <a:ea typeface="Times New Roman" panose="02020603050405020304" pitchFamily="18" charset="0"/>
            </a:rPr>
            <a:t>1) </a:t>
          </a:r>
          <a:r>
            <a:rPr lang="en-US" sz="2300" kern="1200" dirty="0" err="1">
              <a:latin typeface="Times New Roman" panose="02020603050405020304" pitchFamily="18" charset="0"/>
              <a:ea typeface="Times New Roman" panose="02020603050405020304" pitchFamily="18" charset="0"/>
            </a:rPr>
            <a:t>ongli</a:t>
          </a:r>
          <a:r>
            <a:rPr lang="en-US" sz="2300" kern="1200" dirty="0">
              <a:latin typeface="Times New Roman" panose="02020603050405020304" pitchFamily="18" charset="0"/>
              <a:ea typeface="Times New Roman" panose="02020603050405020304" pitchFamily="18" charset="0"/>
            </a:rPr>
            <a:t> va </a:t>
          </a:r>
          <a:r>
            <a:rPr lang="en-US" sz="2300" kern="1200" dirty="0" err="1">
              <a:latin typeface="Times New Roman" panose="02020603050405020304" pitchFamily="18" charset="0"/>
              <a:ea typeface="Times New Roman" panose="02020603050405020304" pitchFamily="18" charset="0"/>
            </a:rPr>
            <a:t>ongsiz</a:t>
          </a:r>
          <a:r>
            <a:rPr lang="en-US" sz="2300" kern="1200" dirty="0">
              <a:latin typeface="Times New Roman" panose="02020603050405020304" pitchFamily="18" charset="0"/>
              <a:ea typeface="Times New Roman" panose="02020603050405020304" pitchFamily="18" charset="0"/>
            </a:rPr>
            <a:t> </a:t>
          </a:r>
          <a:r>
            <a:rPr lang="en-US" sz="2300" kern="1200" dirty="0" err="1">
              <a:latin typeface="Times New Roman" panose="02020603050405020304" pitchFamily="18" charset="0"/>
              <a:ea typeface="Times New Roman" panose="02020603050405020304" pitchFamily="18" charset="0"/>
            </a:rPr>
            <a:t>e'tiborsizlik</a:t>
          </a:r>
          <a:r>
            <a:rPr lang="en-US" sz="2300" kern="1200" dirty="0">
              <a:latin typeface="Times New Roman" panose="02020603050405020304" pitchFamily="18" charset="0"/>
              <a:ea typeface="Times New Roman" panose="02020603050405020304" pitchFamily="18" charset="0"/>
            </a:rPr>
            <a:t>; </a:t>
          </a:r>
          <a:endParaRPr lang="ru-RU" sz="2300" kern="1200" dirty="0"/>
        </a:p>
        <a:p>
          <a:pPr marL="228600" lvl="1" indent="-228600" algn="l" defTabSz="1022350">
            <a:lnSpc>
              <a:spcPct val="90000"/>
            </a:lnSpc>
            <a:spcBef>
              <a:spcPct val="0"/>
            </a:spcBef>
            <a:spcAft>
              <a:spcPct val="15000"/>
            </a:spcAft>
            <a:buFontTx/>
            <a:buNone/>
          </a:pPr>
          <a:r>
            <a:rPr lang="en-US" sz="2300" kern="1200" dirty="0">
              <a:latin typeface="Times New Roman" panose="02020603050405020304" pitchFamily="18" charset="0"/>
              <a:ea typeface="Times New Roman" panose="02020603050405020304" pitchFamily="18" charset="0"/>
            </a:rPr>
            <a:t>2) </a:t>
          </a:r>
          <a:r>
            <a:rPr lang="en-US" sz="2300" kern="1200" dirty="0" err="1">
              <a:latin typeface="Times New Roman" panose="02020603050405020304" pitchFamily="18" charset="0"/>
              <a:ea typeface="Times New Roman" panose="02020603050405020304" pitchFamily="18" charset="0"/>
            </a:rPr>
            <a:t>Mavjud</a:t>
          </a:r>
          <a:r>
            <a:rPr lang="en-US" sz="2300" kern="1200" dirty="0">
              <a:latin typeface="Times New Roman" panose="02020603050405020304" pitchFamily="18" charset="0"/>
              <a:ea typeface="Times New Roman" panose="02020603050405020304" pitchFamily="18" charset="0"/>
            </a:rPr>
            <a:t> </a:t>
          </a:r>
          <a:r>
            <a:rPr lang="en-US" sz="2300" kern="1200" dirty="0" err="1">
              <a:latin typeface="Times New Roman" panose="02020603050405020304" pitchFamily="18" charset="0"/>
              <a:ea typeface="Times New Roman" panose="02020603050405020304" pitchFamily="18" charset="0"/>
            </a:rPr>
            <a:t>noaniqlik</a:t>
          </a:r>
          <a:r>
            <a:rPr lang="en-US" sz="2300" kern="1200" dirty="0">
              <a:latin typeface="Times New Roman" panose="02020603050405020304" pitchFamily="18" charset="0"/>
              <a:ea typeface="Times New Roman" panose="02020603050405020304" pitchFamily="18" charset="0"/>
            </a:rPr>
            <a:t> </a:t>
          </a:r>
          <a:r>
            <a:rPr lang="en-US" sz="2300" kern="1200" dirty="0" err="1">
              <a:latin typeface="Times New Roman" panose="02020603050405020304" pitchFamily="18" charset="0"/>
              <a:ea typeface="Times New Roman" panose="02020603050405020304" pitchFamily="18" charset="0"/>
            </a:rPr>
            <a:t>turini</a:t>
          </a:r>
          <a:r>
            <a:rPr lang="en-US" sz="2300" kern="1200" dirty="0">
              <a:latin typeface="Times New Roman" panose="02020603050405020304" pitchFamily="18" charset="0"/>
              <a:ea typeface="Times New Roman" panose="02020603050405020304" pitchFamily="18" charset="0"/>
            </a:rPr>
            <a:t> tanlash va </a:t>
          </a:r>
          <a:r>
            <a:rPr lang="en-US" sz="2300" kern="1200" dirty="0" err="1">
              <a:latin typeface="Times New Roman" panose="02020603050405020304" pitchFamily="18" charset="0"/>
              <a:ea typeface="Times New Roman" panose="02020603050405020304" pitchFamily="18" charset="0"/>
            </a:rPr>
            <a:t>tegishli</a:t>
          </a:r>
          <a:r>
            <a:rPr lang="en-US" sz="2300" kern="1200" dirty="0">
              <a:latin typeface="Times New Roman" panose="02020603050405020304" pitchFamily="18" charset="0"/>
              <a:ea typeface="Times New Roman" panose="02020603050405020304" pitchFamily="18" charset="0"/>
            </a:rPr>
            <a:t> </a:t>
          </a:r>
          <a:r>
            <a:rPr lang="en-US" sz="2300" kern="1200" dirty="0" err="1">
              <a:latin typeface="Times New Roman" panose="02020603050405020304" pitchFamily="18" charset="0"/>
              <a:ea typeface="Times New Roman" panose="02020603050405020304" pitchFamily="18" charset="0"/>
            </a:rPr>
            <a:t>nazariyani</a:t>
          </a:r>
          <a:r>
            <a:rPr lang="en-US" sz="2300" kern="1200" dirty="0">
              <a:latin typeface="Times New Roman" panose="02020603050405020304" pitchFamily="18" charset="0"/>
              <a:ea typeface="Times New Roman" panose="02020603050405020304" pitchFamily="18" charset="0"/>
            </a:rPr>
            <a:t> </a:t>
          </a:r>
          <a:r>
            <a:rPr lang="en-US" sz="2300" kern="1200" dirty="0" err="1">
              <a:latin typeface="Times New Roman" panose="02020603050405020304" pitchFamily="18" charset="0"/>
              <a:ea typeface="Times New Roman" panose="02020603050405020304" pitchFamily="18" charset="0"/>
            </a:rPr>
            <a:t>qo'llash</a:t>
          </a:r>
          <a:r>
            <a:rPr lang="en-US" sz="2300" kern="1200" dirty="0">
              <a:latin typeface="Times New Roman" panose="02020603050405020304" pitchFamily="18" charset="0"/>
              <a:ea typeface="Times New Roman" panose="02020603050405020304" pitchFamily="18" charset="0"/>
            </a:rPr>
            <a:t>, </a:t>
          </a:r>
          <a:endParaRPr lang="ru-RU" sz="2300" kern="1200" dirty="0">
            <a:effectLst/>
            <a:latin typeface="Times New Roman" panose="02020603050405020304" pitchFamily="18" charset="0"/>
            <a:ea typeface="Times New Roman" panose="02020603050405020304" pitchFamily="18" charset="0"/>
          </a:endParaRPr>
        </a:p>
        <a:p>
          <a:pPr marL="228600" lvl="1" indent="-228600" algn="l" defTabSz="1022350">
            <a:lnSpc>
              <a:spcPct val="90000"/>
            </a:lnSpc>
            <a:spcBef>
              <a:spcPct val="0"/>
            </a:spcBef>
            <a:spcAft>
              <a:spcPct val="15000"/>
            </a:spcAft>
            <a:buFontTx/>
            <a:buNone/>
          </a:pPr>
          <a:r>
            <a:rPr lang="en-US" sz="2300" kern="1200" dirty="0">
              <a:latin typeface="Times New Roman" panose="02020603050405020304" pitchFamily="18" charset="0"/>
              <a:ea typeface="Times New Roman" panose="02020603050405020304" pitchFamily="18" charset="0"/>
            </a:rPr>
            <a:t>3) </a:t>
          </a:r>
          <a:r>
            <a:rPr lang="en-US" sz="2300" kern="1200" dirty="0" err="1">
              <a:latin typeface="Times New Roman" panose="02020603050405020304" pitchFamily="18" charset="0"/>
              <a:ea typeface="Times New Roman" panose="02020603050405020304" pitchFamily="18" charset="0"/>
            </a:rPr>
            <a:t>tizimni</a:t>
          </a:r>
          <a:r>
            <a:rPr lang="en-US" sz="2300" kern="1200" dirty="0">
              <a:latin typeface="Times New Roman" panose="02020603050405020304" pitchFamily="18" charset="0"/>
              <a:ea typeface="Times New Roman" panose="02020603050405020304" pitchFamily="18" charset="0"/>
            </a:rPr>
            <a:t> </a:t>
          </a:r>
          <a:r>
            <a:rPr lang="en-US" sz="2300" kern="1200" dirty="0" err="1">
              <a:latin typeface="Times New Roman" panose="02020603050405020304" pitchFamily="18" charset="0"/>
              <a:ea typeface="Times New Roman" panose="02020603050405020304" pitchFamily="18" charset="0"/>
            </a:rPr>
            <a:t>qo'shimcha</a:t>
          </a:r>
          <a:r>
            <a:rPr lang="en-US" sz="2300" kern="1200" dirty="0">
              <a:latin typeface="Times New Roman" panose="02020603050405020304" pitchFamily="18" charset="0"/>
              <a:ea typeface="Times New Roman" panose="02020603050405020304" pitchFamily="18" charset="0"/>
            </a:rPr>
            <a:t> </a:t>
          </a:r>
          <a:r>
            <a:rPr lang="en-US" sz="2300" kern="1200" dirty="0" err="1">
              <a:latin typeface="Times New Roman" panose="02020603050405020304" pitchFamily="18" charset="0"/>
              <a:ea typeface="Times New Roman" panose="02020603050405020304" pitchFamily="18" charset="0"/>
            </a:rPr>
            <a:t>o'rganish</a:t>
          </a:r>
          <a:r>
            <a:rPr lang="en-US" sz="2300" kern="1200" dirty="0">
              <a:latin typeface="Times New Roman" panose="02020603050405020304" pitchFamily="18" charset="0"/>
              <a:ea typeface="Times New Roman" panose="02020603050405020304" pitchFamily="18" charset="0"/>
            </a:rPr>
            <a:t> va </a:t>
          </a:r>
          <a:r>
            <a:rPr lang="en-US" sz="2300" kern="1200" dirty="0" err="1">
              <a:latin typeface="Times New Roman" panose="02020603050405020304" pitchFamily="18" charset="0"/>
              <a:ea typeface="Times New Roman" panose="02020603050405020304" pitchFamily="18" charset="0"/>
            </a:rPr>
            <a:t>qo'shimcha</a:t>
          </a:r>
          <a:r>
            <a:rPr lang="en-US" sz="2300" kern="1200" dirty="0">
              <a:latin typeface="Times New Roman" panose="02020603050405020304" pitchFamily="18" charset="0"/>
              <a:ea typeface="Times New Roman" panose="02020603050405020304" pitchFamily="18" charset="0"/>
            </a:rPr>
            <a:t> </a:t>
          </a:r>
          <a:r>
            <a:rPr lang="en-US" sz="2300" kern="1200" dirty="0" err="1">
              <a:latin typeface="Times New Roman" panose="02020603050405020304" pitchFamily="18" charset="0"/>
              <a:ea typeface="Times New Roman" panose="02020603050405020304" pitchFamily="18" charset="0"/>
            </a:rPr>
            <a:t>ma'lumot</a:t>
          </a:r>
          <a:r>
            <a:rPr lang="en-US" sz="2300" kern="1200" dirty="0">
              <a:latin typeface="Times New Roman" panose="02020603050405020304" pitchFamily="18" charset="0"/>
              <a:ea typeface="Times New Roman" panose="02020603050405020304" pitchFamily="18" charset="0"/>
            </a:rPr>
            <a:t> </a:t>
          </a:r>
          <a:r>
            <a:rPr lang="en-US" sz="2300" kern="1200" dirty="0" err="1">
              <a:latin typeface="Times New Roman" panose="02020603050405020304" pitchFamily="18" charset="0"/>
              <a:ea typeface="Times New Roman" panose="02020603050405020304" pitchFamily="18" charset="0"/>
            </a:rPr>
            <a:t>yig‘ish</a:t>
          </a:r>
          <a:endParaRPr lang="ru-RU" sz="2300" kern="1200" dirty="0">
            <a:effectLst/>
            <a:latin typeface="Times New Roman" panose="02020603050405020304" pitchFamily="18" charset="0"/>
            <a:ea typeface="Times New Roman" panose="02020603050405020304" pitchFamily="18" charset="0"/>
          </a:endParaRPr>
        </a:p>
      </dsp:txBody>
      <dsp:txXfrm>
        <a:off x="5539495" y="2788307"/>
        <a:ext cx="4201304" cy="292347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57B32F-5749-4339-9DE5-4B145663957C}">
      <dsp:nvSpPr>
        <dsp:cNvPr id="0" name=""/>
        <dsp:cNvSpPr/>
      </dsp:nvSpPr>
      <dsp:spPr>
        <a:xfrm rot="5400000">
          <a:off x="5454535" y="-3334875"/>
          <a:ext cx="1576159" cy="8257315"/>
        </a:xfrm>
        <a:prstGeom prst="round2Same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a:lnSpc>
              <a:spcPct val="90000"/>
            </a:lnSpc>
            <a:spcBef>
              <a:spcPct val="0"/>
            </a:spcBef>
            <a:spcAft>
              <a:spcPts val="0"/>
            </a:spcAft>
            <a:buChar char="•"/>
          </a:pPr>
          <a:r>
            <a:rPr lang="uz-Latn-UZ" sz="2100" kern="1200" dirty="0">
              <a:latin typeface="Times New Roman" panose="02020603050405020304" pitchFamily="18" charset="0"/>
              <a:ea typeface="Times New Roman" panose="02020603050405020304" pitchFamily="18" charset="0"/>
            </a:rPr>
            <a:t>noaniqlik (etarlicha ma'lumot yo'qligi, ishonchsizlik) mavjudligi bilan bog'liq bo'lgan yo'qotish, zararni, shuningdek, faqat xavf bilan bog'liq harakatlar natijasida olinishi mumkin bo'lgan foyda va foydani anglatadi, bu ko'pincha innovatsiyalar bilan bog'liq.</a:t>
          </a:r>
          <a:endParaRPr lang="ru-RU" sz="2100" kern="1200" dirty="0"/>
        </a:p>
      </dsp:txBody>
      <dsp:txXfrm rot="-5400000">
        <a:off x="2113957" y="82645"/>
        <a:ext cx="8180373" cy="1422275"/>
      </dsp:txXfrm>
    </dsp:sp>
    <dsp:sp modelId="{09BCECED-C2DF-4544-8C2A-8027DC3409FE}">
      <dsp:nvSpPr>
        <dsp:cNvPr id="0" name=""/>
        <dsp:cNvSpPr/>
      </dsp:nvSpPr>
      <dsp:spPr>
        <a:xfrm>
          <a:off x="0" y="142408"/>
          <a:ext cx="1892515" cy="129451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uz-Latn-UZ" sz="2200" kern="1200" dirty="0">
              <a:latin typeface="Times New Roman" panose="02020603050405020304" pitchFamily="18" charset="0"/>
              <a:ea typeface="Times New Roman" panose="02020603050405020304" pitchFamily="18" charset="0"/>
            </a:rPr>
            <a:t>Iqtisodiy ma'noda "xavf" </a:t>
          </a:r>
          <a:endParaRPr lang="ru-RU" sz="2200" kern="1200" dirty="0"/>
        </a:p>
      </dsp:txBody>
      <dsp:txXfrm>
        <a:off x="63193" y="205601"/>
        <a:ext cx="1766129" cy="1168133"/>
      </dsp:txXfrm>
    </dsp:sp>
    <dsp:sp modelId="{6B298EC4-9A27-4E12-BFA9-293599803945}">
      <dsp:nvSpPr>
        <dsp:cNvPr id="0" name=""/>
        <dsp:cNvSpPr/>
      </dsp:nvSpPr>
      <dsp:spPr>
        <a:xfrm rot="5400000">
          <a:off x="5395545" y="-1620888"/>
          <a:ext cx="1576159" cy="8170453"/>
        </a:xfrm>
        <a:prstGeom prst="round2SameRect">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6739762"/>
              <a:satOff val="-22832"/>
              <a:lumOff val="-29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ts val="0"/>
            </a:spcAft>
            <a:buChar char="•"/>
          </a:pPr>
          <a:r>
            <a:rPr lang="uz-Latn-UZ" sz="1700" kern="1200" dirty="0">
              <a:latin typeface="Times New Roman" panose="02020603050405020304" pitchFamily="18" charset="0"/>
              <a:ea typeface="Times New Roman" panose="02020603050405020304" pitchFamily="18" charset="0"/>
            </a:rPr>
            <a:t>birinchi navbatda muammolarning tabiati va murakkabligi, boshqaruv qarorlarini qabul qilish va natijalarni bashorat qilish shartlari bilan bog'liq. Boshqaruv tavakkalchiligi ma'lumotlarning etarli emasligi sababli turli darajadagi noaniqlik sharoitida amalga oshiriladigan boshqaruv faoliyatining o'ziga xos xususiyati sifatida ko'rib chiqilishi kerak, agar menejer muqobil echimni tanlasa, uning samaradorligi mezoni salbiy amalga oshirish sharoitlari ehtimoli bilan bog'liq.</a:t>
          </a:r>
          <a:endParaRPr lang="ru-RU" sz="1700" kern="1200" dirty="0"/>
        </a:p>
      </dsp:txBody>
      <dsp:txXfrm rot="-5400000">
        <a:off x="2098398" y="1753201"/>
        <a:ext cx="8093511" cy="1422275"/>
      </dsp:txXfrm>
    </dsp:sp>
    <dsp:sp modelId="{2EBB6B94-9034-4300-876F-160CB2352438}">
      <dsp:nvSpPr>
        <dsp:cNvPr id="0" name=""/>
        <dsp:cNvSpPr/>
      </dsp:nvSpPr>
      <dsp:spPr>
        <a:xfrm>
          <a:off x="0" y="1866638"/>
          <a:ext cx="1947967" cy="1195398"/>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uz-Latn-UZ" sz="2200" kern="1200" dirty="0">
              <a:latin typeface="Times New Roman" panose="02020603050405020304" pitchFamily="18" charset="0"/>
              <a:ea typeface="Times New Roman" panose="02020603050405020304" pitchFamily="18" charset="0"/>
            </a:rPr>
            <a:t>Menejmentda "xavf" </a:t>
          </a:r>
          <a:endParaRPr lang="ru-RU" sz="2200" kern="1200" dirty="0"/>
        </a:p>
      </dsp:txBody>
      <dsp:txXfrm>
        <a:off x="58355" y="1924993"/>
        <a:ext cx="1831257" cy="1078688"/>
      </dsp:txXfrm>
    </dsp:sp>
  </dsp:spTree>
</dsp:drawing>
</file>

<file path=ppt/diagrams/layout1.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41FAF57-C520-4066-9FC9-B3675B4DF591}"/>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6F616635-44CD-4AB9-BFF8-7DD12A5A502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796BC983-0B34-4923-93FC-B59DAE64959A}"/>
              </a:ext>
            </a:extLst>
          </p:cNvPr>
          <p:cNvSpPr>
            <a:spLocks noGrp="1"/>
          </p:cNvSpPr>
          <p:nvPr>
            <p:ph type="dt" sz="half" idx="10"/>
          </p:nvPr>
        </p:nvSpPr>
        <p:spPr/>
        <p:txBody>
          <a:bodyPr/>
          <a:lstStyle/>
          <a:p>
            <a:fld id="{C2E1C573-C3C7-4C6D-AFC3-6D6610A7617E}" type="datetimeFigureOut">
              <a:rPr lang="ru-RU" smtClean="0"/>
              <a:t>30.10.2023</a:t>
            </a:fld>
            <a:endParaRPr lang="ru-RU"/>
          </a:p>
        </p:txBody>
      </p:sp>
      <p:sp>
        <p:nvSpPr>
          <p:cNvPr id="5" name="Нижний колонтитул 4">
            <a:extLst>
              <a:ext uri="{FF2B5EF4-FFF2-40B4-BE49-F238E27FC236}">
                <a16:creationId xmlns:a16="http://schemas.microsoft.com/office/drawing/2014/main" id="{ABF4315E-B93C-4BF4-B81F-EC53F2A1DE2C}"/>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2C0B410D-D847-40F7-B876-B80A391FC391}"/>
              </a:ext>
            </a:extLst>
          </p:cNvPr>
          <p:cNvSpPr>
            <a:spLocks noGrp="1"/>
          </p:cNvSpPr>
          <p:nvPr>
            <p:ph type="sldNum" sz="quarter" idx="12"/>
          </p:nvPr>
        </p:nvSpPr>
        <p:spPr/>
        <p:txBody>
          <a:bodyPr/>
          <a:lstStyle/>
          <a:p>
            <a:fld id="{3F00855C-9E30-4376-A93C-FDC04D224DC0}" type="slidenum">
              <a:rPr lang="ru-RU" smtClean="0"/>
              <a:t>‹#›</a:t>
            </a:fld>
            <a:endParaRPr lang="ru-RU"/>
          </a:p>
        </p:txBody>
      </p:sp>
    </p:spTree>
    <p:extLst>
      <p:ext uri="{BB962C8B-B14F-4D97-AF65-F5344CB8AC3E}">
        <p14:creationId xmlns:p14="http://schemas.microsoft.com/office/powerpoint/2010/main" val="3531353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A5731AC-8C6C-465E-B48F-C97AE79FBFF3}"/>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938B9FB3-182A-45A4-BDD0-7D090AF47B6A}"/>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0605BC1-25A6-4EC9-9AC7-8723535397A1}"/>
              </a:ext>
            </a:extLst>
          </p:cNvPr>
          <p:cNvSpPr>
            <a:spLocks noGrp="1"/>
          </p:cNvSpPr>
          <p:nvPr>
            <p:ph type="dt" sz="half" idx="10"/>
          </p:nvPr>
        </p:nvSpPr>
        <p:spPr/>
        <p:txBody>
          <a:bodyPr/>
          <a:lstStyle/>
          <a:p>
            <a:fld id="{C2E1C573-C3C7-4C6D-AFC3-6D6610A7617E}" type="datetimeFigureOut">
              <a:rPr lang="ru-RU" smtClean="0"/>
              <a:t>30.10.2023</a:t>
            </a:fld>
            <a:endParaRPr lang="ru-RU"/>
          </a:p>
        </p:txBody>
      </p:sp>
      <p:sp>
        <p:nvSpPr>
          <p:cNvPr id="5" name="Нижний колонтитул 4">
            <a:extLst>
              <a:ext uri="{FF2B5EF4-FFF2-40B4-BE49-F238E27FC236}">
                <a16:creationId xmlns:a16="http://schemas.microsoft.com/office/drawing/2014/main" id="{C7E52895-62A4-42D8-90CC-196A8075666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B144281F-F931-44CD-A5C1-2976E8FBCB1E}"/>
              </a:ext>
            </a:extLst>
          </p:cNvPr>
          <p:cNvSpPr>
            <a:spLocks noGrp="1"/>
          </p:cNvSpPr>
          <p:nvPr>
            <p:ph type="sldNum" sz="quarter" idx="12"/>
          </p:nvPr>
        </p:nvSpPr>
        <p:spPr/>
        <p:txBody>
          <a:bodyPr/>
          <a:lstStyle/>
          <a:p>
            <a:fld id="{3F00855C-9E30-4376-A93C-FDC04D224DC0}" type="slidenum">
              <a:rPr lang="ru-RU" smtClean="0"/>
              <a:t>‹#›</a:t>
            </a:fld>
            <a:endParaRPr lang="ru-RU"/>
          </a:p>
        </p:txBody>
      </p:sp>
    </p:spTree>
    <p:extLst>
      <p:ext uri="{BB962C8B-B14F-4D97-AF65-F5344CB8AC3E}">
        <p14:creationId xmlns:p14="http://schemas.microsoft.com/office/powerpoint/2010/main" val="10093297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0BA1C6F-BDD3-4D0D-813E-8A40A32810DA}"/>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980E91E1-7F70-400C-ADFF-434EF553BFD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49FBE804-4E87-4DA5-B44D-EEB1A24EEAEA}"/>
              </a:ext>
            </a:extLst>
          </p:cNvPr>
          <p:cNvSpPr>
            <a:spLocks noGrp="1"/>
          </p:cNvSpPr>
          <p:nvPr>
            <p:ph type="dt" sz="half" idx="10"/>
          </p:nvPr>
        </p:nvSpPr>
        <p:spPr/>
        <p:txBody>
          <a:bodyPr/>
          <a:lstStyle/>
          <a:p>
            <a:fld id="{C2E1C573-C3C7-4C6D-AFC3-6D6610A7617E}" type="datetimeFigureOut">
              <a:rPr lang="ru-RU" smtClean="0"/>
              <a:t>30.10.2023</a:t>
            </a:fld>
            <a:endParaRPr lang="ru-RU"/>
          </a:p>
        </p:txBody>
      </p:sp>
      <p:sp>
        <p:nvSpPr>
          <p:cNvPr id="5" name="Нижний колонтитул 4">
            <a:extLst>
              <a:ext uri="{FF2B5EF4-FFF2-40B4-BE49-F238E27FC236}">
                <a16:creationId xmlns:a16="http://schemas.microsoft.com/office/drawing/2014/main" id="{27D7328B-3991-4428-980A-4B13D858CBE3}"/>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E5BF5997-2283-4FA5-8607-1E7631146AB5}"/>
              </a:ext>
            </a:extLst>
          </p:cNvPr>
          <p:cNvSpPr>
            <a:spLocks noGrp="1"/>
          </p:cNvSpPr>
          <p:nvPr>
            <p:ph type="sldNum" sz="quarter" idx="12"/>
          </p:nvPr>
        </p:nvSpPr>
        <p:spPr/>
        <p:txBody>
          <a:bodyPr/>
          <a:lstStyle/>
          <a:p>
            <a:fld id="{3F00855C-9E30-4376-A93C-FDC04D224DC0}" type="slidenum">
              <a:rPr lang="ru-RU" smtClean="0"/>
              <a:t>‹#›</a:t>
            </a:fld>
            <a:endParaRPr lang="ru-RU"/>
          </a:p>
        </p:txBody>
      </p:sp>
    </p:spTree>
    <p:extLst>
      <p:ext uri="{BB962C8B-B14F-4D97-AF65-F5344CB8AC3E}">
        <p14:creationId xmlns:p14="http://schemas.microsoft.com/office/powerpoint/2010/main" val="21642636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A83F1D1-51E3-4E7F-909E-FE09473B5DDF}"/>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C05C4050-874B-468C-8503-A191CD49AAEA}"/>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3F3E4240-B01A-4391-8033-6CCE9877D553}"/>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D1926267-22EF-42C2-8C1A-F4A5D6C095A6}"/>
              </a:ext>
            </a:extLst>
          </p:cNvPr>
          <p:cNvSpPr>
            <a:spLocks noGrp="1"/>
          </p:cNvSpPr>
          <p:nvPr>
            <p:ph type="dt" sz="half" idx="10"/>
          </p:nvPr>
        </p:nvSpPr>
        <p:spPr/>
        <p:txBody>
          <a:bodyPr/>
          <a:lstStyle/>
          <a:p>
            <a:fld id="{C2E1C573-C3C7-4C6D-AFC3-6D6610A7617E}" type="datetimeFigureOut">
              <a:rPr lang="ru-RU" smtClean="0"/>
              <a:t>30.10.2023</a:t>
            </a:fld>
            <a:endParaRPr lang="ru-RU"/>
          </a:p>
        </p:txBody>
      </p:sp>
      <p:sp>
        <p:nvSpPr>
          <p:cNvPr id="6" name="Нижний колонтитул 5">
            <a:extLst>
              <a:ext uri="{FF2B5EF4-FFF2-40B4-BE49-F238E27FC236}">
                <a16:creationId xmlns:a16="http://schemas.microsoft.com/office/drawing/2014/main" id="{304CED03-DFB0-49EB-9DD8-43359A5A1B7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FE0195B3-DD82-4F05-9EBD-30DABCA1720F}"/>
              </a:ext>
            </a:extLst>
          </p:cNvPr>
          <p:cNvSpPr>
            <a:spLocks noGrp="1"/>
          </p:cNvSpPr>
          <p:nvPr>
            <p:ph type="sldNum" sz="quarter" idx="12"/>
          </p:nvPr>
        </p:nvSpPr>
        <p:spPr/>
        <p:txBody>
          <a:bodyPr/>
          <a:lstStyle/>
          <a:p>
            <a:fld id="{3F00855C-9E30-4376-A93C-FDC04D224DC0}" type="slidenum">
              <a:rPr lang="ru-RU" smtClean="0"/>
              <a:t>‹#›</a:t>
            </a:fld>
            <a:endParaRPr lang="ru-RU"/>
          </a:p>
        </p:txBody>
      </p:sp>
    </p:spTree>
    <p:extLst>
      <p:ext uri="{BB962C8B-B14F-4D97-AF65-F5344CB8AC3E}">
        <p14:creationId xmlns:p14="http://schemas.microsoft.com/office/powerpoint/2010/main" val="9302404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1E20A29-BCB1-4334-B1BC-A0F31497FD97}"/>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E3597FCF-58B2-4FF2-8F9C-D559634A61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497F1C73-77FC-4FE1-98F7-B56B8F357A44}"/>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0D0B8FDD-8A02-4153-AE7C-70E95D318D6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0C51D9EE-2566-4990-BE88-86F0C1805D46}"/>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A881B61F-AE06-4FE1-BB4D-AE434AE105ED}"/>
              </a:ext>
            </a:extLst>
          </p:cNvPr>
          <p:cNvSpPr>
            <a:spLocks noGrp="1"/>
          </p:cNvSpPr>
          <p:nvPr>
            <p:ph type="dt" sz="half" idx="10"/>
          </p:nvPr>
        </p:nvSpPr>
        <p:spPr/>
        <p:txBody>
          <a:bodyPr/>
          <a:lstStyle/>
          <a:p>
            <a:fld id="{C2E1C573-C3C7-4C6D-AFC3-6D6610A7617E}" type="datetimeFigureOut">
              <a:rPr lang="ru-RU" smtClean="0"/>
              <a:t>30.10.2023</a:t>
            </a:fld>
            <a:endParaRPr lang="ru-RU"/>
          </a:p>
        </p:txBody>
      </p:sp>
      <p:sp>
        <p:nvSpPr>
          <p:cNvPr id="8" name="Нижний колонтитул 7">
            <a:extLst>
              <a:ext uri="{FF2B5EF4-FFF2-40B4-BE49-F238E27FC236}">
                <a16:creationId xmlns:a16="http://schemas.microsoft.com/office/drawing/2014/main" id="{4DCA0411-B0B2-42C7-8757-158E4BD8FF23}"/>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B721A19E-5FE7-473E-890A-C4CB5BF9CA54}"/>
              </a:ext>
            </a:extLst>
          </p:cNvPr>
          <p:cNvSpPr>
            <a:spLocks noGrp="1"/>
          </p:cNvSpPr>
          <p:nvPr>
            <p:ph type="sldNum" sz="quarter" idx="12"/>
          </p:nvPr>
        </p:nvSpPr>
        <p:spPr/>
        <p:txBody>
          <a:bodyPr/>
          <a:lstStyle/>
          <a:p>
            <a:fld id="{3F00855C-9E30-4376-A93C-FDC04D224DC0}" type="slidenum">
              <a:rPr lang="ru-RU" smtClean="0"/>
              <a:t>‹#›</a:t>
            </a:fld>
            <a:endParaRPr lang="ru-RU"/>
          </a:p>
        </p:txBody>
      </p:sp>
    </p:spTree>
    <p:extLst>
      <p:ext uri="{BB962C8B-B14F-4D97-AF65-F5344CB8AC3E}">
        <p14:creationId xmlns:p14="http://schemas.microsoft.com/office/powerpoint/2010/main" val="35962911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661942E-0B48-4458-8786-0954986184E5}"/>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0C87520D-BFF8-4C73-A077-90F5C571B7A1}"/>
              </a:ext>
            </a:extLst>
          </p:cNvPr>
          <p:cNvSpPr>
            <a:spLocks noGrp="1"/>
          </p:cNvSpPr>
          <p:nvPr>
            <p:ph type="dt" sz="half" idx="10"/>
          </p:nvPr>
        </p:nvSpPr>
        <p:spPr/>
        <p:txBody>
          <a:bodyPr/>
          <a:lstStyle/>
          <a:p>
            <a:fld id="{C2E1C573-C3C7-4C6D-AFC3-6D6610A7617E}" type="datetimeFigureOut">
              <a:rPr lang="ru-RU" smtClean="0"/>
              <a:t>30.10.2023</a:t>
            </a:fld>
            <a:endParaRPr lang="ru-RU"/>
          </a:p>
        </p:txBody>
      </p:sp>
      <p:sp>
        <p:nvSpPr>
          <p:cNvPr id="4" name="Нижний колонтитул 3">
            <a:extLst>
              <a:ext uri="{FF2B5EF4-FFF2-40B4-BE49-F238E27FC236}">
                <a16:creationId xmlns:a16="http://schemas.microsoft.com/office/drawing/2014/main" id="{6BB5B280-480C-47B8-9DB1-68A4528D5714}"/>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76393910-968B-4779-9583-CC1D028D100C}"/>
              </a:ext>
            </a:extLst>
          </p:cNvPr>
          <p:cNvSpPr>
            <a:spLocks noGrp="1"/>
          </p:cNvSpPr>
          <p:nvPr>
            <p:ph type="sldNum" sz="quarter" idx="12"/>
          </p:nvPr>
        </p:nvSpPr>
        <p:spPr/>
        <p:txBody>
          <a:bodyPr/>
          <a:lstStyle/>
          <a:p>
            <a:fld id="{3F00855C-9E30-4376-A93C-FDC04D224DC0}" type="slidenum">
              <a:rPr lang="ru-RU" smtClean="0"/>
              <a:t>‹#›</a:t>
            </a:fld>
            <a:endParaRPr lang="ru-RU"/>
          </a:p>
        </p:txBody>
      </p:sp>
    </p:spTree>
    <p:extLst>
      <p:ext uri="{BB962C8B-B14F-4D97-AF65-F5344CB8AC3E}">
        <p14:creationId xmlns:p14="http://schemas.microsoft.com/office/powerpoint/2010/main" val="6152835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8B0290C8-8004-4676-AA2B-FF3A8A970B46}"/>
              </a:ext>
            </a:extLst>
          </p:cNvPr>
          <p:cNvSpPr>
            <a:spLocks noGrp="1"/>
          </p:cNvSpPr>
          <p:nvPr>
            <p:ph type="dt" sz="half" idx="10"/>
          </p:nvPr>
        </p:nvSpPr>
        <p:spPr/>
        <p:txBody>
          <a:bodyPr/>
          <a:lstStyle/>
          <a:p>
            <a:fld id="{C2E1C573-C3C7-4C6D-AFC3-6D6610A7617E}" type="datetimeFigureOut">
              <a:rPr lang="ru-RU" smtClean="0"/>
              <a:t>30.10.2023</a:t>
            </a:fld>
            <a:endParaRPr lang="ru-RU"/>
          </a:p>
        </p:txBody>
      </p:sp>
      <p:sp>
        <p:nvSpPr>
          <p:cNvPr id="3" name="Нижний колонтитул 2">
            <a:extLst>
              <a:ext uri="{FF2B5EF4-FFF2-40B4-BE49-F238E27FC236}">
                <a16:creationId xmlns:a16="http://schemas.microsoft.com/office/drawing/2014/main" id="{9F948000-9977-4020-813C-BF135DAF1763}"/>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13DB9E44-1DB0-4F82-9C8C-A9414A11F277}"/>
              </a:ext>
            </a:extLst>
          </p:cNvPr>
          <p:cNvSpPr>
            <a:spLocks noGrp="1"/>
          </p:cNvSpPr>
          <p:nvPr>
            <p:ph type="sldNum" sz="quarter" idx="12"/>
          </p:nvPr>
        </p:nvSpPr>
        <p:spPr/>
        <p:txBody>
          <a:bodyPr/>
          <a:lstStyle/>
          <a:p>
            <a:fld id="{3F00855C-9E30-4376-A93C-FDC04D224DC0}" type="slidenum">
              <a:rPr lang="ru-RU" smtClean="0"/>
              <a:t>‹#›</a:t>
            </a:fld>
            <a:endParaRPr lang="ru-RU"/>
          </a:p>
        </p:txBody>
      </p:sp>
    </p:spTree>
    <p:extLst>
      <p:ext uri="{BB962C8B-B14F-4D97-AF65-F5344CB8AC3E}">
        <p14:creationId xmlns:p14="http://schemas.microsoft.com/office/powerpoint/2010/main" val="341946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D049F07-FE3E-4608-94BD-082F5453C61E}"/>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7F547F35-0982-4D12-A728-E91E6006ED9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CAD58FE3-0248-4C59-9E10-FD708C3F1F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32DA6D95-6261-4762-BE81-A06B9205A1DF}"/>
              </a:ext>
            </a:extLst>
          </p:cNvPr>
          <p:cNvSpPr>
            <a:spLocks noGrp="1"/>
          </p:cNvSpPr>
          <p:nvPr>
            <p:ph type="dt" sz="half" idx="10"/>
          </p:nvPr>
        </p:nvSpPr>
        <p:spPr/>
        <p:txBody>
          <a:bodyPr/>
          <a:lstStyle/>
          <a:p>
            <a:fld id="{C2E1C573-C3C7-4C6D-AFC3-6D6610A7617E}" type="datetimeFigureOut">
              <a:rPr lang="ru-RU" smtClean="0"/>
              <a:t>30.10.2023</a:t>
            </a:fld>
            <a:endParaRPr lang="ru-RU"/>
          </a:p>
        </p:txBody>
      </p:sp>
      <p:sp>
        <p:nvSpPr>
          <p:cNvPr id="6" name="Нижний колонтитул 5">
            <a:extLst>
              <a:ext uri="{FF2B5EF4-FFF2-40B4-BE49-F238E27FC236}">
                <a16:creationId xmlns:a16="http://schemas.microsoft.com/office/drawing/2014/main" id="{CF5B1B39-C5D4-4696-82DB-4BEF3C256213}"/>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3DF4115F-9E7F-4DDB-B675-96FE2308D71B}"/>
              </a:ext>
            </a:extLst>
          </p:cNvPr>
          <p:cNvSpPr>
            <a:spLocks noGrp="1"/>
          </p:cNvSpPr>
          <p:nvPr>
            <p:ph type="sldNum" sz="quarter" idx="12"/>
          </p:nvPr>
        </p:nvSpPr>
        <p:spPr/>
        <p:txBody>
          <a:bodyPr/>
          <a:lstStyle/>
          <a:p>
            <a:fld id="{3F00855C-9E30-4376-A93C-FDC04D224DC0}" type="slidenum">
              <a:rPr lang="ru-RU" smtClean="0"/>
              <a:t>‹#›</a:t>
            </a:fld>
            <a:endParaRPr lang="ru-RU"/>
          </a:p>
        </p:txBody>
      </p:sp>
    </p:spTree>
    <p:extLst>
      <p:ext uri="{BB962C8B-B14F-4D97-AF65-F5344CB8AC3E}">
        <p14:creationId xmlns:p14="http://schemas.microsoft.com/office/powerpoint/2010/main" val="40834096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FED4733-675D-4D90-B148-9E7A98865301}"/>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020AD4D4-2A09-440F-AB12-AE92BF6917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3B1E4CD6-2F08-44BF-824F-266C7CADBC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8B905654-C8BA-432C-8793-B2D29F54C987}"/>
              </a:ext>
            </a:extLst>
          </p:cNvPr>
          <p:cNvSpPr>
            <a:spLocks noGrp="1"/>
          </p:cNvSpPr>
          <p:nvPr>
            <p:ph type="dt" sz="half" idx="10"/>
          </p:nvPr>
        </p:nvSpPr>
        <p:spPr/>
        <p:txBody>
          <a:bodyPr/>
          <a:lstStyle/>
          <a:p>
            <a:fld id="{C2E1C573-C3C7-4C6D-AFC3-6D6610A7617E}" type="datetimeFigureOut">
              <a:rPr lang="ru-RU" smtClean="0"/>
              <a:t>30.10.2023</a:t>
            </a:fld>
            <a:endParaRPr lang="ru-RU"/>
          </a:p>
        </p:txBody>
      </p:sp>
      <p:sp>
        <p:nvSpPr>
          <p:cNvPr id="6" name="Нижний колонтитул 5">
            <a:extLst>
              <a:ext uri="{FF2B5EF4-FFF2-40B4-BE49-F238E27FC236}">
                <a16:creationId xmlns:a16="http://schemas.microsoft.com/office/drawing/2014/main" id="{833337D0-4B73-442B-88B8-786B6E3E66C1}"/>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14DCD471-6C3E-4A96-8BDB-E085EB951604}"/>
              </a:ext>
            </a:extLst>
          </p:cNvPr>
          <p:cNvSpPr>
            <a:spLocks noGrp="1"/>
          </p:cNvSpPr>
          <p:nvPr>
            <p:ph type="sldNum" sz="quarter" idx="12"/>
          </p:nvPr>
        </p:nvSpPr>
        <p:spPr/>
        <p:txBody>
          <a:bodyPr/>
          <a:lstStyle/>
          <a:p>
            <a:fld id="{3F00855C-9E30-4376-A93C-FDC04D224DC0}" type="slidenum">
              <a:rPr lang="ru-RU" smtClean="0"/>
              <a:t>‹#›</a:t>
            </a:fld>
            <a:endParaRPr lang="ru-RU"/>
          </a:p>
        </p:txBody>
      </p:sp>
    </p:spTree>
    <p:extLst>
      <p:ext uri="{BB962C8B-B14F-4D97-AF65-F5344CB8AC3E}">
        <p14:creationId xmlns:p14="http://schemas.microsoft.com/office/powerpoint/2010/main" val="34494001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DA0AF31-1B5C-41F5-B1E6-B4A13B914A2E}"/>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B8ED54B-9D7B-4A69-9E0A-B3ABBFF7F668}"/>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293285EB-123B-4837-BFE0-27130E19B55C}"/>
              </a:ext>
            </a:extLst>
          </p:cNvPr>
          <p:cNvSpPr>
            <a:spLocks noGrp="1"/>
          </p:cNvSpPr>
          <p:nvPr>
            <p:ph type="dt" sz="half" idx="10"/>
          </p:nvPr>
        </p:nvSpPr>
        <p:spPr/>
        <p:txBody>
          <a:bodyPr/>
          <a:lstStyle/>
          <a:p>
            <a:fld id="{C2E1C573-C3C7-4C6D-AFC3-6D6610A7617E}" type="datetimeFigureOut">
              <a:rPr lang="ru-RU" smtClean="0"/>
              <a:t>30.10.2023</a:t>
            </a:fld>
            <a:endParaRPr lang="ru-RU"/>
          </a:p>
        </p:txBody>
      </p:sp>
      <p:sp>
        <p:nvSpPr>
          <p:cNvPr id="5" name="Нижний колонтитул 4">
            <a:extLst>
              <a:ext uri="{FF2B5EF4-FFF2-40B4-BE49-F238E27FC236}">
                <a16:creationId xmlns:a16="http://schemas.microsoft.com/office/drawing/2014/main" id="{56187C1C-FC1A-4C07-87B3-7CB69AB2B18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CB0BEB6F-A45E-4047-AE51-4B8B7138598A}"/>
              </a:ext>
            </a:extLst>
          </p:cNvPr>
          <p:cNvSpPr>
            <a:spLocks noGrp="1"/>
          </p:cNvSpPr>
          <p:nvPr>
            <p:ph type="sldNum" sz="quarter" idx="12"/>
          </p:nvPr>
        </p:nvSpPr>
        <p:spPr/>
        <p:txBody>
          <a:bodyPr/>
          <a:lstStyle/>
          <a:p>
            <a:fld id="{3F00855C-9E30-4376-A93C-FDC04D224DC0}" type="slidenum">
              <a:rPr lang="ru-RU" smtClean="0"/>
              <a:t>‹#›</a:t>
            </a:fld>
            <a:endParaRPr lang="ru-RU"/>
          </a:p>
        </p:txBody>
      </p:sp>
    </p:spTree>
    <p:extLst>
      <p:ext uri="{BB962C8B-B14F-4D97-AF65-F5344CB8AC3E}">
        <p14:creationId xmlns:p14="http://schemas.microsoft.com/office/powerpoint/2010/main" val="11941059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BC84CC18-A667-4F81-BC74-FA64CF335031}"/>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A1B3935B-5E12-409A-AF50-1A7542BA16C1}"/>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30552EC4-782D-495B-9723-820C023AC4ED}"/>
              </a:ext>
            </a:extLst>
          </p:cNvPr>
          <p:cNvSpPr>
            <a:spLocks noGrp="1"/>
          </p:cNvSpPr>
          <p:nvPr>
            <p:ph type="dt" sz="half" idx="10"/>
          </p:nvPr>
        </p:nvSpPr>
        <p:spPr/>
        <p:txBody>
          <a:bodyPr/>
          <a:lstStyle/>
          <a:p>
            <a:fld id="{C2E1C573-C3C7-4C6D-AFC3-6D6610A7617E}" type="datetimeFigureOut">
              <a:rPr lang="ru-RU" smtClean="0"/>
              <a:t>30.10.2023</a:t>
            </a:fld>
            <a:endParaRPr lang="ru-RU"/>
          </a:p>
        </p:txBody>
      </p:sp>
      <p:sp>
        <p:nvSpPr>
          <p:cNvPr id="5" name="Нижний колонтитул 4">
            <a:extLst>
              <a:ext uri="{FF2B5EF4-FFF2-40B4-BE49-F238E27FC236}">
                <a16:creationId xmlns:a16="http://schemas.microsoft.com/office/drawing/2014/main" id="{80FB362F-29AA-4DB4-A4A0-444E65D262A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42293C69-48BF-4ADF-8FC3-7BC83D8B00DC}"/>
              </a:ext>
            </a:extLst>
          </p:cNvPr>
          <p:cNvSpPr>
            <a:spLocks noGrp="1"/>
          </p:cNvSpPr>
          <p:nvPr>
            <p:ph type="sldNum" sz="quarter" idx="12"/>
          </p:nvPr>
        </p:nvSpPr>
        <p:spPr/>
        <p:txBody>
          <a:bodyPr/>
          <a:lstStyle/>
          <a:p>
            <a:fld id="{3F00855C-9E30-4376-A93C-FDC04D224DC0}" type="slidenum">
              <a:rPr lang="ru-RU" smtClean="0"/>
              <a:t>‹#›</a:t>
            </a:fld>
            <a:endParaRPr lang="ru-RU"/>
          </a:p>
        </p:txBody>
      </p:sp>
    </p:spTree>
    <p:extLst>
      <p:ext uri="{BB962C8B-B14F-4D97-AF65-F5344CB8AC3E}">
        <p14:creationId xmlns:p14="http://schemas.microsoft.com/office/powerpoint/2010/main" val="39551027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3286CA0-699C-4BE0-B2FE-081AC80036A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F289874A-A25A-4EC7-B811-6817067DF6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9863213-488B-4D24-9696-0FF6D8BEAE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E1C573-C3C7-4C6D-AFC3-6D6610A7617E}" type="datetimeFigureOut">
              <a:rPr lang="ru-RU" smtClean="0"/>
              <a:t>30.10.2023</a:t>
            </a:fld>
            <a:endParaRPr lang="ru-RU"/>
          </a:p>
        </p:txBody>
      </p:sp>
      <p:sp>
        <p:nvSpPr>
          <p:cNvPr id="5" name="Нижний колонтитул 4">
            <a:extLst>
              <a:ext uri="{FF2B5EF4-FFF2-40B4-BE49-F238E27FC236}">
                <a16:creationId xmlns:a16="http://schemas.microsoft.com/office/drawing/2014/main" id="{E10398E9-163E-4BF4-A1D1-F59A76A5256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4C93F1A3-C685-48C4-BA49-4CEEE111A2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00855C-9E30-4376-A93C-FDC04D224DC0}" type="slidenum">
              <a:rPr lang="ru-RU" smtClean="0"/>
              <a:t>‹#›</a:t>
            </a:fld>
            <a:endParaRPr lang="ru-RU"/>
          </a:p>
        </p:txBody>
      </p:sp>
    </p:spTree>
    <p:extLst>
      <p:ext uri="{BB962C8B-B14F-4D97-AF65-F5344CB8AC3E}">
        <p14:creationId xmlns:p14="http://schemas.microsoft.com/office/powerpoint/2010/main" val="17308220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8AF15E24-2CFA-468D-BDC7-CE84EC005D68}"/>
              </a:ext>
            </a:extLst>
          </p:cNvPr>
          <p:cNvSpPr txBox="1">
            <a:spLocks/>
          </p:cNvSpPr>
          <p:nvPr/>
        </p:nvSpPr>
        <p:spPr>
          <a:xfrm>
            <a:off x="2237264" y="1285792"/>
            <a:ext cx="9109608" cy="3746090"/>
          </a:xfrm>
          <a:prstGeom prst="rect">
            <a:avLst/>
          </a:prstGeom>
        </p:spPr>
        <p:txBody>
          <a:bodyPr vert="horz" lIns="91440" tIns="45720" rIns="91440" bIns="45720" rtlCol="0" anchor="t">
            <a:normAutofit lnSpcReduction="10000"/>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a:solidFill>
                  <a:srgbClr val="FF0000"/>
                </a:solidFill>
                <a:latin typeface="Times New Roman" panose="02020603050405020304" pitchFamily="18" charset="0"/>
                <a:cs typeface="Times New Roman" panose="02020603050405020304" pitchFamily="18" charset="0"/>
              </a:rPr>
              <a:t>“THEORY OF INTELLIGENT CONTROL” </a:t>
            </a:r>
            <a:br>
              <a:rPr lang="en-US" sz="3000" b="1" dirty="0">
                <a:solidFill>
                  <a:srgbClr val="FF0000"/>
                </a:solidFill>
                <a:latin typeface="Times New Roman" panose="02020603050405020304" pitchFamily="18" charset="0"/>
                <a:cs typeface="Times New Roman" panose="02020603050405020304" pitchFamily="18" charset="0"/>
              </a:rPr>
            </a:br>
            <a:r>
              <a:rPr lang="en-US" sz="3000" b="1" dirty="0">
                <a:solidFill>
                  <a:srgbClr val="FF0000"/>
                </a:solidFill>
                <a:latin typeface="Times New Roman" panose="02020603050405020304" pitchFamily="18" charset="0"/>
                <a:cs typeface="Times New Roman" panose="02020603050405020304" pitchFamily="18" charset="0"/>
              </a:rPr>
              <a:t>WEEK-</a:t>
            </a:r>
            <a:r>
              <a:rPr lang="ru-RU" sz="3000" b="1" dirty="0">
                <a:solidFill>
                  <a:srgbClr val="FF0000"/>
                </a:solidFill>
                <a:latin typeface="Times New Roman" panose="02020603050405020304" pitchFamily="18" charset="0"/>
                <a:cs typeface="Times New Roman" panose="02020603050405020304" pitchFamily="18" charset="0"/>
              </a:rPr>
              <a:t>8</a:t>
            </a:r>
            <a:r>
              <a:rPr lang="en-US" sz="3000" b="1" dirty="0">
                <a:solidFill>
                  <a:srgbClr val="FF0000"/>
                </a:solidFill>
                <a:latin typeface="Times New Roman" panose="02020603050405020304" pitchFamily="18" charset="0"/>
                <a:cs typeface="Times New Roman" panose="02020603050405020304" pitchFamily="18" charset="0"/>
              </a:rPr>
              <a:t>. MODELS OF DECISION MAKING UNDER UNCERTAINTY</a:t>
            </a:r>
            <a:r>
              <a:rPr lang="en-US" sz="3200" b="1" dirty="0">
                <a:solidFill>
                  <a:srgbClr val="FF0000"/>
                </a:solidFill>
                <a:latin typeface="Times New Roman" panose="02020603050405020304" pitchFamily="18" charset="0"/>
                <a:cs typeface="Times New Roman" panose="02020603050405020304" pitchFamily="18" charset="0"/>
              </a:rPr>
              <a:t>.</a:t>
            </a:r>
            <a:br>
              <a:rPr lang="en-US" sz="3000" b="1" dirty="0">
                <a:solidFill>
                  <a:srgbClr val="FF0000"/>
                </a:solidFill>
                <a:latin typeface="Times New Roman" panose="02020603050405020304" pitchFamily="18" charset="0"/>
                <a:cs typeface="Times New Roman" panose="02020603050405020304" pitchFamily="18" charset="0"/>
              </a:rPr>
            </a:br>
            <a:br>
              <a:rPr lang="en-US" sz="3000" b="1" dirty="0">
                <a:solidFill>
                  <a:srgbClr val="FF0000"/>
                </a:solidFill>
                <a:latin typeface="Times New Roman" panose="02020603050405020304" pitchFamily="18" charset="0"/>
                <a:cs typeface="Times New Roman" panose="02020603050405020304" pitchFamily="18" charset="0"/>
              </a:rPr>
            </a:br>
            <a:r>
              <a:rPr lang="en-US" sz="3000" b="1" dirty="0">
                <a:solidFill>
                  <a:schemeClr val="tx1"/>
                </a:solidFill>
                <a:latin typeface="Times New Roman" panose="02020603050405020304" pitchFamily="18" charset="0"/>
                <a:cs typeface="Times New Roman" panose="02020603050405020304" pitchFamily="18" charset="0"/>
              </a:rPr>
              <a:t>“INTELLEKTUAL BOSHQARISH NAZARIYASI” FANIDAN </a:t>
            </a:r>
            <a:r>
              <a:rPr lang="uz-Cyrl-UZ" sz="3000" b="1" dirty="0">
                <a:solidFill>
                  <a:schemeClr val="tx1"/>
                </a:solidFill>
                <a:latin typeface="Times New Roman" panose="02020603050405020304" pitchFamily="18" charset="0"/>
                <a:cs typeface="Times New Roman" panose="02020603050405020304" pitchFamily="18" charset="0"/>
              </a:rPr>
              <a:t>№ 8</a:t>
            </a:r>
            <a:r>
              <a:rPr lang="en-US" sz="3000" b="1" dirty="0">
                <a:solidFill>
                  <a:schemeClr val="tx1"/>
                </a:solidFill>
                <a:latin typeface="Times New Roman" panose="02020603050405020304" pitchFamily="18" charset="0"/>
                <a:cs typeface="Times New Roman" panose="02020603050405020304" pitchFamily="18" charset="0"/>
              </a:rPr>
              <a:t>-MA’RUZA</a:t>
            </a:r>
            <a:br>
              <a:rPr lang="en-US" sz="3000" b="1" dirty="0">
                <a:solidFill>
                  <a:schemeClr val="tx1"/>
                </a:solidFill>
                <a:latin typeface="Times New Roman" panose="02020603050405020304" pitchFamily="18" charset="0"/>
                <a:cs typeface="Times New Roman" panose="02020603050405020304" pitchFamily="18" charset="0"/>
              </a:rPr>
            </a:br>
            <a:r>
              <a:rPr lang="en-US" sz="3000" b="1" dirty="0">
                <a:solidFill>
                  <a:schemeClr val="tx1"/>
                </a:solidFill>
                <a:latin typeface="Times New Roman" panose="02020603050405020304" pitchFamily="18" charset="0"/>
                <a:cs typeface="Times New Roman" panose="02020603050405020304" pitchFamily="18" charset="0"/>
              </a:rPr>
              <a:t>MAVZU: </a:t>
            </a:r>
            <a:r>
              <a:rPr lang="en-US" sz="3000" b="1" dirty="0">
                <a:latin typeface="Times New Roman" panose="02020603050405020304" pitchFamily="18" charset="0"/>
                <a:cs typeface="Times New Roman" panose="02020603050405020304" pitchFamily="18" charset="0"/>
              </a:rPr>
              <a:t>NOANIQLIK SHAROITIDA QAROR QABUL QILISH MODELLARI</a:t>
            </a:r>
            <a:r>
              <a:rPr lang="en-US" sz="3200" b="1" dirty="0">
                <a:solidFill>
                  <a:schemeClr val="tx1"/>
                </a:solidFill>
                <a:latin typeface="Times New Roman" panose="02020603050405020304" pitchFamily="18" charset="0"/>
                <a:cs typeface="Times New Roman" panose="02020603050405020304" pitchFamily="18" charset="0"/>
              </a:rPr>
              <a:t>.</a:t>
            </a:r>
            <a:endParaRPr lang="ru-RU" sz="3000" b="1" dirty="0">
              <a:solidFill>
                <a:schemeClr val="tx1"/>
              </a:solidFill>
              <a:latin typeface="Times New Roman" panose="02020603050405020304" pitchFamily="18" charset="0"/>
              <a:cs typeface="Times New Roman" panose="02020603050405020304" pitchFamily="18" charset="0"/>
            </a:endParaRPr>
          </a:p>
        </p:txBody>
      </p:sp>
      <p:sp>
        <p:nvSpPr>
          <p:cNvPr id="5" name="Подзаголовок 2">
            <a:extLst>
              <a:ext uri="{FF2B5EF4-FFF2-40B4-BE49-F238E27FC236}">
                <a16:creationId xmlns:a16="http://schemas.microsoft.com/office/drawing/2014/main" id="{06142DBD-1F93-4512-B90B-05651C428885}"/>
              </a:ext>
            </a:extLst>
          </p:cNvPr>
          <p:cNvSpPr txBox="1">
            <a:spLocks/>
          </p:cNvSpPr>
          <p:nvPr/>
        </p:nvSpPr>
        <p:spPr>
          <a:xfrm>
            <a:off x="3909391" y="5212965"/>
            <a:ext cx="6845880" cy="71848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lgn="ctr">
              <a:buNone/>
            </a:pPr>
            <a:r>
              <a:rPr lang="en-US" sz="3000" b="1" dirty="0" err="1">
                <a:solidFill>
                  <a:schemeClr val="tx1"/>
                </a:solidFill>
                <a:latin typeface="Times New Roman" panose="02020603050405020304" pitchFamily="18" charset="0"/>
                <a:cs typeface="Times New Roman" panose="02020603050405020304" pitchFamily="18" charset="0"/>
              </a:rPr>
              <a:t>Ma’ruzachi</a:t>
            </a:r>
            <a:r>
              <a:rPr lang="en-US" sz="3000" b="1" dirty="0">
                <a:solidFill>
                  <a:schemeClr val="tx1"/>
                </a:solidFill>
                <a:latin typeface="Times New Roman" panose="02020603050405020304" pitchFamily="18" charset="0"/>
                <a:cs typeface="Times New Roman" panose="02020603050405020304" pitchFamily="18" charset="0"/>
              </a:rPr>
              <a:t>:	            </a:t>
            </a:r>
            <a:r>
              <a:rPr lang="en-US" sz="3000" b="1" dirty="0" err="1">
                <a:solidFill>
                  <a:schemeClr val="tx1"/>
                </a:solidFill>
                <a:latin typeface="Times New Roman" panose="02020603050405020304" pitchFamily="18" charset="0"/>
                <a:cs typeface="Times New Roman" panose="02020603050405020304" pitchFamily="18" charset="0"/>
              </a:rPr>
              <a:t>Atajonova</a:t>
            </a:r>
            <a:r>
              <a:rPr lang="en-US" sz="3000" b="1" dirty="0">
                <a:solidFill>
                  <a:schemeClr val="tx1"/>
                </a:solidFill>
                <a:latin typeface="Times New Roman" panose="02020603050405020304" pitchFamily="18" charset="0"/>
                <a:cs typeface="Times New Roman" panose="02020603050405020304" pitchFamily="18" charset="0"/>
              </a:rPr>
              <a:t> S.B</a:t>
            </a:r>
            <a:endParaRPr lang="ru-RU" sz="3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40768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0EEAEE9-2C37-4B53-9F31-5FC5194D3BB6}"/>
              </a:ext>
            </a:extLst>
          </p:cNvPr>
          <p:cNvSpPr>
            <a:spLocks noGrp="1"/>
          </p:cNvSpPr>
          <p:nvPr>
            <p:ph type="title"/>
          </p:nvPr>
        </p:nvSpPr>
        <p:spPr>
          <a:xfrm>
            <a:off x="838200" y="365125"/>
            <a:ext cx="4398818" cy="1325563"/>
          </a:xfrm>
        </p:spPr>
        <p:txBody>
          <a:bodyPr/>
          <a:lstStyle/>
          <a:p>
            <a:r>
              <a:rPr lang="en-US" b="1" i="1" dirty="0" err="1">
                <a:latin typeface="Times New Roman" panose="02020603050405020304" pitchFamily="18" charset="0"/>
                <a:cs typeface="Times New Roman" panose="02020603050405020304" pitchFamily="18" charset="0"/>
              </a:rPr>
              <a:t>Reja</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78B9F695-013B-4427-A446-C5F96EBFCC0E}"/>
              </a:ext>
            </a:extLst>
          </p:cNvPr>
          <p:cNvSpPr>
            <a:spLocks noGrp="1"/>
          </p:cNvSpPr>
          <p:nvPr>
            <p:ph idx="1"/>
          </p:nvPr>
        </p:nvSpPr>
        <p:spPr/>
        <p:txBody>
          <a:bodyPr/>
          <a:lstStyle/>
          <a:p>
            <a:pPr marL="0" indent="0">
              <a:lnSpc>
                <a:spcPct val="150000"/>
              </a:lnSpc>
              <a:buNone/>
            </a:pPr>
            <a:r>
              <a:rPr lang="uz-Latn-UZ" b="1" dirty="0">
                <a:latin typeface="Times New Roman" panose="02020603050405020304" pitchFamily="18" charset="0"/>
                <a:cs typeface="Times New Roman" panose="02020603050405020304" pitchFamily="18" charset="0"/>
              </a:rPr>
              <a:t>1. Noaniqlik holatlarining tasnifi</a:t>
            </a:r>
            <a:endParaRPr lang="ru-RU" b="1" dirty="0">
              <a:latin typeface="Times New Roman" panose="02020603050405020304" pitchFamily="18" charset="0"/>
              <a:cs typeface="Times New Roman" panose="02020603050405020304" pitchFamily="18" charset="0"/>
            </a:endParaRPr>
          </a:p>
          <a:p>
            <a:pPr marL="0" indent="0">
              <a:lnSpc>
                <a:spcPct val="150000"/>
              </a:lnSpc>
              <a:buNone/>
            </a:pPr>
            <a:r>
              <a:rPr lang="uz-Latn-UZ" b="1" dirty="0">
                <a:latin typeface="Times New Roman" panose="02020603050405020304" pitchFamily="18" charset="0"/>
                <a:cs typeface="Times New Roman" panose="02020603050405020304" pitchFamily="18" charset="0"/>
              </a:rPr>
              <a:t>2. Qaror qabul qilishning asosiy jihatlari</a:t>
            </a:r>
            <a:endParaRPr lang="ru-RU" b="1" dirty="0">
              <a:latin typeface="Times New Roman" panose="02020603050405020304" pitchFamily="18" charset="0"/>
              <a:cs typeface="Times New Roman" panose="02020603050405020304" pitchFamily="18" charset="0"/>
            </a:endParaRPr>
          </a:p>
          <a:p>
            <a:pPr marL="0" indent="0">
              <a:lnSpc>
                <a:spcPct val="150000"/>
              </a:lnSpc>
              <a:buNone/>
            </a:pPr>
            <a:r>
              <a:rPr lang="uz-Latn-UZ" b="1" dirty="0">
                <a:latin typeface="Times New Roman" panose="02020603050405020304" pitchFamily="18" charset="0"/>
                <a:cs typeface="Times New Roman" panose="02020603050405020304" pitchFamily="18" charset="0"/>
              </a:rPr>
              <a:t>3. Noaniqlik va xavf sharoitida boshqaruv qarorlarini qabul qilish metodologiyasi</a:t>
            </a:r>
            <a:endParaRPr lang="ru-RU" b="1" dirty="0">
              <a:latin typeface="Times New Roman" panose="02020603050405020304" pitchFamily="18" charset="0"/>
              <a:cs typeface="Times New Roman" panose="02020603050405020304" pitchFamily="18" charset="0"/>
            </a:endParaRPr>
          </a:p>
          <a:p>
            <a:pPr marL="0" indent="0">
              <a:lnSpc>
                <a:spcPct val="150000"/>
              </a:lnSpc>
              <a:buNone/>
            </a:pPr>
            <a:r>
              <a:rPr lang="uz-Latn-UZ" b="1" dirty="0">
                <a:latin typeface="Times New Roman" panose="02020603050405020304" pitchFamily="18" charset="0"/>
                <a:cs typeface="Times New Roman" panose="02020603050405020304" pitchFamily="18" charset="0"/>
              </a:rPr>
              <a:t>4. Noaniqlik sharoitida qaror qabul qilishning statik modellari</a:t>
            </a:r>
            <a:endParaRPr lang="ru-RU" b="1"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491563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F43B6BE0-7C32-4AE0-B248-2501B3F81AED}"/>
              </a:ext>
            </a:extLst>
          </p:cNvPr>
          <p:cNvSpPr/>
          <p:nvPr/>
        </p:nvSpPr>
        <p:spPr>
          <a:xfrm>
            <a:off x="2133600" y="1773359"/>
            <a:ext cx="9185564" cy="3713041"/>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a:extLst>
              <a:ext uri="{FF2B5EF4-FFF2-40B4-BE49-F238E27FC236}">
                <a16:creationId xmlns:a16="http://schemas.microsoft.com/office/drawing/2014/main" id="{107E5B7D-F1F4-452A-A67D-0A47FE2EB91C}"/>
              </a:ext>
            </a:extLst>
          </p:cNvPr>
          <p:cNvSpPr>
            <a:spLocks noGrp="1"/>
          </p:cNvSpPr>
          <p:nvPr>
            <p:ph type="title"/>
          </p:nvPr>
        </p:nvSpPr>
        <p:spPr>
          <a:xfrm>
            <a:off x="2001982" y="365125"/>
            <a:ext cx="9594273" cy="1061893"/>
          </a:xfrm>
        </p:spPr>
        <p:txBody>
          <a:bodyPr/>
          <a:lstStyle/>
          <a:p>
            <a:pPr algn="ctr"/>
            <a:r>
              <a:rPr lang="uz-Latn-UZ" b="1" dirty="0">
                <a:latin typeface="Times New Roman" panose="02020603050405020304" pitchFamily="18" charset="0"/>
                <a:cs typeface="Times New Roman" panose="02020603050405020304" pitchFamily="18" charset="0"/>
              </a:rPr>
              <a:t>1. Noaniqlik holatlarining tasnifi</a:t>
            </a:r>
            <a:endParaRPr lang="ru-RU" dirty="0"/>
          </a:p>
        </p:txBody>
      </p:sp>
      <p:sp>
        <p:nvSpPr>
          <p:cNvPr id="4" name="Прямоугольник 3">
            <a:extLst>
              <a:ext uri="{FF2B5EF4-FFF2-40B4-BE49-F238E27FC236}">
                <a16:creationId xmlns:a16="http://schemas.microsoft.com/office/drawing/2014/main" id="{1A14BDAC-804E-4D3C-A3BC-DEFC9ED8A660}"/>
              </a:ext>
            </a:extLst>
          </p:cNvPr>
          <p:cNvSpPr/>
          <p:nvPr/>
        </p:nvSpPr>
        <p:spPr>
          <a:xfrm>
            <a:off x="2725881" y="1773359"/>
            <a:ext cx="8146473" cy="3586366"/>
          </a:xfrm>
          <a:prstGeom prst="rect">
            <a:avLst/>
          </a:prstGeom>
        </p:spPr>
        <p:txBody>
          <a:bodyPr wrap="square">
            <a:spAutoFit/>
          </a:bodyPr>
          <a:lstStyle/>
          <a:p>
            <a:pPr indent="450215" algn="just">
              <a:lnSpc>
                <a:spcPct val="150000"/>
              </a:lnSpc>
              <a:spcAft>
                <a:spcPts val="0"/>
              </a:spcAft>
            </a:pPr>
            <a:r>
              <a:rPr lang="uz-Latn-UZ" sz="2200" dirty="0">
                <a:latin typeface="Times New Roman" panose="02020603050405020304" pitchFamily="18" charset="0"/>
                <a:ea typeface="Times New Roman" panose="02020603050405020304" pitchFamily="18" charset="0"/>
              </a:rPr>
              <a:t>Noaniqlik - bu iqtisodiy faoliyatni amalga oshirish shartlari to'g'risida ma'lumotlarning etishmasligi, bu shartlarni oldindan aytish va oldindan bilishning past darajasi. Noaniqlik iqtisodiy tizimning barcha darajalarida rejalashtirish, qaror qabul qilish va harakatlarni amalga oshirishdagi xavf bilan bog'liq. Texnologik jarayondagi omillarning umumiyligi noma'lum va ularni baholashdan oldin ko'plab farazlar kerak.</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033091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BF8A682-F6F9-40AC-83E1-23364F46EEF6}"/>
              </a:ext>
            </a:extLst>
          </p:cNvPr>
          <p:cNvSpPr>
            <a:spLocks noGrp="1"/>
          </p:cNvSpPr>
          <p:nvPr>
            <p:ph type="title"/>
          </p:nvPr>
        </p:nvSpPr>
        <p:spPr>
          <a:xfrm>
            <a:off x="547255" y="1653598"/>
            <a:ext cx="7585364" cy="1325563"/>
          </a:xfrm>
        </p:spPr>
        <p:txBody>
          <a:bodyPr/>
          <a:lstStyle/>
          <a:p>
            <a:r>
              <a:rPr lang="en-US" b="1" i="1" dirty="0" err="1">
                <a:latin typeface="Times New Roman" panose="02020603050405020304" pitchFamily="18" charset="0"/>
                <a:cs typeface="Times New Roman" panose="02020603050405020304" pitchFamily="18" charset="0"/>
              </a:rPr>
              <a:t>To'liq</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noaniqlikning</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turlari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9F912FC5-6640-4070-8653-CAECBA3BA94E}"/>
              </a:ext>
            </a:extLst>
          </p:cNvPr>
          <p:cNvSpPr/>
          <p:nvPr/>
        </p:nvSpPr>
        <p:spPr>
          <a:xfrm>
            <a:off x="1094509" y="3130898"/>
            <a:ext cx="9047017" cy="2421112"/>
          </a:xfrm>
          <a:prstGeom prst="rect">
            <a:avLst/>
          </a:prstGeom>
        </p:spPr>
        <p:txBody>
          <a:bodyPr wrap="square">
            <a:spAutoFit/>
          </a:bodyPr>
          <a:lstStyle/>
          <a:p>
            <a:pPr indent="450215" algn="just">
              <a:lnSpc>
                <a:spcPct val="150000"/>
              </a:lnSpc>
              <a:spcAft>
                <a:spcPts val="0"/>
              </a:spcAft>
            </a:pPr>
            <a:r>
              <a:rPr lang="en-US" sz="2600" dirty="0">
                <a:latin typeface="Times New Roman" panose="02020603050405020304" pitchFamily="18" charset="0"/>
                <a:ea typeface="Times New Roman" panose="02020603050405020304" pitchFamily="18" charset="0"/>
              </a:rPr>
              <a:t>1). </a:t>
            </a:r>
            <a:r>
              <a:rPr lang="en-US" sz="2600" dirty="0" err="1">
                <a:latin typeface="Times New Roman" panose="02020603050405020304" pitchFamily="18" charset="0"/>
                <a:ea typeface="Times New Roman" panose="02020603050405020304" pitchFamily="18" charset="0"/>
              </a:rPr>
              <a:t>Statistik</a:t>
            </a:r>
            <a:r>
              <a:rPr lang="en-US" sz="2600" dirty="0">
                <a:latin typeface="Times New Roman" panose="02020603050405020304" pitchFamily="18" charset="0"/>
                <a:ea typeface="Times New Roman" panose="02020603050405020304" pitchFamily="18" charset="0"/>
              </a:rPr>
              <a:t> ma'lumotlar </a:t>
            </a:r>
            <a:r>
              <a:rPr lang="en-US" sz="2600" dirty="0" err="1">
                <a:latin typeface="Times New Roman" panose="02020603050405020304" pitchFamily="18" charset="0"/>
                <a:ea typeface="Times New Roman" panose="02020603050405020304" pitchFamily="18" charset="0"/>
              </a:rPr>
              <a:t>yo'qligi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sababli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ehtimolliklar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noma'lum</a:t>
            </a:r>
            <a:r>
              <a:rPr lang="en-US" sz="2600" dirty="0">
                <a:latin typeface="Times New Roman" panose="02020603050405020304" pitchFamily="18" charset="0"/>
                <a:ea typeface="Times New Roman" panose="02020603050405020304" pitchFamily="18" charset="0"/>
              </a:rPr>
              <a:t>. </a:t>
            </a:r>
            <a:endParaRPr lang="ru-RU" sz="2600" dirty="0">
              <a:effectLst/>
              <a:latin typeface="Times New Roman" panose="02020603050405020304" pitchFamily="18" charset="0"/>
              <a:ea typeface="Times New Roman" panose="02020603050405020304" pitchFamily="18" charset="0"/>
            </a:endParaRPr>
          </a:p>
          <a:p>
            <a:pPr indent="450215" algn="just">
              <a:lnSpc>
                <a:spcPct val="150000"/>
              </a:lnSpc>
              <a:spcAft>
                <a:spcPts val="0"/>
              </a:spcAft>
            </a:pPr>
            <a:r>
              <a:rPr lang="en-US" sz="2600" dirty="0">
                <a:latin typeface="Times New Roman" panose="02020603050405020304" pitchFamily="18" charset="0"/>
                <a:ea typeface="Times New Roman" panose="02020603050405020304" pitchFamily="18" charset="0"/>
              </a:rPr>
              <a:t>2) </a:t>
            </a:r>
            <a:r>
              <a:rPr lang="en-US" sz="2600" dirty="0" err="1">
                <a:latin typeface="Times New Roman" panose="02020603050405020304" pitchFamily="18" charset="0"/>
                <a:ea typeface="Times New Roman" panose="02020603050405020304" pitchFamily="18" charset="0"/>
              </a:rPr>
              <a:t>Vaziyat</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statistik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emas</a:t>
            </a:r>
            <a:r>
              <a:rPr lang="en-US" sz="2600" dirty="0">
                <a:latin typeface="Times New Roman" panose="02020603050405020304" pitchFamily="18" charset="0"/>
                <a:ea typeface="Times New Roman" panose="02020603050405020304" pitchFamily="18" charset="0"/>
              </a:rPr>
              <a:t> va </a:t>
            </a:r>
            <a:r>
              <a:rPr lang="en-US" sz="2600" dirty="0" err="1">
                <a:latin typeface="Times New Roman" panose="02020603050405020304" pitchFamily="18" charset="0"/>
                <a:ea typeface="Times New Roman" panose="02020603050405020304" pitchFamily="18" charset="0"/>
              </a:rPr>
              <a:t>ob'ektiv</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ehtimolliklar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sof</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noaniqlik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haqida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gapirishning</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ma'nosi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yo'q</a:t>
            </a:r>
            <a:r>
              <a:rPr lang="en-US" sz="2600" dirty="0">
                <a:latin typeface="Times New Roman" panose="02020603050405020304" pitchFamily="18" charset="0"/>
                <a:ea typeface="Times New Roman" panose="02020603050405020304" pitchFamily="18" charset="0"/>
              </a:rPr>
              <a:t>.</a:t>
            </a:r>
            <a:endParaRPr lang="ru-RU" sz="2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579409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CCC9F45-2E83-4D64-953D-C1886AC55FF6}"/>
              </a:ext>
            </a:extLst>
          </p:cNvPr>
          <p:cNvSpPr>
            <a:spLocks noGrp="1"/>
          </p:cNvSpPr>
          <p:nvPr>
            <p:ph type="title"/>
          </p:nvPr>
        </p:nvSpPr>
        <p:spPr>
          <a:xfrm>
            <a:off x="699654" y="1168688"/>
            <a:ext cx="4495800" cy="1325563"/>
          </a:xfrm>
        </p:spPr>
        <p:txBody>
          <a:bodyPr/>
          <a:lstStyle/>
          <a:p>
            <a:r>
              <a:rPr lang="en-US" b="1" i="1" dirty="0" err="1">
                <a:latin typeface="Times New Roman" panose="02020603050405020304" pitchFamily="18" charset="0"/>
                <a:cs typeface="Times New Roman" panose="02020603050405020304" pitchFamily="18" charset="0"/>
              </a:rPr>
              <a:t>Noaniqlik</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turlari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graphicFrame>
        <p:nvGraphicFramePr>
          <p:cNvPr id="4" name="Схема 3">
            <a:extLst>
              <a:ext uri="{FF2B5EF4-FFF2-40B4-BE49-F238E27FC236}">
                <a16:creationId xmlns:a16="http://schemas.microsoft.com/office/drawing/2014/main" id="{C2091FC7-1C7E-4AFB-AB83-A90AB47E5868}"/>
              </a:ext>
            </a:extLst>
          </p:cNvPr>
          <p:cNvGraphicFramePr/>
          <p:nvPr>
            <p:extLst>
              <p:ext uri="{D42A27DB-BD31-4B8C-83A1-F6EECF244321}">
                <p14:modId xmlns:p14="http://schemas.microsoft.com/office/powerpoint/2010/main" val="2722181696"/>
              </p:ext>
            </p:extLst>
          </p:nvPr>
        </p:nvGraphicFramePr>
        <p:xfrm>
          <a:off x="591126" y="2757488"/>
          <a:ext cx="10173855" cy="36440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032452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E20DF24-69AC-4381-81E7-2853DA12F96D}"/>
              </a:ext>
            </a:extLst>
          </p:cNvPr>
          <p:cNvSpPr>
            <a:spLocks noGrp="1"/>
          </p:cNvSpPr>
          <p:nvPr>
            <p:ph type="title"/>
          </p:nvPr>
        </p:nvSpPr>
        <p:spPr>
          <a:xfrm>
            <a:off x="450272" y="1265670"/>
            <a:ext cx="5867400" cy="1325563"/>
          </a:xfrm>
        </p:spPr>
        <p:txBody>
          <a:bodyPr>
            <a:normAutofit fontScale="90000"/>
          </a:bodyPr>
          <a:lstStyle/>
          <a:p>
            <a:r>
              <a:rPr lang="en-US" dirty="0" err="1">
                <a:latin typeface="Times New Roman" panose="02020603050405020304" pitchFamily="18" charset="0"/>
                <a:cs typeface="Times New Roman" panose="02020603050405020304" pitchFamily="18" charset="0"/>
              </a:rPr>
              <a:t>Voqelikni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tavsiflovchi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ma'lumotlarning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noaniqligi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1F150479-56FD-4AA3-AA3C-28CC1B53D4A8}"/>
              </a:ext>
            </a:extLst>
          </p:cNvPr>
          <p:cNvSpPr/>
          <p:nvPr/>
        </p:nvSpPr>
        <p:spPr>
          <a:xfrm>
            <a:off x="249381" y="2909500"/>
            <a:ext cx="10668000" cy="3349956"/>
          </a:xfrm>
          <a:prstGeom prst="rect">
            <a:avLst/>
          </a:prstGeom>
        </p:spPr>
        <p:txBody>
          <a:bodyPr wrap="square">
            <a:spAutoFit/>
          </a:bodyPr>
          <a:lstStyle/>
          <a:p>
            <a:pPr indent="450215" algn="just">
              <a:lnSpc>
                <a:spcPct val="150000"/>
              </a:lnSpc>
              <a:spcAft>
                <a:spcPts val="0"/>
              </a:spcAft>
            </a:pPr>
            <a:r>
              <a:rPr lang="en-US" sz="2400" b="1" i="1" dirty="0" err="1">
                <a:latin typeface="Times New Roman" panose="02020603050405020304" pitchFamily="18" charset="0"/>
                <a:ea typeface="Times New Roman" panose="02020603050405020304" pitchFamily="18" charset="0"/>
              </a:rPr>
              <a:t>Istiqbolli</a:t>
            </a:r>
            <a:r>
              <a:rPr lang="en-US" sz="2400" dirty="0">
                <a:latin typeface="Times New Roman" panose="02020603050405020304" pitchFamily="18" charset="0"/>
                <a:ea typeface="Times New Roman" panose="02020603050405020304" pitchFamily="18" charset="0"/>
              </a:rPr>
              <a:t> - </a:t>
            </a:r>
            <a:r>
              <a:rPr lang="en-US" sz="2400" dirty="0" err="1">
                <a:latin typeface="Times New Roman" panose="02020603050405020304" pitchFamily="18" charset="0"/>
                <a:ea typeface="Times New Roman" panose="02020603050405020304" pitchFamily="18" charset="0"/>
              </a:rPr>
              <a:t>kutilmagan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omillarning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paydo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bo'lishi</a:t>
            </a:r>
            <a:r>
              <a:rPr lang="en-US" sz="2400" dirty="0">
                <a:latin typeface="Times New Roman" panose="02020603050405020304" pitchFamily="18" charset="0"/>
                <a:ea typeface="Times New Roman" panose="02020603050405020304" pitchFamily="18" charset="0"/>
              </a:rPr>
              <a:t>.</a:t>
            </a:r>
            <a:endParaRPr lang="ru-RU" sz="2400" dirty="0">
              <a:effectLst/>
              <a:latin typeface="Times New Roman" panose="02020603050405020304" pitchFamily="18" charset="0"/>
              <a:ea typeface="Times New Roman" panose="02020603050405020304" pitchFamily="18" charset="0"/>
            </a:endParaRPr>
          </a:p>
          <a:p>
            <a:pPr indent="450215" algn="just">
              <a:lnSpc>
                <a:spcPct val="150000"/>
              </a:lnSpc>
              <a:spcAft>
                <a:spcPts val="0"/>
              </a:spcAft>
            </a:pPr>
            <a:r>
              <a:rPr lang="en-US" sz="2400" b="1" i="1" dirty="0" err="1">
                <a:latin typeface="Times New Roman" panose="02020603050405020304" pitchFamily="18" charset="0"/>
                <a:ea typeface="Times New Roman" panose="02020603050405020304" pitchFamily="18" charset="0"/>
              </a:rPr>
              <a:t>Retrospektiv</a:t>
            </a:r>
            <a:r>
              <a:rPr lang="en-US" sz="2400" dirty="0">
                <a:latin typeface="Times New Roman" panose="02020603050405020304" pitchFamily="18" charset="0"/>
                <a:ea typeface="Times New Roman" panose="02020603050405020304" pitchFamily="18" charset="0"/>
              </a:rPr>
              <a:t> - </a:t>
            </a:r>
            <a:r>
              <a:rPr lang="en-US" sz="2400" dirty="0" err="1">
                <a:latin typeface="Times New Roman" panose="02020603050405020304" pitchFamily="18" charset="0"/>
                <a:ea typeface="Times New Roman" panose="02020603050405020304" pitchFamily="18" charset="0"/>
              </a:rPr>
              <a:t>ob'ektning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o'tmishdagi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xatti-harakatlari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haqida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ma'lumot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yo'qligi</a:t>
            </a:r>
            <a:r>
              <a:rPr lang="en-US" sz="2400" dirty="0">
                <a:latin typeface="Times New Roman" panose="02020603050405020304" pitchFamily="18" charset="0"/>
                <a:ea typeface="Times New Roman" panose="02020603050405020304" pitchFamily="18" charset="0"/>
              </a:rPr>
              <a:t>.</a:t>
            </a:r>
            <a:endParaRPr lang="ru-RU" sz="2400" dirty="0">
              <a:effectLst/>
              <a:latin typeface="Times New Roman" panose="02020603050405020304" pitchFamily="18" charset="0"/>
              <a:ea typeface="Times New Roman" panose="02020603050405020304" pitchFamily="18" charset="0"/>
            </a:endParaRPr>
          </a:p>
          <a:p>
            <a:pPr indent="450215" algn="just">
              <a:lnSpc>
                <a:spcPct val="150000"/>
              </a:lnSpc>
              <a:spcAft>
                <a:spcPts val="0"/>
              </a:spcAft>
            </a:pPr>
            <a:r>
              <a:rPr lang="en-US" sz="2400" b="1" i="1" dirty="0" err="1">
                <a:latin typeface="Times New Roman" panose="02020603050405020304" pitchFamily="18" charset="0"/>
                <a:ea typeface="Times New Roman" panose="02020603050405020304" pitchFamily="18" charset="0"/>
              </a:rPr>
              <a:t>Texnik</a:t>
            </a:r>
            <a:r>
              <a:rPr lang="en-US" sz="2400" dirty="0">
                <a:latin typeface="Times New Roman" panose="02020603050405020304" pitchFamily="18" charset="0"/>
                <a:ea typeface="Times New Roman" panose="02020603050405020304" pitchFamily="18" charset="0"/>
              </a:rPr>
              <a:t> - qabul </a:t>
            </a:r>
            <a:r>
              <a:rPr lang="en-US" sz="2400" dirty="0" err="1">
                <a:latin typeface="Times New Roman" panose="02020603050405020304" pitchFamily="18" charset="0"/>
                <a:ea typeface="Times New Roman" panose="02020603050405020304" pitchFamily="18" charset="0"/>
              </a:rPr>
              <a:t>qilingan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qarorlar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natijalarini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bashorat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qila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olmaslik</a:t>
            </a:r>
            <a:r>
              <a:rPr lang="en-US" sz="2400" dirty="0">
                <a:latin typeface="Times New Roman" panose="02020603050405020304" pitchFamily="18" charset="0"/>
                <a:ea typeface="Times New Roman" panose="02020603050405020304" pitchFamily="18" charset="0"/>
              </a:rPr>
              <a:t>.</a:t>
            </a:r>
            <a:endParaRPr lang="ru-RU" sz="2400" dirty="0">
              <a:effectLst/>
              <a:latin typeface="Times New Roman" panose="02020603050405020304" pitchFamily="18" charset="0"/>
              <a:ea typeface="Times New Roman" panose="02020603050405020304" pitchFamily="18" charset="0"/>
            </a:endParaRPr>
          </a:p>
          <a:p>
            <a:pPr indent="450215" algn="just">
              <a:lnSpc>
                <a:spcPct val="150000"/>
              </a:lnSpc>
              <a:spcAft>
                <a:spcPts val="0"/>
              </a:spcAft>
            </a:pPr>
            <a:r>
              <a:rPr lang="en-US" sz="2400" b="1" i="1" dirty="0" err="1">
                <a:latin typeface="Times New Roman" panose="02020603050405020304" pitchFamily="18" charset="0"/>
                <a:ea typeface="Times New Roman" panose="02020603050405020304" pitchFamily="18" charset="0"/>
              </a:rPr>
              <a:t>Stohastik</a:t>
            </a:r>
            <a:r>
              <a:rPr lang="en-US" sz="2400" dirty="0">
                <a:latin typeface="Times New Roman" panose="02020603050405020304" pitchFamily="18" charset="0"/>
                <a:ea typeface="Times New Roman" panose="02020603050405020304" pitchFamily="18" charset="0"/>
              </a:rPr>
              <a:t> - </a:t>
            </a:r>
            <a:r>
              <a:rPr lang="en-US" sz="2400" dirty="0" err="1">
                <a:latin typeface="Times New Roman" panose="02020603050405020304" pitchFamily="18" charset="0"/>
                <a:ea typeface="Times New Roman" panose="02020603050405020304" pitchFamily="18" charset="0"/>
              </a:rPr>
              <a:t>noaniqlikning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davriyligi</a:t>
            </a:r>
            <a:r>
              <a:rPr lang="en-US" sz="2400" dirty="0">
                <a:latin typeface="Times New Roman" panose="02020603050405020304" pitchFamily="18" charset="0"/>
                <a:ea typeface="Times New Roman" panose="02020603050405020304" pitchFamily="18" charset="0"/>
              </a:rPr>
              <a:t> / </a:t>
            </a:r>
            <a:r>
              <a:rPr lang="en-US" sz="2400" dirty="0" err="1">
                <a:latin typeface="Times New Roman" panose="02020603050405020304" pitchFamily="18" charset="0"/>
                <a:ea typeface="Times New Roman" panose="02020603050405020304" pitchFamily="18" charset="0"/>
              </a:rPr>
              <a:t>davriyligi</a:t>
            </a:r>
            <a:endParaRPr lang="ru-RU" sz="2400" dirty="0">
              <a:effectLst/>
              <a:latin typeface="Times New Roman" panose="02020603050405020304" pitchFamily="18" charset="0"/>
              <a:ea typeface="Times New Roman" panose="02020603050405020304" pitchFamily="18" charset="0"/>
            </a:endParaRPr>
          </a:p>
          <a:p>
            <a:pPr indent="450215" algn="just">
              <a:lnSpc>
                <a:spcPct val="150000"/>
              </a:lnSpc>
              <a:spcAft>
                <a:spcPts val="0"/>
              </a:spcAft>
            </a:pPr>
            <a:r>
              <a:rPr lang="en-US" sz="2400" b="1" i="1" dirty="0" err="1">
                <a:latin typeface="Times New Roman" panose="02020603050405020304" pitchFamily="18" charset="0"/>
                <a:ea typeface="Times New Roman" panose="02020603050405020304" pitchFamily="18" charset="0"/>
              </a:rPr>
              <a:t>Maqsadlarning</a:t>
            </a:r>
            <a:r>
              <a:rPr lang="en-US" sz="2400" b="1" i="1" dirty="0">
                <a:latin typeface="Times New Roman" panose="02020603050405020304" pitchFamily="18" charset="0"/>
                <a:ea typeface="Times New Roman" panose="02020603050405020304" pitchFamily="18" charset="0"/>
              </a:rPr>
              <a:t> </a:t>
            </a:r>
            <a:r>
              <a:rPr lang="en-US" sz="2400" b="1" i="1" dirty="0" err="1">
                <a:latin typeface="Times New Roman" panose="02020603050405020304" pitchFamily="18" charset="0"/>
                <a:ea typeface="Times New Roman" panose="02020603050405020304" pitchFamily="18" charset="0"/>
              </a:rPr>
              <a:t>noaniqligi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maqsadni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noto'g'ri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belgilash</a:t>
            </a:r>
            <a:r>
              <a:rPr lang="en-US" sz="2400" dirty="0">
                <a:latin typeface="Times New Roman" panose="02020603050405020304" pitchFamily="18" charset="0"/>
                <a:ea typeface="Times New Roman" panose="02020603050405020304" pitchFamily="18" charset="0"/>
              </a:rPr>
              <a:t>).</a:t>
            </a:r>
            <a:endParaRPr lang="ru-RU" sz="2400" dirty="0">
              <a:effectLst/>
              <a:latin typeface="Times New Roman" panose="02020603050405020304" pitchFamily="18" charset="0"/>
              <a:ea typeface="Times New Roman" panose="02020603050405020304" pitchFamily="18" charset="0"/>
            </a:endParaRPr>
          </a:p>
          <a:p>
            <a:pPr indent="450215" algn="just">
              <a:lnSpc>
                <a:spcPct val="150000"/>
              </a:lnSpc>
              <a:spcAft>
                <a:spcPts val="0"/>
              </a:spcAft>
            </a:pPr>
            <a:r>
              <a:rPr lang="en-US" sz="2400" b="1" i="1" dirty="0" err="1">
                <a:latin typeface="Times New Roman" panose="02020603050405020304" pitchFamily="18" charset="0"/>
                <a:ea typeface="Times New Roman" panose="02020603050405020304" pitchFamily="18" charset="0"/>
              </a:rPr>
              <a:t>Shartlarning</a:t>
            </a:r>
            <a:r>
              <a:rPr lang="en-US" sz="2400" b="1" i="1" dirty="0">
                <a:latin typeface="Times New Roman" panose="02020603050405020304" pitchFamily="18" charset="0"/>
                <a:ea typeface="Times New Roman" panose="02020603050405020304" pitchFamily="18" charset="0"/>
              </a:rPr>
              <a:t> </a:t>
            </a:r>
            <a:r>
              <a:rPr lang="en-US" sz="2400" b="1" i="1" dirty="0" err="1">
                <a:latin typeface="Times New Roman" panose="02020603050405020304" pitchFamily="18" charset="0"/>
                <a:ea typeface="Times New Roman" panose="02020603050405020304" pitchFamily="18" charset="0"/>
              </a:rPr>
              <a:t>noaniqligi</a:t>
            </a:r>
            <a:r>
              <a:rPr lang="en-US" sz="2400" dirty="0">
                <a:latin typeface="Times New Roman" panose="02020603050405020304" pitchFamily="18" charset="0"/>
                <a:ea typeface="Times New Roman" panose="02020603050405020304" pitchFamily="18" charset="0"/>
              </a:rPr>
              <a:t>.</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49641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DC697A5E-B800-4E34-88B2-09772137A889}"/>
              </a:ext>
            </a:extLst>
          </p:cNvPr>
          <p:cNvSpPr/>
          <p:nvPr/>
        </p:nvSpPr>
        <p:spPr>
          <a:xfrm>
            <a:off x="332509" y="1288451"/>
            <a:ext cx="6096000" cy="1220783"/>
          </a:xfrm>
          <a:prstGeom prst="rect">
            <a:avLst/>
          </a:prstGeom>
        </p:spPr>
        <p:txBody>
          <a:bodyPr>
            <a:spAutoFit/>
          </a:bodyPr>
          <a:lstStyle/>
          <a:p>
            <a:pPr algn="ctr">
              <a:lnSpc>
                <a:spcPct val="150000"/>
              </a:lnSpc>
              <a:spcAft>
                <a:spcPts val="0"/>
              </a:spcAft>
            </a:pPr>
            <a:r>
              <a:rPr lang="en-US" sz="2600" dirty="0" err="1">
                <a:latin typeface="Times New Roman" panose="02020603050405020304" pitchFamily="18" charset="0"/>
                <a:ea typeface="Times New Roman" panose="02020603050405020304" pitchFamily="18" charset="0"/>
              </a:rPr>
              <a:t>Axborotning</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aniqligi</a:t>
            </a:r>
            <a:r>
              <a:rPr lang="en-US" sz="2600" dirty="0">
                <a:latin typeface="Times New Roman" panose="02020603050405020304" pitchFamily="18" charset="0"/>
                <a:ea typeface="Times New Roman" panose="02020603050405020304" pitchFamily="18" charset="0"/>
              </a:rPr>
              <a:t> uning </a:t>
            </a:r>
            <a:r>
              <a:rPr lang="en-US" sz="2600" dirty="0" err="1">
                <a:latin typeface="Times New Roman" panose="02020603050405020304" pitchFamily="18" charset="0"/>
                <a:ea typeface="Times New Roman" panose="02020603050405020304" pitchFamily="18" charset="0"/>
              </a:rPr>
              <a:t>narxi</a:t>
            </a:r>
            <a:r>
              <a:rPr lang="en-US" sz="2600" dirty="0">
                <a:latin typeface="Times New Roman" panose="02020603050405020304" pitchFamily="18" charset="0"/>
                <a:ea typeface="Times New Roman" panose="02020603050405020304" pitchFamily="18" charset="0"/>
              </a:rPr>
              <a:t> va </a:t>
            </a:r>
            <a:r>
              <a:rPr lang="en-US" sz="2600" dirty="0" err="1">
                <a:latin typeface="Times New Roman" panose="02020603050405020304" pitchFamily="18" charset="0"/>
                <a:ea typeface="Times New Roman" panose="02020603050405020304" pitchFamily="18" charset="0"/>
              </a:rPr>
              <a:t>uni</a:t>
            </a:r>
            <a:r>
              <a:rPr lang="en-US" sz="2600" dirty="0">
                <a:latin typeface="Times New Roman" panose="02020603050405020304" pitchFamily="18" charset="0"/>
                <a:ea typeface="Times New Roman" panose="02020603050405020304" pitchFamily="18" charset="0"/>
              </a:rPr>
              <a:t> olish uchun </a:t>
            </a:r>
            <a:r>
              <a:rPr lang="en-US" sz="2600" dirty="0" err="1">
                <a:latin typeface="Times New Roman" panose="02020603050405020304" pitchFamily="18" charset="0"/>
                <a:ea typeface="Times New Roman" panose="02020603050405020304" pitchFamily="18" charset="0"/>
              </a:rPr>
              <a:t>zarur</a:t>
            </a:r>
            <a:r>
              <a:rPr lang="en-US" sz="2600" dirty="0">
                <a:latin typeface="Times New Roman" panose="02020603050405020304" pitchFamily="18" charset="0"/>
                <a:ea typeface="Times New Roman" panose="02020603050405020304" pitchFamily="18" charset="0"/>
              </a:rPr>
              <a:t> bo'lgan vaqt </a:t>
            </a:r>
            <a:r>
              <a:rPr lang="en-US" sz="2600" dirty="0" err="1">
                <a:latin typeface="Times New Roman" panose="02020603050405020304" pitchFamily="18" charset="0"/>
                <a:ea typeface="Times New Roman" panose="02020603050405020304" pitchFamily="18" charset="0"/>
              </a:rPr>
              <a:t>bilan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ortadi</a:t>
            </a:r>
            <a:r>
              <a:rPr lang="en-US" sz="2600" dirty="0">
                <a:latin typeface="Times New Roman" panose="02020603050405020304" pitchFamily="18" charset="0"/>
                <a:ea typeface="Times New Roman" panose="02020603050405020304" pitchFamily="18" charset="0"/>
              </a:rPr>
              <a:t>.</a:t>
            </a:r>
            <a:endParaRPr lang="ru-RU" sz="2600" dirty="0">
              <a:effectLst/>
              <a:latin typeface="Times New Roman" panose="02020603050405020304" pitchFamily="18" charset="0"/>
              <a:ea typeface="Times New Roman" panose="02020603050405020304" pitchFamily="18" charset="0"/>
            </a:endParaRPr>
          </a:p>
        </p:txBody>
      </p:sp>
      <p:graphicFrame>
        <p:nvGraphicFramePr>
          <p:cNvPr id="5" name="Схема 4">
            <a:extLst>
              <a:ext uri="{FF2B5EF4-FFF2-40B4-BE49-F238E27FC236}">
                <a16:creationId xmlns:a16="http://schemas.microsoft.com/office/drawing/2014/main" id="{E54269C4-B3AB-48A9-B293-085F0E52BB41}"/>
              </a:ext>
            </a:extLst>
          </p:cNvPr>
          <p:cNvGraphicFramePr/>
          <p:nvPr>
            <p:extLst>
              <p:ext uri="{D42A27DB-BD31-4B8C-83A1-F6EECF244321}">
                <p14:modId xmlns:p14="http://schemas.microsoft.com/office/powerpoint/2010/main" val="2525161254"/>
              </p:ext>
            </p:extLst>
          </p:nvPr>
        </p:nvGraphicFramePr>
        <p:xfrm>
          <a:off x="1029854" y="2847109"/>
          <a:ext cx="10132291" cy="36529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72463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aphicFrame>
        <p:nvGraphicFramePr>
          <p:cNvPr id="4" name="Схема 3">
            <a:extLst>
              <a:ext uri="{FF2B5EF4-FFF2-40B4-BE49-F238E27FC236}">
                <a16:creationId xmlns:a16="http://schemas.microsoft.com/office/drawing/2014/main" id="{55487C93-056F-45DC-9E83-EDDA1A191A21}"/>
              </a:ext>
            </a:extLst>
          </p:cNvPr>
          <p:cNvGraphicFramePr/>
          <p:nvPr>
            <p:extLst>
              <p:ext uri="{D42A27DB-BD31-4B8C-83A1-F6EECF244321}">
                <p14:modId xmlns:p14="http://schemas.microsoft.com/office/powerpoint/2010/main" val="2485584988"/>
              </p:ext>
            </p:extLst>
          </p:nvPr>
        </p:nvGraphicFramePr>
        <p:xfrm>
          <a:off x="909781" y="734291"/>
          <a:ext cx="9744363" cy="61237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091811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BE0711A8-B31A-4040-8E32-C943C1CC055B}"/>
              </a:ext>
            </a:extLst>
          </p:cNvPr>
          <p:cNvSpPr/>
          <p:nvPr/>
        </p:nvSpPr>
        <p:spPr>
          <a:xfrm>
            <a:off x="2743200" y="1316504"/>
            <a:ext cx="9088582" cy="4793351"/>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a:extLst>
              <a:ext uri="{FF2B5EF4-FFF2-40B4-BE49-F238E27FC236}">
                <a16:creationId xmlns:a16="http://schemas.microsoft.com/office/drawing/2014/main" id="{09688DCD-5FA7-409F-96C2-DD637FF27867}"/>
              </a:ext>
            </a:extLst>
          </p:cNvPr>
          <p:cNvSpPr/>
          <p:nvPr/>
        </p:nvSpPr>
        <p:spPr>
          <a:xfrm>
            <a:off x="3640657" y="330107"/>
            <a:ext cx="6861750" cy="701859"/>
          </a:xfrm>
          <a:prstGeom prst="rect">
            <a:avLst/>
          </a:prstGeom>
        </p:spPr>
        <p:txBody>
          <a:bodyPr wrap="none">
            <a:spAutoFit/>
          </a:bodyPr>
          <a:lstStyle/>
          <a:p>
            <a:pPr>
              <a:lnSpc>
                <a:spcPct val="150000"/>
              </a:lnSpc>
            </a:pPr>
            <a:r>
              <a:rPr lang="uz-Latn-UZ" sz="3000" b="1" dirty="0">
                <a:latin typeface="Times New Roman" panose="02020603050405020304" pitchFamily="18" charset="0"/>
                <a:cs typeface="Times New Roman" panose="02020603050405020304" pitchFamily="18" charset="0"/>
              </a:rPr>
              <a:t>2. Qaror qabul qilishning asosiy jihatlari</a:t>
            </a:r>
            <a:endParaRPr lang="ru-RU" sz="3000" b="1"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9F727842-3913-48AD-BEF4-B84484384747}"/>
              </a:ext>
            </a:extLst>
          </p:cNvPr>
          <p:cNvSpPr/>
          <p:nvPr/>
        </p:nvSpPr>
        <p:spPr>
          <a:xfrm>
            <a:off x="3104080" y="1316504"/>
            <a:ext cx="8354291" cy="4653646"/>
          </a:xfrm>
          <a:prstGeom prst="rect">
            <a:avLst/>
          </a:prstGeom>
        </p:spPr>
        <p:txBody>
          <a:bodyPr wrap="square">
            <a:spAutoFit/>
          </a:bodyPr>
          <a:lstStyle/>
          <a:p>
            <a:pPr indent="450215" algn="just">
              <a:lnSpc>
                <a:spcPct val="150000"/>
              </a:lnSpc>
              <a:spcAft>
                <a:spcPts val="0"/>
              </a:spcAft>
            </a:pPr>
            <a:r>
              <a:rPr lang="uz-Latn-UZ" sz="2000" dirty="0">
                <a:latin typeface="Times New Roman" panose="02020603050405020304" pitchFamily="18" charset="0"/>
                <a:ea typeface="Times New Roman" panose="02020603050405020304" pitchFamily="18" charset="0"/>
              </a:rPr>
              <a:t>Turli darajadagi menejerlar ko'pincha ma'lumotlarning etarli emasligi yoki ishonchsizligi, yuqori kadrlar almashinuvi, etkazib beruvchilar yoki xaridorlarning insofsizligi, qonunchilikning tez-tez o'zgarishi, bozor sharoitlari va boshqalar sharoitida boshqaruv qarorlarini tayyorlashga to'g'ri keladi. Boshqaruv qarorini amalga oshirish jarayonida kutilmagan vaziyatlar yuzaga keladi, uni amalga oshirishning aniqligini qiyinlashtirishi ham mumkin. Shuning uchun boshqaruv qarorlarining haqiqiy natijalari har doim ham rejalashtirilganlar bilan mos kelmaydi. Ular hatto qarama-qarshi bo'lishi mumkin. Shunday qilib, boshqaruv qarorlari noaniqlik va xavf bilan tavsiflanadi.</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699204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C31E6E69-A326-44CF-970E-360DCDF2ACE2}"/>
              </a:ext>
            </a:extLst>
          </p:cNvPr>
          <p:cNvSpPr/>
          <p:nvPr/>
        </p:nvSpPr>
        <p:spPr>
          <a:xfrm>
            <a:off x="914399" y="2230353"/>
            <a:ext cx="9157855" cy="3892861"/>
          </a:xfrm>
          <a:prstGeom prst="rect">
            <a:avLst/>
          </a:prstGeom>
        </p:spPr>
        <p:txBody>
          <a:bodyPr wrap="square">
            <a:spAutoFit/>
          </a:bodyPr>
          <a:lstStyle/>
          <a:p>
            <a:pPr indent="450215" algn="just">
              <a:lnSpc>
                <a:spcPct val="150000"/>
              </a:lnSpc>
              <a:spcAft>
                <a:spcPts val="0"/>
              </a:spcAft>
            </a:pPr>
            <a:r>
              <a:rPr lang="uz-Latn-UZ" sz="2800" b="1" dirty="0">
                <a:latin typeface="Times New Roman" panose="02020603050405020304" pitchFamily="18" charset="0"/>
                <a:ea typeface="Times New Roman" panose="02020603050405020304" pitchFamily="18" charset="0"/>
              </a:rPr>
              <a:t>Noaniqlikni o'lchash qiyin, odatda sifat jihatidan baholanadi</a:t>
            </a:r>
            <a:r>
              <a:rPr lang="en-US" sz="2800" b="1" dirty="0">
                <a:latin typeface="Times New Roman" panose="02020603050405020304" pitchFamily="18" charset="0"/>
                <a:ea typeface="Times New Roman" panose="02020603050405020304" pitchFamily="18" charset="0"/>
              </a:rPr>
              <a:t>:</a:t>
            </a:r>
          </a:p>
          <a:p>
            <a:pPr marL="285750" indent="-285750" algn="just">
              <a:lnSpc>
                <a:spcPct val="150000"/>
              </a:lnSpc>
              <a:spcAft>
                <a:spcPts val="0"/>
              </a:spcAft>
              <a:buFontTx/>
              <a:buChar char="-"/>
            </a:pPr>
            <a:r>
              <a:rPr lang="uz-Latn-UZ" sz="2800" b="1" dirty="0">
                <a:latin typeface="Times New Roman" panose="02020603050405020304" pitchFamily="18" charset="0"/>
                <a:ea typeface="Times New Roman" panose="02020603050405020304" pitchFamily="18" charset="0"/>
              </a:rPr>
              <a:t>"ko'proq yoki kamroq", </a:t>
            </a:r>
            <a:endParaRPr lang="en-US" sz="2800" b="1" dirty="0">
              <a:latin typeface="Times New Roman" panose="02020603050405020304" pitchFamily="18" charset="0"/>
              <a:ea typeface="Times New Roman" panose="02020603050405020304" pitchFamily="18" charset="0"/>
            </a:endParaRPr>
          </a:p>
          <a:p>
            <a:pPr marL="285750" indent="-285750" algn="just">
              <a:lnSpc>
                <a:spcPct val="150000"/>
              </a:lnSpc>
              <a:spcAft>
                <a:spcPts val="0"/>
              </a:spcAft>
              <a:buFontTx/>
              <a:buChar char="-"/>
            </a:pPr>
            <a:r>
              <a:rPr lang="uz-Latn-UZ" sz="2800" b="1" dirty="0">
                <a:latin typeface="Times New Roman" panose="02020603050405020304" pitchFamily="18" charset="0"/>
                <a:ea typeface="Times New Roman" panose="02020603050405020304" pitchFamily="18" charset="0"/>
              </a:rPr>
              <a:t>"yuqori yoki past", </a:t>
            </a:r>
            <a:endParaRPr lang="en-US" sz="2800" b="1" dirty="0">
              <a:latin typeface="Times New Roman" panose="02020603050405020304" pitchFamily="18" charset="0"/>
              <a:ea typeface="Times New Roman" panose="02020603050405020304" pitchFamily="18" charset="0"/>
            </a:endParaRPr>
          </a:p>
          <a:p>
            <a:pPr marL="285750" indent="-285750" algn="just">
              <a:lnSpc>
                <a:spcPct val="150000"/>
              </a:lnSpc>
              <a:spcAft>
                <a:spcPts val="0"/>
              </a:spcAft>
              <a:buFontTx/>
              <a:buChar char="-"/>
            </a:pPr>
            <a:r>
              <a:rPr lang="uz-Latn-UZ" sz="2800" b="1" dirty="0">
                <a:latin typeface="Times New Roman" panose="02020603050405020304" pitchFamily="18" charset="0"/>
                <a:ea typeface="Times New Roman" panose="02020603050405020304" pitchFamily="18" charset="0"/>
              </a:rPr>
              <a:t>"maqbul yoki qabul qilinishi mumkin emas". U kamdan-kam hollarda foiz sifatida o'lchanadi.</a:t>
            </a:r>
            <a:endParaRPr lang="ru-RU" sz="28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109428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EAEBB2F6-E19F-4AE4-AD64-3BBB661E4EB9}"/>
              </a:ext>
            </a:extLst>
          </p:cNvPr>
          <p:cNvSpPr/>
          <p:nvPr/>
        </p:nvSpPr>
        <p:spPr>
          <a:xfrm>
            <a:off x="96982" y="1192158"/>
            <a:ext cx="10806545" cy="1687963"/>
          </a:xfrm>
          <a:prstGeom prst="rect">
            <a:avLst/>
          </a:prstGeom>
        </p:spPr>
        <p:txBody>
          <a:bodyPr wrap="square">
            <a:spAutoFit/>
          </a:bodyPr>
          <a:lstStyle/>
          <a:p>
            <a:pPr indent="450215" algn="just">
              <a:lnSpc>
                <a:spcPct val="150000"/>
              </a:lnSpc>
              <a:spcAft>
                <a:spcPts val="0"/>
              </a:spcAft>
            </a:pPr>
            <a:r>
              <a:rPr lang="uz-Latn-UZ" sz="2400" dirty="0">
                <a:latin typeface="Times New Roman" panose="02020603050405020304" pitchFamily="18" charset="0"/>
                <a:ea typeface="Times New Roman" panose="02020603050405020304" pitchFamily="18" charset="0"/>
              </a:rPr>
              <a:t>Loyihani amalga oshirish jarayonida </a:t>
            </a:r>
            <a:endParaRPr lang="en-US" sz="2400" dirty="0">
              <a:latin typeface="Times New Roman" panose="02020603050405020304" pitchFamily="18" charset="0"/>
              <a:ea typeface="Times New Roman" panose="02020603050405020304" pitchFamily="18" charset="0"/>
            </a:endParaRPr>
          </a:p>
          <a:p>
            <a:pPr indent="450215" algn="just">
              <a:lnSpc>
                <a:spcPct val="150000"/>
              </a:lnSpc>
              <a:spcAft>
                <a:spcPts val="0"/>
              </a:spcAft>
            </a:pPr>
            <a:r>
              <a:rPr lang="uz-Latn-UZ" sz="2400" dirty="0">
                <a:latin typeface="Times New Roman" panose="02020603050405020304" pitchFamily="18" charset="0"/>
                <a:ea typeface="Times New Roman" panose="02020603050405020304" pitchFamily="18" charset="0"/>
              </a:rPr>
              <a:t>yuzaga keladigan noqulay vaziyatlar va oqibatlar </a:t>
            </a:r>
            <a:endParaRPr lang="en-US" sz="2400" dirty="0">
              <a:latin typeface="Times New Roman" panose="02020603050405020304" pitchFamily="18" charset="0"/>
              <a:ea typeface="Times New Roman" panose="02020603050405020304" pitchFamily="18" charset="0"/>
            </a:endParaRPr>
          </a:p>
          <a:p>
            <a:pPr indent="450215" algn="just">
              <a:lnSpc>
                <a:spcPct val="150000"/>
              </a:lnSpc>
              <a:spcAft>
                <a:spcPts val="0"/>
              </a:spcAft>
            </a:pPr>
            <a:r>
              <a:rPr lang="uz-Latn-UZ" sz="2400" dirty="0">
                <a:latin typeface="Times New Roman" panose="02020603050405020304" pitchFamily="18" charset="0"/>
                <a:ea typeface="Times New Roman" panose="02020603050405020304" pitchFamily="18" charset="0"/>
              </a:rPr>
              <a:t>ehtimoli bilan bog'liq </a:t>
            </a:r>
            <a:r>
              <a:rPr lang="uz-Latn-UZ" sz="2400" b="1" i="1" dirty="0">
                <a:latin typeface="Times New Roman" panose="02020603050405020304" pitchFamily="18" charset="0"/>
                <a:ea typeface="Times New Roman" panose="02020603050405020304" pitchFamily="18" charset="0"/>
              </a:rPr>
              <a:t>noaniqlik xavf</a:t>
            </a:r>
            <a:r>
              <a:rPr lang="en-US" sz="2400" b="1" i="1" dirty="0" err="1">
                <a:latin typeface="Times New Roman" panose="02020603050405020304" pitchFamily="18" charset="0"/>
                <a:ea typeface="Times New Roman" panose="02020603050405020304" pitchFamily="18" charset="0"/>
              </a:rPr>
              <a:t>i</a:t>
            </a:r>
            <a:r>
              <a:rPr lang="uz-Latn-UZ" sz="2400" dirty="0">
                <a:latin typeface="Times New Roman" panose="02020603050405020304" pitchFamily="18" charset="0"/>
                <a:ea typeface="Times New Roman" panose="02020603050405020304" pitchFamily="18" charset="0"/>
              </a:rPr>
              <a:t> tushunchasi bilan tavsiflanadi.</a:t>
            </a:r>
            <a:endParaRPr lang="ru-RU" sz="2400" dirty="0">
              <a:effectLst/>
              <a:latin typeface="Times New Roman" panose="02020603050405020304" pitchFamily="18" charset="0"/>
              <a:ea typeface="Times New Roman" panose="02020603050405020304" pitchFamily="18" charset="0"/>
            </a:endParaRPr>
          </a:p>
        </p:txBody>
      </p:sp>
      <p:graphicFrame>
        <p:nvGraphicFramePr>
          <p:cNvPr id="5" name="Схема 4">
            <a:extLst>
              <a:ext uri="{FF2B5EF4-FFF2-40B4-BE49-F238E27FC236}">
                <a16:creationId xmlns:a16="http://schemas.microsoft.com/office/drawing/2014/main" id="{3098348E-71C5-4428-BECF-F7AD088D4553}"/>
              </a:ext>
            </a:extLst>
          </p:cNvPr>
          <p:cNvGraphicFramePr/>
          <p:nvPr>
            <p:extLst>
              <p:ext uri="{D42A27DB-BD31-4B8C-83A1-F6EECF244321}">
                <p14:modId xmlns:p14="http://schemas.microsoft.com/office/powerpoint/2010/main" val="805616810"/>
              </p:ext>
            </p:extLst>
          </p:nvPr>
        </p:nvGraphicFramePr>
        <p:xfrm>
          <a:off x="521854" y="3165763"/>
          <a:ext cx="10644909" cy="32540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648210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A35A8F88-4ABF-4C7A-AAD6-E678D4157E4A}"/>
              </a:ext>
            </a:extLst>
          </p:cNvPr>
          <p:cNvSpPr/>
          <p:nvPr/>
        </p:nvSpPr>
        <p:spPr>
          <a:xfrm>
            <a:off x="443343" y="2203931"/>
            <a:ext cx="10501747" cy="4094198"/>
          </a:xfrm>
          <a:prstGeom prst="rect">
            <a:avLst/>
          </a:prstGeom>
        </p:spPr>
        <p:txBody>
          <a:bodyPr wrap="square">
            <a:spAutoFit/>
          </a:bodyPr>
          <a:lstStyle/>
          <a:p>
            <a:pPr marL="342900" lvl="0" indent="-342900" algn="just">
              <a:lnSpc>
                <a:spcPct val="150000"/>
              </a:lnSpc>
              <a:spcAft>
                <a:spcPts val="0"/>
              </a:spcAft>
              <a:buFont typeface="Times New Roman" panose="02020603050405020304" pitchFamily="18" charset="0"/>
              <a:buChar char="-"/>
            </a:pPr>
            <a:r>
              <a:rPr lang="uz-Latn-UZ" sz="2200" dirty="0">
                <a:latin typeface="Times New Roman" panose="02020603050405020304" pitchFamily="18" charset="0"/>
                <a:ea typeface="Times New Roman" panose="02020603050405020304" pitchFamily="18" charset="0"/>
              </a:rPr>
              <a:t>xavf holatidagi faoliyat natijasida yuzaga kelishi mumkin bo'lgan </a:t>
            </a:r>
            <a:r>
              <a:rPr lang="en-US" sz="2200" dirty="0">
                <a:latin typeface="Times New Roman" panose="02020603050405020304" pitchFamily="18" charset="0"/>
                <a:ea typeface="Times New Roman" panose="02020603050405020304" pitchFamily="18" charset="0"/>
              </a:rPr>
              <a:t> </a:t>
            </a:r>
          </a:p>
          <a:p>
            <a:pPr lvl="0" indent="360363" algn="just">
              <a:lnSpc>
                <a:spcPct val="150000"/>
              </a:lnSpc>
              <a:spcAft>
                <a:spcPts val="0"/>
              </a:spcAft>
            </a:pPr>
            <a:r>
              <a:rPr lang="uz-Latn-UZ" sz="2200" dirty="0">
                <a:latin typeface="Times New Roman" panose="02020603050405020304" pitchFamily="18" charset="0"/>
                <a:ea typeface="Times New Roman" panose="02020603050405020304" pitchFamily="18" charset="0"/>
              </a:rPr>
              <a:t>zarar (zarar) yoki kutilayotgan qo'shimcha daromad (foyda) miqdori;</a:t>
            </a:r>
            <a:endParaRPr lang="ru-RU" sz="2200" dirty="0">
              <a:effectLst/>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Font typeface="Times New Roman" panose="02020603050405020304" pitchFamily="18" charset="0"/>
              <a:buChar char="-"/>
            </a:pPr>
            <a:r>
              <a:rPr lang="uz-Latn-UZ" sz="2200" dirty="0">
                <a:latin typeface="Times New Roman" panose="02020603050405020304" pitchFamily="18" charset="0"/>
                <a:ea typeface="Times New Roman" panose="02020603050405020304" pitchFamily="18" charset="0"/>
              </a:rPr>
              <a:t>xavf ehtimoli - 0 dan 1 gacha bo'lgan qiymatlar doirasida o'lchanadigan xavf manbai (hodisasi) yuzaga kelish darajasi. Boshqacha qilib aytganda, har bir xavf turi pastki va yuqori (0 dan 1 gacha) ehtimollik chegaralariga ega;</a:t>
            </a:r>
            <a:endParaRPr lang="ru-RU" sz="2200" dirty="0">
              <a:effectLst/>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Font typeface="Times New Roman" panose="02020603050405020304" pitchFamily="18" charset="0"/>
              <a:buChar char="-"/>
            </a:pPr>
            <a:r>
              <a:rPr lang="uz-Latn-UZ" sz="2200" dirty="0">
                <a:latin typeface="Times New Roman" panose="02020603050405020304" pitchFamily="18" charset="0"/>
                <a:ea typeface="Times New Roman" panose="02020603050405020304" pitchFamily="18" charset="0"/>
              </a:rPr>
              <a:t>xavf darajasi - zarar (yo'qotishlar) miqdorining qiymati noldan 1 gacha bo'lgan xavf echimini tayyorlash va amalga oshirish xarajatlariga nisbati, undan yuqori xavf asoslanmaydi;</a:t>
            </a:r>
            <a:endParaRPr lang="ru-RU" sz="2200" dirty="0">
              <a:effectLst/>
              <a:latin typeface="Times New Roman" panose="02020603050405020304" pitchFamily="18" charset="0"/>
              <a:ea typeface="Times New Roman" panose="02020603050405020304" pitchFamily="18" charset="0"/>
            </a:endParaRPr>
          </a:p>
        </p:txBody>
      </p:sp>
      <p:sp>
        <p:nvSpPr>
          <p:cNvPr id="5" name="Прямоугольник 4">
            <a:extLst>
              <a:ext uri="{FF2B5EF4-FFF2-40B4-BE49-F238E27FC236}">
                <a16:creationId xmlns:a16="http://schemas.microsoft.com/office/drawing/2014/main" id="{B07EA88D-B5E4-4904-92A4-859CEF5F660D}"/>
              </a:ext>
            </a:extLst>
          </p:cNvPr>
          <p:cNvSpPr/>
          <p:nvPr/>
        </p:nvSpPr>
        <p:spPr>
          <a:xfrm>
            <a:off x="1090114" y="1024800"/>
            <a:ext cx="2890535" cy="823752"/>
          </a:xfrm>
          <a:prstGeom prst="rect">
            <a:avLst/>
          </a:prstGeom>
        </p:spPr>
        <p:txBody>
          <a:bodyPr wrap="none">
            <a:spAutoFit/>
          </a:bodyPr>
          <a:lstStyle/>
          <a:p>
            <a:pPr algn="just">
              <a:lnSpc>
                <a:spcPct val="150000"/>
              </a:lnSpc>
              <a:spcAft>
                <a:spcPts val="0"/>
              </a:spcAft>
            </a:pPr>
            <a:r>
              <a:rPr lang="uz-Latn-UZ" sz="3600" b="1" dirty="0">
                <a:latin typeface="Times New Roman" panose="02020603050405020304" pitchFamily="18" charset="0"/>
                <a:ea typeface="Times New Roman" panose="02020603050405020304" pitchFamily="18" charset="0"/>
              </a:rPr>
              <a:t>Xavf belgilari</a:t>
            </a:r>
            <a:endParaRPr lang="ru-RU" sz="3600"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962156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0C0AD011-7B28-46E2-B26E-E485CDB5237D}"/>
              </a:ext>
            </a:extLst>
          </p:cNvPr>
          <p:cNvSpPr/>
          <p:nvPr/>
        </p:nvSpPr>
        <p:spPr>
          <a:xfrm>
            <a:off x="512615" y="2133715"/>
            <a:ext cx="10377055" cy="4221605"/>
          </a:xfrm>
          <a:prstGeom prst="rect">
            <a:avLst/>
          </a:prstGeom>
        </p:spPr>
        <p:txBody>
          <a:bodyPr wrap="square">
            <a:spAutoFit/>
          </a:bodyPr>
          <a:lstStyle/>
          <a:p>
            <a:pPr marL="342900" lvl="0" indent="-342900" algn="just">
              <a:lnSpc>
                <a:spcPct val="150000"/>
              </a:lnSpc>
              <a:spcAft>
                <a:spcPts val="0"/>
              </a:spcAft>
              <a:buFont typeface="Times New Roman" panose="02020603050405020304" pitchFamily="18" charset="0"/>
              <a:buChar char="-"/>
            </a:pPr>
            <a:r>
              <a:rPr lang="uz-Latn-UZ" sz="2600" dirty="0">
                <a:latin typeface="Times New Roman" panose="02020603050405020304" pitchFamily="18" charset="0"/>
                <a:ea typeface="Times New Roman" panose="02020603050405020304" pitchFamily="18" charset="0"/>
              </a:rPr>
              <a:t>xavf darajasi - xavf kattaligi va uning ehtimolining</a:t>
            </a:r>
            <a:endParaRPr lang="en-US" sz="2600" dirty="0">
              <a:latin typeface="Times New Roman" panose="02020603050405020304" pitchFamily="18" charset="0"/>
              <a:ea typeface="Times New Roman" panose="02020603050405020304" pitchFamily="18" charset="0"/>
            </a:endParaRPr>
          </a:p>
          <a:p>
            <a:pPr lvl="0" algn="just">
              <a:lnSpc>
                <a:spcPct val="150000"/>
              </a:lnSpc>
              <a:spcAft>
                <a:spcPts val="0"/>
              </a:spcAft>
            </a:pPr>
            <a:r>
              <a:rPr lang="en-US" sz="2600" dirty="0">
                <a:latin typeface="Times New Roman" panose="02020603050405020304" pitchFamily="18" charset="0"/>
                <a:ea typeface="Times New Roman" panose="02020603050405020304" pitchFamily="18" charset="0"/>
              </a:rPr>
              <a:t>    </a:t>
            </a:r>
            <a:r>
              <a:rPr lang="uz-Latn-UZ" sz="2600" dirty="0">
                <a:latin typeface="Times New Roman" panose="02020603050405020304" pitchFamily="18" charset="0"/>
                <a:ea typeface="Times New Roman" panose="02020603050405020304" pitchFamily="18" charset="0"/>
              </a:rPr>
              <a:t>sifat tavsifi. </a:t>
            </a:r>
            <a:r>
              <a:rPr lang="en-US" sz="2600" dirty="0">
                <a:latin typeface="Times New Roman" panose="02020603050405020304" pitchFamily="18" charset="0"/>
                <a:ea typeface="Times New Roman" panose="02020603050405020304" pitchFamily="18" charset="0"/>
              </a:rPr>
              <a:t>     </a:t>
            </a:r>
            <a:r>
              <a:rPr lang="uz-Latn-UZ" sz="2600" dirty="0">
                <a:latin typeface="Times New Roman" panose="02020603050405020304" pitchFamily="18" charset="0"/>
                <a:ea typeface="Times New Roman" panose="02020603050405020304" pitchFamily="18" charset="0"/>
              </a:rPr>
              <a:t>Darajalar mavjud: yuqori, o'rta, past va nol;</a:t>
            </a:r>
            <a:endParaRPr lang="ru-RU" sz="2600" dirty="0">
              <a:effectLst/>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Font typeface="Times New Roman" panose="02020603050405020304" pitchFamily="18" charset="0"/>
              <a:buChar char="-"/>
            </a:pPr>
            <a:r>
              <a:rPr lang="uz-Latn-UZ" sz="2600" dirty="0">
                <a:latin typeface="Times New Roman" panose="02020603050405020304" pitchFamily="18" charset="0"/>
                <a:ea typeface="Times New Roman" panose="02020603050405020304" pitchFamily="18" charset="0"/>
              </a:rPr>
              <a:t>xavfning maqbulligi - yo'qotishlar ehtimoli va bu yo'qotishlarning ma'lum darajadan (chegara) oshmasligi ehtimoli;</a:t>
            </a:r>
            <a:endParaRPr lang="ru-RU" sz="2600" dirty="0">
              <a:effectLst/>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Font typeface="Times New Roman" panose="02020603050405020304" pitchFamily="18" charset="0"/>
              <a:buChar char="-"/>
            </a:pPr>
            <a:r>
              <a:rPr lang="uz-Latn-UZ" sz="2600" dirty="0">
                <a:latin typeface="Times New Roman" panose="02020603050405020304" pitchFamily="18" charset="0"/>
                <a:ea typeface="Times New Roman" panose="02020603050405020304" pitchFamily="18" charset="0"/>
              </a:rPr>
              <a:t>tavakkalchilikning qonuniyligi - tavakkalchilik ehtimoli ma'lum bir faoliyat sohasi uchun me'yoriy daraja (standart) doirasida bo'lib, uni huquqiy buzilishlarsiz oshirib bo'lmaydi.</a:t>
            </a:r>
            <a:endParaRPr lang="ru-RU" sz="2600" dirty="0">
              <a:effectLst/>
              <a:latin typeface="Times New Roman" panose="02020603050405020304" pitchFamily="18" charset="0"/>
              <a:ea typeface="Times New Roman" panose="02020603050405020304" pitchFamily="18" charset="0"/>
            </a:endParaRPr>
          </a:p>
        </p:txBody>
      </p:sp>
      <p:sp>
        <p:nvSpPr>
          <p:cNvPr id="5" name="Прямоугольник 4">
            <a:extLst>
              <a:ext uri="{FF2B5EF4-FFF2-40B4-BE49-F238E27FC236}">
                <a16:creationId xmlns:a16="http://schemas.microsoft.com/office/drawing/2014/main" id="{07D67749-94C8-4103-B2FA-50567C27C479}"/>
              </a:ext>
            </a:extLst>
          </p:cNvPr>
          <p:cNvSpPr/>
          <p:nvPr/>
        </p:nvSpPr>
        <p:spPr>
          <a:xfrm>
            <a:off x="1090114" y="1024800"/>
            <a:ext cx="2890535" cy="823752"/>
          </a:xfrm>
          <a:prstGeom prst="rect">
            <a:avLst/>
          </a:prstGeom>
        </p:spPr>
        <p:txBody>
          <a:bodyPr wrap="none">
            <a:spAutoFit/>
          </a:bodyPr>
          <a:lstStyle/>
          <a:p>
            <a:pPr algn="just">
              <a:lnSpc>
                <a:spcPct val="150000"/>
              </a:lnSpc>
              <a:spcAft>
                <a:spcPts val="0"/>
              </a:spcAft>
            </a:pPr>
            <a:r>
              <a:rPr lang="uz-Latn-UZ" sz="3600" b="1" dirty="0">
                <a:latin typeface="Times New Roman" panose="02020603050405020304" pitchFamily="18" charset="0"/>
                <a:ea typeface="Times New Roman" panose="02020603050405020304" pitchFamily="18" charset="0"/>
              </a:rPr>
              <a:t>Xavf belgilari</a:t>
            </a:r>
            <a:endParaRPr lang="ru-RU" sz="3600"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766476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F4482957-EE2A-46FB-8E73-B201A17FDDB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61071" y="907040"/>
            <a:ext cx="5934075" cy="5819775"/>
          </a:xfrm>
          <a:prstGeom prst="rect">
            <a:avLst/>
          </a:prstGeom>
          <a:noFill/>
          <a:ln>
            <a:noFill/>
          </a:ln>
        </p:spPr>
      </p:pic>
      <p:sp>
        <p:nvSpPr>
          <p:cNvPr id="5" name="Прямоугольник 4">
            <a:extLst>
              <a:ext uri="{FF2B5EF4-FFF2-40B4-BE49-F238E27FC236}">
                <a16:creationId xmlns:a16="http://schemas.microsoft.com/office/drawing/2014/main" id="{158140A5-71D8-4F08-8E18-EDA2F92AA097}"/>
              </a:ext>
            </a:extLst>
          </p:cNvPr>
          <p:cNvSpPr/>
          <p:nvPr/>
        </p:nvSpPr>
        <p:spPr>
          <a:xfrm>
            <a:off x="6511637" y="3429000"/>
            <a:ext cx="4876800" cy="2308324"/>
          </a:xfrm>
          <a:prstGeom prst="rect">
            <a:avLst/>
          </a:prstGeom>
        </p:spPr>
        <p:txBody>
          <a:bodyPr wrap="square">
            <a:spAutoFit/>
          </a:bodyPr>
          <a:lstStyle/>
          <a:p>
            <a:pPr indent="442913" algn="just"/>
            <a:r>
              <a:rPr lang="uz-Latn-UZ" sz="2400" dirty="0">
                <a:latin typeface="Times New Roman" panose="02020603050405020304" pitchFamily="18" charset="0"/>
                <a:ea typeface="Times New Roman" panose="02020603050405020304" pitchFamily="18" charset="0"/>
              </a:rPr>
              <a:t>Sxemada ishlab chiqarish va xo'jalik tashkilotlarini boshqarishga nisbatan tashqi va ichki (tizimli) omillar yoki xavf manbalarining o'zaro bog'liqligi va o'zaro ta'siri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keltirilgan</a:t>
            </a:r>
            <a:r>
              <a:rPr lang="en-US" sz="2400" dirty="0">
                <a:latin typeface="Times New Roman" panose="02020603050405020304" pitchFamily="18" charset="0"/>
                <a:ea typeface="Times New Roman" panose="02020603050405020304" pitchFamily="18" charset="0"/>
              </a:rPr>
              <a:t>.</a:t>
            </a:r>
            <a:endParaRPr lang="ru-RU" sz="2400" dirty="0"/>
          </a:p>
        </p:txBody>
      </p:sp>
    </p:spTree>
    <p:extLst>
      <p:ext uri="{BB962C8B-B14F-4D97-AF65-F5344CB8AC3E}">
        <p14:creationId xmlns:p14="http://schemas.microsoft.com/office/powerpoint/2010/main" val="27577081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F58ADB78-8AF5-4FD0-8C12-4290C367822E}"/>
              </a:ext>
            </a:extLst>
          </p:cNvPr>
          <p:cNvSpPr/>
          <p:nvPr/>
        </p:nvSpPr>
        <p:spPr>
          <a:xfrm>
            <a:off x="637309" y="2466109"/>
            <a:ext cx="11222182" cy="4017818"/>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Прямоугольник 1">
            <a:extLst>
              <a:ext uri="{FF2B5EF4-FFF2-40B4-BE49-F238E27FC236}">
                <a16:creationId xmlns:a16="http://schemas.microsoft.com/office/drawing/2014/main" id="{210806D6-8903-4571-A7C1-57D428A3266D}"/>
              </a:ext>
            </a:extLst>
          </p:cNvPr>
          <p:cNvSpPr/>
          <p:nvPr/>
        </p:nvSpPr>
        <p:spPr>
          <a:xfrm>
            <a:off x="976745" y="2791736"/>
            <a:ext cx="10238509" cy="3366563"/>
          </a:xfrm>
          <a:prstGeom prst="rect">
            <a:avLst/>
          </a:prstGeom>
        </p:spPr>
        <p:txBody>
          <a:bodyPr wrap="square">
            <a:spAutoFit/>
          </a:bodyPr>
          <a:lstStyle/>
          <a:p>
            <a:pPr indent="450215" algn="just">
              <a:lnSpc>
                <a:spcPct val="150000"/>
              </a:lnSpc>
              <a:spcAft>
                <a:spcPts val="0"/>
              </a:spcAft>
            </a:pPr>
            <a:r>
              <a:rPr lang="uz-Latn-UZ" dirty="0">
                <a:latin typeface="Times New Roman" panose="02020603050405020304" pitchFamily="18" charset="0"/>
                <a:ea typeface="Times New Roman" panose="02020603050405020304" pitchFamily="18" charset="0"/>
              </a:rPr>
              <a:t>Tashqi omillar orasida mamlakat va alohida hududlarning ijtimoiy-iqtisodiy rivojlanishidagi inqiroz bilan bog'liq xavf manbalari, shuningdek ishonchlilikning buzilishi yoki iste'molchilar bilan yangi aloqalarni shakllantirishdagi qiyinchiliklar bilan bog'liq bozor manbalari, etkazib beruvchilar, moliyaviy, mehnat, moddiy va boshqa turdagi resurslar bilan ta'minlash muammolari.</a:t>
            </a:r>
            <a:endParaRPr lang="ru-RU" sz="1600" dirty="0">
              <a:effectLst/>
              <a:latin typeface="Times New Roman" panose="02020603050405020304" pitchFamily="18" charset="0"/>
              <a:ea typeface="Times New Roman" panose="02020603050405020304" pitchFamily="18" charset="0"/>
            </a:endParaRPr>
          </a:p>
          <a:p>
            <a:pPr indent="450215" algn="just">
              <a:lnSpc>
                <a:spcPct val="150000"/>
              </a:lnSpc>
              <a:spcAft>
                <a:spcPts val="0"/>
              </a:spcAft>
            </a:pPr>
            <a:r>
              <a:rPr lang="uz-Latn-UZ" dirty="0">
                <a:latin typeface="Times New Roman" panose="02020603050405020304" pitchFamily="18" charset="0"/>
                <a:ea typeface="Times New Roman" panose="02020603050405020304" pitchFamily="18" charset="0"/>
              </a:rPr>
              <a:t> Xavfni aniqlashning ichki belgilari xavfli faoliyatning funksional xususiyatlari - ishlab chiqarish, moliyaviy, marketing va boshqalardir. Xavfni aniqlashning muhim belgisi xavf faoliyati natijasida yuzaga keladigan xavfning mazmuni bo'lib, ulardan asosiylarini ta'kidlash kerak: iqtisodiy, ijtimoiy, tashkiliy, huquqiy, innovatsion.</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597794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8F2FA66E-9A32-4395-83E5-9E9C84FA34A5}"/>
              </a:ext>
            </a:extLst>
          </p:cNvPr>
          <p:cNvSpPr/>
          <p:nvPr/>
        </p:nvSpPr>
        <p:spPr>
          <a:xfrm>
            <a:off x="2355272" y="2064232"/>
            <a:ext cx="9324109" cy="3990201"/>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a:extLst>
              <a:ext uri="{FF2B5EF4-FFF2-40B4-BE49-F238E27FC236}">
                <a16:creationId xmlns:a16="http://schemas.microsoft.com/office/drawing/2014/main" id="{06005784-22A3-4F03-8290-F0A3EE616C6B}"/>
              </a:ext>
            </a:extLst>
          </p:cNvPr>
          <p:cNvSpPr>
            <a:spLocks noGrp="1"/>
          </p:cNvSpPr>
          <p:nvPr>
            <p:ph type="title"/>
          </p:nvPr>
        </p:nvSpPr>
        <p:spPr/>
        <p:txBody>
          <a:bodyPr>
            <a:normAutofit/>
          </a:bodyPr>
          <a:lstStyle/>
          <a:p>
            <a:r>
              <a:rPr lang="uz-Latn-UZ" b="1" dirty="0">
                <a:latin typeface="Times New Roman" panose="02020603050405020304" pitchFamily="18" charset="0"/>
                <a:cs typeface="Times New Roman" panose="02020603050405020304" pitchFamily="18" charset="0"/>
              </a:rPr>
              <a:t>3. Noaniqlik va xavf sharoitida boshqaruv qarorlarini qabul qilish metodologiyasi</a:t>
            </a:r>
            <a:endParaRPr lang="ru-RU" dirty="0"/>
          </a:p>
        </p:txBody>
      </p:sp>
      <p:sp>
        <p:nvSpPr>
          <p:cNvPr id="4" name="Прямоугольник 3">
            <a:extLst>
              <a:ext uri="{FF2B5EF4-FFF2-40B4-BE49-F238E27FC236}">
                <a16:creationId xmlns:a16="http://schemas.microsoft.com/office/drawing/2014/main" id="{D907ED75-BB68-49DE-86C0-EC01EBE38598}"/>
              </a:ext>
            </a:extLst>
          </p:cNvPr>
          <p:cNvSpPr/>
          <p:nvPr/>
        </p:nvSpPr>
        <p:spPr>
          <a:xfrm>
            <a:off x="3048000" y="2161217"/>
            <a:ext cx="8305800" cy="3349956"/>
          </a:xfrm>
          <a:prstGeom prst="rect">
            <a:avLst/>
          </a:prstGeom>
        </p:spPr>
        <p:txBody>
          <a:bodyPr wrap="square">
            <a:spAutoFit/>
          </a:bodyPr>
          <a:lstStyle/>
          <a:p>
            <a:pPr indent="450215" algn="just">
              <a:lnSpc>
                <a:spcPct val="150000"/>
              </a:lnSpc>
              <a:spcAft>
                <a:spcPts val="0"/>
              </a:spcAft>
            </a:pPr>
            <a:r>
              <a:rPr lang="uz-Latn-UZ" sz="2400" dirty="0">
                <a:latin typeface="Times New Roman" panose="02020603050405020304" pitchFamily="18" charset="0"/>
                <a:ea typeface="Times New Roman" panose="02020603050405020304" pitchFamily="18" charset="0"/>
              </a:rPr>
              <a:t>Tashqi muhit yoki xavf-xatardagi noaniqlik sharoitida turli boshqaruv muammolarini hal qilish uchun qarorlar daraxtlari va to'lov matritsasining oddiy, vizual va shunga o'xshash usullari juda keng qo'llaniladi. Bu usullar muqobil xulq-atvor strategiyalaridan qaysi biri belgilangan maqsadlarga erishishga mos keladi degan savolga javob berish uchun ishlatiladi.</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531428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DFF38E4B-EA34-43A0-AA92-ECD410366668}"/>
              </a:ext>
            </a:extLst>
          </p:cNvPr>
          <p:cNvSpPr/>
          <p:nvPr/>
        </p:nvSpPr>
        <p:spPr>
          <a:xfrm>
            <a:off x="1088741" y="1831171"/>
            <a:ext cx="4903907" cy="646331"/>
          </a:xfrm>
          <a:prstGeom prst="rect">
            <a:avLst/>
          </a:prstGeom>
        </p:spPr>
        <p:txBody>
          <a:bodyPr wrap="none">
            <a:spAutoFit/>
          </a:bodyPr>
          <a:lstStyle/>
          <a:p>
            <a:r>
              <a:rPr lang="uz-Latn-UZ" sz="3600" b="1" dirty="0">
                <a:latin typeface="Times New Roman" panose="02020603050405020304" pitchFamily="18" charset="0"/>
                <a:ea typeface="Times New Roman" panose="02020603050405020304" pitchFamily="18" charset="0"/>
              </a:rPr>
              <a:t>Usullarning afzalliklari </a:t>
            </a:r>
            <a:endParaRPr lang="ru-RU" sz="3600" b="1" dirty="0"/>
          </a:p>
        </p:txBody>
      </p:sp>
      <p:sp>
        <p:nvSpPr>
          <p:cNvPr id="5" name="Прямоугольник 4">
            <a:extLst>
              <a:ext uri="{FF2B5EF4-FFF2-40B4-BE49-F238E27FC236}">
                <a16:creationId xmlns:a16="http://schemas.microsoft.com/office/drawing/2014/main" id="{5F1474FD-B052-44D0-ABD2-C18CC9AE271F}"/>
              </a:ext>
            </a:extLst>
          </p:cNvPr>
          <p:cNvSpPr/>
          <p:nvPr/>
        </p:nvSpPr>
        <p:spPr>
          <a:xfrm>
            <a:off x="616527" y="2605159"/>
            <a:ext cx="10958946" cy="3730317"/>
          </a:xfrm>
          <a:prstGeom prst="rect">
            <a:avLst/>
          </a:prstGeom>
        </p:spPr>
        <p:txBody>
          <a:bodyPr wrap="square">
            <a:spAutoFit/>
          </a:bodyPr>
          <a:lstStyle/>
          <a:p>
            <a:pPr algn="just">
              <a:lnSpc>
                <a:spcPct val="150000"/>
              </a:lnSpc>
              <a:spcAft>
                <a:spcPts val="0"/>
              </a:spcAft>
            </a:pPr>
            <a:r>
              <a:rPr lang="uz-Latn-UZ" sz="2000" dirty="0">
                <a:latin typeface="Times New Roman" panose="02020603050405020304" pitchFamily="18" charset="0"/>
                <a:ea typeface="Times New Roman" panose="02020603050405020304" pitchFamily="18" charset="0"/>
              </a:rPr>
              <a:t>1) ular menejerni barcha mumkin bo'lgan variantlarni, shu jumladan noqulay variantlarni ko'rib chiqishga majbur qiladilar (ma'lumki, psixologik xususiyatlar menejerlarni kutilgan natijalarni haddan tashqari baholashga yoki salbiy natijalarni tahlildan chiqarib tashlashga majbur qiladi; ammo, xatolar ehtimolliklarni bashorat qilish tartibiga olib kelishi mumkin. tashqi muhit holati).</a:t>
            </a:r>
            <a:endParaRPr lang="ru-RU" sz="2000" dirty="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uz-Latn-UZ" sz="2000" dirty="0">
                <a:latin typeface="Times New Roman" panose="02020603050405020304" pitchFamily="18" charset="0"/>
                <a:ea typeface="Times New Roman" panose="02020603050405020304" pitchFamily="18" charset="0"/>
              </a:rPr>
              <a:t>2) ular variantlarni baholash va eng yaxshisini tanlash jarayonini hatto variantlar va atrof-muhit to'g'risida ma'lumot past bo'lgan sharoitda ham rasmiylashtiradilar, shuning uchun ular har doim hech qanday usullardan foydalanmasdan qaror qabul qilishni afzal ko'radilar;</a:t>
            </a:r>
            <a:endParaRPr lang="ru-RU" sz="2000" dirty="0">
              <a:effectLst/>
              <a:latin typeface="Times New Roman" panose="02020603050405020304" pitchFamily="18" charset="0"/>
              <a:ea typeface="Times New Roman" panose="02020603050405020304" pitchFamily="18" charset="0"/>
            </a:endParaRPr>
          </a:p>
          <a:p>
            <a:pPr algn="just">
              <a:lnSpc>
                <a:spcPct val="150000"/>
              </a:lnSpc>
              <a:spcAft>
                <a:spcPts val="0"/>
              </a:spcAft>
            </a:pPr>
            <a:r>
              <a:rPr lang="uz-Latn-UZ" sz="2000" dirty="0">
                <a:latin typeface="Times New Roman" panose="02020603050405020304" pitchFamily="18" charset="0"/>
                <a:ea typeface="Times New Roman" panose="02020603050405020304" pitchFamily="18" charset="0"/>
              </a:rPr>
              <a:t>3) ular turli xil muammolarni hal qilish uchun boshqaruvning barcha darajalarida qo'llaniladi.</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986857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97E45382-E7D2-475A-8E80-F1D54FDD1A52}"/>
              </a:ext>
            </a:extLst>
          </p:cNvPr>
          <p:cNvSpPr/>
          <p:nvPr/>
        </p:nvSpPr>
        <p:spPr>
          <a:xfrm>
            <a:off x="450272" y="2952721"/>
            <a:ext cx="11014363" cy="3366563"/>
          </a:xfrm>
          <a:prstGeom prst="rect">
            <a:avLst/>
          </a:prstGeom>
        </p:spPr>
        <p:txBody>
          <a:bodyPr wrap="square">
            <a:spAutoFit/>
          </a:bodyPr>
          <a:lstStyle/>
          <a:p>
            <a:pPr marL="342900" indent="-342900" algn="just">
              <a:lnSpc>
                <a:spcPct val="150000"/>
              </a:lnSpc>
              <a:spcAft>
                <a:spcPts val="0"/>
              </a:spcAft>
              <a:buAutoNum type="arabicPeriod"/>
            </a:pPr>
            <a:r>
              <a:rPr lang="uz-Latn-UZ" b="1" dirty="0">
                <a:latin typeface="Times New Roman" panose="02020603050405020304" pitchFamily="18" charset="0"/>
                <a:ea typeface="Times New Roman" panose="02020603050405020304" pitchFamily="18" charset="0"/>
              </a:rPr>
              <a:t>MAXIMAX</a:t>
            </a:r>
            <a:r>
              <a:rPr lang="uz-Latn-UZ" dirty="0">
                <a:latin typeface="Times New Roman" panose="02020603050405020304" pitchFamily="18" charset="0"/>
                <a:ea typeface="Times New Roman" panose="02020603050405020304" pitchFamily="18" charset="0"/>
              </a:rPr>
              <a:t> maksimal kutilgan natijani olishga qaratilgan (optimistik mezon). </a:t>
            </a:r>
            <a:endParaRPr lang="en-US" dirty="0">
              <a:latin typeface="Times New Roman" panose="02020603050405020304" pitchFamily="18" charset="0"/>
              <a:ea typeface="Times New Roman" panose="02020603050405020304" pitchFamily="18" charset="0"/>
            </a:endParaRPr>
          </a:p>
          <a:p>
            <a:pPr marL="342900" indent="-342900" algn="just">
              <a:lnSpc>
                <a:spcPct val="150000"/>
              </a:lnSpc>
              <a:spcAft>
                <a:spcPts val="0"/>
              </a:spcAft>
              <a:buAutoNum type="arabicPeriod"/>
            </a:pPr>
            <a:r>
              <a:rPr lang="uz-Latn-UZ" b="1" dirty="0">
                <a:latin typeface="Times New Roman" panose="02020603050405020304" pitchFamily="18" charset="0"/>
                <a:ea typeface="Times New Roman" panose="02020603050405020304" pitchFamily="18" charset="0"/>
              </a:rPr>
              <a:t>MAXIMIN</a:t>
            </a:r>
            <a:r>
              <a:rPr lang="uz-Latn-UZ" dirty="0">
                <a:latin typeface="Times New Roman" panose="02020603050405020304" pitchFamily="18" charset="0"/>
                <a:ea typeface="Times New Roman" panose="02020603050405020304" pitchFamily="18" charset="0"/>
              </a:rPr>
              <a:t> tashqi muhitning eng yomon holatida kafolatlangan daromad olishga qaratilgan (pessimistik yondashuv, Vald mezoni). </a:t>
            </a:r>
            <a:endParaRPr lang="en-US" dirty="0">
              <a:latin typeface="Times New Roman" panose="02020603050405020304" pitchFamily="18" charset="0"/>
              <a:ea typeface="Times New Roman" panose="02020603050405020304" pitchFamily="18" charset="0"/>
            </a:endParaRPr>
          </a:p>
          <a:p>
            <a:pPr marL="342900" indent="-342900" algn="just">
              <a:lnSpc>
                <a:spcPct val="150000"/>
              </a:lnSpc>
              <a:spcAft>
                <a:spcPts val="0"/>
              </a:spcAft>
              <a:buAutoNum type="arabicPeriod"/>
            </a:pPr>
            <a:r>
              <a:rPr lang="uz-Latn-UZ" b="1" dirty="0">
                <a:latin typeface="Times New Roman" panose="02020603050405020304" pitchFamily="18" charset="0"/>
                <a:ea typeface="Times New Roman" panose="02020603050405020304" pitchFamily="18" charset="0"/>
              </a:rPr>
              <a:t>MINIMAX</a:t>
            </a:r>
            <a:r>
              <a:rPr lang="uz-Latn-UZ" dirty="0">
                <a:latin typeface="Times New Roman" panose="02020603050405020304" pitchFamily="18" charset="0"/>
                <a:ea typeface="Times New Roman" panose="02020603050405020304" pitchFamily="18" charset="0"/>
              </a:rPr>
              <a:t> - mumkin bo'lgan maksimal yo'qotishlarni minimallashtirish. </a:t>
            </a:r>
            <a:endParaRPr lang="en-US" dirty="0">
              <a:latin typeface="Times New Roman" panose="02020603050405020304" pitchFamily="18" charset="0"/>
              <a:ea typeface="Times New Roman" panose="02020603050405020304" pitchFamily="18" charset="0"/>
            </a:endParaRPr>
          </a:p>
          <a:p>
            <a:pPr marL="342900" indent="-342900" algn="just">
              <a:lnSpc>
                <a:spcPct val="150000"/>
              </a:lnSpc>
              <a:spcAft>
                <a:spcPts val="0"/>
              </a:spcAft>
              <a:buAutoNum type="arabicPeriod"/>
            </a:pPr>
            <a:r>
              <a:rPr lang="uz-Latn-UZ" b="1" dirty="0">
                <a:latin typeface="Times New Roman" panose="02020603050405020304" pitchFamily="18" charset="0"/>
                <a:ea typeface="Times New Roman" panose="02020603050405020304" pitchFamily="18" charset="0"/>
              </a:rPr>
              <a:t>Muvozanatli yondashuv (Laplas mezoni)</a:t>
            </a:r>
            <a:r>
              <a:rPr lang="uz-Latn-UZ" dirty="0">
                <a:latin typeface="Times New Roman" panose="02020603050405020304" pitchFamily="18" charset="0"/>
                <a:ea typeface="Times New Roman" panose="02020603050405020304" pitchFamily="18" charset="0"/>
              </a:rPr>
              <a:t> - ushbu mezonga muvofiq, tashqi muhitning barcha holatlari bo'yicha o'rtacha hisoblangan to'lovning maksimal qiymatiga ega bo'lgan muqobil tanlanadi.</a:t>
            </a:r>
            <a:endParaRPr lang="en-US" dirty="0">
              <a:latin typeface="Times New Roman" panose="02020603050405020304" pitchFamily="18" charset="0"/>
              <a:ea typeface="Times New Roman" panose="02020603050405020304" pitchFamily="18" charset="0"/>
            </a:endParaRPr>
          </a:p>
          <a:p>
            <a:pPr marL="342900" indent="-342900" algn="just">
              <a:lnSpc>
                <a:spcPct val="150000"/>
              </a:lnSpc>
              <a:spcAft>
                <a:spcPts val="0"/>
              </a:spcAft>
              <a:buAutoNum type="arabicPeriod"/>
            </a:pPr>
            <a:r>
              <a:rPr lang="uz-Latn-UZ" b="1" dirty="0">
                <a:latin typeface="Times New Roman" panose="02020603050405020304" pitchFamily="18" charset="0"/>
                <a:ea typeface="Times New Roman" panose="02020603050405020304" pitchFamily="18" charset="0"/>
              </a:rPr>
              <a:t>Gurvits</a:t>
            </a:r>
            <a:r>
              <a:rPr lang="uz-Latn-UZ" dirty="0">
                <a:latin typeface="Times New Roman" panose="02020603050405020304" pitchFamily="18" charset="0"/>
                <a:ea typeface="Times New Roman" panose="02020603050405020304" pitchFamily="18" charset="0"/>
              </a:rPr>
              <a:t> (Hurvits) mezoni ehtiyotkor MAXIMIN qoidasi va optimistik MAXIMAX qoidasi o‘rtasidagi murosaga erishishdir. </a:t>
            </a:r>
            <a:endParaRPr lang="ru-RU" sz="1600" dirty="0">
              <a:effectLst/>
              <a:latin typeface="Times New Roman" panose="02020603050405020304" pitchFamily="18" charset="0"/>
              <a:ea typeface="Times New Roman" panose="02020603050405020304" pitchFamily="18" charset="0"/>
            </a:endParaRPr>
          </a:p>
        </p:txBody>
      </p:sp>
      <p:sp>
        <p:nvSpPr>
          <p:cNvPr id="5" name="Прямоугольник 4">
            <a:extLst>
              <a:ext uri="{FF2B5EF4-FFF2-40B4-BE49-F238E27FC236}">
                <a16:creationId xmlns:a16="http://schemas.microsoft.com/office/drawing/2014/main" id="{8BA3B299-B12A-459F-9DE7-EB2B97598DAA}"/>
              </a:ext>
            </a:extLst>
          </p:cNvPr>
          <p:cNvSpPr/>
          <p:nvPr/>
        </p:nvSpPr>
        <p:spPr>
          <a:xfrm>
            <a:off x="193963" y="1579538"/>
            <a:ext cx="7813963" cy="1220783"/>
          </a:xfrm>
          <a:prstGeom prst="rect">
            <a:avLst/>
          </a:prstGeom>
        </p:spPr>
        <p:txBody>
          <a:bodyPr wrap="square">
            <a:spAutoFit/>
          </a:bodyPr>
          <a:lstStyle/>
          <a:p>
            <a:pPr indent="450215" algn="ctr">
              <a:lnSpc>
                <a:spcPct val="150000"/>
              </a:lnSpc>
              <a:spcAft>
                <a:spcPts val="0"/>
              </a:spcAft>
            </a:pPr>
            <a:r>
              <a:rPr lang="uz-Latn-UZ" sz="2600" dirty="0">
                <a:latin typeface="Times New Roman" panose="02020603050405020304" pitchFamily="18" charset="0"/>
                <a:ea typeface="Times New Roman" panose="02020603050405020304" pitchFamily="18" charset="0"/>
              </a:rPr>
              <a:t>To'liq muhit noaniqlik sharoitida qaror </a:t>
            </a:r>
            <a:endParaRPr lang="en-US" sz="2600" dirty="0">
              <a:latin typeface="Times New Roman" panose="02020603050405020304" pitchFamily="18" charset="0"/>
              <a:ea typeface="Times New Roman" panose="02020603050405020304" pitchFamily="18" charset="0"/>
            </a:endParaRPr>
          </a:p>
          <a:p>
            <a:pPr indent="450215" algn="ctr">
              <a:lnSpc>
                <a:spcPct val="150000"/>
              </a:lnSpc>
              <a:spcAft>
                <a:spcPts val="0"/>
              </a:spcAft>
            </a:pPr>
            <a:r>
              <a:rPr lang="uz-Latn-UZ" sz="2600" dirty="0">
                <a:latin typeface="Times New Roman" panose="02020603050405020304" pitchFamily="18" charset="0"/>
                <a:ea typeface="Times New Roman" panose="02020603050405020304" pitchFamily="18" charset="0"/>
              </a:rPr>
              <a:t>qabul qilish bir nechta mezonlar yordamida mumkin.</a:t>
            </a:r>
            <a:endParaRPr lang="ru-RU" sz="2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926603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13490536-E9B5-4D3B-8766-DC3A40178495}"/>
              </a:ext>
            </a:extLst>
          </p:cNvPr>
          <p:cNvSpPr/>
          <p:nvPr/>
        </p:nvSpPr>
        <p:spPr>
          <a:xfrm>
            <a:off x="1011379" y="1801528"/>
            <a:ext cx="10515600" cy="4640839"/>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a:extLst>
              <a:ext uri="{FF2B5EF4-FFF2-40B4-BE49-F238E27FC236}">
                <a16:creationId xmlns:a16="http://schemas.microsoft.com/office/drawing/2014/main" id="{99D3D2F7-1D9E-40E2-A89F-F071F2495253}"/>
              </a:ext>
            </a:extLst>
          </p:cNvPr>
          <p:cNvSpPr>
            <a:spLocks noGrp="1"/>
          </p:cNvSpPr>
          <p:nvPr>
            <p:ph type="title"/>
          </p:nvPr>
        </p:nvSpPr>
        <p:spPr/>
        <p:txBody>
          <a:bodyPr>
            <a:normAutofit/>
          </a:bodyPr>
          <a:lstStyle/>
          <a:p>
            <a:pPr algn="ctr"/>
            <a:r>
              <a:rPr lang="uz-Latn-UZ" b="1" dirty="0">
                <a:latin typeface="Times New Roman" panose="02020603050405020304" pitchFamily="18" charset="0"/>
                <a:cs typeface="Times New Roman" panose="02020603050405020304" pitchFamily="18" charset="0"/>
              </a:rPr>
              <a:t>4. Noaniqlik sharoitida qaror qabul qilishning statik modellari</a:t>
            </a:r>
            <a:endParaRPr lang="ru-RU" dirty="0"/>
          </a:p>
        </p:txBody>
      </p:sp>
      <p:sp>
        <p:nvSpPr>
          <p:cNvPr id="4" name="Прямоугольник 3">
            <a:extLst>
              <a:ext uri="{FF2B5EF4-FFF2-40B4-BE49-F238E27FC236}">
                <a16:creationId xmlns:a16="http://schemas.microsoft.com/office/drawing/2014/main" id="{97BF1C38-17EB-4F37-86F8-9BA3A509DA5B}"/>
              </a:ext>
            </a:extLst>
          </p:cNvPr>
          <p:cNvSpPr/>
          <p:nvPr/>
        </p:nvSpPr>
        <p:spPr>
          <a:xfrm>
            <a:off x="1343888" y="2109393"/>
            <a:ext cx="9850581" cy="4094198"/>
          </a:xfrm>
          <a:prstGeom prst="rect">
            <a:avLst/>
          </a:prstGeom>
        </p:spPr>
        <p:txBody>
          <a:bodyPr wrap="square">
            <a:spAutoFit/>
          </a:bodyPr>
          <a:lstStyle/>
          <a:p>
            <a:pPr indent="450215" algn="just">
              <a:lnSpc>
                <a:spcPct val="150000"/>
              </a:lnSpc>
              <a:spcAft>
                <a:spcPts val="0"/>
              </a:spcAft>
            </a:pPr>
            <a:r>
              <a:rPr lang="uz-Latn-UZ" sz="2200" dirty="0">
                <a:latin typeface="Times New Roman" panose="02020603050405020304" pitchFamily="18" charset="0"/>
                <a:ea typeface="Times New Roman" panose="02020603050405020304" pitchFamily="18" charset="0"/>
              </a:rPr>
              <a:t>Ehtimollar nazariyasi vaziyatning noaniqligini oldindan belgilangan tasodifiy natijalarning (ma'lum bir to'plamning elementlari yoki kichik to'plamlari) yuzaga kelish ehtimolini tavsiflovchi ba'zi bir standartlashtirilgan o'lchov bilan tavsiflaydi.</a:t>
            </a:r>
            <a:endParaRPr lang="ru-RU" sz="2200" dirty="0">
              <a:effectLst/>
              <a:latin typeface="Times New Roman" panose="02020603050405020304" pitchFamily="18" charset="0"/>
              <a:ea typeface="Times New Roman" panose="02020603050405020304" pitchFamily="18" charset="0"/>
            </a:endParaRPr>
          </a:p>
          <a:p>
            <a:pPr indent="450215" algn="just">
              <a:lnSpc>
                <a:spcPct val="150000"/>
              </a:lnSpc>
              <a:spcAft>
                <a:spcPts val="0"/>
              </a:spcAft>
            </a:pPr>
            <a:r>
              <a:rPr lang="uz-Latn-UZ" sz="2200" dirty="0">
                <a:latin typeface="Times New Roman" panose="02020603050405020304" pitchFamily="18" charset="0"/>
                <a:ea typeface="Times New Roman" panose="02020603050405020304" pitchFamily="18" charset="0"/>
              </a:rPr>
              <a:t>Qaror qabul qilishda xavfni to'liq bartaraf etish deyarli mumkin emas va talab qilinmaydi. Noaniqlik sharoitida qaror qabul qilish modelini yaratishda haqiqiy vaziyatni adekvat tasvirlash uchun ma'lum darajadagi xavfni saqlab turish kerak. Bundan tashqari, xavf-xatarsiz qaror qabul qilish, masalan, o'ta pessimistik pozitsiyadan, odatda noqulaydir.</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209378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4" name="Прямоугольник 3">
                <a:extLst>
                  <a:ext uri="{FF2B5EF4-FFF2-40B4-BE49-F238E27FC236}">
                    <a16:creationId xmlns:a16="http://schemas.microsoft.com/office/drawing/2014/main" id="{CF79771E-8A37-4568-B858-4F1AAB41C9FE}"/>
                  </a:ext>
                </a:extLst>
              </p:cNvPr>
              <p:cNvSpPr/>
              <p:nvPr/>
            </p:nvSpPr>
            <p:spPr>
              <a:xfrm>
                <a:off x="678873" y="2511647"/>
                <a:ext cx="10612581" cy="3838936"/>
              </a:xfrm>
              <a:prstGeom prst="rect">
                <a:avLst/>
              </a:prstGeom>
            </p:spPr>
            <p:txBody>
              <a:bodyPr wrap="square">
                <a:spAutoFit/>
              </a:bodyPr>
              <a:lstStyle/>
              <a:p>
                <a:pPr indent="450215" algn="just">
                  <a:lnSpc>
                    <a:spcPct val="125000"/>
                  </a:lnSpc>
                  <a:spcAft>
                    <a:spcPts val="0"/>
                  </a:spcAft>
                </a:pPr>
                <a:r>
                  <a:rPr lang="uz-Latn-UZ" sz="2000" dirty="0">
                    <a:latin typeface="Times New Roman" panose="02020603050405020304" pitchFamily="18" charset="0"/>
                    <a:ea typeface="Times New Roman" panose="02020603050405020304" pitchFamily="18" charset="0"/>
                  </a:rPr>
                  <a:t>Variantlarning sifatini baholashda quyidagi uchta vaziyatdan biri mumkin: mahalliy sifat mezonlari uchun qaror qabul qiluvchining atrof-muhit holati to'g'risida aprior xabardorligi.</a:t>
                </a:r>
                <a:endParaRPr lang="ru-RU" sz="2000" dirty="0">
                  <a:effectLst/>
                  <a:latin typeface="Times New Roman" panose="02020603050405020304" pitchFamily="18" charset="0"/>
                  <a:ea typeface="Times New Roman" panose="02020603050405020304" pitchFamily="18" charset="0"/>
                </a:endParaRPr>
              </a:p>
              <a:p>
                <a:pPr marL="457200" indent="-457200" algn="just">
                  <a:lnSpc>
                    <a:spcPct val="125000"/>
                  </a:lnSpc>
                  <a:spcAft>
                    <a:spcPts val="0"/>
                  </a:spcAft>
                  <a:buAutoNum type="arabicPeriod"/>
                </a:pPr>
                <a:r>
                  <a:rPr lang="uz-Latn-UZ" sz="2000" dirty="0">
                    <a:latin typeface="Times New Roman" panose="02020603050405020304" pitchFamily="18" charset="0"/>
                    <a:ea typeface="Times New Roman" panose="02020603050405020304" pitchFamily="18" charset="0"/>
                  </a:rPr>
                  <a:t>Qaror qabul qiluvchi atrof-muhit holatining </a:t>
                </a:r>
                <a14:m>
                  <m:oMath xmlns:m="http://schemas.openxmlformats.org/officeDocument/2006/math">
                    <m:sSub>
                      <m:sSubPr>
                        <m:ctrlPr>
                          <a:rPr lang="ru-RU" sz="2000" i="1">
                            <a:solidFill>
                              <a:srgbClr val="000000"/>
                            </a:solidFill>
                            <a:effectLst/>
                            <a:latin typeface="Cambria Math" panose="02040503050406030204" pitchFamily="18" charset="0"/>
                            <a:ea typeface="Arial Unicode MS"/>
                          </a:rPr>
                        </m:ctrlPr>
                      </m:sSubPr>
                      <m:e>
                        <m:r>
                          <a:rPr lang="ru-RU" sz="2000" i="1">
                            <a:solidFill>
                              <a:srgbClr val="000000"/>
                            </a:solidFill>
                            <a:effectLst/>
                            <a:latin typeface="Cambria Math" panose="02040503050406030204" pitchFamily="18" charset="0"/>
                            <a:ea typeface="Arial Unicode MS"/>
                          </a:rPr>
                          <m:t>𝑠</m:t>
                        </m:r>
                      </m:e>
                      <m:sub>
                        <m:r>
                          <a:rPr lang="ru-RU" sz="2000" i="1">
                            <a:solidFill>
                              <a:srgbClr val="000000"/>
                            </a:solidFill>
                            <a:effectLst/>
                            <a:latin typeface="Cambria Math" panose="02040503050406030204" pitchFamily="18" charset="0"/>
                            <a:ea typeface="Arial Unicode MS"/>
                          </a:rPr>
                          <m:t>𝑖𝑗</m:t>
                        </m:r>
                      </m:sub>
                    </m:sSub>
                    <m:r>
                      <a:rPr lang="en-US" sz="2000" i="1">
                        <a:solidFill>
                          <a:srgbClr val="000000"/>
                        </a:solidFill>
                        <a:effectLst/>
                        <a:latin typeface="Cambria Math" panose="02040503050406030204" pitchFamily="18" charset="0"/>
                        <a:ea typeface="Arial Unicode MS"/>
                      </a:rPr>
                      <m:t>∈</m:t>
                    </m:r>
                    <m:sSub>
                      <m:sSubPr>
                        <m:ctrlPr>
                          <a:rPr lang="ru-RU" sz="2000" i="1">
                            <a:solidFill>
                              <a:srgbClr val="000000"/>
                            </a:solidFill>
                            <a:effectLst/>
                            <a:latin typeface="Cambria Math" panose="02040503050406030204" pitchFamily="18" charset="0"/>
                            <a:ea typeface="Arial Unicode MS"/>
                          </a:rPr>
                        </m:ctrlPr>
                      </m:sSubPr>
                      <m:e>
                        <m:r>
                          <a:rPr lang="ru-RU" sz="2000" i="1">
                            <a:solidFill>
                              <a:srgbClr val="000000"/>
                            </a:solidFill>
                            <a:effectLst/>
                            <a:latin typeface="Cambria Math" panose="02040503050406030204" pitchFamily="18" charset="0"/>
                            <a:ea typeface="Arial Unicode MS"/>
                          </a:rPr>
                          <m:t>𝑆</m:t>
                        </m:r>
                      </m:e>
                      <m:sub>
                        <m:r>
                          <a:rPr lang="ru-RU" sz="2000" i="1">
                            <a:solidFill>
                              <a:srgbClr val="000000"/>
                            </a:solidFill>
                            <a:effectLst/>
                            <a:latin typeface="Cambria Math" panose="02040503050406030204" pitchFamily="18" charset="0"/>
                            <a:ea typeface="Arial Unicode MS"/>
                          </a:rPr>
                          <m:t>𝑖</m:t>
                        </m:r>
                      </m:sub>
                    </m:sSub>
                    <m:r>
                      <a:rPr lang="en-US" sz="2000" i="1">
                        <a:solidFill>
                          <a:srgbClr val="000000"/>
                        </a:solidFill>
                        <a:effectLst/>
                        <a:latin typeface="Cambria Math" panose="02040503050406030204" pitchFamily="18" charset="0"/>
                        <a:ea typeface="Arial Unicode MS"/>
                      </a:rPr>
                      <m:t>, </m:t>
                    </m:r>
                    <m:r>
                      <a:rPr lang="ru-RU" sz="2000" i="1">
                        <a:solidFill>
                          <a:srgbClr val="000000"/>
                        </a:solidFill>
                        <a:effectLst/>
                        <a:latin typeface="Cambria Math" panose="02040503050406030204" pitchFamily="18" charset="0"/>
                        <a:ea typeface="Arial Unicode MS"/>
                      </a:rPr>
                      <m:t>𝑗</m:t>
                    </m:r>
                    <m:r>
                      <a:rPr lang="en-US" sz="2000" i="1">
                        <a:solidFill>
                          <a:srgbClr val="000000"/>
                        </a:solidFill>
                        <a:effectLst/>
                        <a:latin typeface="Cambria Math" panose="02040503050406030204" pitchFamily="18" charset="0"/>
                        <a:ea typeface="Arial Unicode MS"/>
                      </a:rPr>
                      <m:t>=1, …, </m:t>
                    </m:r>
                    <m:sSub>
                      <m:sSubPr>
                        <m:ctrlPr>
                          <a:rPr lang="ru-RU" sz="2000" i="1">
                            <a:solidFill>
                              <a:srgbClr val="000000"/>
                            </a:solidFill>
                            <a:effectLst/>
                            <a:latin typeface="Cambria Math" panose="02040503050406030204" pitchFamily="18" charset="0"/>
                            <a:ea typeface="Arial Unicode MS"/>
                          </a:rPr>
                        </m:ctrlPr>
                      </m:sSubPr>
                      <m:e>
                        <m:r>
                          <a:rPr lang="ru-RU" sz="2000" i="1">
                            <a:solidFill>
                              <a:srgbClr val="000000"/>
                            </a:solidFill>
                            <a:effectLst/>
                            <a:latin typeface="Cambria Math" panose="02040503050406030204" pitchFamily="18" charset="0"/>
                            <a:ea typeface="Arial Unicode MS"/>
                          </a:rPr>
                          <m:t>𝑞</m:t>
                        </m:r>
                      </m:e>
                      <m:sub>
                        <m:r>
                          <a:rPr lang="ru-RU" sz="2000" i="1">
                            <a:solidFill>
                              <a:srgbClr val="000000"/>
                            </a:solidFill>
                            <a:effectLst/>
                            <a:latin typeface="Cambria Math" panose="02040503050406030204" pitchFamily="18" charset="0"/>
                            <a:ea typeface="Arial Unicode MS"/>
                          </a:rPr>
                          <m:t>𝑖</m:t>
                        </m:r>
                      </m:sub>
                    </m:sSub>
                  </m:oMath>
                </a14:m>
                <a:r>
                  <a:rPr lang="uz-Latn-UZ" sz="2000" dirty="0">
                    <a:latin typeface="Times New Roman" panose="02020603050405020304" pitchFamily="18" charset="0"/>
                    <a:ea typeface="Times New Roman" panose="02020603050405020304" pitchFamily="18" charset="0"/>
                  </a:rPr>
                  <a:t>-elementlari bo'yicha </a:t>
                </a:r>
                <a14:m>
                  <m:oMath xmlns:m="http://schemas.openxmlformats.org/officeDocument/2006/math">
                    <m:sSub>
                      <m:sSubPr>
                        <m:ctrlPr>
                          <a:rPr lang="ru-RU" sz="2000" i="1">
                            <a:solidFill>
                              <a:srgbClr val="000000"/>
                            </a:solidFill>
                            <a:effectLst/>
                            <a:latin typeface="Cambria Math" panose="02040503050406030204" pitchFamily="18" charset="0"/>
                            <a:ea typeface="Arial Unicode MS"/>
                          </a:rPr>
                        </m:ctrlPr>
                      </m:sSubPr>
                      <m:e>
                        <m:r>
                          <a:rPr lang="ru-RU" sz="2000" i="1">
                            <a:solidFill>
                              <a:srgbClr val="000000"/>
                            </a:solidFill>
                            <a:effectLst/>
                            <a:latin typeface="Cambria Math" panose="02040503050406030204" pitchFamily="18" charset="0"/>
                            <a:ea typeface="Arial Unicode MS"/>
                          </a:rPr>
                          <m:t>𝐴</m:t>
                        </m:r>
                      </m:e>
                      <m:sub>
                        <m:r>
                          <a:rPr lang="ru-RU" sz="2000" i="1">
                            <a:solidFill>
                              <a:srgbClr val="000000"/>
                            </a:solidFill>
                            <a:effectLst/>
                            <a:latin typeface="Cambria Math" panose="02040503050406030204" pitchFamily="18" charset="0"/>
                            <a:ea typeface="Arial Unicode MS"/>
                          </a:rPr>
                          <m:t>𝑖</m:t>
                        </m:r>
                      </m:sub>
                    </m:sSub>
                    <m:r>
                      <a:rPr lang="en-US" sz="2000" i="1">
                        <a:solidFill>
                          <a:srgbClr val="000000"/>
                        </a:solidFill>
                        <a:effectLst/>
                        <a:latin typeface="Cambria Math" panose="02040503050406030204" pitchFamily="18" charset="0"/>
                        <a:ea typeface="Arial Unicode MS"/>
                      </a:rPr>
                      <m:t>=</m:t>
                    </m:r>
                    <m:d>
                      <m:dPr>
                        <m:begChr m:val="{"/>
                        <m:endChr m:val="}"/>
                        <m:ctrlPr>
                          <a:rPr lang="ru-RU" sz="2000" i="1">
                            <a:solidFill>
                              <a:srgbClr val="000000"/>
                            </a:solidFill>
                            <a:effectLst/>
                            <a:latin typeface="Cambria Math" panose="02040503050406030204" pitchFamily="18" charset="0"/>
                            <a:ea typeface="Arial Unicode MS"/>
                          </a:rPr>
                        </m:ctrlPr>
                      </m:dPr>
                      <m:e>
                        <m:sSub>
                          <m:sSubPr>
                            <m:ctrlPr>
                              <a:rPr lang="ru-RU" sz="2000" i="1">
                                <a:solidFill>
                                  <a:srgbClr val="000000"/>
                                </a:solidFill>
                                <a:effectLst/>
                                <a:latin typeface="Cambria Math" panose="02040503050406030204" pitchFamily="18" charset="0"/>
                                <a:ea typeface="Arial Unicode MS"/>
                              </a:rPr>
                            </m:ctrlPr>
                          </m:sSubPr>
                          <m:e>
                            <m:r>
                              <a:rPr lang="ru-RU" sz="2000" i="1">
                                <a:solidFill>
                                  <a:srgbClr val="000000"/>
                                </a:solidFill>
                                <a:effectLst/>
                                <a:latin typeface="Cambria Math" panose="02040503050406030204" pitchFamily="18" charset="0"/>
                                <a:ea typeface="Arial Unicode MS"/>
                              </a:rPr>
                              <m:t>𝑝</m:t>
                            </m:r>
                          </m:e>
                          <m:sub>
                            <m:r>
                              <a:rPr lang="ru-RU" sz="2000" i="1">
                                <a:solidFill>
                                  <a:srgbClr val="000000"/>
                                </a:solidFill>
                                <a:effectLst/>
                                <a:latin typeface="Cambria Math" panose="02040503050406030204" pitchFamily="18" charset="0"/>
                                <a:ea typeface="Arial Unicode MS"/>
                              </a:rPr>
                              <m:t>𝑖</m:t>
                            </m:r>
                          </m:sub>
                        </m:sSub>
                        <m:r>
                          <a:rPr lang="en-US" sz="2000" i="1">
                            <a:solidFill>
                              <a:srgbClr val="000000"/>
                            </a:solidFill>
                            <a:effectLst/>
                            <a:latin typeface="Cambria Math" panose="02040503050406030204" pitchFamily="18" charset="0"/>
                            <a:ea typeface="Arial Unicode MS"/>
                          </a:rPr>
                          <m:t>=</m:t>
                        </m:r>
                        <m:d>
                          <m:dPr>
                            <m:ctrlPr>
                              <a:rPr lang="ru-RU" sz="2000" i="1">
                                <a:solidFill>
                                  <a:srgbClr val="000000"/>
                                </a:solidFill>
                                <a:effectLst/>
                                <a:latin typeface="Cambria Math" panose="02040503050406030204" pitchFamily="18" charset="0"/>
                                <a:ea typeface="Arial Unicode MS"/>
                              </a:rPr>
                            </m:ctrlPr>
                          </m:dPr>
                          <m:e>
                            <m:sSub>
                              <m:sSubPr>
                                <m:ctrlPr>
                                  <a:rPr lang="ru-RU" sz="2000" i="1">
                                    <a:solidFill>
                                      <a:srgbClr val="000000"/>
                                    </a:solidFill>
                                    <a:effectLst/>
                                    <a:latin typeface="Cambria Math" panose="02040503050406030204" pitchFamily="18" charset="0"/>
                                    <a:ea typeface="Arial Unicode MS"/>
                                  </a:rPr>
                                </m:ctrlPr>
                              </m:sSubPr>
                              <m:e>
                                <m:r>
                                  <a:rPr lang="ru-RU" sz="2000" i="1">
                                    <a:solidFill>
                                      <a:srgbClr val="000000"/>
                                    </a:solidFill>
                                    <a:effectLst/>
                                    <a:latin typeface="Cambria Math" panose="02040503050406030204" pitchFamily="18" charset="0"/>
                                    <a:ea typeface="Arial Unicode MS"/>
                                  </a:rPr>
                                  <m:t>𝑝</m:t>
                                </m:r>
                              </m:e>
                              <m:sub>
                                <m:r>
                                  <a:rPr lang="ru-RU" sz="2000" i="1">
                                    <a:solidFill>
                                      <a:srgbClr val="000000"/>
                                    </a:solidFill>
                                    <a:effectLst/>
                                    <a:latin typeface="Cambria Math" panose="02040503050406030204" pitchFamily="18" charset="0"/>
                                    <a:ea typeface="Arial Unicode MS"/>
                                  </a:rPr>
                                  <m:t>𝑖</m:t>
                                </m:r>
                                <m:r>
                                  <a:rPr lang="en-US" sz="2000" i="1">
                                    <a:solidFill>
                                      <a:srgbClr val="000000"/>
                                    </a:solidFill>
                                    <a:effectLst/>
                                    <a:latin typeface="Cambria Math" panose="02040503050406030204" pitchFamily="18" charset="0"/>
                                    <a:ea typeface="Arial Unicode MS"/>
                                  </a:rPr>
                                  <m:t>1</m:t>
                                </m:r>
                              </m:sub>
                            </m:sSub>
                            <m:r>
                              <a:rPr lang="en-US" sz="2000" i="1">
                                <a:solidFill>
                                  <a:srgbClr val="000000"/>
                                </a:solidFill>
                                <a:effectLst/>
                                <a:latin typeface="Cambria Math" panose="02040503050406030204" pitchFamily="18" charset="0"/>
                                <a:ea typeface="Arial Unicode MS"/>
                              </a:rPr>
                              <m:t>,…,</m:t>
                            </m:r>
                            <m:sSub>
                              <m:sSubPr>
                                <m:ctrlPr>
                                  <a:rPr lang="ru-RU" sz="2000" i="1">
                                    <a:solidFill>
                                      <a:srgbClr val="000000"/>
                                    </a:solidFill>
                                    <a:effectLst/>
                                    <a:latin typeface="Cambria Math" panose="02040503050406030204" pitchFamily="18" charset="0"/>
                                    <a:ea typeface="Arial Unicode MS"/>
                                  </a:rPr>
                                </m:ctrlPr>
                              </m:sSubPr>
                              <m:e>
                                <m:r>
                                  <a:rPr lang="ru-RU" sz="2000" i="1">
                                    <a:solidFill>
                                      <a:srgbClr val="000000"/>
                                    </a:solidFill>
                                    <a:effectLst/>
                                    <a:latin typeface="Cambria Math" panose="02040503050406030204" pitchFamily="18" charset="0"/>
                                    <a:ea typeface="Arial Unicode MS"/>
                                  </a:rPr>
                                  <m:t>𝑝</m:t>
                                </m:r>
                              </m:e>
                              <m:sub>
                                <m:r>
                                  <a:rPr lang="ru-RU" sz="2000" i="1">
                                    <a:solidFill>
                                      <a:srgbClr val="000000"/>
                                    </a:solidFill>
                                    <a:effectLst/>
                                    <a:latin typeface="Cambria Math" panose="02040503050406030204" pitchFamily="18" charset="0"/>
                                    <a:ea typeface="Arial Unicode MS"/>
                                  </a:rPr>
                                  <m:t>𝑖</m:t>
                                </m:r>
                                <m:sSub>
                                  <m:sSubPr>
                                    <m:ctrlPr>
                                      <a:rPr lang="ru-RU" sz="2000" i="1">
                                        <a:solidFill>
                                          <a:srgbClr val="000000"/>
                                        </a:solidFill>
                                        <a:effectLst/>
                                        <a:latin typeface="Cambria Math" panose="02040503050406030204" pitchFamily="18" charset="0"/>
                                        <a:ea typeface="Arial Unicode MS"/>
                                      </a:rPr>
                                    </m:ctrlPr>
                                  </m:sSubPr>
                                  <m:e>
                                    <m:r>
                                      <a:rPr lang="ru-RU" sz="2000" i="1">
                                        <a:solidFill>
                                          <a:srgbClr val="000000"/>
                                        </a:solidFill>
                                        <a:effectLst/>
                                        <a:latin typeface="Cambria Math" panose="02040503050406030204" pitchFamily="18" charset="0"/>
                                        <a:ea typeface="Arial Unicode MS"/>
                                      </a:rPr>
                                      <m:t>𝑞</m:t>
                                    </m:r>
                                  </m:e>
                                  <m:sub>
                                    <m:r>
                                      <a:rPr lang="ru-RU" sz="2000" i="1">
                                        <a:solidFill>
                                          <a:srgbClr val="000000"/>
                                        </a:solidFill>
                                        <a:effectLst/>
                                        <a:latin typeface="Cambria Math" panose="02040503050406030204" pitchFamily="18" charset="0"/>
                                        <a:ea typeface="Arial Unicode MS"/>
                                      </a:rPr>
                                      <m:t>𝑖</m:t>
                                    </m:r>
                                  </m:sub>
                                </m:sSub>
                              </m:sub>
                            </m:sSub>
                          </m:e>
                        </m:d>
                        <m:r>
                          <a:rPr lang="en-US" sz="2000" i="1">
                            <a:solidFill>
                              <a:srgbClr val="000000"/>
                            </a:solidFill>
                            <a:effectLst/>
                            <a:latin typeface="Cambria Math" panose="02040503050406030204" pitchFamily="18" charset="0"/>
                            <a:ea typeface="Arial Unicode MS"/>
                          </a:rPr>
                          <m:t>:0≤</m:t>
                        </m:r>
                        <m:sSub>
                          <m:sSubPr>
                            <m:ctrlPr>
                              <a:rPr lang="ru-RU" sz="2000" i="1">
                                <a:solidFill>
                                  <a:srgbClr val="000000"/>
                                </a:solidFill>
                                <a:effectLst/>
                                <a:latin typeface="Cambria Math" panose="02040503050406030204" pitchFamily="18" charset="0"/>
                                <a:ea typeface="Arial Unicode MS"/>
                              </a:rPr>
                            </m:ctrlPr>
                          </m:sSubPr>
                          <m:e>
                            <m:r>
                              <a:rPr lang="ru-RU" sz="2000" i="1">
                                <a:solidFill>
                                  <a:srgbClr val="000000"/>
                                </a:solidFill>
                                <a:effectLst/>
                                <a:latin typeface="Cambria Math" panose="02040503050406030204" pitchFamily="18" charset="0"/>
                                <a:ea typeface="Arial Unicode MS"/>
                              </a:rPr>
                              <m:t>𝑝</m:t>
                            </m:r>
                          </m:e>
                          <m:sub>
                            <m:r>
                              <a:rPr lang="ru-RU" sz="2000" i="1">
                                <a:solidFill>
                                  <a:srgbClr val="000000"/>
                                </a:solidFill>
                                <a:effectLst/>
                                <a:latin typeface="Cambria Math" panose="02040503050406030204" pitchFamily="18" charset="0"/>
                                <a:ea typeface="Arial Unicode MS"/>
                              </a:rPr>
                              <m:t>𝑖𝑗</m:t>
                            </m:r>
                          </m:sub>
                        </m:sSub>
                        <m:r>
                          <a:rPr lang="en-US" sz="2000" i="1">
                            <a:solidFill>
                              <a:srgbClr val="000000"/>
                            </a:solidFill>
                            <a:effectLst/>
                            <a:latin typeface="Cambria Math" panose="02040503050406030204" pitchFamily="18" charset="0"/>
                            <a:ea typeface="Arial Unicode MS"/>
                          </a:rPr>
                          <m:t>≤1, </m:t>
                        </m:r>
                        <m:r>
                          <a:rPr lang="ru-RU" sz="2000" i="1">
                            <a:solidFill>
                              <a:srgbClr val="000000"/>
                            </a:solidFill>
                            <a:effectLst/>
                            <a:latin typeface="Cambria Math" panose="02040503050406030204" pitchFamily="18" charset="0"/>
                            <a:ea typeface="Arial Unicode MS"/>
                          </a:rPr>
                          <m:t>𝑗</m:t>
                        </m:r>
                        <m:r>
                          <a:rPr lang="en-US" sz="2000" i="1">
                            <a:solidFill>
                              <a:srgbClr val="000000"/>
                            </a:solidFill>
                            <a:effectLst/>
                            <a:latin typeface="Cambria Math" panose="02040503050406030204" pitchFamily="18" charset="0"/>
                            <a:ea typeface="Arial Unicode MS"/>
                          </a:rPr>
                          <m:t>=1, …,</m:t>
                        </m:r>
                        <m:sSub>
                          <m:sSubPr>
                            <m:ctrlPr>
                              <a:rPr lang="ru-RU" sz="2000" i="1">
                                <a:solidFill>
                                  <a:srgbClr val="000000"/>
                                </a:solidFill>
                                <a:effectLst/>
                                <a:latin typeface="Cambria Math" panose="02040503050406030204" pitchFamily="18" charset="0"/>
                                <a:ea typeface="Arial Unicode MS"/>
                              </a:rPr>
                            </m:ctrlPr>
                          </m:sSubPr>
                          <m:e>
                            <m:r>
                              <a:rPr lang="ru-RU" sz="2000" i="1">
                                <a:solidFill>
                                  <a:srgbClr val="000000"/>
                                </a:solidFill>
                                <a:effectLst/>
                                <a:latin typeface="Cambria Math" panose="02040503050406030204" pitchFamily="18" charset="0"/>
                                <a:ea typeface="Arial Unicode MS"/>
                              </a:rPr>
                              <m:t>𝑞</m:t>
                            </m:r>
                          </m:e>
                          <m:sub>
                            <m:r>
                              <a:rPr lang="ru-RU" sz="2000" i="1">
                                <a:solidFill>
                                  <a:srgbClr val="000000"/>
                                </a:solidFill>
                                <a:effectLst/>
                                <a:latin typeface="Cambria Math" panose="02040503050406030204" pitchFamily="18" charset="0"/>
                                <a:ea typeface="Arial Unicode MS"/>
                              </a:rPr>
                              <m:t>𝑖</m:t>
                            </m:r>
                          </m:sub>
                        </m:sSub>
                        <m:r>
                          <a:rPr lang="en-US" sz="2000" i="1">
                            <a:solidFill>
                              <a:srgbClr val="000000"/>
                            </a:solidFill>
                            <a:effectLst/>
                            <a:latin typeface="Cambria Math" panose="02040503050406030204" pitchFamily="18" charset="0"/>
                            <a:ea typeface="Arial Unicode MS"/>
                          </a:rPr>
                          <m:t>, </m:t>
                        </m:r>
                        <m:nary>
                          <m:naryPr>
                            <m:chr m:val="∑"/>
                            <m:limLoc m:val="undOvr"/>
                            <m:ctrlPr>
                              <a:rPr lang="ru-RU" sz="2000" i="1">
                                <a:solidFill>
                                  <a:srgbClr val="000000"/>
                                </a:solidFill>
                                <a:effectLst/>
                                <a:latin typeface="Cambria Math" panose="02040503050406030204" pitchFamily="18" charset="0"/>
                                <a:ea typeface="Arial Unicode MS"/>
                              </a:rPr>
                            </m:ctrlPr>
                          </m:naryPr>
                          <m:sub>
                            <m:r>
                              <a:rPr lang="ru-RU" sz="2000" i="1">
                                <a:solidFill>
                                  <a:srgbClr val="000000"/>
                                </a:solidFill>
                                <a:effectLst/>
                                <a:latin typeface="Cambria Math" panose="02040503050406030204" pitchFamily="18" charset="0"/>
                                <a:ea typeface="Arial Unicode MS"/>
                              </a:rPr>
                              <m:t>𝑗</m:t>
                            </m:r>
                            <m:r>
                              <a:rPr lang="en-US" sz="2000" i="1">
                                <a:solidFill>
                                  <a:srgbClr val="000000"/>
                                </a:solidFill>
                                <a:effectLst/>
                                <a:latin typeface="Cambria Math" panose="02040503050406030204" pitchFamily="18" charset="0"/>
                                <a:ea typeface="Arial Unicode MS"/>
                              </a:rPr>
                              <m:t>=1</m:t>
                            </m:r>
                          </m:sub>
                          <m:sup>
                            <m:sSub>
                              <m:sSubPr>
                                <m:ctrlPr>
                                  <a:rPr lang="ru-RU" sz="2000" i="1">
                                    <a:solidFill>
                                      <a:srgbClr val="000000"/>
                                    </a:solidFill>
                                    <a:effectLst/>
                                    <a:latin typeface="Cambria Math" panose="02040503050406030204" pitchFamily="18" charset="0"/>
                                    <a:ea typeface="Arial Unicode MS"/>
                                  </a:rPr>
                                </m:ctrlPr>
                              </m:sSubPr>
                              <m:e>
                                <m:r>
                                  <a:rPr lang="ru-RU" sz="2000" i="1">
                                    <a:solidFill>
                                      <a:srgbClr val="000000"/>
                                    </a:solidFill>
                                    <a:effectLst/>
                                    <a:latin typeface="Cambria Math" panose="02040503050406030204" pitchFamily="18" charset="0"/>
                                    <a:ea typeface="Arial Unicode MS"/>
                                  </a:rPr>
                                  <m:t>𝑞</m:t>
                                </m:r>
                              </m:e>
                              <m:sub>
                                <m:r>
                                  <a:rPr lang="ru-RU" sz="2000" i="1">
                                    <a:solidFill>
                                      <a:srgbClr val="000000"/>
                                    </a:solidFill>
                                    <a:effectLst/>
                                    <a:latin typeface="Cambria Math" panose="02040503050406030204" pitchFamily="18" charset="0"/>
                                    <a:ea typeface="Arial Unicode MS"/>
                                  </a:rPr>
                                  <m:t>𝑖</m:t>
                                </m:r>
                              </m:sub>
                            </m:sSub>
                          </m:sup>
                          <m:e>
                            <m:sSub>
                              <m:sSubPr>
                                <m:ctrlPr>
                                  <a:rPr lang="ru-RU" sz="2000" i="1">
                                    <a:solidFill>
                                      <a:srgbClr val="000000"/>
                                    </a:solidFill>
                                    <a:effectLst/>
                                    <a:latin typeface="Cambria Math" panose="02040503050406030204" pitchFamily="18" charset="0"/>
                                    <a:ea typeface="Arial Unicode MS"/>
                                  </a:rPr>
                                </m:ctrlPr>
                              </m:sSubPr>
                              <m:e>
                                <m:r>
                                  <a:rPr lang="ru-RU" sz="2000" i="1">
                                    <a:solidFill>
                                      <a:srgbClr val="000000"/>
                                    </a:solidFill>
                                    <a:effectLst/>
                                    <a:latin typeface="Cambria Math" panose="02040503050406030204" pitchFamily="18" charset="0"/>
                                    <a:ea typeface="Arial Unicode MS"/>
                                  </a:rPr>
                                  <m:t>𝑝</m:t>
                                </m:r>
                              </m:e>
                              <m:sub>
                                <m:r>
                                  <a:rPr lang="ru-RU" sz="2000" i="1">
                                    <a:solidFill>
                                      <a:srgbClr val="000000"/>
                                    </a:solidFill>
                                    <a:effectLst/>
                                    <a:latin typeface="Cambria Math" panose="02040503050406030204" pitchFamily="18" charset="0"/>
                                    <a:ea typeface="Arial Unicode MS"/>
                                  </a:rPr>
                                  <m:t>𝑖𝑗</m:t>
                                </m:r>
                              </m:sub>
                            </m:sSub>
                            <m:r>
                              <a:rPr lang="en-US" sz="2000" i="1">
                                <a:solidFill>
                                  <a:srgbClr val="000000"/>
                                </a:solidFill>
                                <a:effectLst/>
                                <a:latin typeface="Cambria Math" panose="02040503050406030204" pitchFamily="18" charset="0"/>
                                <a:ea typeface="Arial Unicode MS"/>
                              </a:rPr>
                              <m:t>=1</m:t>
                            </m:r>
                          </m:e>
                        </m:nary>
                        <m:r>
                          <a:rPr lang="ru-RU" sz="2000" i="1">
                            <a:solidFill>
                              <a:srgbClr val="000000"/>
                            </a:solidFill>
                            <a:effectLst/>
                            <a:latin typeface="Cambria Math" panose="02040503050406030204" pitchFamily="18" charset="0"/>
                            <a:ea typeface="Arial Unicode MS"/>
                          </a:rPr>
                          <m:t> </m:t>
                        </m:r>
                      </m:e>
                    </m:d>
                  </m:oMath>
                </a14:m>
                <a:r>
                  <a:rPr lang="uz-Latn-UZ" sz="2000" dirty="0">
                    <a:latin typeface="Times New Roman" panose="02020603050405020304" pitchFamily="18" charset="0"/>
                    <a:ea typeface="Times New Roman" panose="02020603050405020304" pitchFamily="18" charset="0"/>
                  </a:rPr>
                  <a:t>-to'plamda aniqlangan aprior ehtimollik taqsimotini </a:t>
                </a:r>
                <a14:m>
                  <m:oMath xmlns:m="http://schemas.openxmlformats.org/officeDocument/2006/math">
                    <m:sSub>
                      <m:sSubPr>
                        <m:ctrlPr>
                          <a:rPr lang="ru-RU" sz="2000" i="1">
                            <a:solidFill>
                              <a:srgbClr val="000000"/>
                            </a:solidFill>
                            <a:effectLst/>
                            <a:latin typeface="Cambria Math" panose="02040503050406030204" pitchFamily="18" charset="0"/>
                            <a:ea typeface="Arial Unicode MS"/>
                          </a:rPr>
                        </m:ctrlPr>
                      </m:sSubPr>
                      <m:e>
                        <m:r>
                          <a:rPr lang="ru-RU" sz="2000" i="1">
                            <a:solidFill>
                              <a:srgbClr val="000000"/>
                            </a:solidFill>
                            <a:effectLst/>
                            <a:latin typeface="Cambria Math" panose="02040503050406030204" pitchFamily="18" charset="0"/>
                            <a:ea typeface="Arial Unicode MS"/>
                          </a:rPr>
                          <m:t>𝑝</m:t>
                        </m:r>
                      </m:e>
                      <m:sub>
                        <m:r>
                          <a:rPr lang="ru-RU" sz="2000" i="1">
                            <a:solidFill>
                              <a:srgbClr val="000000"/>
                            </a:solidFill>
                            <a:effectLst/>
                            <a:latin typeface="Cambria Math" panose="02040503050406030204" pitchFamily="18" charset="0"/>
                            <a:ea typeface="Arial Unicode MS"/>
                          </a:rPr>
                          <m:t>𝑖</m:t>
                        </m:r>
                      </m:sub>
                    </m:sSub>
                    <m:r>
                      <a:rPr lang="en-US" sz="2000" i="1">
                        <a:solidFill>
                          <a:srgbClr val="000000"/>
                        </a:solidFill>
                        <a:effectLst/>
                        <a:latin typeface="Cambria Math" panose="02040503050406030204" pitchFamily="18" charset="0"/>
                        <a:ea typeface="Arial Unicode MS"/>
                      </a:rPr>
                      <m:t>=</m:t>
                    </m:r>
                    <m:d>
                      <m:dPr>
                        <m:ctrlPr>
                          <a:rPr lang="ru-RU" sz="2000" i="1">
                            <a:solidFill>
                              <a:srgbClr val="000000"/>
                            </a:solidFill>
                            <a:effectLst/>
                            <a:latin typeface="Cambria Math" panose="02040503050406030204" pitchFamily="18" charset="0"/>
                            <a:ea typeface="Arial Unicode MS"/>
                          </a:rPr>
                        </m:ctrlPr>
                      </m:dPr>
                      <m:e>
                        <m:sSub>
                          <m:sSubPr>
                            <m:ctrlPr>
                              <a:rPr lang="ru-RU" sz="2000" i="1">
                                <a:solidFill>
                                  <a:srgbClr val="000000"/>
                                </a:solidFill>
                                <a:effectLst/>
                                <a:latin typeface="Cambria Math" panose="02040503050406030204" pitchFamily="18" charset="0"/>
                                <a:ea typeface="Arial Unicode MS"/>
                              </a:rPr>
                            </m:ctrlPr>
                          </m:sSubPr>
                          <m:e>
                            <m:r>
                              <a:rPr lang="ru-RU" sz="2000" i="1">
                                <a:solidFill>
                                  <a:srgbClr val="000000"/>
                                </a:solidFill>
                                <a:effectLst/>
                                <a:latin typeface="Cambria Math" panose="02040503050406030204" pitchFamily="18" charset="0"/>
                                <a:ea typeface="Arial Unicode MS"/>
                              </a:rPr>
                              <m:t>𝑝</m:t>
                            </m:r>
                          </m:e>
                          <m:sub>
                            <m:r>
                              <a:rPr lang="ru-RU" sz="2000" i="1">
                                <a:solidFill>
                                  <a:srgbClr val="000000"/>
                                </a:solidFill>
                                <a:effectLst/>
                                <a:latin typeface="Cambria Math" panose="02040503050406030204" pitchFamily="18" charset="0"/>
                                <a:ea typeface="Arial Unicode MS"/>
                              </a:rPr>
                              <m:t>𝑖</m:t>
                            </m:r>
                            <m:r>
                              <a:rPr lang="en-US" sz="2000" i="1">
                                <a:solidFill>
                                  <a:srgbClr val="000000"/>
                                </a:solidFill>
                                <a:effectLst/>
                                <a:latin typeface="Cambria Math" panose="02040503050406030204" pitchFamily="18" charset="0"/>
                                <a:ea typeface="Arial Unicode MS"/>
                              </a:rPr>
                              <m:t>1</m:t>
                            </m:r>
                          </m:sub>
                        </m:sSub>
                        <m:r>
                          <a:rPr lang="en-US" sz="2000" i="1">
                            <a:solidFill>
                              <a:srgbClr val="000000"/>
                            </a:solidFill>
                            <a:effectLst/>
                            <a:latin typeface="Cambria Math" panose="02040503050406030204" pitchFamily="18" charset="0"/>
                            <a:ea typeface="Arial Unicode MS"/>
                          </a:rPr>
                          <m:t>,…,</m:t>
                        </m:r>
                        <m:sSub>
                          <m:sSubPr>
                            <m:ctrlPr>
                              <a:rPr lang="ru-RU" sz="2000" i="1">
                                <a:solidFill>
                                  <a:srgbClr val="000000"/>
                                </a:solidFill>
                                <a:effectLst/>
                                <a:latin typeface="Cambria Math" panose="02040503050406030204" pitchFamily="18" charset="0"/>
                                <a:ea typeface="Arial Unicode MS"/>
                              </a:rPr>
                            </m:ctrlPr>
                          </m:sSubPr>
                          <m:e>
                            <m:r>
                              <a:rPr lang="ru-RU" sz="2000" i="1">
                                <a:solidFill>
                                  <a:srgbClr val="000000"/>
                                </a:solidFill>
                                <a:effectLst/>
                                <a:latin typeface="Cambria Math" panose="02040503050406030204" pitchFamily="18" charset="0"/>
                                <a:ea typeface="Arial Unicode MS"/>
                              </a:rPr>
                              <m:t>𝑝</m:t>
                            </m:r>
                          </m:e>
                          <m:sub>
                            <m:r>
                              <a:rPr lang="ru-RU" sz="2000" i="1">
                                <a:solidFill>
                                  <a:srgbClr val="000000"/>
                                </a:solidFill>
                                <a:effectLst/>
                                <a:latin typeface="Cambria Math" panose="02040503050406030204" pitchFamily="18" charset="0"/>
                                <a:ea typeface="Arial Unicode MS"/>
                              </a:rPr>
                              <m:t>𝑖</m:t>
                            </m:r>
                            <m:sSub>
                              <m:sSubPr>
                                <m:ctrlPr>
                                  <a:rPr lang="ru-RU" sz="2000" i="1">
                                    <a:solidFill>
                                      <a:srgbClr val="000000"/>
                                    </a:solidFill>
                                    <a:effectLst/>
                                    <a:latin typeface="Cambria Math" panose="02040503050406030204" pitchFamily="18" charset="0"/>
                                    <a:ea typeface="Arial Unicode MS"/>
                                  </a:rPr>
                                </m:ctrlPr>
                              </m:sSubPr>
                              <m:e>
                                <m:r>
                                  <a:rPr lang="ru-RU" sz="2000" i="1">
                                    <a:solidFill>
                                      <a:srgbClr val="000000"/>
                                    </a:solidFill>
                                    <a:effectLst/>
                                    <a:latin typeface="Cambria Math" panose="02040503050406030204" pitchFamily="18" charset="0"/>
                                    <a:ea typeface="Arial Unicode MS"/>
                                  </a:rPr>
                                  <m:t>𝑞</m:t>
                                </m:r>
                              </m:e>
                              <m:sub>
                                <m:r>
                                  <a:rPr lang="ru-RU" sz="2000" i="1">
                                    <a:solidFill>
                                      <a:srgbClr val="000000"/>
                                    </a:solidFill>
                                    <a:effectLst/>
                                    <a:latin typeface="Cambria Math" panose="02040503050406030204" pitchFamily="18" charset="0"/>
                                    <a:ea typeface="Arial Unicode MS"/>
                                  </a:rPr>
                                  <m:t>𝑖</m:t>
                                </m:r>
                              </m:sub>
                            </m:sSub>
                          </m:sub>
                        </m:sSub>
                      </m:e>
                    </m:d>
                  </m:oMath>
                </a14:m>
                <a:r>
                  <a:rPr lang="uz-Latn-UZ" sz="2000" dirty="0">
                    <a:latin typeface="Times New Roman" panose="02020603050405020304" pitchFamily="18" charset="0"/>
                    <a:ea typeface="Times New Roman" panose="02020603050405020304" pitchFamily="18" charset="0"/>
                  </a:rPr>
                  <a:t> biladi.</a:t>
                </a:r>
                <a:endParaRPr lang="en-US" sz="2000" dirty="0">
                  <a:latin typeface="Times New Roman" panose="02020603050405020304" pitchFamily="18" charset="0"/>
                  <a:ea typeface="Times New Roman" panose="02020603050405020304" pitchFamily="18" charset="0"/>
                </a:endParaRPr>
              </a:p>
              <a:p>
                <a:pPr marL="457200" indent="-457200" algn="just">
                  <a:lnSpc>
                    <a:spcPct val="125000"/>
                  </a:lnSpc>
                  <a:spcAft>
                    <a:spcPts val="0"/>
                  </a:spcAft>
                  <a:buAutoNum type="arabicPeriod"/>
                </a:pPr>
                <a:r>
                  <a:rPr lang="uz-Latn-UZ" sz="2000" dirty="0">
                    <a:latin typeface="Times New Roman" panose="02020603050405020304" pitchFamily="18" charset="0"/>
                    <a:ea typeface="Times New Roman" panose="02020603050405020304" pitchFamily="18" charset="0"/>
                  </a:rPr>
                  <a:t>Qaror qabul qiluvchi atrof-muhit uning maqsadlariga faol qarshilik ko'rsatishini biladi: atrof-muhit shunday </a:t>
                </a:r>
                <a14:m>
                  <m:oMath xmlns:m="http://schemas.openxmlformats.org/officeDocument/2006/math">
                    <m:sSub>
                      <m:sSubPr>
                        <m:ctrlPr>
                          <a:rPr lang="ru-RU" sz="2000" i="1">
                            <a:solidFill>
                              <a:srgbClr val="000000"/>
                            </a:solidFill>
                            <a:effectLst/>
                            <a:latin typeface="Cambria Math" panose="02040503050406030204" pitchFamily="18" charset="0"/>
                            <a:ea typeface="Arial Unicode MS"/>
                          </a:rPr>
                        </m:ctrlPr>
                      </m:sSubPr>
                      <m:e>
                        <m:r>
                          <a:rPr lang="uz-Latn-UZ" sz="2000" i="1">
                            <a:solidFill>
                              <a:srgbClr val="000000"/>
                            </a:solidFill>
                            <a:effectLst/>
                            <a:latin typeface="Cambria Math" panose="02040503050406030204" pitchFamily="18" charset="0"/>
                            <a:ea typeface="Arial Unicode MS"/>
                            <a:cs typeface="Times New Roman" panose="02020603050405020304" pitchFamily="18" charset="0"/>
                          </a:rPr>
                          <m:t>𝑠</m:t>
                        </m:r>
                      </m:e>
                      <m:sub>
                        <m:r>
                          <a:rPr lang="uz-Latn-UZ" sz="2000" i="1">
                            <a:solidFill>
                              <a:srgbClr val="000000"/>
                            </a:solidFill>
                            <a:effectLst/>
                            <a:latin typeface="Cambria Math" panose="02040503050406030204" pitchFamily="18" charset="0"/>
                            <a:ea typeface="Arial Unicode MS"/>
                            <a:cs typeface="Times New Roman" panose="02020603050405020304" pitchFamily="18" charset="0"/>
                          </a:rPr>
                          <m:t>𝑖𝑗</m:t>
                        </m:r>
                      </m:sub>
                    </m:sSub>
                    <m:r>
                      <a:rPr lang="uz-Latn-UZ" sz="2000" i="1">
                        <a:solidFill>
                          <a:srgbClr val="000000"/>
                        </a:solidFill>
                        <a:effectLst/>
                        <a:latin typeface="Cambria Math" panose="02040503050406030204" pitchFamily="18" charset="0"/>
                        <a:ea typeface="Arial Unicode MS"/>
                        <a:cs typeface="Times New Roman" panose="02020603050405020304" pitchFamily="18" charset="0"/>
                      </a:rPr>
                      <m:t>∈</m:t>
                    </m:r>
                    <m:sSub>
                      <m:sSubPr>
                        <m:ctrlPr>
                          <a:rPr lang="ru-RU" sz="2000" i="1">
                            <a:solidFill>
                              <a:srgbClr val="000000"/>
                            </a:solidFill>
                            <a:effectLst/>
                            <a:latin typeface="Cambria Math" panose="02040503050406030204" pitchFamily="18" charset="0"/>
                            <a:ea typeface="Arial Unicode MS"/>
                          </a:rPr>
                        </m:ctrlPr>
                      </m:sSubPr>
                      <m:e>
                        <m:r>
                          <a:rPr lang="uz-Latn-UZ" sz="2000" i="1">
                            <a:solidFill>
                              <a:srgbClr val="000000"/>
                            </a:solidFill>
                            <a:effectLst/>
                            <a:latin typeface="Cambria Math" panose="02040503050406030204" pitchFamily="18" charset="0"/>
                            <a:ea typeface="Arial Unicode MS"/>
                            <a:cs typeface="Times New Roman" panose="02020603050405020304" pitchFamily="18" charset="0"/>
                          </a:rPr>
                          <m:t>𝑆</m:t>
                        </m:r>
                      </m:e>
                      <m:sub>
                        <m:r>
                          <a:rPr lang="uz-Latn-UZ" sz="2000" i="1">
                            <a:solidFill>
                              <a:srgbClr val="000000"/>
                            </a:solidFill>
                            <a:effectLst/>
                            <a:latin typeface="Cambria Math" panose="02040503050406030204" pitchFamily="18" charset="0"/>
                            <a:ea typeface="Arial Unicode MS"/>
                            <a:cs typeface="Times New Roman" panose="02020603050405020304" pitchFamily="18" charset="0"/>
                          </a:rPr>
                          <m:t>𝑖</m:t>
                        </m:r>
                      </m:sub>
                    </m:sSub>
                    <m:r>
                      <a:rPr lang="uz-Latn-UZ" sz="2000" i="1">
                        <a:solidFill>
                          <a:srgbClr val="000000"/>
                        </a:solidFill>
                        <a:effectLst/>
                        <a:latin typeface="Cambria Math" panose="02040503050406030204" pitchFamily="18" charset="0"/>
                        <a:ea typeface="Arial Unicode MS"/>
                        <a:cs typeface="Times New Roman" panose="02020603050405020304" pitchFamily="18" charset="0"/>
                      </a:rPr>
                      <m:t>, </m:t>
                    </m:r>
                    <m:r>
                      <a:rPr lang="uz-Latn-UZ" sz="2000" i="1">
                        <a:solidFill>
                          <a:srgbClr val="000000"/>
                        </a:solidFill>
                        <a:effectLst/>
                        <a:latin typeface="Cambria Math" panose="02040503050406030204" pitchFamily="18" charset="0"/>
                        <a:ea typeface="Arial Unicode MS"/>
                        <a:cs typeface="Times New Roman" panose="02020603050405020304" pitchFamily="18" charset="0"/>
                      </a:rPr>
                      <m:t>𝑗</m:t>
                    </m:r>
                    <m:r>
                      <a:rPr lang="uz-Latn-UZ" sz="2000" i="1">
                        <a:solidFill>
                          <a:srgbClr val="000000"/>
                        </a:solidFill>
                        <a:effectLst/>
                        <a:latin typeface="Cambria Math" panose="02040503050406030204" pitchFamily="18" charset="0"/>
                        <a:ea typeface="Arial Unicode MS"/>
                        <a:cs typeface="Times New Roman" panose="02020603050405020304" pitchFamily="18" charset="0"/>
                      </a:rPr>
                      <m:t>=1, …, </m:t>
                    </m:r>
                    <m:sSub>
                      <m:sSubPr>
                        <m:ctrlPr>
                          <a:rPr lang="ru-RU" sz="2000" i="1">
                            <a:solidFill>
                              <a:srgbClr val="000000"/>
                            </a:solidFill>
                            <a:effectLst/>
                            <a:latin typeface="Cambria Math" panose="02040503050406030204" pitchFamily="18" charset="0"/>
                            <a:ea typeface="Arial Unicode MS"/>
                          </a:rPr>
                        </m:ctrlPr>
                      </m:sSubPr>
                      <m:e>
                        <m:r>
                          <a:rPr lang="uz-Latn-UZ" sz="2000" i="1">
                            <a:solidFill>
                              <a:srgbClr val="000000"/>
                            </a:solidFill>
                            <a:effectLst/>
                            <a:latin typeface="Cambria Math" panose="02040503050406030204" pitchFamily="18" charset="0"/>
                            <a:ea typeface="Arial Unicode MS"/>
                            <a:cs typeface="Times New Roman" panose="02020603050405020304" pitchFamily="18" charset="0"/>
                          </a:rPr>
                          <m:t>𝑞</m:t>
                        </m:r>
                      </m:e>
                      <m:sub>
                        <m:r>
                          <a:rPr lang="uz-Latn-UZ" sz="2000" i="1">
                            <a:solidFill>
                              <a:srgbClr val="000000"/>
                            </a:solidFill>
                            <a:effectLst/>
                            <a:latin typeface="Cambria Math" panose="02040503050406030204" pitchFamily="18" charset="0"/>
                            <a:ea typeface="Arial Unicode MS"/>
                            <a:cs typeface="Times New Roman" panose="02020603050405020304" pitchFamily="18" charset="0"/>
                          </a:rPr>
                          <m:t>𝑖</m:t>
                        </m:r>
                      </m:sub>
                    </m:sSub>
                  </m:oMath>
                </a14:m>
                <a:r>
                  <a:rPr lang="ru-RU" sz="2000" dirty="0">
                    <a:solidFill>
                      <a:srgbClr val="000000"/>
                    </a:solidFill>
                    <a:effectLst/>
                    <a:latin typeface="Times New Roman" panose="02020603050405020304" pitchFamily="18" charset="0"/>
                    <a:ea typeface="Times New Roman" panose="02020603050405020304" pitchFamily="18" charset="0"/>
                  </a:rPr>
                  <a:t> </a:t>
                </a:r>
                <a:r>
                  <a:rPr lang="uz-Latn-UZ" sz="2000" dirty="0">
                    <a:latin typeface="Times New Roman" panose="02020603050405020304" pitchFamily="18" charset="0"/>
                    <a:ea typeface="Times New Roman" panose="02020603050405020304" pitchFamily="18" charset="0"/>
                  </a:rPr>
                  <a:t>holatlarni tanlashga intiladi, agar mahalliy mezon yoki sifat xarakteristikasi </a:t>
                </a:r>
                <a:r>
                  <a:rPr lang="uz-Latn-UZ" sz="2000" i="1" dirty="0">
                    <a:latin typeface="Times New Roman" panose="02020603050405020304" pitchFamily="18" charset="0"/>
                    <a:ea typeface="Times New Roman" panose="02020603050405020304" pitchFamily="18" charset="0"/>
                  </a:rPr>
                  <a:t>z</a:t>
                </a:r>
                <a:r>
                  <a:rPr lang="uz-Latn-UZ" sz="2000" i="1" baseline="-25000" dirty="0">
                    <a:latin typeface="Times New Roman" panose="02020603050405020304" pitchFamily="18" charset="0"/>
                    <a:ea typeface="Times New Roman" panose="02020603050405020304" pitchFamily="18" charset="0"/>
                  </a:rPr>
                  <a:t>i</a:t>
                </a:r>
                <a:r>
                  <a:rPr lang="uz-Latn-UZ" sz="2000" dirty="0">
                    <a:latin typeface="Times New Roman" panose="02020603050405020304" pitchFamily="18" charset="0"/>
                    <a:ea typeface="Times New Roman" panose="02020603050405020304" pitchFamily="18" charset="0"/>
                  </a:rPr>
                  <a:t> foydali funktsiya </a:t>
                </a:r>
                <a:r>
                  <a:rPr lang="uz-Latn-UZ" sz="2000" i="1" dirty="0">
                    <a:latin typeface="Times New Roman" panose="02020603050405020304" pitchFamily="18" charset="0"/>
                    <a:ea typeface="Times New Roman" panose="02020603050405020304" pitchFamily="18" charset="0"/>
                  </a:rPr>
                  <a:t>U</a:t>
                </a:r>
                <a:r>
                  <a:rPr lang="uz-Latn-UZ" sz="2000" i="1" baseline="-25000" dirty="0">
                    <a:latin typeface="Times New Roman" panose="02020603050405020304" pitchFamily="18" charset="0"/>
                    <a:ea typeface="Times New Roman" panose="02020603050405020304" pitchFamily="18" charset="0"/>
                  </a:rPr>
                  <a:t>i</a:t>
                </a:r>
                <a:r>
                  <a:rPr lang="uz-Latn-UZ" sz="2000" dirty="0">
                    <a:latin typeface="Times New Roman" panose="02020603050405020304" pitchFamily="18" charset="0"/>
                    <a:ea typeface="Times New Roman" panose="02020603050405020304" pitchFamily="18" charset="0"/>
                  </a:rPr>
                  <a:t> bilan tavsiflangan bo'lsa, u holda muhit eng kichik qiymatni ta'minlaydigan holatni oladi. </a:t>
                </a:r>
                <a:endParaRPr lang="ru-RU" sz="2000" dirty="0"/>
              </a:p>
            </p:txBody>
          </p:sp>
        </mc:Choice>
        <mc:Fallback>
          <p:sp>
            <p:nvSpPr>
              <p:cNvPr id="4" name="Прямоугольник 3">
                <a:extLst>
                  <a:ext uri="{FF2B5EF4-FFF2-40B4-BE49-F238E27FC236}">
                    <a16:creationId xmlns:a16="http://schemas.microsoft.com/office/drawing/2014/main" id="{CF79771E-8A37-4568-B858-4F1AAB41C9FE}"/>
                  </a:ext>
                </a:extLst>
              </p:cNvPr>
              <p:cNvSpPr>
                <a:spLocks noRot="1" noChangeAspect="1" noMove="1" noResize="1" noEditPoints="1" noAdjustHandles="1" noChangeArrowheads="1" noChangeShapeType="1" noTextEdit="1"/>
              </p:cNvSpPr>
              <p:nvPr/>
            </p:nvSpPr>
            <p:spPr>
              <a:xfrm>
                <a:off x="678873" y="2511647"/>
                <a:ext cx="10612581" cy="3838936"/>
              </a:xfrm>
              <a:prstGeom prst="rect">
                <a:avLst/>
              </a:prstGeom>
              <a:blipFill>
                <a:blip r:embed="rId3"/>
                <a:stretch>
                  <a:fillRect l="-574" r="-632" b="-1746"/>
                </a:stretch>
              </a:blipFill>
            </p:spPr>
            <p:txBody>
              <a:bodyPr/>
              <a:lstStyle/>
              <a:p>
                <a:r>
                  <a:rPr lang="ru-RU">
                    <a:noFill/>
                  </a:rPr>
                  <a:t> </a:t>
                </a:r>
              </a:p>
            </p:txBody>
          </p:sp>
        </mc:Fallback>
      </mc:AlternateContent>
    </p:spTree>
    <p:extLst>
      <p:ext uri="{BB962C8B-B14F-4D97-AF65-F5344CB8AC3E}">
        <p14:creationId xmlns:p14="http://schemas.microsoft.com/office/powerpoint/2010/main" val="2893038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4" name="Прямоугольник 3">
                <a:extLst>
                  <a:ext uri="{FF2B5EF4-FFF2-40B4-BE49-F238E27FC236}">
                    <a16:creationId xmlns:a16="http://schemas.microsoft.com/office/drawing/2014/main" id="{08B90255-9A4F-4D26-9539-CBEBD340B36D}"/>
                  </a:ext>
                </a:extLst>
              </p:cNvPr>
              <p:cNvSpPr/>
              <p:nvPr/>
            </p:nvSpPr>
            <p:spPr>
              <a:xfrm>
                <a:off x="630381" y="2442437"/>
                <a:ext cx="10931237" cy="4085670"/>
              </a:xfrm>
              <a:prstGeom prst="rect">
                <a:avLst/>
              </a:prstGeom>
            </p:spPr>
            <p:txBody>
              <a:bodyPr wrap="square">
                <a:spAutoFit/>
              </a:bodyPr>
              <a:lstStyle/>
              <a:p>
                <a:pPr indent="450215" algn="just">
                  <a:lnSpc>
                    <a:spcPct val="150000"/>
                  </a:lnSpc>
                  <a:spcAft>
                    <a:spcPts val="0"/>
                  </a:spcAft>
                </a:pPr>
                <a:r>
                  <a:rPr lang="uz-Latn-UZ" sz="2400" dirty="0">
                    <a:latin typeface="Times New Roman" panose="02020603050405020304" pitchFamily="18" charset="0"/>
                    <a:ea typeface="Times New Roman" panose="02020603050405020304" pitchFamily="18" charset="0"/>
                  </a:rPr>
                  <a:t>3. Qaror qabul qiluvchi atrof-muhit holati to'g'risida taxminiy aprior ma'lumotlarga ega bo'lib, u aprior xabardorlikning birinchi va ikkinchi holatlari o'rtasida oraliqdir.</a:t>
                </a:r>
                <a:endParaRPr lang="ru-RU" sz="2400" dirty="0">
                  <a:effectLst/>
                  <a:latin typeface="Times New Roman" panose="02020603050405020304" pitchFamily="18" charset="0"/>
                  <a:ea typeface="Times New Roman" panose="02020603050405020304" pitchFamily="18" charset="0"/>
                </a:endParaRPr>
              </a:p>
              <a:p>
                <a:pPr indent="450215" algn="just">
                  <a:lnSpc>
                    <a:spcPct val="150000"/>
                  </a:lnSpc>
                  <a:spcAft>
                    <a:spcPts val="0"/>
                  </a:spcAft>
                </a:pPr>
                <a:r>
                  <a:rPr lang="uz-Latn-UZ" sz="2400" dirty="0">
                    <a:latin typeface="Times New Roman" panose="02020603050405020304" pitchFamily="18" charset="0"/>
                    <a:ea typeface="Times New Roman" panose="02020603050405020304" pitchFamily="18" charset="0"/>
                  </a:rPr>
                  <a:t>Tanlash muammosini hal qilish - eng yaxshi alternativni tanlash talab qilinadi.</a:t>
                </a:r>
                <a:endParaRPr lang="ru-RU" sz="2400" dirty="0">
                  <a:effectLst/>
                  <a:latin typeface="Times New Roman" panose="02020603050405020304" pitchFamily="18" charset="0"/>
                  <a:ea typeface="Times New Roman" panose="02020603050405020304" pitchFamily="18" charset="0"/>
                </a:endParaRPr>
              </a:p>
              <a:p>
                <a:pPr indent="450215" algn="just">
                  <a:lnSpc>
                    <a:spcPct val="150000"/>
                  </a:lnSpc>
                  <a:spcAft>
                    <a:spcPts val="0"/>
                  </a:spcAft>
                </a:pPr>
                <a:r>
                  <a:rPr lang="uz-Latn-UZ" sz="2400" dirty="0">
                    <a:latin typeface="Times New Roman" panose="02020603050405020304" pitchFamily="18" charset="0"/>
                    <a:ea typeface="Times New Roman" panose="02020603050405020304" pitchFamily="18" charset="0"/>
                  </a:rPr>
                  <a:t>Rasmiy ravishda, muqobillarni tavsiflashda diskret bo'lgan vazifalar uchun noaniqlik sharoitida qaror qabul qilish modelida foydali funktsiya </a:t>
                </a:r>
                <a14:m>
                  <m:oMath xmlns:m="http://schemas.openxmlformats.org/officeDocument/2006/math">
                    <m:sSub>
                      <m:sSubPr>
                        <m:ctrlPr>
                          <a:rPr lang="ru-RU" sz="2400" i="1">
                            <a:solidFill>
                              <a:srgbClr val="000000"/>
                            </a:solidFill>
                            <a:effectLst/>
                            <a:latin typeface="Cambria Math" panose="02040503050406030204" pitchFamily="18" charset="0"/>
                            <a:ea typeface="Arial Unicode MS"/>
                          </a:rPr>
                        </m:ctrlPr>
                      </m:sSubPr>
                      <m:e>
                        <m:r>
                          <a:rPr lang="uz-Latn-UZ" sz="2400" i="1">
                            <a:solidFill>
                              <a:srgbClr val="000000"/>
                            </a:solidFill>
                            <a:effectLst/>
                            <a:latin typeface="Cambria Math" panose="02040503050406030204" pitchFamily="18" charset="0"/>
                            <a:ea typeface="Arial Unicode MS"/>
                          </a:rPr>
                          <m:t>𝑈</m:t>
                        </m:r>
                      </m:e>
                      <m:sub>
                        <m:r>
                          <a:rPr lang="uz-Latn-UZ" sz="2400" i="1">
                            <a:solidFill>
                              <a:srgbClr val="000000"/>
                            </a:solidFill>
                            <a:effectLst/>
                            <a:latin typeface="Cambria Math" panose="02040503050406030204" pitchFamily="18" charset="0"/>
                            <a:ea typeface="Arial Unicode MS"/>
                          </a:rPr>
                          <m:t>𝑖</m:t>
                        </m:r>
                      </m:sub>
                    </m:sSub>
                    <m:r>
                      <a:rPr lang="uz-Latn-UZ" sz="2400" i="1">
                        <a:solidFill>
                          <a:srgbClr val="000000"/>
                        </a:solidFill>
                        <a:effectLst/>
                        <a:latin typeface="Cambria Math" panose="02040503050406030204" pitchFamily="18" charset="0"/>
                        <a:ea typeface="Arial Unicode MS"/>
                      </a:rPr>
                      <m:t>=</m:t>
                    </m:r>
                    <m:d>
                      <m:dPr>
                        <m:begChr m:val="‖"/>
                        <m:endChr m:val="‖"/>
                        <m:ctrlPr>
                          <a:rPr lang="ru-RU" sz="2400" i="1">
                            <a:solidFill>
                              <a:srgbClr val="000000"/>
                            </a:solidFill>
                            <a:effectLst/>
                            <a:latin typeface="Cambria Math" panose="02040503050406030204" pitchFamily="18" charset="0"/>
                            <a:ea typeface="Arial Unicode MS"/>
                          </a:rPr>
                        </m:ctrlPr>
                      </m:dPr>
                      <m:e>
                        <m:sSub>
                          <m:sSubPr>
                            <m:ctrlPr>
                              <a:rPr lang="ru-RU" sz="2400" i="1">
                                <a:solidFill>
                                  <a:srgbClr val="000000"/>
                                </a:solidFill>
                                <a:effectLst/>
                                <a:latin typeface="Cambria Math" panose="02040503050406030204" pitchFamily="18" charset="0"/>
                                <a:ea typeface="Arial Unicode MS"/>
                              </a:rPr>
                            </m:ctrlPr>
                          </m:sSubPr>
                          <m:e>
                            <m:r>
                              <a:rPr lang="uz-Latn-UZ" sz="2400" i="1">
                                <a:solidFill>
                                  <a:srgbClr val="000000"/>
                                </a:solidFill>
                                <a:effectLst/>
                                <a:latin typeface="Cambria Math" panose="02040503050406030204" pitchFamily="18" charset="0"/>
                                <a:ea typeface="Arial Unicode MS"/>
                              </a:rPr>
                              <m:t>𝑢</m:t>
                            </m:r>
                          </m:e>
                          <m:sub>
                            <m:r>
                              <a:rPr lang="uz-Latn-UZ" sz="2400" i="1">
                                <a:solidFill>
                                  <a:srgbClr val="000000"/>
                                </a:solidFill>
                                <a:effectLst/>
                                <a:latin typeface="Cambria Math" panose="02040503050406030204" pitchFamily="18" charset="0"/>
                                <a:ea typeface="Arial Unicode MS"/>
                              </a:rPr>
                              <m:t>𝑖</m:t>
                            </m:r>
                          </m:sub>
                        </m:sSub>
                        <m:r>
                          <a:rPr lang="uz-Latn-UZ" sz="2400" i="1">
                            <a:solidFill>
                              <a:srgbClr val="000000"/>
                            </a:solidFill>
                            <a:effectLst/>
                            <a:latin typeface="Cambria Math" panose="02040503050406030204" pitchFamily="18" charset="0"/>
                            <a:ea typeface="Arial Unicode MS"/>
                          </a:rPr>
                          <m:t>(</m:t>
                        </m:r>
                        <m:sSub>
                          <m:sSubPr>
                            <m:ctrlPr>
                              <a:rPr lang="ru-RU" sz="2400" i="1">
                                <a:solidFill>
                                  <a:srgbClr val="000000"/>
                                </a:solidFill>
                                <a:effectLst/>
                                <a:latin typeface="Cambria Math" panose="02040503050406030204" pitchFamily="18" charset="0"/>
                                <a:ea typeface="Arial Unicode MS"/>
                              </a:rPr>
                            </m:ctrlPr>
                          </m:sSubPr>
                          <m:e>
                            <m:r>
                              <a:rPr lang="uz-Latn-UZ" sz="2400" i="1">
                                <a:solidFill>
                                  <a:srgbClr val="000000"/>
                                </a:solidFill>
                                <a:effectLst/>
                                <a:latin typeface="Cambria Math" panose="02040503050406030204" pitchFamily="18" charset="0"/>
                                <a:ea typeface="Arial Unicode MS"/>
                              </a:rPr>
                              <m:t>𝑥</m:t>
                            </m:r>
                          </m:e>
                          <m:sub>
                            <m:r>
                              <a:rPr lang="uz-Latn-UZ" sz="2400" i="1">
                                <a:solidFill>
                                  <a:srgbClr val="000000"/>
                                </a:solidFill>
                                <a:effectLst/>
                                <a:latin typeface="Cambria Math" panose="02040503050406030204" pitchFamily="18" charset="0"/>
                                <a:ea typeface="Arial Unicode MS"/>
                              </a:rPr>
                              <m:t>𝑘</m:t>
                            </m:r>
                          </m:sub>
                        </m:sSub>
                        <m:r>
                          <a:rPr lang="uz-Latn-UZ" sz="2400" i="1">
                            <a:solidFill>
                              <a:srgbClr val="000000"/>
                            </a:solidFill>
                            <a:effectLst/>
                            <a:latin typeface="Cambria Math" panose="02040503050406030204" pitchFamily="18" charset="0"/>
                            <a:ea typeface="Arial Unicode MS"/>
                          </a:rPr>
                          <m:t>,</m:t>
                        </m:r>
                        <m:sSub>
                          <m:sSubPr>
                            <m:ctrlPr>
                              <a:rPr lang="ru-RU" sz="2400" i="1">
                                <a:solidFill>
                                  <a:srgbClr val="000000"/>
                                </a:solidFill>
                                <a:effectLst/>
                                <a:latin typeface="Cambria Math" panose="02040503050406030204" pitchFamily="18" charset="0"/>
                                <a:ea typeface="Arial Unicode MS"/>
                              </a:rPr>
                            </m:ctrlPr>
                          </m:sSubPr>
                          <m:e>
                            <m:r>
                              <a:rPr lang="uz-Latn-UZ" sz="2400" i="1">
                                <a:solidFill>
                                  <a:srgbClr val="000000"/>
                                </a:solidFill>
                                <a:effectLst/>
                                <a:latin typeface="Cambria Math" panose="02040503050406030204" pitchFamily="18" charset="0"/>
                                <a:ea typeface="Arial Unicode MS"/>
                              </a:rPr>
                              <m:t>𝑠</m:t>
                            </m:r>
                          </m:e>
                          <m:sub>
                            <m:r>
                              <a:rPr lang="uz-Latn-UZ" sz="2400" i="1">
                                <a:solidFill>
                                  <a:srgbClr val="000000"/>
                                </a:solidFill>
                                <a:effectLst/>
                                <a:latin typeface="Cambria Math" panose="02040503050406030204" pitchFamily="18" charset="0"/>
                                <a:ea typeface="Arial Unicode MS"/>
                              </a:rPr>
                              <m:t>𝑖𝑗</m:t>
                            </m:r>
                          </m:sub>
                        </m:sSub>
                        <m:r>
                          <a:rPr lang="uz-Latn-UZ" sz="2400" i="1">
                            <a:solidFill>
                              <a:srgbClr val="000000"/>
                            </a:solidFill>
                            <a:effectLst/>
                            <a:latin typeface="Cambria Math" panose="02040503050406030204" pitchFamily="18" charset="0"/>
                            <a:ea typeface="Arial Unicode MS"/>
                          </a:rPr>
                          <m:t>)</m:t>
                        </m:r>
                      </m:e>
                    </m:d>
                  </m:oMath>
                </a14:m>
                <a:r>
                  <a:rPr lang="uz-Latn-UZ" sz="2400" dirty="0">
                    <a:solidFill>
                      <a:srgbClr val="000000"/>
                    </a:solidFill>
                    <a:effectLst/>
                    <a:latin typeface="Times New Roman" panose="02020603050405020304" pitchFamily="18" charset="0"/>
                    <a:ea typeface="Arial Unicode MS"/>
                  </a:rPr>
                  <a:t>,</a:t>
                </a:r>
                <a14:m>
                  <m:oMath xmlns:m="http://schemas.openxmlformats.org/officeDocument/2006/math">
                    <m:r>
                      <a:rPr lang="uz-Latn-UZ" sz="2400" i="1">
                        <a:solidFill>
                          <a:srgbClr val="000000"/>
                        </a:solidFill>
                        <a:effectLst/>
                        <a:latin typeface="Cambria Math" panose="02040503050406030204" pitchFamily="18" charset="0"/>
                        <a:ea typeface="Arial Unicode MS"/>
                      </a:rPr>
                      <m:t> </m:t>
                    </m:r>
                    <m:r>
                      <a:rPr lang="uz-Latn-UZ" sz="2400" i="1">
                        <a:solidFill>
                          <a:srgbClr val="000000"/>
                        </a:solidFill>
                        <a:effectLst/>
                        <a:latin typeface="Cambria Math" panose="02040503050406030204" pitchFamily="18" charset="0"/>
                        <a:ea typeface="Arial Unicode MS"/>
                      </a:rPr>
                      <m:t>𝑥</m:t>
                    </m:r>
                    <m:r>
                      <a:rPr lang="uz-Latn-UZ" sz="2400" i="1">
                        <a:solidFill>
                          <a:srgbClr val="000000"/>
                        </a:solidFill>
                        <a:effectLst/>
                        <a:latin typeface="Cambria Math" panose="02040503050406030204" pitchFamily="18" charset="0"/>
                        <a:ea typeface="Arial Unicode MS"/>
                      </a:rPr>
                      <m:t>∈</m:t>
                    </m:r>
                    <m:r>
                      <a:rPr lang="uz-Latn-UZ" sz="2400" i="1">
                        <a:solidFill>
                          <a:srgbClr val="000000"/>
                        </a:solidFill>
                        <a:effectLst/>
                        <a:latin typeface="Cambria Math" panose="02040503050406030204" pitchFamily="18" charset="0"/>
                        <a:ea typeface="Arial Unicode MS"/>
                      </a:rPr>
                      <m:t>𝑋</m:t>
                    </m:r>
                  </m:oMath>
                </a14:m>
                <a:r>
                  <a:rPr lang="uz-Latn-UZ" sz="2400" dirty="0">
                    <a:solidFill>
                      <a:srgbClr val="000000"/>
                    </a:solidFill>
                    <a:effectLst/>
                    <a:latin typeface="Times New Roman" panose="02020603050405020304" pitchFamily="18" charset="0"/>
                    <a:ea typeface="Arial Unicode MS"/>
                  </a:rPr>
                  <a:t>, </a:t>
                </a:r>
                <a14:m>
                  <m:oMath xmlns:m="http://schemas.openxmlformats.org/officeDocument/2006/math">
                    <m:sSub>
                      <m:sSubPr>
                        <m:ctrlPr>
                          <a:rPr lang="ru-RU" sz="2400" i="1">
                            <a:solidFill>
                              <a:srgbClr val="000000"/>
                            </a:solidFill>
                            <a:effectLst/>
                            <a:latin typeface="Cambria Math" panose="02040503050406030204" pitchFamily="18" charset="0"/>
                            <a:ea typeface="Arial Unicode MS"/>
                          </a:rPr>
                        </m:ctrlPr>
                      </m:sSubPr>
                      <m:e>
                        <m:r>
                          <a:rPr lang="uz-Latn-UZ" sz="2400" i="1">
                            <a:solidFill>
                              <a:srgbClr val="000000"/>
                            </a:solidFill>
                            <a:effectLst/>
                            <a:latin typeface="Cambria Math" panose="02040503050406030204" pitchFamily="18" charset="0"/>
                            <a:ea typeface="Arial Unicode MS"/>
                          </a:rPr>
                          <m:t>𝑠</m:t>
                        </m:r>
                      </m:e>
                      <m:sub>
                        <m:r>
                          <a:rPr lang="uz-Latn-UZ" sz="2400" i="1">
                            <a:solidFill>
                              <a:srgbClr val="000000"/>
                            </a:solidFill>
                            <a:effectLst/>
                            <a:latin typeface="Cambria Math" panose="02040503050406030204" pitchFamily="18" charset="0"/>
                            <a:ea typeface="Arial Unicode MS"/>
                          </a:rPr>
                          <m:t>𝑖𝑗</m:t>
                        </m:r>
                      </m:sub>
                    </m:sSub>
                    <m:r>
                      <a:rPr lang="uz-Latn-UZ" sz="2400" i="1">
                        <a:solidFill>
                          <a:srgbClr val="000000"/>
                        </a:solidFill>
                        <a:effectLst/>
                        <a:latin typeface="Cambria Math" panose="02040503050406030204" pitchFamily="18" charset="0"/>
                        <a:ea typeface="Arial Unicode MS"/>
                      </a:rPr>
                      <m:t>∈</m:t>
                    </m:r>
                    <m:sSub>
                      <m:sSubPr>
                        <m:ctrlPr>
                          <a:rPr lang="ru-RU" sz="2400" i="1">
                            <a:solidFill>
                              <a:srgbClr val="000000"/>
                            </a:solidFill>
                            <a:effectLst/>
                            <a:latin typeface="Cambria Math" panose="02040503050406030204" pitchFamily="18" charset="0"/>
                            <a:ea typeface="Arial Unicode MS"/>
                          </a:rPr>
                        </m:ctrlPr>
                      </m:sSubPr>
                      <m:e>
                        <m:r>
                          <a:rPr lang="uz-Latn-UZ" sz="2400" i="1">
                            <a:solidFill>
                              <a:srgbClr val="000000"/>
                            </a:solidFill>
                            <a:effectLst/>
                            <a:latin typeface="Cambria Math" panose="02040503050406030204" pitchFamily="18" charset="0"/>
                            <a:ea typeface="Arial Unicode MS"/>
                          </a:rPr>
                          <m:t>𝑆</m:t>
                        </m:r>
                      </m:e>
                      <m:sub>
                        <m:r>
                          <a:rPr lang="uz-Latn-UZ" sz="2400" i="1">
                            <a:solidFill>
                              <a:srgbClr val="000000"/>
                            </a:solidFill>
                            <a:effectLst/>
                            <a:latin typeface="Cambria Math" panose="02040503050406030204" pitchFamily="18" charset="0"/>
                            <a:ea typeface="Arial Unicode MS"/>
                          </a:rPr>
                          <m:t>𝑖</m:t>
                        </m:r>
                      </m:sub>
                    </m:sSub>
                  </m:oMath>
                </a14:m>
                <a:r>
                  <a:rPr lang="uz-Latn-UZ" sz="2400" dirty="0">
                    <a:solidFill>
                      <a:srgbClr val="000000"/>
                    </a:solidFill>
                    <a:effectLst/>
                    <a:latin typeface="Times New Roman" panose="02020603050405020304" pitchFamily="18" charset="0"/>
                    <a:ea typeface="Arial Unicode MS"/>
                  </a:rPr>
                  <a:t>,</a:t>
                </a:r>
                <a:r>
                  <a:rPr lang="uz-Latn-UZ" sz="2400" dirty="0">
                    <a:latin typeface="Times New Roman" panose="02020603050405020304" pitchFamily="18" charset="0"/>
                    <a:ea typeface="Times New Roman" panose="02020603050405020304" pitchFamily="18" charset="0"/>
                  </a:rPr>
                  <a:t> yoki mahalliy mezon yoki </a:t>
                </a:r>
                <a:r>
                  <a:rPr lang="uz-Latn-UZ" sz="2400" i="1" dirty="0">
                    <a:latin typeface="Times New Roman" panose="02020603050405020304" pitchFamily="18" charset="0"/>
                    <a:ea typeface="Times New Roman" panose="02020603050405020304" pitchFamily="18" charset="0"/>
                  </a:rPr>
                  <a:t>z</a:t>
                </a:r>
                <a:r>
                  <a:rPr lang="uz-Latn-UZ" sz="2400" i="1" baseline="-25000" dirty="0">
                    <a:latin typeface="Times New Roman" panose="02020603050405020304" pitchFamily="18" charset="0"/>
                    <a:ea typeface="Times New Roman" panose="02020603050405020304" pitchFamily="18" charset="0"/>
                  </a:rPr>
                  <a:t>i</a:t>
                </a:r>
                <a:r>
                  <a:rPr lang="uz-Latn-UZ" sz="2400" dirty="0">
                    <a:latin typeface="Times New Roman" panose="02020603050405020304" pitchFamily="18" charset="0"/>
                    <a:ea typeface="Times New Roman" panose="02020603050405020304" pitchFamily="18" charset="0"/>
                  </a:rPr>
                  <a:t> sifat tavsifining yo'qolishi </a:t>
                </a:r>
                <a14:m>
                  <m:oMath xmlns:m="http://schemas.openxmlformats.org/officeDocument/2006/math">
                    <m:sSub>
                      <m:sSubPr>
                        <m:ctrlPr>
                          <a:rPr lang="ru-RU" sz="2400" i="1">
                            <a:solidFill>
                              <a:srgbClr val="000000"/>
                            </a:solidFill>
                            <a:effectLst/>
                            <a:latin typeface="Cambria Math" panose="02040503050406030204" pitchFamily="18" charset="0"/>
                            <a:ea typeface="Arial Unicode MS"/>
                          </a:rPr>
                        </m:ctrlPr>
                      </m:sSubPr>
                      <m:e>
                        <m:r>
                          <a:rPr lang="uz-Latn-UZ" sz="2400" i="1">
                            <a:solidFill>
                              <a:srgbClr val="000000"/>
                            </a:solidFill>
                            <a:effectLst/>
                            <a:latin typeface="Cambria Math" panose="02040503050406030204" pitchFamily="18" charset="0"/>
                            <a:ea typeface="Arial Unicode MS"/>
                          </a:rPr>
                          <m:t>𝑉</m:t>
                        </m:r>
                      </m:e>
                      <m:sub>
                        <m:r>
                          <a:rPr lang="uz-Latn-UZ" sz="2400" i="1">
                            <a:solidFill>
                              <a:srgbClr val="000000"/>
                            </a:solidFill>
                            <a:effectLst/>
                            <a:latin typeface="Cambria Math" panose="02040503050406030204" pitchFamily="18" charset="0"/>
                            <a:ea typeface="Arial Unicode MS"/>
                          </a:rPr>
                          <m:t>𝑖</m:t>
                        </m:r>
                      </m:sub>
                    </m:sSub>
                    <m:r>
                      <a:rPr lang="uz-Latn-UZ" sz="2400" i="1">
                        <a:solidFill>
                          <a:srgbClr val="000000"/>
                        </a:solidFill>
                        <a:effectLst/>
                        <a:latin typeface="Cambria Math" panose="02040503050406030204" pitchFamily="18" charset="0"/>
                        <a:ea typeface="Arial Unicode MS"/>
                      </a:rPr>
                      <m:t>=</m:t>
                    </m:r>
                    <m:d>
                      <m:dPr>
                        <m:begChr m:val="‖"/>
                        <m:endChr m:val="‖"/>
                        <m:ctrlPr>
                          <a:rPr lang="ru-RU" sz="2400" i="1">
                            <a:solidFill>
                              <a:srgbClr val="000000"/>
                            </a:solidFill>
                            <a:effectLst/>
                            <a:latin typeface="Cambria Math" panose="02040503050406030204" pitchFamily="18" charset="0"/>
                            <a:ea typeface="Arial Unicode MS"/>
                          </a:rPr>
                        </m:ctrlPr>
                      </m:dPr>
                      <m:e>
                        <m:sSub>
                          <m:sSubPr>
                            <m:ctrlPr>
                              <a:rPr lang="ru-RU" sz="2400" i="1">
                                <a:solidFill>
                                  <a:srgbClr val="000000"/>
                                </a:solidFill>
                                <a:effectLst/>
                                <a:latin typeface="Cambria Math" panose="02040503050406030204" pitchFamily="18" charset="0"/>
                                <a:ea typeface="Arial Unicode MS"/>
                              </a:rPr>
                            </m:ctrlPr>
                          </m:sSubPr>
                          <m:e>
                            <m:r>
                              <a:rPr lang="uz-Latn-UZ" sz="2400" i="1">
                                <a:solidFill>
                                  <a:srgbClr val="000000"/>
                                </a:solidFill>
                                <a:effectLst/>
                                <a:latin typeface="Cambria Math" panose="02040503050406030204" pitchFamily="18" charset="0"/>
                                <a:ea typeface="Arial Unicode MS"/>
                              </a:rPr>
                              <m:t>𝑣</m:t>
                            </m:r>
                          </m:e>
                          <m:sub>
                            <m:r>
                              <a:rPr lang="uz-Latn-UZ" sz="2400" i="1">
                                <a:solidFill>
                                  <a:srgbClr val="000000"/>
                                </a:solidFill>
                                <a:effectLst/>
                                <a:latin typeface="Cambria Math" panose="02040503050406030204" pitchFamily="18" charset="0"/>
                                <a:ea typeface="Arial Unicode MS"/>
                              </a:rPr>
                              <m:t>𝑖</m:t>
                            </m:r>
                          </m:sub>
                        </m:sSub>
                        <m:r>
                          <a:rPr lang="uz-Latn-UZ" sz="2400" i="1">
                            <a:solidFill>
                              <a:srgbClr val="000000"/>
                            </a:solidFill>
                            <a:effectLst/>
                            <a:latin typeface="Cambria Math" panose="02040503050406030204" pitchFamily="18" charset="0"/>
                            <a:ea typeface="Arial Unicode MS"/>
                          </a:rPr>
                          <m:t>(</m:t>
                        </m:r>
                        <m:r>
                          <a:rPr lang="uz-Latn-UZ" sz="2400" i="1">
                            <a:solidFill>
                              <a:srgbClr val="000000"/>
                            </a:solidFill>
                            <a:effectLst/>
                            <a:latin typeface="Cambria Math" panose="02040503050406030204" pitchFamily="18" charset="0"/>
                            <a:ea typeface="Arial Unicode MS"/>
                          </a:rPr>
                          <m:t>𝑥</m:t>
                        </m:r>
                        <m:r>
                          <a:rPr lang="uz-Latn-UZ" sz="2400" i="1">
                            <a:solidFill>
                              <a:srgbClr val="000000"/>
                            </a:solidFill>
                            <a:effectLst/>
                            <a:latin typeface="Cambria Math" panose="02040503050406030204" pitchFamily="18" charset="0"/>
                            <a:ea typeface="Arial Unicode MS"/>
                          </a:rPr>
                          <m:t>,</m:t>
                        </m:r>
                        <m:sSub>
                          <m:sSubPr>
                            <m:ctrlPr>
                              <a:rPr lang="ru-RU" sz="2400" i="1">
                                <a:solidFill>
                                  <a:srgbClr val="000000"/>
                                </a:solidFill>
                                <a:effectLst/>
                                <a:latin typeface="Cambria Math" panose="02040503050406030204" pitchFamily="18" charset="0"/>
                                <a:ea typeface="Arial Unicode MS"/>
                              </a:rPr>
                            </m:ctrlPr>
                          </m:sSubPr>
                          <m:e>
                            <m:r>
                              <a:rPr lang="uz-Latn-UZ" sz="2400" i="1">
                                <a:solidFill>
                                  <a:srgbClr val="000000"/>
                                </a:solidFill>
                                <a:effectLst/>
                                <a:latin typeface="Cambria Math" panose="02040503050406030204" pitchFamily="18" charset="0"/>
                                <a:ea typeface="Arial Unicode MS"/>
                              </a:rPr>
                              <m:t>𝑠</m:t>
                            </m:r>
                          </m:e>
                          <m:sub>
                            <m:r>
                              <a:rPr lang="uz-Latn-UZ" sz="2400" i="1">
                                <a:solidFill>
                                  <a:srgbClr val="000000"/>
                                </a:solidFill>
                                <a:effectLst/>
                                <a:latin typeface="Cambria Math" panose="02040503050406030204" pitchFamily="18" charset="0"/>
                                <a:ea typeface="Arial Unicode MS"/>
                              </a:rPr>
                              <m:t>𝑖𝑗</m:t>
                            </m:r>
                          </m:sub>
                        </m:sSub>
                        <m:r>
                          <a:rPr lang="uz-Latn-UZ" sz="2400" i="1">
                            <a:solidFill>
                              <a:srgbClr val="000000"/>
                            </a:solidFill>
                            <a:effectLst/>
                            <a:latin typeface="Cambria Math" panose="02040503050406030204" pitchFamily="18" charset="0"/>
                            <a:ea typeface="Arial Unicode MS"/>
                          </a:rPr>
                          <m:t>)</m:t>
                        </m:r>
                      </m:e>
                    </m:d>
                  </m:oMath>
                </a14:m>
                <a:r>
                  <a:rPr lang="uz-Latn-UZ" sz="2400" dirty="0">
                    <a:latin typeface="Times New Roman" panose="02020603050405020304" pitchFamily="18" charset="0"/>
                    <a:ea typeface="Times New Roman" panose="02020603050405020304" pitchFamily="18" charset="0"/>
                  </a:rPr>
                  <a:t> qulay tarzda matritsa shaklida taqdim etiladi (8.1 va 8.2 jadvallar).</a:t>
                </a:r>
                <a:endParaRPr lang="ru-RU" sz="2400" dirty="0">
                  <a:effectLst/>
                  <a:latin typeface="Times New Roman" panose="02020603050405020304" pitchFamily="18" charset="0"/>
                  <a:ea typeface="Times New Roman" panose="02020603050405020304" pitchFamily="18" charset="0"/>
                </a:endParaRPr>
              </a:p>
            </p:txBody>
          </p:sp>
        </mc:Choice>
        <mc:Fallback>
          <p:sp>
            <p:nvSpPr>
              <p:cNvPr id="4" name="Прямоугольник 3">
                <a:extLst>
                  <a:ext uri="{FF2B5EF4-FFF2-40B4-BE49-F238E27FC236}">
                    <a16:creationId xmlns:a16="http://schemas.microsoft.com/office/drawing/2014/main" id="{08B90255-9A4F-4D26-9539-CBEBD340B36D}"/>
                  </a:ext>
                </a:extLst>
              </p:cNvPr>
              <p:cNvSpPr>
                <a:spLocks noRot="1" noChangeAspect="1" noMove="1" noResize="1" noEditPoints="1" noAdjustHandles="1" noChangeArrowheads="1" noChangeShapeType="1" noTextEdit="1"/>
              </p:cNvSpPr>
              <p:nvPr/>
            </p:nvSpPr>
            <p:spPr>
              <a:xfrm>
                <a:off x="630381" y="2442437"/>
                <a:ext cx="10931237" cy="4085670"/>
              </a:xfrm>
              <a:prstGeom prst="rect">
                <a:avLst/>
              </a:prstGeom>
              <a:blipFill>
                <a:blip r:embed="rId3"/>
                <a:stretch>
                  <a:fillRect l="-836" r="-836" b="-1642"/>
                </a:stretch>
              </a:blipFill>
            </p:spPr>
            <p:txBody>
              <a:bodyPr/>
              <a:lstStyle/>
              <a:p>
                <a:r>
                  <a:rPr lang="ru-RU">
                    <a:noFill/>
                  </a:rPr>
                  <a:t> </a:t>
                </a:r>
              </a:p>
            </p:txBody>
          </p:sp>
        </mc:Fallback>
      </mc:AlternateContent>
    </p:spTree>
    <p:extLst>
      <p:ext uri="{BB962C8B-B14F-4D97-AF65-F5344CB8AC3E}">
        <p14:creationId xmlns:p14="http://schemas.microsoft.com/office/powerpoint/2010/main" val="41740883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graphicFrame>
            <p:nvGraphicFramePr>
              <p:cNvPr id="4" name="Таблица 3">
                <a:extLst>
                  <a:ext uri="{FF2B5EF4-FFF2-40B4-BE49-F238E27FC236}">
                    <a16:creationId xmlns:a16="http://schemas.microsoft.com/office/drawing/2014/main" id="{29A11676-9146-4C3F-B000-CCB53A16ED12}"/>
                  </a:ext>
                </a:extLst>
              </p:cNvPr>
              <p:cNvGraphicFramePr>
                <a:graphicFrameLocks noGrp="1"/>
              </p:cNvGraphicFramePr>
              <p:nvPr>
                <p:extLst>
                  <p:ext uri="{D42A27DB-BD31-4B8C-83A1-F6EECF244321}">
                    <p14:modId xmlns:p14="http://schemas.microsoft.com/office/powerpoint/2010/main" val="3504680198"/>
                  </p:ext>
                </p:extLst>
              </p:nvPr>
            </p:nvGraphicFramePr>
            <p:xfrm>
              <a:off x="727364" y="3429000"/>
              <a:ext cx="10515599" cy="3037598"/>
            </p:xfrm>
            <a:graphic>
              <a:graphicData uri="http://schemas.openxmlformats.org/drawingml/2006/table">
                <a:tbl>
                  <a:tblPr firstRow="1" firstCol="1" bandRow="1">
                    <a:tableStyleId>{BDBED569-4797-4DF1-A0F4-6AAB3CD982D8}</a:tableStyleId>
                  </a:tblPr>
                  <a:tblGrid>
                    <a:gridCol w="3209361">
                      <a:extLst>
                        <a:ext uri="{9D8B030D-6E8A-4147-A177-3AD203B41FA5}">
                          <a16:colId xmlns:a16="http://schemas.microsoft.com/office/drawing/2014/main" val="1584315813"/>
                        </a:ext>
                      </a:extLst>
                    </a:gridCol>
                    <a:gridCol w="1842333">
                      <a:extLst>
                        <a:ext uri="{9D8B030D-6E8A-4147-A177-3AD203B41FA5}">
                          <a16:colId xmlns:a16="http://schemas.microsoft.com/office/drawing/2014/main" val="2175119806"/>
                        </a:ext>
                      </a:extLst>
                    </a:gridCol>
                    <a:gridCol w="1842333">
                      <a:extLst>
                        <a:ext uri="{9D8B030D-6E8A-4147-A177-3AD203B41FA5}">
                          <a16:colId xmlns:a16="http://schemas.microsoft.com/office/drawing/2014/main" val="3526231402"/>
                        </a:ext>
                      </a:extLst>
                    </a:gridCol>
                    <a:gridCol w="2145182">
                      <a:extLst>
                        <a:ext uri="{9D8B030D-6E8A-4147-A177-3AD203B41FA5}">
                          <a16:colId xmlns:a16="http://schemas.microsoft.com/office/drawing/2014/main" val="1249937443"/>
                        </a:ext>
                      </a:extLst>
                    </a:gridCol>
                    <a:gridCol w="1476390">
                      <a:extLst>
                        <a:ext uri="{9D8B030D-6E8A-4147-A177-3AD203B41FA5}">
                          <a16:colId xmlns:a16="http://schemas.microsoft.com/office/drawing/2014/main" val="1432299569"/>
                        </a:ext>
                      </a:extLst>
                    </a:gridCol>
                  </a:tblGrid>
                  <a:tr h="450021">
                    <a:tc rowSpan="2">
                      <a:txBody>
                        <a:bodyPr/>
                        <a:lstStyle/>
                        <a:p>
                          <a:pPr algn="ctr">
                            <a:lnSpc>
                              <a:spcPct val="107000"/>
                            </a:lnSpc>
                            <a:spcAft>
                              <a:spcPts val="0"/>
                            </a:spcAft>
                          </a:pPr>
                          <a:r>
                            <a:rPr lang="ru-RU" sz="2200">
                              <a:solidFill>
                                <a:schemeClr val="tx1"/>
                              </a:solidFill>
                              <a:effectLst/>
                              <a:latin typeface="Times New Roman" panose="02020603050405020304" pitchFamily="18" charset="0"/>
                              <a:cs typeface="Times New Roman" panose="02020603050405020304" pitchFamily="18" charset="0"/>
                            </a:rPr>
                            <a:t>Yechim varianti</a:t>
                          </a:r>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gridSpan="4">
                      <a:txBody>
                        <a:bodyPr/>
                        <a:lstStyle/>
                        <a:p>
                          <a:pPr algn="ctr">
                            <a:lnSpc>
                              <a:spcPct val="107000"/>
                            </a:lnSpc>
                            <a:spcAft>
                              <a:spcPts val="0"/>
                            </a:spcAft>
                          </a:pPr>
                          <a:r>
                            <a:rPr lang="ru-RU" sz="2200">
                              <a:solidFill>
                                <a:schemeClr val="tx1"/>
                              </a:solidFill>
                              <a:effectLst/>
                              <a:latin typeface="Times New Roman" panose="02020603050405020304" pitchFamily="18" charset="0"/>
                              <a:cs typeface="Times New Roman" panose="02020603050405020304" pitchFamily="18" charset="0"/>
                            </a:rPr>
                            <a:t>Atrof-muhit holati varianti</a:t>
                          </a:r>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2385464691"/>
                      </a:ext>
                    </a:extLst>
                  </a:tr>
                  <a:tr h="525679">
                    <a:tc vMerge="1">
                      <a:txBody>
                        <a:bodyPr/>
                        <a:lstStyle/>
                        <a:p>
                          <a:endParaRPr lang="ru-RU"/>
                        </a:p>
                      </a:txBody>
                      <a:tcP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200" smtClean="0">
                                        <a:solidFill>
                                          <a:schemeClr val="tx1"/>
                                        </a:solidFill>
                                        <a:effectLst/>
                                      </a:rPr>
                                    </m:ctrlPr>
                                  </m:sSubPr>
                                  <m:e>
                                    <m:r>
                                      <m:rPr>
                                        <m:sty m:val="p"/>
                                      </m:rPr>
                                      <a:rPr lang="ru-RU" sz="2200">
                                        <a:solidFill>
                                          <a:schemeClr val="tx1"/>
                                        </a:solidFill>
                                        <a:effectLst/>
                                      </a:rPr>
                                      <m:t>s</m:t>
                                    </m:r>
                                  </m:e>
                                  <m:sub>
                                    <m:r>
                                      <m:rPr>
                                        <m:sty m:val="p"/>
                                      </m:rPr>
                                      <a:rPr lang="ru-RU" sz="2200">
                                        <a:solidFill>
                                          <a:schemeClr val="tx1"/>
                                        </a:solidFill>
                                        <a:effectLst/>
                                      </a:rPr>
                                      <m:t>i</m:t>
                                    </m:r>
                                    <m:r>
                                      <a:rPr lang="ru-RU" sz="2200">
                                        <a:solidFill>
                                          <a:schemeClr val="tx1"/>
                                        </a:solidFill>
                                        <a:effectLst/>
                                      </a:rPr>
                                      <m:t>1</m:t>
                                    </m:r>
                                  </m:sub>
                                </m:sSub>
                              </m:oMath>
                            </m:oMathPara>
                          </a14:m>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200" smtClean="0">
                                        <a:solidFill>
                                          <a:schemeClr val="tx1"/>
                                        </a:solidFill>
                                        <a:effectLst/>
                                      </a:rPr>
                                    </m:ctrlPr>
                                  </m:sSubPr>
                                  <m:e>
                                    <m:r>
                                      <a:rPr lang="ru-RU" sz="2200">
                                        <a:solidFill>
                                          <a:schemeClr val="tx1"/>
                                        </a:solidFill>
                                        <a:effectLst/>
                                      </a:rPr>
                                      <m:t>𝑠</m:t>
                                    </m:r>
                                  </m:e>
                                  <m:sub>
                                    <m:r>
                                      <a:rPr lang="ru-RU" sz="2200">
                                        <a:solidFill>
                                          <a:schemeClr val="tx1"/>
                                        </a:solidFill>
                                        <a:effectLst/>
                                      </a:rPr>
                                      <m:t>𝑖</m:t>
                                    </m:r>
                                    <m:r>
                                      <a:rPr lang="ru-RU" sz="2200">
                                        <a:solidFill>
                                          <a:schemeClr val="tx1"/>
                                        </a:solidFill>
                                        <a:effectLst/>
                                      </a:rPr>
                                      <m:t>2</m:t>
                                    </m:r>
                                  </m:sub>
                                </m:sSub>
                              </m:oMath>
                            </m:oMathPara>
                          </a14:m>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2200" smtClean="0">
                                    <a:solidFill>
                                      <a:schemeClr val="tx1"/>
                                    </a:solidFill>
                                    <a:effectLst/>
                                  </a:rPr>
                                  <m:t>…</m:t>
                                </m:r>
                              </m:oMath>
                            </m:oMathPara>
                          </a14:m>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200" smtClean="0">
                                        <a:solidFill>
                                          <a:schemeClr val="tx1"/>
                                        </a:solidFill>
                                        <a:effectLst/>
                                      </a:rPr>
                                    </m:ctrlPr>
                                  </m:sSubPr>
                                  <m:e>
                                    <m:r>
                                      <a:rPr lang="ru-RU" sz="2200">
                                        <a:solidFill>
                                          <a:schemeClr val="tx1"/>
                                        </a:solidFill>
                                        <a:effectLst/>
                                      </a:rPr>
                                      <m:t>𝑠</m:t>
                                    </m:r>
                                  </m:e>
                                  <m:sub>
                                    <m:r>
                                      <a:rPr lang="ru-RU" sz="2200">
                                        <a:solidFill>
                                          <a:schemeClr val="tx1"/>
                                        </a:solidFill>
                                        <a:effectLst/>
                                      </a:rPr>
                                      <m:t>𝑖</m:t>
                                    </m:r>
                                    <m:sSub>
                                      <m:sSubPr>
                                        <m:ctrlPr>
                                          <a:rPr lang="ru-RU" sz="2200">
                                            <a:solidFill>
                                              <a:schemeClr val="tx1"/>
                                            </a:solidFill>
                                            <a:effectLst/>
                                          </a:rPr>
                                        </m:ctrlPr>
                                      </m:sSubPr>
                                      <m:e>
                                        <m:r>
                                          <a:rPr lang="ru-RU" sz="2200">
                                            <a:solidFill>
                                              <a:schemeClr val="tx1"/>
                                            </a:solidFill>
                                            <a:effectLst/>
                                          </a:rPr>
                                          <m:t>𝑞</m:t>
                                        </m:r>
                                      </m:e>
                                      <m:sub>
                                        <m:r>
                                          <a:rPr lang="ru-RU" sz="2200">
                                            <a:solidFill>
                                              <a:schemeClr val="tx1"/>
                                            </a:solidFill>
                                            <a:effectLst/>
                                          </a:rPr>
                                          <m:t>𝑖</m:t>
                                        </m:r>
                                      </m:sub>
                                    </m:sSub>
                                  </m:sub>
                                </m:sSub>
                              </m:oMath>
                            </m:oMathPara>
                          </a14:m>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744999352"/>
                      </a:ext>
                    </a:extLst>
                  </a:tr>
                  <a:tr h="525679">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200" smtClean="0">
                                        <a:solidFill>
                                          <a:schemeClr val="tx1"/>
                                        </a:solidFill>
                                        <a:effectLst/>
                                      </a:rPr>
                                    </m:ctrlPr>
                                  </m:sSubPr>
                                  <m:e>
                                    <m:r>
                                      <a:rPr lang="ru-RU" sz="2200">
                                        <a:solidFill>
                                          <a:schemeClr val="tx1"/>
                                        </a:solidFill>
                                        <a:effectLst/>
                                      </a:rPr>
                                      <m:t>𝑥</m:t>
                                    </m:r>
                                  </m:e>
                                  <m:sub>
                                    <m:r>
                                      <a:rPr lang="ru-RU" sz="2200">
                                        <a:solidFill>
                                          <a:schemeClr val="tx1"/>
                                        </a:solidFill>
                                        <a:effectLst/>
                                      </a:rPr>
                                      <m:t>1</m:t>
                                    </m:r>
                                  </m:sub>
                                </m:sSub>
                              </m:oMath>
                            </m:oMathPara>
                          </a14:m>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200" smtClean="0">
                                        <a:solidFill>
                                          <a:schemeClr val="tx1"/>
                                        </a:solidFill>
                                        <a:effectLst/>
                                      </a:rPr>
                                    </m:ctrlPr>
                                  </m:sSubPr>
                                  <m:e>
                                    <m:r>
                                      <a:rPr lang="ru-RU" sz="2200">
                                        <a:solidFill>
                                          <a:schemeClr val="tx1"/>
                                        </a:solidFill>
                                        <a:effectLst/>
                                      </a:rPr>
                                      <m:t>𝑢</m:t>
                                    </m:r>
                                  </m:e>
                                  <m:sub>
                                    <m:r>
                                      <a:rPr lang="ru-RU" sz="2200">
                                        <a:solidFill>
                                          <a:schemeClr val="tx1"/>
                                        </a:solidFill>
                                        <a:effectLst/>
                                      </a:rPr>
                                      <m:t>𝑖</m:t>
                                    </m:r>
                                  </m:sub>
                                </m:sSub>
                                <m:r>
                                  <a:rPr lang="ru-RU" sz="2200">
                                    <a:solidFill>
                                      <a:schemeClr val="tx1"/>
                                    </a:solidFill>
                                    <a:effectLst/>
                                  </a:rPr>
                                  <m:t>(</m:t>
                                </m:r>
                                <m:sSub>
                                  <m:sSubPr>
                                    <m:ctrlPr>
                                      <a:rPr lang="ru-RU" sz="2200">
                                        <a:solidFill>
                                          <a:schemeClr val="tx1"/>
                                        </a:solidFill>
                                        <a:effectLst/>
                                      </a:rPr>
                                    </m:ctrlPr>
                                  </m:sSubPr>
                                  <m:e>
                                    <m:r>
                                      <a:rPr lang="ru-RU" sz="2200">
                                        <a:solidFill>
                                          <a:schemeClr val="tx1"/>
                                        </a:solidFill>
                                        <a:effectLst/>
                                      </a:rPr>
                                      <m:t>𝑥</m:t>
                                    </m:r>
                                  </m:e>
                                  <m:sub>
                                    <m:r>
                                      <a:rPr lang="ru-RU" sz="2200">
                                        <a:solidFill>
                                          <a:schemeClr val="tx1"/>
                                        </a:solidFill>
                                        <a:effectLst/>
                                      </a:rPr>
                                      <m:t>1</m:t>
                                    </m:r>
                                  </m:sub>
                                </m:sSub>
                                <m:r>
                                  <a:rPr lang="ru-RU" sz="2200">
                                    <a:solidFill>
                                      <a:schemeClr val="tx1"/>
                                    </a:solidFill>
                                    <a:effectLst/>
                                  </a:rPr>
                                  <m:t>,</m:t>
                                </m:r>
                                <m:sSub>
                                  <m:sSubPr>
                                    <m:ctrlPr>
                                      <a:rPr lang="ru-RU" sz="2200">
                                        <a:solidFill>
                                          <a:schemeClr val="tx1"/>
                                        </a:solidFill>
                                        <a:effectLst/>
                                      </a:rPr>
                                    </m:ctrlPr>
                                  </m:sSubPr>
                                  <m:e>
                                    <m:r>
                                      <a:rPr lang="ru-RU" sz="2200">
                                        <a:solidFill>
                                          <a:schemeClr val="tx1"/>
                                        </a:solidFill>
                                        <a:effectLst/>
                                      </a:rPr>
                                      <m:t>𝑠</m:t>
                                    </m:r>
                                  </m:e>
                                  <m:sub>
                                    <m:r>
                                      <a:rPr lang="ru-RU" sz="2200">
                                        <a:solidFill>
                                          <a:schemeClr val="tx1"/>
                                        </a:solidFill>
                                        <a:effectLst/>
                                      </a:rPr>
                                      <m:t>𝑖</m:t>
                                    </m:r>
                                    <m:r>
                                      <a:rPr lang="ru-RU" sz="2200">
                                        <a:solidFill>
                                          <a:schemeClr val="tx1"/>
                                        </a:solidFill>
                                        <a:effectLst/>
                                      </a:rPr>
                                      <m:t>1</m:t>
                                    </m:r>
                                  </m:sub>
                                </m:sSub>
                                <m:r>
                                  <a:rPr lang="ru-RU" sz="2200">
                                    <a:solidFill>
                                      <a:schemeClr val="tx1"/>
                                    </a:solidFill>
                                    <a:effectLst/>
                                  </a:rPr>
                                  <m:t>)</m:t>
                                </m:r>
                              </m:oMath>
                            </m:oMathPara>
                          </a14:m>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200" smtClean="0">
                                        <a:solidFill>
                                          <a:schemeClr val="tx1"/>
                                        </a:solidFill>
                                        <a:effectLst/>
                                      </a:rPr>
                                    </m:ctrlPr>
                                  </m:sSubPr>
                                  <m:e>
                                    <m:r>
                                      <a:rPr lang="ru-RU" sz="2200">
                                        <a:solidFill>
                                          <a:schemeClr val="tx1"/>
                                        </a:solidFill>
                                        <a:effectLst/>
                                      </a:rPr>
                                      <m:t>𝑢</m:t>
                                    </m:r>
                                  </m:e>
                                  <m:sub>
                                    <m:r>
                                      <a:rPr lang="ru-RU" sz="2200">
                                        <a:solidFill>
                                          <a:schemeClr val="tx1"/>
                                        </a:solidFill>
                                        <a:effectLst/>
                                      </a:rPr>
                                      <m:t>𝑖</m:t>
                                    </m:r>
                                  </m:sub>
                                </m:sSub>
                                <m:r>
                                  <a:rPr lang="ru-RU" sz="2200">
                                    <a:solidFill>
                                      <a:schemeClr val="tx1"/>
                                    </a:solidFill>
                                    <a:effectLst/>
                                  </a:rPr>
                                  <m:t>(</m:t>
                                </m:r>
                                <m:sSub>
                                  <m:sSubPr>
                                    <m:ctrlPr>
                                      <a:rPr lang="ru-RU" sz="2200">
                                        <a:solidFill>
                                          <a:schemeClr val="tx1"/>
                                        </a:solidFill>
                                        <a:effectLst/>
                                      </a:rPr>
                                    </m:ctrlPr>
                                  </m:sSubPr>
                                  <m:e>
                                    <m:r>
                                      <a:rPr lang="ru-RU" sz="2200">
                                        <a:solidFill>
                                          <a:schemeClr val="tx1"/>
                                        </a:solidFill>
                                        <a:effectLst/>
                                      </a:rPr>
                                      <m:t>𝑥</m:t>
                                    </m:r>
                                  </m:e>
                                  <m:sub>
                                    <m:r>
                                      <a:rPr lang="ru-RU" sz="2200">
                                        <a:solidFill>
                                          <a:schemeClr val="tx1"/>
                                        </a:solidFill>
                                        <a:effectLst/>
                                      </a:rPr>
                                      <m:t>1</m:t>
                                    </m:r>
                                  </m:sub>
                                </m:sSub>
                                <m:r>
                                  <a:rPr lang="ru-RU" sz="2200">
                                    <a:solidFill>
                                      <a:schemeClr val="tx1"/>
                                    </a:solidFill>
                                    <a:effectLst/>
                                  </a:rPr>
                                  <m:t>,</m:t>
                                </m:r>
                                <m:sSub>
                                  <m:sSubPr>
                                    <m:ctrlPr>
                                      <a:rPr lang="ru-RU" sz="2200">
                                        <a:solidFill>
                                          <a:schemeClr val="tx1"/>
                                        </a:solidFill>
                                        <a:effectLst/>
                                      </a:rPr>
                                    </m:ctrlPr>
                                  </m:sSubPr>
                                  <m:e>
                                    <m:r>
                                      <a:rPr lang="ru-RU" sz="2200">
                                        <a:solidFill>
                                          <a:schemeClr val="tx1"/>
                                        </a:solidFill>
                                        <a:effectLst/>
                                      </a:rPr>
                                      <m:t>𝑠</m:t>
                                    </m:r>
                                  </m:e>
                                  <m:sub>
                                    <m:r>
                                      <a:rPr lang="ru-RU" sz="2200">
                                        <a:solidFill>
                                          <a:schemeClr val="tx1"/>
                                        </a:solidFill>
                                        <a:effectLst/>
                                      </a:rPr>
                                      <m:t>𝑖</m:t>
                                    </m:r>
                                    <m:r>
                                      <a:rPr lang="ru-RU" sz="2200">
                                        <a:solidFill>
                                          <a:schemeClr val="tx1"/>
                                        </a:solidFill>
                                        <a:effectLst/>
                                      </a:rPr>
                                      <m:t>2</m:t>
                                    </m:r>
                                  </m:sub>
                                </m:sSub>
                                <m:r>
                                  <a:rPr lang="ru-RU" sz="2200">
                                    <a:solidFill>
                                      <a:schemeClr val="tx1"/>
                                    </a:solidFill>
                                    <a:effectLst/>
                                  </a:rPr>
                                  <m:t>)</m:t>
                                </m:r>
                              </m:oMath>
                            </m:oMathPara>
                          </a14:m>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2200" smtClean="0">
                                    <a:solidFill>
                                      <a:schemeClr val="tx1"/>
                                    </a:solidFill>
                                    <a:effectLst/>
                                  </a:rPr>
                                  <m:t>…</m:t>
                                </m:r>
                              </m:oMath>
                            </m:oMathPara>
                          </a14:m>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200" smtClean="0">
                                        <a:solidFill>
                                          <a:schemeClr val="tx1"/>
                                        </a:solidFill>
                                        <a:effectLst/>
                                      </a:rPr>
                                    </m:ctrlPr>
                                  </m:sSubPr>
                                  <m:e>
                                    <m:r>
                                      <a:rPr lang="ru-RU" sz="2200">
                                        <a:solidFill>
                                          <a:schemeClr val="tx1"/>
                                        </a:solidFill>
                                        <a:effectLst/>
                                      </a:rPr>
                                      <m:t>𝑢</m:t>
                                    </m:r>
                                  </m:e>
                                  <m:sub>
                                    <m:r>
                                      <a:rPr lang="ru-RU" sz="2200">
                                        <a:solidFill>
                                          <a:schemeClr val="tx1"/>
                                        </a:solidFill>
                                        <a:effectLst/>
                                      </a:rPr>
                                      <m:t>𝑖</m:t>
                                    </m:r>
                                  </m:sub>
                                </m:sSub>
                                <m:r>
                                  <a:rPr lang="ru-RU" sz="2200">
                                    <a:solidFill>
                                      <a:schemeClr val="tx1"/>
                                    </a:solidFill>
                                    <a:effectLst/>
                                  </a:rPr>
                                  <m:t>(</m:t>
                                </m:r>
                                <m:sSub>
                                  <m:sSubPr>
                                    <m:ctrlPr>
                                      <a:rPr lang="ru-RU" sz="2200">
                                        <a:solidFill>
                                          <a:schemeClr val="tx1"/>
                                        </a:solidFill>
                                        <a:effectLst/>
                                      </a:rPr>
                                    </m:ctrlPr>
                                  </m:sSubPr>
                                  <m:e>
                                    <m:r>
                                      <a:rPr lang="ru-RU" sz="2200">
                                        <a:solidFill>
                                          <a:schemeClr val="tx1"/>
                                        </a:solidFill>
                                        <a:effectLst/>
                                      </a:rPr>
                                      <m:t>𝑥</m:t>
                                    </m:r>
                                  </m:e>
                                  <m:sub>
                                    <m:r>
                                      <a:rPr lang="ru-RU" sz="2200">
                                        <a:solidFill>
                                          <a:schemeClr val="tx1"/>
                                        </a:solidFill>
                                        <a:effectLst/>
                                      </a:rPr>
                                      <m:t>1</m:t>
                                    </m:r>
                                  </m:sub>
                                </m:sSub>
                                <m:r>
                                  <a:rPr lang="ru-RU" sz="2200">
                                    <a:solidFill>
                                      <a:schemeClr val="tx1"/>
                                    </a:solidFill>
                                    <a:effectLst/>
                                  </a:rPr>
                                  <m:t>,</m:t>
                                </m:r>
                                <m:sSub>
                                  <m:sSubPr>
                                    <m:ctrlPr>
                                      <a:rPr lang="ru-RU" sz="2200">
                                        <a:solidFill>
                                          <a:schemeClr val="tx1"/>
                                        </a:solidFill>
                                        <a:effectLst/>
                                      </a:rPr>
                                    </m:ctrlPr>
                                  </m:sSubPr>
                                  <m:e>
                                    <m:r>
                                      <a:rPr lang="ru-RU" sz="2200">
                                        <a:solidFill>
                                          <a:schemeClr val="tx1"/>
                                        </a:solidFill>
                                        <a:effectLst/>
                                      </a:rPr>
                                      <m:t>𝑠</m:t>
                                    </m:r>
                                  </m:e>
                                  <m:sub>
                                    <m:r>
                                      <a:rPr lang="ru-RU" sz="2200">
                                        <a:solidFill>
                                          <a:schemeClr val="tx1"/>
                                        </a:solidFill>
                                        <a:effectLst/>
                                      </a:rPr>
                                      <m:t>𝑖</m:t>
                                    </m:r>
                                    <m:sSub>
                                      <m:sSubPr>
                                        <m:ctrlPr>
                                          <a:rPr lang="ru-RU" sz="2200">
                                            <a:solidFill>
                                              <a:schemeClr val="tx1"/>
                                            </a:solidFill>
                                            <a:effectLst/>
                                          </a:rPr>
                                        </m:ctrlPr>
                                      </m:sSubPr>
                                      <m:e>
                                        <m:r>
                                          <a:rPr lang="ru-RU" sz="2200">
                                            <a:solidFill>
                                              <a:schemeClr val="tx1"/>
                                            </a:solidFill>
                                            <a:effectLst/>
                                          </a:rPr>
                                          <m:t>𝑞</m:t>
                                        </m:r>
                                      </m:e>
                                      <m:sub>
                                        <m:r>
                                          <a:rPr lang="ru-RU" sz="2200">
                                            <a:solidFill>
                                              <a:schemeClr val="tx1"/>
                                            </a:solidFill>
                                            <a:effectLst/>
                                          </a:rPr>
                                          <m:t>𝑖</m:t>
                                        </m:r>
                                      </m:sub>
                                    </m:sSub>
                                  </m:sub>
                                </m:sSub>
                                <m:r>
                                  <a:rPr lang="ru-RU" sz="2200">
                                    <a:solidFill>
                                      <a:schemeClr val="tx1"/>
                                    </a:solidFill>
                                    <a:effectLst/>
                                  </a:rPr>
                                  <m:t>)</m:t>
                                </m:r>
                              </m:oMath>
                            </m:oMathPara>
                          </a14:m>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583983571"/>
                      </a:ext>
                    </a:extLst>
                  </a:tr>
                  <a:tr h="528070">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200" smtClean="0">
                                        <a:solidFill>
                                          <a:schemeClr val="tx1"/>
                                        </a:solidFill>
                                        <a:effectLst/>
                                      </a:rPr>
                                    </m:ctrlPr>
                                  </m:sSubPr>
                                  <m:e>
                                    <m:r>
                                      <a:rPr lang="ru-RU" sz="2200">
                                        <a:solidFill>
                                          <a:schemeClr val="tx1"/>
                                        </a:solidFill>
                                        <a:effectLst/>
                                      </a:rPr>
                                      <m:t>𝑥</m:t>
                                    </m:r>
                                  </m:e>
                                  <m:sub>
                                    <m:r>
                                      <a:rPr lang="ru-RU" sz="2200">
                                        <a:solidFill>
                                          <a:schemeClr val="tx1"/>
                                        </a:solidFill>
                                        <a:effectLst/>
                                      </a:rPr>
                                      <m:t>1</m:t>
                                    </m:r>
                                  </m:sub>
                                </m:sSub>
                              </m:oMath>
                            </m:oMathPara>
                          </a14:m>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200" smtClean="0">
                                        <a:solidFill>
                                          <a:schemeClr val="tx1"/>
                                        </a:solidFill>
                                        <a:effectLst/>
                                      </a:rPr>
                                    </m:ctrlPr>
                                  </m:sSubPr>
                                  <m:e>
                                    <m:r>
                                      <a:rPr lang="ru-RU" sz="2200">
                                        <a:solidFill>
                                          <a:schemeClr val="tx1"/>
                                        </a:solidFill>
                                        <a:effectLst/>
                                      </a:rPr>
                                      <m:t>𝑢</m:t>
                                    </m:r>
                                  </m:e>
                                  <m:sub>
                                    <m:r>
                                      <a:rPr lang="ru-RU" sz="2200">
                                        <a:solidFill>
                                          <a:schemeClr val="tx1"/>
                                        </a:solidFill>
                                        <a:effectLst/>
                                      </a:rPr>
                                      <m:t>𝑖</m:t>
                                    </m:r>
                                  </m:sub>
                                </m:sSub>
                                <m:r>
                                  <a:rPr lang="ru-RU" sz="2200">
                                    <a:solidFill>
                                      <a:schemeClr val="tx1"/>
                                    </a:solidFill>
                                    <a:effectLst/>
                                  </a:rPr>
                                  <m:t>(</m:t>
                                </m:r>
                                <m:sSub>
                                  <m:sSubPr>
                                    <m:ctrlPr>
                                      <a:rPr lang="ru-RU" sz="2200">
                                        <a:solidFill>
                                          <a:schemeClr val="tx1"/>
                                        </a:solidFill>
                                        <a:effectLst/>
                                      </a:rPr>
                                    </m:ctrlPr>
                                  </m:sSubPr>
                                  <m:e>
                                    <m:r>
                                      <a:rPr lang="ru-RU" sz="2200">
                                        <a:solidFill>
                                          <a:schemeClr val="tx1"/>
                                        </a:solidFill>
                                        <a:effectLst/>
                                      </a:rPr>
                                      <m:t>𝑥</m:t>
                                    </m:r>
                                  </m:e>
                                  <m:sub>
                                    <m:r>
                                      <a:rPr lang="ru-RU" sz="2200">
                                        <a:solidFill>
                                          <a:schemeClr val="tx1"/>
                                        </a:solidFill>
                                        <a:effectLst/>
                                      </a:rPr>
                                      <m:t>2</m:t>
                                    </m:r>
                                  </m:sub>
                                </m:sSub>
                                <m:r>
                                  <a:rPr lang="ru-RU" sz="2200">
                                    <a:solidFill>
                                      <a:schemeClr val="tx1"/>
                                    </a:solidFill>
                                    <a:effectLst/>
                                  </a:rPr>
                                  <m:t>,</m:t>
                                </m:r>
                                <m:sSub>
                                  <m:sSubPr>
                                    <m:ctrlPr>
                                      <a:rPr lang="ru-RU" sz="2200">
                                        <a:solidFill>
                                          <a:schemeClr val="tx1"/>
                                        </a:solidFill>
                                        <a:effectLst/>
                                      </a:rPr>
                                    </m:ctrlPr>
                                  </m:sSubPr>
                                  <m:e>
                                    <m:r>
                                      <a:rPr lang="ru-RU" sz="2200">
                                        <a:solidFill>
                                          <a:schemeClr val="tx1"/>
                                        </a:solidFill>
                                        <a:effectLst/>
                                      </a:rPr>
                                      <m:t>𝑠</m:t>
                                    </m:r>
                                  </m:e>
                                  <m:sub>
                                    <m:r>
                                      <a:rPr lang="ru-RU" sz="2200">
                                        <a:solidFill>
                                          <a:schemeClr val="tx1"/>
                                        </a:solidFill>
                                        <a:effectLst/>
                                      </a:rPr>
                                      <m:t>𝑖𝑗</m:t>
                                    </m:r>
                                  </m:sub>
                                </m:sSub>
                                <m:r>
                                  <a:rPr lang="ru-RU" sz="2200">
                                    <a:solidFill>
                                      <a:schemeClr val="tx1"/>
                                    </a:solidFill>
                                    <a:effectLst/>
                                  </a:rPr>
                                  <m:t>)</m:t>
                                </m:r>
                              </m:oMath>
                            </m:oMathPara>
                          </a14:m>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200" smtClean="0">
                                        <a:solidFill>
                                          <a:schemeClr val="tx1"/>
                                        </a:solidFill>
                                        <a:effectLst/>
                                      </a:rPr>
                                    </m:ctrlPr>
                                  </m:sSubPr>
                                  <m:e>
                                    <m:r>
                                      <a:rPr lang="ru-RU" sz="2200">
                                        <a:solidFill>
                                          <a:schemeClr val="tx1"/>
                                        </a:solidFill>
                                        <a:effectLst/>
                                      </a:rPr>
                                      <m:t>𝑢</m:t>
                                    </m:r>
                                  </m:e>
                                  <m:sub>
                                    <m:r>
                                      <a:rPr lang="ru-RU" sz="2200">
                                        <a:solidFill>
                                          <a:schemeClr val="tx1"/>
                                        </a:solidFill>
                                        <a:effectLst/>
                                      </a:rPr>
                                      <m:t>𝑖</m:t>
                                    </m:r>
                                  </m:sub>
                                </m:sSub>
                                <m:r>
                                  <a:rPr lang="ru-RU" sz="2200">
                                    <a:solidFill>
                                      <a:schemeClr val="tx1"/>
                                    </a:solidFill>
                                    <a:effectLst/>
                                  </a:rPr>
                                  <m:t>(</m:t>
                                </m:r>
                                <m:sSub>
                                  <m:sSubPr>
                                    <m:ctrlPr>
                                      <a:rPr lang="ru-RU" sz="2200">
                                        <a:solidFill>
                                          <a:schemeClr val="tx1"/>
                                        </a:solidFill>
                                        <a:effectLst/>
                                      </a:rPr>
                                    </m:ctrlPr>
                                  </m:sSubPr>
                                  <m:e>
                                    <m:r>
                                      <a:rPr lang="ru-RU" sz="2200">
                                        <a:solidFill>
                                          <a:schemeClr val="tx1"/>
                                        </a:solidFill>
                                        <a:effectLst/>
                                      </a:rPr>
                                      <m:t>𝑥</m:t>
                                    </m:r>
                                  </m:e>
                                  <m:sub>
                                    <m:r>
                                      <a:rPr lang="ru-RU" sz="2200">
                                        <a:solidFill>
                                          <a:schemeClr val="tx1"/>
                                        </a:solidFill>
                                        <a:effectLst/>
                                      </a:rPr>
                                      <m:t>2</m:t>
                                    </m:r>
                                  </m:sub>
                                </m:sSub>
                                <m:r>
                                  <a:rPr lang="ru-RU" sz="2200">
                                    <a:solidFill>
                                      <a:schemeClr val="tx1"/>
                                    </a:solidFill>
                                    <a:effectLst/>
                                  </a:rPr>
                                  <m:t>,</m:t>
                                </m:r>
                                <m:sSub>
                                  <m:sSubPr>
                                    <m:ctrlPr>
                                      <a:rPr lang="ru-RU" sz="2200">
                                        <a:solidFill>
                                          <a:schemeClr val="tx1"/>
                                        </a:solidFill>
                                        <a:effectLst/>
                                      </a:rPr>
                                    </m:ctrlPr>
                                  </m:sSubPr>
                                  <m:e>
                                    <m:r>
                                      <a:rPr lang="ru-RU" sz="2200">
                                        <a:solidFill>
                                          <a:schemeClr val="tx1"/>
                                        </a:solidFill>
                                        <a:effectLst/>
                                      </a:rPr>
                                      <m:t>𝑠</m:t>
                                    </m:r>
                                  </m:e>
                                  <m:sub>
                                    <m:r>
                                      <a:rPr lang="ru-RU" sz="2200">
                                        <a:solidFill>
                                          <a:schemeClr val="tx1"/>
                                        </a:solidFill>
                                        <a:effectLst/>
                                      </a:rPr>
                                      <m:t>𝑖</m:t>
                                    </m:r>
                                    <m:r>
                                      <a:rPr lang="ru-RU" sz="2200">
                                        <a:solidFill>
                                          <a:schemeClr val="tx1"/>
                                        </a:solidFill>
                                        <a:effectLst/>
                                      </a:rPr>
                                      <m:t>2</m:t>
                                    </m:r>
                                  </m:sub>
                                </m:sSub>
                                <m:r>
                                  <a:rPr lang="ru-RU" sz="2200">
                                    <a:solidFill>
                                      <a:schemeClr val="tx1"/>
                                    </a:solidFill>
                                    <a:effectLst/>
                                  </a:rPr>
                                  <m:t>)</m:t>
                                </m:r>
                              </m:oMath>
                            </m:oMathPara>
                          </a14:m>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2200" smtClean="0">
                                    <a:solidFill>
                                      <a:schemeClr val="tx1"/>
                                    </a:solidFill>
                                    <a:effectLst/>
                                  </a:rPr>
                                  <m:t>…</m:t>
                                </m:r>
                              </m:oMath>
                            </m:oMathPara>
                          </a14:m>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200" smtClean="0">
                                        <a:solidFill>
                                          <a:schemeClr val="tx1"/>
                                        </a:solidFill>
                                        <a:effectLst/>
                                      </a:rPr>
                                    </m:ctrlPr>
                                  </m:sSubPr>
                                  <m:e>
                                    <m:r>
                                      <a:rPr lang="ru-RU" sz="2200">
                                        <a:solidFill>
                                          <a:schemeClr val="tx1"/>
                                        </a:solidFill>
                                        <a:effectLst/>
                                      </a:rPr>
                                      <m:t>𝑢</m:t>
                                    </m:r>
                                  </m:e>
                                  <m:sub>
                                    <m:r>
                                      <a:rPr lang="ru-RU" sz="2200">
                                        <a:solidFill>
                                          <a:schemeClr val="tx1"/>
                                        </a:solidFill>
                                        <a:effectLst/>
                                      </a:rPr>
                                      <m:t>𝑖</m:t>
                                    </m:r>
                                  </m:sub>
                                </m:sSub>
                                <m:r>
                                  <a:rPr lang="ru-RU" sz="2200">
                                    <a:solidFill>
                                      <a:schemeClr val="tx1"/>
                                    </a:solidFill>
                                    <a:effectLst/>
                                  </a:rPr>
                                  <m:t>(</m:t>
                                </m:r>
                                <m:sSub>
                                  <m:sSubPr>
                                    <m:ctrlPr>
                                      <a:rPr lang="ru-RU" sz="2200">
                                        <a:solidFill>
                                          <a:schemeClr val="tx1"/>
                                        </a:solidFill>
                                        <a:effectLst/>
                                      </a:rPr>
                                    </m:ctrlPr>
                                  </m:sSubPr>
                                  <m:e>
                                    <m:r>
                                      <a:rPr lang="ru-RU" sz="2200">
                                        <a:solidFill>
                                          <a:schemeClr val="tx1"/>
                                        </a:solidFill>
                                        <a:effectLst/>
                                      </a:rPr>
                                      <m:t>𝑥</m:t>
                                    </m:r>
                                  </m:e>
                                  <m:sub>
                                    <m:r>
                                      <a:rPr lang="ru-RU" sz="2200">
                                        <a:solidFill>
                                          <a:schemeClr val="tx1"/>
                                        </a:solidFill>
                                        <a:effectLst/>
                                      </a:rPr>
                                      <m:t>2</m:t>
                                    </m:r>
                                  </m:sub>
                                </m:sSub>
                                <m:r>
                                  <a:rPr lang="ru-RU" sz="2200">
                                    <a:solidFill>
                                      <a:schemeClr val="tx1"/>
                                    </a:solidFill>
                                    <a:effectLst/>
                                  </a:rPr>
                                  <m:t>,</m:t>
                                </m:r>
                                <m:sSub>
                                  <m:sSubPr>
                                    <m:ctrlPr>
                                      <a:rPr lang="ru-RU" sz="2200">
                                        <a:solidFill>
                                          <a:schemeClr val="tx1"/>
                                        </a:solidFill>
                                        <a:effectLst/>
                                      </a:rPr>
                                    </m:ctrlPr>
                                  </m:sSubPr>
                                  <m:e>
                                    <m:r>
                                      <a:rPr lang="ru-RU" sz="2200">
                                        <a:solidFill>
                                          <a:schemeClr val="tx1"/>
                                        </a:solidFill>
                                        <a:effectLst/>
                                      </a:rPr>
                                      <m:t>𝑠</m:t>
                                    </m:r>
                                  </m:e>
                                  <m:sub>
                                    <m:r>
                                      <a:rPr lang="ru-RU" sz="2200">
                                        <a:solidFill>
                                          <a:schemeClr val="tx1"/>
                                        </a:solidFill>
                                        <a:effectLst/>
                                      </a:rPr>
                                      <m:t>𝑖</m:t>
                                    </m:r>
                                    <m:sSub>
                                      <m:sSubPr>
                                        <m:ctrlPr>
                                          <a:rPr lang="ru-RU" sz="2200">
                                            <a:solidFill>
                                              <a:schemeClr val="tx1"/>
                                            </a:solidFill>
                                            <a:effectLst/>
                                          </a:rPr>
                                        </m:ctrlPr>
                                      </m:sSubPr>
                                      <m:e>
                                        <m:r>
                                          <a:rPr lang="ru-RU" sz="2200">
                                            <a:solidFill>
                                              <a:schemeClr val="tx1"/>
                                            </a:solidFill>
                                            <a:effectLst/>
                                          </a:rPr>
                                          <m:t>𝑞</m:t>
                                        </m:r>
                                      </m:e>
                                      <m:sub>
                                        <m:r>
                                          <a:rPr lang="ru-RU" sz="2200">
                                            <a:solidFill>
                                              <a:schemeClr val="tx1"/>
                                            </a:solidFill>
                                            <a:effectLst/>
                                          </a:rPr>
                                          <m:t>𝑖</m:t>
                                        </m:r>
                                      </m:sub>
                                    </m:sSub>
                                  </m:sub>
                                </m:sSub>
                                <m:r>
                                  <a:rPr lang="ru-RU" sz="2200">
                                    <a:solidFill>
                                      <a:schemeClr val="tx1"/>
                                    </a:solidFill>
                                    <a:effectLst/>
                                  </a:rPr>
                                  <m:t>)</m:t>
                                </m:r>
                              </m:oMath>
                            </m:oMathPara>
                          </a14:m>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824100800"/>
                      </a:ext>
                    </a:extLst>
                  </a:tr>
                  <a:tr h="482470">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2200" smtClean="0">
                                    <a:solidFill>
                                      <a:schemeClr val="tx1"/>
                                    </a:solidFill>
                                    <a:effectLst/>
                                  </a:rPr>
                                  <m:t>…</m:t>
                                </m:r>
                              </m:oMath>
                            </m:oMathPara>
                          </a14:m>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2200" smtClean="0">
                                    <a:solidFill>
                                      <a:schemeClr val="tx1"/>
                                    </a:solidFill>
                                    <a:effectLst/>
                                  </a:rPr>
                                  <m:t>…</m:t>
                                </m:r>
                              </m:oMath>
                            </m:oMathPara>
                          </a14:m>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2200" smtClean="0">
                                    <a:solidFill>
                                      <a:schemeClr val="tx1"/>
                                    </a:solidFill>
                                    <a:effectLst/>
                                  </a:rPr>
                                  <m:t>…</m:t>
                                </m:r>
                              </m:oMath>
                            </m:oMathPara>
                          </a14:m>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2200" smtClean="0">
                                    <a:solidFill>
                                      <a:schemeClr val="tx1"/>
                                    </a:solidFill>
                                    <a:effectLst/>
                                  </a:rPr>
                                  <m:t>…</m:t>
                                </m:r>
                              </m:oMath>
                            </m:oMathPara>
                          </a14:m>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2200" smtClean="0">
                                    <a:solidFill>
                                      <a:schemeClr val="tx1"/>
                                    </a:solidFill>
                                    <a:effectLst/>
                                  </a:rPr>
                                  <m:t>…</m:t>
                                </m:r>
                              </m:oMath>
                            </m:oMathPara>
                          </a14:m>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419514990"/>
                      </a:ext>
                    </a:extLst>
                  </a:tr>
                  <a:tr h="525679">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200" smtClean="0">
                                        <a:solidFill>
                                          <a:schemeClr val="tx1"/>
                                        </a:solidFill>
                                        <a:effectLst/>
                                      </a:rPr>
                                    </m:ctrlPr>
                                  </m:sSubPr>
                                  <m:e>
                                    <m:r>
                                      <a:rPr lang="ru-RU" sz="2200">
                                        <a:solidFill>
                                          <a:schemeClr val="tx1"/>
                                        </a:solidFill>
                                        <a:effectLst/>
                                      </a:rPr>
                                      <m:t>𝑥</m:t>
                                    </m:r>
                                  </m:e>
                                  <m:sub>
                                    <m:r>
                                      <a:rPr lang="ru-RU" sz="2200">
                                        <a:solidFill>
                                          <a:schemeClr val="tx1"/>
                                        </a:solidFill>
                                        <a:effectLst/>
                                      </a:rPr>
                                      <m:t>1</m:t>
                                    </m:r>
                                  </m:sub>
                                </m:sSub>
                              </m:oMath>
                            </m:oMathPara>
                          </a14:m>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200" smtClean="0">
                                        <a:solidFill>
                                          <a:schemeClr val="tx1"/>
                                        </a:solidFill>
                                        <a:effectLst/>
                                      </a:rPr>
                                    </m:ctrlPr>
                                  </m:sSubPr>
                                  <m:e>
                                    <m:r>
                                      <a:rPr lang="ru-RU" sz="2200">
                                        <a:solidFill>
                                          <a:schemeClr val="tx1"/>
                                        </a:solidFill>
                                        <a:effectLst/>
                                      </a:rPr>
                                      <m:t>𝑢</m:t>
                                    </m:r>
                                  </m:e>
                                  <m:sub>
                                    <m:r>
                                      <a:rPr lang="ru-RU" sz="2200">
                                        <a:solidFill>
                                          <a:schemeClr val="tx1"/>
                                        </a:solidFill>
                                        <a:effectLst/>
                                      </a:rPr>
                                      <m:t>𝑖</m:t>
                                    </m:r>
                                  </m:sub>
                                </m:sSub>
                                <m:r>
                                  <a:rPr lang="ru-RU" sz="2200">
                                    <a:solidFill>
                                      <a:schemeClr val="tx1"/>
                                    </a:solidFill>
                                    <a:effectLst/>
                                  </a:rPr>
                                  <m:t>(</m:t>
                                </m:r>
                                <m:sSub>
                                  <m:sSubPr>
                                    <m:ctrlPr>
                                      <a:rPr lang="ru-RU" sz="2200">
                                        <a:solidFill>
                                          <a:schemeClr val="tx1"/>
                                        </a:solidFill>
                                        <a:effectLst/>
                                      </a:rPr>
                                    </m:ctrlPr>
                                  </m:sSubPr>
                                  <m:e>
                                    <m:r>
                                      <a:rPr lang="ru-RU" sz="2200">
                                        <a:solidFill>
                                          <a:schemeClr val="tx1"/>
                                        </a:solidFill>
                                        <a:effectLst/>
                                      </a:rPr>
                                      <m:t>𝑥</m:t>
                                    </m:r>
                                  </m:e>
                                  <m:sub>
                                    <m:r>
                                      <a:rPr lang="ru-RU" sz="2200">
                                        <a:solidFill>
                                          <a:schemeClr val="tx1"/>
                                        </a:solidFill>
                                        <a:effectLst/>
                                      </a:rPr>
                                      <m:t>𝑛</m:t>
                                    </m:r>
                                  </m:sub>
                                </m:sSub>
                                <m:r>
                                  <a:rPr lang="ru-RU" sz="2200">
                                    <a:solidFill>
                                      <a:schemeClr val="tx1"/>
                                    </a:solidFill>
                                    <a:effectLst/>
                                  </a:rPr>
                                  <m:t>,</m:t>
                                </m:r>
                                <m:sSub>
                                  <m:sSubPr>
                                    <m:ctrlPr>
                                      <a:rPr lang="ru-RU" sz="2200">
                                        <a:solidFill>
                                          <a:schemeClr val="tx1"/>
                                        </a:solidFill>
                                        <a:effectLst/>
                                      </a:rPr>
                                    </m:ctrlPr>
                                  </m:sSubPr>
                                  <m:e>
                                    <m:r>
                                      <a:rPr lang="ru-RU" sz="2200">
                                        <a:solidFill>
                                          <a:schemeClr val="tx1"/>
                                        </a:solidFill>
                                        <a:effectLst/>
                                      </a:rPr>
                                      <m:t>𝑠</m:t>
                                    </m:r>
                                  </m:e>
                                  <m:sub>
                                    <m:r>
                                      <a:rPr lang="ru-RU" sz="2200">
                                        <a:solidFill>
                                          <a:schemeClr val="tx1"/>
                                        </a:solidFill>
                                        <a:effectLst/>
                                      </a:rPr>
                                      <m:t>𝑖</m:t>
                                    </m:r>
                                    <m:r>
                                      <a:rPr lang="ru-RU" sz="2200">
                                        <a:solidFill>
                                          <a:schemeClr val="tx1"/>
                                        </a:solidFill>
                                        <a:effectLst/>
                                      </a:rPr>
                                      <m:t>1</m:t>
                                    </m:r>
                                  </m:sub>
                                </m:sSub>
                                <m:r>
                                  <a:rPr lang="ru-RU" sz="2200">
                                    <a:solidFill>
                                      <a:schemeClr val="tx1"/>
                                    </a:solidFill>
                                    <a:effectLst/>
                                  </a:rPr>
                                  <m:t>)</m:t>
                                </m:r>
                              </m:oMath>
                            </m:oMathPara>
                          </a14:m>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200" smtClean="0">
                                        <a:solidFill>
                                          <a:schemeClr val="tx1"/>
                                        </a:solidFill>
                                        <a:effectLst/>
                                      </a:rPr>
                                    </m:ctrlPr>
                                  </m:sSubPr>
                                  <m:e>
                                    <m:r>
                                      <a:rPr lang="ru-RU" sz="2200">
                                        <a:solidFill>
                                          <a:schemeClr val="tx1"/>
                                        </a:solidFill>
                                        <a:effectLst/>
                                      </a:rPr>
                                      <m:t>𝑢</m:t>
                                    </m:r>
                                  </m:e>
                                  <m:sub>
                                    <m:r>
                                      <a:rPr lang="ru-RU" sz="2200">
                                        <a:solidFill>
                                          <a:schemeClr val="tx1"/>
                                        </a:solidFill>
                                        <a:effectLst/>
                                      </a:rPr>
                                      <m:t>𝑖</m:t>
                                    </m:r>
                                  </m:sub>
                                </m:sSub>
                                <m:r>
                                  <a:rPr lang="ru-RU" sz="2200">
                                    <a:solidFill>
                                      <a:schemeClr val="tx1"/>
                                    </a:solidFill>
                                    <a:effectLst/>
                                  </a:rPr>
                                  <m:t>(</m:t>
                                </m:r>
                                <m:sSub>
                                  <m:sSubPr>
                                    <m:ctrlPr>
                                      <a:rPr lang="ru-RU" sz="2200">
                                        <a:solidFill>
                                          <a:schemeClr val="tx1"/>
                                        </a:solidFill>
                                        <a:effectLst/>
                                      </a:rPr>
                                    </m:ctrlPr>
                                  </m:sSubPr>
                                  <m:e>
                                    <m:r>
                                      <a:rPr lang="ru-RU" sz="2200">
                                        <a:solidFill>
                                          <a:schemeClr val="tx1"/>
                                        </a:solidFill>
                                        <a:effectLst/>
                                      </a:rPr>
                                      <m:t>𝑥</m:t>
                                    </m:r>
                                  </m:e>
                                  <m:sub>
                                    <m:r>
                                      <a:rPr lang="ru-RU" sz="2200">
                                        <a:solidFill>
                                          <a:schemeClr val="tx1"/>
                                        </a:solidFill>
                                        <a:effectLst/>
                                      </a:rPr>
                                      <m:t>𝑛</m:t>
                                    </m:r>
                                  </m:sub>
                                </m:sSub>
                                <m:r>
                                  <a:rPr lang="ru-RU" sz="2200">
                                    <a:solidFill>
                                      <a:schemeClr val="tx1"/>
                                    </a:solidFill>
                                    <a:effectLst/>
                                  </a:rPr>
                                  <m:t>,</m:t>
                                </m:r>
                                <m:sSub>
                                  <m:sSubPr>
                                    <m:ctrlPr>
                                      <a:rPr lang="ru-RU" sz="2200">
                                        <a:solidFill>
                                          <a:schemeClr val="tx1"/>
                                        </a:solidFill>
                                        <a:effectLst/>
                                      </a:rPr>
                                    </m:ctrlPr>
                                  </m:sSubPr>
                                  <m:e>
                                    <m:r>
                                      <a:rPr lang="ru-RU" sz="2200">
                                        <a:solidFill>
                                          <a:schemeClr val="tx1"/>
                                        </a:solidFill>
                                        <a:effectLst/>
                                      </a:rPr>
                                      <m:t>𝑠</m:t>
                                    </m:r>
                                  </m:e>
                                  <m:sub>
                                    <m:r>
                                      <a:rPr lang="ru-RU" sz="2200">
                                        <a:solidFill>
                                          <a:schemeClr val="tx1"/>
                                        </a:solidFill>
                                        <a:effectLst/>
                                      </a:rPr>
                                      <m:t>𝑖</m:t>
                                    </m:r>
                                    <m:r>
                                      <a:rPr lang="ru-RU" sz="2200">
                                        <a:solidFill>
                                          <a:schemeClr val="tx1"/>
                                        </a:solidFill>
                                        <a:effectLst/>
                                      </a:rPr>
                                      <m:t>2</m:t>
                                    </m:r>
                                  </m:sub>
                                </m:sSub>
                                <m:r>
                                  <a:rPr lang="ru-RU" sz="2200">
                                    <a:solidFill>
                                      <a:schemeClr val="tx1"/>
                                    </a:solidFill>
                                    <a:effectLst/>
                                  </a:rPr>
                                  <m:t>)</m:t>
                                </m:r>
                              </m:oMath>
                            </m:oMathPara>
                          </a14:m>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2200" smtClean="0">
                                    <a:solidFill>
                                      <a:schemeClr val="tx1"/>
                                    </a:solidFill>
                                    <a:effectLst/>
                                  </a:rPr>
                                  <m:t>…</m:t>
                                </m:r>
                              </m:oMath>
                            </m:oMathPara>
                          </a14:m>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200" smtClean="0">
                                        <a:solidFill>
                                          <a:schemeClr val="tx1"/>
                                        </a:solidFill>
                                        <a:effectLst/>
                                      </a:rPr>
                                    </m:ctrlPr>
                                  </m:sSubPr>
                                  <m:e>
                                    <m:r>
                                      <a:rPr lang="ru-RU" sz="2200">
                                        <a:solidFill>
                                          <a:schemeClr val="tx1"/>
                                        </a:solidFill>
                                        <a:effectLst/>
                                      </a:rPr>
                                      <m:t>𝑢</m:t>
                                    </m:r>
                                  </m:e>
                                  <m:sub>
                                    <m:r>
                                      <a:rPr lang="ru-RU" sz="2200">
                                        <a:solidFill>
                                          <a:schemeClr val="tx1"/>
                                        </a:solidFill>
                                        <a:effectLst/>
                                      </a:rPr>
                                      <m:t>𝑖</m:t>
                                    </m:r>
                                  </m:sub>
                                </m:sSub>
                                <m:r>
                                  <a:rPr lang="ru-RU" sz="2200">
                                    <a:solidFill>
                                      <a:schemeClr val="tx1"/>
                                    </a:solidFill>
                                    <a:effectLst/>
                                  </a:rPr>
                                  <m:t>(</m:t>
                                </m:r>
                                <m:sSub>
                                  <m:sSubPr>
                                    <m:ctrlPr>
                                      <a:rPr lang="ru-RU" sz="2200">
                                        <a:solidFill>
                                          <a:schemeClr val="tx1"/>
                                        </a:solidFill>
                                        <a:effectLst/>
                                      </a:rPr>
                                    </m:ctrlPr>
                                  </m:sSubPr>
                                  <m:e>
                                    <m:r>
                                      <a:rPr lang="ru-RU" sz="2200">
                                        <a:solidFill>
                                          <a:schemeClr val="tx1"/>
                                        </a:solidFill>
                                        <a:effectLst/>
                                      </a:rPr>
                                      <m:t>𝑥</m:t>
                                    </m:r>
                                  </m:e>
                                  <m:sub>
                                    <m:r>
                                      <a:rPr lang="ru-RU" sz="2200">
                                        <a:solidFill>
                                          <a:schemeClr val="tx1"/>
                                        </a:solidFill>
                                        <a:effectLst/>
                                      </a:rPr>
                                      <m:t>𝑘𝑛</m:t>
                                    </m:r>
                                  </m:sub>
                                </m:sSub>
                                <m:r>
                                  <a:rPr lang="ru-RU" sz="2200">
                                    <a:solidFill>
                                      <a:schemeClr val="tx1"/>
                                    </a:solidFill>
                                    <a:effectLst/>
                                  </a:rPr>
                                  <m:t>,</m:t>
                                </m:r>
                                <m:sSub>
                                  <m:sSubPr>
                                    <m:ctrlPr>
                                      <a:rPr lang="ru-RU" sz="2200">
                                        <a:solidFill>
                                          <a:schemeClr val="tx1"/>
                                        </a:solidFill>
                                        <a:effectLst/>
                                      </a:rPr>
                                    </m:ctrlPr>
                                  </m:sSubPr>
                                  <m:e>
                                    <m:r>
                                      <a:rPr lang="ru-RU" sz="2200">
                                        <a:solidFill>
                                          <a:schemeClr val="tx1"/>
                                        </a:solidFill>
                                        <a:effectLst/>
                                      </a:rPr>
                                      <m:t>𝑠</m:t>
                                    </m:r>
                                  </m:e>
                                  <m:sub>
                                    <m:r>
                                      <a:rPr lang="ru-RU" sz="2200">
                                        <a:solidFill>
                                          <a:schemeClr val="tx1"/>
                                        </a:solidFill>
                                        <a:effectLst/>
                                      </a:rPr>
                                      <m:t>𝑖</m:t>
                                    </m:r>
                                    <m:sSub>
                                      <m:sSubPr>
                                        <m:ctrlPr>
                                          <a:rPr lang="ru-RU" sz="2200">
                                            <a:solidFill>
                                              <a:schemeClr val="tx1"/>
                                            </a:solidFill>
                                            <a:effectLst/>
                                          </a:rPr>
                                        </m:ctrlPr>
                                      </m:sSubPr>
                                      <m:e>
                                        <m:r>
                                          <a:rPr lang="ru-RU" sz="2200">
                                            <a:solidFill>
                                              <a:schemeClr val="tx1"/>
                                            </a:solidFill>
                                            <a:effectLst/>
                                          </a:rPr>
                                          <m:t>𝑞</m:t>
                                        </m:r>
                                      </m:e>
                                      <m:sub>
                                        <m:r>
                                          <a:rPr lang="ru-RU" sz="2200">
                                            <a:solidFill>
                                              <a:schemeClr val="tx1"/>
                                            </a:solidFill>
                                            <a:effectLst/>
                                          </a:rPr>
                                          <m:t>𝑖</m:t>
                                        </m:r>
                                      </m:sub>
                                    </m:sSub>
                                  </m:sub>
                                </m:sSub>
                                <m:r>
                                  <a:rPr lang="ru-RU" sz="2200">
                                    <a:solidFill>
                                      <a:schemeClr val="tx1"/>
                                    </a:solidFill>
                                    <a:effectLst/>
                                  </a:rPr>
                                  <m:t>)</m:t>
                                </m:r>
                              </m:oMath>
                            </m:oMathPara>
                          </a14:m>
                          <a:endParaRPr lang="ru-RU" sz="2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102711670"/>
                      </a:ext>
                    </a:extLst>
                  </a:tr>
                </a:tbl>
              </a:graphicData>
            </a:graphic>
          </p:graphicFrame>
        </mc:Choice>
        <mc:Fallback>
          <p:graphicFrame>
            <p:nvGraphicFramePr>
              <p:cNvPr id="4" name="Таблица 3">
                <a:extLst>
                  <a:ext uri="{FF2B5EF4-FFF2-40B4-BE49-F238E27FC236}">
                    <a16:creationId xmlns:a16="http://schemas.microsoft.com/office/drawing/2014/main" id="{29A11676-9146-4C3F-B000-CCB53A16ED12}"/>
                  </a:ext>
                </a:extLst>
              </p:cNvPr>
              <p:cNvGraphicFramePr>
                <a:graphicFrameLocks noGrp="1"/>
              </p:cNvGraphicFramePr>
              <p:nvPr>
                <p:extLst>
                  <p:ext uri="{D42A27DB-BD31-4B8C-83A1-F6EECF244321}">
                    <p14:modId xmlns:p14="http://schemas.microsoft.com/office/powerpoint/2010/main" val="3504680198"/>
                  </p:ext>
                </p:extLst>
              </p:nvPr>
            </p:nvGraphicFramePr>
            <p:xfrm>
              <a:off x="727364" y="3429000"/>
              <a:ext cx="10515599" cy="3037598"/>
            </p:xfrm>
            <a:graphic>
              <a:graphicData uri="http://schemas.openxmlformats.org/drawingml/2006/table">
                <a:tbl>
                  <a:tblPr firstRow="1" firstCol="1" bandRow="1">
                    <a:tableStyleId>{BDBED569-4797-4DF1-A0F4-6AAB3CD982D8}</a:tableStyleId>
                  </a:tblPr>
                  <a:tblGrid>
                    <a:gridCol w="3209361">
                      <a:extLst>
                        <a:ext uri="{9D8B030D-6E8A-4147-A177-3AD203B41FA5}">
                          <a16:colId xmlns:a16="http://schemas.microsoft.com/office/drawing/2014/main" val="1584315813"/>
                        </a:ext>
                      </a:extLst>
                    </a:gridCol>
                    <a:gridCol w="1842333">
                      <a:extLst>
                        <a:ext uri="{9D8B030D-6E8A-4147-A177-3AD203B41FA5}">
                          <a16:colId xmlns:a16="http://schemas.microsoft.com/office/drawing/2014/main" val="2175119806"/>
                        </a:ext>
                      </a:extLst>
                    </a:gridCol>
                    <a:gridCol w="1842333">
                      <a:extLst>
                        <a:ext uri="{9D8B030D-6E8A-4147-A177-3AD203B41FA5}">
                          <a16:colId xmlns:a16="http://schemas.microsoft.com/office/drawing/2014/main" val="3526231402"/>
                        </a:ext>
                      </a:extLst>
                    </a:gridCol>
                    <a:gridCol w="2145182">
                      <a:extLst>
                        <a:ext uri="{9D8B030D-6E8A-4147-A177-3AD203B41FA5}">
                          <a16:colId xmlns:a16="http://schemas.microsoft.com/office/drawing/2014/main" val="1249937443"/>
                        </a:ext>
                      </a:extLst>
                    </a:gridCol>
                    <a:gridCol w="1476390">
                      <a:extLst>
                        <a:ext uri="{9D8B030D-6E8A-4147-A177-3AD203B41FA5}">
                          <a16:colId xmlns:a16="http://schemas.microsoft.com/office/drawing/2014/main" val="1432299569"/>
                        </a:ext>
                      </a:extLst>
                    </a:gridCol>
                  </a:tblGrid>
                  <a:tr h="450021">
                    <a:tc rowSpan="2">
                      <a:txBody>
                        <a:bodyPr/>
                        <a:lstStyle/>
                        <a:p>
                          <a:pPr algn="ctr">
                            <a:lnSpc>
                              <a:spcPct val="107000"/>
                            </a:lnSpc>
                            <a:spcAft>
                              <a:spcPts val="0"/>
                            </a:spcAft>
                          </a:pPr>
                          <a:r>
                            <a:rPr lang="ru-RU" sz="2200">
                              <a:solidFill>
                                <a:schemeClr val="tx1"/>
                              </a:solidFill>
                              <a:effectLst/>
                              <a:latin typeface="Times New Roman" panose="02020603050405020304" pitchFamily="18" charset="0"/>
                              <a:cs typeface="Times New Roman" panose="02020603050405020304" pitchFamily="18" charset="0"/>
                            </a:rPr>
                            <a:t>Yechim varianti</a:t>
                          </a:r>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gridSpan="4">
                      <a:txBody>
                        <a:bodyPr/>
                        <a:lstStyle/>
                        <a:p>
                          <a:pPr algn="ctr">
                            <a:lnSpc>
                              <a:spcPct val="107000"/>
                            </a:lnSpc>
                            <a:spcAft>
                              <a:spcPts val="0"/>
                            </a:spcAft>
                          </a:pPr>
                          <a:r>
                            <a:rPr lang="ru-RU" sz="2200">
                              <a:solidFill>
                                <a:schemeClr val="tx1"/>
                              </a:solidFill>
                              <a:effectLst/>
                              <a:latin typeface="Times New Roman" panose="02020603050405020304" pitchFamily="18" charset="0"/>
                              <a:cs typeface="Times New Roman" panose="02020603050405020304" pitchFamily="18" charset="0"/>
                            </a:rPr>
                            <a:t>Atrof-muhit holati varianti</a:t>
                          </a:r>
                          <a:endParaRPr lang="ru-RU" sz="2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2385464691"/>
                      </a:ext>
                    </a:extLst>
                  </a:tr>
                  <a:tr h="525679">
                    <a:tc vMerge="1">
                      <a:txBody>
                        <a:bodyPr/>
                        <a:lstStyle/>
                        <a:p>
                          <a:endParaRPr lang="ru-RU"/>
                        </a:p>
                      </a:txBody>
                      <a:tcPr/>
                    </a:tc>
                    <a:tc>
                      <a:txBody>
                        <a:bodyPr/>
                        <a:lstStyle/>
                        <a:p>
                          <a:endParaRPr lang="ru-RU"/>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174834" t="-90698" r="-297682" b="-398837"/>
                          </a:stretch>
                        </a:blipFill>
                      </a:tcPr>
                    </a:tc>
                    <a:tc>
                      <a:txBody>
                        <a:bodyPr/>
                        <a:lstStyle/>
                        <a:p>
                          <a:endParaRPr lang="ru-RU"/>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273927" t="-90698" r="-196700" b="-398837"/>
                          </a:stretch>
                        </a:blipFill>
                      </a:tcPr>
                    </a:tc>
                    <a:tc>
                      <a:txBody>
                        <a:bodyPr/>
                        <a:lstStyle/>
                        <a:p>
                          <a:endParaRPr lang="ru-RU"/>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321875" t="-90698" r="-69318" b="-398837"/>
                          </a:stretch>
                        </a:blipFill>
                      </a:tcPr>
                    </a:tc>
                    <a:tc>
                      <a:txBody>
                        <a:bodyPr/>
                        <a:lstStyle/>
                        <a:p>
                          <a:endParaRPr lang="ru-RU"/>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613636" t="-90698" r="-826" b="-398837"/>
                          </a:stretch>
                        </a:blipFill>
                      </a:tcPr>
                    </a:tc>
                    <a:extLst>
                      <a:ext uri="{0D108BD9-81ED-4DB2-BD59-A6C34878D82A}">
                        <a16:rowId xmlns:a16="http://schemas.microsoft.com/office/drawing/2014/main" val="1744999352"/>
                      </a:ext>
                    </a:extLst>
                  </a:tr>
                  <a:tr h="525679">
                    <a:tc>
                      <a:txBody>
                        <a:bodyPr/>
                        <a:lstStyle/>
                        <a:p>
                          <a:endParaRPr lang="ru-RU"/>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190" t="-188506" r="-227894" b="-294253"/>
                          </a:stretch>
                        </a:blipFill>
                      </a:tcPr>
                    </a:tc>
                    <a:tc>
                      <a:txBody>
                        <a:bodyPr/>
                        <a:lstStyle/>
                        <a:p>
                          <a:endParaRPr lang="ru-RU"/>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174834" t="-188506" r="-297682" b="-294253"/>
                          </a:stretch>
                        </a:blipFill>
                      </a:tcPr>
                    </a:tc>
                    <a:tc>
                      <a:txBody>
                        <a:bodyPr/>
                        <a:lstStyle/>
                        <a:p>
                          <a:endParaRPr lang="ru-RU"/>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273927" t="-188506" r="-196700" b="-294253"/>
                          </a:stretch>
                        </a:blipFill>
                      </a:tcPr>
                    </a:tc>
                    <a:tc>
                      <a:txBody>
                        <a:bodyPr/>
                        <a:lstStyle/>
                        <a:p>
                          <a:endParaRPr lang="ru-RU"/>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321875" t="-188506" r="-69318" b="-294253"/>
                          </a:stretch>
                        </a:blipFill>
                      </a:tcPr>
                    </a:tc>
                    <a:tc>
                      <a:txBody>
                        <a:bodyPr/>
                        <a:lstStyle/>
                        <a:p>
                          <a:endParaRPr lang="ru-RU"/>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613636" t="-188506" r="-826" b="-294253"/>
                          </a:stretch>
                        </a:blipFill>
                      </a:tcPr>
                    </a:tc>
                    <a:extLst>
                      <a:ext uri="{0D108BD9-81ED-4DB2-BD59-A6C34878D82A}">
                        <a16:rowId xmlns:a16="http://schemas.microsoft.com/office/drawing/2014/main" val="1583983571"/>
                      </a:ext>
                    </a:extLst>
                  </a:tr>
                  <a:tr h="528070">
                    <a:tc>
                      <a:txBody>
                        <a:bodyPr/>
                        <a:lstStyle/>
                        <a:p>
                          <a:endParaRPr lang="ru-RU"/>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190" t="-291860" r="-227894" b="-197674"/>
                          </a:stretch>
                        </a:blipFill>
                      </a:tcPr>
                    </a:tc>
                    <a:tc>
                      <a:txBody>
                        <a:bodyPr/>
                        <a:lstStyle/>
                        <a:p>
                          <a:endParaRPr lang="ru-RU"/>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174834" t="-291860" r="-297682" b="-197674"/>
                          </a:stretch>
                        </a:blipFill>
                      </a:tcPr>
                    </a:tc>
                    <a:tc>
                      <a:txBody>
                        <a:bodyPr/>
                        <a:lstStyle/>
                        <a:p>
                          <a:endParaRPr lang="ru-RU"/>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273927" t="-291860" r="-196700" b="-197674"/>
                          </a:stretch>
                        </a:blipFill>
                      </a:tcPr>
                    </a:tc>
                    <a:tc>
                      <a:txBody>
                        <a:bodyPr/>
                        <a:lstStyle/>
                        <a:p>
                          <a:endParaRPr lang="ru-RU"/>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321875" t="-291860" r="-69318" b="-197674"/>
                          </a:stretch>
                        </a:blipFill>
                      </a:tcPr>
                    </a:tc>
                    <a:tc>
                      <a:txBody>
                        <a:bodyPr/>
                        <a:lstStyle/>
                        <a:p>
                          <a:endParaRPr lang="ru-RU"/>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613636" t="-291860" r="-826" b="-197674"/>
                          </a:stretch>
                        </a:blipFill>
                      </a:tcPr>
                    </a:tc>
                    <a:extLst>
                      <a:ext uri="{0D108BD9-81ED-4DB2-BD59-A6C34878D82A}">
                        <a16:rowId xmlns:a16="http://schemas.microsoft.com/office/drawing/2014/main" val="3824100800"/>
                      </a:ext>
                    </a:extLst>
                  </a:tr>
                  <a:tr h="482470">
                    <a:tc>
                      <a:txBody>
                        <a:bodyPr/>
                        <a:lstStyle/>
                        <a:p>
                          <a:endParaRPr lang="ru-RU"/>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190" t="-421250" r="-227894" b="-112500"/>
                          </a:stretch>
                        </a:blipFill>
                      </a:tcPr>
                    </a:tc>
                    <a:tc>
                      <a:txBody>
                        <a:bodyPr/>
                        <a:lstStyle/>
                        <a:p>
                          <a:endParaRPr lang="ru-RU"/>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174834" t="-421250" r="-297682" b="-112500"/>
                          </a:stretch>
                        </a:blipFill>
                      </a:tcPr>
                    </a:tc>
                    <a:tc>
                      <a:txBody>
                        <a:bodyPr/>
                        <a:lstStyle/>
                        <a:p>
                          <a:endParaRPr lang="ru-RU"/>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273927" t="-421250" r="-196700" b="-112500"/>
                          </a:stretch>
                        </a:blipFill>
                      </a:tcPr>
                    </a:tc>
                    <a:tc>
                      <a:txBody>
                        <a:bodyPr/>
                        <a:lstStyle/>
                        <a:p>
                          <a:endParaRPr lang="ru-RU"/>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321875" t="-421250" r="-69318" b="-112500"/>
                          </a:stretch>
                        </a:blipFill>
                      </a:tcPr>
                    </a:tc>
                    <a:tc>
                      <a:txBody>
                        <a:bodyPr/>
                        <a:lstStyle/>
                        <a:p>
                          <a:endParaRPr lang="ru-RU"/>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613636" t="-421250" r="-826" b="-112500"/>
                          </a:stretch>
                        </a:blipFill>
                      </a:tcPr>
                    </a:tc>
                    <a:extLst>
                      <a:ext uri="{0D108BD9-81ED-4DB2-BD59-A6C34878D82A}">
                        <a16:rowId xmlns:a16="http://schemas.microsoft.com/office/drawing/2014/main" val="1419514990"/>
                      </a:ext>
                    </a:extLst>
                  </a:tr>
                  <a:tr h="525679">
                    <a:tc>
                      <a:txBody>
                        <a:bodyPr/>
                        <a:lstStyle/>
                        <a:p>
                          <a:endParaRPr lang="ru-RU"/>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190" t="-484884" r="-227894" b="-4651"/>
                          </a:stretch>
                        </a:blipFill>
                      </a:tcPr>
                    </a:tc>
                    <a:tc>
                      <a:txBody>
                        <a:bodyPr/>
                        <a:lstStyle/>
                        <a:p>
                          <a:endParaRPr lang="ru-RU"/>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174834" t="-484884" r="-297682" b="-4651"/>
                          </a:stretch>
                        </a:blipFill>
                      </a:tcPr>
                    </a:tc>
                    <a:tc>
                      <a:txBody>
                        <a:bodyPr/>
                        <a:lstStyle/>
                        <a:p>
                          <a:endParaRPr lang="ru-RU"/>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273927" t="-484884" r="-196700" b="-4651"/>
                          </a:stretch>
                        </a:blipFill>
                      </a:tcPr>
                    </a:tc>
                    <a:tc>
                      <a:txBody>
                        <a:bodyPr/>
                        <a:lstStyle/>
                        <a:p>
                          <a:endParaRPr lang="ru-RU"/>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321875" t="-484884" r="-69318" b="-4651"/>
                          </a:stretch>
                        </a:blipFill>
                      </a:tcPr>
                    </a:tc>
                    <a:tc>
                      <a:txBody>
                        <a:bodyPr/>
                        <a:lstStyle/>
                        <a:p>
                          <a:endParaRPr lang="ru-RU"/>
                        </a:p>
                      </a:txBody>
                      <a:tcPr marL="6350" marR="63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stretch>
                            <a:fillRect l="-613636" t="-484884" r="-826" b="-4651"/>
                          </a:stretch>
                        </a:blipFill>
                      </a:tcPr>
                    </a:tc>
                    <a:extLst>
                      <a:ext uri="{0D108BD9-81ED-4DB2-BD59-A6C34878D82A}">
                        <a16:rowId xmlns:a16="http://schemas.microsoft.com/office/drawing/2014/main" val="2102711670"/>
                      </a:ext>
                    </a:extLst>
                  </a:tr>
                </a:tbl>
              </a:graphicData>
            </a:graphic>
          </p:graphicFrame>
        </mc:Fallback>
      </mc:AlternateContent>
      <p:sp>
        <p:nvSpPr>
          <p:cNvPr id="5" name="Rectangle 1">
            <a:extLst>
              <a:ext uri="{FF2B5EF4-FFF2-40B4-BE49-F238E27FC236}">
                <a16:creationId xmlns:a16="http://schemas.microsoft.com/office/drawing/2014/main" id="{011A3B2E-2589-4727-B15E-70E04AFF6271}"/>
              </a:ext>
            </a:extLst>
          </p:cNvPr>
          <p:cNvSpPr>
            <a:spLocks noChangeArrowheads="1"/>
          </p:cNvSpPr>
          <p:nvPr/>
        </p:nvSpPr>
        <p:spPr bwMode="auto">
          <a:xfrm>
            <a:off x="838200" y="2690338"/>
            <a:ext cx="7689926"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450850" eaLnBrk="0" fontAlgn="base" hangingPunct="0">
              <a:spcBef>
                <a:spcPct val="0"/>
              </a:spcBef>
              <a:spcAft>
                <a:spcPct val="0"/>
              </a:spcAft>
              <a:tabLst>
                <a:tab pos="712788" algn="l"/>
              </a:tabLst>
              <a:defRPr>
                <a:solidFill>
                  <a:schemeClr val="tx1"/>
                </a:solidFill>
                <a:latin typeface="Arial" panose="020B0604020202020204" pitchFamily="34" charset="0"/>
              </a:defRPr>
            </a:lvl1pPr>
            <a:lvl2pPr eaLnBrk="0" fontAlgn="base" hangingPunct="0">
              <a:spcBef>
                <a:spcPct val="0"/>
              </a:spcBef>
              <a:spcAft>
                <a:spcPct val="0"/>
              </a:spcAft>
              <a:tabLst>
                <a:tab pos="712788" algn="l"/>
              </a:tabLst>
              <a:defRPr>
                <a:solidFill>
                  <a:schemeClr val="tx1"/>
                </a:solidFill>
                <a:latin typeface="Arial" panose="020B0604020202020204" pitchFamily="34" charset="0"/>
              </a:defRPr>
            </a:lvl2pPr>
            <a:lvl3pPr eaLnBrk="0" fontAlgn="base" hangingPunct="0">
              <a:spcBef>
                <a:spcPct val="0"/>
              </a:spcBef>
              <a:spcAft>
                <a:spcPct val="0"/>
              </a:spcAft>
              <a:tabLst>
                <a:tab pos="712788" algn="l"/>
              </a:tabLst>
              <a:defRPr>
                <a:solidFill>
                  <a:schemeClr val="tx1"/>
                </a:solidFill>
                <a:latin typeface="Arial" panose="020B0604020202020204" pitchFamily="34" charset="0"/>
              </a:defRPr>
            </a:lvl3pPr>
            <a:lvl4pPr eaLnBrk="0" fontAlgn="base" hangingPunct="0">
              <a:spcBef>
                <a:spcPct val="0"/>
              </a:spcBef>
              <a:spcAft>
                <a:spcPct val="0"/>
              </a:spcAft>
              <a:tabLst>
                <a:tab pos="712788" algn="l"/>
              </a:tabLst>
              <a:defRPr>
                <a:solidFill>
                  <a:schemeClr val="tx1"/>
                </a:solidFill>
                <a:latin typeface="Arial" panose="020B0604020202020204" pitchFamily="34" charset="0"/>
              </a:defRPr>
            </a:lvl4pPr>
            <a:lvl5pPr eaLnBrk="0" fontAlgn="base" hangingPunct="0">
              <a:spcBef>
                <a:spcPct val="0"/>
              </a:spcBef>
              <a:spcAft>
                <a:spcPct val="0"/>
              </a:spcAft>
              <a:tabLst>
                <a:tab pos="712788" algn="l"/>
              </a:tabLst>
              <a:defRPr>
                <a:solidFill>
                  <a:schemeClr val="tx1"/>
                </a:solidFill>
                <a:latin typeface="Arial" panose="020B0604020202020204" pitchFamily="34" charset="0"/>
              </a:defRPr>
            </a:lvl5pPr>
            <a:lvl6pPr eaLnBrk="0" fontAlgn="base" hangingPunct="0">
              <a:spcBef>
                <a:spcPct val="0"/>
              </a:spcBef>
              <a:spcAft>
                <a:spcPct val="0"/>
              </a:spcAft>
              <a:tabLst>
                <a:tab pos="712788" algn="l"/>
              </a:tabLst>
              <a:defRPr>
                <a:solidFill>
                  <a:schemeClr val="tx1"/>
                </a:solidFill>
                <a:latin typeface="Arial" panose="020B0604020202020204" pitchFamily="34" charset="0"/>
              </a:defRPr>
            </a:lvl6pPr>
            <a:lvl7pPr eaLnBrk="0" fontAlgn="base" hangingPunct="0">
              <a:spcBef>
                <a:spcPct val="0"/>
              </a:spcBef>
              <a:spcAft>
                <a:spcPct val="0"/>
              </a:spcAft>
              <a:tabLst>
                <a:tab pos="712788" algn="l"/>
              </a:tabLst>
              <a:defRPr>
                <a:solidFill>
                  <a:schemeClr val="tx1"/>
                </a:solidFill>
                <a:latin typeface="Arial" panose="020B0604020202020204" pitchFamily="34" charset="0"/>
              </a:defRPr>
            </a:lvl7pPr>
            <a:lvl8pPr eaLnBrk="0" fontAlgn="base" hangingPunct="0">
              <a:spcBef>
                <a:spcPct val="0"/>
              </a:spcBef>
              <a:spcAft>
                <a:spcPct val="0"/>
              </a:spcAft>
              <a:tabLst>
                <a:tab pos="712788" algn="l"/>
              </a:tabLst>
              <a:defRPr>
                <a:solidFill>
                  <a:schemeClr val="tx1"/>
                </a:solidFill>
                <a:latin typeface="Arial" panose="020B0604020202020204" pitchFamily="34" charset="0"/>
              </a:defRPr>
            </a:lvl8pPr>
            <a:lvl9pPr eaLnBrk="0" fontAlgn="base" hangingPunct="0">
              <a:spcBef>
                <a:spcPct val="0"/>
              </a:spcBef>
              <a:spcAft>
                <a:spcPct val="0"/>
              </a:spcAft>
              <a:tabLst>
                <a:tab pos="712788" algn="l"/>
              </a:tabLst>
              <a:defRPr>
                <a:solidFill>
                  <a:schemeClr val="tx1"/>
                </a:solidFill>
                <a:latin typeface="Arial" panose="020B0604020202020204" pitchFamily="34" charset="0"/>
              </a:defRPr>
            </a:lvl9pPr>
          </a:lstStyle>
          <a:p>
            <a:pPr marL="0" marR="0" lvl="0" indent="450850" algn="l" defTabSz="914400" rtl="0" eaLnBrk="0" fontAlgn="base" latinLnBrk="0" hangingPunct="0">
              <a:lnSpc>
                <a:spcPct val="100000"/>
              </a:lnSpc>
              <a:spcBef>
                <a:spcPct val="0"/>
              </a:spcBef>
              <a:spcAft>
                <a:spcPct val="0"/>
              </a:spcAft>
              <a:buClrTx/>
              <a:buSzTx/>
              <a:buFontTx/>
              <a:buNone/>
              <a:tabLst>
                <a:tab pos="712788" algn="l"/>
              </a:tabLst>
            </a:pPr>
            <a:r>
              <a:rPr kumimoji="0" lang="en-US" altLang="ru-RU" sz="2600" b="0" i="0" u="none" strike="noStrike" cap="none" normalizeH="0" baseline="0" dirty="0" err="1">
                <a:ln>
                  <a:noFill/>
                </a:ln>
                <a:solidFill>
                  <a:srgbClr val="000000"/>
                </a:solidFill>
                <a:effectLst/>
                <a:latin typeface="Times New Roman" panose="02020603050405020304" pitchFamily="18" charset="0"/>
                <a:ea typeface="Arial Unicode MS"/>
                <a:cs typeface="Times New Roman" panose="02020603050405020304" pitchFamily="18" charset="0"/>
              </a:rPr>
              <a:t>Foydalilik</a:t>
            </a:r>
            <a:r>
              <a:rPr kumimoji="0" lang="en-US" altLang="ru-RU" sz="2600" b="0" i="0" u="none" strike="noStrike" cap="none" normalizeH="0" baseline="0" dirty="0">
                <a:ln>
                  <a:noFill/>
                </a:ln>
                <a:solidFill>
                  <a:srgbClr val="000000"/>
                </a:solidFill>
                <a:effectLst/>
                <a:latin typeface="Times New Roman" panose="02020603050405020304" pitchFamily="18" charset="0"/>
                <a:ea typeface="Arial Unicode MS"/>
                <a:cs typeface="Times New Roman" panose="02020603050405020304" pitchFamily="18" charset="0"/>
              </a:rPr>
              <a:t> </a:t>
            </a:r>
            <a:r>
              <a:rPr kumimoji="0" lang="en-US" altLang="ru-RU" sz="2600" b="0" i="0" u="none" strike="noStrike" cap="none" normalizeH="0" baseline="0" dirty="0" err="1">
                <a:ln>
                  <a:noFill/>
                </a:ln>
                <a:solidFill>
                  <a:srgbClr val="000000"/>
                </a:solidFill>
                <a:effectLst/>
                <a:latin typeface="Times New Roman" panose="02020603050405020304" pitchFamily="18" charset="0"/>
                <a:ea typeface="Arial Unicode MS"/>
                <a:cs typeface="Times New Roman" panose="02020603050405020304" pitchFamily="18" charset="0"/>
              </a:rPr>
              <a:t>funksiyaning</a:t>
            </a:r>
            <a:r>
              <a:rPr kumimoji="0" lang="en-US" altLang="ru-RU" sz="2600" b="0" i="0" u="none" strike="noStrike" cap="none" normalizeH="0" baseline="0" dirty="0">
                <a:ln>
                  <a:noFill/>
                </a:ln>
                <a:solidFill>
                  <a:srgbClr val="000000"/>
                </a:solidFill>
                <a:effectLst/>
                <a:latin typeface="Times New Roman" panose="02020603050405020304" pitchFamily="18" charset="0"/>
                <a:ea typeface="Arial Unicode MS"/>
                <a:cs typeface="Times New Roman" panose="02020603050405020304" pitchFamily="18" charset="0"/>
              </a:rPr>
              <a:t> </a:t>
            </a:r>
            <a:r>
              <a:rPr kumimoji="0" lang="en-US" altLang="ru-RU" sz="2600" b="0" i="0" u="none" strike="noStrike" cap="none" normalizeH="0" baseline="0" dirty="0" err="1">
                <a:ln>
                  <a:noFill/>
                </a:ln>
                <a:solidFill>
                  <a:srgbClr val="000000"/>
                </a:solidFill>
                <a:effectLst/>
                <a:latin typeface="Times New Roman" panose="02020603050405020304" pitchFamily="18" charset="0"/>
                <a:ea typeface="Arial Unicode MS"/>
                <a:cs typeface="Times New Roman" panose="02020603050405020304" pitchFamily="18" charset="0"/>
              </a:rPr>
              <a:t>matritsa</a:t>
            </a:r>
            <a:r>
              <a:rPr kumimoji="0" lang="en-US" altLang="ru-RU" sz="2600" b="0" i="0" u="none" strike="noStrike" cap="none" normalizeH="0" baseline="0" dirty="0">
                <a:ln>
                  <a:noFill/>
                </a:ln>
                <a:solidFill>
                  <a:srgbClr val="000000"/>
                </a:solidFill>
                <a:effectLst/>
                <a:latin typeface="Times New Roman" panose="02020603050405020304" pitchFamily="18" charset="0"/>
                <a:ea typeface="Arial Unicode MS"/>
                <a:cs typeface="Times New Roman" panose="02020603050405020304" pitchFamily="18" charset="0"/>
              </a:rPr>
              <a:t> </a:t>
            </a:r>
            <a:r>
              <a:rPr kumimoji="0" lang="en-US" altLang="ru-RU" sz="2600" b="0" i="0" u="none" strike="noStrike" cap="none" normalizeH="0" baseline="0" dirty="0" err="1">
                <a:ln>
                  <a:noFill/>
                </a:ln>
                <a:solidFill>
                  <a:srgbClr val="000000"/>
                </a:solidFill>
                <a:effectLst/>
                <a:latin typeface="Times New Roman" panose="02020603050405020304" pitchFamily="18" charset="0"/>
                <a:ea typeface="Arial Unicode MS"/>
                <a:cs typeface="Times New Roman" panose="02020603050405020304" pitchFamily="18" charset="0"/>
              </a:rPr>
              <a:t>shakli</a:t>
            </a:r>
            <a:r>
              <a:rPr kumimoji="0" lang="en-US" altLang="ru-RU" sz="2600" b="0" i="0" u="none" strike="noStrike" cap="none" normalizeH="0" baseline="0" dirty="0">
                <a:ln>
                  <a:noFill/>
                </a:ln>
                <a:solidFill>
                  <a:srgbClr val="000000"/>
                </a:solidFill>
                <a:effectLst/>
                <a:latin typeface="Times New Roman" panose="02020603050405020304" pitchFamily="18" charset="0"/>
                <a:ea typeface="Arial Unicode MS"/>
                <a:cs typeface="Times New Roman" panose="02020603050405020304" pitchFamily="18" charset="0"/>
              </a:rPr>
              <a:t> </a:t>
            </a:r>
            <a:r>
              <a:rPr kumimoji="0" lang="ru-RU" altLang="ru-RU" sz="2600" b="0" i="1" u="none" strike="noStrike" cap="none" normalizeH="0" baseline="0" dirty="0" err="1">
                <a:ln>
                  <a:noFill/>
                </a:ln>
                <a:solidFill>
                  <a:srgbClr val="000000"/>
                </a:solidFill>
                <a:effectLst/>
                <a:latin typeface="Times New Roman" panose="02020603050405020304" pitchFamily="18" charset="0"/>
                <a:ea typeface="Arial Unicode MS"/>
                <a:cs typeface="Times New Roman" panose="02020603050405020304" pitchFamily="18" charset="0"/>
              </a:rPr>
              <a:t>Ui</a:t>
            </a:r>
            <a:r>
              <a:rPr kumimoji="0" lang="en-US" altLang="ru-RU" sz="2600" b="0" i="1" u="none" strike="noStrike" cap="none" normalizeH="0" baseline="0" dirty="0">
                <a:ln>
                  <a:noFill/>
                </a:ln>
                <a:solidFill>
                  <a:srgbClr val="000000"/>
                </a:solidFill>
                <a:effectLst/>
                <a:latin typeface="Times New Roman" panose="02020603050405020304" pitchFamily="18" charset="0"/>
                <a:ea typeface="Arial Unicode MS"/>
                <a:cs typeface="Times New Roman" panose="02020603050405020304" pitchFamily="18" charset="0"/>
              </a:rPr>
              <a:t>=</a:t>
            </a:r>
            <a:r>
              <a:rPr kumimoji="0" lang="ru-RU" altLang="ru-RU" sz="2600" b="0" i="1" u="none" strike="noStrike" cap="none" normalizeH="0" baseline="0" dirty="0" err="1">
                <a:ln>
                  <a:noFill/>
                </a:ln>
                <a:solidFill>
                  <a:srgbClr val="000000"/>
                </a:solidFill>
                <a:effectLst/>
                <a:latin typeface="Times New Roman" panose="02020603050405020304" pitchFamily="18" charset="0"/>
                <a:ea typeface="Arial Unicode MS"/>
                <a:cs typeface="Times New Roman" panose="02020603050405020304" pitchFamily="18" charset="0"/>
              </a:rPr>
              <a:t>ui</a:t>
            </a:r>
            <a:r>
              <a:rPr kumimoji="0" lang="en-US" altLang="ru-RU" sz="2600" b="0" i="1" u="none" strike="noStrike" cap="none" normalizeH="0" baseline="0" dirty="0">
                <a:ln>
                  <a:noFill/>
                </a:ln>
                <a:solidFill>
                  <a:srgbClr val="000000"/>
                </a:solidFill>
                <a:effectLst/>
                <a:latin typeface="Times New Roman" panose="02020603050405020304" pitchFamily="18" charset="0"/>
                <a:ea typeface="Arial Unicode MS"/>
                <a:cs typeface="Times New Roman" panose="02020603050405020304" pitchFamily="18" charset="0"/>
              </a:rPr>
              <a:t>(</a:t>
            </a:r>
            <a:r>
              <a:rPr kumimoji="0" lang="ru-RU" altLang="ru-RU" sz="2600" b="0" i="1" u="none" strike="noStrike" cap="none" normalizeH="0" baseline="0" dirty="0" err="1">
                <a:ln>
                  <a:noFill/>
                </a:ln>
                <a:solidFill>
                  <a:srgbClr val="000000"/>
                </a:solidFill>
                <a:effectLst/>
                <a:latin typeface="Times New Roman" panose="02020603050405020304" pitchFamily="18" charset="0"/>
                <a:ea typeface="Arial Unicode MS"/>
                <a:cs typeface="Times New Roman" panose="02020603050405020304" pitchFamily="18" charset="0"/>
              </a:rPr>
              <a:t>xk</a:t>
            </a:r>
            <a:r>
              <a:rPr kumimoji="0" lang="en-US" altLang="ru-RU" sz="2600" b="0" i="1" u="none" strike="noStrike" cap="none" normalizeH="0" baseline="0" dirty="0">
                <a:ln>
                  <a:noFill/>
                </a:ln>
                <a:solidFill>
                  <a:srgbClr val="000000"/>
                </a:solidFill>
                <a:effectLst/>
                <a:latin typeface="Times New Roman" panose="02020603050405020304" pitchFamily="18" charset="0"/>
                <a:ea typeface="Arial Unicode MS"/>
                <a:cs typeface="Times New Roman" panose="02020603050405020304" pitchFamily="18" charset="0"/>
              </a:rPr>
              <a:t>,</a:t>
            </a:r>
            <a:r>
              <a:rPr kumimoji="0" lang="ru-RU" altLang="ru-RU" sz="2600" b="0" i="1" u="none" strike="noStrike" cap="none" normalizeH="0" baseline="0" dirty="0" err="1">
                <a:ln>
                  <a:noFill/>
                </a:ln>
                <a:solidFill>
                  <a:srgbClr val="000000"/>
                </a:solidFill>
                <a:effectLst/>
                <a:latin typeface="Times New Roman" panose="02020603050405020304" pitchFamily="18" charset="0"/>
                <a:ea typeface="Arial Unicode MS"/>
                <a:cs typeface="Times New Roman" panose="02020603050405020304" pitchFamily="18" charset="0"/>
              </a:rPr>
              <a:t>sij</a:t>
            </a:r>
            <a:r>
              <a:rPr kumimoji="0" lang="en-US" altLang="ru-RU" sz="2600" b="0" i="1" u="none" strike="noStrike" cap="none" normalizeH="0" baseline="0" dirty="0">
                <a:ln>
                  <a:noFill/>
                </a:ln>
                <a:solidFill>
                  <a:srgbClr val="000000"/>
                </a:solidFill>
                <a:effectLst/>
                <a:latin typeface="Times New Roman" panose="02020603050405020304" pitchFamily="18" charset="0"/>
                <a:ea typeface="Arial Unicode MS"/>
                <a:cs typeface="Times New Roman" panose="02020603050405020304" pitchFamily="18" charset="0"/>
              </a:rPr>
              <a:t>)</a:t>
            </a:r>
            <a:endParaRPr kumimoji="0" lang="ru-RU" altLang="ru-RU" sz="2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450850" algn="l" defTabSz="914400" rtl="0" eaLnBrk="0" fontAlgn="base" latinLnBrk="0" hangingPunct="0">
              <a:lnSpc>
                <a:spcPct val="100000"/>
              </a:lnSpc>
              <a:spcBef>
                <a:spcPct val="0"/>
              </a:spcBef>
              <a:spcAft>
                <a:spcPct val="0"/>
              </a:spcAft>
              <a:buClrTx/>
              <a:buSzTx/>
              <a:buFontTx/>
              <a:buNone/>
              <a:tabLst>
                <a:tab pos="712788" algn="l"/>
              </a:tabLst>
            </a:pPr>
            <a:endParaRPr kumimoji="0" lang="ru-RU" altLang="ru-RU" sz="2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523E8B99-C05C-4322-97D5-ADAFE9FD20D5}"/>
              </a:ext>
            </a:extLst>
          </p:cNvPr>
          <p:cNvSpPr/>
          <p:nvPr/>
        </p:nvSpPr>
        <p:spPr>
          <a:xfrm>
            <a:off x="9653940" y="2690338"/>
            <a:ext cx="1981633" cy="492443"/>
          </a:xfrm>
          <a:prstGeom prst="rect">
            <a:avLst/>
          </a:prstGeom>
        </p:spPr>
        <p:txBody>
          <a:bodyPr wrap="none">
            <a:spAutoFit/>
          </a:bodyPr>
          <a:lstStyle/>
          <a:p>
            <a:pPr lvl="0" indent="450850" eaLnBrk="0" fontAlgn="base" hangingPunct="0">
              <a:spcBef>
                <a:spcPct val="0"/>
              </a:spcBef>
              <a:spcAft>
                <a:spcPct val="0"/>
              </a:spcAft>
              <a:tabLst>
                <a:tab pos="712788" algn="l"/>
              </a:tabLst>
            </a:pPr>
            <a:r>
              <a:rPr lang="en-US" altLang="ru-RU" sz="2600" dirty="0">
                <a:solidFill>
                  <a:srgbClr val="000000"/>
                </a:solidFill>
                <a:latin typeface="Times New Roman" panose="02020603050405020304" pitchFamily="18" charset="0"/>
                <a:ea typeface="Arial Unicode MS"/>
                <a:cs typeface="Times New Roman" panose="02020603050405020304" pitchFamily="18" charset="0"/>
              </a:rPr>
              <a:t>8.1-jadval</a:t>
            </a:r>
            <a:endParaRPr kumimoji="0" lang="ru-RU" altLang="ru-RU" sz="2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4718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4" name="Прямоугольник 3">
                <a:extLst>
                  <a:ext uri="{FF2B5EF4-FFF2-40B4-BE49-F238E27FC236}">
                    <a16:creationId xmlns:a16="http://schemas.microsoft.com/office/drawing/2014/main" id="{F3BC5806-805B-48CE-A933-EBE5083FEF6E}"/>
                  </a:ext>
                </a:extLst>
              </p:cNvPr>
              <p:cNvSpPr/>
              <p:nvPr/>
            </p:nvSpPr>
            <p:spPr>
              <a:xfrm>
                <a:off x="568036" y="2580196"/>
                <a:ext cx="8188036" cy="553228"/>
              </a:xfrm>
              <a:prstGeom prst="rect">
                <a:avLst/>
              </a:prstGeom>
            </p:spPr>
            <p:txBody>
              <a:bodyPr wrap="square">
                <a:spAutoFit/>
              </a:bodyPr>
              <a:lstStyle/>
              <a:p>
                <a:pPr algn="ctr">
                  <a:spcAft>
                    <a:spcPts val="0"/>
                  </a:spcAft>
                  <a:tabLst>
                    <a:tab pos="712470" algn="l"/>
                  </a:tabLst>
                </a:pPr>
                <a:r>
                  <a:rPr lang="en-US" sz="2600" dirty="0" err="1">
                    <a:solidFill>
                      <a:srgbClr val="000000"/>
                    </a:solidFill>
                    <a:latin typeface="Times New Roman" panose="02020603050405020304" pitchFamily="18" charset="0"/>
                    <a:ea typeface="Arial Unicode MS"/>
                    <a:cs typeface="Times New Roman" panose="02020603050405020304" pitchFamily="18" charset="0"/>
                  </a:rPr>
                  <a:t>Yo'qotish</a:t>
                </a:r>
                <a:r>
                  <a:rPr lang="en-US" sz="2600" dirty="0">
                    <a:solidFill>
                      <a:srgbClr val="000000"/>
                    </a:solidFill>
                    <a:latin typeface="Times New Roman" panose="02020603050405020304" pitchFamily="18" charset="0"/>
                    <a:ea typeface="Arial Unicode MS"/>
                    <a:cs typeface="Times New Roman" panose="02020603050405020304" pitchFamily="18" charset="0"/>
                  </a:rPr>
                  <a:t> </a:t>
                </a:r>
                <a:r>
                  <a:rPr lang="en-US" sz="2600" dirty="0" err="1">
                    <a:solidFill>
                      <a:srgbClr val="000000"/>
                    </a:solidFill>
                    <a:latin typeface="Times New Roman" panose="02020603050405020304" pitchFamily="18" charset="0"/>
                    <a:ea typeface="Arial Unicode MS"/>
                    <a:cs typeface="Times New Roman" panose="02020603050405020304" pitchFamily="18" charset="0"/>
                  </a:rPr>
                  <a:t>funksiyasining</a:t>
                </a:r>
                <a:r>
                  <a:rPr lang="en-US" sz="2600" dirty="0">
                    <a:solidFill>
                      <a:srgbClr val="000000"/>
                    </a:solidFill>
                    <a:latin typeface="Times New Roman" panose="02020603050405020304" pitchFamily="18" charset="0"/>
                    <a:ea typeface="Arial Unicode MS"/>
                    <a:cs typeface="Times New Roman" panose="02020603050405020304" pitchFamily="18" charset="0"/>
                  </a:rPr>
                  <a:t> </a:t>
                </a:r>
                <a:r>
                  <a:rPr lang="en-US" sz="2600" dirty="0" err="1">
                    <a:solidFill>
                      <a:srgbClr val="000000"/>
                    </a:solidFill>
                    <a:latin typeface="Times New Roman" panose="02020603050405020304" pitchFamily="18" charset="0"/>
                    <a:ea typeface="Arial Unicode MS"/>
                    <a:cs typeface="Times New Roman" panose="02020603050405020304" pitchFamily="18" charset="0"/>
                  </a:rPr>
                  <a:t>matritsa</a:t>
                </a:r>
                <a:r>
                  <a:rPr lang="en-US" sz="2600" dirty="0">
                    <a:solidFill>
                      <a:srgbClr val="000000"/>
                    </a:solidFill>
                    <a:latin typeface="Times New Roman" panose="02020603050405020304" pitchFamily="18" charset="0"/>
                    <a:ea typeface="Arial Unicode MS"/>
                    <a:cs typeface="Times New Roman" panose="02020603050405020304" pitchFamily="18" charset="0"/>
                  </a:rPr>
                  <a:t> </a:t>
                </a:r>
                <a:r>
                  <a:rPr lang="en-US" sz="2600" dirty="0" err="1">
                    <a:solidFill>
                      <a:srgbClr val="000000"/>
                    </a:solidFill>
                    <a:latin typeface="Times New Roman" panose="02020603050405020304" pitchFamily="18" charset="0"/>
                    <a:ea typeface="Arial Unicode MS"/>
                    <a:cs typeface="Times New Roman" panose="02020603050405020304" pitchFamily="18" charset="0"/>
                  </a:rPr>
                  <a:t>shakli</a:t>
                </a:r>
                <a:r>
                  <a:rPr lang="en-US" sz="2600" dirty="0">
                    <a:solidFill>
                      <a:srgbClr val="000000"/>
                    </a:solidFill>
                    <a:latin typeface="Times New Roman" panose="02020603050405020304" pitchFamily="18" charset="0"/>
                    <a:ea typeface="Arial Unicode MS"/>
                    <a:cs typeface="Times New Roman" panose="02020603050405020304" pitchFamily="18" charset="0"/>
                  </a:rPr>
                  <a:t> </a:t>
                </a:r>
                <a14:m>
                  <m:oMath xmlns:m="http://schemas.openxmlformats.org/officeDocument/2006/math">
                    <m:sSub>
                      <m:sSubPr>
                        <m:ctrlPr>
                          <a:rPr lang="ru-RU" sz="2600" i="1">
                            <a:solidFill>
                              <a:srgbClr val="000000"/>
                            </a:solidFill>
                            <a:latin typeface="Cambria Math" panose="02040503050406030204" pitchFamily="18" charset="0"/>
                            <a:ea typeface="Arial Unicode MS"/>
                          </a:rPr>
                        </m:ctrlPr>
                      </m:sSubPr>
                      <m:e>
                        <m:r>
                          <a:rPr lang="ru-RU" sz="2600" i="1">
                            <a:solidFill>
                              <a:srgbClr val="000000"/>
                            </a:solidFill>
                            <a:latin typeface="Cambria Math" panose="02040503050406030204" pitchFamily="18" charset="0"/>
                            <a:ea typeface="Arial Unicode MS"/>
                          </a:rPr>
                          <m:t>𝑉</m:t>
                        </m:r>
                      </m:e>
                      <m:sub>
                        <m:r>
                          <a:rPr lang="ru-RU" sz="2600" i="1">
                            <a:solidFill>
                              <a:srgbClr val="000000"/>
                            </a:solidFill>
                            <a:latin typeface="Cambria Math" panose="02040503050406030204" pitchFamily="18" charset="0"/>
                            <a:ea typeface="Arial Unicode MS"/>
                          </a:rPr>
                          <m:t>𝑖</m:t>
                        </m:r>
                      </m:sub>
                    </m:sSub>
                    <m:r>
                      <a:rPr lang="en-US" sz="2600" i="1">
                        <a:solidFill>
                          <a:srgbClr val="000000"/>
                        </a:solidFill>
                        <a:latin typeface="Cambria Math" panose="02040503050406030204" pitchFamily="18" charset="0"/>
                        <a:ea typeface="Arial Unicode MS"/>
                      </a:rPr>
                      <m:t>=</m:t>
                    </m:r>
                    <m:d>
                      <m:dPr>
                        <m:begChr m:val="‖"/>
                        <m:endChr m:val="‖"/>
                        <m:ctrlPr>
                          <a:rPr lang="ru-RU" sz="2600" i="1">
                            <a:solidFill>
                              <a:srgbClr val="000000"/>
                            </a:solidFill>
                            <a:latin typeface="Cambria Math" panose="02040503050406030204" pitchFamily="18" charset="0"/>
                            <a:ea typeface="Arial Unicode MS"/>
                          </a:rPr>
                        </m:ctrlPr>
                      </m:dPr>
                      <m:e>
                        <m:sSub>
                          <m:sSubPr>
                            <m:ctrlPr>
                              <a:rPr lang="ru-RU" sz="2600" i="1">
                                <a:solidFill>
                                  <a:srgbClr val="000000"/>
                                </a:solidFill>
                                <a:latin typeface="Cambria Math" panose="02040503050406030204" pitchFamily="18" charset="0"/>
                                <a:ea typeface="Arial Unicode MS"/>
                              </a:rPr>
                            </m:ctrlPr>
                          </m:sSubPr>
                          <m:e>
                            <m:r>
                              <a:rPr lang="ru-RU" sz="2600" i="1">
                                <a:solidFill>
                                  <a:srgbClr val="000000"/>
                                </a:solidFill>
                                <a:latin typeface="Cambria Math" panose="02040503050406030204" pitchFamily="18" charset="0"/>
                                <a:ea typeface="Arial Unicode MS"/>
                              </a:rPr>
                              <m:t>𝑣</m:t>
                            </m:r>
                          </m:e>
                          <m:sub>
                            <m:r>
                              <a:rPr lang="ru-RU" sz="2600" i="1">
                                <a:solidFill>
                                  <a:srgbClr val="000000"/>
                                </a:solidFill>
                                <a:latin typeface="Cambria Math" panose="02040503050406030204" pitchFamily="18" charset="0"/>
                                <a:ea typeface="Arial Unicode MS"/>
                              </a:rPr>
                              <m:t>𝑖</m:t>
                            </m:r>
                          </m:sub>
                        </m:sSub>
                        <m:r>
                          <a:rPr lang="en-US" sz="2600" i="1">
                            <a:solidFill>
                              <a:srgbClr val="000000"/>
                            </a:solidFill>
                            <a:latin typeface="Cambria Math" panose="02040503050406030204" pitchFamily="18" charset="0"/>
                            <a:ea typeface="Arial Unicode MS"/>
                          </a:rPr>
                          <m:t>(</m:t>
                        </m:r>
                        <m:sSub>
                          <m:sSubPr>
                            <m:ctrlPr>
                              <a:rPr lang="ru-RU" sz="2600" i="1">
                                <a:solidFill>
                                  <a:srgbClr val="000000"/>
                                </a:solidFill>
                                <a:latin typeface="Cambria Math" panose="02040503050406030204" pitchFamily="18" charset="0"/>
                                <a:ea typeface="Arial Unicode MS"/>
                              </a:rPr>
                            </m:ctrlPr>
                          </m:sSubPr>
                          <m:e>
                            <m:r>
                              <a:rPr lang="ru-RU" sz="2600" i="1">
                                <a:solidFill>
                                  <a:srgbClr val="000000"/>
                                </a:solidFill>
                                <a:latin typeface="Cambria Math" panose="02040503050406030204" pitchFamily="18" charset="0"/>
                                <a:ea typeface="Arial Unicode MS"/>
                              </a:rPr>
                              <m:t>𝑥</m:t>
                            </m:r>
                          </m:e>
                          <m:sub>
                            <m:r>
                              <a:rPr lang="ru-RU" sz="2600" i="1">
                                <a:solidFill>
                                  <a:srgbClr val="000000"/>
                                </a:solidFill>
                                <a:latin typeface="Cambria Math" panose="02040503050406030204" pitchFamily="18" charset="0"/>
                                <a:ea typeface="Arial Unicode MS"/>
                              </a:rPr>
                              <m:t>𝑘</m:t>
                            </m:r>
                          </m:sub>
                        </m:sSub>
                        <m:r>
                          <a:rPr lang="en-US" sz="2600" i="1">
                            <a:solidFill>
                              <a:srgbClr val="000000"/>
                            </a:solidFill>
                            <a:latin typeface="Cambria Math" panose="02040503050406030204" pitchFamily="18" charset="0"/>
                            <a:ea typeface="Arial Unicode MS"/>
                          </a:rPr>
                          <m:t>,</m:t>
                        </m:r>
                        <m:sSub>
                          <m:sSubPr>
                            <m:ctrlPr>
                              <a:rPr lang="ru-RU" sz="2600" i="1">
                                <a:solidFill>
                                  <a:srgbClr val="000000"/>
                                </a:solidFill>
                                <a:latin typeface="Cambria Math" panose="02040503050406030204" pitchFamily="18" charset="0"/>
                                <a:ea typeface="Arial Unicode MS"/>
                              </a:rPr>
                            </m:ctrlPr>
                          </m:sSubPr>
                          <m:e>
                            <m:r>
                              <a:rPr lang="ru-RU" sz="2600" i="1">
                                <a:solidFill>
                                  <a:srgbClr val="000000"/>
                                </a:solidFill>
                                <a:latin typeface="Cambria Math" panose="02040503050406030204" pitchFamily="18" charset="0"/>
                                <a:ea typeface="Arial Unicode MS"/>
                              </a:rPr>
                              <m:t>𝑠</m:t>
                            </m:r>
                          </m:e>
                          <m:sub>
                            <m:r>
                              <a:rPr lang="ru-RU" sz="2600" i="1">
                                <a:solidFill>
                                  <a:srgbClr val="000000"/>
                                </a:solidFill>
                                <a:latin typeface="Cambria Math" panose="02040503050406030204" pitchFamily="18" charset="0"/>
                                <a:ea typeface="Arial Unicode MS"/>
                              </a:rPr>
                              <m:t>𝑖𝑗</m:t>
                            </m:r>
                          </m:sub>
                        </m:sSub>
                        <m:r>
                          <a:rPr lang="en-US" sz="2600" i="1">
                            <a:solidFill>
                              <a:srgbClr val="000000"/>
                            </a:solidFill>
                            <a:latin typeface="Cambria Math" panose="02040503050406030204" pitchFamily="18" charset="0"/>
                            <a:ea typeface="Arial Unicode MS"/>
                          </a:rPr>
                          <m:t>)</m:t>
                        </m:r>
                      </m:e>
                    </m:d>
                  </m:oMath>
                </a14:m>
                <a:endParaRPr lang="ru-RU" sz="2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p:sp>
            <p:nvSpPr>
              <p:cNvPr id="4" name="Прямоугольник 3">
                <a:extLst>
                  <a:ext uri="{FF2B5EF4-FFF2-40B4-BE49-F238E27FC236}">
                    <a16:creationId xmlns:a16="http://schemas.microsoft.com/office/drawing/2014/main" id="{F3BC5806-805B-48CE-A933-EBE5083FEF6E}"/>
                  </a:ext>
                </a:extLst>
              </p:cNvPr>
              <p:cNvSpPr>
                <a:spLocks noRot="1" noChangeAspect="1" noMove="1" noResize="1" noEditPoints="1" noAdjustHandles="1" noChangeArrowheads="1" noChangeShapeType="1" noTextEdit="1"/>
              </p:cNvSpPr>
              <p:nvPr/>
            </p:nvSpPr>
            <p:spPr>
              <a:xfrm>
                <a:off x="568036" y="2580196"/>
                <a:ext cx="8188036" cy="553228"/>
              </a:xfrm>
              <a:prstGeom prst="rect">
                <a:avLst/>
              </a:prstGeom>
              <a:blipFill>
                <a:blip r:embed="rId3"/>
                <a:stretch>
                  <a:fillRect l="-74" t="-5495" b="-20879"/>
                </a:stretch>
              </a:blipFill>
            </p:spPr>
            <p:txBody>
              <a:bodyPr/>
              <a:lstStyle/>
              <a:p>
                <a:r>
                  <a:rPr lang="ru-RU">
                    <a:noFill/>
                  </a:rPr>
                  <a:t> </a:t>
                </a:r>
              </a:p>
            </p:txBody>
          </p:sp>
        </mc:Fallback>
      </mc:AlternateContent>
      <p:sp>
        <p:nvSpPr>
          <p:cNvPr id="5" name="Прямоугольник 4">
            <a:extLst>
              <a:ext uri="{FF2B5EF4-FFF2-40B4-BE49-F238E27FC236}">
                <a16:creationId xmlns:a16="http://schemas.microsoft.com/office/drawing/2014/main" id="{BD0B7B87-A123-4E87-B25F-94FF5D35AABB}"/>
              </a:ext>
            </a:extLst>
          </p:cNvPr>
          <p:cNvSpPr/>
          <p:nvPr/>
        </p:nvSpPr>
        <p:spPr>
          <a:xfrm>
            <a:off x="10286349" y="2640981"/>
            <a:ext cx="1526379" cy="492443"/>
          </a:xfrm>
          <a:prstGeom prst="rect">
            <a:avLst/>
          </a:prstGeom>
        </p:spPr>
        <p:txBody>
          <a:bodyPr wrap="none">
            <a:spAutoFit/>
          </a:bodyPr>
          <a:lstStyle/>
          <a:p>
            <a:pPr algn="r">
              <a:spcAft>
                <a:spcPts val="0"/>
              </a:spcAft>
              <a:tabLst>
                <a:tab pos="712470" algn="l"/>
              </a:tabLst>
            </a:pPr>
            <a:r>
              <a:rPr lang="en-US" sz="2600" dirty="0">
                <a:solidFill>
                  <a:srgbClr val="000000"/>
                </a:solidFill>
                <a:latin typeface="Times New Roman" panose="02020603050405020304" pitchFamily="18" charset="0"/>
                <a:ea typeface="Arial Unicode MS"/>
              </a:rPr>
              <a:t>8.2-jadval</a:t>
            </a:r>
            <a:endParaRPr lang="ru-RU" sz="2600" dirty="0">
              <a:effectLst/>
              <a:latin typeface="Times New Roman" panose="02020603050405020304" pitchFamily="18" charset="0"/>
              <a:ea typeface="Times New Roman" panose="02020603050405020304" pitchFamily="18" charset="0"/>
            </a:endParaRPr>
          </a:p>
        </p:txBody>
      </p:sp>
      <mc:AlternateContent xmlns:mc="http://schemas.openxmlformats.org/markup-compatibility/2006">
        <mc:Choice xmlns:a14="http://schemas.microsoft.com/office/drawing/2010/main" Requires="a14">
          <p:graphicFrame>
            <p:nvGraphicFramePr>
              <p:cNvPr id="6" name="Таблица 5">
                <a:extLst>
                  <a:ext uri="{FF2B5EF4-FFF2-40B4-BE49-F238E27FC236}">
                    <a16:creationId xmlns:a16="http://schemas.microsoft.com/office/drawing/2014/main" id="{E9E741E7-A181-4AEB-B9A7-5A075BA9CF6E}"/>
                  </a:ext>
                </a:extLst>
              </p:cNvPr>
              <p:cNvGraphicFramePr>
                <a:graphicFrameLocks noGrp="1"/>
              </p:cNvGraphicFramePr>
              <p:nvPr>
                <p:extLst>
                  <p:ext uri="{D42A27DB-BD31-4B8C-83A1-F6EECF244321}">
                    <p14:modId xmlns:p14="http://schemas.microsoft.com/office/powerpoint/2010/main" val="2377086281"/>
                  </p:ext>
                </p:extLst>
              </p:nvPr>
            </p:nvGraphicFramePr>
            <p:xfrm>
              <a:off x="838201" y="3532332"/>
              <a:ext cx="10515599" cy="2669541"/>
            </p:xfrm>
            <a:graphic>
              <a:graphicData uri="http://schemas.openxmlformats.org/drawingml/2006/table">
                <a:tbl>
                  <a:tblPr firstRow="1" firstCol="1" bandRow="1">
                    <a:tableStyleId>{BDBED569-4797-4DF1-A0F4-6AAB3CD982D8}</a:tableStyleId>
                  </a:tblPr>
                  <a:tblGrid>
                    <a:gridCol w="3211464">
                      <a:extLst>
                        <a:ext uri="{9D8B030D-6E8A-4147-A177-3AD203B41FA5}">
                          <a16:colId xmlns:a16="http://schemas.microsoft.com/office/drawing/2014/main" val="2245079956"/>
                        </a:ext>
                      </a:extLst>
                    </a:gridCol>
                    <a:gridCol w="1842333">
                      <a:extLst>
                        <a:ext uri="{9D8B030D-6E8A-4147-A177-3AD203B41FA5}">
                          <a16:colId xmlns:a16="http://schemas.microsoft.com/office/drawing/2014/main" val="2436609969"/>
                        </a:ext>
                      </a:extLst>
                    </a:gridCol>
                    <a:gridCol w="1842333">
                      <a:extLst>
                        <a:ext uri="{9D8B030D-6E8A-4147-A177-3AD203B41FA5}">
                          <a16:colId xmlns:a16="http://schemas.microsoft.com/office/drawing/2014/main" val="415069317"/>
                        </a:ext>
                      </a:extLst>
                    </a:gridCol>
                    <a:gridCol w="2145182">
                      <a:extLst>
                        <a:ext uri="{9D8B030D-6E8A-4147-A177-3AD203B41FA5}">
                          <a16:colId xmlns:a16="http://schemas.microsoft.com/office/drawing/2014/main" val="2534473812"/>
                        </a:ext>
                      </a:extLst>
                    </a:gridCol>
                    <a:gridCol w="1474287">
                      <a:extLst>
                        <a:ext uri="{9D8B030D-6E8A-4147-A177-3AD203B41FA5}">
                          <a16:colId xmlns:a16="http://schemas.microsoft.com/office/drawing/2014/main" val="1804370927"/>
                        </a:ext>
                      </a:extLst>
                    </a:gridCol>
                  </a:tblGrid>
                  <a:tr h="178435">
                    <a:tc rowSpan="2">
                      <a:txBody>
                        <a:bodyPr/>
                        <a:lstStyle/>
                        <a:p>
                          <a:pPr algn="ctr">
                            <a:lnSpc>
                              <a:spcPct val="107000"/>
                            </a:lnSpc>
                            <a:spcAft>
                              <a:spcPts val="0"/>
                            </a:spcAft>
                          </a:pPr>
                          <a:r>
                            <a:rPr lang="ru-RU" sz="2600">
                              <a:effectLst/>
                              <a:latin typeface="Times New Roman" panose="02020603050405020304" pitchFamily="18" charset="0"/>
                              <a:cs typeface="Times New Roman" panose="02020603050405020304" pitchFamily="18" charset="0"/>
                            </a:rPr>
                            <a:t>Yechim varianti</a:t>
                          </a:r>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tc gridSpan="4">
                      <a:txBody>
                        <a:bodyPr/>
                        <a:lstStyle/>
                        <a:p>
                          <a:pPr algn="ctr">
                            <a:lnSpc>
                              <a:spcPct val="107000"/>
                            </a:lnSpc>
                            <a:spcAft>
                              <a:spcPts val="0"/>
                            </a:spcAft>
                          </a:pPr>
                          <a:r>
                            <a:rPr lang="ru-RU" sz="2600">
                              <a:effectLst/>
                              <a:latin typeface="Times New Roman" panose="02020603050405020304" pitchFamily="18" charset="0"/>
                              <a:cs typeface="Times New Roman" panose="02020603050405020304" pitchFamily="18" charset="0"/>
                            </a:rPr>
                            <a:t>Atrof-muhit holati varianti</a:t>
                          </a:r>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2724068034"/>
                      </a:ext>
                    </a:extLst>
                  </a:tr>
                  <a:tr h="187325">
                    <a:tc vMerge="1">
                      <a:txBody>
                        <a:bodyPr/>
                        <a:lstStyle/>
                        <a:p>
                          <a:endParaRPr lang="ru-RU"/>
                        </a:p>
                      </a:txBody>
                      <a:tcP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600">
                                        <a:effectLst/>
                                      </a:rPr>
                                    </m:ctrlPr>
                                  </m:sSubPr>
                                  <m:e>
                                    <m:r>
                                      <m:rPr>
                                        <m:sty m:val="p"/>
                                      </m:rPr>
                                      <a:rPr lang="ru-RU" sz="2600">
                                        <a:effectLst/>
                                      </a:rPr>
                                      <m:t>s</m:t>
                                    </m:r>
                                  </m:e>
                                  <m:sub>
                                    <m:r>
                                      <m:rPr>
                                        <m:sty m:val="p"/>
                                      </m:rPr>
                                      <a:rPr lang="ru-RU" sz="2600">
                                        <a:effectLst/>
                                      </a:rPr>
                                      <m:t>i</m:t>
                                    </m:r>
                                    <m:r>
                                      <a:rPr lang="ru-RU" sz="2600">
                                        <a:effectLst/>
                                      </a:rPr>
                                      <m:t>1</m:t>
                                    </m:r>
                                  </m:sub>
                                </m:sSub>
                              </m:oMath>
                            </m:oMathPara>
                          </a14:m>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600">
                                        <a:effectLst/>
                                      </a:rPr>
                                    </m:ctrlPr>
                                  </m:sSubPr>
                                  <m:e>
                                    <m:r>
                                      <a:rPr lang="ru-RU" sz="2600">
                                        <a:effectLst/>
                                      </a:rPr>
                                      <m:t>𝑠</m:t>
                                    </m:r>
                                  </m:e>
                                  <m:sub>
                                    <m:r>
                                      <a:rPr lang="ru-RU" sz="2600">
                                        <a:effectLst/>
                                      </a:rPr>
                                      <m:t>𝑖</m:t>
                                    </m:r>
                                    <m:r>
                                      <a:rPr lang="ru-RU" sz="2600">
                                        <a:effectLst/>
                                      </a:rPr>
                                      <m:t>2</m:t>
                                    </m:r>
                                  </m:sub>
                                </m:sSub>
                              </m:oMath>
                            </m:oMathPara>
                          </a14:m>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2600">
                                    <a:effectLst/>
                                  </a:rPr>
                                  <m:t>…</m:t>
                                </m:r>
                              </m:oMath>
                            </m:oMathPara>
                          </a14:m>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600">
                                        <a:effectLst/>
                                      </a:rPr>
                                    </m:ctrlPr>
                                  </m:sSubPr>
                                  <m:e>
                                    <m:r>
                                      <a:rPr lang="ru-RU" sz="2600">
                                        <a:effectLst/>
                                      </a:rPr>
                                      <m:t>𝑠</m:t>
                                    </m:r>
                                  </m:e>
                                  <m:sub>
                                    <m:r>
                                      <a:rPr lang="ru-RU" sz="2600">
                                        <a:effectLst/>
                                      </a:rPr>
                                      <m:t>𝑖</m:t>
                                    </m:r>
                                    <m:sSub>
                                      <m:sSubPr>
                                        <m:ctrlPr>
                                          <a:rPr lang="ru-RU" sz="2600">
                                            <a:effectLst/>
                                          </a:rPr>
                                        </m:ctrlPr>
                                      </m:sSubPr>
                                      <m:e>
                                        <m:r>
                                          <a:rPr lang="ru-RU" sz="2600">
                                            <a:effectLst/>
                                          </a:rPr>
                                          <m:t>𝑞</m:t>
                                        </m:r>
                                      </m:e>
                                      <m:sub>
                                        <m:r>
                                          <a:rPr lang="ru-RU" sz="2600">
                                            <a:effectLst/>
                                          </a:rPr>
                                          <m:t>𝑖</m:t>
                                        </m:r>
                                      </m:sub>
                                    </m:sSub>
                                  </m:sub>
                                </m:sSub>
                              </m:oMath>
                            </m:oMathPara>
                          </a14:m>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extLst>
                      <a:ext uri="{0D108BD9-81ED-4DB2-BD59-A6C34878D82A}">
                        <a16:rowId xmlns:a16="http://schemas.microsoft.com/office/drawing/2014/main" val="16909801"/>
                      </a:ext>
                    </a:extLst>
                  </a:tr>
                  <a:tr h="187325">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600">
                                        <a:effectLst/>
                                      </a:rPr>
                                    </m:ctrlPr>
                                  </m:sSubPr>
                                  <m:e>
                                    <m:r>
                                      <a:rPr lang="ru-RU" sz="2600">
                                        <a:effectLst/>
                                      </a:rPr>
                                      <m:t>𝑥</m:t>
                                    </m:r>
                                  </m:e>
                                  <m:sub>
                                    <m:r>
                                      <a:rPr lang="ru-RU" sz="2600">
                                        <a:effectLst/>
                                      </a:rPr>
                                      <m:t>1</m:t>
                                    </m:r>
                                  </m:sub>
                                </m:sSub>
                              </m:oMath>
                            </m:oMathPara>
                          </a14:m>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2600">
                                    <a:effectLst/>
                                  </a:rPr>
                                  <m:t>𝑣</m:t>
                                </m:r>
                                <m:r>
                                  <a:rPr lang="ru-RU" sz="2600">
                                    <a:effectLst/>
                                  </a:rPr>
                                  <m:t>(</m:t>
                                </m:r>
                                <m:sSub>
                                  <m:sSubPr>
                                    <m:ctrlPr>
                                      <a:rPr lang="ru-RU" sz="2600">
                                        <a:effectLst/>
                                      </a:rPr>
                                    </m:ctrlPr>
                                  </m:sSubPr>
                                  <m:e>
                                    <m:r>
                                      <a:rPr lang="ru-RU" sz="2600">
                                        <a:effectLst/>
                                      </a:rPr>
                                      <m:t>𝑥</m:t>
                                    </m:r>
                                  </m:e>
                                  <m:sub>
                                    <m:r>
                                      <a:rPr lang="ru-RU" sz="2600">
                                        <a:effectLst/>
                                      </a:rPr>
                                      <m:t>1</m:t>
                                    </m:r>
                                  </m:sub>
                                </m:sSub>
                                <m:r>
                                  <a:rPr lang="ru-RU" sz="2600">
                                    <a:effectLst/>
                                  </a:rPr>
                                  <m:t>,</m:t>
                                </m:r>
                                <m:sSub>
                                  <m:sSubPr>
                                    <m:ctrlPr>
                                      <a:rPr lang="ru-RU" sz="2600">
                                        <a:effectLst/>
                                      </a:rPr>
                                    </m:ctrlPr>
                                  </m:sSubPr>
                                  <m:e>
                                    <m:r>
                                      <a:rPr lang="ru-RU" sz="2600">
                                        <a:effectLst/>
                                      </a:rPr>
                                      <m:t>𝑠</m:t>
                                    </m:r>
                                  </m:e>
                                  <m:sub>
                                    <m:r>
                                      <a:rPr lang="ru-RU" sz="2600">
                                        <a:effectLst/>
                                      </a:rPr>
                                      <m:t>𝑖</m:t>
                                    </m:r>
                                    <m:r>
                                      <a:rPr lang="ru-RU" sz="2600">
                                        <a:effectLst/>
                                      </a:rPr>
                                      <m:t>1</m:t>
                                    </m:r>
                                  </m:sub>
                                </m:sSub>
                                <m:r>
                                  <a:rPr lang="ru-RU" sz="2600">
                                    <a:effectLst/>
                                  </a:rPr>
                                  <m:t>)</m:t>
                                </m:r>
                              </m:oMath>
                            </m:oMathPara>
                          </a14:m>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600">
                                        <a:effectLst/>
                                      </a:rPr>
                                    </m:ctrlPr>
                                  </m:sSubPr>
                                  <m:e>
                                    <m:r>
                                      <a:rPr lang="ru-RU" sz="2600">
                                        <a:effectLst/>
                                      </a:rPr>
                                      <m:t>𝑣</m:t>
                                    </m:r>
                                  </m:e>
                                  <m:sub>
                                    <m:r>
                                      <a:rPr lang="ru-RU" sz="2600">
                                        <a:effectLst/>
                                      </a:rPr>
                                      <m:t>𝑖</m:t>
                                    </m:r>
                                  </m:sub>
                                </m:sSub>
                                <m:r>
                                  <a:rPr lang="ru-RU" sz="2600">
                                    <a:effectLst/>
                                  </a:rPr>
                                  <m:t>(</m:t>
                                </m:r>
                                <m:sSub>
                                  <m:sSubPr>
                                    <m:ctrlPr>
                                      <a:rPr lang="ru-RU" sz="2600">
                                        <a:effectLst/>
                                      </a:rPr>
                                    </m:ctrlPr>
                                  </m:sSubPr>
                                  <m:e>
                                    <m:r>
                                      <a:rPr lang="ru-RU" sz="2600">
                                        <a:effectLst/>
                                      </a:rPr>
                                      <m:t>𝑥</m:t>
                                    </m:r>
                                  </m:e>
                                  <m:sub>
                                    <m:r>
                                      <a:rPr lang="ru-RU" sz="2600">
                                        <a:effectLst/>
                                      </a:rPr>
                                      <m:t>1</m:t>
                                    </m:r>
                                  </m:sub>
                                </m:sSub>
                                <m:r>
                                  <a:rPr lang="ru-RU" sz="2600">
                                    <a:effectLst/>
                                  </a:rPr>
                                  <m:t>,</m:t>
                                </m:r>
                                <m:sSub>
                                  <m:sSubPr>
                                    <m:ctrlPr>
                                      <a:rPr lang="ru-RU" sz="2600">
                                        <a:effectLst/>
                                      </a:rPr>
                                    </m:ctrlPr>
                                  </m:sSubPr>
                                  <m:e>
                                    <m:r>
                                      <a:rPr lang="ru-RU" sz="2600">
                                        <a:effectLst/>
                                      </a:rPr>
                                      <m:t>𝑠</m:t>
                                    </m:r>
                                  </m:e>
                                  <m:sub>
                                    <m:r>
                                      <a:rPr lang="ru-RU" sz="2600">
                                        <a:effectLst/>
                                      </a:rPr>
                                      <m:t>𝑖</m:t>
                                    </m:r>
                                    <m:r>
                                      <a:rPr lang="ru-RU" sz="2600">
                                        <a:effectLst/>
                                      </a:rPr>
                                      <m:t>2</m:t>
                                    </m:r>
                                  </m:sub>
                                </m:sSub>
                                <m:r>
                                  <a:rPr lang="ru-RU" sz="2600">
                                    <a:effectLst/>
                                  </a:rPr>
                                  <m:t>)</m:t>
                                </m:r>
                              </m:oMath>
                            </m:oMathPara>
                          </a14:m>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2600">
                                    <a:effectLst/>
                                  </a:rPr>
                                  <m:t>…</m:t>
                                </m:r>
                              </m:oMath>
                            </m:oMathPara>
                          </a14:m>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600">
                                        <a:effectLst/>
                                      </a:rPr>
                                    </m:ctrlPr>
                                  </m:sSubPr>
                                  <m:e>
                                    <m:r>
                                      <a:rPr lang="ru-RU" sz="2600">
                                        <a:effectLst/>
                                      </a:rPr>
                                      <m:t>𝑣</m:t>
                                    </m:r>
                                  </m:e>
                                  <m:sub>
                                    <m:r>
                                      <a:rPr lang="ru-RU" sz="2600">
                                        <a:effectLst/>
                                      </a:rPr>
                                      <m:t>𝑖</m:t>
                                    </m:r>
                                  </m:sub>
                                </m:sSub>
                                <m:r>
                                  <a:rPr lang="ru-RU" sz="2600">
                                    <a:effectLst/>
                                  </a:rPr>
                                  <m:t>(</m:t>
                                </m:r>
                                <m:sSub>
                                  <m:sSubPr>
                                    <m:ctrlPr>
                                      <a:rPr lang="ru-RU" sz="2600">
                                        <a:effectLst/>
                                      </a:rPr>
                                    </m:ctrlPr>
                                  </m:sSubPr>
                                  <m:e>
                                    <m:r>
                                      <a:rPr lang="ru-RU" sz="2600">
                                        <a:effectLst/>
                                      </a:rPr>
                                      <m:t>𝑥</m:t>
                                    </m:r>
                                  </m:e>
                                  <m:sub>
                                    <m:r>
                                      <a:rPr lang="ru-RU" sz="2600">
                                        <a:effectLst/>
                                      </a:rPr>
                                      <m:t>1</m:t>
                                    </m:r>
                                  </m:sub>
                                </m:sSub>
                                <m:r>
                                  <a:rPr lang="ru-RU" sz="2600">
                                    <a:effectLst/>
                                  </a:rPr>
                                  <m:t>,</m:t>
                                </m:r>
                                <m:sSub>
                                  <m:sSubPr>
                                    <m:ctrlPr>
                                      <a:rPr lang="ru-RU" sz="2600">
                                        <a:effectLst/>
                                      </a:rPr>
                                    </m:ctrlPr>
                                  </m:sSubPr>
                                  <m:e>
                                    <m:r>
                                      <a:rPr lang="ru-RU" sz="2600">
                                        <a:effectLst/>
                                      </a:rPr>
                                      <m:t>𝑠</m:t>
                                    </m:r>
                                  </m:e>
                                  <m:sub>
                                    <m:r>
                                      <a:rPr lang="ru-RU" sz="2600">
                                        <a:effectLst/>
                                      </a:rPr>
                                      <m:t>𝑖</m:t>
                                    </m:r>
                                    <m:sSub>
                                      <m:sSubPr>
                                        <m:ctrlPr>
                                          <a:rPr lang="ru-RU" sz="2600">
                                            <a:effectLst/>
                                          </a:rPr>
                                        </m:ctrlPr>
                                      </m:sSubPr>
                                      <m:e>
                                        <m:r>
                                          <a:rPr lang="ru-RU" sz="2600">
                                            <a:effectLst/>
                                          </a:rPr>
                                          <m:t>𝑞</m:t>
                                        </m:r>
                                      </m:e>
                                      <m:sub>
                                        <m:r>
                                          <a:rPr lang="ru-RU" sz="2600">
                                            <a:effectLst/>
                                          </a:rPr>
                                          <m:t>𝑖</m:t>
                                        </m:r>
                                      </m:sub>
                                    </m:sSub>
                                  </m:sub>
                                </m:sSub>
                                <m:r>
                                  <a:rPr lang="ru-RU" sz="2600">
                                    <a:effectLst/>
                                  </a:rPr>
                                  <m:t>)</m:t>
                                </m:r>
                              </m:oMath>
                            </m:oMathPara>
                          </a14:m>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extLst>
                      <a:ext uri="{0D108BD9-81ED-4DB2-BD59-A6C34878D82A}">
                        <a16:rowId xmlns:a16="http://schemas.microsoft.com/office/drawing/2014/main" val="2465482929"/>
                      </a:ext>
                    </a:extLst>
                  </a:tr>
                  <a:tr h="187325">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600">
                                        <a:effectLst/>
                                      </a:rPr>
                                    </m:ctrlPr>
                                  </m:sSubPr>
                                  <m:e>
                                    <m:r>
                                      <a:rPr lang="ru-RU" sz="2600">
                                        <a:effectLst/>
                                      </a:rPr>
                                      <m:t>𝑥</m:t>
                                    </m:r>
                                  </m:e>
                                  <m:sub>
                                    <m:r>
                                      <a:rPr lang="ru-RU" sz="2600">
                                        <a:effectLst/>
                                      </a:rPr>
                                      <m:t>1</m:t>
                                    </m:r>
                                  </m:sub>
                                </m:sSub>
                              </m:oMath>
                            </m:oMathPara>
                          </a14:m>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600">
                                        <a:effectLst/>
                                      </a:rPr>
                                    </m:ctrlPr>
                                  </m:sSubPr>
                                  <m:e>
                                    <m:r>
                                      <a:rPr lang="ru-RU" sz="2600">
                                        <a:effectLst/>
                                      </a:rPr>
                                      <m:t>𝑣</m:t>
                                    </m:r>
                                  </m:e>
                                  <m:sub>
                                    <m:r>
                                      <a:rPr lang="ru-RU" sz="2600">
                                        <a:effectLst/>
                                      </a:rPr>
                                      <m:t>𝑖</m:t>
                                    </m:r>
                                  </m:sub>
                                </m:sSub>
                                <m:r>
                                  <a:rPr lang="ru-RU" sz="2600">
                                    <a:effectLst/>
                                  </a:rPr>
                                  <m:t>(</m:t>
                                </m:r>
                                <m:sSub>
                                  <m:sSubPr>
                                    <m:ctrlPr>
                                      <a:rPr lang="ru-RU" sz="2600">
                                        <a:effectLst/>
                                      </a:rPr>
                                    </m:ctrlPr>
                                  </m:sSubPr>
                                  <m:e>
                                    <m:r>
                                      <a:rPr lang="ru-RU" sz="2600">
                                        <a:effectLst/>
                                      </a:rPr>
                                      <m:t>𝑥</m:t>
                                    </m:r>
                                  </m:e>
                                  <m:sub>
                                    <m:r>
                                      <a:rPr lang="ru-RU" sz="2600">
                                        <a:effectLst/>
                                      </a:rPr>
                                      <m:t>2</m:t>
                                    </m:r>
                                  </m:sub>
                                </m:sSub>
                                <m:r>
                                  <a:rPr lang="ru-RU" sz="2600">
                                    <a:effectLst/>
                                  </a:rPr>
                                  <m:t>,</m:t>
                                </m:r>
                                <m:sSub>
                                  <m:sSubPr>
                                    <m:ctrlPr>
                                      <a:rPr lang="ru-RU" sz="2600">
                                        <a:effectLst/>
                                      </a:rPr>
                                    </m:ctrlPr>
                                  </m:sSubPr>
                                  <m:e>
                                    <m:r>
                                      <a:rPr lang="ru-RU" sz="2600">
                                        <a:effectLst/>
                                      </a:rPr>
                                      <m:t>𝑠</m:t>
                                    </m:r>
                                  </m:e>
                                  <m:sub>
                                    <m:r>
                                      <a:rPr lang="ru-RU" sz="2600">
                                        <a:effectLst/>
                                      </a:rPr>
                                      <m:t>𝑖𝑗</m:t>
                                    </m:r>
                                  </m:sub>
                                </m:sSub>
                                <m:r>
                                  <a:rPr lang="ru-RU" sz="2600">
                                    <a:effectLst/>
                                  </a:rPr>
                                  <m:t>)</m:t>
                                </m:r>
                              </m:oMath>
                            </m:oMathPara>
                          </a14:m>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600">
                                        <a:effectLst/>
                                      </a:rPr>
                                    </m:ctrlPr>
                                  </m:sSubPr>
                                  <m:e>
                                    <m:r>
                                      <a:rPr lang="ru-RU" sz="2600">
                                        <a:effectLst/>
                                      </a:rPr>
                                      <m:t>𝑣</m:t>
                                    </m:r>
                                  </m:e>
                                  <m:sub>
                                    <m:r>
                                      <a:rPr lang="ru-RU" sz="2600">
                                        <a:effectLst/>
                                      </a:rPr>
                                      <m:t>𝑖</m:t>
                                    </m:r>
                                  </m:sub>
                                </m:sSub>
                                <m:r>
                                  <a:rPr lang="ru-RU" sz="2600">
                                    <a:effectLst/>
                                  </a:rPr>
                                  <m:t>(</m:t>
                                </m:r>
                                <m:sSub>
                                  <m:sSubPr>
                                    <m:ctrlPr>
                                      <a:rPr lang="ru-RU" sz="2600">
                                        <a:effectLst/>
                                      </a:rPr>
                                    </m:ctrlPr>
                                  </m:sSubPr>
                                  <m:e>
                                    <m:r>
                                      <a:rPr lang="ru-RU" sz="2600">
                                        <a:effectLst/>
                                      </a:rPr>
                                      <m:t>𝑥</m:t>
                                    </m:r>
                                  </m:e>
                                  <m:sub>
                                    <m:r>
                                      <a:rPr lang="ru-RU" sz="2600">
                                        <a:effectLst/>
                                      </a:rPr>
                                      <m:t>2</m:t>
                                    </m:r>
                                  </m:sub>
                                </m:sSub>
                                <m:r>
                                  <a:rPr lang="ru-RU" sz="2600">
                                    <a:effectLst/>
                                  </a:rPr>
                                  <m:t>,</m:t>
                                </m:r>
                                <m:sSub>
                                  <m:sSubPr>
                                    <m:ctrlPr>
                                      <a:rPr lang="ru-RU" sz="2600">
                                        <a:effectLst/>
                                      </a:rPr>
                                    </m:ctrlPr>
                                  </m:sSubPr>
                                  <m:e>
                                    <m:r>
                                      <a:rPr lang="ru-RU" sz="2600">
                                        <a:effectLst/>
                                      </a:rPr>
                                      <m:t>𝑠</m:t>
                                    </m:r>
                                  </m:e>
                                  <m:sub>
                                    <m:r>
                                      <a:rPr lang="ru-RU" sz="2600">
                                        <a:effectLst/>
                                      </a:rPr>
                                      <m:t>𝑖</m:t>
                                    </m:r>
                                    <m:r>
                                      <a:rPr lang="ru-RU" sz="2600">
                                        <a:effectLst/>
                                      </a:rPr>
                                      <m:t>2</m:t>
                                    </m:r>
                                  </m:sub>
                                </m:sSub>
                                <m:r>
                                  <a:rPr lang="ru-RU" sz="2600">
                                    <a:effectLst/>
                                  </a:rPr>
                                  <m:t>)</m:t>
                                </m:r>
                              </m:oMath>
                            </m:oMathPara>
                          </a14:m>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2600">
                                    <a:effectLst/>
                                  </a:rPr>
                                  <m:t>…</m:t>
                                </m:r>
                              </m:oMath>
                            </m:oMathPara>
                          </a14:m>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600">
                                        <a:effectLst/>
                                      </a:rPr>
                                    </m:ctrlPr>
                                  </m:sSubPr>
                                  <m:e>
                                    <m:r>
                                      <a:rPr lang="ru-RU" sz="2600">
                                        <a:effectLst/>
                                      </a:rPr>
                                      <m:t>𝑣</m:t>
                                    </m:r>
                                  </m:e>
                                  <m:sub>
                                    <m:r>
                                      <a:rPr lang="ru-RU" sz="2600">
                                        <a:effectLst/>
                                      </a:rPr>
                                      <m:t>𝑖</m:t>
                                    </m:r>
                                  </m:sub>
                                </m:sSub>
                                <m:r>
                                  <a:rPr lang="ru-RU" sz="2600">
                                    <a:effectLst/>
                                  </a:rPr>
                                  <m:t>(</m:t>
                                </m:r>
                                <m:sSub>
                                  <m:sSubPr>
                                    <m:ctrlPr>
                                      <a:rPr lang="ru-RU" sz="2600">
                                        <a:effectLst/>
                                      </a:rPr>
                                    </m:ctrlPr>
                                  </m:sSubPr>
                                  <m:e>
                                    <m:r>
                                      <a:rPr lang="ru-RU" sz="2600">
                                        <a:effectLst/>
                                      </a:rPr>
                                      <m:t>𝑥</m:t>
                                    </m:r>
                                  </m:e>
                                  <m:sub>
                                    <m:r>
                                      <a:rPr lang="ru-RU" sz="2600">
                                        <a:effectLst/>
                                      </a:rPr>
                                      <m:t>2</m:t>
                                    </m:r>
                                  </m:sub>
                                </m:sSub>
                                <m:r>
                                  <a:rPr lang="ru-RU" sz="2600">
                                    <a:effectLst/>
                                  </a:rPr>
                                  <m:t>,</m:t>
                                </m:r>
                                <m:sSub>
                                  <m:sSubPr>
                                    <m:ctrlPr>
                                      <a:rPr lang="ru-RU" sz="2600">
                                        <a:effectLst/>
                                      </a:rPr>
                                    </m:ctrlPr>
                                  </m:sSubPr>
                                  <m:e>
                                    <m:r>
                                      <a:rPr lang="ru-RU" sz="2600">
                                        <a:effectLst/>
                                      </a:rPr>
                                      <m:t>𝑠</m:t>
                                    </m:r>
                                  </m:e>
                                  <m:sub>
                                    <m:r>
                                      <a:rPr lang="ru-RU" sz="2600">
                                        <a:effectLst/>
                                      </a:rPr>
                                      <m:t>𝑖</m:t>
                                    </m:r>
                                    <m:sSub>
                                      <m:sSubPr>
                                        <m:ctrlPr>
                                          <a:rPr lang="ru-RU" sz="2600">
                                            <a:effectLst/>
                                          </a:rPr>
                                        </m:ctrlPr>
                                      </m:sSubPr>
                                      <m:e>
                                        <m:r>
                                          <a:rPr lang="ru-RU" sz="2600">
                                            <a:effectLst/>
                                          </a:rPr>
                                          <m:t>𝑞</m:t>
                                        </m:r>
                                      </m:e>
                                      <m:sub>
                                        <m:r>
                                          <a:rPr lang="ru-RU" sz="2600">
                                            <a:effectLst/>
                                          </a:rPr>
                                          <m:t>𝑖</m:t>
                                        </m:r>
                                      </m:sub>
                                    </m:sSub>
                                  </m:sub>
                                </m:sSub>
                                <m:r>
                                  <a:rPr lang="ru-RU" sz="2600">
                                    <a:effectLst/>
                                  </a:rPr>
                                  <m:t>)</m:t>
                                </m:r>
                              </m:oMath>
                            </m:oMathPara>
                          </a14:m>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extLst>
                      <a:ext uri="{0D108BD9-81ED-4DB2-BD59-A6C34878D82A}">
                        <a16:rowId xmlns:a16="http://schemas.microsoft.com/office/drawing/2014/main" val="3826986437"/>
                      </a:ext>
                    </a:extLst>
                  </a:tr>
                  <a:tr h="187325">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2600">
                                    <a:effectLst/>
                                  </a:rPr>
                                  <m:t>…</m:t>
                                </m:r>
                              </m:oMath>
                            </m:oMathPara>
                          </a14:m>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2600">
                                    <a:effectLst/>
                                  </a:rPr>
                                  <m:t>…</m:t>
                                </m:r>
                              </m:oMath>
                            </m:oMathPara>
                          </a14:m>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2600">
                                    <a:effectLst/>
                                  </a:rPr>
                                  <m:t>…</m:t>
                                </m:r>
                              </m:oMath>
                            </m:oMathPara>
                          </a14:m>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2600">
                                    <a:effectLst/>
                                  </a:rPr>
                                  <m:t>…</m:t>
                                </m:r>
                              </m:oMath>
                            </m:oMathPara>
                          </a14:m>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2600">
                                    <a:effectLst/>
                                  </a:rPr>
                                  <m:t>…</m:t>
                                </m:r>
                              </m:oMath>
                            </m:oMathPara>
                          </a14:m>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extLst>
                      <a:ext uri="{0D108BD9-81ED-4DB2-BD59-A6C34878D82A}">
                        <a16:rowId xmlns:a16="http://schemas.microsoft.com/office/drawing/2014/main" val="3481442725"/>
                      </a:ext>
                    </a:extLst>
                  </a:tr>
                  <a:tr h="191135">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sSub>
                                  <m:sSubPr>
                                    <m:ctrlPr>
                                      <a:rPr lang="ru-RU" sz="2600">
                                        <a:effectLst/>
                                      </a:rPr>
                                    </m:ctrlPr>
                                  </m:sSubPr>
                                  <m:e>
                                    <m:r>
                                      <a:rPr lang="ru-RU" sz="2600">
                                        <a:effectLst/>
                                      </a:rPr>
                                      <m:t>𝑥</m:t>
                                    </m:r>
                                  </m:e>
                                  <m:sub>
                                    <m:r>
                                      <a:rPr lang="ru-RU" sz="2600">
                                        <a:effectLst/>
                                      </a:rPr>
                                      <m:t>1</m:t>
                                    </m:r>
                                  </m:sub>
                                </m:sSub>
                              </m:oMath>
                            </m:oMathPara>
                          </a14:m>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2600">
                                    <a:effectLst/>
                                  </a:rPr>
                                  <m:t>𝑣</m:t>
                                </m:r>
                                <m:r>
                                  <a:rPr lang="ru-RU" sz="2600">
                                    <a:effectLst/>
                                  </a:rPr>
                                  <m:t>(</m:t>
                                </m:r>
                                <m:sSub>
                                  <m:sSubPr>
                                    <m:ctrlPr>
                                      <a:rPr lang="ru-RU" sz="2600">
                                        <a:effectLst/>
                                      </a:rPr>
                                    </m:ctrlPr>
                                  </m:sSubPr>
                                  <m:e>
                                    <m:r>
                                      <a:rPr lang="ru-RU" sz="2600">
                                        <a:effectLst/>
                                      </a:rPr>
                                      <m:t>𝑥</m:t>
                                    </m:r>
                                  </m:e>
                                  <m:sub>
                                    <m:r>
                                      <a:rPr lang="ru-RU" sz="2600">
                                        <a:effectLst/>
                                      </a:rPr>
                                      <m:t>𝑛</m:t>
                                    </m:r>
                                  </m:sub>
                                </m:sSub>
                                <m:r>
                                  <a:rPr lang="ru-RU" sz="2600">
                                    <a:effectLst/>
                                  </a:rPr>
                                  <m:t>,</m:t>
                                </m:r>
                                <m:sSub>
                                  <m:sSubPr>
                                    <m:ctrlPr>
                                      <a:rPr lang="ru-RU" sz="2600">
                                        <a:effectLst/>
                                      </a:rPr>
                                    </m:ctrlPr>
                                  </m:sSubPr>
                                  <m:e>
                                    <m:r>
                                      <a:rPr lang="ru-RU" sz="2600">
                                        <a:effectLst/>
                                      </a:rPr>
                                      <m:t>𝑠</m:t>
                                    </m:r>
                                  </m:e>
                                  <m:sub>
                                    <m:r>
                                      <a:rPr lang="ru-RU" sz="2600">
                                        <a:effectLst/>
                                      </a:rPr>
                                      <m:t>𝑖</m:t>
                                    </m:r>
                                    <m:r>
                                      <a:rPr lang="ru-RU" sz="2600">
                                        <a:effectLst/>
                                      </a:rPr>
                                      <m:t>1</m:t>
                                    </m:r>
                                  </m:sub>
                                </m:sSub>
                                <m:r>
                                  <a:rPr lang="ru-RU" sz="2600">
                                    <a:effectLst/>
                                  </a:rPr>
                                  <m:t>)</m:t>
                                </m:r>
                              </m:oMath>
                            </m:oMathPara>
                          </a14:m>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2600">
                                    <a:effectLst/>
                                  </a:rPr>
                                  <m:t>𝑣</m:t>
                                </m:r>
                                <m:r>
                                  <a:rPr lang="ru-RU" sz="2600">
                                    <a:effectLst/>
                                  </a:rPr>
                                  <m:t>(</m:t>
                                </m:r>
                                <m:sSub>
                                  <m:sSubPr>
                                    <m:ctrlPr>
                                      <a:rPr lang="ru-RU" sz="2600">
                                        <a:effectLst/>
                                      </a:rPr>
                                    </m:ctrlPr>
                                  </m:sSubPr>
                                  <m:e>
                                    <m:r>
                                      <a:rPr lang="ru-RU" sz="2600">
                                        <a:effectLst/>
                                      </a:rPr>
                                      <m:t>𝑥</m:t>
                                    </m:r>
                                  </m:e>
                                  <m:sub>
                                    <m:r>
                                      <a:rPr lang="ru-RU" sz="2600">
                                        <a:effectLst/>
                                      </a:rPr>
                                      <m:t>𝑛</m:t>
                                    </m:r>
                                  </m:sub>
                                </m:sSub>
                                <m:r>
                                  <a:rPr lang="ru-RU" sz="2600">
                                    <a:effectLst/>
                                  </a:rPr>
                                  <m:t>,</m:t>
                                </m:r>
                                <m:sSub>
                                  <m:sSubPr>
                                    <m:ctrlPr>
                                      <a:rPr lang="ru-RU" sz="2600">
                                        <a:effectLst/>
                                      </a:rPr>
                                    </m:ctrlPr>
                                  </m:sSubPr>
                                  <m:e>
                                    <m:r>
                                      <a:rPr lang="ru-RU" sz="2600">
                                        <a:effectLst/>
                                      </a:rPr>
                                      <m:t>𝑠</m:t>
                                    </m:r>
                                  </m:e>
                                  <m:sub>
                                    <m:r>
                                      <a:rPr lang="ru-RU" sz="2600">
                                        <a:effectLst/>
                                      </a:rPr>
                                      <m:t>𝑖</m:t>
                                    </m:r>
                                    <m:r>
                                      <a:rPr lang="ru-RU" sz="2600">
                                        <a:effectLst/>
                                      </a:rPr>
                                      <m:t>2</m:t>
                                    </m:r>
                                  </m:sub>
                                </m:sSub>
                                <m:r>
                                  <a:rPr lang="ru-RU" sz="2600">
                                    <a:effectLst/>
                                  </a:rPr>
                                  <m:t>)</m:t>
                                </m:r>
                              </m:oMath>
                            </m:oMathPara>
                          </a14:m>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2600">
                                    <a:effectLst/>
                                  </a:rPr>
                                  <m:t>…</m:t>
                                </m:r>
                              </m:oMath>
                            </m:oMathPara>
                          </a14:m>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tc>
                      <a:txBody>
                        <a:bodyPr/>
                        <a:lstStyle/>
                        <a:p>
                          <a:pPr algn="ctr">
                            <a:lnSpc>
                              <a:spcPct val="107000"/>
                            </a:lnSpc>
                            <a:spcAft>
                              <a:spcPts val="0"/>
                            </a:spcAft>
                          </a:pPr>
                          <a14:m>
                            <m:oMathPara xmlns:m="http://schemas.openxmlformats.org/officeDocument/2006/math">
                              <m:oMathParaPr>
                                <m:jc m:val="centerGroup"/>
                              </m:oMathParaPr>
                              <m:oMath xmlns:m="http://schemas.openxmlformats.org/officeDocument/2006/math">
                                <m:r>
                                  <a:rPr lang="ru-RU" sz="2600">
                                    <a:effectLst/>
                                  </a:rPr>
                                  <m:t>𝑣</m:t>
                                </m:r>
                                <m:r>
                                  <a:rPr lang="ru-RU" sz="2600">
                                    <a:effectLst/>
                                  </a:rPr>
                                  <m:t>(</m:t>
                                </m:r>
                                <m:sSub>
                                  <m:sSubPr>
                                    <m:ctrlPr>
                                      <a:rPr lang="ru-RU" sz="2600">
                                        <a:effectLst/>
                                      </a:rPr>
                                    </m:ctrlPr>
                                  </m:sSubPr>
                                  <m:e>
                                    <m:r>
                                      <a:rPr lang="ru-RU" sz="2600">
                                        <a:effectLst/>
                                      </a:rPr>
                                      <m:t>𝑥</m:t>
                                    </m:r>
                                  </m:e>
                                  <m:sub>
                                    <m:r>
                                      <a:rPr lang="ru-RU" sz="2600">
                                        <a:effectLst/>
                                      </a:rPr>
                                      <m:t>𝑘𝑛</m:t>
                                    </m:r>
                                  </m:sub>
                                </m:sSub>
                                <m:r>
                                  <a:rPr lang="ru-RU" sz="2600">
                                    <a:effectLst/>
                                  </a:rPr>
                                  <m:t>,</m:t>
                                </m:r>
                                <m:sSub>
                                  <m:sSubPr>
                                    <m:ctrlPr>
                                      <a:rPr lang="ru-RU" sz="2600">
                                        <a:effectLst/>
                                      </a:rPr>
                                    </m:ctrlPr>
                                  </m:sSubPr>
                                  <m:e>
                                    <m:r>
                                      <a:rPr lang="ru-RU" sz="2600">
                                        <a:effectLst/>
                                      </a:rPr>
                                      <m:t>𝑠</m:t>
                                    </m:r>
                                  </m:e>
                                  <m:sub>
                                    <m:r>
                                      <a:rPr lang="ru-RU" sz="2600">
                                        <a:effectLst/>
                                      </a:rPr>
                                      <m:t>𝑖</m:t>
                                    </m:r>
                                    <m:sSub>
                                      <m:sSubPr>
                                        <m:ctrlPr>
                                          <a:rPr lang="ru-RU" sz="2600">
                                            <a:effectLst/>
                                          </a:rPr>
                                        </m:ctrlPr>
                                      </m:sSubPr>
                                      <m:e>
                                        <m:r>
                                          <a:rPr lang="ru-RU" sz="2600">
                                            <a:effectLst/>
                                          </a:rPr>
                                          <m:t>𝑞</m:t>
                                        </m:r>
                                      </m:e>
                                      <m:sub>
                                        <m:r>
                                          <a:rPr lang="ru-RU" sz="2600">
                                            <a:effectLst/>
                                          </a:rPr>
                                          <m:t>𝑖</m:t>
                                        </m:r>
                                      </m:sub>
                                    </m:sSub>
                                  </m:sub>
                                </m:sSub>
                                <m:r>
                                  <a:rPr lang="ru-RU" sz="2600">
                                    <a:effectLst/>
                                  </a:rPr>
                                  <m:t>)</m:t>
                                </m:r>
                              </m:oMath>
                            </m:oMathPara>
                          </a14:m>
                          <a:endParaRPr lang="ru-RU" sz="2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extLst>
                      <a:ext uri="{0D108BD9-81ED-4DB2-BD59-A6C34878D82A}">
                        <a16:rowId xmlns:a16="http://schemas.microsoft.com/office/drawing/2014/main" val="3645403452"/>
                      </a:ext>
                    </a:extLst>
                  </a:tr>
                </a:tbl>
              </a:graphicData>
            </a:graphic>
          </p:graphicFrame>
        </mc:Choice>
        <mc:Fallback>
          <p:graphicFrame>
            <p:nvGraphicFramePr>
              <p:cNvPr id="6" name="Таблица 5">
                <a:extLst>
                  <a:ext uri="{FF2B5EF4-FFF2-40B4-BE49-F238E27FC236}">
                    <a16:creationId xmlns:a16="http://schemas.microsoft.com/office/drawing/2014/main" id="{E9E741E7-A181-4AEB-B9A7-5A075BA9CF6E}"/>
                  </a:ext>
                </a:extLst>
              </p:cNvPr>
              <p:cNvGraphicFramePr>
                <a:graphicFrameLocks noGrp="1"/>
              </p:cNvGraphicFramePr>
              <p:nvPr>
                <p:extLst>
                  <p:ext uri="{D42A27DB-BD31-4B8C-83A1-F6EECF244321}">
                    <p14:modId xmlns:p14="http://schemas.microsoft.com/office/powerpoint/2010/main" val="2377086281"/>
                  </p:ext>
                </p:extLst>
              </p:nvPr>
            </p:nvGraphicFramePr>
            <p:xfrm>
              <a:off x="838201" y="3532332"/>
              <a:ext cx="10515599" cy="2669541"/>
            </p:xfrm>
            <a:graphic>
              <a:graphicData uri="http://schemas.openxmlformats.org/drawingml/2006/table">
                <a:tbl>
                  <a:tblPr firstRow="1" firstCol="1" bandRow="1">
                    <a:tableStyleId>{BDBED569-4797-4DF1-A0F4-6AAB3CD982D8}</a:tableStyleId>
                  </a:tblPr>
                  <a:tblGrid>
                    <a:gridCol w="3211464">
                      <a:extLst>
                        <a:ext uri="{9D8B030D-6E8A-4147-A177-3AD203B41FA5}">
                          <a16:colId xmlns:a16="http://schemas.microsoft.com/office/drawing/2014/main" val="2245079956"/>
                        </a:ext>
                      </a:extLst>
                    </a:gridCol>
                    <a:gridCol w="1842333">
                      <a:extLst>
                        <a:ext uri="{9D8B030D-6E8A-4147-A177-3AD203B41FA5}">
                          <a16:colId xmlns:a16="http://schemas.microsoft.com/office/drawing/2014/main" val="2436609969"/>
                        </a:ext>
                      </a:extLst>
                    </a:gridCol>
                    <a:gridCol w="1842333">
                      <a:extLst>
                        <a:ext uri="{9D8B030D-6E8A-4147-A177-3AD203B41FA5}">
                          <a16:colId xmlns:a16="http://schemas.microsoft.com/office/drawing/2014/main" val="415069317"/>
                        </a:ext>
                      </a:extLst>
                    </a:gridCol>
                    <a:gridCol w="2145182">
                      <a:extLst>
                        <a:ext uri="{9D8B030D-6E8A-4147-A177-3AD203B41FA5}">
                          <a16:colId xmlns:a16="http://schemas.microsoft.com/office/drawing/2014/main" val="2534473812"/>
                        </a:ext>
                      </a:extLst>
                    </a:gridCol>
                    <a:gridCol w="1474287">
                      <a:extLst>
                        <a:ext uri="{9D8B030D-6E8A-4147-A177-3AD203B41FA5}">
                          <a16:colId xmlns:a16="http://schemas.microsoft.com/office/drawing/2014/main" val="1804370927"/>
                        </a:ext>
                      </a:extLst>
                    </a:gridCol>
                  </a:tblGrid>
                  <a:tr h="395415">
                    <a:tc rowSpan="2">
                      <a:txBody>
                        <a:bodyPr/>
                        <a:lstStyle/>
                        <a:p>
                          <a:pPr algn="ctr">
                            <a:lnSpc>
                              <a:spcPct val="107000"/>
                            </a:lnSpc>
                            <a:spcAft>
                              <a:spcPts val="0"/>
                            </a:spcAft>
                          </a:pPr>
                          <a:r>
                            <a:rPr lang="ru-RU" sz="2600">
                              <a:effectLst/>
                              <a:latin typeface="Times New Roman" panose="02020603050405020304" pitchFamily="18" charset="0"/>
                              <a:cs typeface="Times New Roman" panose="02020603050405020304" pitchFamily="18" charset="0"/>
                            </a:rPr>
                            <a:t>Yechim varianti</a:t>
                          </a:r>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tc gridSpan="4">
                      <a:txBody>
                        <a:bodyPr/>
                        <a:lstStyle/>
                        <a:p>
                          <a:pPr algn="ctr">
                            <a:lnSpc>
                              <a:spcPct val="107000"/>
                            </a:lnSpc>
                            <a:spcAft>
                              <a:spcPts val="0"/>
                            </a:spcAft>
                          </a:pPr>
                          <a:r>
                            <a:rPr lang="ru-RU" sz="2600">
                              <a:effectLst/>
                              <a:latin typeface="Times New Roman" panose="02020603050405020304" pitchFamily="18" charset="0"/>
                              <a:cs typeface="Times New Roman" panose="02020603050405020304" pitchFamily="18" charset="0"/>
                            </a:rPr>
                            <a:t>Atrof-muhit holati varianti</a:t>
                          </a:r>
                          <a:endParaRPr lang="ru-RU" sz="2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50" marR="6350" marT="0" marB="0" anchor="ct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2724068034"/>
                      </a:ext>
                    </a:extLst>
                  </a:tr>
                  <a:tr h="462026">
                    <a:tc vMerge="1">
                      <a:txBody>
                        <a:bodyPr/>
                        <a:lstStyle/>
                        <a:p>
                          <a:endParaRPr lang="ru-RU"/>
                        </a:p>
                      </a:txBody>
                      <a:tcPr/>
                    </a:tc>
                    <a:tc>
                      <a:txBody>
                        <a:bodyPr/>
                        <a:lstStyle/>
                        <a:p>
                          <a:endParaRPr lang="ru-RU"/>
                        </a:p>
                      </a:txBody>
                      <a:tcPr marL="6350" marR="6350" marT="0" marB="0" anchor="ctr">
                        <a:blipFill>
                          <a:blip r:embed="rId4"/>
                          <a:stretch>
                            <a:fillRect l="-174257" t="-106579" r="-296700" b="-394737"/>
                          </a:stretch>
                        </a:blipFill>
                      </a:tcPr>
                    </a:tc>
                    <a:tc>
                      <a:txBody>
                        <a:bodyPr/>
                        <a:lstStyle/>
                        <a:p>
                          <a:endParaRPr lang="ru-RU"/>
                        </a:p>
                      </a:txBody>
                      <a:tcPr marL="6350" marR="6350" marT="0" marB="0" anchor="ctr">
                        <a:blipFill>
                          <a:blip r:embed="rId4"/>
                          <a:stretch>
                            <a:fillRect l="-275166" t="-106579" r="-197682" b="-394737"/>
                          </a:stretch>
                        </a:blipFill>
                      </a:tcPr>
                    </a:tc>
                    <a:tc>
                      <a:txBody>
                        <a:bodyPr/>
                        <a:lstStyle/>
                        <a:p>
                          <a:endParaRPr lang="ru-RU"/>
                        </a:p>
                      </a:txBody>
                      <a:tcPr marL="6350" marR="6350" marT="0" marB="0" anchor="ctr">
                        <a:blipFill>
                          <a:blip r:embed="rId4"/>
                          <a:stretch>
                            <a:fillRect l="-321875" t="-106579" r="-69602" b="-394737"/>
                          </a:stretch>
                        </a:blipFill>
                      </a:tcPr>
                    </a:tc>
                    <a:tc>
                      <a:txBody>
                        <a:bodyPr/>
                        <a:lstStyle/>
                        <a:p>
                          <a:endParaRPr lang="ru-RU"/>
                        </a:p>
                      </a:txBody>
                      <a:tcPr marL="6350" marR="6350" marT="0" marB="0" anchor="ctr">
                        <a:blipFill>
                          <a:blip r:embed="rId4"/>
                          <a:stretch>
                            <a:fillRect l="-613636" t="-106579" r="-1240" b="-394737"/>
                          </a:stretch>
                        </a:blipFill>
                      </a:tcPr>
                    </a:tc>
                    <a:extLst>
                      <a:ext uri="{0D108BD9-81ED-4DB2-BD59-A6C34878D82A}">
                        <a16:rowId xmlns:a16="http://schemas.microsoft.com/office/drawing/2014/main" val="16909801"/>
                      </a:ext>
                    </a:extLst>
                  </a:tr>
                  <a:tr h="462026">
                    <a:tc>
                      <a:txBody>
                        <a:bodyPr/>
                        <a:lstStyle/>
                        <a:p>
                          <a:endParaRPr lang="ru-RU"/>
                        </a:p>
                      </a:txBody>
                      <a:tcPr marL="6350" marR="6350" marT="0" marB="0" anchor="ctr">
                        <a:blipFill>
                          <a:blip r:embed="rId4"/>
                          <a:stretch>
                            <a:fillRect l="-190" t="-206579" r="-228083" b="-294737"/>
                          </a:stretch>
                        </a:blipFill>
                      </a:tcPr>
                    </a:tc>
                    <a:tc>
                      <a:txBody>
                        <a:bodyPr/>
                        <a:lstStyle/>
                        <a:p>
                          <a:endParaRPr lang="ru-RU"/>
                        </a:p>
                      </a:txBody>
                      <a:tcPr marL="6350" marR="6350" marT="0" marB="0" anchor="ctr">
                        <a:blipFill>
                          <a:blip r:embed="rId4"/>
                          <a:stretch>
                            <a:fillRect l="-174257" t="-206579" r="-296700" b="-294737"/>
                          </a:stretch>
                        </a:blipFill>
                      </a:tcPr>
                    </a:tc>
                    <a:tc>
                      <a:txBody>
                        <a:bodyPr/>
                        <a:lstStyle/>
                        <a:p>
                          <a:endParaRPr lang="ru-RU"/>
                        </a:p>
                      </a:txBody>
                      <a:tcPr marL="6350" marR="6350" marT="0" marB="0" anchor="ctr">
                        <a:blipFill>
                          <a:blip r:embed="rId4"/>
                          <a:stretch>
                            <a:fillRect l="-275166" t="-206579" r="-197682" b="-294737"/>
                          </a:stretch>
                        </a:blipFill>
                      </a:tcPr>
                    </a:tc>
                    <a:tc>
                      <a:txBody>
                        <a:bodyPr/>
                        <a:lstStyle/>
                        <a:p>
                          <a:endParaRPr lang="ru-RU"/>
                        </a:p>
                      </a:txBody>
                      <a:tcPr marL="6350" marR="6350" marT="0" marB="0" anchor="ctr">
                        <a:blipFill>
                          <a:blip r:embed="rId4"/>
                          <a:stretch>
                            <a:fillRect l="-321875" t="-206579" r="-69602" b="-294737"/>
                          </a:stretch>
                        </a:blipFill>
                      </a:tcPr>
                    </a:tc>
                    <a:tc>
                      <a:txBody>
                        <a:bodyPr/>
                        <a:lstStyle/>
                        <a:p>
                          <a:endParaRPr lang="ru-RU"/>
                        </a:p>
                      </a:txBody>
                      <a:tcPr marL="6350" marR="6350" marT="0" marB="0" anchor="ctr">
                        <a:blipFill>
                          <a:blip r:embed="rId4"/>
                          <a:stretch>
                            <a:fillRect l="-613636" t="-206579" r="-1240" b="-294737"/>
                          </a:stretch>
                        </a:blipFill>
                      </a:tcPr>
                    </a:tc>
                    <a:extLst>
                      <a:ext uri="{0D108BD9-81ED-4DB2-BD59-A6C34878D82A}">
                        <a16:rowId xmlns:a16="http://schemas.microsoft.com/office/drawing/2014/main" val="2465482929"/>
                      </a:ext>
                    </a:extLst>
                  </a:tr>
                  <a:tr h="464058">
                    <a:tc>
                      <a:txBody>
                        <a:bodyPr/>
                        <a:lstStyle/>
                        <a:p>
                          <a:endParaRPr lang="ru-RU"/>
                        </a:p>
                      </a:txBody>
                      <a:tcPr marL="6350" marR="6350" marT="0" marB="0" anchor="ctr">
                        <a:blipFill>
                          <a:blip r:embed="rId4"/>
                          <a:stretch>
                            <a:fillRect l="-190" t="-306579" r="-228083" b="-194737"/>
                          </a:stretch>
                        </a:blipFill>
                      </a:tcPr>
                    </a:tc>
                    <a:tc>
                      <a:txBody>
                        <a:bodyPr/>
                        <a:lstStyle/>
                        <a:p>
                          <a:endParaRPr lang="ru-RU"/>
                        </a:p>
                      </a:txBody>
                      <a:tcPr marL="6350" marR="6350" marT="0" marB="0" anchor="ctr">
                        <a:blipFill>
                          <a:blip r:embed="rId4"/>
                          <a:stretch>
                            <a:fillRect l="-174257" t="-306579" r="-296700" b="-194737"/>
                          </a:stretch>
                        </a:blipFill>
                      </a:tcPr>
                    </a:tc>
                    <a:tc>
                      <a:txBody>
                        <a:bodyPr/>
                        <a:lstStyle/>
                        <a:p>
                          <a:endParaRPr lang="ru-RU"/>
                        </a:p>
                      </a:txBody>
                      <a:tcPr marL="6350" marR="6350" marT="0" marB="0" anchor="ctr">
                        <a:blipFill>
                          <a:blip r:embed="rId4"/>
                          <a:stretch>
                            <a:fillRect l="-275166" t="-306579" r="-197682" b="-194737"/>
                          </a:stretch>
                        </a:blipFill>
                      </a:tcPr>
                    </a:tc>
                    <a:tc>
                      <a:txBody>
                        <a:bodyPr/>
                        <a:lstStyle/>
                        <a:p>
                          <a:endParaRPr lang="ru-RU"/>
                        </a:p>
                      </a:txBody>
                      <a:tcPr marL="6350" marR="6350" marT="0" marB="0" anchor="ctr">
                        <a:blipFill>
                          <a:blip r:embed="rId4"/>
                          <a:stretch>
                            <a:fillRect l="-321875" t="-306579" r="-69602" b="-194737"/>
                          </a:stretch>
                        </a:blipFill>
                      </a:tcPr>
                    </a:tc>
                    <a:tc>
                      <a:txBody>
                        <a:bodyPr/>
                        <a:lstStyle/>
                        <a:p>
                          <a:endParaRPr lang="ru-RU"/>
                        </a:p>
                      </a:txBody>
                      <a:tcPr marL="6350" marR="6350" marT="0" marB="0" anchor="ctr">
                        <a:blipFill>
                          <a:blip r:embed="rId4"/>
                          <a:stretch>
                            <a:fillRect l="-613636" t="-306579" r="-1240" b="-194737"/>
                          </a:stretch>
                        </a:blipFill>
                      </a:tcPr>
                    </a:tc>
                    <a:extLst>
                      <a:ext uri="{0D108BD9-81ED-4DB2-BD59-A6C34878D82A}">
                        <a16:rowId xmlns:a16="http://schemas.microsoft.com/office/drawing/2014/main" val="3826986437"/>
                      </a:ext>
                    </a:extLst>
                  </a:tr>
                  <a:tr h="423990">
                    <a:tc>
                      <a:txBody>
                        <a:bodyPr/>
                        <a:lstStyle/>
                        <a:p>
                          <a:endParaRPr lang="ru-RU"/>
                        </a:p>
                      </a:txBody>
                      <a:tcPr marL="6350" marR="6350" marT="0" marB="0" anchor="ctr">
                        <a:blipFill>
                          <a:blip r:embed="rId4"/>
                          <a:stretch>
                            <a:fillRect l="-190" t="-441429" r="-228083" b="-111429"/>
                          </a:stretch>
                        </a:blipFill>
                      </a:tcPr>
                    </a:tc>
                    <a:tc>
                      <a:txBody>
                        <a:bodyPr/>
                        <a:lstStyle/>
                        <a:p>
                          <a:endParaRPr lang="ru-RU"/>
                        </a:p>
                      </a:txBody>
                      <a:tcPr marL="6350" marR="6350" marT="0" marB="0" anchor="ctr">
                        <a:blipFill>
                          <a:blip r:embed="rId4"/>
                          <a:stretch>
                            <a:fillRect l="-174257" t="-441429" r="-296700" b="-111429"/>
                          </a:stretch>
                        </a:blipFill>
                      </a:tcPr>
                    </a:tc>
                    <a:tc>
                      <a:txBody>
                        <a:bodyPr/>
                        <a:lstStyle/>
                        <a:p>
                          <a:endParaRPr lang="ru-RU"/>
                        </a:p>
                      </a:txBody>
                      <a:tcPr marL="6350" marR="6350" marT="0" marB="0" anchor="ctr">
                        <a:blipFill>
                          <a:blip r:embed="rId4"/>
                          <a:stretch>
                            <a:fillRect l="-275166" t="-441429" r="-197682" b="-111429"/>
                          </a:stretch>
                        </a:blipFill>
                      </a:tcPr>
                    </a:tc>
                    <a:tc>
                      <a:txBody>
                        <a:bodyPr/>
                        <a:lstStyle/>
                        <a:p>
                          <a:endParaRPr lang="ru-RU"/>
                        </a:p>
                      </a:txBody>
                      <a:tcPr marL="6350" marR="6350" marT="0" marB="0" anchor="ctr">
                        <a:blipFill>
                          <a:blip r:embed="rId4"/>
                          <a:stretch>
                            <a:fillRect l="-321875" t="-441429" r="-69602" b="-111429"/>
                          </a:stretch>
                        </a:blipFill>
                      </a:tcPr>
                    </a:tc>
                    <a:tc>
                      <a:txBody>
                        <a:bodyPr/>
                        <a:lstStyle/>
                        <a:p>
                          <a:endParaRPr lang="ru-RU"/>
                        </a:p>
                      </a:txBody>
                      <a:tcPr marL="6350" marR="6350" marT="0" marB="0" anchor="ctr">
                        <a:blipFill>
                          <a:blip r:embed="rId4"/>
                          <a:stretch>
                            <a:fillRect l="-613636" t="-441429" r="-1240" b="-111429"/>
                          </a:stretch>
                        </a:blipFill>
                      </a:tcPr>
                    </a:tc>
                    <a:extLst>
                      <a:ext uri="{0D108BD9-81ED-4DB2-BD59-A6C34878D82A}">
                        <a16:rowId xmlns:a16="http://schemas.microsoft.com/office/drawing/2014/main" val="3481442725"/>
                      </a:ext>
                    </a:extLst>
                  </a:tr>
                  <a:tr h="462026">
                    <a:tc>
                      <a:txBody>
                        <a:bodyPr/>
                        <a:lstStyle/>
                        <a:p>
                          <a:endParaRPr lang="ru-RU"/>
                        </a:p>
                      </a:txBody>
                      <a:tcPr marL="6350" marR="6350" marT="0" marB="0" anchor="ctr">
                        <a:blipFill>
                          <a:blip r:embed="rId4"/>
                          <a:stretch>
                            <a:fillRect l="-190" t="-498684" r="-228083" b="-2632"/>
                          </a:stretch>
                        </a:blipFill>
                      </a:tcPr>
                    </a:tc>
                    <a:tc>
                      <a:txBody>
                        <a:bodyPr/>
                        <a:lstStyle/>
                        <a:p>
                          <a:endParaRPr lang="ru-RU"/>
                        </a:p>
                      </a:txBody>
                      <a:tcPr marL="6350" marR="6350" marT="0" marB="0" anchor="ctr">
                        <a:blipFill>
                          <a:blip r:embed="rId4"/>
                          <a:stretch>
                            <a:fillRect l="-174257" t="-498684" r="-296700" b="-2632"/>
                          </a:stretch>
                        </a:blipFill>
                      </a:tcPr>
                    </a:tc>
                    <a:tc>
                      <a:txBody>
                        <a:bodyPr/>
                        <a:lstStyle/>
                        <a:p>
                          <a:endParaRPr lang="ru-RU"/>
                        </a:p>
                      </a:txBody>
                      <a:tcPr marL="6350" marR="6350" marT="0" marB="0" anchor="ctr">
                        <a:blipFill>
                          <a:blip r:embed="rId4"/>
                          <a:stretch>
                            <a:fillRect l="-275166" t="-498684" r="-197682" b="-2632"/>
                          </a:stretch>
                        </a:blipFill>
                      </a:tcPr>
                    </a:tc>
                    <a:tc>
                      <a:txBody>
                        <a:bodyPr/>
                        <a:lstStyle/>
                        <a:p>
                          <a:endParaRPr lang="ru-RU"/>
                        </a:p>
                      </a:txBody>
                      <a:tcPr marL="6350" marR="6350" marT="0" marB="0" anchor="ctr">
                        <a:blipFill>
                          <a:blip r:embed="rId4"/>
                          <a:stretch>
                            <a:fillRect l="-321875" t="-498684" r="-69602" b="-2632"/>
                          </a:stretch>
                        </a:blipFill>
                      </a:tcPr>
                    </a:tc>
                    <a:tc>
                      <a:txBody>
                        <a:bodyPr/>
                        <a:lstStyle/>
                        <a:p>
                          <a:endParaRPr lang="ru-RU"/>
                        </a:p>
                      </a:txBody>
                      <a:tcPr marL="6350" marR="6350" marT="0" marB="0" anchor="ctr">
                        <a:blipFill>
                          <a:blip r:embed="rId4"/>
                          <a:stretch>
                            <a:fillRect l="-613636" t="-498684" r="-1240" b="-2632"/>
                          </a:stretch>
                        </a:blipFill>
                      </a:tcPr>
                    </a:tc>
                    <a:extLst>
                      <a:ext uri="{0D108BD9-81ED-4DB2-BD59-A6C34878D82A}">
                        <a16:rowId xmlns:a16="http://schemas.microsoft.com/office/drawing/2014/main" val="3645403452"/>
                      </a:ext>
                    </a:extLst>
                  </a:tr>
                </a:tbl>
              </a:graphicData>
            </a:graphic>
          </p:graphicFrame>
        </mc:Fallback>
      </mc:AlternateContent>
      <p:sp>
        <p:nvSpPr>
          <p:cNvPr id="7" name="Rectangle 1">
            <a:extLst>
              <a:ext uri="{FF2B5EF4-FFF2-40B4-BE49-F238E27FC236}">
                <a16:creationId xmlns:a16="http://schemas.microsoft.com/office/drawing/2014/main" id="{FB0183C9-DA7D-41D5-A222-D56778F2EC32}"/>
              </a:ext>
            </a:extLst>
          </p:cNvPr>
          <p:cNvSpPr>
            <a:spLocks noChangeArrowheads="1"/>
          </p:cNvSpPr>
          <p:nvPr/>
        </p:nvSpPr>
        <p:spPr bwMode="auto">
          <a:xfrm>
            <a:off x="838200" y="32797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30565875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982CA1F5-29A1-43DE-81AE-391139D88926}"/>
              </a:ext>
            </a:extLst>
          </p:cNvPr>
          <p:cNvSpPr/>
          <p:nvPr/>
        </p:nvSpPr>
        <p:spPr>
          <a:xfrm>
            <a:off x="789709" y="2496330"/>
            <a:ext cx="10113818" cy="3973743"/>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mc:AlternateContent xmlns:mc="http://schemas.openxmlformats.org/markup-compatibility/2006">
        <mc:Choice xmlns:a14="http://schemas.microsoft.com/office/drawing/2010/main" Requires="a14">
          <p:sp>
            <p:nvSpPr>
              <p:cNvPr id="4" name="Прямоугольник 3">
                <a:extLst>
                  <a:ext uri="{FF2B5EF4-FFF2-40B4-BE49-F238E27FC236}">
                    <a16:creationId xmlns:a16="http://schemas.microsoft.com/office/drawing/2014/main" id="{764F631F-EE8D-4A8D-A77B-FC9CE15E20D9}"/>
                  </a:ext>
                </a:extLst>
              </p:cNvPr>
              <p:cNvSpPr/>
              <p:nvPr/>
            </p:nvSpPr>
            <p:spPr>
              <a:xfrm>
                <a:off x="1052945" y="2496330"/>
                <a:ext cx="8922327" cy="3839000"/>
              </a:xfrm>
              <a:prstGeom prst="rect">
                <a:avLst/>
              </a:prstGeom>
            </p:spPr>
            <p:txBody>
              <a:bodyPr wrap="square">
                <a:spAutoFit/>
              </a:bodyPr>
              <a:lstStyle/>
              <a:p>
                <a:pPr indent="450215" algn="just">
                  <a:lnSpc>
                    <a:spcPct val="150000"/>
                  </a:lnSpc>
                  <a:spcAft>
                    <a:spcPts val="0"/>
                  </a:spcAft>
                  <a:tabLst>
                    <a:tab pos="712470" algn="l"/>
                  </a:tabLst>
                </a:pPr>
                <a:r>
                  <a:rPr lang="en-US" dirty="0" err="1">
                    <a:solidFill>
                      <a:srgbClr val="000000"/>
                    </a:solidFill>
                    <a:latin typeface="Times New Roman" panose="02020603050405020304" pitchFamily="18" charset="0"/>
                    <a:ea typeface="Arial Unicode MS"/>
                  </a:rPr>
                  <a:t>E'tibor</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bering</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alternativa</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bir</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nechta</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foydali</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qiymatlarga</a:t>
                </a:r>
                <a:r>
                  <a:rPr lang="en-US" dirty="0">
                    <a:solidFill>
                      <a:srgbClr val="000000"/>
                    </a:solidFill>
                    <a:latin typeface="Times New Roman" panose="02020603050405020304" pitchFamily="18" charset="0"/>
                    <a:ea typeface="Arial Unicode MS"/>
                  </a:rPr>
                  <a:t> mos keladi </a:t>
                </a:r>
                <a14:m>
                  <m:oMath xmlns:m="http://schemas.openxmlformats.org/officeDocument/2006/math">
                    <m:sSub>
                      <m:sSubPr>
                        <m:ctrlPr>
                          <a:rPr lang="ru-RU" i="1">
                            <a:solidFill>
                              <a:srgbClr val="000000"/>
                            </a:solidFill>
                            <a:latin typeface="Cambria Math" panose="02040503050406030204" pitchFamily="18" charset="0"/>
                            <a:ea typeface="Arial Unicode MS"/>
                          </a:rPr>
                        </m:ctrlPr>
                      </m:sSubPr>
                      <m:e>
                        <m:r>
                          <a:rPr lang="ru-RU" i="1">
                            <a:solidFill>
                              <a:srgbClr val="000000"/>
                            </a:solidFill>
                            <a:latin typeface="Cambria Math" panose="02040503050406030204" pitchFamily="18" charset="0"/>
                            <a:ea typeface="Arial Unicode MS"/>
                          </a:rPr>
                          <m:t>𝑈</m:t>
                        </m:r>
                      </m:e>
                      <m:sub>
                        <m:r>
                          <a:rPr lang="ru-RU" i="1">
                            <a:solidFill>
                              <a:srgbClr val="000000"/>
                            </a:solidFill>
                            <a:latin typeface="Cambria Math" panose="02040503050406030204" pitchFamily="18" charset="0"/>
                            <a:ea typeface="Arial Unicode MS"/>
                          </a:rPr>
                          <m:t>𝑖</m:t>
                        </m:r>
                      </m:sub>
                    </m:sSub>
                    <m:r>
                      <a:rPr lang="en-US" i="1">
                        <a:solidFill>
                          <a:srgbClr val="000000"/>
                        </a:solidFill>
                        <a:latin typeface="Cambria Math" panose="02040503050406030204" pitchFamily="18" charset="0"/>
                        <a:ea typeface="Arial Unicode MS"/>
                      </a:rPr>
                      <m:t>=</m:t>
                    </m:r>
                    <m:d>
                      <m:dPr>
                        <m:begChr m:val="‖"/>
                        <m:endChr m:val="‖"/>
                        <m:ctrlPr>
                          <a:rPr lang="ru-RU" i="1">
                            <a:solidFill>
                              <a:srgbClr val="000000"/>
                            </a:solidFill>
                            <a:latin typeface="Cambria Math" panose="02040503050406030204" pitchFamily="18" charset="0"/>
                            <a:ea typeface="Arial Unicode MS"/>
                          </a:rPr>
                        </m:ctrlPr>
                      </m:dPr>
                      <m:e>
                        <m:sSub>
                          <m:sSubPr>
                            <m:ctrlPr>
                              <a:rPr lang="ru-RU" i="1">
                                <a:solidFill>
                                  <a:srgbClr val="000000"/>
                                </a:solidFill>
                                <a:latin typeface="Cambria Math" panose="02040503050406030204" pitchFamily="18" charset="0"/>
                                <a:ea typeface="Arial Unicode MS"/>
                              </a:rPr>
                            </m:ctrlPr>
                          </m:sSubPr>
                          <m:e>
                            <m:r>
                              <a:rPr lang="ru-RU" i="1">
                                <a:solidFill>
                                  <a:srgbClr val="000000"/>
                                </a:solidFill>
                                <a:latin typeface="Cambria Math" panose="02040503050406030204" pitchFamily="18" charset="0"/>
                                <a:ea typeface="Arial Unicode MS"/>
                              </a:rPr>
                              <m:t>𝑢</m:t>
                            </m:r>
                          </m:e>
                          <m:sub>
                            <m:r>
                              <a:rPr lang="ru-RU" i="1">
                                <a:solidFill>
                                  <a:srgbClr val="000000"/>
                                </a:solidFill>
                                <a:latin typeface="Cambria Math" panose="02040503050406030204" pitchFamily="18" charset="0"/>
                                <a:ea typeface="Arial Unicode MS"/>
                              </a:rPr>
                              <m:t>𝑖</m:t>
                            </m:r>
                          </m:sub>
                        </m:sSub>
                        <m:r>
                          <a:rPr lang="en-US" i="1">
                            <a:solidFill>
                              <a:srgbClr val="000000"/>
                            </a:solidFill>
                            <a:latin typeface="Cambria Math" panose="02040503050406030204" pitchFamily="18" charset="0"/>
                            <a:ea typeface="Arial Unicode MS"/>
                          </a:rPr>
                          <m:t>(</m:t>
                        </m:r>
                        <m:sSub>
                          <m:sSubPr>
                            <m:ctrlPr>
                              <a:rPr lang="ru-RU" i="1">
                                <a:solidFill>
                                  <a:srgbClr val="000000"/>
                                </a:solidFill>
                                <a:latin typeface="Cambria Math" panose="02040503050406030204" pitchFamily="18" charset="0"/>
                                <a:ea typeface="Arial Unicode MS"/>
                              </a:rPr>
                            </m:ctrlPr>
                          </m:sSubPr>
                          <m:e>
                            <m:r>
                              <a:rPr lang="ru-RU" i="1">
                                <a:solidFill>
                                  <a:srgbClr val="000000"/>
                                </a:solidFill>
                                <a:latin typeface="Cambria Math" panose="02040503050406030204" pitchFamily="18" charset="0"/>
                                <a:ea typeface="Arial Unicode MS"/>
                              </a:rPr>
                              <m:t>𝑥</m:t>
                            </m:r>
                          </m:e>
                          <m:sub>
                            <m:r>
                              <a:rPr lang="ru-RU" i="1">
                                <a:solidFill>
                                  <a:srgbClr val="000000"/>
                                </a:solidFill>
                                <a:latin typeface="Cambria Math" panose="02040503050406030204" pitchFamily="18" charset="0"/>
                                <a:ea typeface="Arial Unicode MS"/>
                              </a:rPr>
                              <m:t>𝑘</m:t>
                            </m:r>
                          </m:sub>
                        </m:sSub>
                        <m:r>
                          <a:rPr lang="en-US" i="1">
                            <a:solidFill>
                              <a:srgbClr val="000000"/>
                            </a:solidFill>
                            <a:latin typeface="Cambria Math" panose="02040503050406030204" pitchFamily="18" charset="0"/>
                            <a:ea typeface="Arial Unicode MS"/>
                          </a:rPr>
                          <m:t>,</m:t>
                        </m:r>
                        <m:sSub>
                          <m:sSubPr>
                            <m:ctrlPr>
                              <a:rPr lang="ru-RU" i="1">
                                <a:solidFill>
                                  <a:srgbClr val="000000"/>
                                </a:solidFill>
                                <a:latin typeface="Cambria Math" panose="02040503050406030204" pitchFamily="18" charset="0"/>
                                <a:ea typeface="Arial Unicode MS"/>
                              </a:rPr>
                            </m:ctrlPr>
                          </m:sSubPr>
                          <m:e>
                            <m:r>
                              <a:rPr lang="ru-RU" i="1">
                                <a:solidFill>
                                  <a:srgbClr val="000000"/>
                                </a:solidFill>
                                <a:latin typeface="Cambria Math" panose="02040503050406030204" pitchFamily="18" charset="0"/>
                                <a:ea typeface="Arial Unicode MS"/>
                              </a:rPr>
                              <m:t>𝑠</m:t>
                            </m:r>
                          </m:e>
                          <m:sub>
                            <m:r>
                              <a:rPr lang="ru-RU" i="1">
                                <a:solidFill>
                                  <a:srgbClr val="000000"/>
                                </a:solidFill>
                                <a:latin typeface="Cambria Math" panose="02040503050406030204" pitchFamily="18" charset="0"/>
                                <a:ea typeface="Arial Unicode MS"/>
                              </a:rPr>
                              <m:t>𝑖𝑗</m:t>
                            </m:r>
                          </m:sub>
                        </m:sSub>
                        <m:r>
                          <a:rPr lang="en-US" i="1">
                            <a:solidFill>
                              <a:srgbClr val="000000"/>
                            </a:solidFill>
                            <a:latin typeface="Cambria Math" panose="02040503050406030204" pitchFamily="18" charset="0"/>
                            <a:ea typeface="Arial Unicode MS"/>
                          </a:rPr>
                          <m:t>)</m:t>
                        </m:r>
                      </m:e>
                    </m:d>
                  </m:oMath>
                </a14:m>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yoki</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mahalliy</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mezonning</a:t>
                </a:r>
                <a:r>
                  <a:rPr lang="en-US" dirty="0">
                    <a:solidFill>
                      <a:srgbClr val="000000"/>
                    </a:solidFill>
                    <a:latin typeface="Times New Roman" panose="02020603050405020304" pitchFamily="18" charset="0"/>
                    <a:ea typeface="Arial Unicode MS"/>
                  </a:rPr>
                  <a:t> </a:t>
                </a:r>
                <a14:m>
                  <m:oMath xmlns:m="http://schemas.openxmlformats.org/officeDocument/2006/math">
                    <m:sSub>
                      <m:sSubPr>
                        <m:ctrlPr>
                          <a:rPr lang="ru-RU" i="1">
                            <a:solidFill>
                              <a:srgbClr val="000000"/>
                            </a:solidFill>
                            <a:latin typeface="Cambria Math" panose="02040503050406030204" pitchFamily="18" charset="0"/>
                            <a:ea typeface="Arial Unicode MS"/>
                          </a:rPr>
                        </m:ctrlPr>
                      </m:sSubPr>
                      <m:e>
                        <m:r>
                          <a:rPr lang="ru-RU" i="1">
                            <a:solidFill>
                              <a:srgbClr val="000000"/>
                            </a:solidFill>
                            <a:latin typeface="Cambria Math" panose="02040503050406030204" pitchFamily="18" charset="0"/>
                            <a:ea typeface="Arial Unicode MS"/>
                          </a:rPr>
                          <m:t>𝑉</m:t>
                        </m:r>
                      </m:e>
                      <m:sub>
                        <m:r>
                          <a:rPr lang="ru-RU" i="1">
                            <a:solidFill>
                              <a:srgbClr val="000000"/>
                            </a:solidFill>
                            <a:latin typeface="Cambria Math" panose="02040503050406030204" pitchFamily="18" charset="0"/>
                            <a:ea typeface="Arial Unicode MS"/>
                          </a:rPr>
                          <m:t>𝑖</m:t>
                        </m:r>
                      </m:sub>
                    </m:sSub>
                    <m:r>
                      <a:rPr lang="en-US" i="1">
                        <a:solidFill>
                          <a:srgbClr val="000000"/>
                        </a:solidFill>
                        <a:latin typeface="Cambria Math" panose="02040503050406030204" pitchFamily="18" charset="0"/>
                        <a:ea typeface="Arial Unicode MS"/>
                      </a:rPr>
                      <m:t>=</m:t>
                    </m:r>
                    <m:d>
                      <m:dPr>
                        <m:begChr m:val="‖"/>
                        <m:endChr m:val="‖"/>
                        <m:ctrlPr>
                          <a:rPr lang="ru-RU" i="1">
                            <a:solidFill>
                              <a:srgbClr val="000000"/>
                            </a:solidFill>
                            <a:latin typeface="Cambria Math" panose="02040503050406030204" pitchFamily="18" charset="0"/>
                            <a:ea typeface="Arial Unicode MS"/>
                          </a:rPr>
                        </m:ctrlPr>
                      </m:dPr>
                      <m:e>
                        <m:sSub>
                          <m:sSubPr>
                            <m:ctrlPr>
                              <a:rPr lang="ru-RU" i="1">
                                <a:solidFill>
                                  <a:srgbClr val="000000"/>
                                </a:solidFill>
                                <a:latin typeface="Cambria Math" panose="02040503050406030204" pitchFamily="18" charset="0"/>
                                <a:ea typeface="Arial Unicode MS"/>
                              </a:rPr>
                            </m:ctrlPr>
                          </m:sSubPr>
                          <m:e>
                            <m:r>
                              <a:rPr lang="ru-RU" i="1">
                                <a:solidFill>
                                  <a:srgbClr val="000000"/>
                                </a:solidFill>
                                <a:latin typeface="Cambria Math" panose="02040503050406030204" pitchFamily="18" charset="0"/>
                                <a:ea typeface="Arial Unicode MS"/>
                              </a:rPr>
                              <m:t>𝑣</m:t>
                            </m:r>
                          </m:e>
                          <m:sub>
                            <m:r>
                              <a:rPr lang="ru-RU" i="1">
                                <a:solidFill>
                                  <a:srgbClr val="000000"/>
                                </a:solidFill>
                                <a:latin typeface="Cambria Math" panose="02040503050406030204" pitchFamily="18" charset="0"/>
                                <a:ea typeface="Arial Unicode MS"/>
                              </a:rPr>
                              <m:t>𝑖</m:t>
                            </m:r>
                          </m:sub>
                        </m:sSub>
                        <m:r>
                          <a:rPr lang="en-US" i="1">
                            <a:solidFill>
                              <a:srgbClr val="000000"/>
                            </a:solidFill>
                            <a:latin typeface="Cambria Math" panose="02040503050406030204" pitchFamily="18" charset="0"/>
                            <a:ea typeface="Arial Unicode MS"/>
                          </a:rPr>
                          <m:t>(</m:t>
                        </m:r>
                        <m:r>
                          <a:rPr lang="ru-RU" i="1">
                            <a:solidFill>
                              <a:srgbClr val="000000"/>
                            </a:solidFill>
                            <a:latin typeface="Cambria Math" panose="02040503050406030204" pitchFamily="18" charset="0"/>
                            <a:ea typeface="Arial Unicode MS"/>
                          </a:rPr>
                          <m:t>𝑥</m:t>
                        </m:r>
                        <m:r>
                          <a:rPr lang="en-US" i="1">
                            <a:solidFill>
                              <a:srgbClr val="000000"/>
                            </a:solidFill>
                            <a:latin typeface="Cambria Math" panose="02040503050406030204" pitchFamily="18" charset="0"/>
                            <a:ea typeface="Arial Unicode MS"/>
                          </a:rPr>
                          <m:t>,</m:t>
                        </m:r>
                        <m:sSub>
                          <m:sSubPr>
                            <m:ctrlPr>
                              <a:rPr lang="ru-RU" i="1">
                                <a:solidFill>
                                  <a:srgbClr val="000000"/>
                                </a:solidFill>
                                <a:latin typeface="Cambria Math" panose="02040503050406030204" pitchFamily="18" charset="0"/>
                                <a:ea typeface="Arial Unicode MS"/>
                              </a:rPr>
                            </m:ctrlPr>
                          </m:sSubPr>
                          <m:e>
                            <m:r>
                              <a:rPr lang="ru-RU" i="1">
                                <a:solidFill>
                                  <a:srgbClr val="000000"/>
                                </a:solidFill>
                                <a:latin typeface="Cambria Math" panose="02040503050406030204" pitchFamily="18" charset="0"/>
                                <a:ea typeface="Arial Unicode MS"/>
                              </a:rPr>
                              <m:t>𝑠</m:t>
                            </m:r>
                          </m:e>
                          <m:sub>
                            <m:r>
                              <a:rPr lang="ru-RU" i="1">
                                <a:solidFill>
                                  <a:srgbClr val="000000"/>
                                </a:solidFill>
                                <a:latin typeface="Cambria Math" panose="02040503050406030204" pitchFamily="18" charset="0"/>
                                <a:ea typeface="Arial Unicode MS"/>
                              </a:rPr>
                              <m:t>𝑖𝑗</m:t>
                            </m:r>
                          </m:sub>
                        </m:sSub>
                        <m:r>
                          <a:rPr lang="en-US" i="1">
                            <a:solidFill>
                              <a:srgbClr val="000000"/>
                            </a:solidFill>
                            <a:latin typeface="Cambria Math" panose="02040503050406030204" pitchFamily="18" charset="0"/>
                            <a:ea typeface="Arial Unicode MS"/>
                          </a:rPr>
                          <m:t>)</m:t>
                        </m:r>
                      </m:e>
                    </m:d>
                  </m:oMath>
                </a14:m>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yo'qotishlari</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yoki</a:t>
                </a:r>
                <a:r>
                  <a:rPr lang="en-US" dirty="0">
                    <a:solidFill>
                      <a:srgbClr val="000000"/>
                    </a:solidFill>
                    <a:latin typeface="Times New Roman" panose="02020603050405020304" pitchFamily="18" charset="0"/>
                    <a:ea typeface="Arial Unicode MS"/>
                  </a:rPr>
                  <a:t> turli </a:t>
                </a:r>
                <a14:m>
                  <m:oMath xmlns:m="http://schemas.openxmlformats.org/officeDocument/2006/math">
                    <m:sSub>
                      <m:sSubPr>
                        <m:ctrlPr>
                          <a:rPr lang="ru-RU" i="1">
                            <a:solidFill>
                              <a:srgbClr val="000000"/>
                            </a:solidFill>
                            <a:latin typeface="Cambria Math" panose="02040503050406030204" pitchFamily="18" charset="0"/>
                            <a:ea typeface="Arial Unicode MS"/>
                          </a:rPr>
                        </m:ctrlPr>
                      </m:sSubPr>
                      <m:e>
                        <m:r>
                          <a:rPr lang="ru-RU" i="1">
                            <a:solidFill>
                              <a:srgbClr val="000000"/>
                            </a:solidFill>
                            <a:latin typeface="Cambria Math" panose="02040503050406030204" pitchFamily="18" charset="0"/>
                            <a:ea typeface="Arial Unicode MS"/>
                          </a:rPr>
                          <m:t>𝑠</m:t>
                        </m:r>
                      </m:e>
                      <m:sub>
                        <m:r>
                          <a:rPr lang="ru-RU" i="1">
                            <a:solidFill>
                              <a:srgbClr val="000000"/>
                            </a:solidFill>
                            <a:latin typeface="Cambria Math" panose="02040503050406030204" pitchFamily="18" charset="0"/>
                            <a:ea typeface="Arial Unicode MS"/>
                          </a:rPr>
                          <m:t>𝑖𝑗</m:t>
                        </m:r>
                      </m:sub>
                    </m:sSub>
                    <m:r>
                      <a:rPr lang="en-US" i="1">
                        <a:solidFill>
                          <a:srgbClr val="000000"/>
                        </a:solidFill>
                        <a:latin typeface="Cambria Math" panose="02040503050406030204" pitchFamily="18" charset="0"/>
                        <a:ea typeface="Arial Unicode MS"/>
                      </a:rPr>
                      <m:t>∈</m:t>
                    </m:r>
                    <m:sSub>
                      <m:sSubPr>
                        <m:ctrlPr>
                          <a:rPr lang="ru-RU" i="1">
                            <a:solidFill>
                              <a:srgbClr val="000000"/>
                            </a:solidFill>
                            <a:latin typeface="Cambria Math" panose="02040503050406030204" pitchFamily="18" charset="0"/>
                            <a:ea typeface="Arial Unicode MS"/>
                          </a:rPr>
                        </m:ctrlPr>
                      </m:sSubPr>
                      <m:e>
                        <m:r>
                          <a:rPr lang="ru-RU" i="1">
                            <a:solidFill>
                              <a:srgbClr val="000000"/>
                            </a:solidFill>
                            <a:latin typeface="Cambria Math" panose="02040503050406030204" pitchFamily="18" charset="0"/>
                            <a:ea typeface="Arial Unicode MS"/>
                          </a:rPr>
                          <m:t>𝑆</m:t>
                        </m:r>
                      </m:e>
                      <m:sub>
                        <m:r>
                          <a:rPr lang="ru-RU" i="1">
                            <a:solidFill>
                              <a:srgbClr val="000000"/>
                            </a:solidFill>
                            <a:latin typeface="Cambria Math" panose="02040503050406030204" pitchFamily="18" charset="0"/>
                            <a:ea typeface="Arial Unicode MS"/>
                          </a:rPr>
                          <m:t>𝑖</m:t>
                        </m:r>
                      </m:sub>
                    </m:sSub>
                    <m:r>
                      <a:rPr lang="ru-RU" i="1">
                        <a:solidFill>
                          <a:srgbClr val="000000"/>
                        </a:solidFill>
                        <a:latin typeface="Cambria Math" panose="02040503050406030204" pitchFamily="18" charset="0"/>
                        <a:ea typeface="Arial Unicode MS"/>
                      </a:rPr>
                      <m:t> </m:t>
                    </m:r>
                  </m:oMath>
                </a14:m>
                <a:r>
                  <a:rPr lang="en-US" dirty="0">
                    <a:solidFill>
                      <a:srgbClr val="000000"/>
                    </a:solidFill>
                    <a:latin typeface="Times New Roman" panose="02020603050405020304" pitchFamily="18" charset="0"/>
                    <a:ea typeface="Arial Unicode MS"/>
                  </a:rPr>
                  <a:t>uchun </a:t>
                </a:r>
                <a14:m>
                  <m:oMath xmlns:m="http://schemas.openxmlformats.org/officeDocument/2006/math">
                    <m:sSub>
                      <m:sSubPr>
                        <m:ctrlPr>
                          <a:rPr lang="ru-RU" i="1">
                            <a:solidFill>
                              <a:srgbClr val="000000"/>
                            </a:solidFill>
                            <a:latin typeface="Cambria Math" panose="02040503050406030204" pitchFamily="18" charset="0"/>
                            <a:ea typeface="Arial Unicode MS"/>
                          </a:rPr>
                        </m:ctrlPr>
                      </m:sSubPr>
                      <m:e>
                        <m:r>
                          <a:rPr lang="en-US" i="1">
                            <a:solidFill>
                              <a:srgbClr val="000000"/>
                            </a:solidFill>
                            <a:latin typeface="Cambria Math" panose="02040503050406030204" pitchFamily="18" charset="0"/>
                            <a:ea typeface="Arial Unicode MS"/>
                          </a:rPr>
                          <m:t>𝑧</m:t>
                        </m:r>
                      </m:e>
                      <m:sub>
                        <m:r>
                          <a:rPr lang="en-US" i="1">
                            <a:solidFill>
                              <a:srgbClr val="000000"/>
                            </a:solidFill>
                            <a:latin typeface="Cambria Math" panose="02040503050406030204" pitchFamily="18" charset="0"/>
                            <a:ea typeface="Arial Unicode MS"/>
                          </a:rPr>
                          <m:t>𝑖</m:t>
                        </m:r>
                      </m:sub>
                    </m:sSub>
                  </m:oMath>
                </a14:m>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sifat</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tavsifi</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Boshqacha</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qilib</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aytganda</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muqobilni</a:t>
                </a:r>
                <a:r>
                  <a:rPr lang="en-US" dirty="0">
                    <a:solidFill>
                      <a:srgbClr val="000000"/>
                    </a:solidFill>
                    <a:latin typeface="Times New Roman" panose="02020603050405020304" pitchFamily="18" charset="0"/>
                    <a:ea typeface="Arial Unicode MS"/>
                  </a:rPr>
                  <a:t> tanlash aniq </a:t>
                </a:r>
                <a:r>
                  <a:rPr lang="en-US" dirty="0" err="1">
                    <a:solidFill>
                      <a:srgbClr val="000000"/>
                    </a:solidFill>
                    <a:latin typeface="Times New Roman" panose="02020603050405020304" pitchFamily="18" charset="0"/>
                    <a:ea typeface="Arial Unicode MS"/>
                  </a:rPr>
                  <a:t>natijaga</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olib</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kelmaydi</a:t>
                </a:r>
                <a:r>
                  <a:rPr lang="en-US" dirty="0">
                    <a:solidFill>
                      <a:srgbClr val="000000"/>
                    </a:solidFill>
                    <a:latin typeface="Times New Roman" panose="02020603050405020304" pitchFamily="18" charset="0"/>
                    <a:ea typeface="Arial Unicode MS"/>
                  </a:rPr>
                  <a:t>.</a:t>
                </a:r>
                <a:endParaRPr lang="ru-RU" sz="1600" dirty="0">
                  <a:effectLst/>
                  <a:latin typeface="Times New Roman" panose="02020603050405020304" pitchFamily="18" charset="0"/>
                  <a:ea typeface="Times New Roman" panose="02020603050405020304" pitchFamily="18" charset="0"/>
                </a:endParaRPr>
              </a:p>
              <a:p>
                <a:pPr indent="450215" algn="just">
                  <a:lnSpc>
                    <a:spcPct val="150000"/>
                  </a:lnSpc>
                  <a:spcAft>
                    <a:spcPts val="0"/>
                  </a:spcAft>
                  <a:tabLst>
                    <a:tab pos="712470" algn="l"/>
                  </a:tabLst>
                </a:pPr>
                <a:r>
                  <a:rPr lang="en-US" dirty="0">
                    <a:solidFill>
                      <a:srgbClr val="000000"/>
                    </a:solidFill>
                    <a:latin typeface="Times New Roman" panose="02020603050405020304" pitchFamily="18" charset="0"/>
                    <a:ea typeface="Arial Unicode MS"/>
                  </a:rPr>
                  <a:t>Qaror qabul qilish </a:t>
                </a:r>
                <a:r>
                  <a:rPr lang="en-US" dirty="0" err="1">
                    <a:solidFill>
                      <a:srgbClr val="000000"/>
                    </a:solidFill>
                    <a:latin typeface="Times New Roman" panose="02020603050405020304" pitchFamily="18" charset="0"/>
                    <a:ea typeface="Arial Unicode MS"/>
                  </a:rPr>
                  <a:t>vazifasi</a:t>
                </a:r>
                <a:r>
                  <a:rPr lang="en-US" dirty="0">
                    <a:solidFill>
                      <a:srgbClr val="000000"/>
                    </a:solidFill>
                    <a:latin typeface="Times New Roman" panose="02020603050405020304" pitchFamily="18" charset="0"/>
                    <a:ea typeface="Arial Unicode MS"/>
                  </a:rPr>
                  <a:t> </a:t>
                </a:r>
                <a14:m>
                  <m:oMath xmlns:m="http://schemas.openxmlformats.org/officeDocument/2006/math">
                    <m:d>
                      <m:dPr>
                        <m:ctrlPr>
                          <a:rPr lang="ru-RU" i="1">
                            <a:solidFill>
                              <a:srgbClr val="000000"/>
                            </a:solidFill>
                            <a:latin typeface="Cambria Math" panose="02040503050406030204" pitchFamily="18" charset="0"/>
                            <a:ea typeface="Arial Unicode MS"/>
                          </a:rPr>
                        </m:ctrlPr>
                      </m:dPr>
                      <m:e>
                        <m:r>
                          <a:rPr lang="ru-RU" i="1">
                            <a:solidFill>
                              <a:srgbClr val="000000"/>
                            </a:solidFill>
                            <a:latin typeface="Cambria Math" panose="02040503050406030204" pitchFamily="18" charset="0"/>
                            <a:ea typeface="Arial Unicode MS"/>
                          </a:rPr>
                          <m:t>𝑥</m:t>
                        </m:r>
                        <m:r>
                          <a:rPr lang="en-US" i="1">
                            <a:solidFill>
                              <a:srgbClr val="000000"/>
                            </a:solidFill>
                            <a:latin typeface="Cambria Math" panose="02040503050406030204" pitchFamily="18" charset="0"/>
                            <a:ea typeface="Arial Unicode MS"/>
                          </a:rPr>
                          <m:t>∈</m:t>
                        </m:r>
                        <m:r>
                          <a:rPr lang="ru-RU" i="1">
                            <a:solidFill>
                              <a:srgbClr val="000000"/>
                            </a:solidFill>
                            <a:latin typeface="Cambria Math" panose="02040503050406030204" pitchFamily="18" charset="0"/>
                            <a:ea typeface="Arial Unicode MS"/>
                          </a:rPr>
                          <m:t>𝑋</m:t>
                        </m:r>
                      </m:e>
                    </m:d>
                  </m:oMath>
                </a14:m>
                <a:r>
                  <a:rPr lang="en-US" dirty="0" err="1">
                    <a:solidFill>
                      <a:srgbClr val="000000"/>
                    </a:solidFill>
                    <a:latin typeface="Times New Roman" panose="02020603050405020304" pitchFamily="18" charset="0"/>
                    <a:ea typeface="Arial Unicode MS"/>
                  </a:rPr>
                  <a:t>ning</a:t>
                </a:r>
                <a:r>
                  <a:rPr lang="en-US" dirty="0">
                    <a:solidFill>
                      <a:srgbClr val="000000"/>
                    </a:solidFill>
                    <a:latin typeface="Times New Roman" panose="02020603050405020304" pitchFamily="18" charset="0"/>
                    <a:ea typeface="Arial Unicode MS"/>
                  </a:rPr>
                  <a:t>  eng katta </a:t>
                </a:r>
                <a:r>
                  <a:rPr lang="en-US" dirty="0" err="1">
                    <a:solidFill>
                      <a:srgbClr val="000000"/>
                    </a:solidFill>
                    <a:latin typeface="Times New Roman" panose="02020603050405020304" pitchFamily="18" charset="0"/>
                    <a:ea typeface="Arial Unicode MS"/>
                  </a:rPr>
                  <a:t>yordamga</a:t>
                </a:r>
                <a:r>
                  <a:rPr lang="en-US" dirty="0">
                    <a:solidFill>
                      <a:srgbClr val="000000"/>
                    </a:solidFill>
                    <a:latin typeface="Times New Roman" panose="02020603050405020304" pitchFamily="18" charset="0"/>
                    <a:ea typeface="Arial Unicode MS"/>
                  </a:rPr>
                  <a:t> </a:t>
                </a:r>
                <a14:m>
                  <m:oMath xmlns:m="http://schemas.openxmlformats.org/officeDocument/2006/math">
                    <m:r>
                      <a:rPr lang="en-US" i="1">
                        <a:solidFill>
                          <a:srgbClr val="000000"/>
                        </a:solidFill>
                        <a:latin typeface="Cambria Math" panose="02040503050406030204" pitchFamily="18" charset="0"/>
                        <a:ea typeface="Arial Unicode MS"/>
                      </a:rPr>
                      <m:t>(</m:t>
                    </m:r>
                    <m:sSub>
                      <m:sSubPr>
                        <m:ctrlPr>
                          <a:rPr lang="ru-RU" i="1">
                            <a:solidFill>
                              <a:srgbClr val="000000"/>
                            </a:solidFill>
                            <a:latin typeface="Cambria Math" panose="02040503050406030204" pitchFamily="18" charset="0"/>
                            <a:ea typeface="Arial Unicode MS"/>
                          </a:rPr>
                        </m:ctrlPr>
                      </m:sSubPr>
                      <m:e>
                        <m:r>
                          <a:rPr lang="ru-RU" i="1">
                            <a:solidFill>
                              <a:srgbClr val="000000"/>
                            </a:solidFill>
                            <a:latin typeface="Cambria Math" panose="02040503050406030204" pitchFamily="18" charset="0"/>
                            <a:ea typeface="Arial Unicode MS"/>
                          </a:rPr>
                          <m:t>𝑢</m:t>
                        </m:r>
                      </m:e>
                      <m:sub>
                        <m:r>
                          <a:rPr lang="ru-RU" i="1">
                            <a:solidFill>
                              <a:srgbClr val="000000"/>
                            </a:solidFill>
                            <a:latin typeface="Cambria Math" panose="02040503050406030204" pitchFamily="18" charset="0"/>
                            <a:ea typeface="Arial Unicode MS"/>
                          </a:rPr>
                          <m:t>𝑖</m:t>
                        </m:r>
                      </m:sub>
                    </m:sSub>
                    <m:d>
                      <m:dPr>
                        <m:ctrlPr>
                          <a:rPr lang="ru-RU" i="1">
                            <a:solidFill>
                              <a:srgbClr val="000000"/>
                            </a:solidFill>
                            <a:latin typeface="Cambria Math" panose="02040503050406030204" pitchFamily="18" charset="0"/>
                            <a:ea typeface="Arial Unicode MS"/>
                          </a:rPr>
                        </m:ctrlPr>
                      </m:dPr>
                      <m:e>
                        <m:sSup>
                          <m:sSupPr>
                            <m:ctrlPr>
                              <a:rPr lang="ru-RU" i="1">
                                <a:solidFill>
                                  <a:srgbClr val="000000"/>
                                </a:solidFill>
                                <a:latin typeface="Cambria Math" panose="02040503050406030204" pitchFamily="18" charset="0"/>
                                <a:ea typeface="Arial Unicode MS"/>
                              </a:rPr>
                            </m:ctrlPr>
                          </m:sSupPr>
                          <m:e>
                            <m:r>
                              <a:rPr lang="ru-RU" i="1">
                                <a:solidFill>
                                  <a:srgbClr val="000000"/>
                                </a:solidFill>
                                <a:latin typeface="Cambria Math" panose="02040503050406030204" pitchFamily="18" charset="0"/>
                                <a:ea typeface="Arial Unicode MS"/>
                              </a:rPr>
                              <m:t>𝑥</m:t>
                            </m:r>
                          </m:e>
                          <m:sup>
                            <m:r>
                              <a:rPr lang="en-US" i="1">
                                <a:solidFill>
                                  <a:srgbClr val="000000"/>
                                </a:solidFill>
                                <a:latin typeface="Cambria Math" panose="02040503050406030204" pitchFamily="18" charset="0"/>
                                <a:ea typeface="Arial Unicode MS"/>
                              </a:rPr>
                              <m:t>∗</m:t>
                            </m:r>
                          </m:sup>
                        </m:sSup>
                        <m:r>
                          <a:rPr lang="en-US" i="1">
                            <a:solidFill>
                              <a:srgbClr val="000000"/>
                            </a:solidFill>
                            <a:latin typeface="Cambria Math" panose="02040503050406030204" pitchFamily="18" charset="0"/>
                            <a:ea typeface="Arial Unicode MS"/>
                          </a:rPr>
                          <m:t>,</m:t>
                        </m:r>
                        <m:sSub>
                          <m:sSubPr>
                            <m:ctrlPr>
                              <a:rPr lang="ru-RU" i="1">
                                <a:solidFill>
                                  <a:srgbClr val="000000"/>
                                </a:solidFill>
                                <a:latin typeface="Cambria Math" panose="02040503050406030204" pitchFamily="18" charset="0"/>
                                <a:ea typeface="Arial Unicode MS"/>
                              </a:rPr>
                            </m:ctrlPr>
                          </m:sSubPr>
                          <m:e>
                            <m:r>
                              <a:rPr lang="ru-RU" i="1">
                                <a:solidFill>
                                  <a:srgbClr val="000000"/>
                                </a:solidFill>
                                <a:latin typeface="Cambria Math" panose="02040503050406030204" pitchFamily="18" charset="0"/>
                                <a:ea typeface="Arial Unicode MS"/>
                              </a:rPr>
                              <m:t>𝑠</m:t>
                            </m:r>
                          </m:e>
                          <m:sub>
                            <m:r>
                              <a:rPr lang="ru-RU" i="1">
                                <a:solidFill>
                                  <a:srgbClr val="000000"/>
                                </a:solidFill>
                                <a:latin typeface="Cambria Math" panose="02040503050406030204" pitchFamily="18" charset="0"/>
                                <a:ea typeface="Arial Unicode MS"/>
                              </a:rPr>
                              <m:t>𝑖𝑗</m:t>
                            </m:r>
                          </m:sub>
                        </m:sSub>
                      </m:e>
                    </m:d>
                    <m:r>
                      <a:rPr lang="en-US" i="1">
                        <a:solidFill>
                          <a:srgbClr val="000000"/>
                        </a:solidFill>
                        <a:latin typeface="Cambria Math" panose="02040503050406030204" pitchFamily="18" charset="0"/>
                        <a:ea typeface="Arial Unicode MS"/>
                      </a:rPr>
                      <m:t>=</m:t>
                    </m:r>
                    <m:func>
                      <m:funcPr>
                        <m:ctrlPr>
                          <a:rPr lang="ru-RU" i="1">
                            <a:solidFill>
                              <a:srgbClr val="000000"/>
                            </a:solidFill>
                            <a:latin typeface="Cambria Math" panose="02040503050406030204" pitchFamily="18" charset="0"/>
                            <a:ea typeface="Arial Unicode MS"/>
                          </a:rPr>
                        </m:ctrlPr>
                      </m:funcPr>
                      <m:fName>
                        <m:limLow>
                          <m:limLowPr>
                            <m:ctrlPr>
                              <a:rPr lang="ru-RU" i="1">
                                <a:solidFill>
                                  <a:srgbClr val="000000"/>
                                </a:solidFill>
                                <a:latin typeface="Cambria Math" panose="02040503050406030204" pitchFamily="18" charset="0"/>
                                <a:ea typeface="Arial Unicode MS"/>
                              </a:rPr>
                            </m:ctrlPr>
                          </m:limLowPr>
                          <m:e>
                            <m:r>
                              <m:rPr>
                                <m:sty m:val="p"/>
                              </m:rPr>
                              <a:rPr lang="en-US">
                                <a:solidFill>
                                  <a:srgbClr val="000000"/>
                                </a:solidFill>
                                <a:latin typeface="Cambria Math" panose="02040503050406030204" pitchFamily="18" charset="0"/>
                                <a:ea typeface="Arial Unicode MS"/>
                              </a:rPr>
                              <m:t>max</m:t>
                            </m:r>
                          </m:e>
                          <m:lim>
                            <m:r>
                              <a:rPr lang="ru-RU" i="1">
                                <a:solidFill>
                                  <a:srgbClr val="000000"/>
                                </a:solidFill>
                                <a:latin typeface="Cambria Math" panose="02040503050406030204" pitchFamily="18" charset="0"/>
                                <a:ea typeface="Arial Unicode MS"/>
                              </a:rPr>
                              <m:t>𝑥</m:t>
                            </m:r>
                            <m:r>
                              <a:rPr lang="en-US" i="1">
                                <a:solidFill>
                                  <a:srgbClr val="000000"/>
                                </a:solidFill>
                                <a:latin typeface="Cambria Math" panose="02040503050406030204" pitchFamily="18" charset="0"/>
                                <a:ea typeface="Arial Unicode MS"/>
                              </a:rPr>
                              <m:t>∈</m:t>
                            </m:r>
                            <m:r>
                              <a:rPr lang="ru-RU" i="1">
                                <a:solidFill>
                                  <a:srgbClr val="000000"/>
                                </a:solidFill>
                                <a:latin typeface="Cambria Math" panose="02040503050406030204" pitchFamily="18" charset="0"/>
                                <a:ea typeface="Arial Unicode MS"/>
                              </a:rPr>
                              <m:t>𝑋</m:t>
                            </m:r>
                          </m:lim>
                        </m:limLow>
                      </m:fName>
                      <m:e>
                        <m:sSub>
                          <m:sSubPr>
                            <m:ctrlPr>
                              <a:rPr lang="ru-RU" i="1">
                                <a:solidFill>
                                  <a:srgbClr val="000000"/>
                                </a:solidFill>
                                <a:latin typeface="Cambria Math" panose="02040503050406030204" pitchFamily="18" charset="0"/>
                                <a:ea typeface="Arial Unicode MS"/>
                              </a:rPr>
                            </m:ctrlPr>
                          </m:sSubPr>
                          <m:e>
                            <m:r>
                              <a:rPr lang="ru-RU" i="1">
                                <a:solidFill>
                                  <a:srgbClr val="000000"/>
                                </a:solidFill>
                                <a:latin typeface="Cambria Math" panose="02040503050406030204" pitchFamily="18" charset="0"/>
                                <a:ea typeface="Arial Unicode MS"/>
                              </a:rPr>
                              <m:t>𝑢</m:t>
                            </m:r>
                          </m:e>
                          <m:sub>
                            <m:r>
                              <a:rPr lang="ru-RU" i="1">
                                <a:solidFill>
                                  <a:srgbClr val="000000"/>
                                </a:solidFill>
                                <a:latin typeface="Cambria Math" panose="02040503050406030204" pitchFamily="18" charset="0"/>
                                <a:ea typeface="Arial Unicode MS"/>
                              </a:rPr>
                              <m:t>𝑖</m:t>
                            </m:r>
                          </m:sub>
                        </m:sSub>
                        <m:r>
                          <a:rPr lang="en-US" i="1">
                            <a:solidFill>
                              <a:srgbClr val="000000"/>
                            </a:solidFill>
                            <a:latin typeface="Cambria Math" panose="02040503050406030204" pitchFamily="18" charset="0"/>
                            <a:ea typeface="Arial Unicode MS"/>
                          </a:rPr>
                          <m:t>(</m:t>
                        </m:r>
                        <m:r>
                          <a:rPr lang="ru-RU" i="1">
                            <a:solidFill>
                              <a:srgbClr val="000000"/>
                            </a:solidFill>
                            <a:latin typeface="Cambria Math" panose="02040503050406030204" pitchFamily="18" charset="0"/>
                            <a:ea typeface="Arial Unicode MS"/>
                          </a:rPr>
                          <m:t>𝑥</m:t>
                        </m:r>
                        <m:r>
                          <a:rPr lang="en-US" i="1">
                            <a:solidFill>
                              <a:srgbClr val="000000"/>
                            </a:solidFill>
                            <a:latin typeface="Cambria Math" panose="02040503050406030204" pitchFamily="18" charset="0"/>
                            <a:ea typeface="Arial Unicode MS"/>
                          </a:rPr>
                          <m:t>,</m:t>
                        </m:r>
                        <m:sSub>
                          <m:sSubPr>
                            <m:ctrlPr>
                              <a:rPr lang="ru-RU" i="1">
                                <a:solidFill>
                                  <a:srgbClr val="000000"/>
                                </a:solidFill>
                                <a:latin typeface="Cambria Math" panose="02040503050406030204" pitchFamily="18" charset="0"/>
                                <a:ea typeface="Arial Unicode MS"/>
                              </a:rPr>
                            </m:ctrlPr>
                          </m:sSubPr>
                          <m:e>
                            <m:r>
                              <a:rPr lang="ru-RU" i="1">
                                <a:solidFill>
                                  <a:srgbClr val="000000"/>
                                </a:solidFill>
                                <a:latin typeface="Cambria Math" panose="02040503050406030204" pitchFamily="18" charset="0"/>
                                <a:ea typeface="Arial Unicode MS"/>
                              </a:rPr>
                              <m:t>𝑠</m:t>
                            </m:r>
                          </m:e>
                          <m:sub>
                            <m:r>
                              <a:rPr lang="ru-RU" i="1">
                                <a:solidFill>
                                  <a:srgbClr val="000000"/>
                                </a:solidFill>
                                <a:latin typeface="Cambria Math" panose="02040503050406030204" pitchFamily="18" charset="0"/>
                                <a:ea typeface="Arial Unicode MS"/>
                              </a:rPr>
                              <m:t>𝑖𝑗</m:t>
                            </m:r>
                          </m:sub>
                        </m:sSub>
                        <m:r>
                          <a:rPr lang="en-US" i="1">
                            <a:solidFill>
                              <a:srgbClr val="000000"/>
                            </a:solidFill>
                            <a:latin typeface="Cambria Math" panose="02040503050406030204" pitchFamily="18" charset="0"/>
                            <a:ea typeface="Arial Unicode MS"/>
                          </a:rPr>
                          <m:t>)</m:t>
                        </m:r>
                      </m:e>
                    </m:func>
                    <m:r>
                      <a:rPr lang="en-US" i="1">
                        <a:solidFill>
                          <a:srgbClr val="000000"/>
                        </a:solidFill>
                        <a:latin typeface="Cambria Math" panose="02040503050406030204" pitchFamily="18" charset="0"/>
                        <a:ea typeface="Arial Unicode MS"/>
                      </a:rPr>
                      <m:t>)</m:t>
                    </m:r>
                  </m:oMath>
                </a14:m>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ega</a:t>
                </a:r>
                <a:r>
                  <a:rPr lang="en-US" dirty="0">
                    <a:solidFill>
                      <a:srgbClr val="000000"/>
                    </a:solidFill>
                    <a:latin typeface="Times New Roman" panose="02020603050405020304" pitchFamily="18" charset="0"/>
                    <a:ea typeface="Arial Unicode MS"/>
                  </a:rPr>
                  <a:t> bo‘lgan eng </a:t>
                </a:r>
                <a:r>
                  <a:rPr lang="en-US" dirty="0" err="1">
                    <a:solidFill>
                      <a:srgbClr val="000000"/>
                    </a:solidFill>
                    <a:latin typeface="Times New Roman" panose="02020603050405020304" pitchFamily="18" charset="0"/>
                    <a:ea typeface="Arial Unicode MS"/>
                  </a:rPr>
                  <a:t>yaxshi</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variantini</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yoki</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foydalilik</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yoki</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yo‘qotish</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funksiyasini</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matritsa</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sifatida</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ifodalashda</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matritsa</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qatorini</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tanlashdan</a:t>
                </a:r>
                <a:r>
                  <a:rPr lang="en-US" dirty="0">
                    <a:solidFill>
                      <a:srgbClr val="000000"/>
                    </a:solidFill>
                    <a:latin typeface="Times New Roman" panose="02020603050405020304" pitchFamily="18" charset="0"/>
                    <a:ea typeface="Arial Unicode MS"/>
                  </a:rPr>
                  <a:t> iborat</a:t>
                </a:r>
                <a:r>
                  <a:rPr lang="uz-Cyrl-UZ" dirty="0">
                    <a:solidFill>
                      <a:srgbClr val="000000"/>
                    </a:solidFill>
                    <a:latin typeface="Times New Roman" panose="02020603050405020304" pitchFamily="18" charset="0"/>
                    <a:ea typeface="Arial Unicode MS"/>
                  </a:rPr>
                  <a:t>,</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yoki</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mahalliy</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sifat</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mezonini</a:t>
                </a:r>
                <a:r>
                  <a:rPr lang="en-US" dirty="0">
                    <a:solidFill>
                      <a:srgbClr val="000000"/>
                    </a:solidFill>
                    <a:latin typeface="Times New Roman" panose="02020603050405020304" pitchFamily="18" charset="0"/>
                    <a:ea typeface="Arial Unicode MS"/>
                  </a:rPr>
                  <a:t> baholash </a:t>
                </a:r>
                <a14:m>
                  <m:oMath xmlns:m="http://schemas.openxmlformats.org/officeDocument/2006/math">
                    <m:sSub>
                      <m:sSubPr>
                        <m:ctrlPr>
                          <a:rPr lang="ru-RU" i="1">
                            <a:solidFill>
                              <a:srgbClr val="000000"/>
                            </a:solidFill>
                            <a:latin typeface="Cambria Math" panose="02040503050406030204" pitchFamily="18" charset="0"/>
                            <a:ea typeface="Arial Unicode MS"/>
                          </a:rPr>
                        </m:ctrlPr>
                      </m:sSubPr>
                      <m:e>
                        <m:r>
                          <a:rPr lang="en-US" i="1">
                            <a:solidFill>
                              <a:srgbClr val="000000"/>
                            </a:solidFill>
                            <a:latin typeface="Cambria Math" panose="02040503050406030204" pitchFamily="18" charset="0"/>
                            <a:ea typeface="Arial Unicode MS"/>
                          </a:rPr>
                          <m:t>𝑧</m:t>
                        </m:r>
                      </m:e>
                      <m:sub>
                        <m:r>
                          <a:rPr lang="en-US" i="1">
                            <a:solidFill>
                              <a:srgbClr val="000000"/>
                            </a:solidFill>
                            <a:latin typeface="Cambria Math" panose="02040503050406030204" pitchFamily="18" charset="0"/>
                            <a:ea typeface="Arial Unicode MS"/>
                          </a:rPr>
                          <m:t>𝑖</m:t>
                        </m:r>
                      </m:sub>
                    </m:sSub>
                  </m:oMath>
                </a14:m>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maʼnosiga</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qarab</a:t>
                </a:r>
                <a:r>
                  <a:rPr lang="en-US" dirty="0">
                    <a:solidFill>
                      <a:srgbClr val="000000"/>
                    </a:solidFill>
                    <a:latin typeface="Times New Roman" panose="02020603050405020304" pitchFamily="18" charset="0"/>
                    <a:ea typeface="Arial Unicode MS"/>
                  </a:rPr>
                  <a:t> eng </a:t>
                </a:r>
                <a:r>
                  <a:rPr lang="en-US" dirty="0" err="1">
                    <a:solidFill>
                      <a:srgbClr val="000000"/>
                    </a:solidFill>
                    <a:latin typeface="Times New Roman" panose="02020603050405020304" pitchFamily="18" charset="0"/>
                    <a:ea typeface="Arial Unicode MS"/>
                  </a:rPr>
                  <a:t>kichik</a:t>
                </a:r>
                <a:r>
                  <a:rPr lang="en-US"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yoʻqotish</a:t>
                </a:r>
                <a:r>
                  <a:rPr lang="en-US" dirty="0">
                    <a:solidFill>
                      <a:srgbClr val="000000"/>
                    </a:solidFill>
                    <a:latin typeface="Times New Roman" panose="02020603050405020304" pitchFamily="18" charset="0"/>
                    <a:ea typeface="Arial Unicode MS"/>
                  </a:rPr>
                  <a:t> </a:t>
                </a:r>
                <a14:m>
                  <m:oMath xmlns:m="http://schemas.openxmlformats.org/officeDocument/2006/math">
                    <m:r>
                      <a:rPr lang="en-US" i="1">
                        <a:solidFill>
                          <a:srgbClr val="000000"/>
                        </a:solidFill>
                        <a:latin typeface="Cambria Math" panose="02040503050406030204" pitchFamily="18" charset="0"/>
                        <a:ea typeface="Arial Unicode MS"/>
                      </a:rPr>
                      <m:t>(</m:t>
                    </m:r>
                    <m:sSub>
                      <m:sSubPr>
                        <m:ctrlPr>
                          <a:rPr lang="ru-RU" i="1">
                            <a:solidFill>
                              <a:srgbClr val="000000"/>
                            </a:solidFill>
                            <a:latin typeface="Cambria Math" panose="02040503050406030204" pitchFamily="18" charset="0"/>
                            <a:ea typeface="Arial Unicode MS"/>
                          </a:rPr>
                        </m:ctrlPr>
                      </m:sSubPr>
                      <m:e>
                        <m:r>
                          <a:rPr lang="ru-RU" i="1">
                            <a:solidFill>
                              <a:srgbClr val="000000"/>
                            </a:solidFill>
                            <a:latin typeface="Cambria Math" panose="02040503050406030204" pitchFamily="18" charset="0"/>
                            <a:ea typeface="Arial Unicode MS"/>
                          </a:rPr>
                          <m:t>𝑣</m:t>
                        </m:r>
                      </m:e>
                      <m:sub>
                        <m:r>
                          <a:rPr lang="ru-RU" i="1">
                            <a:solidFill>
                              <a:srgbClr val="000000"/>
                            </a:solidFill>
                            <a:latin typeface="Cambria Math" panose="02040503050406030204" pitchFamily="18" charset="0"/>
                            <a:ea typeface="Arial Unicode MS"/>
                          </a:rPr>
                          <m:t>𝑖</m:t>
                        </m:r>
                      </m:sub>
                    </m:sSub>
                    <m:d>
                      <m:dPr>
                        <m:ctrlPr>
                          <a:rPr lang="ru-RU" i="1">
                            <a:solidFill>
                              <a:srgbClr val="000000"/>
                            </a:solidFill>
                            <a:latin typeface="Cambria Math" panose="02040503050406030204" pitchFamily="18" charset="0"/>
                            <a:ea typeface="Arial Unicode MS"/>
                          </a:rPr>
                        </m:ctrlPr>
                      </m:dPr>
                      <m:e>
                        <m:sSup>
                          <m:sSupPr>
                            <m:ctrlPr>
                              <a:rPr lang="ru-RU" i="1">
                                <a:solidFill>
                                  <a:srgbClr val="000000"/>
                                </a:solidFill>
                                <a:latin typeface="Cambria Math" panose="02040503050406030204" pitchFamily="18" charset="0"/>
                                <a:ea typeface="Arial Unicode MS"/>
                              </a:rPr>
                            </m:ctrlPr>
                          </m:sSupPr>
                          <m:e>
                            <m:r>
                              <a:rPr lang="ru-RU" i="1">
                                <a:solidFill>
                                  <a:srgbClr val="000000"/>
                                </a:solidFill>
                                <a:latin typeface="Cambria Math" panose="02040503050406030204" pitchFamily="18" charset="0"/>
                                <a:ea typeface="Arial Unicode MS"/>
                              </a:rPr>
                              <m:t>𝑥</m:t>
                            </m:r>
                          </m:e>
                          <m:sup>
                            <m:r>
                              <a:rPr lang="en-US" i="1">
                                <a:solidFill>
                                  <a:srgbClr val="000000"/>
                                </a:solidFill>
                                <a:latin typeface="Cambria Math" panose="02040503050406030204" pitchFamily="18" charset="0"/>
                                <a:ea typeface="Arial Unicode MS"/>
                              </a:rPr>
                              <m:t>∗</m:t>
                            </m:r>
                          </m:sup>
                        </m:sSup>
                        <m:r>
                          <a:rPr lang="en-US" i="1">
                            <a:solidFill>
                              <a:srgbClr val="000000"/>
                            </a:solidFill>
                            <a:latin typeface="Cambria Math" panose="02040503050406030204" pitchFamily="18" charset="0"/>
                            <a:ea typeface="Arial Unicode MS"/>
                          </a:rPr>
                          <m:t>,</m:t>
                        </m:r>
                        <m:sSub>
                          <m:sSubPr>
                            <m:ctrlPr>
                              <a:rPr lang="ru-RU" i="1">
                                <a:solidFill>
                                  <a:srgbClr val="000000"/>
                                </a:solidFill>
                                <a:latin typeface="Cambria Math" panose="02040503050406030204" pitchFamily="18" charset="0"/>
                                <a:ea typeface="Arial Unicode MS"/>
                              </a:rPr>
                            </m:ctrlPr>
                          </m:sSubPr>
                          <m:e>
                            <m:r>
                              <a:rPr lang="ru-RU" i="1">
                                <a:solidFill>
                                  <a:srgbClr val="000000"/>
                                </a:solidFill>
                                <a:latin typeface="Cambria Math" panose="02040503050406030204" pitchFamily="18" charset="0"/>
                                <a:ea typeface="Arial Unicode MS"/>
                              </a:rPr>
                              <m:t>𝑠</m:t>
                            </m:r>
                          </m:e>
                          <m:sub>
                            <m:r>
                              <a:rPr lang="ru-RU" i="1">
                                <a:solidFill>
                                  <a:srgbClr val="000000"/>
                                </a:solidFill>
                                <a:latin typeface="Cambria Math" panose="02040503050406030204" pitchFamily="18" charset="0"/>
                                <a:ea typeface="Arial Unicode MS"/>
                              </a:rPr>
                              <m:t>𝑖𝑗</m:t>
                            </m:r>
                          </m:sub>
                        </m:sSub>
                      </m:e>
                    </m:d>
                    <m:r>
                      <a:rPr lang="en-US" i="1">
                        <a:solidFill>
                          <a:srgbClr val="000000"/>
                        </a:solidFill>
                        <a:latin typeface="Cambria Math" panose="02040503050406030204" pitchFamily="18" charset="0"/>
                        <a:ea typeface="Arial Unicode MS"/>
                      </a:rPr>
                      <m:t>=</m:t>
                    </m:r>
                    <m:func>
                      <m:funcPr>
                        <m:ctrlPr>
                          <a:rPr lang="ru-RU" i="1">
                            <a:solidFill>
                              <a:srgbClr val="000000"/>
                            </a:solidFill>
                            <a:latin typeface="Cambria Math" panose="02040503050406030204" pitchFamily="18" charset="0"/>
                            <a:ea typeface="Arial Unicode MS"/>
                          </a:rPr>
                        </m:ctrlPr>
                      </m:funcPr>
                      <m:fName>
                        <m:limLow>
                          <m:limLowPr>
                            <m:ctrlPr>
                              <a:rPr lang="ru-RU" i="1">
                                <a:solidFill>
                                  <a:srgbClr val="000000"/>
                                </a:solidFill>
                                <a:latin typeface="Cambria Math" panose="02040503050406030204" pitchFamily="18" charset="0"/>
                                <a:ea typeface="Arial Unicode MS"/>
                              </a:rPr>
                            </m:ctrlPr>
                          </m:limLowPr>
                          <m:e>
                            <m:r>
                              <m:rPr>
                                <m:sty m:val="p"/>
                              </m:rPr>
                              <a:rPr lang="en-US">
                                <a:solidFill>
                                  <a:srgbClr val="000000"/>
                                </a:solidFill>
                                <a:latin typeface="Cambria Math" panose="02040503050406030204" pitchFamily="18" charset="0"/>
                                <a:ea typeface="Arial Unicode MS"/>
                              </a:rPr>
                              <m:t>min</m:t>
                            </m:r>
                          </m:e>
                          <m:lim>
                            <m:r>
                              <a:rPr lang="ru-RU" i="1">
                                <a:solidFill>
                                  <a:srgbClr val="000000"/>
                                </a:solidFill>
                                <a:latin typeface="Cambria Math" panose="02040503050406030204" pitchFamily="18" charset="0"/>
                                <a:ea typeface="Arial Unicode MS"/>
                              </a:rPr>
                              <m:t>𝑥</m:t>
                            </m:r>
                            <m:r>
                              <a:rPr lang="en-US" i="1">
                                <a:solidFill>
                                  <a:srgbClr val="000000"/>
                                </a:solidFill>
                                <a:latin typeface="Cambria Math" panose="02040503050406030204" pitchFamily="18" charset="0"/>
                                <a:ea typeface="Arial Unicode MS"/>
                              </a:rPr>
                              <m:t>∈</m:t>
                            </m:r>
                            <m:r>
                              <a:rPr lang="ru-RU" i="1">
                                <a:solidFill>
                                  <a:srgbClr val="000000"/>
                                </a:solidFill>
                                <a:latin typeface="Cambria Math" panose="02040503050406030204" pitchFamily="18" charset="0"/>
                                <a:ea typeface="Arial Unicode MS"/>
                              </a:rPr>
                              <m:t>𝑋</m:t>
                            </m:r>
                          </m:lim>
                        </m:limLow>
                      </m:fName>
                      <m:e>
                        <m:sSub>
                          <m:sSubPr>
                            <m:ctrlPr>
                              <a:rPr lang="ru-RU" i="1">
                                <a:solidFill>
                                  <a:srgbClr val="000000"/>
                                </a:solidFill>
                                <a:latin typeface="Cambria Math" panose="02040503050406030204" pitchFamily="18" charset="0"/>
                                <a:ea typeface="Arial Unicode MS"/>
                              </a:rPr>
                            </m:ctrlPr>
                          </m:sSubPr>
                          <m:e>
                            <m:r>
                              <a:rPr lang="ru-RU" i="1">
                                <a:solidFill>
                                  <a:srgbClr val="000000"/>
                                </a:solidFill>
                                <a:latin typeface="Cambria Math" panose="02040503050406030204" pitchFamily="18" charset="0"/>
                                <a:ea typeface="Arial Unicode MS"/>
                              </a:rPr>
                              <m:t>𝑣</m:t>
                            </m:r>
                          </m:e>
                          <m:sub>
                            <m:r>
                              <a:rPr lang="ru-RU" i="1">
                                <a:solidFill>
                                  <a:srgbClr val="000000"/>
                                </a:solidFill>
                                <a:latin typeface="Cambria Math" panose="02040503050406030204" pitchFamily="18" charset="0"/>
                                <a:ea typeface="Arial Unicode MS"/>
                              </a:rPr>
                              <m:t>𝑖</m:t>
                            </m:r>
                          </m:sub>
                        </m:sSub>
                        <m:r>
                          <a:rPr lang="en-US" i="1">
                            <a:solidFill>
                              <a:srgbClr val="000000"/>
                            </a:solidFill>
                            <a:latin typeface="Cambria Math" panose="02040503050406030204" pitchFamily="18" charset="0"/>
                            <a:ea typeface="Arial Unicode MS"/>
                          </a:rPr>
                          <m:t>(</m:t>
                        </m:r>
                        <m:r>
                          <a:rPr lang="ru-RU" i="1">
                            <a:solidFill>
                              <a:srgbClr val="000000"/>
                            </a:solidFill>
                            <a:latin typeface="Cambria Math" panose="02040503050406030204" pitchFamily="18" charset="0"/>
                            <a:ea typeface="Arial Unicode MS"/>
                          </a:rPr>
                          <m:t>𝑥</m:t>
                        </m:r>
                        <m:r>
                          <a:rPr lang="en-US" i="1">
                            <a:solidFill>
                              <a:srgbClr val="000000"/>
                            </a:solidFill>
                            <a:latin typeface="Cambria Math" panose="02040503050406030204" pitchFamily="18" charset="0"/>
                            <a:ea typeface="Arial Unicode MS"/>
                          </a:rPr>
                          <m:t>,</m:t>
                        </m:r>
                        <m:sSub>
                          <m:sSubPr>
                            <m:ctrlPr>
                              <a:rPr lang="ru-RU" i="1">
                                <a:solidFill>
                                  <a:srgbClr val="000000"/>
                                </a:solidFill>
                                <a:latin typeface="Cambria Math" panose="02040503050406030204" pitchFamily="18" charset="0"/>
                                <a:ea typeface="Arial Unicode MS"/>
                              </a:rPr>
                            </m:ctrlPr>
                          </m:sSubPr>
                          <m:e>
                            <m:r>
                              <a:rPr lang="ru-RU" i="1">
                                <a:solidFill>
                                  <a:srgbClr val="000000"/>
                                </a:solidFill>
                                <a:latin typeface="Cambria Math" panose="02040503050406030204" pitchFamily="18" charset="0"/>
                                <a:ea typeface="Arial Unicode MS"/>
                              </a:rPr>
                              <m:t>𝑠</m:t>
                            </m:r>
                          </m:e>
                          <m:sub>
                            <m:r>
                              <a:rPr lang="ru-RU" i="1">
                                <a:solidFill>
                                  <a:srgbClr val="000000"/>
                                </a:solidFill>
                                <a:latin typeface="Cambria Math" panose="02040503050406030204" pitchFamily="18" charset="0"/>
                                <a:ea typeface="Arial Unicode MS"/>
                              </a:rPr>
                              <m:t>𝑖𝑗</m:t>
                            </m:r>
                          </m:sub>
                        </m:sSub>
                        <m:r>
                          <a:rPr lang="en-US" i="1">
                            <a:solidFill>
                              <a:srgbClr val="000000"/>
                            </a:solidFill>
                            <a:latin typeface="Cambria Math" panose="02040503050406030204" pitchFamily="18" charset="0"/>
                            <a:ea typeface="Arial Unicode MS"/>
                          </a:rPr>
                          <m:t>))</m:t>
                        </m:r>
                      </m:e>
                    </m:func>
                  </m:oMath>
                </a14:m>
                <a:r>
                  <a:rPr lang="ru-RU" dirty="0">
                    <a:solidFill>
                      <a:srgbClr val="000000"/>
                    </a:solidFill>
                    <a:latin typeface="Times New Roman" panose="02020603050405020304" pitchFamily="18" charset="0"/>
                    <a:ea typeface="Arial Unicode MS"/>
                  </a:rPr>
                  <a:t> </a:t>
                </a:r>
                <a:r>
                  <a:rPr lang="en-US" dirty="0" err="1">
                    <a:solidFill>
                      <a:srgbClr val="000000"/>
                    </a:solidFill>
                    <a:latin typeface="Times New Roman" panose="02020603050405020304" pitchFamily="18" charset="0"/>
                    <a:ea typeface="Arial Unicode MS"/>
                  </a:rPr>
                  <a:t>tanlashdan</a:t>
                </a:r>
                <a:r>
                  <a:rPr lang="en-US" dirty="0">
                    <a:solidFill>
                      <a:srgbClr val="000000"/>
                    </a:solidFill>
                    <a:latin typeface="Times New Roman" panose="02020603050405020304" pitchFamily="18" charset="0"/>
                    <a:ea typeface="Arial Unicode MS"/>
                  </a:rPr>
                  <a:t> iborat </a:t>
                </a:r>
                <a:r>
                  <a:rPr lang="en-US" dirty="0" err="1">
                    <a:solidFill>
                      <a:srgbClr val="000000"/>
                    </a:solidFill>
                    <a:latin typeface="Times New Roman" panose="02020603050405020304" pitchFamily="18" charset="0"/>
                    <a:ea typeface="Arial Unicode MS"/>
                  </a:rPr>
                  <a:t>bo‘ladi</a:t>
                </a:r>
                <a:r>
                  <a:rPr lang="en-US" dirty="0">
                    <a:solidFill>
                      <a:srgbClr val="000000"/>
                    </a:solidFill>
                    <a:latin typeface="Times New Roman" panose="02020603050405020304" pitchFamily="18" charset="0"/>
                    <a:ea typeface="Arial Unicode MS"/>
                  </a:rPr>
                  <a:t>.</a:t>
                </a:r>
                <a:endParaRPr lang="ru-RU" sz="1600" dirty="0">
                  <a:effectLst/>
                  <a:latin typeface="Times New Roman" panose="02020603050405020304" pitchFamily="18" charset="0"/>
                  <a:ea typeface="Times New Roman" panose="02020603050405020304" pitchFamily="18" charset="0"/>
                </a:endParaRPr>
              </a:p>
            </p:txBody>
          </p:sp>
        </mc:Choice>
        <mc:Fallback>
          <p:sp>
            <p:nvSpPr>
              <p:cNvPr id="4" name="Прямоугольник 3">
                <a:extLst>
                  <a:ext uri="{FF2B5EF4-FFF2-40B4-BE49-F238E27FC236}">
                    <a16:creationId xmlns:a16="http://schemas.microsoft.com/office/drawing/2014/main" id="{764F631F-EE8D-4A8D-A77B-FC9CE15E20D9}"/>
                  </a:ext>
                </a:extLst>
              </p:cNvPr>
              <p:cNvSpPr>
                <a:spLocks noRot="1" noChangeAspect="1" noMove="1" noResize="1" noEditPoints="1" noAdjustHandles="1" noChangeArrowheads="1" noChangeShapeType="1" noTextEdit="1"/>
              </p:cNvSpPr>
              <p:nvPr/>
            </p:nvSpPr>
            <p:spPr>
              <a:xfrm>
                <a:off x="1052945" y="2496330"/>
                <a:ext cx="8922327" cy="3839000"/>
              </a:xfrm>
              <a:prstGeom prst="rect">
                <a:avLst/>
              </a:prstGeom>
              <a:blipFill>
                <a:blip r:embed="rId3"/>
                <a:stretch>
                  <a:fillRect l="-615" r="-615" b="-1749"/>
                </a:stretch>
              </a:blipFill>
            </p:spPr>
            <p:txBody>
              <a:bodyPr/>
              <a:lstStyle/>
              <a:p>
                <a:r>
                  <a:rPr lang="ru-RU">
                    <a:noFill/>
                  </a:rPr>
                  <a:t> </a:t>
                </a:r>
              </a:p>
            </p:txBody>
          </p:sp>
        </mc:Fallback>
      </mc:AlternateContent>
    </p:spTree>
    <p:extLst>
      <p:ext uri="{BB962C8B-B14F-4D97-AF65-F5344CB8AC3E}">
        <p14:creationId xmlns:p14="http://schemas.microsoft.com/office/powerpoint/2010/main" val="36518746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96E88ECB-7DA6-4D83-982F-C3AD4A63993B}"/>
              </a:ext>
            </a:extLst>
          </p:cNvPr>
          <p:cNvSpPr/>
          <p:nvPr/>
        </p:nvSpPr>
        <p:spPr>
          <a:xfrm>
            <a:off x="249382" y="2722418"/>
            <a:ext cx="11693236" cy="3983182"/>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mc:AlternateContent xmlns:mc="http://schemas.openxmlformats.org/markup-compatibility/2006">
        <mc:Choice xmlns:a14="http://schemas.microsoft.com/office/drawing/2010/main" Requires="a14">
          <p:sp>
            <p:nvSpPr>
              <p:cNvPr id="4" name="Прямоугольник 3">
                <a:extLst>
                  <a:ext uri="{FF2B5EF4-FFF2-40B4-BE49-F238E27FC236}">
                    <a16:creationId xmlns:a16="http://schemas.microsoft.com/office/drawing/2014/main" id="{E424CB16-B7A4-40CE-9B2A-37340B44A8D3}"/>
                  </a:ext>
                </a:extLst>
              </p:cNvPr>
              <p:cNvSpPr/>
              <p:nvPr/>
            </p:nvSpPr>
            <p:spPr>
              <a:xfrm>
                <a:off x="429490" y="2722418"/>
                <a:ext cx="11055927" cy="3787960"/>
              </a:xfrm>
              <a:prstGeom prst="rect">
                <a:avLst/>
              </a:prstGeom>
            </p:spPr>
            <p:txBody>
              <a:bodyPr wrap="square">
                <a:spAutoFit/>
              </a:bodyPr>
              <a:lstStyle/>
              <a:p>
                <a:pPr indent="450215" algn="just">
                  <a:lnSpc>
                    <a:spcPct val="150000"/>
                  </a:lnSpc>
                  <a:spcAft>
                    <a:spcPts val="0"/>
                  </a:spcAft>
                  <a:tabLst>
                    <a:tab pos="712470" algn="l"/>
                  </a:tabLst>
                </a:pPr>
                <a:r>
                  <a:rPr lang="uz-Cyrl-UZ" sz="2300" dirty="0">
                    <a:solidFill>
                      <a:srgbClr val="000000"/>
                    </a:solidFill>
                    <a:latin typeface="Times New Roman" panose="02020603050405020304" pitchFamily="18" charset="0"/>
                    <a:ea typeface="Arial Unicode MS"/>
                  </a:rPr>
                  <a:t>Yechimlarni baholash va tanlash mezoni </a:t>
                </a:r>
                <a14:m>
                  <m:oMath xmlns:m="http://schemas.openxmlformats.org/officeDocument/2006/math">
                    <m:sSub>
                      <m:sSubPr>
                        <m:ctrlPr>
                          <a:rPr lang="ru-RU" sz="2300" i="1">
                            <a:solidFill>
                              <a:srgbClr val="000000"/>
                            </a:solidFill>
                            <a:latin typeface="Cambria Math" panose="02040503050406030204" pitchFamily="18" charset="0"/>
                            <a:ea typeface="Arial Unicode MS"/>
                          </a:rPr>
                        </m:ctrlPr>
                      </m:sSubPr>
                      <m:e>
                        <m:r>
                          <a:rPr lang="uz-Cyrl-UZ" sz="2300" i="1">
                            <a:solidFill>
                              <a:srgbClr val="000000"/>
                            </a:solidFill>
                            <a:latin typeface="Cambria Math" panose="02040503050406030204" pitchFamily="18" charset="0"/>
                            <a:ea typeface="Arial Unicode MS"/>
                          </a:rPr>
                          <m:t>𝑠</m:t>
                        </m:r>
                      </m:e>
                      <m:sub>
                        <m:r>
                          <a:rPr lang="uz-Cyrl-UZ" sz="2300" i="1">
                            <a:solidFill>
                              <a:srgbClr val="000000"/>
                            </a:solidFill>
                            <a:latin typeface="Cambria Math" panose="02040503050406030204" pitchFamily="18" charset="0"/>
                            <a:ea typeface="Arial Unicode MS"/>
                          </a:rPr>
                          <m:t>𝑖𝑗</m:t>
                        </m:r>
                      </m:sub>
                    </m:sSub>
                    <m:r>
                      <a:rPr lang="uz-Cyrl-UZ" sz="2300" i="1">
                        <a:solidFill>
                          <a:srgbClr val="000000"/>
                        </a:solidFill>
                        <a:latin typeface="Cambria Math" panose="02040503050406030204" pitchFamily="18" charset="0"/>
                        <a:ea typeface="Arial Unicode MS"/>
                      </a:rPr>
                      <m:t>∈</m:t>
                    </m:r>
                    <m:sSub>
                      <m:sSubPr>
                        <m:ctrlPr>
                          <a:rPr lang="ru-RU" sz="2300" i="1">
                            <a:solidFill>
                              <a:srgbClr val="000000"/>
                            </a:solidFill>
                            <a:latin typeface="Cambria Math" panose="02040503050406030204" pitchFamily="18" charset="0"/>
                            <a:ea typeface="Arial Unicode MS"/>
                          </a:rPr>
                        </m:ctrlPr>
                      </m:sSubPr>
                      <m:e>
                        <m:r>
                          <a:rPr lang="uz-Cyrl-UZ" sz="2300" i="1">
                            <a:solidFill>
                              <a:srgbClr val="000000"/>
                            </a:solidFill>
                            <a:latin typeface="Cambria Math" panose="02040503050406030204" pitchFamily="18" charset="0"/>
                            <a:ea typeface="Arial Unicode MS"/>
                          </a:rPr>
                          <m:t>𝑆</m:t>
                        </m:r>
                      </m:e>
                      <m:sub>
                        <m:r>
                          <a:rPr lang="uz-Cyrl-UZ" sz="2300" i="1">
                            <a:solidFill>
                              <a:srgbClr val="000000"/>
                            </a:solidFill>
                            <a:latin typeface="Cambria Math" panose="02040503050406030204" pitchFamily="18" charset="0"/>
                            <a:ea typeface="Arial Unicode MS"/>
                          </a:rPr>
                          <m:t>𝑖</m:t>
                        </m:r>
                      </m:sub>
                    </m:sSub>
                  </m:oMath>
                </a14:m>
                <a:r>
                  <a:rPr lang="uz-Cyrl-UZ" sz="2300" dirty="0">
                    <a:solidFill>
                      <a:srgbClr val="000000"/>
                    </a:solidFill>
                    <a:latin typeface="Times New Roman" panose="02020603050405020304" pitchFamily="18" charset="0"/>
                    <a:ea typeface="Arial Unicode MS"/>
                  </a:rPr>
                  <a:t> muhitning mumkin bo'lgan holatlarining noaniqlik elementini hisobga olgan holda, X echimlar to'plamini tartibda o'tish ketma-ketligiga tartibga soluvchi X muqobillar to'plami bo'yicha imtiyozli operatsiya sifatida ko'rib chiqilishi mumkin. Mahalliy sifat mezoni (xususiyatlari) qiymatlarini baholash mezonidan foydalanib, atrof-muhit holatining noaniqligi bartaraf etiladi va qo'llaniladigan baholash mezoni bo'yicha eng yaxshi yechim tanlanadi. </a:t>
                </a:r>
                <a:r>
                  <a:rPr lang="en-US" sz="2300" dirty="0" err="1">
                    <a:solidFill>
                      <a:srgbClr val="000000"/>
                    </a:solidFill>
                    <a:latin typeface="Times New Roman" panose="02020603050405020304" pitchFamily="18" charset="0"/>
                    <a:ea typeface="Arial Unicode MS"/>
                  </a:rPr>
                  <a:t>Shuning</a:t>
                </a:r>
                <a:r>
                  <a:rPr lang="en-US" sz="2300" dirty="0">
                    <a:solidFill>
                      <a:srgbClr val="000000"/>
                    </a:solidFill>
                    <a:latin typeface="Times New Roman" panose="02020603050405020304" pitchFamily="18" charset="0"/>
                    <a:ea typeface="Arial Unicode MS"/>
                  </a:rPr>
                  <a:t> uchun </a:t>
                </a:r>
                <a:r>
                  <a:rPr lang="en-US" sz="2300" dirty="0" err="1">
                    <a:solidFill>
                      <a:srgbClr val="000000"/>
                    </a:solidFill>
                    <a:latin typeface="Times New Roman" panose="02020603050405020304" pitchFamily="18" charset="0"/>
                    <a:ea typeface="Arial Unicode MS"/>
                  </a:rPr>
                  <a:t>bu</a:t>
                </a:r>
                <a:r>
                  <a:rPr lang="en-US" sz="2300" dirty="0">
                    <a:solidFill>
                      <a:srgbClr val="000000"/>
                    </a:solidFill>
                    <a:latin typeface="Times New Roman" panose="02020603050405020304" pitchFamily="18" charset="0"/>
                    <a:ea typeface="Arial Unicode MS"/>
                  </a:rPr>
                  <a:t> </a:t>
                </a:r>
                <a:r>
                  <a:rPr lang="en-US" sz="2300" dirty="0" err="1">
                    <a:solidFill>
                      <a:srgbClr val="000000"/>
                    </a:solidFill>
                    <a:latin typeface="Times New Roman" panose="02020603050405020304" pitchFamily="18" charset="0"/>
                    <a:ea typeface="Arial Unicode MS"/>
                  </a:rPr>
                  <a:t>mezonlarni</a:t>
                </a:r>
                <a:r>
                  <a:rPr lang="en-US" sz="2300" dirty="0">
                    <a:solidFill>
                      <a:srgbClr val="000000"/>
                    </a:solidFill>
                    <a:latin typeface="Times New Roman" panose="02020603050405020304" pitchFamily="18" charset="0"/>
                    <a:ea typeface="Arial Unicode MS"/>
                  </a:rPr>
                  <a:t> </a:t>
                </a:r>
                <a:r>
                  <a:rPr lang="en-US" sz="2300" dirty="0" err="1">
                    <a:solidFill>
                      <a:srgbClr val="000000"/>
                    </a:solidFill>
                    <a:latin typeface="Times New Roman" panose="02020603050405020304" pitchFamily="18" charset="0"/>
                    <a:ea typeface="Arial Unicode MS"/>
                  </a:rPr>
                  <a:t>noaniqlikni</a:t>
                </a:r>
                <a:r>
                  <a:rPr lang="en-US" sz="2300" dirty="0">
                    <a:solidFill>
                      <a:srgbClr val="000000"/>
                    </a:solidFill>
                    <a:latin typeface="Times New Roman" panose="02020603050405020304" pitchFamily="18" charset="0"/>
                    <a:ea typeface="Arial Unicode MS"/>
                  </a:rPr>
                  <a:t> </a:t>
                </a:r>
                <a:r>
                  <a:rPr lang="en-US" sz="2300" dirty="0" err="1">
                    <a:solidFill>
                      <a:srgbClr val="000000"/>
                    </a:solidFill>
                    <a:latin typeface="Times New Roman" panose="02020603050405020304" pitchFamily="18" charset="0"/>
                    <a:ea typeface="Arial Unicode MS"/>
                  </a:rPr>
                  <a:t>bartaraf</a:t>
                </a:r>
                <a:r>
                  <a:rPr lang="en-US" sz="2300" dirty="0">
                    <a:solidFill>
                      <a:srgbClr val="000000"/>
                    </a:solidFill>
                    <a:latin typeface="Times New Roman" panose="02020603050405020304" pitchFamily="18" charset="0"/>
                    <a:ea typeface="Arial Unicode MS"/>
                  </a:rPr>
                  <a:t> </a:t>
                </a:r>
                <a:r>
                  <a:rPr lang="en-US" sz="2300" dirty="0" err="1">
                    <a:solidFill>
                      <a:srgbClr val="000000"/>
                    </a:solidFill>
                    <a:latin typeface="Times New Roman" panose="02020603050405020304" pitchFamily="18" charset="0"/>
                    <a:ea typeface="Arial Unicode MS"/>
                  </a:rPr>
                  <a:t>etish</a:t>
                </a:r>
                <a:r>
                  <a:rPr lang="en-US" sz="2300" dirty="0">
                    <a:solidFill>
                      <a:srgbClr val="000000"/>
                    </a:solidFill>
                    <a:latin typeface="Times New Roman" panose="02020603050405020304" pitchFamily="18" charset="0"/>
                    <a:ea typeface="Arial Unicode MS"/>
                  </a:rPr>
                  <a:t> mezonlari deb </a:t>
                </a:r>
                <a:r>
                  <a:rPr lang="en-US" sz="2300" dirty="0" err="1">
                    <a:solidFill>
                      <a:srgbClr val="000000"/>
                    </a:solidFill>
                    <a:latin typeface="Times New Roman" panose="02020603050405020304" pitchFamily="18" charset="0"/>
                    <a:ea typeface="Arial Unicode MS"/>
                  </a:rPr>
                  <a:t>atash</a:t>
                </a:r>
                <a:r>
                  <a:rPr lang="en-US" sz="2300" dirty="0">
                    <a:solidFill>
                      <a:srgbClr val="000000"/>
                    </a:solidFill>
                    <a:latin typeface="Times New Roman" panose="02020603050405020304" pitchFamily="18" charset="0"/>
                    <a:ea typeface="Arial Unicode MS"/>
                  </a:rPr>
                  <a:t> </a:t>
                </a:r>
                <a:r>
                  <a:rPr lang="en-US" sz="2300" dirty="0" err="1">
                    <a:solidFill>
                      <a:srgbClr val="000000"/>
                    </a:solidFill>
                    <a:latin typeface="Times New Roman" panose="02020603050405020304" pitchFamily="18" charset="0"/>
                    <a:ea typeface="Arial Unicode MS"/>
                  </a:rPr>
                  <a:t>mantiqan</a:t>
                </a:r>
                <a:r>
                  <a:rPr lang="en-US" sz="2300" dirty="0">
                    <a:solidFill>
                      <a:srgbClr val="000000"/>
                    </a:solidFill>
                    <a:latin typeface="Times New Roman" panose="02020603050405020304" pitchFamily="18" charset="0"/>
                    <a:ea typeface="Arial Unicode MS"/>
                  </a:rPr>
                  <a:t> </a:t>
                </a:r>
                <a:r>
                  <a:rPr lang="en-US" sz="2300" dirty="0" err="1">
                    <a:solidFill>
                      <a:srgbClr val="000000"/>
                    </a:solidFill>
                    <a:latin typeface="Times New Roman" panose="02020603050405020304" pitchFamily="18" charset="0"/>
                    <a:ea typeface="Arial Unicode MS"/>
                  </a:rPr>
                  <a:t>to'g'ri</a:t>
                </a:r>
                <a:endParaRPr lang="ru-RU" sz="2300" dirty="0">
                  <a:effectLst/>
                  <a:latin typeface="Times New Roman" panose="02020603050405020304" pitchFamily="18" charset="0"/>
                  <a:ea typeface="Times New Roman" panose="02020603050405020304" pitchFamily="18" charset="0"/>
                </a:endParaRPr>
              </a:p>
            </p:txBody>
          </p:sp>
        </mc:Choice>
        <mc:Fallback>
          <p:sp>
            <p:nvSpPr>
              <p:cNvPr id="4" name="Прямоугольник 3">
                <a:extLst>
                  <a:ext uri="{FF2B5EF4-FFF2-40B4-BE49-F238E27FC236}">
                    <a16:creationId xmlns:a16="http://schemas.microsoft.com/office/drawing/2014/main" id="{E424CB16-B7A4-40CE-9B2A-37340B44A8D3}"/>
                  </a:ext>
                </a:extLst>
              </p:cNvPr>
              <p:cNvSpPr>
                <a:spLocks noRot="1" noChangeAspect="1" noMove="1" noResize="1" noEditPoints="1" noAdjustHandles="1" noChangeArrowheads="1" noChangeShapeType="1" noTextEdit="1"/>
              </p:cNvSpPr>
              <p:nvPr/>
            </p:nvSpPr>
            <p:spPr>
              <a:xfrm>
                <a:off x="429490" y="2722418"/>
                <a:ext cx="11055927" cy="3787960"/>
              </a:xfrm>
              <a:prstGeom prst="rect">
                <a:avLst/>
              </a:prstGeom>
              <a:blipFill>
                <a:blip r:embed="rId3"/>
                <a:stretch>
                  <a:fillRect l="-772" r="-827" b="-2576"/>
                </a:stretch>
              </a:blipFill>
            </p:spPr>
            <p:txBody>
              <a:bodyPr/>
              <a:lstStyle/>
              <a:p>
                <a:r>
                  <a:rPr lang="ru-RU">
                    <a:noFill/>
                  </a:rPr>
                  <a:t> </a:t>
                </a:r>
              </a:p>
            </p:txBody>
          </p:sp>
        </mc:Fallback>
      </mc:AlternateContent>
    </p:spTree>
    <p:extLst>
      <p:ext uri="{BB962C8B-B14F-4D97-AF65-F5344CB8AC3E}">
        <p14:creationId xmlns:p14="http://schemas.microsoft.com/office/powerpoint/2010/main" val="3360985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3FBD7DF-F444-43D9-888E-AE85B9D1182A}"/>
              </a:ext>
            </a:extLst>
          </p:cNvPr>
          <p:cNvSpPr>
            <a:spLocks noGrp="1"/>
          </p:cNvSpPr>
          <p:nvPr>
            <p:ph type="title"/>
          </p:nvPr>
        </p:nvSpPr>
        <p:spPr>
          <a:xfrm>
            <a:off x="755072" y="1274618"/>
            <a:ext cx="4980709" cy="748579"/>
          </a:xfrm>
        </p:spPr>
        <p:txBody>
          <a:bodyPr/>
          <a:lstStyle/>
          <a:p>
            <a:pPr algn="ctr"/>
            <a:r>
              <a:rPr lang="en-US" b="1" dirty="0" err="1">
                <a:latin typeface="Times New Roman" panose="02020603050405020304" pitchFamily="18" charset="0"/>
                <a:cs typeface="Times New Roman" panose="02020603050405020304" pitchFamily="18" charset="0"/>
              </a:rPr>
              <a:t>Nazorat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savollari</a:t>
            </a:r>
            <a:endParaRPr lang="ru-RU"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55A77A69-EFC0-4018-BED2-7FC55FBF24F8}"/>
              </a:ext>
            </a:extLst>
          </p:cNvPr>
          <p:cNvSpPr/>
          <p:nvPr/>
        </p:nvSpPr>
        <p:spPr>
          <a:xfrm>
            <a:off x="471053" y="2203127"/>
            <a:ext cx="10945091" cy="4191981"/>
          </a:xfrm>
          <a:prstGeom prst="rect">
            <a:avLst/>
          </a:prstGeom>
        </p:spPr>
        <p:txBody>
          <a:bodyPr wrap="square">
            <a:spAutoFit/>
          </a:bodyPr>
          <a:lstStyle/>
          <a:p>
            <a:pPr indent="14605">
              <a:lnSpc>
                <a:spcPct val="150000"/>
              </a:lnSpc>
              <a:spcAft>
                <a:spcPts val="0"/>
              </a:spcAft>
            </a:pPr>
            <a:r>
              <a:rPr lang="en-US" sz="2000" dirty="0">
                <a:latin typeface="Times New Roman" panose="02020603050405020304" pitchFamily="18" charset="0"/>
                <a:ea typeface="Times New Roman" panose="02020603050405020304" pitchFamily="18" charset="0"/>
              </a:rPr>
              <a:t>1. Qaror qabul qilish </a:t>
            </a:r>
            <a:r>
              <a:rPr lang="en-US" sz="2000" dirty="0" err="1">
                <a:latin typeface="Times New Roman" panose="02020603050405020304" pitchFamily="18" charset="0"/>
                <a:ea typeface="Times New Roman" panose="02020603050405020304" pitchFamily="18" charset="0"/>
              </a:rPr>
              <a:t>nima</a:t>
            </a:r>
            <a:r>
              <a:rPr lang="en-US" sz="2000" dirty="0">
                <a:latin typeface="Times New Roman" panose="02020603050405020304" pitchFamily="18" charset="0"/>
                <a:ea typeface="Times New Roman" panose="02020603050405020304" pitchFamily="18" charset="0"/>
              </a:rPr>
              <a:t> va u </a:t>
            </a:r>
            <a:r>
              <a:rPr lang="en-US" sz="2000" dirty="0" err="1">
                <a:latin typeface="Times New Roman" panose="02020603050405020304" pitchFamily="18" charset="0"/>
                <a:ea typeface="Times New Roman" panose="02020603050405020304" pitchFamily="18" charset="0"/>
              </a:rPr>
              <a:t>bugungi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dunyoda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nima</a:t>
            </a:r>
            <a:r>
              <a:rPr lang="en-US" sz="2000" dirty="0">
                <a:latin typeface="Times New Roman" panose="02020603050405020304" pitchFamily="18" charset="0"/>
                <a:ea typeface="Times New Roman" panose="02020603050405020304" pitchFamily="18" charset="0"/>
              </a:rPr>
              <a:t> uchun muhim?</a:t>
            </a:r>
            <a:endParaRPr lang="ru-RU" sz="2000" dirty="0">
              <a:effectLst/>
              <a:latin typeface="Times New Roman" panose="02020603050405020304" pitchFamily="18" charset="0"/>
              <a:ea typeface="Times New Roman" panose="02020603050405020304" pitchFamily="18" charset="0"/>
            </a:endParaRPr>
          </a:p>
          <a:p>
            <a:pPr indent="14605">
              <a:lnSpc>
                <a:spcPct val="150000"/>
              </a:lnSpc>
              <a:spcAft>
                <a:spcPts val="0"/>
              </a:spcAft>
            </a:pPr>
            <a:r>
              <a:rPr lang="en-US" sz="2000" dirty="0">
                <a:latin typeface="Times New Roman" panose="02020603050405020304" pitchFamily="18" charset="0"/>
                <a:ea typeface="Times New Roman" panose="02020603050405020304" pitchFamily="18" charset="0"/>
              </a:rPr>
              <a:t>2. </a:t>
            </a:r>
            <a:r>
              <a:rPr lang="en-US" sz="2000" dirty="0" err="1">
                <a:latin typeface="Times New Roman" panose="02020603050405020304" pitchFamily="18" charset="0"/>
                <a:ea typeface="Times New Roman" panose="02020603050405020304" pitchFamily="18" charset="0"/>
              </a:rPr>
              <a:t>Noaniqlik</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holatlarining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asosiy</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tasniflari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qanday</a:t>
            </a:r>
            <a:r>
              <a:rPr lang="en-US" sz="2000" dirty="0">
                <a:latin typeface="Times New Roman" panose="02020603050405020304" pitchFamily="18" charset="0"/>
                <a:ea typeface="Times New Roman" panose="02020603050405020304" pitchFamily="18" charset="0"/>
              </a:rPr>
              <a:t>?</a:t>
            </a:r>
            <a:endParaRPr lang="ru-RU" sz="2000" dirty="0">
              <a:effectLst/>
              <a:latin typeface="Times New Roman" panose="02020603050405020304" pitchFamily="18" charset="0"/>
              <a:ea typeface="Times New Roman" panose="02020603050405020304" pitchFamily="18" charset="0"/>
            </a:endParaRPr>
          </a:p>
          <a:p>
            <a:pPr indent="14605">
              <a:lnSpc>
                <a:spcPct val="150000"/>
              </a:lnSpc>
              <a:spcAft>
                <a:spcPts val="0"/>
              </a:spcAft>
            </a:pPr>
            <a:r>
              <a:rPr lang="en-US" sz="2000" dirty="0">
                <a:latin typeface="Times New Roman" panose="02020603050405020304" pitchFamily="18" charset="0"/>
                <a:ea typeface="Times New Roman" panose="02020603050405020304" pitchFamily="18" charset="0"/>
              </a:rPr>
              <a:t>3. </a:t>
            </a:r>
            <a:r>
              <a:rPr lang="en-US" sz="2000" dirty="0" err="1">
                <a:latin typeface="Times New Roman" panose="02020603050405020304" pitchFamily="18" charset="0"/>
                <a:ea typeface="Times New Roman" panose="02020603050405020304" pitchFamily="18" charset="0"/>
              </a:rPr>
              <a:t>Ehtimollar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nazariyasi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nima</a:t>
            </a:r>
            <a:r>
              <a:rPr lang="en-US" sz="2000" dirty="0">
                <a:latin typeface="Times New Roman" panose="02020603050405020304" pitchFamily="18" charset="0"/>
                <a:ea typeface="Times New Roman" panose="02020603050405020304" pitchFamily="18" charset="0"/>
              </a:rPr>
              <a:t> va u </a:t>
            </a:r>
            <a:r>
              <a:rPr lang="en-US" sz="2000" dirty="0" err="1">
                <a:latin typeface="Times New Roman" panose="02020603050405020304" pitchFamily="18" charset="0"/>
                <a:ea typeface="Times New Roman" panose="02020603050405020304" pitchFamily="18" charset="0"/>
              </a:rPr>
              <a:t>noaniqlik</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sharoitida</a:t>
            </a:r>
            <a:r>
              <a:rPr lang="en-US" sz="2000" dirty="0">
                <a:latin typeface="Times New Roman" panose="02020603050405020304" pitchFamily="18" charset="0"/>
                <a:ea typeface="Times New Roman" panose="02020603050405020304" pitchFamily="18" charset="0"/>
              </a:rPr>
              <a:t> qaror qabul qilish </a:t>
            </a:r>
            <a:r>
              <a:rPr lang="en-US" sz="2000" dirty="0" err="1">
                <a:latin typeface="Times New Roman" panose="02020603050405020304" pitchFamily="18" charset="0"/>
                <a:ea typeface="Times New Roman" panose="02020603050405020304" pitchFamily="18" charset="0"/>
              </a:rPr>
              <a:t>bilan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qanday</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bog'liq</a:t>
            </a:r>
            <a:r>
              <a:rPr lang="en-US" sz="2000" dirty="0">
                <a:latin typeface="Times New Roman" panose="02020603050405020304" pitchFamily="18" charset="0"/>
                <a:ea typeface="Times New Roman" panose="02020603050405020304" pitchFamily="18" charset="0"/>
              </a:rPr>
              <a:t>?</a:t>
            </a:r>
            <a:endParaRPr lang="ru-RU" sz="2000" dirty="0">
              <a:effectLst/>
              <a:latin typeface="Times New Roman" panose="02020603050405020304" pitchFamily="18" charset="0"/>
              <a:ea typeface="Times New Roman" panose="02020603050405020304" pitchFamily="18" charset="0"/>
            </a:endParaRPr>
          </a:p>
          <a:p>
            <a:pPr indent="14605">
              <a:lnSpc>
                <a:spcPct val="150000"/>
              </a:lnSpc>
              <a:spcAft>
                <a:spcPts val="0"/>
              </a:spcAft>
            </a:pPr>
            <a:r>
              <a:rPr lang="en-US" sz="2000" dirty="0">
                <a:latin typeface="Times New Roman" panose="02020603050405020304" pitchFamily="18" charset="0"/>
                <a:ea typeface="Times New Roman" panose="02020603050405020304" pitchFamily="18" charset="0"/>
              </a:rPr>
              <a:t>4. </a:t>
            </a:r>
            <a:r>
              <a:rPr lang="en-US" sz="2000" dirty="0" err="1">
                <a:latin typeface="Times New Roman" panose="02020603050405020304" pitchFamily="18" charset="0"/>
                <a:ea typeface="Times New Roman" panose="02020603050405020304" pitchFamily="18" charset="0"/>
              </a:rPr>
              <a:t>Ehtimollar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nazariyasi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qanday</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asosiy</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tushunchalarni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o'z</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ichiga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oladi</a:t>
            </a:r>
            <a:r>
              <a:rPr lang="en-US" sz="2000" dirty="0">
                <a:latin typeface="Times New Roman" panose="02020603050405020304" pitchFamily="18" charset="0"/>
                <a:ea typeface="Times New Roman" panose="02020603050405020304" pitchFamily="18" charset="0"/>
              </a:rPr>
              <a:t> va </a:t>
            </a:r>
            <a:r>
              <a:rPr lang="en-US" sz="2000" dirty="0" err="1">
                <a:latin typeface="Times New Roman" panose="02020603050405020304" pitchFamily="18" charset="0"/>
                <a:ea typeface="Times New Roman" panose="02020603050405020304" pitchFamily="18" charset="0"/>
              </a:rPr>
              <a:t>ular</a:t>
            </a:r>
            <a:r>
              <a:rPr lang="en-US" sz="2000" dirty="0">
                <a:latin typeface="Times New Roman" panose="02020603050405020304" pitchFamily="18" charset="0"/>
                <a:ea typeface="Times New Roman" panose="02020603050405020304" pitchFamily="18" charset="0"/>
              </a:rPr>
              <a:t> qaror qabul qilish </a:t>
            </a:r>
            <a:r>
              <a:rPr lang="en-US" sz="2000" dirty="0" err="1">
                <a:latin typeface="Times New Roman" panose="02020603050405020304" pitchFamily="18" charset="0"/>
                <a:ea typeface="Times New Roman" panose="02020603050405020304" pitchFamily="18" charset="0"/>
              </a:rPr>
              <a:t>modellarida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qanday</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qo'llaniladi</a:t>
            </a:r>
            <a:r>
              <a:rPr lang="en-US" sz="2000" dirty="0">
                <a:latin typeface="Times New Roman" panose="02020603050405020304" pitchFamily="18" charset="0"/>
                <a:ea typeface="Times New Roman" panose="02020603050405020304" pitchFamily="18" charset="0"/>
              </a:rPr>
              <a:t>?</a:t>
            </a:r>
            <a:endParaRPr lang="ru-RU" sz="2000" dirty="0">
              <a:effectLst/>
              <a:latin typeface="Times New Roman" panose="02020603050405020304" pitchFamily="18" charset="0"/>
              <a:ea typeface="Times New Roman" panose="02020603050405020304" pitchFamily="18" charset="0"/>
            </a:endParaRPr>
          </a:p>
          <a:p>
            <a:pPr indent="14605">
              <a:lnSpc>
                <a:spcPct val="150000"/>
              </a:lnSpc>
              <a:spcAft>
                <a:spcPts val="0"/>
              </a:spcAft>
            </a:pPr>
            <a:r>
              <a:rPr lang="en-US" sz="2000" dirty="0">
                <a:latin typeface="Times New Roman" panose="02020603050405020304" pitchFamily="18" charset="0"/>
                <a:ea typeface="Times New Roman" panose="02020603050405020304" pitchFamily="18" charset="0"/>
              </a:rPr>
              <a:t>5. Maximax modeli va maximin modeli </a:t>
            </a:r>
            <a:r>
              <a:rPr lang="en-US" sz="2000" dirty="0" err="1">
                <a:latin typeface="Times New Roman" panose="02020603050405020304" pitchFamily="18" charset="0"/>
                <a:ea typeface="Times New Roman" panose="02020603050405020304" pitchFamily="18" charset="0"/>
              </a:rPr>
              <a:t>o'rtasidagi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farq</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nima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Ular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qanday</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holatlarda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qo'llanilishi</a:t>
            </a:r>
            <a:r>
              <a:rPr lang="en-US" sz="2000" dirty="0">
                <a:latin typeface="Times New Roman" panose="02020603050405020304" pitchFamily="18" charset="0"/>
                <a:ea typeface="Times New Roman" panose="02020603050405020304" pitchFamily="18" charset="0"/>
              </a:rPr>
              <a:t> mumkin?</a:t>
            </a:r>
            <a:endParaRPr lang="ru-RU" sz="2000" dirty="0">
              <a:effectLst/>
              <a:latin typeface="Times New Roman" panose="02020603050405020304" pitchFamily="18" charset="0"/>
              <a:ea typeface="Times New Roman" panose="02020603050405020304" pitchFamily="18" charset="0"/>
            </a:endParaRPr>
          </a:p>
          <a:p>
            <a:pPr indent="14605">
              <a:lnSpc>
                <a:spcPct val="150000"/>
              </a:lnSpc>
              <a:spcAft>
                <a:spcPts val="0"/>
              </a:spcAft>
            </a:pPr>
            <a:r>
              <a:rPr lang="en-US" sz="2000" dirty="0">
                <a:latin typeface="Times New Roman" panose="02020603050405020304" pitchFamily="18" charset="0"/>
                <a:ea typeface="Times New Roman" panose="02020603050405020304" pitchFamily="18" charset="0"/>
              </a:rPr>
              <a:t>6. </a:t>
            </a:r>
            <a:r>
              <a:rPr lang="en-US" sz="2000" dirty="0" err="1">
                <a:latin typeface="Times New Roman" panose="02020603050405020304" pitchFamily="18" charset="0"/>
                <a:ea typeface="Times New Roman" panose="02020603050405020304" pitchFamily="18" charset="0"/>
              </a:rPr>
              <a:t>Kutilayotgan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qiymat</a:t>
            </a:r>
            <a:r>
              <a:rPr lang="en-US" sz="2000" dirty="0">
                <a:latin typeface="Times New Roman" panose="02020603050405020304" pitchFamily="18" charset="0"/>
                <a:ea typeface="Times New Roman" panose="02020603050405020304" pitchFamily="18" charset="0"/>
              </a:rPr>
              <a:t> modeli </a:t>
            </a:r>
            <a:r>
              <a:rPr lang="en-US" sz="2000" dirty="0" err="1">
                <a:latin typeface="Times New Roman" panose="02020603050405020304" pitchFamily="18" charset="0"/>
                <a:ea typeface="Times New Roman" panose="02020603050405020304" pitchFamily="18" charset="0"/>
              </a:rPr>
              <a:t>qanday</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ishlaydi</a:t>
            </a:r>
            <a:r>
              <a:rPr lang="en-US" sz="2000" dirty="0">
                <a:latin typeface="Times New Roman" panose="02020603050405020304" pitchFamily="18" charset="0"/>
                <a:ea typeface="Times New Roman" panose="02020603050405020304" pitchFamily="18" charset="0"/>
              </a:rPr>
              <a:t> va </a:t>
            </a:r>
            <a:r>
              <a:rPr lang="en-US" sz="2000" dirty="0" err="1">
                <a:latin typeface="Times New Roman" panose="02020603050405020304" pitchFamily="18" charset="0"/>
                <a:ea typeface="Times New Roman" panose="02020603050405020304" pitchFamily="18" charset="0"/>
              </a:rPr>
              <a:t>undan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foydalanib</a:t>
            </a:r>
            <a:r>
              <a:rPr lang="en-US" sz="2000" dirty="0">
                <a:latin typeface="Times New Roman" panose="02020603050405020304" pitchFamily="18" charset="0"/>
                <a:ea typeface="Times New Roman" panose="02020603050405020304" pitchFamily="18" charset="0"/>
              </a:rPr>
              <a:t> qaror qabul </a:t>
            </a:r>
            <a:r>
              <a:rPr lang="en-US" sz="2000" dirty="0" err="1">
                <a:latin typeface="Times New Roman" panose="02020603050405020304" pitchFamily="18" charset="0"/>
                <a:ea typeface="Times New Roman" panose="02020603050405020304" pitchFamily="18" charset="0"/>
              </a:rPr>
              <a:t>qilishda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qanday</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omillar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hisobga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olinadi</a:t>
            </a:r>
            <a:r>
              <a:rPr lang="en-US" sz="2000" dirty="0">
                <a:latin typeface="Times New Roman" panose="02020603050405020304" pitchFamily="18" charset="0"/>
                <a:ea typeface="Times New Roman" panose="02020603050405020304" pitchFamily="18" charset="0"/>
              </a:rPr>
              <a:t>?</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933208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CC9EC74E-FFFD-42B2-A115-9718A832ED08}"/>
              </a:ext>
            </a:extLst>
          </p:cNvPr>
          <p:cNvSpPr/>
          <p:nvPr/>
        </p:nvSpPr>
        <p:spPr>
          <a:xfrm>
            <a:off x="568037" y="2009576"/>
            <a:ext cx="10667999" cy="4613058"/>
          </a:xfrm>
          <a:prstGeom prst="rect">
            <a:avLst/>
          </a:prstGeom>
        </p:spPr>
        <p:txBody>
          <a:bodyPr wrap="square">
            <a:spAutoFit/>
          </a:bodyPr>
          <a:lstStyle/>
          <a:p>
            <a:pPr indent="14605">
              <a:lnSpc>
                <a:spcPct val="150000"/>
              </a:lnSpc>
              <a:spcAft>
                <a:spcPts val="0"/>
              </a:spcAft>
            </a:pPr>
            <a:r>
              <a:rPr lang="en-US" dirty="0">
                <a:latin typeface="Times New Roman" panose="02020603050405020304" pitchFamily="18" charset="0"/>
                <a:ea typeface="Times New Roman" panose="02020603050405020304" pitchFamily="18" charset="0"/>
              </a:rPr>
              <a:t>7. </a:t>
            </a:r>
            <a:r>
              <a:rPr lang="en-US" dirty="0" err="1">
                <a:latin typeface="Times New Roman" panose="02020603050405020304" pitchFamily="18" charset="0"/>
                <a:ea typeface="Times New Roman" panose="02020603050405020304" pitchFamily="18" charset="0"/>
              </a:rPr>
              <a:t>Istisno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realizm</a:t>
            </a:r>
            <a:r>
              <a:rPr lang="en-US" dirty="0">
                <a:latin typeface="Times New Roman" panose="02020603050405020304" pitchFamily="18" charset="0"/>
                <a:ea typeface="Times New Roman" panose="02020603050405020304" pitchFamily="18" charset="0"/>
              </a:rPr>
              <a:t> modeli </a:t>
            </a:r>
            <a:r>
              <a:rPr lang="en-US" dirty="0" err="1">
                <a:latin typeface="Times New Roman" panose="02020603050405020304" pitchFamily="18" charset="0"/>
                <a:ea typeface="Times New Roman" panose="02020603050405020304" pitchFamily="18" charset="0"/>
              </a:rPr>
              <a:t>nima</a:t>
            </a:r>
            <a:r>
              <a:rPr lang="en-US" dirty="0">
                <a:latin typeface="Times New Roman" panose="02020603050405020304" pitchFamily="18" charset="0"/>
                <a:ea typeface="Times New Roman" panose="02020603050405020304" pitchFamily="18" charset="0"/>
              </a:rPr>
              <a:t>, uning </a:t>
            </a:r>
            <a:r>
              <a:rPr lang="en-US" dirty="0" err="1">
                <a:latin typeface="Times New Roman" panose="02020603050405020304" pitchFamily="18" charset="0"/>
                <a:ea typeface="Times New Roman" panose="02020603050405020304" pitchFamily="18" charset="0"/>
              </a:rPr>
              <a:t>afzalliklari</a:t>
            </a:r>
            <a:r>
              <a:rPr lang="en-US" dirty="0">
                <a:latin typeface="Times New Roman" panose="02020603050405020304" pitchFamily="18" charset="0"/>
                <a:ea typeface="Times New Roman" panose="02020603050405020304" pitchFamily="18" charset="0"/>
              </a:rPr>
              <a:t> va </a:t>
            </a:r>
            <a:r>
              <a:rPr lang="en-US" dirty="0" err="1">
                <a:latin typeface="Times New Roman" panose="02020603050405020304" pitchFamily="18" charset="0"/>
                <a:ea typeface="Times New Roman" panose="02020603050405020304" pitchFamily="18" charset="0"/>
              </a:rPr>
              <a:t>cheklovlari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nimada</a:t>
            </a:r>
            <a:r>
              <a:rPr lang="en-US"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indent="14605">
              <a:lnSpc>
                <a:spcPct val="150000"/>
              </a:lnSpc>
              <a:spcAft>
                <a:spcPts val="0"/>
              </a:spcAft>
            </a:pPr>
            <a:r>
              <a:rPr lang="en-US" dirty="0">
                <a:latin typeface="Times New Roman" panose="02020603050405020304" pitchFamily="18" charset="0"/>
                <a:ea typeface="Times New Roman" panose="02020603050405020304" pitchFamily="18" charset="0"/>
              </a:rPr>
              <a:t>8. </a:t>
            </a:r>
            <a:r>
              <a:rPr lang="en-US" dirty="0" err="1">
                <a:latin typeface="Times New Roman" panose="02020603050405020304" pitchFamily="18" charset="0"/>
                <a:ea typeface="Times New Roman" panose="02020603050405020304" pitchFamily="18" charset="0"/>
              </a:rPr>
              <a:t>Ehtimollarni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maksimallashtirish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tamoyili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nima</a:t>
            </a:r>
            <a:r>
              <a:rPr lang="en-US" dirty="0">
                <a:latin typeface="Times New Roman" panose="02020603050405020304" pitchFamily="18" charset="0"/>
                <a:ea typeface="Times New Roman" panose="02020603050405020304" pitchFamily="18" charset="0"/>
              </a:rPr>
              <a:t> va </a:t>
            </a:r>
            <a:r>
              <a:rPr lang="en-US" dirty="0" err="1">
                <a:latin typeface="Times New Roman" panose="02020603050405020304" pitchFamily="18" charset="0"/>
                <a:ea typeface="Times New Roman" panose="02020603050405020304" pitchFamily="18" charset="0"/>
              </a:rPr>
              <a:t>undan</a:t>
            </a:r>
            <a:r>
              <a:rPr lang="en-US" dirty="0">
                <a:latin typeface="Times New Roman" panose="02020603050405020304" pitchFamily="18" charset="0"/>
                <a:ea typeface="Times New Roman" panose="02020603050405020304" pitchFamily="18" charset="0"/>
              </a:rPr>
              <a:t> qaror qabul </a:t>
            </a:r>
            <a:r>
              <a:rPr lang="en-US" dirty="0" err="1">
                <a:latin typeface="Times New Roman" panose="02020603050405020304" pitchFamily="18" charset="0"/>
                <a:ea typeface="Times New Roman" panose="02020603050405020304" pitchFamily="18" charset="0"/>
              </a:rPr>
              <a:t>qilishda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qanday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foydalanish</a:t>
            </a:r>
            <a:r>
              <a:rPr lang="en-US" dirty="0">
                <a:latin typeface="Times New Roman" panose="02020603050405020304" pitchFamily="18" charset="0"/>
                <a:ea typeface="Times New Roman" panose="02020603050405020304" pitchFamily="18" charset="0"/>
              </a:rPr>
              <a:t> mumkin?</a:t>
            </a:r>
            <a:endParaRPr lang="ru-RU" sz="1600" dirty="0">
              <a:effectLst/>
              <a:latin typeface="Times New Roman" panose="02020603050405020304" pitchFamily="18" charset="0"/>
              <a:ea typeface="Times New Roman" panose="02020603050405020304" pitchFamily="18" charset="0"/>
            </a:endParaRPr>
          </a:p>
          <a:p>
            <a:pPr indent="14605">
              <a:lnSpc>
                <a:spcPct val="150000"/>
              </a:lnSpc>
              <a:spcAft>
                <a:spcPts val="0"/>
              </a:spcAft>
            </a:pPr>
            <a:r>
              <a:rPr lang="en-US" dirty="0">
                <a:latin typeface="Times New Roman" panose="02020603050405020304" pitchFamily="18" charset="0"/>
                <a:ea typeface="Times New Roman" panose="02020603050405020304" pitchFamily="18" charset="0"/>
              </a:rPr>
              <a:t>9. </a:t>
            </a:r>
            <a:r>
              <a:rPr lang="en-US" dirty="0" err="1">
                <a:latin typeface="Times New Roman" panose="02020603050405020304" pitchFamily="18" charset="0"/>
                <a:ea typeface="Times New Roman" panose="02020603050405020304" pitchFamily="18" charset="0"/>
              </a:rPr>
              <a:t>Ishbilarmonlik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tibbiyot</a:t>
            </a:r>
            <a:r>
              <a:rPr lang="en-US" dirty="0">
                <a:latin typeface="Times New Roman" panose="02020603050405020304" pitchFamily="18" charset="0"/>
                <a:ea typeface="Times New Roman" panose="02020603050405020304" pitchFamily="18" charset="0"/>
              </a:rPr>
              <a:t> va </a:t>
            </a:r>
            <a:r>
              <a:rPr lang="en-US" dirty="0" err="1">
                <a:latin typeface="Times New Roman" panose="02020603050405020304" pitchFamily="18" charset="0"/>
                <a:ea typeface="Times New Roman" panose="02020603050405020304" pitchFamily="18" charset="0"/>
              </a:rPr>
              <a:t>boshqa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sohalarda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noaniqlik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sharoitida</a:t>
            </a:r>
            <a:r>
              <a:rPr lang="en-US" dirty="0">
                <a:latin typeface="Times New Roman" panose="02020603050405020304" pitchFamily="18" charset="0"/>
                <a:ea typeface="Times New Roman" panose="02020603050405020304" pitchFamily="18" charset="0"/>
              </a:rPr>
              <a:t> qaror qabul qilish </a:t>
            </a:r>
            <a:r>
              <a:rPr lang="en-US" dirty="0" err="1">
                <a:latin typeface="Times New Roman" panose="02020603050405020304" pitchFamily="18" charset="0"/>
                <a:ea typeface="Times New Roman" panose="02020603050405020304" pitchFamily="18" charset="0"/>
              </a:rPr>
              <a:t>modellarini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qo'llashning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qanday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misollarini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keltirish</a:t>
            </a:r>
            <a:r>
              <a:rPr lang="en-US" dirty="0">
                <a:latin typeface="Times New Roman" panose="02020603050405020304" pitchFamily="18" charset="0"/>
                <a:ea typeface="Times New Roman" panose="02020603050405020304" pitchFamily="18" charset="0"/>
              </a:rPr>
              <a:t> mumkin?</a:t>
            </a:r>
            <a:endParaRPr lang="ru-RU" sz="1600" dirty="0">
              <a:effectLst/>
              <a:latin typeface="Times New Roman" panose="02020603050405020304" pitchFamily="18" charset="0"/>
              <a:ea typeface="Times New Roman" panose="02020603050405020304" pitchFamily="18" charset="0"/>
            </a:endParaRPr>
          </a:p>
          <a:p>
            <a:pPr indent="14605">
              <a:lnSpc>
                <a:spcPct val="150000"/>
              </a:lnSpc>
              <a:spcAft>
                <a:spcPts val="0"/>
              </a:spcAft>
            </a:pPr>
            <a:r>
              <a:rPr lang="en-US" dirty="0">
                <a:latin typeface="Times New Roman" panose="02020603050405020304" pitchFamily="18" charset="0"/>
                <a:ea typeface="Times New Roman" panose="02020603050405020304" pitchFamily="18" charset="0"/>
              </a:rPr>
              <a:t>10. </a:t>
            </a:r>
            <a:r>
              <a:rPr lang="en-US" dirty="0" err="1">
                <a:latin typeface="Times New Roman" panose="02020603050405020304" pitchFamily="18" charset="0"/>
                <a:ea typeface="Times New Roman" panose="02020603050405020304" pitchFamily="18" charset="0"/>
              </a:rPr>
              <a:t>Noaniqlik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sharoitida</a:t>
            </a:r>
            <a:r>
              <a:rPr lang="en-US" dirty="0">
                <a:latin typeface="Times New Roman" panose="02020603050405020304" pitchFamily="18" charset="0"/>
                <a:ea typeface="Times New Roman" panose="02020603050405020304" pitchFamily="18" charset="0"/>
              </a:rPr>
              <a:t> qaror qabul qilish </a:t>
            </a:r>
            <a:r>
              <a:rPr lang="en-US" dirty="0" err="1">
                <a:latin typeface="Times New Roman" panose="02020603050405020304" pitchFamily="18" charset="0"/>
                <a:ea typeface="Times New Roman" panose="02020603050405020304" pitchFamily="18" charset="0"/>
              </a:rPr>
              <a:t>modellariga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nisbatan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qanday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cheklovlar</a:t>
            </a:r>
            <a:r>
              <a:rPr lang="en-US" dirty="0">
                <a:latin typeface="Times New Roman" panose="02020603050405020304" pitchFamily="18" charset="0"/>
                <a:ea typeface="Times New Roman" panose="02020603050405020304" pitchFamily="18" charset="0"/>
              </a:rPr>
              <a:t> va </a:t>
            </a:r>
            <a:r>
              <a:rPr lang="en-US" dirty="0" err="1">
                <a:latin typeface="Times New Roman" panose="02020603050405020304" pitchFamily="18" charset="0"/>
                <a:ea typeface="Times New Roman" panose="02020603050405020304" pitchFamily="18" charset="0"/>
              </a:rPr>
              <a:t>tanqidlar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mavjud</a:t>
            </a:r>
            <a:r>
              <a:rPr lang="en-US"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indent="14605">
              <a:lnSpc>
                <a:spcPct val="150000"/>
              </a:lnSpc>
              <a:spcAft>
                <a:spcPts val="0"/>
              </a:spcAft>
            </a:pPr>
            <a:r>
              <a:rPr lang="en-US" dirty="0">
                <a:latin typeface="Times New Roman" panose="02020603050405020304" pitchFamily="18" charset="0"/>
                <a:ea typeface="Times New Roman" panose="02020603050405020304" pitchFamily="18" charset="0"/>
              </a:rPr>
              <a:t>11. </a:t>
            </a:r>
            <a:r>
              <a:rPr lang="en-US" dirty="0" err="1">
                <a:latin typeface="Times New Roman" panose="02020603050405020304" pitchFamily="18" charset="0"/>
                <a:ea typeface="Times New Roman" panose="02020603050405020304" pitchFamily="18" charset="0"/>
              </a:rPr>
              <a:t>Noaniq</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vaziyatlarda</a:t>
            </a:r>
            <a:r>
              <a:rPr lang="en-US" dirty="0">
                <a:latin typeface="Times New Roman" panose="02020603050405020304" pitchFamily="18" charset="0"/>
                <a:ea typeface="Times New Roman" panose="02020603050405020304" pitchFamily="18" charset="0"/>
              </a:rPr>
              <a:t> qaror qabul </a:t>
            </a:r>
            <a:r>
              <a:rPr lang="en-US" dirty="0" err="1">
                <a:latin typeface="Times New Roman" panose="02020603050405020304" pitchFamily="18" charset="0"/>
                <a:ea typeface="Times New Roman" panose="02020603050405020304" pitchFamily="18" charset="0"/>
              </a:rPr>
              <a:t>qilishda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matematik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modellardan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tashqari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qanday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omillarni</a:t>
            </a:r>
            <a:r>
              <a:rPr lang="en-US" dirty="0">
                <a:latin typeface="Times New Roman" panose="02020603050405020304" pitchFamily="18" charset="0"/>
                <a:ea typeface="Times New Roman" panose="02020603050405020304" pitchFamily="18" charset="0"/>
              </a:rPr>
              <a:t> ham </a:t>
            </a:r>
            <a:r>
              <a:rPr lang="en-US" dirty="0" err="1">
                <a:latin typeface="Times New Roman" panose="02020603050405020304" pitchFamily="18" charset="0"/>
                <a:ea typeface="Times New Roman" panose="02020603050405020304" pitchFamily="18" charset="0"/>
              </a:rPr>
              <a:t>hisobga</a:t>
            </a:r>
            <a:r>
              <a:rPr lang="en-US" dirty="0">
                <a:latin typeface="Times New Roman" panose="02020603050405020304" pitchFamily="18" charset="0"/>
                <a:ea typeface="Times New Roman" panose="02020603050405020304" pitchFamily="18" charset="0"/>
              </a:rPr>
              <a:t> olish </a:t>
            </a:r>
            <a:r>
              <a:rPr lang="en-US" dirty="0" err="1">
                <a:latin typeface="Times New Roman" panose="02020603050405020304" pitchFamily="18" charset="0"/>
                <a:ea typeface="Times New Roman" panose="02020603050405020304" pitchFamily="18" charset="0"/>
              </a:rPr>
              <a:t>kerak</a:t>
            </a:r>
            <a:r>
              <a:rPr lang="en-US"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indent="14605">
              <a:lnSpc>
                <a:spcPct val="150000"/>
              </a:lnSpc>
              <a:spcAft>
                <a:spcPts val="0"/>
              </a:spcAft>
            </a:pPr>
            <a:r>
              <a:rPr lang="en-US" dirty="0">
                <a:latin typeface="Times New Roman" panose="02020603050405020304" pitchFamily="18" charset="0"/>
                <a:ea typeface="Times New Roman" panose="02020603050405020304" pitchFamily="18" charset="0"/>
              </a:rPr>
              <a:t>12. </a:t>
            </a:r>
            <a:r>
              <a:rPr lang="en-US" dirty="0" err="1">
                <a:latin typeface="Times New Roman" panose="02020603050405020304" pitchFamily="18" charset="0"/>
                <a:ea typeface="Times New Roman" panose="02020603050405020304" pitchFamily="18" charset="0"/>
              </a:rPr>
              <a:t>Noaniqlik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sharoitida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tegishli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modelni</a:t>
            </a:r>
            <a:r>
              <a:rPr lang="en-US" dirty="0">
                <a:latin typeface="Times New Roman" panose="02020603050405020304" pitchFamily="18" charset="0"/>
                <a:ea typeface="Times New Roman" panose="02020603050405020304" pitchFamily="18" charset="0"/>
              </a:rPr>
              <a:t> tanlash va qaror qabul qilish uchun </a:t>
            </a:r>
            <a:r>
              <a:rPr lang="en-US" dirty="0" err="1">
                <a:latin typeface="Times New Roman" panose="02020603050405020304" pitchFamily="18" charset="0"/>
                <a:ea typeface="Times New Roman" panose="02020603050405020304" pitchFamily="18" charset="0"/>
              </a:rPr>
              <a:t>qanday</a:t>
            </a:r>
            <a:r>
              <a:rPr lang="en-US" dirty="0">
                <a:latin typeface="Times New Roman" panose="02020603050405020304" pitchFamily="18" charset="0"/>
                <a:ea typeface="Times New Roman" panose="02020603050405020304" pitchFamily="18" charset="0"/>
              </a:rPr>
              <a:t> amaliy </a:t>
            </a:r>
            <a:r>
              <a:rPr lang="en-US" dirty="0" err="1">
                <a:latin typeface="Times New Roman" panose="02020603050405020304" pitchFamily="18" charset="0"/>
                <a:ea typeface="Times New Roman" panose="02020603050405020304" pitchFamily="18" charset="0"/>
              </a:rPr>
              <a:t>tavsiyalar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berilishi</a:t>
            </a:r>
            <a:r>
              <a:rPr lang="en-US" dirty="0">
                <a:latin typeface="Times New Roman" panose="02020603050405020304" pitchFamily="18" charset="0"/>
                <a:ea typeface="Times New Roman" panose="02020603050405020304" pitchFamily="18" charset="0"/>
              </a:rPr>
              <a:t> mumkin?</a:t>
            </a:r>
            <a:endParaRPr lang="ru-RU" sz="1600" dirty="0">
              <a:effectLst/>
              <a:latin typeface="Times New Roman" panose="02020603050405020304" pitchFamily="18" charset="0"/>
              <a:ea typeface="Times New Roman" panose="02020603050405020304" pitchFamily="18" charset="0"/>
            </a:endParaRPr>
          </a:p>
          <a:p>
            <a:pPr indent="14605">
              <a:lnSpc>
                <a:spcPct val="150000"/>
              </a:lnSpc>
              <a:spcAft>
                <a:spcPts val="0"/>
              </a:spcAft>
            </a:pPr>
            <a:r>
              <a:rPr lang="en-US" dirty="0">
                <a:latin typeface="Times New Roman" panose="02020603050405020304" pitchFamily="18" charset="0"/>
                <a:ea typeface="Times New Roman" panose="02020603050405020304" pitchFamily="18" charset="0"/>
              </a:rPr>
              <a:t>13. </a:t>
            </a:r>
            <a:r>
              <a:rPr lang="en-US" dirty="0" err="1">
                <a:latin typeface="Times New Roman" panose="02020603050405020304" pitchFamily="18" charset="0"/>
                <a:ea typeface="Times New Roman" panose="02020603050405020304" pitchFamily="18" charset="0"/>
              </a:rPr>
              <a:t>Qanday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usullar</a:t>
            </a:r>
            <a:r>
              <a:rPr lang="en-US" dirty="0">
                <a:latin typeface="Times New Roman" panose="02020603050405020304" pitchFamily="18" charset="0"/>
                <a:ea typeface="Times New Roman" panose="02020603050405020304" pitchFamily="18" charset="0"/>
              </a:rPr>
              <a:t> va </a:t>
            </a:r>
            <a:r>
              <a:rPr lang="en-US" dirty="0" err="1">
                <a:latin typeface="Times New Roman" panose="02020603050405020304" pitchFamily="18" charset="0"/>
                <a:ea typeface="Times New Roman" panose="02020603050405020304" pitchFamily="18" charset="0"/>
              </a:rPr>
              <a:t>vositalar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noaniqlik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sharoitida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aniqroq</a:t>
            </a:r>
            <a:r>
              <a:rPr lang="en-US" dirty="0">
                <a:latin typeface="Times New Roman" panose="02020603050405020304" pitchFamily="18" charset="0"/>
                <a:ea typeface="Times New Roman" panose="02020603050405020304" pitchFamily="18" charset="0"/>
              </a:rPr>
              <a:t> qaror qabul qilish uchun ma'lumotlarni </a:t>
            </a:r>
            <a:r>
              <a:rPr lang="en-US" dirty="0" err="1">
                <a:latin typeface="Times New Roman" panose="02020603050405020304" pitchFamily="18" charset="0"/>
                <a:ea typeface="Times New Roman" panose="02020603050405020304" pitchFamily="18" charset="0"/>
              </a:rPr>
              <a:t>to'plash</a:t>
            </a:r>
            <a:r>
              <a:rPr lang="en-US" dirty="0">
                <a:latin typeface="Times New Roman" panose="02020603050405020304" pitchFamily="18" charset="0"/>
                <a:ea typeface="Times New Roman" panose="02020603050405020304" pitchFamily="18" charset="0"/>
              </a:rPr>
              <a:t> va </a:t>
            </a:r>
            <a:r>
              <a:rPr lang="en-US" dirty="0" err="1">
                <a:latin typeface="Times New Roman" panose="02020603050405020304" pitchFamily="18" charset="0"/>
                <a:ea typeface="Times New Roman" panose="02020603050405020304" pitchFamily="18" charset="0"/>
              </a:rPr>
              <a:t>tahlil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qilishga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yordam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beradi</a:t>
            </a:r>
            <a:r>
              <a:rPr lang="en-US"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
        <p:nvSpPr>
          <p:cNvPr id="5" name="Заголовок 1">
            <a:extLst>
              <a:ext uri="{FF2B5EF4-FFF2-40B4-BE49-F238E27FC236}">
                <a16:creationId xmlns:a16="http://schemas.microsoft.com/office/drawing/2014/main" id="{E45AF7F5-CDB6-40B5-A472-E6197EA2676C}"/>
              </a:ext>
            </a:extLst>
          </p:cNvPr>
          <p:cNvSpPr>
            <a:spLocks noGrp="1"/>
          </p:cNvSpPr>
          <p:nvPr>
            <p:ph type="title"/>
          </p:nvPr>
        </p:nvSpPr>
        <p:spPr>
          <a:xfrm>
            <a:off x="436418" y="1080654"/>
            <a:ext cx="4980709" cy="748579"/>
          </a:xfrm>
        </p:spPr>
        <p:txBody>
          <a:bodyPr/>
          <a:lstStyle/>
          <a:p>
            <a:pPr algn="ctr"/>
            <a:r>
              <a:rPr lang="en-US" b="1" dirty="0" err="1">
                <a:latin typeface="Times New Roman" panose="02020603050405020304" pitchFamily="18" charset="0"/>
                <a:cs typeface="Times New Roman" panose="02020603050405020304" pitchFamily="18" charset="0"/>
              </a:rPr>
              <a:t>Nazorat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savollari</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91181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6347105-8E1A-4B85-938D-7DF5DBFAFBA0}"/>
              </a:ext>
            </a:extLst>
          </p:cNvPr>
          <p:cNvSpPr>
            <a:spLocks noGrp="1"/>
          </p:cNvSpPr>
          <p:nvPr>
            <p:ph type="title"/>
          </p:nvPr>
        </p:nvSpPr>
        <p:spPr>
          <a:xfrm>
            <a:off x="671947" y="1210252"/>
            <a:ext cx="5604164" cy="812511"/>
          </a:xfrm>
        </p:spPr>
        <p:txBody>
          <a:bodyPr>
            <a:normAutofit fontScale="90000"/>
          </a:bodyPr>
          <a:lstStyle/>
          <a:p>
            <a:pPr algn="ctr"/>
            <a:r>
              <a:rPr lang="en-US" b="1" dirty="0" err="1">
                <a:latin typeface="Times New Roman" panose="02020603050405020304" pitchFamily="18" charset="0"/>
                <a:cs typeface="Times New Roman" panose="02020603050405020304" pitchFamily="18" charset="0"/>
              </a:rPr>
              <a:t>Foydalanilgan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adabiyotlar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ro‘yhati</a:t>
            </a:r>
            <a:endParaRPr lang="ru-RU"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CF987C09-9B3A-4FE9-A3A5-BB21FA19E76E}"/>
              </a:ext>
            </a:extLst>
          </p:cNvPr>
          <p:cNvSpPr/>
          <p:nvPr/>
        </p:nvSpPr>
        <p:spPr>
          <a:xfrm>
            <a:off x="928255" y="2314653"/>
            <a:ext cx="10335489" cy="4247317"/>
          </a:xfrm>
          <a:prstGeom prst="rect">
            <a:avLst/>
          </a:prstGeom>
        </p:spPr>
        <p:txBody>
          <a:bodyPr wrap="square">
            <a:spAutoFit/>
          </a:bodyPr>
          <a:lstStyle/>
          <a:p>
            <a:pPr marL="180340" indent="-180340" algn="just">
              <a:spcAft>
                <a:spcPts val="0"/>
              </a:spcAft>
            </a:pPr>
            <a:r>
              <a:rPr lang="en-US" dirty="0">
                <a:latin typeface="Times New Roman" panose="02020603050405020304" pitchFamily="18" charset="0"/>
                <a:ea typeface="Times New Roman" panose="02020603050405020304" pitchFamily="18" charset="0"/>
              </a:rPr>
              <a:t>1. Popova E. V. Ma'lum </a:t>
            </a:r>
            <a:r>
              <a:rPr lang="en-US" dirty="0" err="1">
                <a:latin typeface="Times New Roman" panose="02020603050405020304" pitchFamily="18" charset="0"/>
                <a:ea typeface="Times New Roman" panose="02020603050405020304" pitchFamily="18" charset="0"/>
              </a:rPr>
              <a:t>miqdordagi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hujumlar</a:t>
            </a:r>
            <a:r>
              <a:rPr lang="en-US" dirty="0">
                <a:latin typeface="Times New Roman" panose="02020603050405020304" pitchFamily="18" charset="0"/>
                <a:ea typeface="Times New Roman" panose="02020603050405020304" pitchFamily="18" charset="0"/>
              </a:rPr>
              <a:t> va </a:t>
            </a:r>
            <a:r>
              <a:rPr lang="en-US" dirty="0" err="1">
                <a:latin typeface="Times New Roman" panose="02020603050405020304" pitchFamily="18" charset="0"/>
                <a:ea typeface="Times New Roman" panose="02020603050405020304" pitchFamily="18" charset="0"/>
              </a:rPr>
              <a:t>ularning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muvaffaqiyatlari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bilan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avtomatlashtirilgan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tizimlarda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axborot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risklarini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boshqarishning</a:t>
            </a:r>
            <a:r>
              <a:rPr lang="en-US" dirty="0">
                <a:latin typeface="Times New Roman" panose="02020603050405020304" pitchFamily="18" charset="0"/>
                <a:ea typeface="Times New Roman" panose="02020603050405020304" pitchFamily="18" charset="0"/>
              </a:rPr>
              <a:t> mumkin bo'lgan </a:t>
            </a:r>
            <a:r>
              <a:rPr lang="en-US" dirty="0" err="1">
                <a:latin typeface="Times New Roman" panose="02020603050405020304" pitchFamily="18" charset="0"/>
                <a:ea typeface="Times New Roman" panose="02020603050405020304" pitchFamily="18" charset="0"/>
              </a:rPr>
              <a:t>strategiyalari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Matn</a:t>
            </a:r>
            <a:r>
              <a:rPr lang="en-US" dirty="0">
                <a:latin typeface="Times New Roman" panose="02020603050405020304" pitchFamily="18" charset="0"/>
                <a:ea typeface="Times New Roman" panose="02020603050405020304" pitchFamily="18" charset="0"/>
              </a:rPr>
              <a:t>] / E. V. Popova, A. G. Ostapenko // Axborot va </a:t>
            </a:r>
            <a:r>
              <a:rPr lang="en-US" dirty="0" err="1">
                <a:latin typeface="Times New Roman" panose="02020603050405020304" pitchFamily="18" charset="0"/>
                <a:ea typeface="Times New Roman" panose="02020603050405020304" pitchFamily="18" charset="0"/>
              </a:rPr>
              <a:t>xavfsizlik</a:t>
            </a:r>
            <a:r>
              <a:rPr lang="en-US" dirty="0">
                <a:latin typeface="Times New Roman" panose="02020603050405020304" pitchFamily="18" charset="0"/>
                <a:ea typeface="Times New Roman" panose="02020603050405020304" pitchFamily="18" charset="0"/>
              </a:rPr>
              <a:t>. – 2007. – T. 10. – No 3. – B. 451-456.</a:t>
            </a:r>
            <a:endParaRPr lang="ru-RU" sz="1600" dirty="0">
              <a:effectLst/>
              <a:latin typeface="Times New Roman" panose="02020603050405020304" pitchFamily="18" charset="0"/>
              <a:ea typeface="Times New Roman" panose="02020603050405020304" pitchFamily="18" charset="0"/>
            </a:endParaRPr>
          </a:p>
          <a:p>
            <a:pPr marL="180340" indent="-180340" algn="just">
              <a:spcAft>
                <a:spcPts val="0"/>
              </a:spcAft>
            </a:pPr>
            <a:r>
              <a:rPr lang="en-US" dirty="0">
                <a:latin typeface="Times New Roman" panose="02020603050405020304" pitchFamily="18" charset="0"/>
                <a:ea typeface="Times New Roman" panose="02020603050405020304" pitchFamily="18" charset="0"/>
              </a:rPr>
              <a:t>2. </a:t>
            </a:r>
            <a:r>
              <a:rPr lang="en-US" dirty="0" err="1">
                <a:latin typeface="Times New Roman" panose="02020603050405020304" pitchFamily="18" charset="0"/>
                <a:ea typeface="Times New Roman" panose="02020603050405020304" pitchFamily="18" charset="0"/>
              </a:rPr>
              <a:t>Zararni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taqsimlashning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berilgan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qonuni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asosida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taqsimlangan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tizim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komponentlari</a:t>
            </a:r>
            <a:r>
              <a:rPr lang="en-US" dirty="0">
                <a:latin typeface="Times New Roman" panose="02020603050405020304" pitchFamily="18" charset="0"/>
                <a:ea typeface="Times New Roman" panose="02020603050405020304" pitchFamily="18" charset="0"/>
              </a:rPr>
              <a:t> uchun </a:t>
            </a:r>
            <a:r>
              <a:rPr lang="en-US" dirty="0" err="1">
                <a:latin typeface="Times New Roman" panose="02020603050405020304" pitchFamily="18" charset="0"/>
                <a:ea typeface="Times New Roman" panose="02020603050405020304" pitchFamily="18" charset="0"/>
              </a:rPr>
              <a:t>dinamik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xavf</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modelini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Matn</a:t>
            </a:r>
            <a:r>
              <a:rPr lang="en-US" dirty="0">
                <a:latin typeface="Times New Roman" panose="02020603050405020304" pitchFamily="18" charset="0"/>
                <a:ea typeface="Times New Roman" panose="02020603050405020304" pitchFamily="18" charset="0"/>
              </a:rPr>
              <a:t>] / M. M. </a:t>
            </a:r>
            <a:r>
              <a:rPr lang="en-US" dirty="0" err="1">
                <a:latin typeface="Times New Roman" panose="02020603050405020304" pitchFamily="18" charset="0"/>
                <a:ea typeface="Times New Roman" panose="02020603050405020304" pitchFamily="18" charset="0"/>
              </a:rPr>
              <a:t>Jukov</a:t>
            </a:r>
            <a:r>
              <a:rPr lang="en-US" dirty="0">
                <a:latin typeface="Times New Roman" panose="02020603050405020304" pitchFamily="18" charset="0"/>
                <a:ea typeface="Times New Roman" panose="02020603050405020304" pitchFamily="18" charset="0"/>
              </a:rPr>
              <a:t> [va </a:t>
            </a:r>
            <a:r>
              <a:rPr lang="en-US" dirty="0" err="1">
                <a:latin typeface="Times New Roman" panose="02020603050405020304" pitchFamily="18" charset="0"/>
                <a:ea typeface="Times New Roman" panose="02020603050405020304" pitchFamily="18" charset="0"/>
              </a:rPr>
              <a:t>boshq</a:t>
            </a:r>
            <a:r>
              <a:rPr lang="en-US" dirty="0">
                <a:latin typeface="Times New Roman" panose="02020603050405020304" pitchFamily="18" charset="0"/>
                <a:ea typeface="Times New Roman" panose="02020603050405020304" pitchFamily="18" charset="0"/>
              </a:rPr>
              <a:t>.] // Axborot va </a:t>
            </a:r>
            <a:r>
              <a:rPr lang="en-US" dirty="0" err="1">
                <a:latin typeface="Times New Roman" panose="02020603050405020304" pitchFamily="18" charset="0"/>
                <a:ea typeface="Times New Roman" panose="02020603050405020304" pitchFamily="18" charset="0"/>
              </a:rPr>
              <a:t>xavfsizlik</a:t>
            </a:r>
            <a:r>
              <a:rPr lang="en-US" dirty="0">
                <a:latin typeface="Times New Roman" panose="02020603050405020304" pitchFamily="18" charset="0"/>
                <a:ea typeface="Times New Roman" panose="02020603050405020304" pitchFamily="18" charset="0"/>
              </a:rPr>
              <a:t>. – 2012. – T. 15. – </a:t>
            </a:r>
            <a:r>
              <a:rPr lang="en-US" dirty="0" err="1">
                <a:latin typeface="Times New Roman" panose="02020603050405020304" pitchFamily="18" charset="0"/>
                <a:ea typeface="Times New Roman" panose="02020603050405020304" pitchFamily="18" charset="0"/>
              </a:rPr>
              <a:t>Nashr</a:t>
            </a:r>
            <a:r>
              <a:rPr lang="en-US" dirty="0">
                <a:latin typeface="Times New Roman" panose="02020603050405020304" pitchFamily="18" charset="0"/>
                <a:ea typeface="Times New Roman" panose="02020603050405020304" pitchFamily="18" charset="0"/>
              </a:rPr>
              <a:t>. 4. – 449-460-betlar.</a:t>
            </a:r>
            <a:endParaRPr lang="ru-RU" sz="1600" dirty="0">
              <a:effectLst/>
              <a:latin typeface="Times New Roman" panose="02020603050405020304" pitchFamily="18" charset="0"/>
              <a:ea typeface="Times New Roman" panose="02020603050405020304" pitchFamily="18" charset="0"/>
            </a:endParaRPr>
          </a:p>
          <a:p>
            <a:pPr marL="180340" indent="-180340" algn="just">
              <a:spcAft>
                <a:spcPts val="0"/>
              </a:spcAft>
            </a:pPr>
            <a:r>
              <a:rPr lang="en-US" dirty="0">
                <a:latin typeface="Times New Roman" panose="02020603050405020304" pitchFamily="18" charset="0"/>
                <a:ea typeface="Times New Roman" panose="02020603050405020304" pitchFamily="18" charset="0"/>
              </a:rPr>
              <a:t>3. </a:t>
            </a:r>
            <a:r>
              <a:rPr lang="en-US" dirty="0" err="1">
                <a:latin typeface="Times New Roman" panose="02020603050405020304" pitchFamily="18" charset="0"/>
                <a:ea typeface="Times New Roman" panose="02020603050405020304" pitchFamily="18" charset="0"/>
              </a:rPr>
              <a:t>Tarqalgan</a:t>
            </a:r>
            <a:r>
              <a:rPr lang="en-US" dirty="0">
                <a:latin typeface="Times New Roman" panose="02020603050405020304" pitchFamily="18" charset="0"/>
                <a:ea typeface="Times New Roman" panose="02020603050405020304" pitchFamily="18" charset="0"/>
              </a:rPr>
              <a:t> tizimlarning </a:t>
            </a:r>
            <a:r>
              <a:rPr lang="en-US" dirty="0" err="1">
                <a:latin typeface="Times New Roman" panose="02020603050405020304" pitchFamily="18" charset="0"/>
                <a:ea typeface="Times New Roman" panose="02020603050405020304" pitchFamily="18" charset="0"/>
              </a:rPr>
              <a:t>tavakkalchiliklarini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ularning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tarkibiy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qismlarining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xavf</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parametrlari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asosida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tahlil</a:t>
            </a:r>
            <a:r>
              <a:rPr lang="en-US" dirty="0">
                <a:latin typeface="Times New Roman" panose="02020603050405020304" pitchFamily="18" charset="0"/>
                <a:ea typeface="Times New Roman" panose="02020603050405020304" pitchFamily="18" charset="0"/>
              </a:rPr>
              <a:t> qilish [</a:t>
            </a:r>
            <a:r>
              <a:rPr lang="en-US" dirty="0" err="1">
                <a:latin typeface="Times New Roman" panose="02020603050405020304" pitchFamily="18" charset="0"/>
                <a:ea typeface="Times New Roman" panose="02020603050405020304" pitchFamily="18" charset="0"/>
              </a:rPr>
              <a:t>Matn</a:t>
            </a:r>
            <a:r>
              <a:rPr lang="en-US" dirty="0">
                <a:latin typeface="Times New Roman" panose="02020603050405020304" pitchFamily="18" charset="0"/>
                <a:ea typeface="Times New Roman" panose="02020603050405020304" pitchFamily="18" charset="0"/>
              </a:rPr>
              <a:t>] / E.V. </a:t>
            </a:r>
            <a:r>
              <a:rPr lang="en-US" dirty="0" err="1">
                <a:latin typeface="Times New Roman" panose="02020603050405020304" pitchFamily="18" charset="0"/>
                <a:ea typeface="Times New Roman" panose="02020603050405020304" pitchFamily="18" charset="0"/>
              </a:rPr>
              <a:t>Ermilov</a:t>
            </a:r>
            <a:r>
              <a:rPr lang="en-US" dirty="0">
                <a:latin typeface="Times New Roman" panose="02020603050405020304" pitchFamily="18" charset="0"/>
                <a:ea typeface="Times New Roman" panose="02020603050405020304" pitchFamily="18" charset="0"/>
              </a:rPr>
              <a:t> [va </a:t>
            </a:r>
            <a:r>
              <a:rPr lang="en-US" dirty="0" err="1">
                <a:latin typeface="Times New Roman" panose="02020603050405020304" pitchFamily="18" charset="0"/>
                <a:ea typeface="Times New Roman" panose="02020603050405020304" pitchFamily="18" charset="0"/>
              </a:rPr>
              <a:t>boshqalar</a:t>
            </a:r>
            <a:r>
              <a:rPr lang="en-US" dirty="0">
                <a:latin typeface="Times New Roman" panose="02020603050405020304" pitchFamily="18" charset="0"/>
                <a:ea typeface="Times New Roman" panose="02020603050405020304" pitchFamily="18" charset="0"/>
              </a:rPr>
              <a:t>] // Axborot va </a:t>
            </a:r>
            <a:r>
              <a:rPr lang="en-US" dirty="0" err="1">
                <a:latin typeface="Times New Roman" panose="02020603050405020304" pitchFamily="18" charset="0"/>
                <a:ea typeface="Times New Roman" panose="02020603050405020304" pitchFamily="18" charset="0"/>
              </a:rPr>
              <a:t>xavfsizlik</a:t>
            </a:r>
            <a:r>
              <a:rPr lang="en-US" dirty="0">
                <a:latin typeface="Times New Roman" panose="02020603050405020304" pitchFamily="18" charset="0"/>
                <a:ea typeface="Times New Roman" panose="02020603050405020304" pitchFamily="18" charset="0"/>
              </a:rPr>
              <a:t>. – 2013. – T. 16. – </a:t>
            </a:r>
            <a:r>
              <a:rPr lang="en-US" dirty="0" err="1">
                <a:latin typeface="Times New Roman" panose="02020603050405020304" pitchFamily="18" charset="0"/>
                <a:ea typeface="Times New Roman" panose="02020603050405020304" pitchFamily="18" charset="0"/>
              </a:rPr>
              <a:t>Nashr</a:t>
            </a:r>
            <a:r>
              <a:rPr lang="en-US" dirty="0">
                <a:latin typeface="Times New Roman" panose="02020603050405020304" pitchFamily="18" charset="0"/>
                <a:ea typeface="Times New Roman" panose="02020603050405020304" pitchFamily="18" charset="0"/>
              </a:rPr>
              <a:t>. 1. – 123-126-betlar.</a:t>
            </a:r>
            <a:endParaRPr lang="ru-RU" sz="1600" dirty="0">
              <a:effectLst/>
              <a:latin typeface="Times New Roman" panose="02020603050405020304" pitchFamily="18" charset="0"/>
              <a:ea typeface="Times New Roman" panose="02020603050405020304" pitchFamily="18" charset="0"/>
            </a:endParaRPr>
          </a:p>
          <a:p>
            <a:pPr marL="180340" indent="-180340" algn="just">
              <a:spcAft>
                <a:spcPts val="0"/>
              </a:spcAft>
            </a:pPr>
            <a:r>
              <a:rPr lang="en-US" dirty="0">
                <a:latin typeface="Times New Roman" panose="02020603050405020304" pitchFamily="18" charset="0"/>
                <a:ea typeface="Times New Roman" panose="02020603050405020304" pitchFamily="18" charset="0"/>
              </a:rPr>
              <a:t>4. </a:t>
            </a:r>
            <a:r>
              <a:rPr lang="en-US" dirty="0" err="1">
                <a:latin typeface="Times New Roman" panose="02020603050405020304" pitchFamily="18" charset="0"/>
                <a:ea typeface="Times New Roman" panose="02020603050405020304" pitchFamily="18" charset="0"/>
              </a:rPr>
              <a:t>Xatarlar</a:t>
            </a:r>
            <a:r>
              <a:rPr lang="en-US" dirty="0">
                <a:latin typeface="Times New Roman" panose="02020603050405020304" pitchFamily="18" charset="0"/>
                <a:ea typeface="Times New Roman" panose="02020603050405020304" pitchFamily="18" charset="0"/>
              </a:rPr>
              <a:t> va </a:t>
            </a:r>
            <a:r>
              <a:rPr lang="en-US" dirty="0" err="1">
                <a:latin typeface="Times New Roman" panose="02020603050405020304" pitchFamily="18" charset="0"/>
                <a:ea typeface="Times New Roman" panose="02020603050405020304" pitchFamily="18" charset="0"/>
              </a:rPr>
              <a:t>imkoniyatlar</a:t>
            </a:r>
            <a:r>
              <a:rPr lang="en-US" dirty="0">
                <a:latin typeface="Times New Roman" panose="02020603050405020304" pitchFamily="18" charset="0"/>
                <a:ea typeface="Times New Roman" panose="02020603050405020304" pitchFamily="18" charset="0"/>
              </a:rPr>
              <a:t>: baholash va </a:t>
            </a:r>
            <a:r>
              <a:rPr lang="en-US" dirty="0" err="1">
                <a:latin typeface="Times New Roman" panose="02020603050405020304" pitchFamily="18" charset="0"/>
                <a:ea typeface="Times New Roman" panose="02020603050405020304" pitchFamily="18" charset="0"/>
              </a:rPr>
              <a:t>boshqarish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metodologiyasida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analitik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yondashuv</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Matn</a:t>
            </a:r>
            <a:r>
              <a:rPr lang="en-US" dirty="0">
                <a:latin typeface="Times New Roman" panose="02020603050405020304" pitchFamily="18" charset="0"/>
                <a:ea typeface="Times New Roman" panose="02020603050405020304" pitchFamily="18" charset="0"/>
              </a:rPr>
              <a:t>] / D. O. </a:t>
            </a:r>
            <a:r>
              <a:rPr lang="en-US" dirty="0" err="1">
                <a:latin typeface="Times New Roman" panose="02020603050405020304" pitchFamily="18" charset="0"/>
                <a:ea typeface="Times New Roman" panose="02020603050405020304" pitchFamily="18" charset="0"/>
              </a:rPr>
              <a:t>Karpeev</a:t>
            </a:r>
            <a:r>
              <a:rPr lang="en-US" dirty="0">
                <a:latin typeface="Times New Roman" panose="02020603050405020304" pitchFamily="18" charset="0"/>
                <a:ea typeface="Times New Roman" panose="02020603050405020304" pitchFamily="18" charset="0"/>
              </a:rPr>
              <a:t>, O. A. Ostapenko, D. A. Andreev, D. G. Plotnikov // Axborot va </a:t>
            </a:r>
            <a:r>
              <a:rPr lang="en-US" dirty="0" err="1">
                <a:latin typeface="Times New Roman" panose="02020603050405020304" pitchFamily="18" charset="0"/>
                <a:ea typeface="Times New Roman" panose="02020603050405020304" pitchFamily="18" charset="0"/>
              </a:rPr>
              <a:t>xavfsizlik</a:t>
            </a:r>
            <a:r>
              <a:rPr lang="en-US" dirty="0">
                <a:latin typeface="Times New Roman" panose="02020603050405020304" pitchFamily="18" charset="0"/>
                <a:ea typeface="Times New Roman" panose="02020603050405020304" pitchFamily="18" charset="0"/>
              </a:rPr>
              <a:t>. – 2009. – T. 12. – </a:t>
            </a:r>
            <a:r>
              <a:rPr lang="en-US" dirty="0" err="1">
                <a:latin typeface="Times New Roman" panose="02020603050405020304" pitchFamily="18" charset="0"/>
                <a:ea typeface="Times New Roman" panose="02020603050405020304" pitchFamily="18" charset="0"/>
              </a:rPr>
              <a:t>Nashr</a:t>
            </a:r>
            <a:r>
              <a:rPr lang="en-US" dirty="0">
                <a:latin typeface="Times New Roman" panose="02020603050405020304" pitchFamily="18" charset="0"/>
                <a:ea typeface="Times New Roman" panose="02020603050405020304" pitchFamily="18" charset="0"/>
              </a:rPr>
              <a:t>. 3. – 345-362-betlar.</a:t>
            </a:r>
            <a:endParaRPr lang="ru-RU" sz="1600" dirty="0">
              <a:effectLst/>
              <a:latin typeface="Times New Roman" panose="02020603050405020304" pitchFamily="18" charset="0"/>
              <a:ea typeface="Times New Roman" panose="02020603050405020304" pitchFamily="18" charset="0"/>
            </a:endParaRPr>
          </a:p>
          <a:p>
            <a:pPr marL="180340" indent="-180340" algn="just">
              <a:spcAft>
                <a:spcPts val="0"/>
              </a:spcAft>
            </a:pPr>
            <a:r>
              <a:rPr lang="en-US" dirty="0">
                <a:latin typeface="Times New Roman" panose="02020603050405020304" pitchFamily="18" charset="0"/>
                <a:ea typeface="Times New Roman" panose="02020603050405020304" pitchFamily="18" charset="0"/>
              </a:rPr>
              <a:t>5. </a:t>
            </a:r>
            <a:r>
              <a:rPr lang="en-US" dirty="0" err="1">
                <a:latin typeface="Times New Roman" panose="02020603050405020304" pitchFamily="18" charset="0"/>
                <a:ea typeface="Times New Roman" panose="02020603050405020304" pitchFamily="18" charset="0"/>
              </a:rPr>
              <a:t>Tarqalgan</a:t>
            </a:r>
            <a:r>
              <a:rPr lang="en-US" dirty="0">
                <a:latin typeface="Times New Roman" panose="02020603050405020304" pitchFamily="18" charset="0"/>
                <a:ea typeface="Times New Roman" panose="02020603050405020304" pitchFamily="18" charset="0"/>
              </a:rPr>
              <a:t> tizimlarning </a:t>
            </a:r>
            <a:r>
              <a:rPr lang="en-US" dirty="0" err="1">
                <a:latin typeface="Times New Roman" panose="02020603050405020304" pitchFamily="18" charset="0"/>
                <a:ea typeface="Times New Roman" panose="02020603050405020304" pitchFamily="18" charset="0"/>
              </a:rPr>
              <a:t>risklari</a:t>
            </a:r>
            <a:r>
              <a:rPr lang="en-US" dirty="0">
                <a:latin typeface="Times New Roman" panose="02020603050405020304" pitchFamily="18" charset="0"/>
                <a:ea typeface="Times New Roman" panose="02020603050405020304" pitchFamily="18" charset="0"/>
              </a:rPr>
              <a:t>: baholash va </a:t>
            </a:r>
            <a:r>
              <a:rPr lang="en-US" dirty="0" err="1">
                <a:latin typeface="Times New Roman" panose="02020603050405020304" pitchFamily="18" charset="0"/>
                <a:ea typeface="Times New Roman" panose="02020603050405020304" pitchFamily="18" charset="0"/>
              </a:rPr>
              <a:t>boshqarish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usullari</a:t>
            </a:r>
            <a:r>
              <a:rPr lang="en-US" dirty="0">
                <a:latin typeface="Times New Roman" panose="02020603050405020304" pitchFamily="18" charset="0"/>
                <a:ea typeface="Times New Roman" panose="02020603050405020304" pitchFamily="18" charset="0"/>
              </a:rPr>
              <a:t> va </a:t>
            </a:r>
            <a:r>
              <a:rPr lang="en-US" dirty="0" err="1">
                <a:latin typeface="Times New Roman" panose="02020603050405020304" pitchFamily="18" charset="0"/>
                <a:ea typeface="Times New Roman" panose="02020603050405020304" pitchFamily="18" charset="0"/>
              </a:rPr>
              <a:t>algoritmlari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Matn</a:t>
            </a:r>
            <a:r>
              <a:rPr lang="en-US" dirty="0">
                <a:latin typeface="Times New Roman" panose="02020603050405020304" pitchFamily="18" charset="0"/>
                <a:ea typeface="Times New Roman" panose="02020603050405020304" pitchFamily="18" charset="0"/>
              </a:rPr>
              <a:t>] / G. A. Ostapenko, D. O. </a:t>
            </a:r>
            <a:r>
              <a:rPr lang="en-US" dirty="0" err="1">
                <a:latin typeface="Times New Roman" panose="02020603050405020304" pitchFamily="18" charset="0"/>
                <a:ea typeface="Times New Roman" panose="02020603050405020304" pitchFamily="18" charset="0"/>
              </a:rPr>
              <a:t>Karpeev</a:t>
            </a:r>
            <a:r>
              <a:rPr lang="en-US" dirty="0">
                <a:latin typeface="Times New Roman" panose="02020603050405020304" pitchFamily="18" charset="0"/>
                <a:ea typeface="Times New Roman" panose="02020603050405020304" pitchFamily="18" charset="0"/>
              </a:rPr>
              <a:t>, D. G. Plotnikov [va </a:t>
            </a:r>
            <a:r>
              <a:rPr lang="en-US" dirty="0" err="1">
                <a:latin typeface="Times New Roman" panose="02020603050405020304" pitchFamily="18" charset="0"/>
                <a:ea typeface="Times New Roman" panose="02020603050405020304" pitchFamily="18" charset="0"/>
              </a:rPr>
              <a:t>boshqalar</a:t>
            </a:r>
            <a:r>
              <a:rPr lang="en-US" dirty="0">
                <a:latin typeface="Times New Roman" panose="02020603050405020304" pitchFamily="18" charset="0"/>
                <a:ea typeface="Times New Roman" panose="02020603050405020304" pitchFamily="18" charset="0"/>
              </a:rPr>
              <a:t>] // Axborot va </a:t>
            </a:r>
            <a:r>
              <a:rPr lang="en-US" dirty="0" err="1">
                <a:latin typeface="Times New Roman" panose="02020603050405020304" pitchFamily="18" charset="0"/>
                <a:ea typeface="Times New Roman" panose="02020603050405020304" pitchFamily="18" charset="0"/>
              </a:rPr>
              <a:t>xavfsizlik</a:t>
            </a:r>
            <a:r>
              <a:rPr lang="en-US" dirty="0">
                <a:latin typeface="Times New Roman" panose="02020603050405020304" pitchFamily="18" charset="0"/>
                <a:ea typeface="Times New Roman" panose="02020603050405020304" pitchFamily="18" charset="0"/>
              </a:rPr>
              <a:t>. – 2010. – T. 13. – </a:t>
            </a:r>
            <a:r>
              <a:rPr lang="en-US" dirty="0" err="1">
                <a:latin typeface="Times New Roman" panose="02020603050405020304" pitchFamily="18" charset="0"/>
                <a:ea typeface="Times New Roman" panose="02020603050405020304" pitchFamily="18" charset="0"/>
              </a:rPr>
              <a:t>Nashr</a:t>
            </a:r>
            <a:r>
              <a:rPr lang="en-US" dirty="0">
                <a:latin typeface="Times New Roman" panose="02020603050405020304" pitchFamily="18" charset="0"/>
                <a:ea typeface="Times New Roman" panose="02020603050405020304" pitchFamily="18" charset="0"/>
              </a:rPr>
              <a:t>. 4. – 485–530-betlar.</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405961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9C05D384-7591-4437-838F-BEBD15F54A8B}"/>
              </a:ext>
            </a:extLst>
          </p:cNvPr>
          <p:cNvSpPr/>
          <p:nvPr/>
        </p:nvSpPr>
        <p:spPr>
          <a:xfrm>
            <a:off x="588818" y="2064719"/>
            <a:ext cx="11014364" cy="4561120"/>
          </a:xfrm>
          <a:prstGeom prst="rect">
            <a:avLst/>
          </a:prstGeom>
        </p:spPr>
        <p:txBody>
          <a:bodyPr wrap="square">
            <a:spAutoFit/>
          </a:bodyPr>
          <a:lstStyle/>
          <a:p>
            <a:pPr marL="180340" indent="-180340" algn="just">
              <a:lnSpc>
                <a:spcPct val="125000"/>
              </a:lnSpc>
              <a:spcAft>
                <a:spcPts val="0"/>
              </a:spcAft>
            </a:pPr>
            <a:r>
              <a:rPr lang="en-US" dirty="0">
                <a:latin typeface="Times New Roman" panose="02020603050405020304" pitchFamily="18" charset="0"/>
                <a:ea typeface="Times New Roman" panose="02020603050405020304" pitchFamily="18" charset="0"/>
              </a:rPr>
              <a:t>6. </a:t>
            </a:r>
            <a:r>
              <a:rPr lang="en-US" dirty="0" err="1">
                <a:latin typeface="Times New Roman" panose="02020603050405020304" pitchFamily="18" charset="0"/>
                <a:ea typeface="Times New Roman" panose="02020603050405020304" pitchFamily="18" charset="0"/>
              </a:rPr>
              <a:t>Rykov</a:t>
            </a:r>
            <a:r>
              <a:rPr lang="en-US" dirty="0">
                <a:latin typeface="Times New Roman" panose="02020603050405020304" pitchFamily="18" charset="0"/>
                <a:ea typeface="Times New Roman" panose="02020603050405020304" pitchFamily="18" charset="0"/>
              </a:rPr>
              <a:t>, A. S. </a:t>
            </a:r>
            <a:r>
              <a:rPr lang="en-US" dirty="0" err="1">
                <a:latin typeface="Times New Roman" panose="02020603050405020304" pitchFamily="18" charset="0"/>
                <a:ea typeface="Times New Roman" panose="02020603050405020304" pitchFamily="18" charset="0"/>
              </a:rPr>
              <a:t>Tizim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tahlili</a:t>
            </a:r>
            <a:r>
              <a:rPr lang="en-US" dirty="0">
                <a:latin typeface="Times New Roman" panose="02020603050405020304" pitchFamily="18" charset="0"/>
                <a:ea typeface="Times New Roman" panose="02020603050405020304" pitchFamily="18" charset="0"/>
              </a:rPr>
              <a:t>: qaror qabul qilish va </a:t>
            </a:r>
            <a:r>
              <a:rPr lang="en-US" dirty="0" err="1">
                <a:latin typeface="Times New Roman" panose="02020603050405020304" pitchFamily="18" charset="0"/>
                <a:ea typeface="Times New Roman" panose="02020603050405020304" pitchFamily="18" charset="0"/>
              </a:rPr>
              <a:t>qidiruvni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optimallashtirish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modellari</a:t>
            </a:r>
            <a:r>
              <a:rPr lang="en-US" dirty="0">
                <a:latin typeface="Times New Roman" panose="02020603050405020304" pitchFamily="18" charset="0"/>
                <a:ea typeface="Times New Roman" panose="02020603050405020304" pitchFamily="18" charset="0"/>
              </a:rPr>
              <a:t> va </a:t>
            </a:r>
            <a:r>
              <a:rPr lang="en-US" dirty="0" err="1">
                <a:latin typeface="Times New Roman" panose="02020603050405020304" pitchFamily="18" charset="0"/>
                <a:ea typeface="Times New Roman" panose="02020603050405020304" pitchFamily="18" charset="0"/>
              </a:rPr>
              <a:t>usullari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Matn</a:t>
            </a:r>
            <a:r>
              <a:rPr lang="en-US" dirty="0">
                <a:latin typeface="Times New Roman" panose="02020603050405020304" pitchFamily="18" charset="0"/>
                <a:ea typeface="Times New Roman" panose="02020603050405020304" pitchFamily="18" charset="0"/>
              </a:rPr>
              <a:t>] / A.S. </a:t>
            </a:r>
            <a:r>
              <a:rPr lang="en-US" dirty="0" err="1">
                <a:latin typeface="Times New Roman" panose="02020603050405020304" pitchFamily="18" charset="0"/>
                <a:ea typeface="Times New Roman" panose="02020603050405020304" pitchFamily="18" charset="0"/>
              </a:rPr>
              <a:t>Rikov</a:t>
            </a:r>
            <a:r>
              <a:rPr lang="en-US" dirty="0">
                <a:latin typeface="Times New Roman" panose="02020603050405020304" pitchFamily="18" charset="0"/>
                <a:ea typeface="Times New Roman" panose="02020603050405020304" pitchFamily="18" charset="0"/>
              </a:rPr>
              <a:t>. – M.: </a:t>
            </a:r>
            <a:r>
              <a:rPr lang="en-US" dirty="0" err="1">
                <a:latin typeface="Times New Roman" panose="02020603050405020304" pitchFamily="18" charset="0"/>
                <a:ea typeface="Times New Roman" panose="02020603050405020304" pitchFamily="18" charset="0"/>
              </a:rPr>
              <a:t>MISiS</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nashriyoti</a:t>
            </a:r>
            <a:r>
              <a:rPr lang="en-US" dirty="0">
                <a:latin typeface="Times New Roman" panose="02020603050405020304" pitchFamily="18" charset="0"/>
                <a:ea typeface="Times New Roman" panose="02020603050405020304" pitchFamily="18" charset="0"/>
              </a:rPr>
              <a:t>, 2009. – 608 b.</a:t>
            </a:r>
            <a:endParaRPr lang="ru-RU" sz="1600" dirty="0">
              <a:effectLst/>
              <a:latin typeface="Times New Roman" panose="02020603050405020304" pitchFamily="18" charset="0"/>
              <a:ea typeface="Times New Roman" panose="02020603050405020304" pitchFamily="18" charset="0"/>
            </a:endParaRPr>
          </a:p>
          <a:p>
            <a:pPr marL="180340" indent="-180340" algn="just">
              <a:lnSpc>
                <a:spcPct val="125000"/>
              </a:lnSpc>
              <a:spcAft>
                <a:spcPts val="0"/>
              </a:spcAft>
            </a:pPr>
            <a:r>
              <a:rPr lang="en-US" dirty="0">
                <a:latin typeface="Times New Roman" panose="02020603050405020304" pitchFamily="18" charset="0"/>
                <a:ea typeface="Times New Roman" panose="02020603050405020304" pitchFamily="18" charset="0"/>
              </a:rPr>
              <a:t>7. </a:t>
            </a:r>
            <a:r>
              <a:rPr lang="en-US" dirty="0" err="1">
                <a:latin typeface="Times New Roman" panose="02020603050405020304" pitchFamily="18" charset="0"/>
                <a:ea typeface="Times New Roman" panose="02020603050405020304" pitchFamily="18" charset="0"/>
              </a:rPr>
              <a:t>Tizim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tahlili</a:t>
            </a:r>
            <a:r>
              <a:rPr lang="en-US" dirty="0">
                <a:latin typeface="Times New Roman" panose="02020603050405020304" pitchFamily="18" charset="0"/>
                <a:ea typeface="Times New Roman" panose="02020603050405020304" pitchFamily="18" charset="0"/>
              </a:rPr>
              <a:t> va qaror qabul qilish: </a:t>
            </a:r>
            <a:r>
              <a:rPr lang="en-US" dirty="0" err="1">
                <a:latin typeface="Times New Roman" panose="02020603050405020304" pitchFamily="18" charset="0"/>
                <a:ea typeface="Times New Roman" panose="02020603050405020304" pitchFamily="18" charset="0"/>
              </a:rPr>
              <a:t>Lug'at-ma'lumotnoma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Matn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darslik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universitetlar</a:t>
            </a:r>
            <a:r>
              <a:rPr lang="en-US" dirty="0">
                <a:latin typeface="Times New Roman" panose="02020603050405020304" pitchFamily="18" charset="0"/>
                <a:ea typeface="Times New Roman" panose="02020603050405020304" pitchFamily="18" charset="0"/>
              </a:rPr>
              <a:t> uchun </a:t>
            </a:r>
            <a:r>
              <a:rPr lang="en-US" dirty="0" err="1">
                <a:latin typeface="Times New Roman" panose="02020603050405020304" pitchFamily="18" charset="0"/>
                <a:ea typeface="Times New Roman" panose="02020603050405020304" pitchFamily="18" charset="0"/>
              </a:rPr>
              <a:t>qo'llanma</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ostida</a:t>
            </a:r>
            <a:r>
              <a:rPr lang="en-US" dirty="0">
                <a:latin typeface="Times New Roman" panose="02020603050405020304" pitchFamily="18" charset="0"/>
                <a:ea typeface="Times New Roman" panose="02020603050405020304" pitchFamily="18" charset="0"/>
              </a:rPr>
              <a:t>. ed. V. N. Volkova, V. N. </a:t>
            </a:r>
            <a:r>
              <a:rPr lang="en-US" dirty="0" err="1">
                <a:latin typeface="Times New Roman" panose="02020603050405020304" pitchFamily="18" charset="0"/>
                <a:ea typeface="Times New Roman" panose="02020603050405020304" pitchFamily="18" charset="0"/>
              </a:rPr>
              <a:t>Kozlova</a:t>
            </a:r>
            <a:r>
              <a:rPr lang="en-US" dirty="0">
                <a:latin typeface="Times New Roman" panose="02020603050405020304" pitchFamily="18" charset="0"/>
                <a:ea typeface="Times New Roman" panose="02020603050405020304" pitchFamily="18" charset="0"/>
              </a:rPr>
              <a:t>. – M .: </a:t>
            </a:r>
            <a:r>
              <a:rPr lang="en-US" dirty="0" err="1">
                <a:latin typeface="Times New Roman" panose="02020603050405020304" pitchFamily="18" charset="0"/>
                <a:ea typeface="Times New Roman" panose="02020603050405020304" pitchFamily="18" charset="0"/>
              </a:rPr>
              <a:t>Yuqori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maktab</a:t>
            </a:r>
            <a:r>
              <a:rPr lang="en-US" dirty="0">
                <a:latin typeface="Times New Roman" panose="02020603050405020304" pitchFamily="18" charset="0"/>
                <a:ea typeface="Times New Roman" panose="02020603050405020304" pitchFamily="18" charset="0"/>
              </a:rPr>
              <a:t> – 616 b.</a:t>
            </a:r>
            <a:endParaRPr lang="ru-RU" sz="1600" dirty="0">
              <a:effectLst/>
              <a:latin typeface="Times New Roman" panose="02020603050405020304" pitchFamily="18" charset="0"/>
              <a:ea typeface="Times New Roman" panose="02020603050405020304" pitchFamily="18" charset="0"/>
            </a:endParaRPr>
          </a:p>
          <a:p>
            <a:pPr marL="180340" indent="-180340" algn="just">
              <a:lnSpc>
                <a:spcPct val="125000"/>
              </a:lnSpc>
              <a:spcAft>
                <a:spcPts val="0"/>
              </a:spcAft>
            </a:pPr>
            <a:r>
              <a:rPr lang="en-US" dirty="0">
                <a:latin typeface="Times New Roman" panose="02020603050405020304" pitchFamily="18" charset="0"/>
                <a:ea typeface="Times New Roman" panose="02020603050405020304" pitchFamily="18" charset="0"/>
              </a:rPr>
              <a:t>8. Tanlov va qaror qabul qilish </a:t>
            </a:r>
            <a:r>
              <a:rPr lang="en-US" dirty="0" err="1">
                <a:latin typeface="Times New Roman" panose="02020603050405020304" pitchFamily="18" charset="0"/>
                <a:ea typeface="Times New Roman" panose="02020603050405020304" pitchFamily="18" charset="0"/>
              </a:rPr>
              <a:t>nazariyasi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Matn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darslik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qo'llanma</a:t>
            </a:r>
            <a:r>
              <a:rPr lang="en-US" dirty="0">
                <a:latin typeface="Times New Roman" panose="02020603050405020304" pitchFamily="18" charset="0"/>
                <a:ea typeface="Times New Roman" panose="02020603050405020304" pitchFamily="18" charset="0"/>
              </a:rPr>
              <a:t> / I. M. Makarov, T. M. </a:t>
            </a:r>
            <a:r>
              <a:rPr lang="en-US" dirty="0" err="1">
                <a:latin typeface="Times New Roman" panose="02020603050405020304" pitchFamily="18" charset="0"/>
                <a:ea typeface="Times New Roman" panose="02020603050405020304" pitchFamily="18" charset="0"/>
              </a:rPr>
              <a:t>Vinogradskaya</a:t>
            </a:r>
            <a:r>
              <a:rPr lang="en-US" dirty="0">
                <a:latin typeface="Times New Roman" panose="02020603050405020304" pitchFamily="18" charset="0"/>
                <a:ea typeface="Times New Roman" panose="02020603050405020304" pitchFamily="18" charset="0"/>
              </a:rPr>
              <a:t>, A. A. </a:t>
            </a:r>
            <a:r>
              <a:rPr lang="en-US" dirty="0" err="1">
                <a:latin typeface="Times New Roman" panose="02020603050405020304" pitchFamily="18" charset="0"/>
                <a:ea typeface="Times New Roman" panose="02020603050405020304" pitchFamily="18" charset="0"/>
              </a:rPr>
              <a:t>Rubchinskiy</a:t>
            </a:r>
            <a:r>
              <a:rPr lang="en-US" dirty="0">
                <a:latin typeface="Times New Roman" panose="02020603050405020304" pitchFamily="18" charset="0"/>
                <a:ea typeface="Times New Roman" panose="02020603050405020304" pitchFamily="18" charset="0"/>
              </a:rPr>
              <a:t>, V. B. Sokolov. – M.: </a:t>
            </a:r>
            <a:r>
              <a:rPr lang="en-US" dirty="0" err="1">
                <a:latin typeface="Times New Roman" panose="02020603050405020304" pitchFamily="18" charset="0"/>
                <a:ea typeface="Times New Roman" panose="02020603050405020304" pitchFamily="18" charset="0"/>
              </a:rPr>
              <a:t>Nauka</a:t>
            </a:r>
            <a:r>
              <a:rPr lang="en-US" dirty="0">
                <a:latin typeface="Times New Roman" panose="02020603050405020304" pitchFamily="18" charset="0"/>
                <a:ea typeface="Times New Roman" panose="02020603050405020304" pitchFamily="18" charset="0"/>
              </a:rPr>
              <a:t>, 1982. – 328 b.</a:t>
            </a:r>
            <a:endParaRPr lang="ru-RU" sz="1600" dirty="0">
              <a:effectLst/>
              <a:latin typeface="Times New Roman" panose="02020603050405020304" pitchFamily="18" charset="0"/>
              <a:ea typeface="Times New Roman" panose="02020603050405020304" pitchFamily="18" charset="0"/>
            </a:endParaRPr>
          </a:p>
          <a:p>
            <a:pPr marL="180340" indent="-180340" algn="just">
              <a:lnSpc>
                <a:spcPct val="125000"/>
              </a:lnSpc>
              <a:spcAft>
                <a:spcPts val="0"/>
              </a:spcAft>
            </a:pPr>
            <a:r>
              <a:rPr lang="en-US" dirty="0">
                <a:latin typeface="Times New Roman" panose="02020603050405020304" pitchFamily="18" charset="0"/>
                <a:ea typeface="Times New Roman" panose="02020603050405020304" pitchFamily="18" charset="0"/>
              </a:rPr>
              <a:t>9. Muhim </a:t>
            </a:r>
            <a:r>
              <a:rPr lang="en-US" dirty="0" err="1">
                <a:latin typeface="Times New Roman" panose="02020603050405020304" pitchFamily="18" charset="0"/>
                <a:ea typeface="Times New Roman" panose="02020603050405020304" pitchFamily="18" charset="0"/>
              </a:rPr>
              <a:t>ob'ektlarning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texnologik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jarayonlarni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boshqarishning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avtomatlashtirilgan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tizimlariga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hujumlar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paytida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axborot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risklarini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boshqarish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Elektron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resurs</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darslik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nafaqa</a:t>
            </a:r>
            <a:r>
              <a:rPr lang="en-US" dirty="0">
                <a:latin typeface="Times New Roman" panose="02020603050405020304" pitchFamily="18" charset="0"/>
                <a:ea typeface="Times New Roman" panose="02020603050405020304" pitchFamily="18" charset="0"/>
              </a:rPr>
              <a:t> / E.V. </a:t>
            </a:r>
            <a:r>
              <a:rPr lang="en-US" dirty="0" err="1">
                <a:latin typeface="Times New Roman" panose="02020603050405020304" pitchFamily="18" charset="0"/>
                <a:ea typeface="Times New Roman" panose="02020603050405020304" pitchFamily="18" charset="0"/>
              </a:rPr>
              <a:t>Ermilov</a:t>
            </a:r>
            <a:r>
              <a:rPr lang="en-US" dirty="0">
                <a:latin typeface="Times New Roman" panose="02020603050405020304" pitchFamily="18" charset="0"/>
                <a:ea typeface="Times New Roman" panose="02020603050405020304" pitchFamily="18" charset="0"/>
              </a:rPr>
              <a:t> [va </a:t>
            </a:r>
            <a:r>
              <a:rPr lang="en-US" dirty="0" err="1">
                <a:latin typeface="Times New Roman" panose="02020603050405020304" pitchFamily="18" charset="0"/>
                <a:ea typeface="Times New Roman" panose="02020603050405020304" pitchFamily="18" charset="0"/>
              </a:rPr>
              <a:t>boshqalar</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Voronej</a:t>
            </a:r>
            <a:r>
              <a:rPr lang="en-US" dirty="0">
                <a:latin typeface="Times New Roman" panose="02020603050405020304" pitchFamily="18" charset="0"/>
                <a:ea typeface="Times New Roman" panose="02020603050405020304" pitchFamily="18" charset="0"/>
              </a:rPr>
              <a:t>: VSTU, 2013 </a:t>
            </a:r>
            <a:r>
              <a:rPr lang="en-US" dirty="0" err="1">
                <a:latin typeface="Times New Roman" panose="02020603050405020304" pitchFamily="18" charset="0"/>
                <a:ea typeface="Times New Roman" panose="02020603050405020304" pitchFamily="18" charset="0"/>
              </a:rPr>
              <a:t>yil</a:t>
            </a:r>
            <a:r>
              <a:rPr lang="en-US"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marL="180340" indent="-180340" algn="just">
              <a:lnSpc>
                <a:spcPct val="125000"/>
              </a:lnSpc>
              <a:spcAft>
                <a:spcPts val="0"/>
              </a:spcAft>
            </a:pPr>
            <a:r>
              <a:rPr lang="en-US" dirty="0">
                <a:latin typeface="Times New Roman" panose="02020603050405020304" pitchFamily="18" charset="0"/>
                <a:ea typeface="Times New Roman" panose="02020603050405020304" pitchFamily="18" charset="0"/>
              </a:rPr>
              <a:t>10. </a:t>
            </a:r>
            <a:r>
              <a:rPr lang="en-US" dirty="0" err="1">
                <a:latin typeface="Times New Roman" panose="02020603050405020304" pitchFamily="18" charset="0"/>
                <a:ea typeface="Times New Roman" panose="02020603050405020304" pitchFamily="18" charset="0"/>
              </a:rPr>
              <a:t>Chernorutskiy</a:t>
            </a:r>
            <a:r>
              <a:rPr lang="en-US" dirty="0">
                <a:latin typeface="Times New Roman" panose="02020603050405020304" pitchFamily="18" charset="0"/>
                <a:ea typeface="Times New Roman" panose="02020603050405020304" pitchFamily="18" charset="0"/>
              </a:rPr>
              <a:t>, I. G. </a:t>
            </a:r>
            <a:r>
              <a:rPr lang="en-US" dirty="0" err="1">
                <a:latin typeface="Times New Roman" panose="02020603050405020304" pitchFamily="18" charset="0"/>
                <a:ea typeface="Times New Roman" panose="02020603050405020304" pitchFamily="18" charset="0"/>
              </a:rPr>
              <a:t>Nazorat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nazariyasida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optimallashtirish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usullari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Matn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darslik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nafaqa</a:t>
            </a:r>
            <a:r>
              <a:rPr lang="en-US" dirty="0">
                <a:latin typeface="Times New Roman" panose="02020603050405020304" pitchFamily="18" charset="0"/>
                <a:ea typeface="Times New Roman" panose="02020603050405020304" pitchFamily="18" charset="0"/>
              </a:rPr>
              <a:t> / I. G. </a:t>
            </a:r>
            <a:r>
              <a:rPr lang="en-US" dirty="0" err="1">
                <a:latin typeface="Times New Roman" panose="02020603050405020304" pitchFamily="18" charset="0"/>
                <a:ea typeface="Times New Roman" panose="02020603050405020304" pitchFamily="18" charset="0"/>
              </a:rPr>
              <a:t>Chernorutskiy</a:t>
            </a:r>
            <a:r>
              <a:rPr lang="en-US" dirty="0">
                <a:latin typeface="Times New Roman" panose="02020603050405020304" pitchFamily="18" charset="0"/>
                <a:ea typeface="Times New Roman" panose="02020603050405020304" pitchFamily="18" charset="0"/>
              </a:rPr>
              <a:t>. - Sankt-</a:t>
            </a:r>
            <a:r>
              <a:rPr lang="en-US" dirty="0" err="1">
                <a:latin typeface="Times New Roman" panose="02020603050405020304" pitchFamily="18" charset="0"/>
                <a:ea typeface="Times New Roman" panose="02020603050405020304" pitchFamily="18" charset="0"/>
              </a:rPr>
              <a:t>Peterburg</a:t>
            </a:r>
            <a:r>
              <a:rPr lang="en-US" dirty="0">
                <a:latin typeface="Times New Roman" panose="02020603050405020304" pitchFamily="18" charset="0"/>
                <a:ea typeface="Times New Roman" panose="02020603050405020304" pitchFamily="18" charset="0"/>
              </a:rPr>
              <a:t>: Peter, 2004. - 256 p.</a:t>
            </a:r>
            <a:endParaRPr lang="ru-RU" sz="1600" dirty="0">
              <a:effectLst/>
              <a:latin typeface="Times New Roman" panose="02020603050405020304" pitchFamily="18" charset="0"/>
              <a:ea typeface="Times New Roman" panose="02020603050405020304" pitchFamily="18" charset="0"/>
            </a:endParaRPr>
          </a:p>
          <a:p>
            <a:pPr marL="180340" indent="-180340" algn="just">
              <a:lnSpc>
                <a:spcPct val="125000"/>
              </a:lnSpc>
              <a:spcAft>
                <a:spcPts val="0"/>
              </a:spcAft>
            </a:pPr>
            <a:r>
              <a:rPr lang="en-US" dirty="0">
                <a:latin typeface="Times New Roman" panose="02020603050405020304" pitchFamily="18" charset="0"/>
                <a:ea typeface="Times New Roman" panose="02020603050405020304" pitchFamily="18" charset="0"/>
              </a:rPr>
              <a:t>11. </a:t>
            </a:r>
            <a:r>
              <a:rPr lang="en-US" dirty="0" err="1">
                <a:latin typeface="Times New Roman" panose="02020603050405020304" pitchFamily="18" charset="0"/>
                <a:ea typeface="Times New Roman" panose="02020603050405020304" pitchFamily="18" charset="0"/>
              </a:rPr>
              <a:t>Chernorutskiy</a:t>
            </a:r>
            <a:r>
              <a:rPr lang="en-US" dirty="0">
                <a:latin typeface="Times New Roman" panose="02020603050405020304" pitchFamily="18" charset="0"/>
                <a:ea typeface="Times New Roman" panose="02020603050405020304" pitchFamily="18" charset="0"/>
              </a:rPr>
              <a:t>, I. G. Qaror qabul qilish </a:t>
            </a:r>
            <a:r>
              <a:rPr lang="en-US" dirty="0" err="1">
                <a:latin typeface="Times New Roman" panose="02020603050405020304" pitchFamily="18" charset="0"/>
                <a:ea typeface="Times New Roman" panose="02020603050405020304" pitchFamily="18" charset="0"/>
              </a:rPr>
              <a:t>usullari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Matn</a:t>
            </a:r>
            <a:r>
              <a:rPr lang="en-US" dirty="0">
                <a:latin typeface="Times New Roman" panose="02020603050405020304" pitchFamily="18" charset="0"/>
                <a:ea typeface="Times New Roman" panose="02020603050405020304" pitchFamily="18" charset="0"/>
              </a:rPr>
              <a:t>] / I. G. </a:t>
            </a:r>
            <a:r>
              <a:rPr lang="en-US" dirty="0" err="1">
                <a:latin typeface="Times New Roman" panose="02020603050405020304" pitchFamily="18" charset="0"/>
                <a:ea typeface="Times New Roman" panose="02020603050405020304" pitchFamily="18" charset="0"/>
              </a:rPr>
              <a:t>Chernorutskiy</a:t>
            </a:r>
            <a:r>
              <a:rPr lang="en-US" dirty="0">
                <a:latin typeface="Times New Roman" panose="02020603050405020304" pitchFamily="18" charset="0"/>
                <a:ea typeface="Times New Roman" panose="02020603050405020304" pitchFamily="18" charset="0"/>
              </a:rPr>
              <a:t>. – Sankt-</a:t>
            </a:r>
            <a:r>
              <a:rPr lang="en-US" dirty="0" err="1">
                <a:latin typeface="Times New Roman" panose="02020603050405020304" pitchFamily="18" charset="0"/>
                <a:ea typeface="Times New Roman" panose="02020603050405020304" pitchFamily="18" charset="0"/>
              </a:rPr>
              <a:t>Peterburg</a:t>
            </a:r>
            <a:r>
              <a:rPr lang="en-US" dirty="0">
                <a:latin typeface="Times New Roman" panose="02020603050405020304" pitchFamily="18" charset="0"/>
                <a:ea typeface="Times New Roman" panose="02020603050405020304" pitchFamily="18" charset="0"/>
              </a:rPr>
              <a:t>: BHV-</a:t>
            </a:r>
            <a:r>
              <a:rPr lang="en-US" dirty="0" err="1">
                <a:latin typeface="Times New Roman" panose="02020603050405020304" pitchFamily="18" charset="0"/>
                <a:ea typeface="Times New Roman" panose="02020603050405020304" pitchFamily="18" charset="0"/>
              </a:rPr>
              <a:t>Peterburg</a:t>
            </a:r>
            <a:r>
              <a:rPr lang="en-US" dirty="0">
                <a:latin typeface="Times New Roman" panose="02020603050405020304" pitchFamily="18" charset="0"/>
                <a:ea typeface="Times New Roman" panose="02020603050405020304" pitchFamily="18" charset="0"/>
              </a:rPr>
              <a:t>, 2005. – 416 p.</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572647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ADBE6422-1D34-4A5F-97A8-B45EDA80CC10}"/>
              </a:ext>
            </a:extLst>
          </p:cNvPr>
          <p:cNvSpPr>
            <a:spLocks noGrp="1"/>
          </p:cNvSpPr>
          <p:nvPr>
            <p:ph idx="1"/>
          </p:nvPr>
        </p:nvSpPr>
        <p:spPr>
          <a:xfrm>
            <a:off x="2334492" y="2720830"/>
            <a:ext cx="8458200" cy="945284"/>
          </a:xfrm>
        </p:spPr>
        <p:txBody>
          <a:bodyPr>
            <a:normAutofit/>
          </a:bodyPr>
          <a:lstStyle/>
          <a:p>
            <a:pPr marL="0" indent="0">
              <a:buNone/>
            </a:pPr>
            <a:r>
              <a:rPr lang="en-US" sz="5600" b="1" i="1" dirty="0" err="1">
                <a:latin typeface="Times New Roman" panose="02020603050405020304" pitchFamily="18" charset="0"/>
                <a:cs typeface="Times New Roman" panose="02020603050405020304" pitchFamily="18" charset="0"/>
              </a:rPr>
              <a:t>E’tiboringiz</a:t>
            </a:r>
            <a:r>
              <a:rPr lang="en-US" sz="5600" b="1" i="1" dirty="0">
                <a:latin typeface="Times New Roman" panose="02020603050405020304" pitchFamily="18" charset="0"/>
                <a:cs typeface="Times New Roman" panose="02020603050405020304" pitchFamily="18" charset="0"/>
              </a:rPr>
              <a:t> uchun </a:t>
            </a:r>
            <a:r>
              <a:rPr lang="en-US" sz="5600" b="1" i="1" dirty="0" err="1">
                <a:latin typeface="Times New Roman" panose="02020603050405020304" pitchFamily="18" charset="0"/>
                <a:cs typeface="Times New Roman" panose="02020603050405020304" pitchFamily="18" charset="0"/>
              </a:rPr>
              <a:t>rahmat</a:t>
            </a:r>
            <a:endParaRPr lang="ru-RU" sz="56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9987126"/>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993</TotalTime>
  <Words>2512</Words>
  <Application>Microsoft Office PowerPoint</Application>
  <PresentationFormat>Широкоэкранный</PresentationFormat>
  <Paragraphs>172</Paragraphs>
  <Slides>30</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30</vt:i4>
      </vt:variant>
    </vt:vector>
  </HeadingPairs>
  <TitlesOfParts>
    <vt:vector size="37" baseType="lpstr">
      <vt:lpstr>Arial</vt:lpstr>
      <vt:lpstr>Calibri</vt:lpstr>
      <vt:lpstr>Calibri Light</vt:lpstr>
      <vt:lpstr>Cambria Math</vt:lpstr>
      <vt:lpstr>Times New Roman</vt:lpstr>
      <vt:lpstr>Wingdings 3</vt:lpstr>
      <vt:lpstr>Тема Office</vt:lpstr>
      <vt:lpstr>Презентация PowerPoint</vt:lpstr>
      <vt:lpstr>Reja:</vt:lpstr>
      <vt:lpstr>1. Noaniqlik holatlarining tasnifi</vt:lpstr>
      <vt:lpstr>To'liq noaniqlikning turlari: </vt:lpstr>
      <vt:lpstr>Noaniqlik turlari:</vt:lpstr>
      <vt:lpstr>Voqelikni tavsiflovchi ma'lumotlarning noaniqligi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3. Noaniqlik va xavf sharoitida boshqaruv qarorlarini qabul qilish metodologiyasi</vt:lpstr>
      <vt:lpstr>Презентация PowerPoint</vt:lpstr>
      <vt:lpstr>Презентация PowerPoint</vt:lpstr>
      <vt:lpstr>4. Noaniqlik sharoitida qaror qabul qilishning statik modellari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Nazorat savollari</vt:lpstr>
      <vt:lpstr>Nazorat savollari</vt:lpstr>
      <vt:lpstr>Foydalanilgan adabiyotlar ro‘yhati</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4</cp:revision>
  <dcterms:created xsi:type="dcterms:W3CDTF">2023-10-30T20:27:59Z</dcterms:created>
  <dcterms:modified xsi:type="dcterms:W3CDTF">2023-10-31T13:01:15Z</dcterms:modified>
</cp:coreProperties>
</file>