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4"/>
  </p:notesMasterIdLst>
  <p:sldIdLst>
    <p:sldId id="256" r:id="rId2"/>
    <p:sldId id="266" r:id="rId3"/>
    <p:sldId id="272" r:id="rId4"/>
    <p:sldId id="285" r:id="rId5"/>
    <p:sldId id="289" r:id="rId6"/>
    <p:sldId id="299" r:id="rId7"/>
    <p:sldId id="300" r:id="rId8"/>
    <p:sldId id="273" r:id="rId9"/>
    <p:sldId id="301" r:id="rId10"/>
    <p:sldId id="274" r:id="rId11"/>
    <p:sldId id="275" r:id="rId12"/>
    <p:sldId id="276" r:id="rId13"/>
    <p:sldId id="277" r:id="rId14"/>
    <p:sldId id="278" r:id="rId15"/>
    <p:sldId id="291" r:id="rId16"/>
    <p:sldId id="292" r:id="rId17"/>
    <p:sldId id="293" r:id="rId18"/>
    <p:sldId id="294" r:id="rId19"/>
    <p:sldId id="279" r:id="rId20"/>
    <p:sldId id="280" r:id="rId21"/>
    <p:sldId id="281" r:id="rId22"/>
    <p:sldId id="257" r:id="rId23"/>
    <p:sldId id="295" r:id="rId24"/>
    <p:sldId id="296" r:id="rId25"/>
    <p:sldId id="297" r:id="rId26"/>
    <p:sldId id="298" r:id="rId27"/>
    <p:sldId id="282" r:id="rId28"/>
    <p:sldId id="302" r:id="rId29"/>
    <p:sldId id="283" r:id="rId30"/>
    <p:sldId id="263" r:id="rId31"/>
    <p:sldId id="284" r:id="rId32"/>
    <p:sldId id="265" r:id="rId3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Боходир Юнусов" initials="БЮ" lastIdx="1" clrIdx="0">
    <p:extLst>
      <p:ext uri="{19B8F6BF-5375-455C-9EA6-DF929625EA0E}">
        <p15:presenceInfo xmlns:p15="http://schemas.microsoft.com/office/powerpoint/2012/main" userId="20fabc5cb644c0d7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834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commentAuthors" Target="commentAuthor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2F27E8B-5460-4196-B9EF-C688DBDB0AA9}" type="doc">
      <dgm:prSet loTypeId="urn:microsoft.com/office/officeart/2005/8/layout/chevron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406ADA73-CD86-45E7-87C2-E9A6CB795A5C}">
      <dgm:prSet phldrT="[Текст]" custT="1"/>
      <dgm:spPr/>
      <dgm:t>
        <a:bodyPr/>
        <a:lstStyle/>
        <a:p>
          <a:r>
            <a:rPr lang="en-US" sz="20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Klassik</a:t>
          </a:r>
          <a:r>
            <a: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mezonlar</a:t>
          </a:r>
          <a:r>
            <a: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5F060A6-80AF-43BF-BD78-2DF5B5DE6003}" type="parTrans" cxnId="{852BA45D-8FAB-4B4B-AC3C-617651C687BA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594057-5029-482A-A08A-519F6AB390C4}" type="sibTrans" cxnId="{852BA45D-8FAB-4B4B-AC3C-617651C687BA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A8A270-8F8B-410C-BBC7-7C483AAFDEF2}">
      <dgm:prSet phldrT="[Текст]" custT="1"/>
      <dgm:spPr/>
      <dgm:t>
        <a:bodyPr/>
        <a:lstStyle/>
        <a:p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maksimal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mezon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BEA5DCC-A007-4BDE-B12B-54BD62BE28DC}" type="parTrans" cxnId="{068B5B3E-1020-43CE-9CAF-54D9C354020A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1E4940-99A9-4764-9D9A-76DF4A074E98}" type="sibTrans" cxnId="{068B5B3E-1020-43CE-9CAF-54D9C354020A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0293F0E-7595-43B2-A668-E9AAC578F98E}">
      <dgm:prSet phldrT="[Текст]" custT="1"/>
      <dgm:spPr/>
      <dgm:t>
        <a:bodyPr/>
        <a:lstStyle/>
        <a:p>
          <a:r>
            <a:rPr lang="en-US" sz="20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Olingan</a:t>
          </a:r>
          <a:r>
            <a: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mezonlar</a:t>
          </a:r>
          <a:endParaRPr lang="ru-RU" sz="2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8D9E6E0-AC83-4A08-8B14-7935303EBC30}" type="parTrans" cxnId="{3C65B068-CABB-4147-B22D-9C16348FEEAA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D00261-4B66-4113-8F4F-EB2322CC27A2}" type="sibTrans" cxnId="{3C65B068-CABB-4147-B22D-9C16348FEEAA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7A653C1-6492-488B-9E91-3F793D3AFD2D}">
      <dgm:prSet phldrT="[Текст]" custT="1"/>
      <dgm:spPr/>
      <dgm:t>
        <a:bodyPr/>
        <a:lstStyle/>
        <a:p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Hurvits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mezoni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C1B0833-E513-4DDB-84CF-841D5D8235CD}" type="parTrans" cxnId="{824F878C-79C0-48DE-B8CD-89DA1AE267FE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E69F92-8889-4F7A-8A10-10F5688B7656}" type="sibTrans" cxnId="{824F878C-79C0-48DE-B8CD-89DA1AE267FE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4D4CF06-2096-4ACF-9E17-1C8AEE07F45D}">
      <dgm:prSet phldrT="[Текст]" custT="1"/>
      <dgm:spPr/>
      <dgm:t>
        <a:bodyPr/>
        <a:lstStyle/>
        <a:p>
          <a:r>
            <a:rPr lang="en-US" sz="20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Ajralmas</a:t>
          </a:r>
          <a:r>
            <a: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mezonlari</a:t>
          </a:r>
          <a:r>
            <a: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2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D9AE6FC-6908-48CF-8EA4-F0431ADE8AB7}" type="parTrans" cxnId="{2E51B1E8-ED18-48A2-9880-892F01E6C4F0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06F67A7-CC7F-4F73-98D6-AA28FF617C2F}" type="sibTrans" cxnId="{2E51B1E8-ED18-48A2-9880-892F01E6C4F0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D5605AB-83CA-4730-8538-6C09007B4B74}">
      <dgm:prSet phldrT="[Текст]" custT="1"/>
      <dgm:spPr/>
      <dgm:t>
        <a:bodyPr/>
        <a:lstStyle/>
        <a:p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Maksimin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Vald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mezoni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2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A88E8D-675A-4A29-9F61-4A5863F1979A}" type="parTrans" cxnId="{D23E8A59-1985-408B-A86A-1B84DCB60A88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24B7A55-5671-4447-A6D3-27C7B0D0AF50}" type="sibTrans" cxnId="{D23E8A59-1985-408B-A86A-1B84DCB60A88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BC1634F-6626-43B0-9F47-7E1D81BB9C22}">
      <dgm:prSet phldrT="[Текст]" custT="1"/>
      <dgm:spPr/>
      <dgm:t>
        <a:bodyPr/>
        <a:lstStyle/>
        <a:p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optimistik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mezon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14BE3FF-2691-4018-A2F8-FF14D40EF134}" type="parTrans" cxnId="{40D11F49-C2A4-4999-867F-3D39932D9BEA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C947DE3-E0FA-4CC1-BC46-1798B171DD23}" type="sibTrans" cxnId="{40D11F49-C2A4-4999-867F-3D39932D9BEA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D0485BF-BA2D-4C8C-BA36-0107351ABD46}">
      <dgm:prSet phldrT="[Текст]" custT="1"/>
      <dgm:spPr/>
      <dgm:t>
        <a:bodyPr/>
        <a:lstStyle/>
        <a:p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neytral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mezon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046366-8FC0-4702-AB5A-6EB7A62BF27F}" type="parTrans" cxnId="{AE00387D-929F-4B76-9394-A5B56B731868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53EF589-5ED6-497E-B2F2-B2E26C63A0B3}" type="sibTrans" cxnId="{AE00387D-929F-4B76-9394-A5B56B731868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501D24-C6F4-43C9-83D2-5AB39D137C57}">
      <dgm:prSet phldrT="[Текст]" custT="1"/>
      <dgm:spPr/>
      <dgm:t>
        <a:bodyPr/>
        <a:lstStyle/>
        <a:p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yirtqich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mezon</a:t>
          </a:r>
          <a:endParaRPr lang="ru-RU" sz="2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3B4F9DD-E8F9-4955-8B56-324EBD8271D0}" type="parTrans" cxnId="{5D207665-D655-40D4-BCAC-85233EFEBE9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169594F-344C-4C3A-BDFE-D25E8F1FA6AE}" type="sibTrans" cxnId="{5D207665-D655-40D4-BCAC-85233EFEBE9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00D6BA4-150E-41EC-9567-EB0A860DEE16}">
      <dgm:prSet phldrT="[Текст]" custT="1"/>
      <dgm:spPr/>
      <dgm:t>
        <a:bodyPr/>
        <a:lstStyle/>
        <a:p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ishlarning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mezoni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F39B30B-6626-412D-822D-02E02029CB51}" type="parTrans" cxnId="{0738E536-5F2F-4C1B-859D-A53D6325E7B8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4461AB7-67A3-42CA-A430-43752C2616E1}" type="sibTrans" cxnId="{0738E536-5F2F-4C1B-859D-A53D6325E7B8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51B1B44-4DC2-42EE-AF43-AF9A4F975A97}">
      <dgm:prSet phldrT="[Текст]" custT="1"/>
      <dgm:spPr/>
      <dgm:t>
        <a:bodyPr/>
        <a:lstStyle/>
        <a:p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Germeyer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mezoni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B5E0A24-0436-4D4B-A846-FE1577B7F782}" type="parTrans" cxnId="{7A547123-A2AB-4B7C-963D-AA436D0C7F65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497322D-C87A-46C8-A7EF-3E76C04AE2FA}" type="sibTrans" cxnId="{7A547123-A2AB-4B7C-963D-AA436D0C7F65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BA2A8F-AB63-4B4A-9091-AF33A5FF8635}">
      <dgm:prSet phldrT="[Текст]" custT="1"/>
      <dgm:spPr/>
      <dgm:t>
        <a:bodyPr/>
        <a:lstStyle/>
        <a:p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eng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ehtimoliy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natija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uchun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mezon</a:t>
          </a:r>
          <a:endParaRPr lang="ru-RU" sz="2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E705B48-2ECD-4415-A2FB-7467E6608658}" type="parTrans" cxnId="{4B7DB5D4-86DA-488E-85F3-3BAABF04248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BA33B54-D56E-444D-B4CE-360A76D201EE}" type="sibTrans" cxnId="{4B7DB5D4-86DA-488E-85F3-3BAABF04248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39FF20D-C8C6-4EC0-8F10-9DF13712254C}" type="pres">
      <dgm:prSet presAssocID="{92F27E8B-5460-4196-B9EF-C688DBDB0AA9}" presName="linearFlow" presStyleCnt="0">
        <dgm:presLayoutVars>
          <dgm:dir/>
          <dgm:animLvl val="lvl"/>
          <dgm:resizeHandles val="exact"/>
        </dgm:presLayoutVars>
      </dgm:prSet>
      <dgm:spPr/>
    </dgm:pt>
    <dgm:pt modelId="{9715FD89-94B2-4E43-8675-383225429327}" type="pres">
      <dgm:prSet presAssocID="{406ADA73-CD86-45E7-87C2-E9A6CB795A5C}" presName="composite" presStyleCnt="0"/>
      <dgm:spPr/>
    </dgm:pt>
    <dgm:pt modelId="{00C1499A-9D70-4A9E-8F50-15DBEE7B75CB}" type="pres">
      <dgm:prSet presAssocID="{406ADA73-CD86-45E7-87C2-E9A6CB795A5C}" presName="parentText" presStyleLbl="alignNode1" presStyleIdx="0" presStyleCnt="3">
        <dgm:presLayoutVars>
          <dgm:chMax val="1"/>
          <dgm:bulletEnabled val="1"/>
        </dgm:presLayoutVars>
      </dgm:prSet>
      <dgm:spPr/>
    </dgm:pt>
    <dgm:pt modelId="{86C2ABDD-DA0D-498D-A1C2-080D365857A6}" type="pres">
      <dgm:prSet presAssocID="{406ADA73-CD86-45E7-87C2-E9A6CB795A5C}" presName="descendantText" presStyleLbl="alignAcc1" presStyleIdx="0" presStyleCnt="3">
        <dgm:presLayoutVars>
          <dgm:bulletEnabled val="1"/>
        </dgm:presLayoutVars>
      </dgm:prSet>
      <dgm:spPr/>
    </dgm:pt>
    <dgm:pt modelId="{028B5F6B-1AC2-4263-99DF-7ED3FB686BE0}" type="pres">
      <dgm:prSet presAssocID="{1D594057-5029-482A-A08A-519F6AB390C4}" presName="sp" presStyleCnt="0"/>
      <dgm:spPr/>
    </dgm:pt>
    <dgm:pt modelId="{6606FDB7-AECB-463D-8439-874FB1151B63}" type="pres">
      <dgm:prSet presAssocID="{30293F0E-7595-43B2-A668-E9AAC578F98E}" presName="composite" presStyleCnt="0"/>
      <dgm:spPr/>
    </dgm:pt>
    <dgm:pt modelId="{BBF35364-FDB8-4BFA-A710-82D50C774EE0}" type="pres">
      <dgm:prSet presAssocID="{30293F0E-7595-43B2-A668-E9AAC578F98E}" presName="parentText" presStyleLbl="alignNode1" presStyleIdx="1" presStyleCnt="3">
        <dgm:presLayoutVars>
          <dgm:chMax val="1"/>
          <dgm:bulletEnabled val="1"/>
        </dgm:presLayoutVars>
      </dgm:prSet>
      <dgm:spPr/>
    </dgm:pt>
    <dgm:pt modelId="{A44D38F8-7DFF-4483-B78B-7AAD1FEAD10F}" type="pres">
      <dgm:prSet presAssocID="{30293F0E-7595-43B2-A668-E9AAC578F98E}" presName="descendantText" presStyleLbl="alignAcc1" presStyleIdx="1" presStyleCnt="3">
        <dgm:presLayoutVars>
          <dgm:bulletEnabled val="1"/>
        </dgm:presLayoutVars>
      </dgm:prSet>
      <dgm:spPr/>
    </dgm:pt>
    <dgm:pt modelId="{61A09C62-F398-40F6-BF36-A5BFE75516A6}" type="pres">
      <dgm:prSet presAssocID="{15D00261-4B66-4113-8F4F-EB2322CC27A2}" presName="sp" presStyleCnt="0"/>
      <dgm:spPr/>
    </dgm:pt>
    <dgm:pt modelId="{3B8C07F1-EB94-49A5-84EB-820DA6FC0F40}" type="pres">
      <dgm:prSet presAssocID="{54D4CF06-2096-4ACF-9E17-1C8AEE07F45D}" presName="composite" presStyleCnt="0"/>
      <dgm:spPr/>
    </dgm:pt>
    <dgm:pt modelId="{83C3CFC8-872E-4CE6-BB02-EFBB8C60023E}" type="pres">
      <dgm:prSet presAssocID="{54D4CF06-2096-4ACF-9E17-1C8AEE07F45D}" presName="parentText" presStyleLbl="alignNode1" presStyleIdx="2" presStyleCnt="3">
        <dgm:presLayoutVars>
          <dgm:chMax val="1"/>
          <dgm:bulletEnabled val="1"/>
        </dgm:presLayoutVars>
      </dgm:prSet>
      <dgm:spPr/>
    </dgm:pt>
    <dgm:pt modelId="{EFA9DEBA-1EA9-4D6B-B987-D59C1F79F9C5}" type="pres">
      <dgm:prSet presAssocID="{54D4CF06-2096-4ACF-9E17-1C8AEE07F45D}" presName="descendantText" presStyleLbl="alignAcc1" presStyleIdx="2" presStyleCnt="3">
        <dgm:presLayoutVars>
          <dgm:bulletEnabled val="1"/>
        </dgm:presLayoutVars>
      </dgm:prSet>
      <dgm:spPr/>
    </dgm:pt>
  </dgm:ptLst>
  <dgm:cxnLst>
    <dgm:cxn modelId="{2BD9DD02-708F-466A-AE35-3960D7EBAE7E}" type="presOf" srcId="{92F27E8B-5460-4196-B9EF-C688DBDB0AA9}" destId="{839FF20D-C8C6-4EC0-8F10-9DF13712254C}" srcOrd="0" destOrd="0" presId="urn:microsoft.com/office/officeart/2005/8/layout/chevron2"/>
    <dgm:cxn modelId="{7A547123-A2AB-4B7C-963D-AA436D0C7F65}" srcId="{30293F0E-7595-43B2-A668-E9AAC578F98E}" destId="{B51B1B44-4DC2-42EE-AF43-AF9A4F975A97}" srcOrd="2" destOrd="0" parTransId="{3B5E0A24-0436-4D4B-A846-FE1577B7F782}" sibTransId="{7497322D-C87A-46C8-A7EF-3E76C04AE2FA}"/>
    <dgm:cxn modelId="{1AC9722A-7AA0-4691-8091-4F4C62E69B61}" type="presOf" srcId="{F7A653C1-6492-488B-9E91-3F793D3AFD2D}" destId="{A44D38F8-7DFF-4483-B78B-7AAD1FEAD10F}" srcOrd="0" destOrd="0" presId="urn:microsoft.com/office/officeart/2005/8/layout/chevron2"/>
    <dgm:cxn modelId="{0738E536-5F2F-4C1B-859D-A53D6325E7B8}" srcId="{30293F0E-7595-43B2-A668-E9AAC578F98E}" destId="{F00D6BA4-150E-41EC-9567-EB0A860DEE16}" srcOrd="1" destOrd="0" parTransId="{BF39B30B-6626-412D-822D-02E02029CB51}" sibTransId="{E4461AB7-67A3-42CA-A430-43752C2616E1}"/>
    <dgm:cxn modelId="{3A44733A-907F-4D06-B6FC-3691185C1DAF}" type="presOf" srcId="{F00D6BA4-150E-41EC-9567-EB0A860DEE16}" destId="{A44D38F8-7DFF-4483-B78B-7AAD1FEAD10F}" srcOrd="0" destOrd="1" presId="urn:microsoft.com/office/officeart/2005/8/layout/chevron2"/>
    <dgm:cxn modelId="{068B5B3E-1020-43CE-9CAF-54D9C354020A}" srcId="{406ADA73-CD86-45E7-87C2-E9A6CB795A5C}" destId="{3EA8A270-8F8B-410C-BBC7-7C483AAFDEF2}" srcOrd="0" destOrd="0" parTransId="{1BEA5DCC-A007-4BDE-B12B-54BD62BE28DC}" sibTransId="{2D1E4940-99A9-4764-9D9A-76DF4A074E98}"/>
    <dgm:cxn modelId="{852BA45D-8FAB-4B4B-AC3C-617651C687BA}" srcId="{92F27E8B-5460-4196-B9EF-C688DBDB0AA9}" destId="{406ADA73-CD86-45E7-87C2-E9A6CB795A5C}" srcOrd="0" destOrd="0" parTransId="{B5F060A6-80AF-43BF-BD78-2DF5B5DE6003}" sibTransId="{1D594057-5029-482A-A08A-519F6AB390C4}"/>
    <dgm:cxn modelId="{5D207665-D655-40D4-BCAC-85233EFEBE99}" srcId="{406ADA73-CD86-45E7-87C2-E9A6CB795A5C}" destId="{35501D24-C6F4-43C9-83D2-5AB39D137C57}" srcOrd="3" destOrd="0" parTransId="{73B4F9DD-E8F9-4955-8B56-324EBD8271D0}" sibTransId="{C169594F-344C-4C3A-BDFE-D25E8F1FA6AE}"/>
    <dgm:cxn modelId="{3C65B068-CABB-4147-B22D-9C16348FEEAA}" srcId="{92F27E8B-5460-4196-B9EF-C688DBDB0AA9}" destId="{30293F0E-7595-43B2-A668-E9AAC578F98E}" srcOrd="1" destOrd="0" parTransId="{A8D9E6E0-AC83-4A08-8B14-7935303EBC30}" sibTransId="{15D00261-4B66-4113-8F4F-EB2322CC27A2}"/>
    <dgm:cxn modelId="{40D11F49-C2A4-4999-867F-3D39932D9BEA}" srcId="{406ADA73-CD86-45E7-87C2-E9A6CB795A5C}" destId="{ABC1634F-6626-43B0-9F47-7E1D81BB9C22}" srcOrd="1" destOrd="0" parTransId="{014BE3FF-2691-4018-A2F8-FF14D40EF134}" sibTransId="{FC947DE3-E0FA-4CC1-BC46-1798B171DD23}"/>
    <dgm:cxn modelId="{D1B4A56D-9FF5-4122-95DD-AC9AD19F70BA}" type="presOf" srcId="{ABC1634F-6626-43B0-9F47-7E1D81BB9C22}" destId="{86C2ABDD-DA0D-498D-A1C2-080D365857A6}" srcOrd="0" destOrd="1" presId="urn:microsoft.com/office/officeart/2005/8/layout/chevron2"/>
    <dgm:cxn modelId="{7F26426F-69AD-4939-8120-A10FC63059F2}" type="presOf" srcId="{54D4CF06-2096-4ACF-9E17-1C8AEE07F45D}" destId="{83C3CFC8-872E-4CE6-BB02-EFBB8C60023E}" srcOrd="0" destOrd="0" presId="urn:microsoft.com/office/officeart/2005/8/layout/chevron2"/>
    <dgm:cxn modelId="{CDC51070-2A67-482B-B49F-FA9F4E16D525}" type="presOf" srcId="{35501D24-C6F4-43C9-83D2-5AB39D137C57}" destId="{86C2ABDD-DA0D-498D-A1C2-080D365857A6}" srcOrd="0" destOrd="3" presId="urn:microsoft.com/office/officeart/2005/8/layout/chevron2"/>
    <dgm:cxn modelId="{02F02D55-6E9C-4268-AD4B-26636CD0CABA}" type="presOf" srcId="{FEBA2A8F-AB63-4B4A-9091-AF33A5FF8635}" destId="{A44D38F8-7DFF-4483-B78B-7AAD1FEAD10F}" srcOrd="0" destOrd="3" presId="urn:microsoft.com/office/officeart/2005/8/layout/chevron2"/>
    <dgm:cxn modelId="{6F685076-191C-4546-81A6-C663467F37EF}" type="presOf" srcId="{CD5605AB-83CA-4730-8538-6C09007B4B74}" destId="{EFA9DEBA-1EA9-4D6B-B987-D59C1F79F9C5}" srcOrd="0" destOrd="0" presId="urn:microsoft.com/office/officeart/2005/8/layout/chevron2"/>
    <dgm:cxn modelId="{D23E8A59-1985-408B-A86A-1B84DCB60A88}" srcId="{54D4CF06-2096-4ACF-9E17-1C8AEE07F45D}" destId="{CD5605AB-83CA-4730-8538-6C09007B4B74}" srcOrd="0" destOrd="0" parTransId="{8EA88E8D-675A-4A29-9F61-4A5863F1979A}" sibTransId="{D24B7A55-5671-4447-A6D3-27C7B0D0AF50}"/>
    <dgm:cxn modelId="{AE00387D-929F-4B76-9394-A5B56B731868}" srcId="{406ADA73-CD86-45E7-87C2-E9A6CB795A5C}" destId="{0D0485BF-BA2D-4C8C-BA36-0107351ABD46}" srcOrd="2" destOrd="0" parTransId="{87046366-8FC0-4702-AB5A-6EB7A62BF27F}" sibTransId="{253EF589-5ED6-497E-B2F2-B2E26C63A0B3}"/>
    <dgm:cxn modelId="{3E03987F-9AB7-427D-84C2-EDBDE504580E}" type="presOf" srcId="{3EA8A270-8F8B-410C-BBC7-7C483AAFDEF2}" destId="{86C2ABDD-DA0D-498D-A1C2-080D365857A6}" srcOrd="0" destOrd="0" presId="urn:microsoft.com/office/officeart/2005/8/layout/chevron2"/>
    <dgm:cxn modelId="{65D1FB83-D363-402B-8317-7DE075EEF96C}" type="presOf" srcId="{0D0485BF-BA2D-4C8C-BA36-0107351ABD46}" destId="{86C2ABDD-DA0D-498D-A1C2-080D365857A6}" srcOrd="0" destOrd="2" presId="urn:microsoft.com/office/officeart/2005/8/layout/chevron2"/>
    <dgm:cxn modelId="{824F878C-79C0-48DE-B8CD-89DA1AE267FE}" srcId="{30293F0E-7595-43B2-A668-E9AAC578F98E}" destId="{F7A653C1-6492-488B-9E91-3F793D3AFD2D}" srcOrd="0" destOrd="0" parTransId="{4C1B0833-E513-4DDB-84CF-841D5D8235CD}" sibTransId="{9DE69F92-8889-4F7A-8A10-10F5688B7656}"/>
    <dgm:cxn modelId="{47FBA6C1-4900-4743-BE3D-C027EC68B174}" type="presOf" srcId="{B51B1B44-4DC2-42EE-AF43-AF9A4F975A97}" destId="{A44D38F8-7DFF-4483-B78B-7AAD1FEAD10F}" srcOrd="0" destOrd="2" presId="urn:microsoft.com/office/officeart/2005/8/layout/chevron2"/>
    <dgm:cxn modelId="{2CFE75C8-5573-4A0E-85F8-4973A258F797}" type="presOf" srcId="{406ADA73-CD86-45E7-87C2-E9A6CB795A5C}" destId="{00C1499A-9D70-4A9E-8F50-15DBEE7B75CB}" srcOrd="0" destOrd="0" presId="urn:microsoft.com/office/officeart/2005/8/layout/chevron2"/>
    <dgm:cxn modelId="{4B7DB5D4-86DA-488E-85F3-3BAABF042489}" srcId="{30293F0E-7595-43B2-A668-E9AAC578F98E}" destId="{FEBA2A8F-AB63-4B4A-9091-AF33A5FF8635}" srcOrd="3" destOrd="0" parTransId="{1E705B48-2ECD-4415-A2FB-7467E6608658}" sibTransId="{0BA33B54-D56E-444D-B4CE-360A76D201EE}"/>
    <dgm:cxn modelId="{2E51B1E8-ED18-48A2-9880-892F01E6C4F0}" srcId="{92F27E8B-5460-4196-B9EF-C688DBDB0AA9}" destId="{54D4CF06-2096-4ACF-9E17-1C8AEE07F45D}" srcOrd="2" destOrd="0" parTransId="{ED9AE6FC-6908-48CF-8EA4-F0431ADE8AB7}" sibTransId="{906F67A7-CC7F-4F73-98D6-AA28FF617C2F}"/>
    <dgm:cxn modelId="{A95B9BE9-346C-46BA-919F-17441B260628}" type="presOf" srcId="{30293F0E-7595-43B2-A668-E9AAC578F98E}" destId="{BBF35364-FDB8-4BFA-A710-82D50C774EE0}" srcOrd="0" destOrd="0" presId="urn:microsoft.com/office/officeart/2005/8/layout/chevron2"/>
    <dgm:cxn modelId="{69A3CF3F-D8A2-4FD9-9E8D-4AC658D2C299}" type="presParOf" srcId="{839FF20D-C8C6-4EC0-8F10-9DF13712254C}" destId="{9715FD89-94B2-4E43-8675-383225429327}" srcOrd="0" destOrd="0" presId="urn:microsoft.com/office/officeart/2005/8/layout/chevron2"/>
    <dgm:cxn modelId="{C1E4CE35-6AE7-4097-92C5-FC5FCC274579}" type="presParOf" srcId="{9715FD89-94B2-4E43-8675-383225429327}" destId="{00C1499A-9D70-4A9E-8F50-15DBEE7B75CB}" srcOrd="0" destOrd="0" presId="urn:microsoft.com/office/officeart/2005/8/layout/chevron2"/>
    <dgm:cxn modelId="{7E230539-CD46-4892-ADA2-8B75CCB595E8}" type="presParOf" srcId="{9715FD89-94B2-4E43-8675-383225429327}" destId="{86C2ABDD-DA0D-498D-A1C2-080D365857A6}" srcOrd="1" destOrd="0" presId="urn:microsoft.com/office/officeart/2005/8/layout/chevron2"/>
    <dgm:cxn modelId="{4000E01C-2B7C-4EE2-ADD9-656CFACF8081}" type="presParOf" srcId="{839FF20D-C8C6-4EC0-8F10-9DF13712254C}" destId="{028B5F6B-1AC2-4263-99DF-7ED3FB686BE0}" srcOrd="1" destOrd="0" presId="urn:microsoft.com/office/officeart/2005/8/layout/chevron2"/>
    <dgm:cxn modelId="{9F459392-675D-4F2D-BCE2-2BB3615D791F}" type="presParOf" srcId="{839FF20D-C8C6-4EC0-8F10-9DF13712254C}" destId="{6606FDB7-AECB-463D-8439-874FB1151B63}" srcOrd="2" destOrd="0" presId="urn:microsoft.com/office/officeart/2005/8/layout/chevron2"/>
    <dgm:cxn modelId="{AA114025-E645-4771-91E5-5208A695B803}" type="presParOf" srcId="{6606FDB7-AECB-463D-8439-874FB1151B63}" destId="{BBF35364-FDB8-4BFA-A710-82D50C774EE0}" srcOrd="0" destOrd="0" presId="urn:microsoft.com/office/officeart/2005/8/layout/chevron2"/>
    <dgm:cxn modelId="{1A9D5EAB-E822-41A3-812D-54C86BA6CCF1}" type="presParOf" srcId="{6606FDB7-AECB-463D-8439-874FB1151B63}" destId="{A44D38F8-7DFF-4483-B78B-7AAD1FEAD10F}" srcOrd="1" destOrd="0" presId="urn:microsoft.com/office/officeart/2005/8/layout/chevron2"/>
    <dgm:cxn modelId="{4818E35F-F166-4110-AC55-81CD69E9F674}" type="presParOf" srcId="{839FF20D-C8C6-4EC0-8F10-9DF13712254C}" destId="{61A09C62-F398-40F6-BF36-A5BFE75516A6}" srcOrd="3" destOrd="0" presId="urn:microsoft.com/office/officeart/2005/8/layout/chevron2"/>
    <dgm:cxn modelId="{317789DD-E710-4908-87FF-4A37547E35C8}" type="presParOf" srcId="{839FF20D-C8C6-4EC0-8F10-9DF13712254C}" destId="{3B8C07F1-EB94-49A5-84EB-820DA6FC0F40}" srcOrd="4" destOrd="0" presId="urn:microsoft.com/office/officeart/2005/8/layout/chevron2"/>
    <dgm:cxn modelId="{D007459D-AE8F-4C0C-8E7F-B8BDC3CC716A}" type="presParOf" srcId="{3B8C07F1-EB94-49A5-84EB-820DA6FC0F40}" destId="{83C3CFC8-872E-4CE6-BB02-EFBB8C60023E}" srcOrd="0" destOrd="0" presId="urn:microsoft.com/office/officeart/2005/8/layout/chevron2"/>
    <dgm:cxn modelId="{1BDC89DE-3EE1-40BA-83B0-468CADD890B3}" type="presParOf" srcId="{3B8C07F1-EB94-49A5-84EB-820DA6FC0F40}" destId="{EFA9DEBA-1EA9-4D6B-B987-D59C1F79F9C5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C1499A-9D70-4A9E-8F50-15DBEE7B75CB}">
      <dsp:nvSpPr>
        <dsp:cNvPr id="0" name=""/>
        <dsp:cNvSpPr/>
      </dsp:nvSpPr>
      <dsp:spPr>
        <a:xfrm rot="5400000">
          <a:off x="-289435" y="295165"/>
          <a:ext cx="1929572" cy="1350700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Klassik</a:t>
          </a:r>
          <a:r>
            <a:rPr lang="en-US" sz="20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mezonlar</a:t>
          </a:r>
          <a:r>
            <a:rPr lang="en-US" sz="20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0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681079"/>
        <a:ext cx="1350700" cy="578872"/>
      </dsp:txXfrm>
    </dsp:sp>
    <dsp:sp modelId="{86C2ABDD-DA0D-498D-A1C2-080D365857A6}">
      <dsp:nvSpPr>
        <dsp:cNvPr id="0" name=""/>
        <dsp:cNvSpPr/>
      </dsp:nvSpPr>
      <dsp:spPr>
        <a:xfrm rot="5400000">
          <a:off x="3962297" y="-2605867"/>
          <a:ext cx="1254221" cy="647741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maksimal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mezon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optimistik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mezon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neytral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mezon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yirtqich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mezon</a:t>
          </a:r>
          <a:endParaRPr lang="ru-RU" sz="2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350700" y="66956"/>
        <a:ext cx="6416189" cy="1131769"/>
      </dsp:txXfrm>
    </dsp:sp>
    <dsp:sp modelId="{BBF35364-FDB8-4BFA-A710-82D50C774EE0}">
      <dsp:nvSpPr>
        <dsp:cNvPr id="0" name=""/>
        <dsp:cNvSpPr/>
      </dsp:nvSpPr>
      <dsp:spPr>
        <a:xfrm rot="5400000">
          <a:off x="-289435" y="2033983"/>
          <a:ext cx="1929572" cy="1350700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Olingan</a:t>
          </a:r>
          <a:r>
            <a:rPr lang="en-US" sz="20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mezonlar</a:t>
          </a:r>
          <a:endParaRPr lang="ru-RU" sz="20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2419897"/>
        <a:ext cx="1350700" cy="578872"/>
      </dsp:txXfrm>
    </dsp:sp>
    <dsp:sp modelId="{A44D38F8-7DFF-4483-B78B-7AAD1FEAD10F}">
      <dsp:nvSpPr>
        <dsp:cNvPr id="0" name=""/>
        <dsp:cNvSpPr/>
      </dsp:nvSpPr>
      <dsp:spPr>
        <a:xfrm rot="5400000">
          <a:off x="3962297" y="-867049"/>
          <a:ext cx="1254221" cy="647741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Hurvits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mezoni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ishlarning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mezoni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Germeyer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mezoni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eng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ehtimoliy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natija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uchun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mezon</a:t>
          </a:r>
          <a:endParaRPr lang="ru-RU" sz="2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350700" y="1805774"/>
        <a:ext cx="6416189" cy="1131769"/>
      </dsp:txXfrm>
    </dsp:sp>
    <dsp:sp modelId="{83C3CFC8-872E-4CE6-BB02-EFBB8C60023E}">
      <dsp:nvSpPr>
        <dsp:cNvPr id="0" name=""/>
        <dsp:cNvSpPr/>
      </dsp:nvSpPr>
      <dsp:spPr>
        <a:xfrm rot="5400000">
          <a:off x="-289435" y="3772801"/>
          <a:ext cx="1929572" cy="1350700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Ajralmas</a:t>
          </a:r>
          <a:r>
            <a:rPr lang="en-US" sz="20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mezonlari</a:t>
          </a:r>
          <a:r>
            <a:rPr lang="en-US" sz="20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20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4158715"/>
        <a:ext cx="1350700" cy="578872"/>
      </dsp:txXfrm>
    </dsp:sp>
    <dsp:sp modelId="{EFA9DEBA-1EA9-4D6B-B987-D59C1F79F9C5}">
      <dsp:nvSpPr>
        <dsp:cNvPr id="0" name=""/>
        <dsp:cNvSpPr/>
      </dsp:nvSpPr>
      <dsp:spPr>
        <a:xfrm rot="5400000">
          <a:off x="3962297" y="871768"/>
          <a:ext cx="1254221" cy="647741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Maksimin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Vald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mezoni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2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350700" y="3544591"/>
        <a:ext cx="6416189" cy="113176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9D9A6B-A176-4A64-B911-CD83373C634C}" type="datetimeFigureOut">
              <a:rPr lang="ru-RU" smtClean="0"/>
              <a:t>31.10.2023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345476-6CD1-4604-9CE3-6E3168C132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09552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345476-6CD1-4604-9CE3-6E3168C1325F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01627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2B9BF-BEF2-40C5-B439-D624F0AE965D}" type="datetimeFigureOut">
              <a:rPr lang="ru-RU" smtClean="0"/>
              <a:t>31.10.2023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0B298-B165-4051-9931-A09E203D0A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4089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2B9BF-BEF2-40C5-B439-D624F0AE965D}" type="datetimeFigureOut">
              <a:rPr lang="ru-RU" smtClean="0"/>
              <a:t>31.10.2023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0B298-B165-4051-9931-A09E203D0A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2437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2B9BF-BEF2-40C5-B439-D624F0AE965D}" type="datetimeFigureOut">
              <a:rPr lang="ru-RU" smtClean="0"/>
              <a:t>31.10.2023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0B298-B165-4051-9931-A09E203D0A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9806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2B9BF-BEF2-40C5-B439-D624F0AE965D}" type="datetimeFigureOut">
              <a:rPr lang="ru-RU" smtClean="0"/>
              <a:t>31.10.2023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0B298-B165-4051-9931-A09E203D0A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9838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2B9BF-BEF2-40C5-B439-D624F0AE965D}" type="datetimeFigureOut">
              <a:rPr lang="ru-RU" smtClean="0"/>
              <a:t>31.10.2023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0B298-B165-4051-9931-A09E203D0A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580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2B9BF-BEF2-40C5-B439-D624F0AE965D}" type="datetimeFigureOut">
              <a:rPr lang="ru-RU" smtClean="0"/>
              <a:t>31.10.2023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0B298-B165-4051-9931-A09E203D0A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8036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2B9BF-BEF2-40C5-B439-D624F0AE965D}" type="datetimeFigureOut">
              <a:rPr lang="ru-RU" smtClean="0"/>
              <a:t>31.10.2023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0B298-B165-4051-9931-A09E203D0A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57372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2B9BF-BEF2-40C5-B439-D624F0AE965D}" type="datetimeFigureOut">
              <a:rPr lang="ru-RU" smtClean="0"/>
              <a:t>31.10.2023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0B298-B165-4051-9931-A09E203D0A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16890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2B9BF-BEF2-40C5-B439-D624F0AE965D}" type="datetimeFigureOut">
              <a:rPr lang="ru-RU" smtClean="0"/>
              <a:t>31.10.2023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0B298-B165-4051-9931-A09E203D0A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828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2B9BF-BEF2-40C5-B439-D624F0AE965D}" type="datetimeFigureOut">
              <a:rPr lang="ru-RU" smtClean="0"/>
              <a:t>31.10.2023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0B298-B165-4051-9931-A09E203D0A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48012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2B9BF-BEF2-40C5-B439-D624F0AE965D}" type="datetimeFigureOut">
              <a:rPr lang="ru-RU" smtClean="0"/>
              <a:t>31.10.2023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0B298-B165-4051-9931-A09E203D0AA3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315101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2B9BF-BEF2-40C5-B439-D624F0AE965D}" type="datetimeFigureOut">
              <a:rPr lang="ru-RU" smtClean="0"/>
              <a:t>31.10.2023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0B298-B165-4051-9931-A09E203D0A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72233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2B9BF-BEF2-40C5-B439-D624F0AE965D}" type="datetimeFigureOut">
              <a:rPr lang="ru-RU" smtClean="0"/>
              <a:t>31.10.2023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0B298-B165-4051-9931-A09E203D0AA3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779601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2B9BF-BEF2-40C5-B439-D624F0AE965D}" type="datetimeFigureOut">
              <a:rPr lang="ru-RU" smtClean="0"/>
              <a:t>31.10.2023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0B298-B165-4051-9931-A09E203D0A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52297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2B9BF-BEF2-40C5-B439-D624F0AE965D}" type="datetimeFigureOut">
              <a:rPr lang="ru-RU" smtClean="0"/>
              <a:t>31.10.2023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0B298-B165-4051-9931-A09E203D0A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68616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2B9BF-BEF2-40C5-B439-D624F0AE965D}" type="datetimeFigureOut">
              <a:rPr lang="ru-RU" smtClean="0"/>
              <a:t>31.10.2023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0B298-B165-4051-9931-A09E203D0A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2776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32B9BF-BEF2-40C5-B439-D624F0AE965D}" type="datetimeFigureOut">
              <a:rPr lang="ru-RU" smtClean="0"/>
              <a:t>31.10.2023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AB0B298-B165-4051-9931-A09E203D0A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7993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3665" y="412955"/>
            <a:ext cx="11060864" cy="3746090"/>
          </a:xfrm>
        </p:spPr>
        <p:txBody>
          <a:bodyPr/>
          <a:lstStyle/>
          <a:p>
            <a:pPr algn="ctr"/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“THEORY OF INTELLIGENT CONTROL” </a:t>
            </a:r>
            <a:b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WEEK-9. DECISION SUPPORT METHODS AND TOOLS</a:t>
            </a:r>
            <a:b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“INTELLEKTUAL BOSHQARISH NAZARIYASI” FANIDAN </a:t>
            </a:r>
            <a:br>
              <a:rPr lang="ru-RU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z-Cyrl-UZ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9-MA’RUZA</a:t>
            </a:r>
            <a:b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MAVZU: QARORLARNI QO'LLAB-QUVVATLASH USULLARI VA VOSITALARI.</a:t>
            </a:r>
            <a:endParaRPr lang="ru-RU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одзаголовок 2">
            <a:extLst>
              <a:ext uri="{FF2B5EF4-FFF2-40B4-BE49-F238E27FC236}">
                <a16:creationId xmlns:a16="http://schemas.microsoft.com/office/drawing/2014/main" id="{1CB3E2BF-0EFD-41F1-9F0F-CB8F9EE972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12554" y="5303473"/>
            <a:ext cx="6845880" cy="718485"/>
          </a:xfrm>
        </p:spPr>
        <p:txBody>
          <a:bodyPr>
            <a:normAutofit/>
          </a:bodyPr>
          <a:lstStyle/>
          <a:p>
            <a:pPr algn="ctr"/>
            <a:r>
              <a:rPr lang="en-US" sz="3000" b="1" cap="none" spc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Ma’ruzachi:	            </a:t>
            </a:r>
            <a:r>
              <a:rPr lang="en-US" sz="3000" b="1" cap="none" spc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Atajonova</a:t>
            </a:r>
            <a:r>
              <a:rPr lang="en-US" sz="3000" b="1" cap="none" spc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S.B</a:t>
            </a:r>
            <a:endParaRPr lang="ru-RU" sz="3000" b="1" cap="none" spc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84480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REJA</a:t>
            </a: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560154"/>
            <a:ext cx="8776382" cy="3557536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Qarorlarni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qo'llab-quvvatlash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lvl="0" indent="0">
              <a:buNone/>
            </a:pP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Mezonlarni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Variantlarni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66705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A1F09D7C-41E6-4AF2-AE2E-8A8C27F2A95B}"/>
              </a:ext>
            </a:extLst>
          </p:cNvPr>
          <p:cNvSpPr/>
          <p:nvPr/>
        </p:nvSpPr>
        <p:spPr>
          <a:xfrm>
            <a:off x="353961" y="1944974"/>
            <a:ext cx="10146891" cy="4043343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773F84-DF88-45C0-A58E-E79E90E3E1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8680" y="365122"/>
            <a:ext cx="9772172" cy="1669844"/>
          </a:xfrm>
        </p:spPr>
        <p:txBody>
          <a:bodyPr>
            <a:noAutofit/>
          </a:bodyPr>
          <a:lstStyle/>
          <a:p>
            <a:pPr algn="ctr"/>
            <a:r>
              <a:rPr lang="uz-Cyrl-UZ" sz="4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en-US" sz="4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.1. </a:t>
            </a:r>
            <a:r>
              <a:rPr lang="en-US" sz="5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Qarorlarni</a:t>
            </a:r>
            <a:r>
              <a:rPr lang="en-US" sz="5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qo'llab-quvvatlash</a:t>
            </a:r>
            <a:r>
              <a:rPr lang="en-US" sz="5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5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4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600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BB621A54-5C74-433D-B51E-51F341C0DD67}"/>
              </a:ext>
            </a:extLst>
          </p:cNvPr>
          <p:cNvSpPr/>
          <p:nvPr/>
        </p:nvSpPr>
        <p:spPr>
          <a:xfrm>
            <a:off x="957005" y="6120270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[3]</a:t>
            </a:r>
            <a:endParaRPr lang="ru-RU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1D185DCE-FC19-4598-9558-8F80007229FC}"/>
              </a:ext>
            </a:extLst>
          </p:cNvPr>
          <p:cNvSpPr/>
          <p:nvPr/>
        </p:nvSpPr>
        <p:spPr>
          <a:xfrm>
            <a:off x="541320" y="1887579"/>
            <a:ext cx="9772171" cy="4100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foydalanuvchiga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tavsiyalar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beriladigan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taxminlarni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yaratishi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uchun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QQQTda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turli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usullar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qo'llaniladi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Ko'pincha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sun'iy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bog'liq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usullardir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Bu: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ma'lumotlarni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qidirish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ma'lumotlar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bazalari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bilimlar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bazalarida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bilimlarni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izlash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simulyatsiya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genetik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algoritmlar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neyron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tarmoqlar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03652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4AFED7E1-5245-4AD9-91A9-E81F7C3D4D1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47868741"/>
              </p:ext>
            </p:extLst>
          </p:nvPr>
        </p:nvGraphicFramePr>
        <p:xfrm>
          <a:off x="1669845" y="886269"/>
          <a:ext cx="7828116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8E839FF2-E0BC-4DED-AB83-FC1B652754E8}"/>
              </a:ext>
            </a:extLst>
          </p:cNvPr>
          <p:cNvSpPr/>
          <p:nvPr/>
        </p:nvSpPr>
        <p:spPr>
          <a:xfrm>
            <a:off x="957005" y="6120270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[4]</a:t>
            </a:r>
            <a:endParaRPr lang="ru-RU" dirty="0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92E054B-4464-42A6-B67E-39BE1DF619E7}"/>
              </a:ext>
            </a:extLst>
          </p:cNvPr>
          <p:cNvSpPr/>
          <p:nvPr/>
        </p:nvSpPr>
        <p:spPr>
          <a:xfrm>
            <a:off x="1183990" y="122176"/>
            <a:ext cx="7360861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600" b="1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Noaniqlik</a:t>
            </a:r>
            <a:r>
              <a:rPr lang="en-US" sz="2600" b="1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sharoitida</a:t>
            </a:r>
            <a:r>
              <a:rPr lang="en-US" sz="2600" b="1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qaror</a:t>
            </a:r>
            <a:r>
              <a:rPr lang="en-US" sz="2600" b="1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2600" b="1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uz-Cyrl-UZ" sz="2600" b="1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mezonlari</a:t>
            </a:r>
            <a:r>
              <a:rPr lang="en-US" sz="2600" b="1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600" b="1" dirty="0"/>
          </a:p>
        </p:txBody>
      </p:sp>
    </p:spTree>
    <p:extLst>
      <p:ext uri="{BB962C8B-B14F-4D97-AF65-F5344CB8AC3E}">
        <p14:creationId xmlns:p14="http://schemas.microsoft.com/office/powerpoint/2010/main" val="31998954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E27160AF-4A71-4123-A9FC-17FCBD4B33B0}"/>
              </a:ext>
            </a:extLst>
          </p:cNvPr>
          <p:cNvSpPr/>
          <p:nvPr/>
        </p:nvSpPr>
        <p:spPr>
          <a:xfrm>
            <a:off x="6096000" y="1622323"/>
            <a:ext cx="4798141" cy="24629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247088-928C-4B96-AC1F-6FBABF69CA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2108200"/>
            <a:ext cx="4661582" cy="1320800"/>
          </a:xfrm>
        </p:spPr>
        <p:txBody>
          <a:bodyPr/>
          <a:lstStyle/>
          <a:p>
            <a:pPr algn="ctr"/>
            <a:r>
              <a:rPr lang="uz-Cyrl-UZ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9.2.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Mezonlarni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96DED1E-E33C-40B8-9B8D-2C3B8B9A11A1}"/>
              </a:ext>
            </a:extLst>
          </p:cNvPr>
          <p:cNvSpPr/>
          <p:nvPr/>
        </p:nvSpPr>
        <p:spPr>
          <a:xfrm>
            <a:off x="869063" y="1443841"/>
            <a:ext cx="4798141" cy="3621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2913" algn="just">
              <a:lnSpc>
                <a:spcPct val="15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QQQT optimal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yechimni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mezonlarini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uchun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nechta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usullardan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mezonlarning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miqdoriy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qiymatlari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ishlashlari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86578BB7-39D9-45DD-A3C1-83A80C287590}"/>
              </a:ext>
            </a:extLst>
          </p:cNvPr>
          <p:cNvSpPr/>
          <p:nvPr/>
        </p:nvSpPr>
        <p:spPr>
          <a:xfrm>
            <a:off x="957005" y="6120270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[5]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705035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AEFA819A-2072-47CE-9D00-7B080CC2C7F2}"/>
              </a:ext>
            </a:extLst>
          </p:cNvPr>
          <p:cNvSpPr/>
          <p:nvPr/>
        </p:nvSpPr>
        <p:spPr>
          <a:xfrm>
            <a:off x="383458" y="1017842"/>
            <a:ext cx="9527458" cy="482231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86578BB7-39D9-45DD-A3C1-83A80C287590}"/>
              </a:ext>
            </a:extLst>
          </p:cNvPr>
          <p:cNvSpPr/>
          <p:nvPr/>
        </p:nvSpPr>
        <p:spPr>
          <a:xfrm>
            <a:off x="957005" y="6120270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[6]</a:t>
            </a:r>
            <a:endParaRPr lang="ru-RU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241C2B5D-2F8F-4471-986D-122F854B4F3B}"/>
              </a:ext>
            </a:extLst>
          </p:cNvPr>
          <p:cNvSpPr/>
          <p:nvPr/>
        </p:nvSpPr>
        <p:spPr>
          <a:xfrm>
            <a:off x="706281" y="1017842"/>
            <a:ext cx="8629447" cy="46020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Qaror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qilishda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maqsadga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erishish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mezonlar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baholanadi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uchun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sifati,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miqdori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muhim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bo'lib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ortiqcha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qiyin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uchun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optimal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yechimni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mezonlari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yechimning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samaradorligi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mezonlari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ataladi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Agar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mezonlarni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noto'g'ri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bo'lsa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muqobillar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to'g'ri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baholanmaydi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qaror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bo'lmaydi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mezonlardan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narx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to'lov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muddati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quvvat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funksionallik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daromad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masshtab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moslashuvchanlik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qulaylik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12879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AEFA819A-2072-47CE-9D00-7B080CC2C7F2}"/>
              </a:ext>
            </a:extLst>
          </p:cNvPr>
          <p:cNvSpPr/>
          <p:nvPr/>
        </p:nvSpPr>
        <p:spPr>
          <a:xfrm>
            <a:off x="383458" y="1017842"/>
            <a:ext cx="9527458" cy="482231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86578BB7-39D9-45DD-A3C1-83A80C287590}"/>
              </a:ext>
            </a:extLst>
          </p:cNvPr>
          <p:cNvSpPr/>
          <p:nvPr/>
        </p:nvSpPr>
        <p:spPr>
          <a:xfrm>
            <a:off x="957005" y="6120270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[7]</a:t>
            </a:r>
            <a:endParaRPr lang="ru-RU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241C2B5D-2F8F-4471-986D-122F854B4F3B}"/>
              </a:ext>
            </a:extLst>
          </p:cNvPr>
          <p:cNvSpPr/>
          <p:nvPr/>
        </p:nvSpPr>
        <p:spPr>
          <a:xfrm>
            <a:off x="648108" y="1294313"/>
            <a:ext cx="8998158" cy="4269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2913" algn="just">
              <a:lnSpc>
                <a:spcPct val="114000"/>
              </a:lnSpc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Mezonlar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ob'ektiv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sub'ektiv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Ob'ektiv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o'lchash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bo'lmagan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mezonlar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sub'ektiv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kompaniyaning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imidji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mahsulot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sifati,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ko'rsatish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qulayligi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ahamiyati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tarmoq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sub'ektiv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tarzda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o'lchanishi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Ammo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mezonlar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o'lchanishi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yodda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tutish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ko'plab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ob'ektiv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mezonlar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ob'ektiv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ham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sub'ektiv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o'lchanishi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uchun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mezonlarni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muhim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bosqichidir.Mezonlarni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sub'ektiv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shkala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9.1-jadvalda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Xarrington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shkalasi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ko’rsatilgan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25161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9BED0AF8-5A75-4F44-A4B9-CCB879FAA0FF}"/>
              </a:ext>
            </a:extLst>
          </p:cNvPr>
          <p:cNvSpPr/>
          <p:nvPr/>
        </p:nvSpPr>
        <p:spPr>
          <a:xfrm>
            <a:off x="539701" y="6105522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[8]</a:t>
            </a:r>
            <a:endParaRPr lang="ru-RU" dirty="0"/>
          </a:p>
        </p:txBody>
      </p:sp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BAD79261-4D6D-4B15-8705-D087F6115C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786238"/>
              </p:ext>
            </p:extLst>
          </p:nvPr>
        </p:nvGraphicFramePr>
        <p:xfrm>
          <a:off x="539700" y="1306877"/>
          <a:ext cx="8738948" cy="4327008"/>
        </p:xfrm>
        <a:graphic>
          <a:graphicData uri="http://schemas.openxmlformats.org/drawingml/2006/table">
            <a:tbl>
              <a:tblPr firstRow="1" firstCol="1" bandRow="1">
                <a:tableStyleId>{5DA37D80-6434-44D0-A028-1B22A696006F}</a:tableStyleId>
              </a:tblPr>
              <a:tblGrid>
                <a:gridCol w="4034255">
                  <a:extLst>
                    <a:ext uri="{9D8B030D-6E8A-4147-A177-3AD203B41FA5}">
                      <a16:colId xmlns:a16="http://schemas.microsoft.com/office/drawing/2014/main" val="3771079706"/>
                    </a:ext>
                  </a:extLst>
                </a:gridCol>
                <a:gridCol w="2483416">
                  <a:extLst>
                    <a:ext uri="{9D8B030D-6E8A-4147-A177-3AD203B41FA5}">
                      <a16:colId xmlns:a16="http://schemas.microsoft.com/office/drawing/2014/main" val="22700925"/>
                    </a:ext>
                  </a:extLst>
                </a:gridCol>
                <a:gridCol w="2221277">
                  <a:extLst>
                    <a:ext uri="{9D8B030D-6E8A-4147-A177-3AD203B41FA5}">
                      <a16:colId xmlns:a16="http://schemas.microsoft.com/office/drawing/2014/main" val="4206411157"/>
                    </a:ext>
                  </a:extLst>
                </a:gridCol>
              </a:tblGrid>
              <a:tr h="618144">
                <a:tc gridSpan="3">
                  <a:txBody>
                    <a:bodyPr/>
                    <a:lstStyle/>
                    <a:p>
                      <a:pPr indent="139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Xarrington shkalasi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9737975"/>
                  </a:ext>
                </a:extLst>
              </a:tr>
              <a:tr h="618144">
                <a:tc>
                  <a:txBody>
                    <a:bodyPr/>
                    <a:lstStyle/>
                    <a:p>
                      <a:pPr indent="139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Og'zaki, lingvistik baholash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indent="139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Sonli qiymat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indent="139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Ballar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extLst>
                  <a:ext uri="{0D108BD9-81ED-4DB2-BD59-A6C34878D82A}">
                    <a16:rowId xmlns:a16="http://schemas.microsoft.com/office/drawing/2014/main" val="227373342"/>
                  </a:ext>
                </a:extLst>
              </a:tr>
              <a:tr h="618144">
                <a:tc>
                  <a:txBody>
                    <a:bodyPr/>
                    <a:lstStyle/>
                    <a:p>
                      <a:pPr indent="139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Juda yuqori (a'lo)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indent="139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0,8 - 1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indent="139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extLst>
                  <a:ext uri="{0D108BD9-81ED-4DB2-BD59-A6C34878D82A}">
                    <a16:rowId xmlns:a16="http://schemas.microsoft.com/office/drawing/2014/main" val="1004637927"/>
                  </a:ext>
                </a:extLst>
              </a:tr>
              <a:tr h="618144">
                <a:tc>
                  <a:txBody>
                    <a:bodyPr/>
                    <a:lstStyle/>
                    <a:p>
                      <a:pPr indent="139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Yuqori (yaxshi)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indent="139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0,65 - 0,8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indent="139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extLst>
                  <a:ext uri="{0D108BD9-81ED-4DB2-BD59-A6C34878D82A}">
                    <a16:rowId xmlns:a16="http://schemas.microsoft.com/office/drawing/2014/main" val="1122890707"/>
                  </a:ext>
                </a:extLst>
              </a:tr>
              <a:tr h="618144">
                <a:tc>
                  <a:txBody>
                    <a:bodyPr/>
                    <a:lstStyle/>
                    <a:p>
                      <a:pPr indent="139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O'rtacha (qoniqarli)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indent="139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0,35 - 0,65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indent="139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extLst>
                  <a:ext uri="{0D108BD9-81ED-4DB2-BD59-A6C34878D82A}">
                    <a16:rowId xmlns:a16="http://schemas.microsoft.com/office/drawing/2014/main" val="2803522406"/>
                  </a:ext>
                </a:extLst>
              </a:tr>
              <a:tr h="618144">
                <a:tc>
                  <a:txBody>
                    <a:bodyPr/>
                    <a:lstStyle/>
                    <a:p>
                      <a:pPr indent="139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Past (yomon)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indent="139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0,2 - 0,35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indent="139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extLst>
                  <a:ext uri="{0D108BD9-81ED-4DB2-BD59-A6C34878D82A}">
                    <a16:rowId xmlns:a16="http://schemas.microsoft.com/office/drawing/2014/main" val="3708041408"/>
                  </a:ext>
                </a:extLst>
              </a:tr>
              <a:tr h="618144">
                <a:tc>
                  <a:txBody>
                    <a:bodyPr/>
                    <a:lstStyle/>
                    <a:p>
                      <a:pPr indent="139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Juda past (juda yomon)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indent="139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0 - 0,2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indent="139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extLst>
                  <a:ext uri="{0D108BD9-81ED-4DB2-BD59-A6C34878D82A}">
                    <a16:rowId xmlns:a16="http://schemas.microsoft.com/office/drawing/2014/main" val="1738051583"/>
                  </a:ext>
                </a:extLst>
              </a:tr>
            </a:tbl>
          </a:graphicData>
        </a:graphic>
      </p:graphicFrame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967DE5A-0082-4E03-A774-39D563CAC9A0}"/>
              </a:ext>
            </a:extLst>
          </p:cNvPr>
          <p:cNvSpPr/>
          <p:nvPr/>
        </p:nvSpPr>
        <p:spPr>
          <a:xfrm>
            <a:off x="6256369" y="371843"/>
            <a:ext cx="1980992" cy="62831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450215" algn="r">
              <a:lnSpc>
                <a:spcPct val="150000"/>
              </a:lnSpc>
              <a:spcAft>
                <a:spcPts val="0"/>
              </a:spcAft>
            </a:pP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9.1-jadval</a:t>
            </a:r>
            <a:endParaRPr lang="ru-RU" sz="2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80114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9BED0AF8-5A75-4F44-A4B9-CCB879FAA0FF}"/>
              </a:ext>
            </a:extLst>
          </p:cNvPr>
          <p:cNvSpPr/>
          <p:nvPr/>
        </p:nvSpPr>
        <p:spPr>
          <a:xfrm>
            <a:off x="539701" y="6105522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[9]</a:t>
            </a: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BA99A393-19E3-48CB-8F50-241E535062B3}"/>
                  </a:ext>
                </a:extLst>
              </p:cNvPr>
              <p:cNvSpPr/>
              <p:nvPr/>
            </p:nvSpPr>
            <p:spPr>
              <a:xfrm>
                <a:off x="539701" y="552539"/>
                <a:ext cx="8604299" cy="492609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021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Mezonlar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ro'yxati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shakllantirilgandan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so'ng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ularni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mazmunli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tahlil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qilish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boshlanadi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Keyinchalik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ularning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qiyosiy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afzalliklarini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aniqlash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bo'ladi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 Shu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maqsadda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mezon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og'irliklarini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aniqlashning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raqamli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va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raqamli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bo'lmagan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usullari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qo'llaniladi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ru-RU" sz="20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50000"/>
                  </a:lnSpc>
                  <a:spcAft>
                    <a:spcPts val="800"/>
                  </a:spcAft>
                  <a:tabLst>
                    <a:tab pos="712470" algn="l"/>
                  </a:tabLs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𝑝</m:t>
                        </m:r>
                      </m:e>
                      <m:sub>
                        <m:r>
                          <a:rPr lang="ru-RU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2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lang="ru-RU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ru-RU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</m:t>
                            </m:r>
                            <m:r>
                              <a:rPr lang="en-US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,…,</m:t>
                        </m:r>
                        <m:sSub>
                          <m:sSubPr>
                            <m:ctrlPr>
                              <a:rPr lang="ru-RU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ru-RU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</m:t>
                            </m:r>
                            <m:sSub>
                              <m:sSubPr>
                                <m:ctrlPr>
                                  <a:rPr lang="ru-RU" sz="20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ru-RU" sz="20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𝑞</m:t>
                                </m:r>
                              </m:e>
                              <m:sub>
                                <m:r>
                                  <a:rPr lang="ru-RU" sz="20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𝑖</m:t>
                                </m:r>
                              </m:sub>
                            </m:sSub>
                          </m:sub>
                        </m:sSub>
                      </m:e>
                    </m:d>
                    <m:r>
                      <a:rPr lang="en-US" sz="2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∈</m:t>
                    </m:r>
                    <m:sSub>
                      <m:sSubPr>
                        <m:ctrlPr>
                          <a:rPr lang="ru-RU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𝐴</m:t>
                        </m:r>
                      </m:e>
                      <m:sub>
                        <m:r>
                          <a:rPr lang="ru-RU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2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(</m:t>
                    </m:r>
                    <m:sSub>
                      <m:sSubPr>
                        <m:ctrlPr>
                          <a:rPr lang="ru-RU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𝑝</m:t>
                        </m:r>
                      </m:e>
                      <m:sub>
                        <m:r>
                          <a:rPr lang="ru-RU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𝑖𝑗</m:t>
                        </m:r>
                      </m:sub>
                    </m:sSub>
                    <m:r>
                      <a:rPr lang="en-US" sz="2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=</m:t>
                    </m:r>
                    <m:r>
                      <a:rPr lang="ru-RU" sz="2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𝑃</m:t>
                    </m:r>
                    <m:d>
                      <m:dPr>
                        <m:begChr m:val="{"/>
                        <m:endChr m:val="}"/>
                        <m:ctrlPr>
                          <a:rPr lang="ru-RU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𝑠</m:t>
                            </m:r>
                          </m:e>
                          <m:sub>
                            <m:r>
                              <a:rPr lang="ru-RU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  <m:r>
                          <a:rPr lang="en-US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=</m:t>
                        </m:r>
                        <m:sSub>
                          <m:sSubPr>
                            <m:ctrlPr>
                              <a:rPr lang="ru-RU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𝑠</m:t>
                            </m:r>
                          </m:e>
                          <m:sub>
                            <m:r>
                              <a:rPr lang="ru-RU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𝑖𝑗</m:t>
                            </m:r>
                          </m:sub>
                        </m:sSub>
                      </m:e>
                    </m:d>
                    <m:r>
                      <a:rPr lang="en-US" sz="2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ehtimollik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taqsimotini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belgilash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bilan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tavsiflangan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qaror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qabul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qiluvchining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aprior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ma'lumotlarining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birinchi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holatida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yechimlarni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baholash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va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tanlashning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asosiy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mezonlarini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(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noaniqlikni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yo'q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qilish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)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ko'rib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chiqaylik</a:t>
                </a:r>
                <a:r>
                  <a:rPr lang="uz-Cyrl-UZ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,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bunda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𝑠</m:t>
                        </m:r>
                      </m:e>
                      <m:sub>
                        <m:r>
                          <a:rPr lang="ru-RU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𝑖𝑗</m:t>
                        </m:r>
                      </m:sub>
                    </m:sSub>
                    <m:r>
                      <a:rPr lang="en-US" sz="2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∈</m:t>
                    </m:r>
                    <m:sSub>
                      <m:sSubPr>
                        <m:ctrlPr>
                          <a:rPr lang="ru-RU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𝑆</m:t>
                        </m:r>
                      </m:e>
                      <m:sub>
                        <m:r>
                          <a:rPr lang="ru-RU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ru-RU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muhitini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bildiradi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.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Foydali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funksiya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𝑈</m:t>
                        </m:r>
                      </m:e>
                      <m:sub>
                        <m:r>
                          <a:rPr lang="ru-RU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2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begChr m:val="‖"/>
                        <m:endChr m:val="‖"/>
                        <m:ctrlPr>
                          <a:rPr lang="ru-RU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ru-RU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  <m:r>
                          <a:rPr lang="en-US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ru-RU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ru-RU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𝑠</m:t>
                            </m:r>
                          </m:e>
                          <m:sub>
                            <m:r>
                              <a:rPr lang="ru-RU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𝑖𝑗</m:t>
                            </m:r>
                          </m:sub>
                        </m:sSub>
                        <m:r>
                          <a:rPr lang="en-US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</m:d>
                  </m:oMath>
                </a14:m>
                <a:r>
                  <a:rPr lang="ru-RU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yoki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yo‘qotish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funksiyasi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𝑉</m:t>
                        </m:r>
                      </m:e>
                      <m:sub>
                        <m:r>
                          <a:rPr lang="ru-RU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2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begChr m:val="‖"/>
                        <m:endChr m:val="‖"/>
                        <m:ctrlPr>
                          <a:rPr lang="ru-RU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ru-RU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  <m:r>
                          <a:rPr lang="en-US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ru-RU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ru-RU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𝑠</m:t>
                            </m:r>
                          </m:e>
                          <m:sub>
                            <m:r>
                              <a:rPr lang="ru-RU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𝑖𝑗</m:t>
                            </m:r>
                          </m:sub>
                        </m:sSub>
                        <m:r>
                          <a:rPr lang="en-US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</m:d>
                  </m:oMath>
                </a14:m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,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yechimlar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to‘plami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X,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muhit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holatlari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to‘plami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𝑆</m:t>
                        </m:r>
                      </m:e>
                      <m:sub>
                        <m:r>
                          <a:rPr lang="ru-RU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2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ru-RU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𝑠</m:t>
                            </m:r>
                          </m:e>
                          <m:sub>
                            <m:r>
                              <a:rPr lang="ru-RU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</m:t>
                            </m:r>
                            <m:r>
                              <a:rPr lang="en-US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,…,</m:t>
                        </m:r>
                        <m:sSub>
                          <m:sSubPr>
                            <m:ctrlPr>
                              <a:rPr lang="ru-RU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𝑠</m:t>
                            </m:r>
                          </m:e>
                          <m:sub>
                            <m:r>
                              <a:rPr lang="ru-RU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</m:t>
                            </m:r>
                            <m:sSub>
                              <m:sSubPr>
                                <m:ctrlPr>
                                  <a:rPr lang="ru-RU" sz="20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ru-RU" sz="20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𝑞</m:t>
                                </m:r>
                              </m:e>
                              <m:sub>
                                <m:r>
                                  <a:rPr lang="ru-RU" sz="20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𝑖</m:t>
                                </m:r>
                              </m:sub>
                            </m:sSub>
                          </m:sub>
                        </m:sSub>
                      </m:e>
                    </m:d>
                  </m:oMath>
                </a14:m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berilgan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bo‘lsin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.</a:t>
                </a:r>
                <a:endParaRPr lang="ru-RU" sz="20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BA99A393-19E3-48CB-8F50-241E535062B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701" y="552539"/>
                <a:ext cx="8604299" cy="4926092"/>
              </a:xfrm>
              <a:prstGeom prst="rect">
                <a:avLst/>
              </a:prstGeom>
              <a:blipFill>
                <a:blip r:embed="rId2"/>
                <a:stretch>
                  <a:fillRect l="-780" r="-709" b="-61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238925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026C9070-2D19-4CD5-8035-AD8362730D83}"/>
              </a:ext>
            </a:extLst>
          </p:cNvPr>
          <p:cNvSpPr/>
          <p:nvPr/>
        </p:nvSpPr>
        <p:spPr>
          <a:xfrm>
            <a:off x="330176" y="6488668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[10]</a:t>
            </a: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EEC82A2F-78F0-4288-A693-6D866FE9D387}"/>
                  </a:ext>
                </a:extLst>
              </p:cNvPr>
              <p:cNvSpPr/>
              <p:nvPr/>
            </p:nvSpPr>
            <p:spPr>
              <a:xfrm>
                <a:off x="452637" y="316565"/>
                <a:ext cx="8883092" cy="59946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021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Mezonlar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ro'yxati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shakllantirilgandan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so'ng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ularni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mazmunli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tahlil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qilish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boshlanadi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Keyinchalik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ularning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qiyosiy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afzalliklarini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aniqlash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bo'ladi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 Shu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maqsadda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mezon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og'irliklarini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aniqlashning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raqamli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raqamli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bo'lmagan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usullari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qo'llaniladi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ru-RU" sz="2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50000"/>
                  </a:lnSpc>
                  <a:spcAft>
                    <a:spcPts val="800"/>
                  </a:spcAft>
                  <a:tabLst>
                    <a:tab pos="712470" algn="l"/>
                  </a:tabLs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𝑝</m:t>
                        </m:r>
                      </m:e>
                      <m:sub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</m:t>
                            </m:r>
                            <m:r>
                              <a:rPr lang="en-US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,…,</m:t>
                        </m:r>
                        <m:sSub>
                          <m:sSub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</m:t>
                            </m:r>
                            <m:sSub>
                              <m:sSubPr>
                                <m:ctrlP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𝑞</m:t>
                                </m:r>
                              </m:e>
                              <m:sub>
                                <m: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𝑖</m:t>
                                </m:r>
                              </m:sub>
                            </m:sSub>
                          </m:sub>
                        </m:sSub>
                      </m:e>
                    </m:d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∈</m:t>
                    </m:r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𝐴</m:t>
                        </m:r>
                      </m:e>
                      <m:sub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(</m:t>
                    </m:r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𝑝</m:t>
                        </m:r>
                      </m:e>
                      <m:sub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𝑖𝑗</m:t>
                        </m:r>
                      </m:sub>
                    </m:sSub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=</m:t>
                    </m:r>
                    <m:r>
                      <a:rPr lang="ru-RU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𝑃</m:t>
                    </m:r>
                    <m:d>
                      <m:dPr>
                        <m:begChr m:val="{"/>
                        <m:endChr m:val="}"/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𝑠</m:t>
                            </m:r>
                          </m:e>
                          <m:sub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=</m:t>
                        </m:r>
                        <m:sSub>
                          <m:sSub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𝑠</m:t>
                            </m:r>
                          </m:e>
                          <m:sub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𝑖𝑗</m:t>
                            </m:r>
                          </m:sub>
                        </m:sSub>
                      </m:e>
                    </m:d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ehtimollik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taqsimotini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belgilash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bilan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tavsiflangan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qaror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qabul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qiluvchining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aprior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ma'lumotlarining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birinchi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holatida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yechimlarni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baholash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va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tanlashning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asosiy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mezonlarini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(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noaniqlikni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yo'q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qilish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)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ko'rib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chiqaylik</a:t>
                </a:r>
                <a:r>
                  <a:rPr lang="uz-Cyrl-UZ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,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bunda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𝑠</m:t>
                        </m:r>
                      </m:e>
                      <m:sub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𝑖𝑗</m:t>
                        </m:r>
                      </m:sub>
                    </m:sSub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∈</m:t>
                    </m:r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𝑆</m:t>
                        </m:r>
                      </m:e>
                      <m:sub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muhitini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bildiradi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.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Foydali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funksiya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𝑈</m:t>
                        </m:r>
                      </m:e>
                      <m:sub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begChr m:val="‖"/>
                        <m:endChr m:val="‖"/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𝑠</m:t>
                            </m:r>
                          </m:e>
                          <m:sub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𝑖𝑗</m:t>
                            </m:r>
                          </m:sub>
                        </m:sSub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</m:d>
                  </m:oMath>
                </a14:m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yoki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yo‘qotish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funksiyasi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𝑉</m:t>
                        </m:r>
                      </m:e>
                      <m:sub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begChr m:val="‖"/>
                        <m:endChr m:val="‖"/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𝑠</m:t>
                            </m:r>
                          </m:e>
                          <m:sub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𝑖𝑗</m:t>
                            </m:r>
                          </m:sub>
                        </m:sSub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</m:d>
                  </m:oMath>
                </a14:m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,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yechimlar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to‘plami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X,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muhit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holatlari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to‘plami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𝑆</m:t>
                        </m:r>
                      </m:e>
                      <m:sub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𝑠</m:t>
                            </m:r>
                          </m:e>
                          <m:sub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</m:t>
                            </m:r>
                            <m:r>
                              <a:rPr lang="en-US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,…,</m:t>
                        </m:r>
                        <m:sSub>
                          <m:sSub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𝑠</m:t>
                            </m:r>
                          </m:e>
                          <m:sub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</m:t>
                            </m:r>
                            <m:sSub>
                              <m:sSubPr>
                                <m:ctrlP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𝑞</m:t>
                                </m:r>
                              </m:e>
                              <m:sub>
                                <m: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𝑖</m:t>
                                </m:r>
                              </m:sub>
                            </m:sSub>
                          </m:sub>
                        </m:sSub>
                      </m:e>
                    </m:d>
                  </m:oMath>
                </a14:m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berilgan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bo‘lsin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.</a:t>
                </a:r>
                <a:endParaRPr lang="ru-RU" sz="2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EEC82A2F-78F0-4288-A693-6D866FE9D38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637" y="316565"/>
                <a:ext cx="8883092" cy="5994654"/>
              </a:xfrm>
              <a:prstGeom prst="rect">
                <a:avLst/>
              </a:prstGeom>
              <a:blipFill>
                <a:blip r:embed="rId2"/>
                <a:stretch>
                  <a:fillRect l="-892" r="-892" b="-50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984446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595D9F87-40B3-4B6E-81E6-EC8A8939014A}"/>
              </a:ext>
            </a:extLst>
          </p:cNvPr>
          <p:cNvSpPr/>
          <p:nvPr/>
        </p:nvSpPr>
        <p:spPr>
          <a:xfrm>
            <a:off x="401484" y="6479460"/>
            <a:ext cx="5566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[11]</a:t>
            </a: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E054C84A-517A-45D2-9C11-41AB47AB961A}"/>
                  </a:ext>
                </a:extLst>
              </p:cNvPr>
              <p:cNvSpPr/>
              <p:nvPr/>
            </p:nvSpPr>
            <p:spPr>
              <a:xfrm>
                <a:off x="401484" y="329296"/>
                <a:ext cx="9394723" cy="599215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0215" algn="just">
                  <a:lnSpc>
                    <a:spcPct val="150000"/>
                  </a:lnSpc>
                  <a:spcAft>
                    <a:spcPts val="800"/>
                  </a:spcAft>
                  <a:tabLst>
                    <a:tab pos="712470" algn="l"/>
                  </a:tabLs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𝐵</m:t>
                        </m:r>
                      </m:e>
                      <m:sub>
                        <m:r>
                          <a:rPr lang="ru-RU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d>
                      <m:dPr>
                        <m:ctrlPr>
                          <a:rPr lang="ru-RU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ru-RU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  <m:r>
                          <a:rPr lang="en-US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,</m:t>
                        </m:r>
                        <m:r>
                          <a:rPr lang="ru-RU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</m:d>
                    <m:r>
                      <a:rPr lang="en-US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=</m:t>
                    </m:r>
                    <m:nary>
                      <m:naryPr>
                        <m:chr m:val="∑"/>
                        <m:limLoc m:val="undOvr"/>
                        <m:ctrlPr>
                          <a:rPr lang="ru-RU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naryPr>
                      <m:sub>
                        <m:r>
                          <a:rPr lang="ru-RU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𝑗</m:t>
                        </m:r>
                        <m:r>
                          <a:rPr lang="en-US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=1</m:t>
                        </m:r>
                      </m:sub>
                      <m:sup>
                        <m:sSub>
                          <m:sSubPr>
                            <m:ctrlPr>
                              <a:rPr lang="ru-RU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𝑞</m:t>
                            </m:r>
                          </m:e>
                          <m:sub>
                            <m:r>
                              <a:rPr lang="ru-RU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</m:sup>
                      <m:e>
                        <m:sSub>
                          <m:sSubPr>
                            <m:ctrlPr>
                              <a:rPr lang="ru-RU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ru-RU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𝑖𝑗</m:t>
                            </m:r>
                          </m:sub>
                        </m:sSub>
                        <m:sSub>
                          <m:sSubPr>
                            <m:ctrlPr>
                              <a:rPr lang="ru-RU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ru-RU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  <m:d>
                          <m:dPr>
                            <m:ctrlPr>
                              <a:rPr lang="ru-RU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a:rPr lang="ru-RU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𝑥</m:t>
                            </m:r>
                            <m:r>
                              <a:rPr lang="en-US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,</m:t>
                            </m:r>
                            <m:sSub>
                              <m:sSubPr>
                                <m:ctrlPr>
                                  <a:rPr lang="ru-RU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ru-RU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𝑠</m:t>
                                </m:r>
                              </m:e>
                              <m:sub>
                                <m:r>
                                  <a:rPr lang="ru-RU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𝑖𝑗</m:t>
                                </m:r>
                              </m:sub>
                            </m:sSub>
                          </m:e>
                        </m:d>
                      </m:e>
                    </m:nary>
                  </m:oMath>
                </a14:m>
                <a:r>
                  <a:rPr lang="en-US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qiymati</a:t>
                </a:r>
                <a:r>
                  <a:rPr lang="en-US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ru-RU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∈</m:t>
                    </m:r>
                    <m:r>
                      <a:rPr lang="ru-RU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𝑋</m:t>
                    </m:r>
                  </m:oMath>
                </a14:m>
                <a:r>
                  <a:rPr lang="en-US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yechimi</a:t>
                </a:r>
                <a:r>
                  <a:rPr lang="en-US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uchun </a:t>
                </a:r>
                <a:r>
                  <a:rPr lang="en-US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foydali</a:t>
                </a:r>
                <a:r>
                  <a:rPr lang="en-US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funksiyaning</a:t>
                </a:r>
                <a:r>
                  <a:rPr lang="en-US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Bayes </a:t>
                </a:r>
                <a:r>
                  <a:rPr lang="en-US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qiymati</a:t>
                </a:r>
                <a:r>
                  <a:rPr lang="en-US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deyiladi</a:t>
                </a:r>
                <a:r>
                  <a:rPr lang="en-US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. Agar </a:t>
                </a:r>
                <a:r>
                  <a:rPr lang="en-US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yo'qotish</a:t>
                </a:r>
                <a:r>
                  <a:rPr lang="en-US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funksiyasidan</a:t>
                </a:r>
                <a:r>
                  <a:rPr lang="en-US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foydalanilsa</a:t>
                </a:r>
                <a:r>
                  <a:rPr lang="en-US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, u </a:t>
                </a:r>
                <a:r>
                  <a:rPr lang="en-US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holda</a:t>
                </a:r>
                <a:r>
                  <a:rPr lang="en-US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𝐵</m:t>
                        </m:r>
                      </m:e>
                      <m:sub>
                        <m:r>
                          <a:rPr lang="ru-RU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d>
                      <m:dPr>
                        <m:ctrlPr>
                          <a:rPr lang="ru-RU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ru-RU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  <m:r>
                          <a:rPr lang="en-US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,</m:t>
                        </m:r>
                        <m:r>
                          <a:rPr lang="ru-RU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</m:d>
                    <m:r>
                      <a:rPr lang="en-US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=</m:t>
                    </m:r>
                    <m:nary>
                      <m:naryPr>
                        <m:chr m:val="∑"/>
                        <m:limLoc m:val="undOvr"/>
                        <m:ctrlPr>
                          <a:rPr lang="ru-RU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naryPr>
                      <m:sub>
                        <m:r>
                          <a:rPr lang="ru-RU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𝑗</m:t>
                        </m:r>
                        <m:r>
                          <a:rPr lang="en-US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=1</m:t>
                        </m:r>
                      </m:sub>
                      <m:sup>
                        <m:sSub>
                          <m:sSubPr>
                            <m:ctrlPr>
                              <a:rPr lang="ru-RU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𝑞</m:t>
                            </m:r>
                          </m:e>
                          <m:sub>
                            <m:r>
                              <a:rPr lang="ru-RU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</m:sup>
                      <m:e>
                        <m:sSub>
                          <m:sSubPr>
                            <m:ctrlPr>
                              <a:rPr lang="ru-RU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ru-RU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𝑖𝑗</m:t>
                            </m:r>
                          </m:sub>
                        </m:sSub>
                        <m:sSub>
                          <m:sSubPr>
                            <m:ctrlPr>
                              <a:rPr lang="ru-RU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ru-RU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  <m:d>
                          <m:dPr>
                            <m:ctrlPr>
                              <a:rPr lang="ru-RU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a:rPr lang="ru-RU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𝑥</m:t>
                            </m:r>
                            <m:r>
                              <a:rPr lang="en-US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,</m:t>
                            </m:r>
                            <m:sSub>
                              <m:sSubPr>
                                <m:ctrlPr>
                                  <a:rPr lang="ru-RU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ru-RU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𝑠</m:t>
                                </m:r>
                              </m:e>
                              <m:sub>
                                <m:r>
                                  <a:rPr lang="ru-RU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𝑖𝑗</m:t>
                                </m:r>
                              </m:sub>
                            </m:sSub>
                          </m:e>
                        </m:d>
                      </m:e>
                    </m:nary>
                  </m:oMath>
                </a14:m>
                <a:r>
                  <a:rPr lang="en-US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qiymati</a:t>
                </a:r>
                <a:r>
                  <a:rPr lang="en-US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ru-RU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∈</m:t>
                    </m:r>
                    <m:r>
                      <a:rPr lang="ru-RU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𝑋</m:t>
                    </m:r>
                  </m:oMath>
                </a14:m>
                <a:r>
                  <a:rPr lang="ru-RU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yechimi</a:t>
                </a:r>
                <a:r>
                  <a:rPr lang="en-US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uchun Bayes </a:t>
                </a:r>
                <a:r>
                  <a:rPr lang="en-US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xavfi</a:t>
                </a:r>
                <a:r>
                  <a:rPr lang="en-US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deyiladi</a:t>
                </a:r>
                <a:r>
                  <a:rPr lang="en-US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.</a:t>
                </a:r>
                <a:endParaRPr lang="ru-RU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50000"/>
                  </a:lnSpc>
                  <a:spcAft>
                    <a:spcPts val="800"/>
                  </a:spcAft>
                  <a:tabLst>
                    <a:tab pos="712470" algn="l"/>
                  </a:tabLst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ru-RU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  <m:r>
                      <a:rPr lang="en-US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∈</m:t>
                    </m:r>
                    <m:r>
                      <a:rPr lang="ru-RU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𝑋</m:t>
                    </m:r>
                  </m:oMath>
                </a14:m>
                <a:r>
                  <a:rPr lang="en-US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optimal </a:t>
                </a:r>
                <a:r>
                  <a:rPr lang="en-US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yechimlari</a:t>
                </a:r>
                <a:r>
                  <a:rPr lang="en-US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foydali</a:t>
                </a:r>
                <a:r>
                  <a:rPr lang="en-US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funktsiya</a:t>
                </a:r>
                <a:r>
                  <a:rPr lang="en-US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yoki</a:t>
                </a:r>
                <a:r>
                  <a:rPr lang="en-US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yo'qotish</a:t>
                </a:r>
                <a:r>
                  <a:rPr lang="en-US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funktsiyasining</a:t>
                </a:r>
                <a:r>
                  <a:rPr lang="en-US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matematik</a:t>
                </a:r>
                <a:r>
                  <a:rPr lang="en-US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kutilishi</a:t>
                </a:r>
                <a:r>
                  <a:rPr lang="en-US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ekstremal</a:t>
                </a:r>
                <a:r>
                  <a:rPr lang="en-US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qiymatga</a:t>
                </a:r>
                <a:r>
                  <a:rPr lang="en-US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yetadigan</a:t>
                </a:r>
                <a:r>
                  <a:rPr lang="en-US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echimlar</a:t>
                </a:r>
                <a:r>
                  <a:rPr lang="en-US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deb </a:t>
                </a:r>
                <a:r>
                  <a:rPr lang="en-US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hisoblanadi</a:t>
                </a:r>
                <a:r>
                  <a:rPr lang="en-US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:</a:t>
                </a:r>
                <a:endParaRPr lang="ru-RU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50000"/>
                  </a:lnSpc>
                  <a:spcAft>
                    <a:spcPts val="800"/>
                  </a:spcAft>
                  <a:tabLst>
                    <a:tab pos="712470" algn="l"/>
                  </a:tabLst>
                </a:pPr>
                <a:r>
                  <a:rPr lang="en-US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-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𝑈</m:t>
                        </m:r>
                      </m:e>
                      <m:sub>
                        <m:r>
                          <a:rPr lang="en-US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foydalilik</a:t>
                </a:r>
                <a:r>
                  <a:rPr lang="en-US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funksiyasi</a:t>
                </a:r>
                <a:r>
                  <a:rPr lang="en-US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uchun</a:t>
                </a:r>
                <a:endParaRPr lang="ru-RU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  <a:tabLst>
                    <a:tab pos="712470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ru-RU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ru-RU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1</m:t>
                          </m:r>
                          <m:r>
                            <a:rPr lang="ru-RU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d>
                        <m:dPr>
                          <m:ctrlPr>
                            <a:rPr lang="ru-RU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ru-RU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,</m:t>
                          </m:r>
                          <m:sSup>
                            <m:sSupPr>
                              <m:ctrlP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∗</m:t>
                              </m:r>
                            </m:sup>
                          </m:sSup>
                        </m:e>
                      </m:d>
                      <m:r>
                        <a:rPr lang="ru-RU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Arial Unicode MS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ru-RU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ru-RU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𝐵</m:t>
                          </m:r>
                        </m:e>
                        <m:sub>
                          <m:r>
                            <a:rPr lang="ru-RU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d>
                        <m:dPr>
                          <m:ctrlPr>
                            <a:rPr lang="ru-RU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ru-RU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,</m:t>
                          </m:r>
                          <m:sSup>
                            <m:sSupPr>
                              <m:ctrlP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∗</m:t>
                              </m:r>
                            </m:sup>
                          </m:sSup>
                        </m:e>
                      </m:d>
                      <m:r>
                        <a:rPr lang="ru-RU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Arial Unicode MS"/>
                          <a:cs typeface="Times New Roman" panose="02020603050405020304" pitchFamily="18" charset="0"/>
                        </a:rPr>
                        <m:t>=</m:t>
                      </m:r>
                      <m:func>
                        <m:funcPr>
                          <m:ctrlPr>
                            <a:rPr lang="ru-RU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ru-RU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max</m:t>
                              </m:r>
                            </m:e>
                            <m:lim>
                              <m: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  <m: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∈</m:t>
                              </m:r>
                              <m: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𝑋</m:t>
                              </m:r>
                            </m:lim>
                          </m:limLow>
                        </m:fName>
                        <m:e>
                          <m:sSub>
                            <m:sSubPr>
                              <m:ctrlP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𝐵</m:t>
                              </m:r>
                            </m:e>
                            <m:sub>
                              <m: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</m:sSub>
                          <m:d>
                            <m:dPr>
                              <m:ctrlP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ru-RU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ru-RU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𝑝</m:t>
                                  </m:r>
                                </m:e>
                                <m:sub>
                                  <m:r>
                                    <a:rPr lang="ru-RU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  <m: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,</m:t>
                              </m:r>
                              <m: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</m:d>
                        </m:e>
                      </m:func>
                      <m:r>
                        <a:rPr lang="ru-RU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Arial Unicode MS"/>
                          <a:cs typeface="Times New Roman" panose="02020603050405020304" pitchFamily="18" charset="0"/>
                        </a:rPr>
                        <m:t>=</m:t>
                      </m:r>
                      <m:func>
                        <m:funcPr>
                          <m:ctrlPr>
                            <a:rPr lang="ru-RU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ru-RU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max</m:t>
                              </m:r>
                            </m:e>
                            <m:lim>
                              <m: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  <m: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∈</m:t>
                              </m:r>
                              <m: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𝑋</m:t>
                              </m:r>
                            </m:lim>
                          </m:limLow>
                        </m:fName>
                        <m:e>
                          <m:nary>
                            <m:naryPr>
                              <m:chr m:val="∑"/>
                              <m:limLoc m:val="undOvr"/>
                              <m:ctrlP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naryPr>
                            <m:sub>
                              <m: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𝑗</m:t>
                              </m:r>
                              <m: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=1</m:t>
                              </m:r>
                            </m:sub>
                            <m:sup>
                              <m:sSub>
                                <m:sSubPr>
                                  <m:ctrlPr>
                                    <a:rPr lang="ru-RU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ru-RU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𝑞</m:t>
                                  </m:r>
                                </m:e>
                                <m:sub>
                                  <m:r>
                                    <a:rPr lang="ru-RU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sup>
                            <m:e>
                              <m:sSub>
                                <m:sSubPr>
                                  <m:ctrlPr>
                                    <a:rPr lang="ru-RU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ru-RU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𝑝</m:t>
                                  </m:r>
                                </m:e>
                                <m:sub>
                                  <m:r>
                                    <a:rPr lang="ru-RU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𝑖𝑗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ru-RU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ru-RU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𝑢</m:t>
                                  </m:r>
                                </m:e>
                                <m:sub>
                                  <m:r>
                                    <a:rPr lang="ru-RU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  <m:d>
                                <m:dPr>
                                  <m:ctrlPr>
                                    <a:rPr lang="ru-RU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ru-RU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𝑥</m:t>
                                  </m:r>
                                  <m:r>
                                    <a:rPr lang="ru-RU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,</m:t>
                                  </m:r>
                                  <m:sSub>
                                    <m:sSubPr>
                                      <m:ctrlPr>
                                        <a:rPr lang="ru-RU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ru-RU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  <m:t>𝑠</m:t>
                                      </m:r>
                                    </m:e>
                                    <m:sub>
                                      <m:r>
                                        <a:rPr lang="ru-RU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  <m:t>𝑖𝑗</m:t>
                                      </m:r>
                                    </m:sub>
                                  </m:sSub>
                                </m:e>
                              </m:d>
                              <m: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;</m:t>
                              </m:r>
                            </m:e>
                          </m:nary>
                        </m:e>
                      </m:func>
                    </m:oMath>
                  </m:oMathPara>
                </a14:m>
                <a:endParaRPr lang="ru-RU" dirty="0">
                  <a:effectLst/>
                </a:endParaRPr>
              </a:p>
              <a:p>
                <a:pPr indent="450215" algn="just">
                  <a:lnSpc>
                    <a:spcPct val="150000"/>
                  </a:lnSpc>
                  <a:spcAft>
                    <a:spcPts val="800"/>
                  </a:spcAft>
                  <a:tabLst>
                    <a:tab pos="712470" algn="l"/>
                  </a:tabLst>
                </a:pPr>
                <a:r>
                  <a:rPr lang="en-US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-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𝑉</m:t>
                        </m:r>
                      </m:e>
                      <m:sub>
                        <m:r>
                          <a:rPr lang="en-US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yo‘qotish</a:t>
                </a:r>
                <a:r>
                  <a:rPr lang="en-US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funksiyasi</a:t>
                </a:r>
                <a:r>
                  <a:rPr lang="en-US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uchun</a:t>
                </a:r>
                <a:endParaRPr lang="ru-RU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  <a:tabLst>
                    <a:tab pos="712470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ru-RU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ru-RU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1</m:t>
                          </m:r>
                          <m:r>
                            <a:rPr lang="ru-RU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d>
                        <m:dPr>
                          <m:ctrlPr>
                            <a:rPr lang="ru-RU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ru-RU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,</m:t>
                          </m:r>
                          <m:sSup>
                            <m:sSupPr>
                              <m:ctrlP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∗</m:t>
                              </m:r>
                            </m:sup>
                          </m:sSup>
                        </m:e>
                      </m:d>
                      <m:r>
                        <a:rPr lang="ru-RU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Arial Unicode MS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ru-RU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ru-RU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𝐵</m:t>
                          </m:r>
                        </m:e>
                        <m:sub>
                          <m:r>
                            <a:rPr lang="ru-RU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d>
                        <m:dPr>
                          <m:ctrlPr>
                            <a:rPr lang="ru-RU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ru-RU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,</m:t>
                          </m:r>
                          <m:sSup>
                            <m:sSupPr>
                              <m:ctrlP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∗</m:t>
                              </m:r>
                            </m:sup>
                          </m:sSup>
                        </m:e>
                      </m:d>
                      <m:r>
                        <a:rPr lang="ru-RU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Arial Unicode MS"/>
                          <a:cs typeface="Times New Roman" panose="02020603050405020304" pitchFamily="18" charset="0"/>
                        </a:rPr>
                        <m:t>=</m:t>
                      </m:r>
                      <m:func>
                        <m:funcPr>
                          <m:ctrlPr>
                            <a:rPr lang="ru-RU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ru-RU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min</m:t>
                              </m:r>
                            </m:e>
                            <m:lim>
                              <m: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  <m: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∈</m:t>
                              </m:r>
                              <m: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𝑋</m:t>
                              </m:r>
                            </m:lim>
                          </m:limLow>
                        </m:fName>
                        <m:e>
                          <m:sSub>
                            <m:sSubPr>
                              <m:ctrlP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𝐵</m:t>
                              </m:r>
                            </m:e>
                            <m:sub>
                              <m: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</m:sSub>
                          <m:d>
                            <m:dPr>
                              <m:ctrlP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ru-RU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ru-RU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𝑝</m:t>
                                  </m:r>
                                </m:e>
                                <m:sub>
                                  <m:r>
                                    <a:rPr lang="ru-RU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  <m: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,</m:t>
                              </m:r>
                              <m: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</m:d>
                        </m:e>
                      </m:func>
                      <m:r>
                        <a:rPr lang="ru-RU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Arial Unicode MS"/>
                          <a:cs typeface="Times New Roman" panose="02020603050405020304" pitchFamily="18" charset="0"/>
                        </a:rPr>
                        <m:t>=</m:t>
                      </m:r>
                      <m:func>
                        <m:funcPr>
                          <m:ctrlPr>
                            <a:rPr lang="ru-RU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ru-RU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min</m:t>
                              </m:r>
                            </m:e>
                            <m:lim>
                              <m: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  <m: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∈</m:t>
                              </m:r>
                              <m: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𝑋</m:t>
                              </m:r>
                            </m:lim>
                          </m:limLow>
                        </m:fName>
                        <m:e>
                          <m:nary>
                            <m:naryPr>
                              <m:chr m:val="∑"/>
                              <m:limLoc m:val="undOvr"/>
                              <m:ctrlP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naryPr>
                            <m:sub>
                              <m: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𝑗</m:t>
                              </m:r>
                              <m: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=1</m:t>
                              </m:r>
                            </m:sub>
                            <m:sup>
                              <m:sSub>
                                <m:sSubPr>
                                  <m:ctrlPr>
                                    <a:rPr lang="ru-RU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ru-RU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𝑞</m:t>
                                  </m:r>
                                </m:e>
                                <m:sub>
                                  <m:r>
                                    <a:rPr lang="ru-RU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sup>
                            <m:e>
                              <m:sSub>
                                <m:sSubPr>
                                  <m:ctrlPr>
                                    <a:rPr lang="ru-RU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ru-RU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𝑝</m:t>
                                  </m:r>
                                </m:e>
                                <m:sub>
                                  <m:r>
                                    <a:rPr lang="ru-RU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𝑖𝑗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ru-RU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ru-RU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𝑣</m:t>
                                  </m:r>
                                </m:e>
                                <m:sub>
                                  <m:r>
                                    <a:rPr lang="ru-RU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  <m:d>
                                <m:dPr>
                                  <m:ctrlPr>
                                    <a:rPr lang="ru-RU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ru-RU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𝑥</m:t>
                                  </m:r>
                                  <m:r>
                                    <a:rPr lang="ru-RU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,</m:t>
                                  </m:r>
                                  <m:sSub>
                                    <m:sSubPr>
                                      <m:ctrlPr>
                                        <a:rPr lang="ru-RU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ru-RU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  <m:t>𝑠</m:t>
                                      </m:r>
                                    </m:e>
                                    <m:sub>
                                      <m:r>
                                        <a:rPr lang="ru-RU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  <m:t>𝑖𝑗</m:t>
                                      </m:r>
                                    </m:sub>
                                  </m:sSub>
                                </m:e>
                              </m:d>
                              <m:r>
                                <a:rPr lang="ru-RU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;</m:t>
                              </m:r>
                            </m:e>
                          </m:nary>
                        </m:e>
                      </m:func>
                    </m:oMath>
                  </m:oMathPara>
                </a14:m>
                <a:endParaRPr lang="ru-RU" dirty="0">
                  <a:effectLst/>
                </a:endParaRPr>
              </a:p>
            </p:txBody>
          </p:sp>
        </mc:Choice>
        <mc:Fallback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E054C84A-517A-45D2-9C11-41AB47AB961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484" y="329296"/>
                <a:ext cx="9394723" cy="5992153"/>
              </a:xfrm>
              <a:prstGeom prst="rect">
                <a:avLst/>
              </a:prstGeom>
              <a:blipFill>
                <a:blip r:embed="rId2"/>
                <a:stretch>
                  <a:fillRect l="-584" t="-4781" r="-51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55540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60D8F81-4B0A-4C5E-86AD-732F8A1B791A}"/>
              </a:ext>
            </a:extLst>
          </p:cNvPr>
          <p:cNvSpPr/>
          <p:nvPr/>
        </p:nvSpPr>
        <p:spPr>
          <a:xfrm>
            <a:off x="677863" y="6245993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[12]</a:t>
            </a: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Прямоугольник 5">
                <a:extLst>
                  <a:ext uri="{FF2B5EF4-FFF2-40B4-BE49-F238E27FC236}">
                    <a16:creationId xmlns:a16="http://schemas.microsoft.com/office/drawing/2014/main" id="{AEBD5584-F682-44BF-B765-5485565D9D09}"/>
                  </a:ext>
                </a:extLst>
              </p:cNvPr>
              <p:cNvSpPr/>
              <p:nvPr/>
            </p:nvSpPr>
            <p:spPr>
              <a:xfrm>
                <a:off x="486135" y="670378"/>
                <a:ext cx="8967582" cy="530856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0215" algn="just">
                  <a:lnSpc>
                    <a:spcPct val="150000"/>
                  </a:lnSpc>
                  <a:spcAft>
                    <a:spcPts val="800"/>
                  </a:spcAft>
                  <a:tabLst>
                    <a:tab pos="712470" algn="l"/>
                  </a:tabLs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𝑧</m:t>
                        </m:r>
                      </m:e>
                      <m:sub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1</m:t>
                        </m:r>
                        <m: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d>
                      <m:dPr>
                        <m:ctrlP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US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∗</m:t>
                            </m:r>
                          </m:sup>
                        </m:sSup>
                      </m:e>
                    </m:d>
                  </m:oMath>
                </a14:m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mezonining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ma'nosi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foydali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funksiyaning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matematik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kutilishini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maksimallashtirish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va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oldingi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ehtimolliklarni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keyingi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ehtimollarga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aylantirishdir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.</a:t>
                </a:r>
                <a:endParaRPr lang="ru-RU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50000"/>
                  </a:lnSpc>
                  <a:spcAft>
                    <a:spcPts val="800"/>
                  </a:spcAft>
                  <a:tabLst>
                    <a:tab pos="712470" algn="l"/>
                  </a:tabLst>
                </a:pP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Diskret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𝑘</m:t>
                        </m:r>
                      </m:sub>
                    </m:sSub>
                    <m:r>
                      <a:rPr lang="en-US" sz="24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∈</m:t>
                    </m:r>
                    <m:r>
                      <a:rPr lang="ru-RU" sz="24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𝑋</m:t>
                    </m:r>
                  </m:oMath>
                </a14:m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yechimlar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to'plami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uchun Bayes-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Laplas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mezoniga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asoslangan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tanlash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qoidasini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quyidagicha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talqin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qilish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mumkin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.</a:t>
                </a:r>
                <a:endParaRPr lang="ru-RU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50000"/>
                  </a:lnSpc>
                  <a:spcAft>
                    <a:spcPts val="800"/>
                  </a:spcAft>
                  <a:tabLst>
                    <a:tab pos="712470" algn="l"/>
                  </a:tabLs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𝑈</m:t>
                        </m:r>
                      </m:e>
                      <m:sub>
                        <m: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24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begChr m:val="‖"/>
                        <m:endChr m:val="‖"/>
                        <m:ctrlP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(</m:t>
                        </m:r>
                        <m:sSub>
                          <m:sSubPr>
                            <m:ctrlP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𝑘</m:t>
                            </m:r>
                          </m:sub>
                        </m:sSub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𝑠</m:t>
                            </m:r>
                          </m:e>
                          <m:sub>
                            <m: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𝑖𝑗</m:t>
                            </m:r>
                          </m:sub>
                        </m:sSub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</m:d>
                  </m:oMath>
                </a14:m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,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qaror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matritsasi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𝐵</m:t>
                        </m:r>
                      </m:e>
                      <m:sub>
                        <m: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d>
                      <m:dPr>
                        <m:ctrlP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𝑘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satrlarining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har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birining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qiymatlarining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matematik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taxminlarini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o'z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ichiga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olgan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boshqa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ustun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bilan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to'ldiriladi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.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Satrlarida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ushbu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ustunning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eng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katta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qiymati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𝐵</m:t>
                        </m:r>
                      </m:e>
                      <m:sub>
                        <m: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d>
                      <m:dPr>
                        <m:ctrlP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𝑘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bo'lgan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𝑘</m:t>
                        </m:r>
                      </m:sub>
                    </m:sSub>
                  </m:oMath>
                </a14:m>
                <a:r>
                  <a:rPr lang="ru-RU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variantlari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tanlanadi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.</a:t>
                </a:r>
                <a:endParaRPr lang="ru-RU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6" name="Прямоугольник 5">
                <a:extLst>
                  <a:ext uri="{FF2B5EF4-FFF2-40B4-BE49-F238E27FC236}">
                    <a16:creationId xmlns:a16="http://schemas.microsoft.com/office/drawing/2014/main" id="{AEBD5584-F682-44BF-B765-5485565D9D0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135" y="670378"/>
                <a:ext cx="8967582" cy="5308569"/>
              </a:xfrm>
              <a:prstGeom prst="rect">
                <a:avLst/>
              </a:prstGeom>
              <a:blipFill>
                <a:blip r:embed="rId2"/>
                <a:stretch>
                  <a:fillRect l="-1088" r="-1020" b="-160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750897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61619AEC-6D12-4596-828F-949C9DDBC06D}"/>
              </a:ext>
            </a:extLst>
          </p:cNvPr>
          <p:cNvSpPr/>
          <p:nvPr/>
        </p:nvSpPr>
        <p:spPr>
          <a:xfrm>
            <a:off x="677863" y="6245993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[13]</a:t>
            </a: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6B950FA8-0739-4ECD-8480-CB62AD735FE9}"/>
                  </a:ext>
                </a:extLst>
              </p:cNvPr>
              <p:cNvSpPr/>
              <p:nvPr/>
            </p:nvSpPr>
            <p:spPr>
              <a:xfrm>
                <a:off x="452284" y="1106601"/>
                <a:ext cx="9134168" cy="464479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0215" algn="just">
                  <a:lnSpc>
                    <a:spcPct val="150000"/>
                  </a:lnSpc>
                  <a:spcAft>
                    <a:spcPts val="800"/>
                  </a:spcAft>
                  <a:tabLst>
                    <a:tab pos="712470" algn="l"/>
                  </a:tabLs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𝑉</m:t>
                        </m:r>
                      </m:e>
                      <m:sub>
                        <m: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24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begChr m:val="‖"/>
                        <m:endChr m:val="‖"/>
                        <m:ctrlP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(</m:t>
                        </m:r>
                        <m:sSub>
                          <m:sSubPr>
                            <m:ctrlP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𝑘</m:t>
                            </m:r>
                          </m:sub>
                        </m:sSub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𝑠</m:t>
                            </m:r>
                          </m:e>
                          <m:sub>
                            <m: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𝑖𝑗</m:t>
                            </m:r>
                          </m:sub>
                        </m:sSub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</m:d>
                  </m:oMath>
                </a14:m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yo‘qotish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funksiyasi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uchun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matritsa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𝐵</m:t>
                        </m:r>
                      </m:e>
                      <m:sub>
                        <m: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d>
                      <m:dPr>
                        <m:ctrlP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𝑘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satrlarining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har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birining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qiymatlarining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matematik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taxminlarini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o‘z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ichiga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olgan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yana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bitta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ustun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bilan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to‘ldiriladi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.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Satrlarida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ushbu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ustunning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eng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kichik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𝐵</m:t>
                        </m:r>
                      </m:e>
                      <m:sub>
                        <m: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d>
                      <m:dPr>
                        <m:ctrlP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𝑘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qiymati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bo'lgan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𝑘</m:t>
                        </m:r>
                      </m:sub>
                    </m:sSub>
                  </m:oMath>
                </a14:m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variantlari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tanlanadi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.</a:t>
                </a:r>
                <a:endParaRPr lang="uz-Cyrl-UZ" sz="2400" dirty="0">
                  <a:solidFill>
                    <a:srgbClr val="000000"/>
                  </a:solidFill>
                  <a:latin typeface="Times New Roman" panose="02020603050405020304" pitchFamily="18" charset="0"/>
                  <a:ea typeface="Arial Unicode MS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50000"/>
                  </a:lnSpc>
                  <a:spcAft>
                    <a:spcPts val="800"/>
                  </a:spcAft>
                  <a:tabLst>
                    <a:tab pos="712470" algn="l"/>
                  </a:tabLst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Bayes-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Laplas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mezoni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faqat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foydalilik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yoki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yo'qotish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funktsiyasining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o'rtacha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qiymatlarini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hisobga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oladi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foydalilik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yoki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yo'qotish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funktsiyasi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qiymatlaridagi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o'zgarishlar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oralig'ini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uning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qiymatlarining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tarqalishini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hisobga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olmaydi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ba'zan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qoniqarsiz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yechimlarga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olib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keladi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ru-RU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6B950FA8-0739-4ECD-8480-CB62AD735FE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284" y="1106601"/>
                <a:ext cx="9134168" cy="4644798"/>
              </a:xfrm>
              <a:prstGeom prst="rect">
                <a:avLst/>
              </a:prstGeom>
              <a:blipFill>
                <a:blip r:embed="rId2"/>
                <a:stretch>
                  <a:fillRect l="-1001" r="-1001" b="-223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309716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29A7E59F-3B49-4EB5-8FC8-A0FD28BE1E57}"/>
              </a:ext>
            </a:extLst>
          </p:cNvPr>
          <p:cNvSpPr/>
          <p:nvPr/>
        </p:nvSpPr>
        <p:spPr>
          <a:xfrm>
            <a:off x="6792444" y="704089"/>
            <a:ext cx="5034117" cy="348062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7BD35FC-4071-4599-AEFF-48E2CD8E3451}"/>
              </a:ext>
            </a:extLst>
          </p:cNvPr>
          <p:cNvSpPr/>
          <p:nvPr/>
        </p:nvSpPr>
        <p:spPr>
          <a:xfrm>
            <a:off x="7139303" y="896554"/>
            <a:ext cx="434040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funktsiya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yo'qotish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funktsiyasining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minimal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standart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og'ish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mezoni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B29C0C72-B748-4C6E-B2DD-E32451B2ADAC}"/>
              </a:ext>
            </a:extLst>
          </p:cNvPr>
          <p:cNvSpPr/>
          <p:nvPr/>
        </p:nvSpPr>
        <p:spPr>
          <a:xfrm>
            <a:off x="677863" y="6245993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[14]</a:t>
            </a: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Прямоугольник 2">
                <a:extLst>
                  <a:ext uri="{FF2B5EF4-FFF2-40B4-BE49-F238E27FC236}">
                    <a16:creationId xmlns:a16="http://schemas.microsoft.com/office/drawing/2014/main" id="{7F79793B-C205-4BD7-A3A6-216AA05E000C}"/>
                  </a:ext>
                </a:extLst>
              </p:cNvPr>
              <p:cNvSpPr/>
              <p:nvPr/>
            </p:nvSpPr>
            <p:spPr>
              <a:xfrm>
                <a:off x="712296" y="1089510"/>
                <a:ext cx="5383703" cy="279595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0215" algn="just">
                  <a:lnSpc>
                    <a:spcPct val="150000"/>
                  </a:lnSpc>
                  <a:spcAft>
                    <a:spcPts val="800"/>
                  </a:spcAft>
                  <a:tabLst>
                    <a:tab pos="712470" algn="l"/>
                  </a:tabLst>
                </a:pP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Har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bir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ru-RU" sz="24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4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∈</m:t>
                    </m:r>
                    <m:r>
                      <a:rPr lang="ru-RU" sz="24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𝑋</m:t>
                    </m:r>
                  </m:oMath>
                </a14:m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yechim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uchun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foydali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funksiya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yoki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yo‘qotish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funksiyasining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standart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og‘ishi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𝜎</m:t>
                        </m:r>
                      </m:e>
                      <m:sub>
                        <m: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24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𝜎</m:t>
                        </m:r>
                      </m:e>
                      <m:sub>
                        <m: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d>
                      <m:dPr>
                        <m:ctrlP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,</m:t>
                        </m:r>
                        <m: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</m:d>
                    <m:r>
                      <a:rPr lang="ru-RU" sz="24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va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uning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o‘rtacha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qiymati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𝐵</m:t>
                        </m:r>
                      </m:e>
                      <m:sub>
                        <m: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d>
                      <m:dPr>
                        <m:ctrlP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ru-RU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,</m:t>
                        </m:r>
                        <m: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</m:d>
                  </m:oMath>
                </a14:m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ko‘rinishida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aniqlaymiz</a:t>
                </a:r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.</a:t>
                </a:r>
                <a:endParaRPr lang="uz-Cyrl-UZ" sz="2400" dirty="0">
                  <a:solidFill>
                    <a:srgbClr val="000000"/>
                  </a:solidFill>
                  <a:latin typeface="Times New Roman" panose="02020603050405020304" pitchFamily="18" charset="0"/>
                  <a:ea typeface="Arial Unicode MS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Прямоугольник 2">
                <a:extLst>
                  <a:ext uri="{FF2B5EF4-FFF2-40B4-BE49-F238E27FC236}">
                    <a16:creationId xmlns:a16="http://schemas.microsoft.com/office/drawing/2014/main" id="{7F79793B-C205-4BD7-A3A6-216AA05E000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2296" y="1089510"/>
                <a:ext cx="5383703" cy="2795958"/>
              </a:xfrm>
              <a:prstGeom prst="rect">
                <a:avLst/>
              </a:prstGeom>
              <a:blipFill>
                <a:blip r:embed="rId2"/>
                <a:stretch>
                  <a:fillRect l="-1812" r="-1699" b="-436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Прямоугольник 6">
                <a:extLst>
                  <a:ext uri="{FF2B5EF4-FFF2-40B4-BE49-F238E27FC236}">
                    <a16:creationId xmlns:a16="http://schemas.microsoft.com/office/drawing/2014/main" id="{55150794-283D-4AAF-B18D-914797102E1A}"/>
                  </a:ext>
                </a:extLst>
              </p:cNvPr>
              <p:cNvSpPr/>
              <p:nvPr/>
            </p:nvSpPr>
            <p:spPr>
              <a:xfrm>
                <a:off x="643449" y="4414465"/>
                <a:ext cx="8103226" cy="135402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ru-RU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ru-RU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2</m:t>
                          </m:r>
                          <m:r>
                            <a:rPr lang="ru-RU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d>
                        <m:dPr>
                          <m:ctrlPr>
                            <a:rPr lang="ru-RU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ru-RU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ru-RU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,</m:t>
                          </m:r>
                          <m:r>
                            <a:rPr lang="ru-RU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</m:d>
                      <m:r>
                        <a:rPr lang="ru-RU" sz="24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Arial Unicode MS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ru-RU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ru-RU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ru-RU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d>
                        <m:dPr>
                          <m:ctrlPr>
                            <a:rPr lang="ru-RU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ru-RU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ru-RU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,</m:t>
                          </m:r>
                          <m:r>
                            <a:rPr lang="ru-RU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</m:d>
                      <m:r>
                        <a:rPr lang="ru-RU" sz="24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Arial Unicode MS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ru-RU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ru-RU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nary>
                                <m:naryPr>
                                  <m:chr m:val="∑"/>
                                  <m:limLoc m:val="undOvr"/>
                                  <m:ctrlPr>
                                    <a:rPr lang="ru-RU" sz="24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</m:ctrlPr>
                                </m:naryPr>
                                <m:sub>
                                  <m:r>
                                    <a:rPr lang="ru-RU" sz="24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𝑗</m:t>
                                  </m:r>
                                  <m:r>
                                    <a:rPr lang="ru-RU" sz="24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=1</m:t>
                                  </m:r>
                                </m:sub>
                                <m:sup>
                                  <m:sSub>
                                    <m:sSubPr>
                                      <m:ctrlPr>
                                        <a:rPr lang="ru-RU" sz="24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ru-RU" sz="24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  <m:t>𝑞</m:t>
                                      </m:r>
                                    </m:e>
                                    <m:sub>
                                      <m:r>
                                        <a:rPr lang="ru-RU" sz="24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  <m:t>𝑖</m:t>
                                      </m:r>
                                    </m:sub>
                                  </m:sSub>
                                </m:sup>
                                <m:e>
                                  <m:sSup>
                                    <m:sSupPr>
                                      <m:ctrlPr>
                                        <a:rPr lang="ru-RU" sz="24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pPr>
                                    <m:e>
                                      <m:d>
                                        <m:dPr>
                                          <m:begChr m:val="["/>
                                          <m:endChr m:val="]"/>
                                          <m:ctrlPr>
                                            <a:rPr lang="ru-RU" sz="2400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  <a:ea typeface="Arial Unicode MS"/>
                                              <a:cs typeface="Times New Roman" panose="020206030504050203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sSub>
                                            <m:sSubPr>
                                              <m:ctrlPr>
                                                <a:rPr lang="ru-RU" sz="2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</m:ctrlPr>
                                            </m:sSubPr>
                                            <m:e>
                                              <m:r>
                                                <a:rPr lang="ru-RU" sz="2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  <m:t>𝑢</m:t>
                                              </m:r>
                                            </m:e>
                                            <m:sub>
                                              <m:r>
                                                <a:rPr lang="ru-RU" sz="2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  <m:t>𝑖</m:t>
                                              </m:r>
                                            </m:sub>
                                          </m:sSub>
                                          <m:d>
                                            <m:dPr>
                                              <m:ctrlPr>
                                                <a:rPr lang="ru-RU" sz="2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</m:ctrlPr>
                                            </m:dPr>
                                            <m:e>
                                              <m:r>
                                                <a:rPr lang="ru-RU" sz="2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  <m:t>𝑥</m:t>
                                              </m:r>
                                              <m:r>
                                                <a:rPr lang="ru-RU" sz="2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  <m:t>,</m:t>
                                              </m:r>
                                              <m:sSub>
                                                <m:sSubPr>
                                                  <m:ctrlPr>
                                                    <a:rPr lang="ru-RU" sz="24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</m:ctrlPr>
                                                </m:sSubPr>
                                                <m:e>
                                                  <m:r>
                                                    <a:rPr lang="ru-RU" sz="24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  <m:t>𝑠</m:t>
                                                  </m:r>
                                                </m:e>
                                                <m:sub>
                                                  <m:r>
                                                    <a:rPr lang="ru-RU" sz="24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  <m:t>𝑖𝑗</m:t>
                                                  </m:r>
                                                </m:sub>
                                              </m:sSub>
                                            </m:e>
                                          </m:d>
                                          <m:r>
                                            <a:rPr lang="ru-RU" sz="2400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  <a:ea typeface="Arial Unicode MS"/>
                                              <a:cs typeface="Times New Roman" panose="02020603050405020304" pitchFamily="18" charset="0"/>
                                            </a:rPr>
                                            <m:t>−</m:t>
                                          </m:r>
                                          <m:sSub>
                                            <m:sSubPr>
                                              <m:ctrlPr>
                                                <a:rPr lang="ru-RU" sz="2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</m:ctrlPr>
                                            </m:sSubPr>
                                            <m:e>
                                              <m:r>
                                                <a:rPr lang="ru-RU" sz="2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  <m:t>𝐵</m:t>
                                              </m:r>
                                            </m:e>
                                            <m:sub>
                                              <m:r>
                                                <a:rPr lang="ru-RU" sz="2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  <m:t>𝑖</m:t>
                                              </m:r>
                                            </m:sub>
                                          </m:sSub>
                                          <m:d>
                                            <m:dPr>
                                              <m:ctrlPr>
                                                <a:rPr lang="ru-RU" sz="2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</m:ctrlPr>
                                            </m:dPr>
                                            <m:e>
                                              <m:sSub>
                                                <m:sSubPr>
                                                  <m:ctrlPr>
                                                    <a:rPr lang="ru-RU" sz="24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</m:ctrlPr>
                                                </m:sSubPr>
                                                <m:e>
                                                  <m:r>
                                                    <a:rPr lang="ru-RU" sz="24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  <m:t>𝑝</m:t>
                                                  </m:r>
                                                </m:e>
                                                <m:sub>
                                                  <m:r>
                                                    <a:rPr lang="ru-RU" sz="24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  <m:t>𝑖</m:t>
                                                  </m:r>
                                                </m:sub>
                                              </m:sSub>
                                              <m:r>
                                                <a:rPr lang="ru-RU" sz="2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  <m:t>,</m:t>
                                              </m:r>
                                              <m:r>
                                                <a:rPr lang="ru-RU" sz="2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  <m:t>𝑥</m:t>
                                              </m:r>
                                            </m:e>
                                          </m:d>
                                        </m:e>
                                      </m:d>
                                    </m:e>
                                    <m:sup>
                                      <m:r>
                                        <a:rPr lang="ru-RU" sz="24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  <m:sSub>
                                    <m:sSubPr>
                                      <m:ctrlPr>
                                        <a:rPr lang="ru-RU" sz="24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ru-RU" sz="24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  <m:t>𝑝</m:t>
                                      </m:r>
                                    </m:e>
                                    <m:sub>
                                      <m:r>
                                        <a:rPr lang="ru-RU" sz="24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  <m:t>𝑖𝑗</m:t>
                                      </m:r>
                                    </m:sub>
                                  </m:sSub>
                                </m:e>
                              </m:nary>
                            </m:e>
                          </m:d>
                        </m:e>
                        <m:sup>
                          <m:r>
                            <a:rPr lang="ru-RU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1/2</m:t>
                          </m:r>
                        </m:sup>
                      </m:sSup>
                    </m:oMath>
                  </m:oMathPara>
                </a14:m>
                <a:endParaRPr lang="ru-RU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7" name="Прямоугольник 6">
                <a:extLst>
                  <a:ext uri="{FF2B5EF4-FFF2-40B4-BE49-F238E27FC236}">
                    <a16:creationId xmlns:a16="http://schemas.microsoft.com/office/drawing/2014/main" id="{55150794-283D-4AAF-B18D-914797102E1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3449" y="4414465"/>
                <a:ext cx="8103226" cy="135402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811336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1AC7EF60-DC24-423C-BDAF-1212455211CE}"/>
              </a:ext>
            </a:extLst>
          </p:cNvPr>
          <p:cNvSpPr/>
          <p:nvPr/>
        </p:nvSpPr>
        <p:spPr>
          <a:xfrm>
            <a:off x="677863" y="6245993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[15]</a:t>
            </a: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E7E5371C-BBA9-4EB6-9D7A-11A4596682F5}"/>
                  </a:ext>
                </a:extLst>
              </p:cNvPr>
              <p:cNvSpPr/>
              <p:nvPr/>
            </p:nvSpPr>
            <p:spPr>
              <a:xfrm>
                <a:off x="324465" y="242675"/>
                <a:ext cx="10441858" cy="59382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50000"/>
                  </a:lnSpc>
                  <a:spcAft>
                    <a:spcPts val="800"/>
                  </a:spcAft>
                  <a:tabLst>
                    <a:tab pos="712470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ru-R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𝐵</m:t>
                          </m:r>
                        </m:e>
                        <m:sub>
                          <m:r>
                            <a:rPr lang="ru-R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d>
                        <m:dPr>
                          <m:ctrlPr>
                            <a:rPr lang="ru-R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ru-RU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ru-R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,</m:t>
                          </m:r>
                          <m:r>
                            <a:rPr lang="ru-R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</m:d>
                      <m:r>
                        <a:rPr lang="ru-RU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Arial Unicode MS"/>
                          <a:cs typeface="Times New Roman" panose="02020603050405020304" pitchFamily="18" charset="0"/>
                        </a:rPr>
                        <m:t>=</m:t>
                      </m:r>
                      <m:nary>
                        <m:naryPr>
                          <m:chr m:val="∑"/>
                          <m:limLoc m:val="undOvr"/>
                          <m:ctrlPr>
                            <a:rPr lang="ru-R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naryPr>
                        <m:sub>
                          <m:r>
                            <a:rPr lang="ru-R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𝑗</m:t>
                          </m:r>
                          <m:r>
                            <a:rPr lang="ru-R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=1</m:t>
                          </m:r>
                        </m:sub>
                        <m:sup>
                          <m:sSub>
                            <m:sSubPr>
                              <m:ctrlPr>
                                <a:rPr lang="ru-RU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ru-RU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</m:sSub>
                        </m:sup>
                        <m:e>
                          <m:sSub>
                            <m:sSubPr>
                              <m:ctrlPr>
                                <a:rPr lang="ru-RU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ru-RU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𝑖𝑗</m:t>
                              </m:r>
                            </m:sub>
                          </m:sSub>
                        </m:e>
                      </m:nary>
                      <m:sSub>
                        <m:sSubPr>
                          <m:ctrlPr>
                            <a:rPr lang="ru-R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ru-R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ru-R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d>
                        <m:dPr>
                          <m:ctrlPr>
                            <a:rPr lang="ru-R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ru-R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𝑥</m:t>
                          </m:r>
                          <m:r>
                            <a:rPr lang="ru-R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ru-RU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𝑠</m:t>
                              </m:r>
                            </m:e>
                            <m:sub>
                              <m:r>
                                <a:rPr lang="ru-RU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𝑖𝑗</m:t>
                              </m:r>
                            </m:sub>
                          </m:sSub>
                        </m:e>
                      </m:d>
                      <m:r>
                        <a:rPr lang="ru-RU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Arial Unicode MS"/>
                          <a:cs typeface="Times New Roman" panose="02020603050405020304" pitchFamily="18" charset="0"/>
                        </a:rPr>
                        <m:t>;</m:t>
                      </m:r>
                    </m:oMath>
                  </m:oMathPara>
                </a14:m>
                <a:endParaRPr lang="ru-RU" sz="20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  <a:spcAft>
                    <a:spcPts val="800"/>
                  </a:spcAft>
                  <a:tabLst>
                    <a:tab pos="712470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ru-R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ru-R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2</m:t>
                          </m:r>
                          <m:r>
                            <a:rPr lang="ru-R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d>
                        <m:dPr>
                          <m:ctrlPr>
                            <a:rPr lang="ru-R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ru-RU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ru-R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,</m:t>
                          </m:r>
                          <m:r>
                            <a:rPr lang="ru-R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</m:d>
                      <m:r>
                        <a:rPr lang="ru-RU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Arial Unicode MS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ru-R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ru-R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ru-R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d>
                        <m:dPr>
                          <m:ctrlPr>
                            <a:rPr lang="ru-R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ru-RU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ru-R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,</m:t>
                          </m:r>
                          <m:r>
                            <a:rPr lang="ru-R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</m:d>
                      <m:r>
                        <a:rPr lang="ru-RU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Arial Unicode MS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ru-R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ru-RU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nary>
                                <m:naryPr>
                                  <m:chr m:val="∑"/>
                                  <m:limLoc m:val="undOvr"/>
                                  <m:ctrlPr>
                                    <a:rPr lang="ru-RU" sz="20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</m:ctrlPr>
                                </m:naryPr>
                                <m:sub>
                                  <m:r>
                                    <a:rPr lang="ru-RU" sz="20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𝑗</m:t>
                                  </m:r>
                                  <m:r>
                                    <a:rPr lang="ru-RU" sz="20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=1</m:t>
                                  </m:r>
                                </m:sub>
                                <m:sup>
                                  <m:sSub>
                                    <m:sSubPr>
                                      <m:ctrlPr>
                                        <a:rPr lang="ru-RU" sz="20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ru-RU" sz="20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  <m:t>𝑞</m:t>
                                      </m:r>
                                    </m:e>
                                    <m:sub>
                                      <m:r>
                                        <a:rPr lang="ru-RU" sz="20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  <m:t>𝑖</m:t>
                                      </m:r>
                                    </m:sub>
                                  </m:sSub>
                                </m:sup>
                                <m:e>
                                  <m:sSup>
                                    <m:sSupPr>
                                      <m:ctrlPr>
                                        <a:rPr lang="ru-RU" sz="20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pPr>
                                    <m:e>
                                      <m:d>
                                        <m:dPr>
                                          <m:begChr m:val="["/>
                                          <m:endChr m:val="]"/>
                                          <m:ctrlPr>
                                            <a:rPr lang="ru-RU" sz="2000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  <a:ea typeface="Arial Unicode MS"/>
                                              <a:cs typeface="Times New Roman" panose="020206030504050203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sSub>
                                            <m:sSubPr>
                                              <m:ctrlPr>
                                                <a:rPr lang="ru-RU" sz="20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</m:ctrlPr>
                                            </m:sSubPr>
                                            <m:e>
                                              <m:r>
                                                <a:rPr lang="ru-RU" sz="20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  <m:t>𝑣</m:t>
                                              </m:r>
                                            </m:e>
                                            <m:sub>
                                              <m:r>
                                                <a:rPr lang="ru-RU" sz="20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  <m:t>𝑖</m:t>
                                              </m:r>
                                            </m:sub>
                                          </m:sSub>
                                          <m:d>
                                            <m:dPr>
                                              <m:ctrlPr>
                                                <a:rPr lang="ru-RU" sz="20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</m:ctrlPr>
                                            </m:dPr>
                                            <m:e>
                                              <m:r>
                                                <a:rPr lang="ru-RU" sz="20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  <m:t>𝑥</m:t>
                                              </m:r>
                                              <m:r>
                                                <a:rPr lang="ru-RU" sz="20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  <m:t>,</m:t>
                                              </m:r>
                                              <m:sSub>
                                                <m:sSubPr>
                                                  <m:ctrlPr>
                                                    <a:rPr lang="ru-RU" sz="20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</m:ctrlPr>
                                                </m:sSubPr>
                                                <m:e>
                                                  <m:r>
                                                    <a:rPr lang="ru-RU" sz="20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  <m:t>𝑠</m:t>
                                                  </m:r>
                                                </m:e>
                                                <m:sub>
                                                  <m:r>
                                                    <a:rPr lang="ru-RU" sz="20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  <m:t>𝑖𝑗</m:t>
                                                  </m:r>
                                                </m:sub>
                                              </m:sSub>
                                            </m:e>
                                          </m:d>
                                          <m:r>
                                            <a:rPr lang="ru-RU" sz="2000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  <a:ea typeface="Arial Unicode MS"/>
                                              <a:cs typeface="Times New Roman" panose="02020603050405020304" pitchFamily="18" charset="0"/>
                                            </a:rPr>
                                            <m:t>−</m:t>
                                          </m:r>
                                          <m:sSub>
                                            <m:sSubPr>
                                              <m:ctrlPr>
                                                <a:rPr lang="ru-RU" sz="20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</m:ctrlPr>
                                            </m:sSubPr>
                                            <m:e>
                                              <m:r>
                                                <a:rPr lang="ru-RU" sz="20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  <m:t>𝐵</m:t>
                                              </m:r>
                                            </m:e>
                                            <m:sub>
                                              <m:r>
                                                <a:rPr lang="ru-RU" sz="20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  <m:t>𝑖</m:t>
                                              </m:r>
                                            </m:sub>
                                          </m:sSub>
                                          <m:d>
                                            <m:dPr>
                                              <m:ctrlPr>
                                                <a:rPr lang="ru-RU" sz="20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</m:ctrlPr>
                                            </m:dPr>
                                            <m:e>
                                              <m:sSub>
                                                <m:sSubPr>
                                                  <m:ctrlPr>
                                                    <a:rPr lang="ru-RU" sz="20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</m:ctrlPr>
                                                </m:sSubPr>
                                                <m:e>
                                                  <m:r>
                                                    <a:rPr lang="ru-RU" sz="20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  <m:t>𝑝</m:t>
                                                  </m:r>
                                                </m:e>
                                                <m:sub>
                                                  <m:r>
                                                    <a:rPr lang="ru-RU" sz="20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  <m:t>𝑖</m:t>
                                                  </m:r>
                                                </m:sub>
                                              </m:sSub>
                                              <m:r>
                                                <a:rPr lang="ru-RU" sz="20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  <m:t>,</m:t>
                                              </m:r>
                                              <m:r>
                                                <a:rPr lang="ru-RU" sz="20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  <m:t>𝑥</m:t>
                                              </m:r>
                                            </m:e>
                                          </m:d>
                                        </m:e>
                                      </m:d>
                                    </m:e>
                                    <m:sup>
                                      <m:r>
                                        <a:rPr lang="ru-RU" sz="20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  <m:sSub>
                                    <m:sSubPr>
                                      <m:ctrlPr>
                                        <a:rPr lang="ru-RU" sz="20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ru-RU" sz="20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  <m:t>𝑝</m:t>
                                      </m:r>
                                    </m:e>
                                    <m:sub>
                                      <m:r>
                                        <a:rPr lang="ru-RU" sz="20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  <m:t>𝑖𝑗</m:t>
                                      </m:r>
                                    </m:sub>
                                  </m:sSub>
                                </m:e>
                              </m:nary>
                            </m:e>
                          </m:d>
                        </m:e>
                        <m:sup>
                          <m:r>
                            <a:rPr lang="ru-R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1/2</m:t>
                          </m:r>
                        </m:sup>
                      </m:sSup>
                    </m:oMath>
                  </m:oMathPara>
                </a14:m>
                <a:endParaRPr lang="ru-RU" sz="20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  <a:spcAft>
                    <a:spcPts val="800"/>
                  </a:spcAft>
                  <a:tabLst>
                    <a:tab pos="712470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ru-R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𝐵</m:t>
                          </m:r>
                        </m:e>
                        <m:sub>
                          <m:r>
                            <a:rPr lang="ru-R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d>
                        <m:dPr>
                          <m:ctrlPr>
                            <a:rPr lang="ru-R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ru-RU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ru-R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,</m:t>
                          </m:r>
                          <m:r>
                            <a:rPr lang="ru-R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</m:d>
                      <m:r>
                        <a:rPr lang="ru-RU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Arial Unicode MS"/>
                          <a:cs typeface="Times New Roman" panose="02020603050405020304" pitchFamily="18" charset="0"/>
                        </a:rPr>
                        <m:t>=</m:t>
                      </m:r>
                      <m:nary>
                        <m:naryPr>
                          <m:chr m:val="∑"/>
                          <m:limLoc m:val="undOvr"/>
                          <m:ctrlPr>
                            <a:rPr lang="ru-R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naryPr>
                        <m:sub>
                          <m:r>
                            <a:rPr lang="ru-R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𝑗</m:t>
                          </m:r>
                          <m:r>
                            <a:rPr lang="ru-R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=1</m:t>
                          </m:r>
                        </m:sub>
                        <m:sup>
                          <m:sSub>
                            <m:sSubPr>
                              <m:ctrlPr>
                                <a:rPr lang="ru-RU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ru-RU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</m:sSub>
                        </m:sup>
                        <m:e>
                          <m:sSub>
                            <m:sSubPr>
                              <m:ctrlPr>
                                <a:rPr lang="ru-RU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ru-RU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𝑖𝑗</m:t>
                              </m:r>
                            </m:sub>
                          </m:sSub>
                        </m:e>
                      </m:nary>
                      <m:sSub>
                        <m:sSubPr>
                          <m:ctrlPr>
                            <a:rPr lang="ru-R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ru-R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ru-R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d>
                        <m:dPr>
                          <m:ctrlPr>
                            <a:rPr lang="ru-R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ru-R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𝑥</m:t>
                          </m:r>
                          <m:r>
                            <a:rPr lang="ru-R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ru-RU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𝑠</m:t>
                              </m:r>
                            </m:e>
                            <m:sub>
                              <m:r>
                                <a:rPr lang="ru-RU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𝑖𝑗</m:t>
                              </m:r>
                            </m:sub>
                          </m:sSub>
                        </m:e>
                      </m:d>
                      <m:r>
                        <a:rPr lang="ru-RU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Arial Unicode MS"/>
                          <a:cs typeface="Times New Roman" panose="02020603050405020304" pitchFamily="18" charset="0"/>
                        </a:rPr>
                        <m:t>;</m:t>
                      </m:r>
                    </m:oMath>
                  </m:oMathPara>
                </a14:m>
                <a:endParaRPr lang="ru-RU" sz="20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50000"/>
                  </a:lnSpc>
                  <a:spcAft>
                    <a:spcPts val="800"/>
                  </a:spcAft>
                  <a:tabLst>
                    <a:tab pos="712470" algn="l"/>
                  </a:tabLs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𝜎</m:t>
                        </m:r>
                      </m:e>
                      <m:sub>
                        <m:r>
                          <a:rPr lang="ru-RU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standart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og'ish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foydalilik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funksiyasining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tasodifiy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o'zgaruvchisi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(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yo'qotish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)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ning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𝐵</m:t>
                        </m:r>
                      </m:e>
                      <m:sub>
                        <m:r>
                          <a:rPr lang="ru-RU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d>
                      <m:dPr>
                        <m:ctrlPr>
                          <a:rPr lang="ru-RU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ru-RU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  <m:r>
                          <a:rPr lang="en-US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,</m:t>
                        </m:r>
                        <m:r>
                          <a:rPr lang="ru-RU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</m:d>
                  </m:oMath>
                </a14:m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o'rtacha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qiymatiga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nisbatan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dispersiyasini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tavsiflaydi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va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,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masalan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,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moliyaviy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matematika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muammolarida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u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ko'pincha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xavf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sifatida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talqin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qilinadi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. </a:t>
                </a:r>
                <a:r>
                  <a:rPr lang="en-US" sz="2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qiymat</a:t>
                </a:r>
                <a:r>
                  <a:rPr lang="en-US" sz="2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.</a:t>
                </a:r>
                <a:endParaRPr lang="ru-RU" sz="20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E7E5371C-BBA9-4EB6-9D7A-11A4596682F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465" y="242675"/>
                <a:ext cx="10441858" cy="5938229"/>
              </a:xfrm>
              <a:prstGeom prst="rect">
                <a:avLst/>
              </a:prstGeom>
              <a:blipFill>
                <a:blip r:embed="rId2"/>
                <a:stretch>
                  <a:fillRect l="-584" r="-642" b="-82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537366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F5ADF200-4E68-4185-A724-26EE3A97B377}"/>
              </a:ext>
            </a:extLst>
          </p:cNvPr>
          <p:cNvSpPr/>
          <p:nvPr/>
        </p:nvSpPr>
        <p:spPr>
          <a:xfrm>
            <a:off x="677863" y="6245993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[16]</a:t>
            </a: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0494B358-F7C0-4560-B870-760CC69A21AB}"/>
                  </a:ext>
                </a:extLst>
              </p:cNvPr>
              <p:cNvSpPr/>
              <p:nvPr/>
            </p:nvSpPr>
            <p:spPr>
              <a:xfrm>
                <a:off x="677863" y="945499"/>
                <a:ext cx="8805350" cy="496700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0215" algn="just">
                  <a:lnSpc>
                    <a:spcPct val="150000"/>
                  </a:lnSpc>
                  <a:spcAft>
                    <a:spcPts val="800"/>
                  </a:spcAft>
                  <a:tabLst>
                    <a:tab pos="712470" algn="l"/>
                  </a:tabLst>
                </a:pP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Foydali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funktsiyaning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standart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og'ishini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(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yo'qotishlarni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)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minimallashtirish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mezonining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ma'nosi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i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х</a:t>
                </a:r>
                <a:r>
                  <a:rPr lang="en-US" sz="2200" i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*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yechimini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topishdir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.</a:t>
                </a:r>
                <a:endParaRPr lang="ru-RU" sz="2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  <a:spcAft>
                    <a:spcPts val="800"/>
                  </a:spcAft>
                  <a:tabLst>
                    <a:tab pos="712470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2</m:t>
                          </m:r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d>
                        <m:dPr>
                          <m:ctrlP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,</m:t>
                          </m:r>
                          <m:sSup>
                            <m:sSupPr>
                              <m:ctrlP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∗</m:t>
                              </m:r>
                            </m:sup>
                          </m:sSup>
                        </m:e>
                      </m:d>
                      <m:r>
                        <a:rPr lang="ru-RU" sz="22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Arial Unicode MS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d>
                        <m:dPr>
                          <m:ctrlP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,</m:t>
                          </m:r>
                          <m:sSup>
                            <m:sSupPr>
                              <m:ctrlP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∗</m:t>
                              </m:r>
                            </m:sup>
                          </m:sSup>
                        </m:e>
                      </m:d>
                      <m:r>
                        <a:rPr lang="ru-RU" sz="22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Arial Unicode MS"/>
                          <a:cs typeface="Times New Roman" panose="02020603050405020304" pitchFamily="18" charset="0"/>
                        </a:rPr>
                        <m:t>=</m:t>
                      </m:r>
                      <m:func>
                        <m:funcPr>
                          <m:ctrlP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ru-RU" sz="220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min</m:t>
                              </m:r>
                            </m:e>
                            <m:lim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∈</m:t>
                              </m:r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𝑋</m:t>
                              </m:r>
                            </m:lim>
                          </m:limLow>
                        </m:fName>
                        <m:e>
                          <m:sSub>
                            <m:sSubPr>
                              <m:ctrlP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𝜎</m:t>
                              </m:r>
                            </m:e>
                            <m:sub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</m:sSub>
                          <m:d>
                            <m:dPr>
                              <m:ctrlP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𝑝</m:t>
                                  </m:r>
                                </m:e>
                                <m:sub>
                                  <m: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,</m:t>
                              </m:r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</m:d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.</m:t>
                          </m:r>
                        </m:e>
                      </m:func>
                    </m:oMath>
                  </m:oMathPara>
                </a14:m>
                <a:endParaRPr lang="ru-RU" sz="2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50000"/>
                  </a:lnSpc>
                  <a:spcAft>
                    <a:spcPts val="800"/>
                  </a:spcAft>
                  <a:tabLst>
                    <a:tab pos="712470" algn="l"/>
                  </a:tabLst>
                </a:pP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Bu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mezonning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asosiy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kamchiligi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shundaki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ru-RU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∈</m:t>
                    </m:r>
                    <m:r>
                      <a:rPr lang="ru-RU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𝑋</m:t>
                    </m:r>
                  </m:oMath>
                </a14:m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yechimning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standart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og'ishi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ru-RU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∈</m:t>
                    </m:r>
                    <m:r>
                      <a:rPr lang="ru-RU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𝑋</m:t>
                    </m:r>
                  </m:oMath>
                </a14:m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,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yechimga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nisbatan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kam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bo'lishi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mumkin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𝐵</m:t>
                        </m:r>
                      </m:e>
                      <m:sub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d>
                      <m:d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  <m:r>
                      <a:rPr lang="ru-RU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&lt;</m:t>
                    </m:r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𝐵</m:t>
                        </m:r>
                      </m:e>
                      <m:sub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d>
                      <m:d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e>
                    </m:d>
                  </m:oMath>
                </a14:m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,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ya'ni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,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uning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foydaliligi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kattaligiga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e'tibor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bermasdan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,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eng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aniq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yechim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tanlanadi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.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Bu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shuni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ko'rsatadiki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,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foydali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funktsiyaning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minimal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standart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og'ishi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mezonini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ko'pincha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qo'shimcha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talablarsiz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qo'llash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mumkin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emas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.</a:t>
                </a:r>
                <a:endParaRPr lang="ru-RU" sz="2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0494B358-F7C0-4560-B870-760CC69A21A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863" y="945499"/>
                <a:ext cx="8805350" cy="4967001"/>
              </a:xfrm>
              <a:prstGeom prst="rect">
                <a:avLst/>
              </a:prstGeom>
              <a:blipFill>
                <a:blip r:embed="rId2"/>
                <a:stretch>
                  <a:fillRect l="-900" r="-830" b="-147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433932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6324B6E1-E757-44AD-9AE3-5966E0352D54}"/>
              </a:ext>
            </a:extLst>
          </p:cNvPr>
          <p:cNvSpPr/>
          <p:nvPr/>
        </p:nvSpPr>
        <p:spPr>
          <a:xfrm>
            <a:off x="677863" y="6245993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[17]</a:t>
            </a: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Прямоугольник 5">
                <a:extLst>
                  <a:ext uri="{FF2B5EF4-FFF2-40B4-BE49-F238E27FC236}">
                    <a16:creationId xmlns:a16="http://schemas.microsoft.com/office/drawing/2014/main" id="{0849330F-9533-4D12-AC0D-5B1241C7F177}"/>
                  </a:ext>
                </a:extLst>
              </p:cNvPr>
              <p:cNvSpPr/>
              <p:nvPr/>
            </p:nvSpPr>
            <p:spPr>
              <a:xfrm>
                <a:off x="294405" y="535372"/>
                <a:ext cx="9233053" cy="632262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0215" algn="just">
                  <a:lnSpc>
                    <a:spcPct val="150000"/>
                  </a:lnSpc>
                  <a:spcAft>
                    <a:spcPts val="800"/>
                  </a:spcAft>
                  <a:tabLst>
                    <a:tab pos="712470" algn="l"/>
                  </a:tabLst>
                </a:pP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Foyda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yoki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yo'qotish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funktsiyasining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standart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og'ishini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maksimal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yoki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minimal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,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shuningdek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Bayes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o'rtacha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ko'rsatkichlarini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hisobga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olgan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holda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o'zgartirilgan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formulalar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yordamida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hisoblash </a:t>
                </a:r>
                <a:r>
                  <a:rPr lang="ru-RU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mumkin</a:t>
                </a: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:</a:t>
                </a:r>
                <a:endParaRPr lang="ru-RU" sz="2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50000"/>
                  </a:lnSpc>
                  <a:spcAft>
                    <a:spcPts val="800"/>
                  </a:spcAft>
                  <a:tabLst>
                    <a:tab pos="712470" algn="l"/>
                  </a:tabLst>
                </a:pPr>
                <a14:m>
                  <m:oMath xmlns:m="http://schemas.openxmlformats.org/officeDocument/2006/math">
                    <m:r>
                      <a:rPr lang="ru-RU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∈</m:t>
                    </m:r>
                    <m:r>
                      <a:rPr lang="ru-RU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𝑋</m:t>
                    </m:r>
                  </m:oMath>
                </a14:m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uchun</a:t>
                </a:r>
                <a:endParaRPr lang="ru-RU" sz="2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d>
                        <m:dPr>
                          <m:ctrlP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,</m:t>
                          </m:r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</m:d>
                      <m:r>
                        <a:rPr lang="ru-RU" sz="22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Arial Unicode MS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nary>
                                <m:naryPr>
                                  <m:chr m:val="∑"/>
                                  <m:limLoc m:val="undOvr"/>
                                  <m:ctrlP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</m:ctrlPr>
                                </m:naryPr>
                                <m:sub>
                                  <m: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𝑗</m:t>
                                  </m:r>
                                  <m: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=1</m:t>
                                  </m:r>
                                </m:sub>
                                <m:sup>
                                  <m:sSub>
                                    <m:sSubPr>
                                      <m:ctrlPr>
                                        <a:rPr lang="ru-RU" sz="22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ru-RU" sz="22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  <m:t>𝑞</m:t>
                                      </m:r>
                                    </m:e>
                                    <m:sub>
                                      <m:r>
                                        <a:rPr lang="ru-RU" sz="22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  <m:t>𝑖</m:t>
                                      </m:r>
                                    </m:sub>
                                  </m:sSub>
                                </m:sup>
                                <m:e>
                                  <m:sSup>
                                    <m:sSupPr>
                                      <m:ctrlPr>
                                        <a:rPr lang="ru-RU" sz="22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pPr>
                                    <m:e>
                                      <m:d>
                                        <m:dPr>
                                          <m:begChr m:val="["/>
                                          <m:endChr m:val="]"/>
                                          <m:ctrlPr>
                                            <a:rPr lang="ru-RU" sz="2200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  <a:ea typeface="Arial Unicode MS"/>
                                              <a:cs typeface="Times New Roman" panose="020206030504050203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sSub>
                                            <m:sSubPr>
                                              <m:ctrlPr>
                                                <a:rPr lang="ru-RU" sz="22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</m:ctrlPr>
                                            </m:sSubPr>
                                            <m:e>
                                              <m:r>
                                                <a:rPr lang="ru-RU" sz="22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  <m:t>𝑢</m:t>
                                              </m:r>
                                            </m:e>
                                            <m:sub>
                                              <m:r>
                                                <a:rPr lang="ru-RU" sz="22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  <m:t>𝑖</m:t>
                                              </m:r>
                                            </m:sub>
                                          </m:sSub>
                                          <m:d>
                                            <m:dPr>
                                              <m:ctrlPr>
                                                <a:rPr lang="ru-RU" sz="22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</m:ctrlPr>
                                            </m:dPr>
                                            <m:e>
                                              <m:r>
                                                <a:rPr lang="ru-RU" sz="22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  <m:t>𝑥</m:t>
                                              </m:r>
                                              <m:r>
                                                <a:rPr lang="ru-RU" sz="22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  <m:t>,</m:t>
                                              </m:r>
                                              <m:sSub>
                                                <m:sSubPr>
                                                  <m:ctrlPr>
                                                    <a:rPr lang="ru-RU" sz="22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</m:ctrlPr>
                                                </m:sSubPr>
                                                <m:e>
                                                  <m:r>
                                                    <a:rPr lang="ru-RU" sz="22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  <m:t>𝑠</m:t>
                                                  </m:r>
                                                </m:e>
                                                <m:sub>
                                                  <m:r>
                                                    <a:rPr lang="ru-RU" sz="22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  <m:t>𝑖𝑗</m:t>
                                                  </m:r>
                                                </m:sub>
                                              </m:sSub>
                                            </m:e>
                                          </m:d>
                                          <m:r>
                                            <a:rPr lang="ru-RU" sz="2200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  <a:ea typeface="Arial Unicode MS"/>
                                              <a:cs typeface="Times New Roman" panose="02020603050405020304" pitchFamily="18" charset="0"/>
                                            </a:rPr>
                                            <m:t>−</m:t>
                                          </m:r>
                                          <m:func>
                                            <m:funcPr>
                                              <m:ctrlPr>
                                                <a:rPr lang="ru-RU" sz="22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</m:ctrlPr>
                                            </m:funcPr>
                                            <m:fName>
                                              <m:limLow>
                                                <m:limLowPr>
                                                  <m:ctrlPr>
                                                    <a:rPr lang="ru-RU" sz="22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</m:ctrlPr>
                                                </m:limLowPr>
                                                <m:e>
                                                  <m:r>
                                                    <m:rPr>
                                                      <m:sty m:val="p"/>
                                                    </m:rPr>
                                                    <a:rPr lang="ru-RU" sz="2200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  <m:t>max</m:t>
                                                  </m:r>
                                                </m:e>
                                                <m:lim>
                                                  <m:r>
                                                    <a:rPr lang="ru-RU" sz="22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  <m:t>𝑥</m:t>
                                                  </m:r>
                                                  <m:r>
                                                    <a:rPr lang="ru-RU" sz="22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  <m:t>∈</m:t>
                                                  </m:r>
                                                  <m:r>
                                                    <a:rPr lang="ru-RU" sz="22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  <m:t>𝑋</m:t>
                                                  </m:r>
                                                </m:lim>
                                              </m:limLow>
                                            </m:fName>
                                            <m:e>
                                              <m:sSub>
                                                <m:sSubPr>
                                                  <m:ctrlPr>
                                                    <a:rPr lang="ru-RU" sz="22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</m:ctrlPr>
                                                </m:sSubPr>
                                                <m:e>
                                                  <m:r>
                                                    <a:rPr lang="ru-RU" sz="22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  <m:t>𝐵</m:t>
                                                  </m:r>
                                                </m:e>
                                                <m:sub>
                                                  <m:r>
                                                    <a:rPr lang="ru-RU" sz="22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  <m:t>𝑖</m:t>
                                                  </m:r>
                                                </m:sub>
                                              </m:sSub>
                                              <m:d>
                                                <m:dPr>
                                                  <m:ctrlPr>
                                                    <a:rPr lang="ru-RU" sz="22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</m:ctrlPr>
                                                </m:dPr>
                                                <m:e>
                                                  <m:sSub>
                                                    <m:sSubPr>
                                                      <m:ctrlPr>
                                                        <a:rPr lang="ru-RU" sz="2200" i="1">
                                                          <a:solidFill>
                                                            <a:srgbClr val="000000"/>
                                                          </a:solidFill>
                                                          <a:latin typeface="Cambria Math" panose="02040503050406030204" pitchFamily="18" charset="0"/>
                                                          <a:ea typeface="Arial Unicode MS"/>
                                                          <a:cs typeface="Times New Roman" panose="02020603050405020304" pitchFamily="18" charset="0"/>
                                                        </a:rPr>
                                                      </m:ctrlPr>
                                                    </m:sSubPr>
                                                    <m:e>
                                                      <m:r>
                                                        <a:rPr lang="ru-RU" sz="2200" i="1">
                                                          <a:solidFill>
                                                            <a:srgbClr val="000000"/>
                                                          </a:solidFill>
                                                          <a:latin typeface="Cambria Math" panose="02040503050406030204" pitchFamily="18" charset="0"/>
                                                          <a:ea typeface="Arial Unicode MS"/>
                                                          <a:cs typeface="Times New Roman" panose="02020603050405020304" pitchFamily="18" charset="0"/>
                                                        </a:rPr>
                                                        <m:t>𝑝</m:t>
                                                      </m:r>
                                                    </m:e>
                                                    <m:sub>
                                                      <m:r>
                                                        <a:rPr lang="ru-RU" sz="2200" i="1">
                                                          <a:solidFill>
                                                            <a:srgbClr val="000000"/>
                                                          </a:solidFill>
                                                          <a:latin typeface="Cambria Math" panose="02040503050406030204" pitchFamily="18" charset="0"/>
                                                          <a:ea typeface="Arial Unicode MS"/>
                                                          <a:cs typeface="Times New Roman" panose="02020603050405020304" pitchFamily="18" charset="0"/>
                                                        </a:rPr>
                                                        <m:t>𝑖</m:t>
                                                      </m:r>
                                                    </m:sub>
                                                  </m:sSub>
                                                  <m:r>
                                                    <a:rPr lang="ru-RU" sz="22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  <m:t>,</m:t>
                                                  </m:r>
                                                  <m:r>
                                                    <a:rPr lang="ru-RU" sz="22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  <m:t>𝑥</m:t>
                                                  </m:r>
                                                </m:e>
                                              </m:d>
                                            </m:e>
                                          </m:func>
                                        </m:e>
                                      </m:d>
                                    </m:e>
                                    <m:sup>
                                      <m:r>
                                        <a:rPr lang="ru-RU" sz="22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  <m:sSub>
                                    <m:sSubPr>
                                      <m:ctrlPr>
                                        <a:rPr lang="ru-RU" sz="22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ru-RU" sz="22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  <m:t>𝑝</m:t>
                                      </m:r>
                                    </m:e>
                                    <m:sub>
                                      <m:r>
                                        <a:rPr lang="ru-RU" sz="22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  <m:t>𝑖𝑗</m:t>
                                      </m:r>
                                    </m:sub>
                                  </m:sSub>
                                </m:e>
                              </m:nary>
                            </m:e>
                          </m:d>
                        </m:e>
                        <m:sup>
                          <m:f>
                            <m:fPr>
                              <m:ctrlP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fPr>
                            <m:num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den>
                          </m:f>
                        </m:sup>
                      </m:sSup>
                      <m:r>
                        <a:rPr lang="ru-RU" sz="22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Arial Unicode MS"/>
                          <a:cs typeface="Times New Roman" panose="02020603050405020304" pitchFamily="18" charset="0"/>
                        </a:rPr>
                        <m:t>;</m:t>
                      </m:r>
                    </m:oMath>
                  </m:oMathPara>
                </a14:m>
                <a:endParaRPr lang="ru-RU" sz="2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  <a:spcAft>
                    <a:spcPts val="800"/>
                  </a:spcAft>
                  <a:tabLst>
                    <a:tab pos="712470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d>
                        <m:dPr>
                          <m:ctrlP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,</m:t>
                          </m:r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</m:d>
                      <m:r>
                        <a:rPr lang="ru-RU" sz="22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Arial Unicode MS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nary>
                                <m:naryPr>
                                  <m:chr m:val="∑"/>
                                  <m:limLoc m:val="undOvr"/>
                                  <m:ctrlP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</m:ctrlPr>
                                </m:naryPr>
                                <m:sub>
                                  <m: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𝑗</m:t>
                                  </m:r>
                                  <m: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=1</m:t>
                                  </m:r>
                                </m:sub>
                                <m:sup>
                                  <m:sSub>
                                    <m:sSubPr>
                                      <m:ctrlPr>
                                        <a:rPr lang="ru-RU" sz="22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ru-RU" sz="22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  <m:t>𝑞</m:t>
                                      </m:r>
                                    </m:e>
                                    <m:sub>
                                      <m:r>
                                        <a:rPr lang="ru-RU" sz="22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  <m:t>𝑖</m:t>
                                      </m:r>
                                    </m:sub>
                                  </m:sSub>
                                </m:sup>
                                <m:e>
                                  <m:sSup>
                                    <m:sSupPr>
                                      <m:ctrlPr>
                                        <a:rPr lang="ru-RU" sz="22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pPr>
                                    <m:e>
                                      <m:d>
                                        <m:dPr>
                                          <m:begChr m:val="["/>
                                          <m:endChr m:val="]"/>
                                          <m:ctrlPr>
                                            <a:rPr lang="ru-RU" sz="2200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  <a:ea typeface="Arial Unicode MS"/>
                                              <a:cs typeface="Times New Roman" panose="020206030504050203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sSub>
                                            <m:sSubPr>
                                              <m:ctrlPr>
                                                <a:rPr lang="ru-RU" sz="22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</m:ctrlPr>
                                            </m:sSubPr>
                                            <m:e>
                                              <m:r>
                                                <a:rPr lang="ru-RU" sz="22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  <m:t>𝑣</m:t>
                                              </m:r>
                                            </m:e>
                                            <m:sub>
                                              <m:r>
                                                <a:rPr lang="ru-RU" sz="22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  <m:t>𝑖</m:t>
                                              </m:r>
                                            </m:sub>
                                          </m:sSub>
                                          <m:d>
                                            <m:dPr>
                                              <m:ctrlPr>
                                                <a:rPr lang="ru-RU" sz="22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</m:ctrlPr>
                                            </m:dPr>
                                            <m:e>
                                              <m:r>
                                                <a:rPr lang="ru-RU" sz="22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  <m:t>𝑥</m:t>
                                              </m:r>
                                              <m:r>
                                                <a:rPr lang="ru-RU" sz="22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  <m:t>,</m:t>
                                              </m:r>
                                              <m:sSub>
                                                <m:sSubPr>
                                                  <m:ctrlPr>
                                                    <a:rPr lang="ru-RU" sz="22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</m:ctrlPr>
                                                </m:sSubPr>
                                                <m:e>
                                                  <m:r>
                                                    <a:rPr lang="ru-RU" sz="22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  <m:t>𝑠</m:t>
                                                  </m:r>
                                                </m:e>
                                                <m:sub>
                                                  <m:r>
                                                    <a:rPr lang="ru-RU" sz="22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  <m:t>𝑖𝑗</m:t>
                                                  </m:r>
                                                </m:sub>
                                              </m:sSub>
                                            </m:e>
                                          </m:d>
                                          <m:r>
                                            <a:rPr lang="ru-RU" sz="2200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  <a:ea typeface="Arial Unicode MS"/>
                                              <a:cs typeface="Times New Roman" panose="02020603050405020304" pitchFamily="18" charset="0"/>
                                            </a:rPr>
                                            <m:t>−</m:t>
                                          </m:r>
                                          <m:func>
                                            <m:funcPr>
                                              <m:ctrlPr>
                                                <a:rPr lang="ru-RU" sz="22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</m:ctrlPr>
                                            </m:funcPr>
                                            <m:fName>
                                              <m:limLow>
                                                <m:limLowPr>
                                                  <m:ctrlPr>
                                                    <a:rPr lang="ru-RU" sz="22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</m:ctrlPr>
                                                </m:limLowPr>
                                                <m:e>
                                                  <m:r>
                                                    <m:rPr>
                                                      <m:sty m:val="p"/>
                                                    </m:rPr>
                                                    <a:rPr lang="ru-RU" sz="2200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  <m:t>min</m:t>
                                                  </m:r>
                                                </m:e>
                                                <m:lim>
                                                  <m:r>
                                                    <a:rPr lang="ru-RU" sz="22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  <m:t>𝑥</m:t>
                                                  </m:r>
                                                  <m:r>
                                                    <a:rPr lang="ru-RU" sz="22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  <m:t>∈</m:t>
                                                  </m:r>
                                                  <m:r>
                                                    <a:rPr lang="ru-RU" sz="22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  <m:t>𝑋</m:t>
                                                  </m:r>
                                                </m:lim>
                                              </m:limLow>
                                            </m:fName>
                                            <m:e>
                                              <m:sSub>
                                                <m:sSubPr>
                                                  <m:ctrlPr>
                                                    <a:rPr lang="ru-RU" sz="22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</m:ctrlPr>
                                                </m:sSubPr>
                                                <m:e>
                                                  <m:r>
                                                    <a:rPr lang="ru-RU" sz="22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  <m:t>𝐵</m:t>
                                                  </m:r>
                                                </m:e>
                                                <m:sub>
                                                  <m:r>
                                                    <a:rPr lang="ru-RU" sz="22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  <m:t>𝑖</m:t>
                                                  </m:r>
                                                </m:sub>
                                              </m:sSub>
                                              <m:d>
                                                <m:dPr>
                                                  <m:ctrlPr>
                                                    <a:rPr lang="ru-RU" sz="22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</m:ctrlPr>
                                                </m:dPr>
                                                <m:e>
                                                  <m:sSub>
                                                    <m:sSubPr>
                                                      <m:ctrlPr>
                                                        <a:rPr lang="ru-RU" sz="2200" i="1">
                                                          <a:solidFill>
                                                            <a:srgbClr val="000000"/>
                                                          </a:solidFill>
                                                          <a:latin typeface="Cambria Math" panose="02040503050406030204" pitchFamily="18" charset="0"/>
                                                          <a:ea typeface="Arial Unicode MS"/>
                                                          <a:cs typeface="Times New Roman" panose="02020603050405020304" pitchFamily="18" charset="0"/>
                                                        </a:rPr>
                                                      </m:ctrlPr>
                                                    </m:sSubPr>
                                                    <m:e>
                                                      <m:r>
                                                        <a:rPr lang="ru-RU" sz="2200" i="1">
                                                          <a:solidFill>
                                                            <a:srgbClr val="000000"/>
                                                          </a:solidFill>
                                                          <a:latin typeface="Cambria Math" panose="02040503050406030204" pitchFamily="18" charset="0"/>
                                                          <a:ea typeface="Arial Unicode MS"/>
                                                          <a:cs typeface="Times New Roman" panose="02020603050405020304" pitchFamily="18" charset="0"/>
                                                        </a:rPr>
                                                        <m:t>𝑝</m:t>
                                                      </m:r>
                                                    </m:e>
                                                    <m:sub>
                                                      <m:r>
                                                        <a:rPr lang="ru-RU" sz="2200" i="1">
                                                          <a:solidFill>
                                                            <a:srgbClr val="000000"/>
                                                          </a:solidFill>
                                                          <a:latin typeface="Cambria Math" panose="02040503050406030204" pitchFamily="18" charset="0"/>
                                                          <a:ea typeface="Arial Unicode MS"/>
                                                          <a:cs typeface="Times New Roman" panose="02020603050405020304" pitchFamily="18" charset="0"/>
                                                        </a:rPr>
                                                        <m:t>𝑖</m:t>
                                                      </m:r>
                                                    </m:sub>
                                                  </m:sSub>
                                                  <m:r>
                                                    <a:rPr lang="ru-RU" sz="22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  <m:t>,</m:t>
                                                  </m:r>
                                                  <m:r>
                                                    <a:rPr lang="ru-RU" sz="22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  <m:t>𝑥</m:t>
                                                  </m:r>
                                                </m:e>
                                              </m:d>
                                            </m:e>
                                          </m:func>
                                        </m:e>
                                      </m:d>
                                    </m:e>
                                    <m:sup>
                                      <m:r>
                                        <a:rPr lang="ru-RU" sz="22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  <m:sSub>
                                    <m:sSubPr>
                                      <m:ctrlPr>
                                        <a:rPr lang="ru-RU" sz="22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ru-RU" sz="22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  <m:t>𝑝</m:t>
                                      </m:r>
                                    </m:e>
                                    <m:sub>
                                      <m:r>
                                        <a:rPr lang="ru-RU" sz="22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  <m:t>𝑖𝑗</m:t>
                                      </m:r>
                                    </m:sub>
                                  </m:sSub>
                                </m:e>
                              </m:nary>
                            </m:e>
                          </m:d>
                        </m:e>
                        <m:sup>
                          <m:f>
                            <m:fPr>
                              <m:ctrlP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fPr>
                            <m:num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den>
                          </m:f>
                        </m:sup>
                      </m:sSup>
                      <m:r>
                        <a:rPr lang="ru-RU" sz="22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Arial Unicode MS"/>
                          <a:cs typeface="Times New Roman" panose="02020603050405020304" pitchFamily="18" charset="0"/>
                        </a:rPr>
                        <m:t>.</m:t>
                      </m:r>
                    </m:oMath>
                  </m:oMathPara>
                </a14:m>
                <a:endParaRPr lang="ru-RU" sz="2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6" name="Прямоугольник 5">
                <a:extLst>
                  <a:ext uri="{FF2B5EF4-FFF2-40B4-BE49-F238E27FC236}">
                    <a16:creationId xmlns:a16="http://schemas.microsoft.com/office/drawing/2014/main" id="{0849330F-9533-4D12-AC0D-5B1241C7F17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405" y="535372"/>
                <a:ext cx="9233053" cy="6322628"/>
              </a:xfrm>
              <a:prstGeom prst="rect">
                <a:avLst/>
              </a:prstGeom>
              <a:blipFill>
                <a:blip r:embed="rId2"/>
                <a:stretch>
                  <a:fillRect l="-858" r="-79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803816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00E6684A-09D1-4CBC-98D8-C017BE5CBB89}"/>
              </a:ext>
            </a:extLst>
          </p:cNvPr>
          <p:cNvSpPr/>
          <p:nvPr/>
        </p:nvSpPr>
        <p:spPr>
          <a:xfrm>
            <a:off x="677863" y="6245993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[18]</a:t>
            </a: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47A8D862-FB9C-46CA-A7EA-C8A017C0D846}"/>
                  </a:ext>
                </a:extLst>
              </p:cNvPr>
              <p:cNvSpPr/>
              <p:nvPr/>
            </p:nvSpPr>
            <p:spPr>
              <a:xfrm>
                <a:off x="677863" y="829743"/>
                <a:ext cx="8657866" cy="419281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0215" algn="just">
                  <a:lnSpc>
                    <a:spcPct val="150000"/>
                  </a:lnSpc>
                  <a:spcAft>
                    <a:spcPts val="800"/>
                  </a:spcAft>
                  <a:tabLst>
                    <a:tab pos="712470" algn="l"/>
                  </a:tabLst>
                </a:pPr>
                <a:r>
                  <a:rPr lang="ru-RU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𝑘</m:t>
                        </m:r>
                      </m:sub>
                    </m:sSub>
                    <m:r>
                      <a:rPr lang="ru-RU" sz="24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∈</m:t>
                    </m:r>
                    <m:r>
                      <a:rPr lang="ru-RU" sz="24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𝑋</m:t>
                    </m:r>
                  </m:oMath>
                </a14:m>
                <a:r>
                  <a:rPr 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uchun</a:t>
                </a:r>
                <a:endParaRPr lang="ru-RU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  <a:spcAft>
                    <a:spcPts val="800"/>
                  </a:spcAft>
                  <a:tabLst>
                    <a:tab pos="712470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ru-RU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ru-RU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d>
                        <m:dPr>
                          <m:ctrlPr>
                            <a:rPr lang="ru-RU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ru-RU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ru-RU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ru-RU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ru-RU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𝑘</m:t>
                              </m:r>
                            </m:sub>
                          </m:sSub>
                        </m:e>
                      </m:d>
                      <m:r>
                        <a:rPr lang="ru-RU" sz="24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Arial Unicode MS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ru-RU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ru-RU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nary>
                                <m:naryPr>
                                  <m:chr m:val="∑"/>
                                  <m:limLoc m:val="undOvr"/>
                                  <m:ctrlPr>
                                    <a:rPr lang="ru-RU" sz="24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</m:ctrlPr>
                                </m:naryPr>
                                <m:sub>
                                  <m:r>
                                    <a:rPr lang="ru-RU" sz="24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𝑗</m:t>
                                  </m:r>
                                  <m:r>
                                    <a:rPr lang="ru-RU" sz="24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=1</m:t>
                                  </m:r>
                                </m:sub>
                                <m:sup>
                                  <m:sSub>
                                    <m:sSubPr>
                                      <m:ctrlPr>
                                        <a:rPr lang="ru-RU" sz="24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ru-RU" sz="24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  <m:t>𝑞</m:t>
                                      </m:r>
                                    </m:e>
                                    <m:sub>
                                      <m:r>
                                        <a:rPr lang="ru-RU" sz="24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  <m:t>𝑖</m:t>
                                      </m:r>
                                    </m:sub>
                                  </m:sSub>
                                </m:sup>
                                <m:e>
                                  <m:sSup>
                                    <m:sSupPr>
                                      <m:ctrlPr>
                                        <a:rPr lang="ru-RU" sz="24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pPr>
                                    <m:e>
                                      <m:d>
                                        <m:dPr>
                                          <m:begChr m:val="["/>
                                          <m:endChr m:val="]"/>
                                          <m:ctrlPr>
                                            <a:rPr lang="ru-RU" sz="2400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  <a:ea typeface="Arial Unicode MS"/>
                                              <a:cs typeface="Times New Roman" panose="020206030504050203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sSub>
                                            <m:sSubPr>
                                              <m:ctrlPr>
                                                <a:rPr lang="ru-RU" sz="2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</m:ctrlPr>
                                            </m:sSubPr>
                                            <m:e>
                                              <m:r>
                                                <a:rPr lang="ru-RU" sz="2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  <m:t>𝑢</m:t>
                                              </m:r>
                                            </m:e>
                                            <m:sub>
                                              <m:r>
                                                <a:rPr lang="ru-RU" sz="2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  <m:t>𝑖</m:t>
                                              </m:r>
                                            </m:sub>
                                          </m:sSub>
                                          <m:d>
                                            <m:dPr>
                                              <m:ctrlPr>
                                                <a:rPr lang="ru-RU" sz="2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</m:ctrlPr>
                                            </m:dPr>
                                            <m:e>
                                              <m:sSub>
                                                <m:sSubPr>
                                                  <m:ctrlPr>
                                                    <a:rPr lang="ru-RU" sz="24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</m:ctrlPr>
                                                </m:sSubPr>
                                                <m:e>
                                                  <m:r>
                                                    <a:rPr lang="ru-RU" sz="24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  <m:t>𝑥</m:t>
                                                  </m:r>
                                                </m:e>
                                                <m:sub>
                                                  <m:r>
                                                    <a:rPr lang="ru-RU" sz="24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  <m:t>𝑘</m:t>
                                                  </m:r>
                                                </m:sub>
                                              </m:sSub>
                                              <m:r>
                                                <a:rPr lang="ru-RU" sz="2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  <m:t>,</m:t>
                                              </m:r>
                                              <m:sSub>
                                                <m:sSubPr>
                                                  <m:ctrlPr>
                                                    <a:rPr lang="ru-RU" sz="24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</m:ctrlPr>
                                                </m:sSubPr>
                                                <m:e>
                                                  <m:r>
                                                    <a:rPr lang="ru-RU" sz="24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  <m:t>𝑠</m:t>
                                                  </m:r>
                                                </m:e>
                                                <m:sub>
                                                  <m:r>
                                                    <a:rPr lang="ru-RU" sz="24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  <m:t>𝑖𝑗</m:t>
                                                  </m:r>
                                                </m:sub>
                                              </m:sSub>
                                            </m:e>
                                          </m:d>
                                          <m:r>
                                            <a:rPr lang="ru-RU" sz="2400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  <a:ea typeface="Arial Unicode MS"/>
                                              <a:cs typeface="Times New Roman" panose="02020603050405020304" pitchFamily="18" charset="0"/>
                                            </a:rPr>
                                            <m:t>−</m:t>
                                          </m:r>
                                          <m:f>
                                            <m:fPr>
                                              <m:ctrlPr>
                                                <a:rPr lang="ru-RU" sz="2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</m:ctrlPr>
                                            </m:fPr>
                                            <m:num>
                                              <m:r>
                                                <a:rPr lang="ru-RU" sz="2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  <m:t>1</m:t>
                                              </m:r>
                                            </m:num>
                                            <m:den>
                                              <m:r>
                                                <a:rPr lang="ru-RU" sz="2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  <m:t>𝑛</m:t>
                                              </m:r>
                                            </m:den>
                                          </m:f>
                                          <m:nary>
                                            <m:naryPr>
                                              <m:chr m:val="∑"/>
                                              <m:limLoc m:val="undOvr"/>
                                              <m:ctrlPr>
                                                <a:rPr lang="ru-RU" sz="2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</m:ctrlPr>
                                            </m:naryPr>
                                            <m:sub>
                                              <m:r>
                                                <a:rPr lang="ru-RU" sz="2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  <m:t>𝑙</m:t>
                                              </m:r>
                                              <m:r>
                                                <a:rPr lang="ru-RU" sz="2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  <m:t>=1</m:t>
                                              </m:r>
                                            </m:sub>
                                            <m:sup>
                                              <m:r>
                                                <a:rPr lang="ru-RU" sz="2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  <m:t>𝑛</m:t>
                                              </m:r>
                                            </m:sup>
                                            <m:e>
                                              <m:sSub>
                                                <m:sSubPr>
                                                  <m:ctrlPr>
                                                    <a:rPr lang="ru-RU" sz="24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</m:ctrlPr>
                                                </m:sSubPr>
                                                <m:e>
                                                  <m:r>
                                                    <a:rPr lang="ru-RU" sz="24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  <m:t>𝐵</m:t>
                                                  </m:r>
                                                </m:e>
                                                <m:sub>
                                                  <m:r>
                                                    <a:rPr lang="ru-RU" sz="24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  <m:t>𝑖</m:t>
                                                  </m:r>
                                                </m:sub>
                                              </m:sSub>
                                              <m:d>
                                                <m:dPr>
                                                  <m:ctrlPr>
                                                    <a:rPr lang="ru-RU" sz="24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</m:ctrlPr>
                                                </m:dPr>
                                                <m:e>
                                                  <m:sSub>
                                                    <m:sSubPr>
                                                      <m:ctrlPr>
                                                        <a:rPr lang="ru-RU" sz="2400" i="1">
                                                          <a:solidFill>
                                                            <a:srgbClr val="000000"/>
                                                          </a:solidFill>
                                                          <a:latin typeface="Cambria Math" panose="02040503050406030204" pitchFamily="18" charset="0"/>
                                                          <a:ea typeface="Arial Unicode MS"/>
                                                          <a:cs typeface="Times New Roman" panose="02020603050405020304" pitchFamily="18" charset="0"/>
                                                        </a:rPr>
                                                      </m:ctrlPr>
                                                    </m:sSubPr>
                                                    <m:e>
                                                      <m:r>
                                                        <a:rPr lang="ru-RU" sz="2400" i="1">
                                                          <a:solidFill>
                                                            <a:srgbClr val="000000"/>
                                                          </a:solidFill>
                                                          <a:latin typeface="Cambria Math" panose="02040503050406030204" pitchFamily="18" charset="0"/>
                                                          <a:ea typeface="Arial Unicode MS"/>
                                                          <a:cs typeface="Times New Roman" panose="02020603050405020304" pitchFamily="18" charset="0"/>
                                                        </a:rPr>
                                                        <m:t>𝑝</m:t>
                                                      </m:r>
                                                    </m:e>
                                                    <m:sub>
                                                      <m:r>
                                                        <a:rPr lang="ru-RU" sz="2400" i="1">
                                                          <a:solidFill>
                                                            <a:srgbClr val="000000"/>
                                                          </a:solidFill>
                                                          <a:latin typeface="Cambria Math" panose="02040503050406030204" pitchFamily="18" charset="0"/>
                                                          <a:ea typeface="Arial Unicode MS"/>
                                                          <a:cs typeface="Times New Roman" panose="02020603050405020304" pitchFamily="18" charset="0"/>
                                                        </a:rPr>
                                                        <m:t>𝑖</m:t>
                                                      </m:r>
                                                    </m:sub>
                                                  </m:sSub>
                                                  <m:r>
                                                    <a:rPr lang="ru-RU" sz="24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  <m:t>,</m:t>
                                                  </m:r>
                                                  <m:sSub>
                                                    <m:sSubPr>
                                                      <m:ctrlPr>
                                                        <a:rPr lang="ru-RU" sz="2400" i="1">
                                                          <a:solidFill>
                                                            <a:srgbClr val="000000"/>
                                                          </a:solidFill>
                                                          <a:latin typeface="Cambria Math" panose="02040503050406030204" pitchFamily="18" charset="0"/>
                                                          <a:ea typeface="Arial Unicode MS"/>
                                                          <a:cs typeface="Times New Roman" panose="02020603050405020304" pitchFamily="18" charset="0"/>
                                                        </a:rPr>
                                                      </m:ctrlPr>
                                                    </m:sSubPr>
                                                    <m:e>
                                                      <m:r>
                                                        <a:rPr lang="ru-RU" sz="2400" i="1">
                                                          <a:solidFill>
                                                            <a:srgbClr val="000000"/>
                                                          </a:solidFill>
                                                          <a:latin typeface="Cambria Math" panose="02040503050406030204" pitchFamily="18" charset="0"/>
                                                          <a:ea typeface="Arial Unicode MS"/>
                                                          <a:cs typeface="Times New Roman" panose="02020603050405020304" pitchFamily="18" charset="0"/>
                                                        </a:rPr>
                                                        <m:t>𝑥</m:t>
                                                      </m:r>
                                                    </m:e>
                                                    <m:sub>
                                                      <m:r>
                                                        <a:rPr lang="ru-RU" sz="2400" i="1">
                                                          <a:solidFill>
                                                            <a:srgbClr val="000000"/>
                                                          </a:solidFill>
                                                          <a:latin typeface="Cambria Math" panose="02040503050406030204" pitchFamily="18" charset="0"/>
                                                          <a:ea typeface="Arial Unicode MS"/>
                                                          <a:cs typeface="Times New Roman" panose="02020603050405020304" pitchFamily="18" charset="0"/>
                                                        </a:rPr>
                                                        <m:t>𝑙</m:t>
                                                      </m:r>
                                                    </m:sub>
                                                  </m:sSub>
                                                </m:e>
                                              </m:d>
                                            </m:e>
                                          </m:nary>
                                        </m:e>
                                      </m:d>
                                    </m:e>
                                    <m:sup>
                                      <m:r>
                                        <a:rPr lang="ru-RU" sz="24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  <m:sSub>
                                    <m:sSubPr>
                                      <m:ctrlPr>
                                        <a:rPr lang="ru-RU" sz="24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ru-RU" sz="24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  <m:t>𝑝</m:t>
                                      </m:r>
                                    </m:e>
                                    <m:sub>
                                      <m:r>
                                        <a:rPr lang="ru-RU" sz="24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  <m:t>𝑖𝑗</m:t>
                                      </m:r>
                                    </m:sub>
                                  </m:sSub>
                                </m:e>
                              </m:nary>
                            </m:e>
                          </m:d>
                        </m:e>
                        <m:sup>
                          <m:f>
                            <m:fPr>
                              <m:ctrlPr>
                                <a:rPr lang="ru-RU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fPr>
                            <m:num>
                              <m:r>
                                <a:rPr lang="ru-RU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ru-RU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den>
                          </m:f>
                        </m:sup>
                      </m:sSup>
                      <m:r>
                        <a:rPr lang="ru-RU" sz="24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Arial Unicode MS"/>
                          <a:cs typeface="Times New Roman" panose="02020603050405020304" pitchFamily="18" charset="0"/>
                        </a:rPr>
                        <m:t>;</m:t>
                      </m:r>
                    </m:oMath>
                  </m:oMathPara>
                </a14:m>
                <a:endParaRPr lang="ru-RU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ru-RU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ru-RU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d>
                        <m:dPr>
                          <m:ctrlPr>
                            <a:rPr lang="ru-RU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ru-RU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ru-RU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ru-RU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ru-RU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𝑘</m:t>
                              </m:r>
                            </m:sub>
                          </m:sSub>
                        </m:e>
                      </m:d>
                      <m:r>
                        <a:rPr lang="ru-RU" sz="24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Arial Unicode MS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ru-RU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ru-RU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nary>
                                <m:naryPr>
                                  <m:chr m:val="∑"/>
                                  <m:limLoc m:val="undOvr"/>
                                  <m:ctrlPr>
                                    <a:rPr lang="ru-RU" sz="24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</m:ctrlPr>
                                </m:naryPr>
                                <m:sub>
                                  <m:r>
                                    <a:rPr lang="ru-RU" sz="24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𝑗</m:t>
                                  </m:r>
                                  <m:r>
                                    <a:rPr lang="ru-RU" sz="24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=1</m:t>
                                  </m:r>
                                </m:sub>
                                <m:sup>
                                  <m:sSub>
                                    <m:sSubPr>
                                      <m:ctrlPr>
                                        <a:rPr lang="ru-RU" sz="24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ru-RU" sz="24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  <m:t>𝑞</m:t>
                                      </m:r>
                                    </m:e>
                                    <m:sub>
                                      <m:r>
                                        <a:rPr lang="ru-RU" sz="24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  <m:t>𝑖</m:t>
                                      </m:r>
                                    </m:sub>
                                  </m:sSub>
                                </m:sup>
                                <m:e>
                                  <m:sSup>
                                    <m:sSupPr>
                                      <m:ctrlPr>
                                        <a:rPr lang="ru-RU" sz="24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pPr>
                                    <m:e>
                                      <m:d>
                                        <m:dPr>
                                          <m:begChr m:val="["/>
                                          <m:endChr m:val="]"/>
                                          <m:ctrlPr>
                                            <a:rPr lang="ru-RU" sz="2400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  <a:ea typeface="Arial Unicode MS"/>
                                              <a:cs typeface="Times New Roman" panose="020206030504050203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sSub>
                                            <m:sSubPr>
                                              <m:ctrlPr>
                                                <a:rPr lang="ru-RU" sz="2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</m:ctrlPr>
                                            </m:sSubPr>
                                            <m:e>
                                              <m:r>
                                                <a:rPr lang="ru-RU" sz="2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  <m:t>𝑣</m:t>
                                              </m:r>
                                            </m:e>
                                            <m:sub>
                                              <m:r>
                                                <a:rPr lang="ru-RU" sz="2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  <m:t>𝑖</m:t>
                                              </m:r>
                                            </m:sub>
                                          </m:sSub>
                                          <m:d>
                                            <m:dPr>
                                              <m:ctrlPr>
                                                <a:rPr lang="ru-RU" sz="2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</m:ctrlPr>
                                            </m:dPr>
                                            <m:e>
                                              <m:sSub>
                                                <m:sSubPr>
                                                  <m:ctrlPr>
                                                    <a:rPr lang="ru-RU" sz="24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</m:ctrlPr>
                                                </m:sSubPr>
                                                <m:e>
                                                  <m:r>
                                                    <a:rPr lang="ru-RU" sz="24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  <m:t>𝑥</m:t>
                                                  </m:r>
                                                </m:e>
                                                <m:sub>
                                                  <m:r>
                                                    <a:rPr lang="ru-RU" sz="24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  <m:t>𝑘</m:t>
                                                  </m:r>
                                                </m:sub>
                                              </m:sSub>
                                              <m:r>
                                                <a:rPr lang="ru-RU" sz="2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  <m:t>,</m:t>
                                              </m:r>
                                              <m:sSub>
                                                <m:sSubPr>
                                                  <m:ctrlPr>
                                                    <a:rPr lang="ru-RU" sz="24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</m:ctrlPr>
                                                </m:sSubPr>
                                                <m:e>
                                                  <m:r>
                                                    <a:rPr lang="ru-RU" sz="24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  <m:t>𝑠</m:t>
                                                  </m:r>
                                                </m:e>
                                                <m:sub>
                                                  <m:r>
                                                    <a:rPr lang="ru-RU" sz="24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  <m:t>𝑖𝑗</m:t>
                                                  </m:r>
                                                </m:sub>
                                              </m:sSub>
                                            </m:e>
                                          </m:d>
                                          <m:r>
                                            <a:rPr lang="ru-RU" sz="2400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  <a:ea typeface="Arial Unicode MS"/>
                                              <a:cs typeface="Times New Roman" panose="02020603050405020304" pitchFamily="18" charset="0"/>
                                            </a:rPr>
                                            <m:t>−</m:t>
                                          </m:r>
                                          <m:f>
                                            <m:fPr>
                                              <m:ctrlPr>
                                                <a:rPr lang="ru-RU" sz="2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</m:ctrlPr>
                                            </m:fPr>
                                            <m:num>
                                              <m:r>
                                                <a:rPr lang="ru-RU" sz="2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  <m:t>1</m:t>
                                              </m:r>
                                            </m:num>
                                            <m:den>
                                              <m:r>
                                                <a:rPr lang="ru-RU" sz="2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  <m:t>𝑛</m:t>
                                              </m:r>
                                            </m:den>
                                          </m:f>
                                          <m:nary>
                                            <m:naryPr>
                                              <m:chr m:val="∑"/>
                                              <m:limLoc m:val="undOvr"/>
                                              <m:ctrlPr>
                                                <a:rPr lang="ru-RU" sz="2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</m:ctrlPr>
                                            </m:naryPr>
                                            <m:sub>
                                              <m:r>
                                                <a:rPr lang="ru-RU" sz="2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  <m:t>𝑙</m:t>
                                              </m:r>
                                              <m:r>
                                                <a:rPr lang="ru-RU" sz="2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  <m:t>=1</m:t>
                                              </m:r>
                                            </m:sub>
                                            <m:sup>
                                              <m:r>
                                                <a:rPr lang="ru-RU" sz="2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Arial Unicode MS"/>
                                                  <a:cs typeface="Times New Roman" panose="02020603050405020304" pitchFamily="18" charset="0"/>
                                                </a:rPr>
                                                <m:t>𝑛</m:t>
                                              </m:r>
                                            </m:sup>
                                            <m:e>
                                              <m:sSub>
                                                <m:sSubPr>
                                                  <m:ctrlPr>
                                                    <a:rPr lang="ru-RU" sz="24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</m:ctrlPr>
                                                </m:sSubPr>
                                                <m:e>
                                                  <m:r>
                                                    <a:rPr lang="ru-RU" sz="24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  <m:t>𝐵</m:t>
                                                  </m:r>
                                                </m:e>
                                                <m:sub>
                                                  <m:r>
                                                    <a:rPr lang="ru-RU" sz="24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  <m:t>𝑖</m:t>
                                                  </m:r>
                                                </m:sub>
                                              </m:sSub>
                                              <m:d>
                                                <m:dPr>
                                                  <m:ctrlPr>
                                                    <a:rPr lang="ru-RU" sz="24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</m:ctrlPr>
                                                </m:dPr>
                                                <m:e>
                                                  <m:sSub>
                                                    <m:sSubPr>
                                                      <m:ctrlPr>
                                                        <a:rPr lang="ru-RU" sz="2400" i="1">
                                                          <a:solidFill>
                                                            <a:srgbClr val="000000"/>
                                                          </a:solidFill>
                                                          <a:latin typeface="Cambria Math" panose="02040503050406030204" pitchFamily="18" charset="0"/>
                                                          <a:ea typeface="Arial Unicode MS"/>
                                                          <a:cs typeface="Times New Roman" panose="02020603050405020304" pitchFamily="18" charset="0"/>
                                                        </a:rPr>
                                                      </m:ctrlPr>
                                                    </m:sSubPr>
                                                    <m:e>
                                                      <m:r>
                                                        <a:rPr lang="ru-RU" sz="2400" i="1">
                                                          <a:solidFill>
                                                            <a:srgbClr val="000000"/>
                                                          </a:solidFill>
                                                          <a:latin typeface="Cambria Math" panose="02040503050406030204" pitchFamily="18" charset="0"/>
                                                          <a:ea typeface="Arial Unicode MS"/>
                                                          <a:cs typeface="Times New Roman" panose="02020603050405020304" pitchFamily="18" charset="0"/>
                                                        </a:rPr>
                                                        <m:t>𝑝</m:t>
                                                      </m:r>
                                                    </m:e>
                                                    <m:sub>
                                                      <m:r>
                                                        <a:rPr lang="ru-RU" sz="2400" i="1">
                                                          <a:solidFill>
                                                            <a:srgbClr val="000000"/>
                                                          </a:solidFill>
                                                          <a:latin typeface="Cambria Math" panose="02040503050406030204" pitchFamily="18" charset="0"/>
                                                          <a:ea typeface="Arial Unicode MS"/>
                                                          <a:cs typeface="Times New Roman" panose="02020603050405020304" pitchFamily="18" charset="0"/>
                                                        </a:rPr>
                                                        <m:t>𝑖</m:t>
                                                      </m:r>
                                                    </m:sub>
                                                  </m:sSub>
                                                  <m:r>
                                                    <a:rPr lang="ru-RU" sz="24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Arial Unicode MS"/>
                                                      <a:cs typeface="Times New Roman" panose="02020603050405020304" pitchFamily="18" charset="0"/>
                                                    </a:rPr>
                                                    <m:t>,</m:t>
                                                  </m:r>
                                                  <m:sSub>
                                                    <m:sSubPr>
                                                      <m:ctrlPr>
                                                        <a:rPr lang="ru-RU" sz="2400" i="1">
                                                          <a:solidFill>
                                                            <a:srgbClr val="000000"/>
                                                          </a:solidFill>
                                                          <a:latin typeface="Cambria Math" panose="02040503050406030204" pitchFamily="18" charset="0"/>
                                                          <a:ea typeface="Arial Unicode MS"/>
                                                          <a:cs typeface="Times New Roman" panose="02020603050405020304" pitchFamily="18" charset="0"/>
                                                        </a:rPr>
                                                      </m:ctrlPr>
                                                    </m:sSubPr>
                                                    <m:e>
                                                      <m:r>
                                                        <a:rPr lang="ru-RU" sz="2400" i="1">
                                                          <a:solidFill>
                                                            <a:srgbClr val="000000"/>
                                                          </a:solidFill>
                                                          <a:latin typeface="Cambria Math" panose="02040503050406030204" pitchFamily="18" charset="0"/>
                                                          <a:ea typeface="Arial Unicode MS"/>
                                                          <a:cs typeface="Times New Roman" panose="02020603050405020304" pitchFamily="18" charset="0"/>
                                                        </a:rPr>
                                                        <m:t>𝑥</m:t>
                                                      </m:r>
                                                    </m:e>
                                                    <m:sub>
                                                      <m:r>
                                                        <a:rPr lang="ru-RU" sz="2400" i="1">
                                                          <a:solidFill>
                                                            <a:srgbClr val="000000"/>
                                                          </a:solidFill>
                                                          <a:latin typeface="Cambria Math" panose="02040503050406030204" pitchFamily="18" charset="0"/>
                                                          <a:ea typeface="Arial Unicode MS"/>
                                                          <a:cs typeface="Times New Roman" panose="02020603050405020304" pitchFamily="18" charset="0"/>
                                                        </a:rPr>
                                                        <m:t>𝑙</m:t>
                                                      </m:r>
                                                    </m:sub>
                                                  </m:sSub>
                                                </m:e>
                                              </m:d>
                                            </m:e>
                                          </m:nary>
                                        </m:e>
                                      </m:d>
                                    </m:e>
                                    <m:sup>
                                      <m:r>
                                        <a:rPr lang="ru-RU" sz="24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  <m:sSub>
                                    <m:sSubPr>
                                      <m:ctrlPr>
                                        <a:rPr lang="ru-RU" sz="24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ru-RU" sz="24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  <m:t>𝑝</m:t>
                                      </m:r>
                                    </m:e>
                                    <m:sub>
                                      <m:r>
                                        <a:rPr lang="ru-RU" sz="24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  <m:t>𝑖𝑗</m:t>
                                      </m:r>
                                    </m:sub>
                                  </m:sSub>
                                </m:e>
                              </m:nary>
                            </m:e>
                          </m:d>
                        </m:e>
                        <m:sup>
                          <m:f>
                            <m:fPr>
                              <m:ctrlPr>
                                <a:rPr lang="ru-RU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fPr>
                            <m:num>
                              <m:r>
                                <a:rPr lang="ru-RU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ru-RU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den>
                          </m:f>
                        </m:sup>
                      </m:sSup>
                    </m:oMath>
                  </m:oMathPara>
                </a14:m>
                <a:endParaRPr lang="ru-RU" sz="2400" dirty="0"/>
              </a:p>
            </p:txBody>
          </p:sp>
        </mc:Choice>
        <mc:Fallback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47A8D862-FB9C-46CA-A7EA-C8A017C0D84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863" y="829743"/>
                <a:ext cx="8657866" cy="4192814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127909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5206653D-0D97-4862-B5D8-F554D9770D1C}"/>
              </a:ext>
            </a:extLst>
          </p:cNvPr>
          <p:cNvSpPr/>
          <p:nvPr/>
        </p:nvSpPr>
        <p:spPr>
          <a:xfrm>
            <a:off x="7300452" y="1194619"/>
            <a:ext cx="4188541" cy="3760839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B9E0ECD-8723-4974-8EEE-D42864A059B5}"/>
              </a:ext>
            </a:extLst>
          </p:cNvPr>
          <p:cNvSpPr/>
          <p:nvPr/>
        </p:nvSpPr>
        <p:spPr>
          <a:xfrm>
            <a:off x="677863" y="6245993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[19]</a:t>
            </a:r>
            <a:endParaRPr lang="ru-RU" dirty="0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42A098A-4821-4226-8DC7-F2EA3624B900}"/>
              </a:ext>
            </a:extLst>
          </p:cNvPr>
          <p:cNvSpPr/>
          <p:nvPr/>
        </p:nvSpPr>
        <p:spPr>
          <a:xfrm>
            <a:off x="6912077" y="1308237"/>
            <a:ext cx="4576916" cy="27883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lnSpc>
                <a:spcPct val="150000"/>
              </a:lnSpc>
              <a:spcAft>
                <a:spcPts val="0"/>
              </a:spcAft>
            </a:pPr>
            <a:r>
              <a:rPr lang="en-US" sz="3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Foydali</a:t>
            </a:r>
            <a:r>
              <a:rPr lang="en-US" sz="3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funktsiyani</a:t>
            </a:r>
            <a:r>
              <a:rPr lang="en-US" sz="3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taqsimlash</a:t>
            </a:r>
            <a:r>
              <a:rPr lang="en-US" sz="3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ehtimolini</a:t>
            </a:r>
            <a:r>
              <a:rPr lang="en-US" sz="3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maksimal</a:t>
            </a:r>
            <a:r>
              <a:rPr lang="en-US" sz="3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</a:t>
            </a:r>
            <a:r>
              <a:rPr lang="en-US" sz="3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oshirish </a:t>
            </a:r>
            <a:r>
              <a:rPr lang="en-US" sz="3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mezoni</a:t>
            </a:r>
            <a:r>
              <a:rPr lang="en-US" sz="3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3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Прямоугольник 5">
                <a:extLst>
                  <a:ext uri="{FF2B5EF4-FFF2-40B4-BE49-F238E27FC236}">
                    <a16:creationId xmlns:a16="http://schemas.microsoft.com/office/drawing/2014/main" id="{A1DA8AF4-661C-4299-9472-296C19FCEB61}"/>
                  </a:ext>
                </a:extLst>
              </p:cNvPr>
              <p:cNvSpPr/>
              <p:nvPr/>
            </p:nvSpPr>
            <p:spPr>
              <a:xfrm>
                <a:off x="677863" y="242675"/>
                <a:ext cx="6096000" cy="5670911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indent="450215" algn="just">
                  <a:lnSpc>
                    <a:spcPct val="150000"/>
                  </a:lnSpc>
                  <a:spcAft>
                    <a:spcPts val="800"/>
                  </a:spcAft>
                  <a:tabLst>
                    <a:tab pos="712470" algn="l"/>
                  </a:tabLst>
                </a:pPr>
                <a14:m>
                  <m:oMath xmlns:m="http://schemas.openxmlformats.org/officeDocument/2006/math">
                    <m:bar>
                      <m:bar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bar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𝛼</m:t>
                        </m:r>
                      </m:e>
                    </m:bar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≤</m:t>
                    </m:r>
                    <m:r>
                      <a:rPr lang="ru-RU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𝛼</m:t>
                    </m:r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≤</m:t>
                    </m:r>
                    <m:acc>
                      <m:accPr>
                        <m:chr m:val="̅"/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𝛼</m:t>
                        </m:r>
                      </m:e>
                    </m:acc>
                  </m:oMath>
                </a14:m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,  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tengsizliklarni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qanoatlantiradigan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a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qiymatini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tanlaymiz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,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bu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yerda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𝛼</m:t>
                        </m:r>
                      </m:e>
                    </m:acc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=</m:t>
                    </m:r>
                    <m:func>
                      <m:func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sz="220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max</m:t>
                            </m:r>
                          </m:e>
                          <m:lim>
                            <m:sSub>
                              <m:sSubPr>
                                <m:ctrlP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𝑠</m:t>
                                </m:r>
                              </m:e>
                              <m:sub>
                                <m: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𝑖𝑗</m:t>
                                </m:r>
                              </m:sub>
                            </m:sSub>
                            <m:r>
                              <a:rPr lang="en-US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∈</m:t>
                            </m:r>
                            <m:sSub>
                              <m:sSubPr>
                                <m:ctrlP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𝑆</m:t>
                                </m:r>
                              </m:e>
                              <m:sub>
                                <m: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𝑖</m:t>
                                </m:r>
                              </m:sub>
                            </m:sSub>
                          </m:lim>
                        </m:limLow>
                      </m:fName>
                      <m:e>
                        <m:func>
                          <m:func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funcPr>
                          <m:fName>
                            <m:limLow>
                              <m:limLowPr>
                                <m:ctrlP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</m:ctrlPr>
                              </m:limLowPr>
                              <m:e>
                                <m:r>
                                  <m:rPr>
                                    <m:sty m:val="p"/>
                                  </m:rPr>
                                  <a:rPr lang="en-US" sz="220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max</m:t>
                                </m:r>
                              </m:e>
                              <m:lim>
                                <m: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  <m:r>
                                  <a:rPr lang="en-US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∈</m:t>
                                </m:r>
                                <m: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𝑋</m:t>
                                </m:r>
                              </m:lim>
                            </m:limLow>
                          </m:fName>
                          <m:e>
                            <m:sSub>
                              <m:sSubPr>
                                <m:ctrlP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𝑢</m:t>
                                </m:r>
                              </m:e>
                              <m:sub>
                                <m: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𝑖</m:t>
                                </m:r>
                              </m:sub>
                            </m:sSub>
                            <m:d>
                              <m:dPr>
                                <m:ctrlP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  <m:r>
                                  <a:rPr lang="en-US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,</m:t>
                                </m:r>
                                <m:sSub>
                                  <m:sSubPr>
                                    <m:ctrlPr>
                                      <a:rPr lang="ru-RU" sz="2200" i="1">
                                        <a:solidFill>
                                          <a:srgbClr val="000000"/>
                                        </a:solidFill>
                                        <a:latin typeface="Cambria Math" panose="02040503050406030204" pitchFamily="18" charset="0"/>
                                        <a:ea typeface="Arial Unicode MS"/>
                                        <a:cs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ru-RU" sz="2200" i="1">
                                        <a:solidFill>
                                          <a:srgbClr val="000000"/>
                                        </a:solidFill>
                                        <a:latin typeface="Cambria Math" panose="02040503050406030204" pitchFamily="18" charset="0"/>
                                        <a:ea typeface="Arial Unicode MS"/>
                                        <a:cs typeface="Times New Roman" panose="02020603050405020304" pitchFamily="18" charset="0"/>
                                      </a:rPr>
                                      <m:t>𝑠</m:t>
                                    </m:r>
                                  </m:e>
                                  <m:sub>
                                    <m:r>
                                      <a:rPr lang="ru-RU" sz="2200" i="1">
                                        <a:solidFill>
                                          <a:srgbClr val="000000"/>
                                        </a:solidFill>
                                        <a:latin typeface="Cambria Math" panose="02040503050406030204" pitchFamily="18" charset="0"/>
                                        <a:ea typeface="Arial Unicode MS"/>
                                        <a:cs typeface="Times New Roman" panose="02020603050405020304" pitchFamily="18" charset="0"/>
                                      </a:rPr>
                                      <m:t>𝑖𝑗</m:t>
                                    </m:r>
                                  </m:sub>
                                </m:sSub>
                              </m:e>
                            </m:d>
                          </m:e>
                        </m:func>
                      </m:e>
                    </m:func>
                  </m:oMath>
                </a14:m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; </a:t>
                </a:r>
                <a14:m>
                  <m:oMath xmlns:m="http://schemas.openxmlformats.org/officeDocument/2006/math">
                    <m:bar>
                      <m:bar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bar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𝛼</m:t>
                        </m:r>
                      </m:e>
                    </m:bar>
                    <m:func>
                      <m:func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limLowPr>
                          <m:e>
                            <m:r>
                              <a:rPr lang="en-US" sz="220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=</m:t>
                            </m:r>
                            <m:r>
                              <m:rPr>
                                <m:sty m:val="p"/>
                              </m:rPr>
                              <a:rPr lang="en-US" sz="220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min</m:t>
                            </m:r>
                          </m:e>
                          <m:lim>
                            <m:sSub>
                              <m:sSubPr>
                                <m:ctrlP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𝑠</m:t>
                                </m:r>
                              </m:e>
                              <m:sub>
                                <m: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𝑖𝑗</m:t>
                                </m:r>
                              </m:sub>
                            </m:sSub>
                            <m:r>
                              <a:rPr lang="en-US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∈</m:t>
                            </m:r>
                            <m:sSub>
                              <m:sSubPr>
                                <m:ctrlP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𝑆</m:t>
                                </m:r>
                              </m:e>
                              <m:sub>
                                <m: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𝑖</m:t>
                                </m:r>
                              </m:sub>
                            </m:sSub>
                          </m:lim>
                        </m:limLow>
                      </m:fName>
                      <m:e>
                        <m:func>
                          <m:func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funcPr>
                          <m:fName>
                            <m:limLow>
                              <m:limLowPr>
                                <m:ctrlP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</m:ctrlPr>
                              </m:limLowPr>
                              <m:e>
                                <m:r>
                                  <m:rPr>
                                    <m:sty m:val="p"/>
                                  </m:rPr>
                                  <a:rPr lang="en-US" sz="220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min</m:t>
                                </m:r>
                              </m:e>
                              <m:lim>
                                <m: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  <m:r>
                                  <a:rPr lang="en-US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∈</m:t>
                                </m:r>
                                <m: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𝑋</m:t>
                                </m:r>
                              </m:lim>
                            </m:limLow>
                          </m:fName>
                          <m:e>
                            <m:sSub>
                              <m:sSubPr>
                                <m:ctrlP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𝑢</m:t>
                                </m:r>
                              </m:e>
                              <m:sub>
                                <m: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𝑖</m:t>
                                </m:r>
                              </m:sub>
                            </m:sSub>
                            <m:d>
                              <m:dPr>
                                <m:ctrlP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  <m:r>
                                  <a:rPr lang="en-US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,</m:t>
                                </m:r>
                                <m:sSub>
                                  <m:sSubPr>
                                    <m:ctrlPr>
                                      <a:rPr lang="ru-RU" sz="2200" i="1">
                                        <a:solidFill>
                                          <a:srgbClr val="000000"/>
                                        </a:solidFill>
                                        <a:latin typeface="Cambria Math" panose="02040503050406030204" pitchFamily="18" charset="0"/>
                                        <a:ea typeface="Arial Unicode MS"/>
                                        <a:cs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ru-RU" sz="2200" i="1">
                                        <a:solidFill>
                                          <a:srgbClr val="000000"/>
                                        </a:solidFill>
                                        <a:latin typeface="Cambria Math" panose="02040503050406030204" pitchFamily="18" charset="0"/>
                                        <a:ea typeface="Arial Unicode MS"/>
                                        <a:cs typeface="Times New Roman" panose="02020603050405020304" pitchFamily="18" charset="0"/>
                                      </a:rPr>
                                      <m:t>𝑠</m:t>
                                    </m:r>
                                  </m:e>
                                  <m:sub>
                                    <m:r>
                                      <a:rPr lang="ru-RU" sz="2200" i="1">
                                        <a:solidFill>
                                          <a:srgbClr val="000000"/>
                                        </a:solidFill>
                                        <a:latin typeface="Cambria Math" panose="02040503050406030204" pitchFamily="18" charset="0"/>
                                        <a:ea typeface="Arial Unicode MS"/>
                                        <a:cs typeface="Times New Roman" panose="02020603050405020304" pitchFamily="18" charset="0"/>
                                      </a:rPr>
                                      <m:t>𝑖𝑗</m:t>
                                    </m:r>
                                  </m:sub>
                                </m:sSub>
                              </m:e>
                            </m:d>
                          </m:e>
                        </m:func>
                      </m:e>
                    </m:func>
                  </m:oMath>
                </a14:m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.</a:t>
                </a:r>
                <a:endParaRPr lang="ru-RU" sz="2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50000"/>
                  </a:lnSpc>
                  <a:spcAft>
                    <a:spcPts val="800"/>
                  </a:spcAft>
                  <a:tabLst>
                    <a:tab pos="712470" algn="l"/>
                  </a:tabLst>
                </a:pP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Har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bir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ru-RU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∈</m:t>
                    </m:r>
                    <m:r>
                      <a:rPr lang="ru-RU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𝑋</m:t>
                    </m:r>
                  </m:oMath>
                </a14:m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yechim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𝑧</m:t>
                        </m:r>
                      </m:e>
                      <m:sub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3</m:t>
                        </m:r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d>
                      <m:d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,</m:t>
                        </m:r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𝛼</m:t>
                        </m:r>
                      </m:e>
                    </m:d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=</m:t>
                    </m:r>
                    <m:r>
                      <a:rPr lang="ru-RU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𝑃</m:t>
                    </m:r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(</m:t>
                    </m:r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d>
                      <m:d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𝑠</m:t>
                            </m:r>
                          </m:e>
                          <m:sub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𝑖𝑗</m:t>
                            </m:r>
                          </m:sub>
                        </m:sSub>
                      </m:e>
                    </m:d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≥</m:t>
                    </m:r>
                    <m:r>
                      <a:rPr lang="ru-RU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𝛼</m:t>
                    </m:r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mezoni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bilan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baholanadi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foydali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funksiya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qiymati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𝑠</m:t>
                        </m:r>
                      </m:e>
                      <m:sub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𝑖𝑗</m:t>
                        </m:r>
                      </m:sub>
                    </m:sSub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∈</m:t>
                    </m:r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𝑆</m:t>
                        </m:r>
                      </m:e>
                      <m:sub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muhit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holati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uchun a dan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kam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bo‘lmasligi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ehtimoli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.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Foydali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funksiyaning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taqsimlanish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ehtimolini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maksimallashtirish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mezonining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ma'nosi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∈</m:t>
                    </m:r>
                    <m:r>
                      <a:rPr lang="ru-RU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𝑋</m:t>
                    </m:r>
                  </m:oMath>
                </a14:m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yechimini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topishdan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iborat.</a:t>
                </a:r>
                <a:endParaRPr lang="ru-RU" sz="2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6" name="Прямоугольник 5">
                <a:extLst>
                  <a:ext uri="{FF2B5EF4-FFF2-40B4-BE49-F238E27FC236}">
                    <a16:creationId xmlns:a16="http://schemas.microsoft.com/office/drawing/2014/main" id="{A1DA8AF4-661C-4299-9472-296C19FCEB6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863" y="242675"/>
                <a:ext cx="6096000" cy="5670911"/>
              </a:xfrm>
              <a:prstGeom prst="rect">
                <a:avLst/>
              </a:prstGeom>
              <a:blipFill>
                <a:blip r:embed="rId2"/>
                <a:stretch>
                  <a:fillRect l="-1300" r="-1300" b="-107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292451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3F301D9-E9E2-435D-B7A3-4F0A1F8B6631}"/>
              </a:ext>
            </a:extLst>
          </p:cNvPr>
          <p:cNvSpPr/>
          <p:nvPr/>
        </p:nvSpPr>
        <p:spPr>
          <a:xfrm>
            <a:off x="677863" y="6245993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[20]</a:t>
            </a: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Прямоугольник 5">
                <a:extLst>
                  <a:ext uri="{FF2B5EF4-FFF2-40B4-BE49-F238E27FC236}">
                    <a16:creationId xmlns:a16="http://schemas.microsoft.com/office/drawing/2014/main" id="{00777930-4E33-4D6C-822E-45C7DAAB307C}"/>
                  </a:ext>
                </a:extLst>
              </p:cNvPr>
              <p:cNvSpPr/>
              <p:nvPr/>
            </p:nvSpPr>
            <p:spPr>
              <a:xfrm>
                <a:off x="397644" y="426407"/>
                <a:ext cx="9365789" cy="562551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0215" algn="just">
                  <a:lnSpc>
                    <a:spcPct val="150000"/>
                  </a:lnSpc>
                  <a:spcAft>
                    <a:spcPts val="800"/>
                  </a:spcAft>
                  <a:tabLst>
                    <a:tab pos="712470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3</m:t>
                          </m:r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d>
                        <m:dPr>
                          <m:ctrlP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∗</m:t>
                              </m:r>
                            </m:sup>
                          </m:sSup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,</m:t>
                          </m:r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𝛼</m:t>
                          </m:r>
                        </m:e>
                      </m:d>
                      <m:r>
                        <a:rPr lang="ru-RU" sz="22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Arial Unicode MS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ru-RU" sz="22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Arial Unicode MS"/>
                          <a:cs typeface="Times New Roman" panose="02020603050405020304" pitchFamily="18" charset="0"/>
                        </a:rPr>
                        <m:t>𝑃</m:t>
                      </m:r>
                      <m:d>
                        <m:dPr>
                          <m:ctrlP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𝑢</m:t>
                              </m:r>
                            </m:e>
                            <m:sub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</m:sSub>
                          <m:d>
                            <m:dPr>
                              <m:ctrlP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∗</m:t>
                                  </m:r>
                                </m:sup>
                              </m:sSup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,</m:t>
                              </m:r>
                              <m:sSub>
                                <m:sSubPr>
                                  <m:ctrlP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𝑠</m:t>
                                  </m:r>
                                </m:e>
                                <m:sub>
                                  <m: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𝑖𝑗</m:t>
                                  </m:r>
                                </m:sub>
                              </m:sSub>
                            </m:e>
                          </m:d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≥</m:t>
                          </m:r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𝛼</m:t>
                          </m:r>
                        </m:e>
                      </m:d>
                      <m:r>
                        <a:rPr lang="ru-RU" sz="22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Arial Unicode MS"/>
                          <a:cs typeface="Times New Roman" panose="02020603050405020304" pitchFamily="18" charset="0"/>
                        </a:rPr>
                        <m:t>=</m:t>
                      </m:r>
                      <m:func>
                        <m:funcPr>
                          <m:ctrlP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ru-RU" sz="220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max</m:t>
                              </m:r>
                            </m:e>
                            <m:lim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∈</m:t>
                              </m:r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𝑋</m:t>
                              </m:r>
                            </m:lim>
                          </m:limLow>
                        </m:fName>
                        <m:e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𝑃</m:t>
                          </m:r>
                          <m:d>
                            <m:dPr>
                              <m:ctrlP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𝑢</m:t>
                                  </m:r>
                                </m:e>
                                <m:sub>
                                  <m: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  <m:d>
                                <m:dPr>
                                  <m:ctrlP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𝑥</m:t>
                                  </m:r>
                                  <m: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,</m:t>
                                  </m:r>
                                  <m:sSub>
                                    <m:sSubPr>
                                      <m:ctrlPr>
                                        <a:rPr lang="ru-RU" sz="22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ru-RU" sz="22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  <m:t>𝑠</m:t>
                                      </m:r>
                                    </m:e>
                                    <m:sub>
                                      <m:r>
                                        <a:rPr lang="ru-RU" sz="22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  <m:t>𝑖𝑗</m:t>
                                      </m:r>
                                    </m:sub>
                                  </m:sSub>
                                </m:e>
                              </m:d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≥</m:t>
                              </m:r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𝛼</m:t>
                              </m:r>
                            </m:e>
                          </m:d>
                        </m:e>
                      </m:func>
                    </m:oMath>
                  </m:oMathPara>
                </a14:m>
                <a:endParaRPr lang="ru-RU" sz="2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50000"/>
                  </a:lnSpc>
                  <a:spcAft>
                    <a:spcPts val="800"/>
                  </a:spcAft>
                  <a:tabLst>
                    <a:tab pos="712470" algn="l"/>
                  </a:tabLst>
                </a:pP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Ushbu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mezondan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foydalanganda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qaror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qabul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qiluvchi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a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ning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ma'lum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bir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qiymatini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belgilashdan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kelib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chiqadi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va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ushbu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shart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bajarilgan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∈</m:t>
                    </m:r>
                    <m:r>
                      <a:rPr lang="ru-RU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𝑋</m:t>
                    </m:r>
                  </m:oMath>
                </a14:m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echimlarini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optimal deb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hisoblaydi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.</a:t>
                </a:r>
                <a:endParaRPr lang="ru-RU" sz="2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50000"/>
                  </a:lnSpc>
                  <a:spcAft>
                    <a:spcPts val="800"/>
                  </a:spcAft>
                  <a:tabLst>
                    <a:tab pos="712470" algn="l"/>
                  </a:tabLst>
                </a:pP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Agar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𝑉</m:t>
                        </m:r>
                      </m:e>
                      <m:sub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begChr m:val="‖"/>
                        <m:endChr m:val="‖"/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𝑠</m:t>
                            </m:r>
                          </m:e>
                          <m:sub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𝑖𝑗</m:t>
                            </m:r>
                          </m:sub>
                        </m:sSub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</m:d>
                  </m:oMath>
                </a14:m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, 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yo‘qotish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funksiyasidan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foydalanilsa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, u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holda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har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bir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x</a:t>
                </a:r>
                <a:r>
                  <a:rPr lang="en-US" sz="2200" dirty="0" err="1">
                    <a:solidFill>
                      <a:srgbClr val="000000"/>
                    </a:solidFill>
                    <a:latin typeface="Cambria Math" panose="02040503050406030204" pitchFamily="18" charset="0"/>
                    <a:ea typeface="Arial Unicode MS"/>
                    <a:cs typeface="Cambria Math" panose="02040503050406030204" pitchFamily="18" charset="0"/>
                  </a:rPr>
                  <a:t>∈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X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yechim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uchun </a:t>
                </a:r>
                <a14:m>
                  <m:oMath xmlns:m="http://schemas.openxmlformats.org/officeDocument/2006/math">
                    <m:r>
                      <a:rPr lang="ru-RU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𝑃</m:t>
                    </m:r>
                    <m:d>
                      <m:d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  <m:d>
                          <m:d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𝑥</m:t>
                            </m:r>
                            <m:r>
                              <a:rPr lang="en-US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,</m:t>
                            </m:r>
                            <m:sSub>
                              <m:sSubPr>
                                <m:ctrlP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𝑠</m:t>
                                </m:r>
                              </m:e>
                              <m:sub>
                                <m: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𝑖𝑗</m:t>
                                </m:r>
                              </m:sub>
                            </m:sSub>
                          </m:e>
                        </m:d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≤</m:t>
                        </m:r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𝛽</m:t>
                        </m:r>
                      </m:e>
                    </m:d>
                  </m:oMath>
                </a14:m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ehtimoli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aniqlanadi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va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mezonning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qo‘llanilishi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yechimni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tanlashdan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iborat.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Buning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uchun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  <m:r>
                      <a:rPr lang="ru-RU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∈</m:t>
                    </m:r>
                    <m:r>
                      <a:rPr lang="ru-RU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𝑋</m:t>
                    </m:r>
                  </m:oMath>
                </a14:m>
                <a:endParaRPr lang="ru-RU" sz="2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50000"/>
                  </a:lnSpc>
                  <a:spcAft>
                    <a:spcPts val="800"/>
                  </a:spcAft>
                  <a:tabLst>
                    <a:tab pos="712470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3</m:t>
                          </m:r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d>
                        <m:dPr>
                          <m:ctrlP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∗</m:t>
                              </m:r>
                            </m:sup>
                          </m:sSup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,</m:t>
                          </m:r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𝛽</m:t>
                          </m:r>
                        </m:e>
                      </m:d>
                      <m:r>
                        <a:rPr lang="ru-RU" sz="22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Arial Unicode MS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ru-RU" sz="22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Arial Unicode MS"/>
                          <a:cs typeface="Times New Roman" panose="02020603050405020304" pitchFamily="18" charset="0"/>
                        </a:rPr>
                        <m:t>𝑃</m:t>
                      </m:r>
                      <m:d>
                        <m:dPr>
                          <m:ctrlP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</m:sSub>
                          <m:d>
                            <m:dPr>
                              <m:ctrlP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∗</m:t>
                                  </m:r>
                                </m:sup>
                              </m:sSup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,</m:t>
                              </m:r>
                              <m:sSub>
                                <m:sSubPr>
                                  <m:ctrlP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𝑠</m:t>
                                  </m:r>
                                </m:e>
                                <m:sub>
                                  <m: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𝑖𝑗</m:t>
                                  </m:r>
                                </m:sub>
                              </m:sSub>
                            </m:e>
                          </m:d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≥</m:t>
                          </m:r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𝛽</m:t>
                          </m:r>
                        </m:e>
                      </m:d>
                      <m:r>
                        <a:rPr lang="ru-RU" sz="22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Arial Unicode MS"/>
                          <a:cs typeface="Times New Roman" panose="02020603050405020304" pitchFamily="18" charset="0"/>
                        </a:rPr>
                        <m:t>=</m:t>
                      </m:r>
                      <m:func>
                        <m:funcPr>
                          <m:ctrlP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ru-RU" sz="220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max</m:t>
                              </m:r>
                            </m:e>
                            <m:lim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∈</m:t>
                              </m:r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𝑋</m:t>
                              </m:r>
                            </m:lim>
                          </m:limLow>
                        </m:fName>
                        <m:e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𝑃</m:t>
                          </m:r>
                          <m:d>
                            <m:dPr>
                              <m:ctrlP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𝑣</m:t>
                                  </m:r>
                                </m:e>
                                <m:sub>
                                  <m: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  <m:d>
                                <m:dPr>
                                  <m:ctrlP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𝑥</m:t>
                                  </m:r>
                                  <m: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,</m:t>
                                  </m:r>
                                  <m:sSub>
                                    <m:sSubPr>
                                      <m:ctrlPr>
                                        <a:rPr lang="ru-RU" sz="22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ru-RU" sz="22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  <m:t>𝑠</m:t>
                                      </m:r>
                                    </m:e>
                                    <m:sub>
                                      <m:r>
                                        <a:rPr lang="ru-RU" sz="22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  <m:t>𝑖𝑗</m:t>
                                      </m:r>
                                    </m:sub>
                                  </m:sSub>
                                </m:e>
                              </m:d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≥</m:t>
                              </m:r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𝛽</m:t>
                              </m:r>
                            </m:e>
                          </m:d>
                        </m:e>
                      </m:func>
                      <m:r>
                        <a:rPr lang="en-US" sz="22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Arial Unicode MS"/>
                          <a:cs typeface="Times New Roman" panose="02020603050405020304" pitchFamily="18" charset="0"/>
                        </a:rPr>
                        <m:t>,</m:t>
                      </m:r>
                    </m:oMath>
                  </m:oMathPara>
                </a14:m>
                <a:endParaRPr lang="ru-RU" sz="2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800"/>
                  </a:spcAft>
                  <a:tabLst>
                    <a:tab pos="712470" algn="l"/>
                  </a:tabLst>
                </a:pPr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 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Bu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yerda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ru-RU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𝛽</m:t>
                    </m:r>
                  </m:oMath>
                </a14:m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QQQSh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tomonida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bar>
                          <m:bar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barPr>
                          <m:e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𝛼</m:t>
                            </m:r>
                          </m:e>
                        </m:bar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,</m:t>
                        </m:r>
                        <m:acc>
                          <m:accPr>
                            <m:chr m:val="̅"/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𝛼</m:t>
                            </m:r>
                          </m:e>
                        </m:acc>
                      </m:e>
                    </m:d>
                  </m:oMath>
                </a14:m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kesmadan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tanladi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.</a:t>
                </a:r>
                <a:endParaRPr lang="ru-RU" sz="2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6" name="Прямоугольник 5">
                <a:extLst>
                  <a:ext uri="{FF2B5EF4-FFF2-40B4-BE49-F238E27FC236}">
                    <a16:creationId xmlns:a16="http://schemas.microsoft.com/office/drawing/2014/main" id="{00777930-4E33-4D6C-822E-45C7DAAB307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7644" y="426407"/>
                <a:ext cx="9365789" cy="5625514"/>
              </a:xfrm>
              <a:prstGeom prst="rect">
                <a:avLst/>
              </a:prstGeom>
              <a:blipFill>
                <a:blip r:embed="rId2"/>
                <a:stretch>
                  <a:fillRect l="-846" r="-781" b="-75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752593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A74F5A77-B63E-4DBE-9096-06F5F39A3A4A}"/>
              </a:ext>
            </a:extLst>
          </p:cNvPr>
          <p:cNvSpPr/>
          <p:nvPr/>
        </p:nvSpPr>
        <p:spPr>
          <a:xfrm>
            <a:off x="8023123" y="1917290"/>
            <a:ext cx="3185651" cy="243348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849B9C3-688A-40BE-815D-E1BD9527F484}"/>
              </a:ext>
            </a:extLst>
          </p:cNvPr>
          <p:cNvSpPr/>
          <p:nvPr/>
        </p:nvSpPr>
        <p:spPr>
          <a:xfrm>
            <a:off x="677863" y="6245993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[21]</a:t>
            </a:r>
            <a:endParaRPr lang="ru-RU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B51829F-4A3D-4B9A-BF88-4CC31092C5D0}"/>
              </a:ext>
            </a:extLst>
          </p:cNvPr>
          <p:cNvSpPr/>
          <p:nvPr/>
        </p:nvSpPr>
        <p:spPr>
          <a:xfrm>
            <a:off x="7851057" y="2217114"/>
            <a:ext cx="3357717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Modal </a:t>
            </a:r>
            <a:r>
              <a:rPr lang="en-US" sz="4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mezon</a:t>
            </a:r>
            <a:r>
              <a:rPr lang="uz-Cyrl-UZ" sz="4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4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id="{98BA2711-A853-4780-986D-3D752A5626F2}"/>
                  </a:ext>
                </a:extLst>
              </p:cNvPr>
              <p:cNvSpPr/>
              <p:nvPr/>
            </p:nvSpPr>
            <p:spPr>
              <a:xfrm>
                <a:off x="677863" y="791315"/>
                <a:ext cx="6961802" cy="45557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0215" algn="just">
                  <a:lnSpc>
                    <a:spcPct val="150000"/>
                  </a:lnSpc>
                  <a:spcAft>
                    <a:spcPts val="800"/>
                  </a:spcAft>
                  <a:tabLst>
                    <a:tab pos="712470" algn="l"/>
                  </a:tabLst>
                </a:pP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Modal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mezon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atrof-muhitning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eng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ehtimoliy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holati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asosida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tuzilgan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.</a:t>
                </a:r>
                <a:endParaRPr lang="ru-RU" sz="2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50000"/>
                  </a:lnSpc>
                  <a:spcAft>
                    <a:spcPts val="800"/>
                  </a:spcAft>
                  <a:tabLst>
                    <a:tab pos="712470" algn="l"/>
                  </a:tabLst>
                </a:pP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Faraz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qilaylik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𝑖𝑗</m:t>
                            </m:r>
                          </m:sub>
                        </m:sSub>
                      </m:e>
                      <m:sub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=</m:t>
                    </m:r>
                    <m:func>
                      <m:func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sz="220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max</m:t>
                            </m:r>
                          </m:e>
                          <m:lim>
                            <m:sSub>
                              <m:sSubPr>
                                <m:ctrlP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𝑠</m:t>
                                </m:r>
                              </m:e>
                              <m:sub>
                                <m: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𝑖𝑗</m:t>
                                </m:r>
                              </m:sub>
                            </m:sSub>
                            <m:r>
                              <a:rPr lang="en-US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∈</m:t>
                            </m:r>
                            <m:sSub>
                              <m:sSubPr>
                                <m:ctrlP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𝑆</m:t>
                                </m:r>
                              </m:e>
                              <m:sub>
                                <m: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𝑖</m:t>
                                </m:r>
                              </m:sub>
                            </m:sSub>
                          </m:lim>
                        </m:limLow>
                      </m:fName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𝑃</m:t>
                        </m:r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(</m:t>
                        </m:r>
                        <m:sSub>
                          <m:sSub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𝑠</m:t>
                            </m:r>
                          </m:e>
                          <m:sub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=</m:t>
                        </m:r>
                        <m:sSub>
                          <m:sSub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𝑠</m:t>
                            </m:r>
                          </m:e>
                          <m:sub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𝑖𝑗</m:t>
                            </m:r>
                          </m:sub>
                        </m:sSub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</m:func>
                  </m:oMath>
                </a14:m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noyob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qiymat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mavjud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.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Bunday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holda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,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qaror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qabul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qiluvchi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atrof-muhit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𝑠</m:t>
                        </m:r>
                      </m:e>
                      <m:sub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𝑖𝑗</m:t>
                        </m:r>
                      </m:sub>
                    </m:sSub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∈</m:t>
                    </m:r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𝑆</m:t>
                        </m:r>
                      </m:e>
                      <m:sub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holatda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ekanligini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taxmin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qiladi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va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optimal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yechim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shartdan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aniqlanadi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.</a:t>
                </a:r>
                <a:endParaRPr lang="ru-RU" sz="2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  <a:spcAft>
                    <a:spcPts val="800"/>
                  </a:spcAft>
                  <a:tabLst>
                    <a:tab pos="712470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4</m:t>
                          </m:r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d>
                        <m:dPr>
                          <m:ctrlP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∗</m:t>
                              </m:r>
                            </m:sup>
                          </m:sSup>
                          <m:r>
                            <a:rPr lang="en-US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sSub>
                                <m:sSubPr>
                                  <m:ctrlP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𝑠</m:t>
                                  </m:r>
                                </m:e>
                                <m:sub>
                                  <m: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𝑖𝑗</m:t>
                                  </m:r>
                                </m:sub>
                              </m:sSub>
                            </m:e>
                            <m:sub>
                              <m:r>
                                <a:rPr lang="en-US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  <m:r>
                        <a:rPr lang="en-US" sz="22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Arial Unicode MS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d>
                        <m:dPr>
                          <m:ctrlP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∗</m:t>
                              </m:r>
                            </m:sup>
                          </m:sSup>
                          <m:r>
                            <a:rPr lang="en-US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𝑠</m:t>
                              </m:r>
                            </m:e>
                            <m:sub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𝑖𝑗</m:t>
                              </m:r>
                            </m:sub>
                          </m:sSub>
                        </m:e>
                      </m:d>
                      <m:r>
                        <a:rPr lang="en-US" sz="22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Arial Unicode MS"/>
                          <a:cs typeface="Times New Roman" panose="02020603050405020304" pitchFamily="18" charset="0"/>
                        </a:rPr>
                        <m:t>=</m:t>
                      </m:r>
                      <m:func>
                        <m:funcPr>
                          <m:ctrlP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ru-RU" sz="220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max</m:t>
                              </m:r>
                            </m:e>
                            <m:lim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∈</m:t>
                              </m:r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𝑋</m:t>
                              </m:r>
                            </m:lim>
                          </m:limLow>
                        </m:fName>
                        <m:e>
                          <m:sSub>
                            <m:sSubPr>
                              <m:ctrlP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𝑢</m:t>
                              </m:r>
                            </m:e>
                            <m:sub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</m:sSub>
                          <m:d>
                            <m:dPr>
                              <m:ctrlP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,</m:t>
                              </m:r>
                              <m:sSub>
                                <m:sSubPr>
                                  <m:ctrlP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sSub>
                                    <m:sSubPr>
                                      <m:ctrlPr>
                                        <a:rPr lang="ru-RU" sz="22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ru-RU" sz="22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  <m:t>𝑠</m:t>
                                      </m:r>
                                    </m:e>
                                    <m:sub>
                                      <m:r>
                                        <a:rPr lang="ru-RU" sz="22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  <m:t>𝑖𝑗</m:t>
                                      </m:r>
                                    </m:sub>
                                  </m:sSub>
                                </m:e>
                                <m:sub>
                                  <m: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e>
                          </m:d>
                        </m:e>
                      </m:func>
                    </m:oMath>
                  </m:oMathPara>
                </a14:m>
                <a:endParaRPr lang="ru-RU" sz="2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id="{98BA2711-A853-4780-986D-3D752A5626F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863" y="791315"/>
                <a:ext cx="6961802" cy="4555799"/>
              </a:xfrm>
              <a:prstGeom prst="rect">
                <a:avLst/>
              </a:prstGeom>
              <a:blipFill>
                <a:blip r:embed="rId2"/>
                <a:stretch>
                  <a:fillRect l="-1138" r="-113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174711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5299364" y="290945"/>
            <a:ext cx="68926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400" dirty="0">
                <a:solidFill>
                  <a:srgbClr val="333333"/>
                </a:solidFill>
                <a:latin typeface="Arial" panose="020B0604020202020204" pitchFamily="34" charset="0"/>
              </a:rPr>
              <a:t> </a:t>
            </a:r>
            <a:endParaRPr lang="ru-RU" sz="2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C706AF3-C311-4577-A111-2006DDD5F655}"/>
              </a:ext>
            </a:extLst>
          </p:cNvPr>
          <p:cNvSpPr/>
          <p:nvPr/>
        </p:nvSpPr>
        <p:spPr>
          <a:xfrm>
            <a:off x="677863" y="6245993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[22]</a:t>
            </a: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Прямоугольник 2">
                <a:extLst>
                  <a:ext uri="{FF2B5EF4-FFF2-40B4-BE49-F238E27FC236}">
                    <a16:creationId xmlns:a16="http://schemas.microsoft.com/office/drawing/2014/main" id="{C4C7EA3F-0257-4D8E-9608-5AA9ED76351A}"/>
                  </a:ext>
                </a:extLst>
              </p:cNvPr>
              <p:cNvSpPr/>
              <p:nvPr/>
            </p:nvSpPr>
            <p:spPr>
              <a:xfrm>
                <a:off x="427703" y="521777"/>
                <a:ext cx="8952271" cy="548085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0215" algn="just">
                  <a:lnSpc>
                    <a:spcPct val="150000"/>
                  </a:lnSpc>
                  <a:spcAft>
                    <a:spcPts val="800"/>
                  </a:spcAft>
                  <a:tabLst>
                    <a:tab pos="712470" algn="l"/>
                  </a:tabLst>
                </a:pP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Agar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𝑖𝑗</m:t>
                            </m:r>
                          </m:sub>
                        </m:sSub>
                      </m:e>
                      <m:sub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, </m:t>
                    </m:r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𝑖𝑗</m:t>
                            </m:r>
                          </m:sub>
                        </m:sSub>
                      </m:e>
                      <m:sub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, …, </m:t>
                    </m:r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𝑖𝑗</m:t>
                            </m:r>
                          </m:sub>
                        </m:sSub>
                      </m:e>
                      <m:sub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𝑁</m:t>
                        </m:r>
                      </m:sub>
                    </m:sSub>
                  </m:oMath>
                </a14:m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, 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oldingi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ehtimolliklarda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maksimal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ru-RU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𝑃</m:t>
                    </m:r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{</m:t>
                    </m:r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𝑠</m:t>
                        </m:r>
                      </m:e>
                      <m:sub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𝑠</m:t>
                        </m:r>
                      </m:e>
                      <m:sub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𝑖𝑗</m:t>
                        </m:r>
                      </m:sub>
                    </m:sSub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}</m:t>
                    </m:r>
                  </m:oMath>
                </a14:m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ga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erishilganligi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aniqlansa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, u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holda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shartdan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optimal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yechim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aniqlanadi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.</a:t>
                </a:r>
                <a:endParaRPr lang="ru-RU" sz="2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  <a:spcAft>
                    <a:spcPts val="800"/>
                  </a:spcAft>
                  <a:tabLst>
                    <a:tab pos="712470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4</m:t>
                          </m:r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d>
                        <m:dPr>
                          <m:ctrlP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∗</m:t>
                              </m:r>
                            </m:sup>
                          </m:sSup>
                          <m:r>
                            <a:rPr lang="en-US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sSub>
                                <m:sSubPr>
                                  <m:ctrlP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𝑠</m:t>
                                  </m:r>
                                </m:e>
                                <m:sub>
                                  <m: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𝑖𝑗</m:t>
                                  </m:r>
                                </m:sub>
                              </m:sSub>
                            </m:e>
                            <m:sub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, …, </m:t>
                          </m:r>
                          <m:sSub>
                            <m:sSubPr>
                              <m:ctrlP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sSub>
                                <m:sSubPr>
                                  <m:ctrlP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𝑠</m:t>
                                  </m:r>
                                </m:e>
                                <m:sub>
                                  <m: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𝑖𝑗</m:t>
                                  </m:r>
                                </m:sub>
                              </m:sSub>
                            </m:e>
                            <m:sub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𝑁</m:t>
                              </m:r>
                            </m:sub>
                          </m:sSub>
                        </m:e>
                      </m:d>
                      <m:r>
                        <a:rPr lang="en-US" sz="22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Arial Unicode MS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f>
                            <m:fPr>
                              <m:ctrlP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fPr>
                            <m:num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𝑁</m:t>
                              </m:r>
                            </m:den>
                          </m:f>
                          <m:nary>
                            <m:naryPr>
                              <m:chr m:val="∑"/>
                              <m:limLoc m:val="undOvr"/>
                              <m:ctrlP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naryPr>
                            <m:sub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𝑙</m:t>
                              </m:r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=1</m:t>
                              </m:r>
                            </m:sub>
                            <m:sup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𝑁</m:t>
                              </m:r>
                            </m:sup>
                            <m:e>
                              <m:sSub>
                                <m:sSubPr>
                                  <m:ctrlP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𝑢</m:t>
                                  </m:r>
                                </m:e>
                                <m:sub>
                                  <m: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  <m:d>
                                <m:dPr>
                                  <m:ctrlP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ru-RU" sz="22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ru-RU" sz="22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  <m:t>𝑥</m:t>
                                      </m:r>
                                    </m:e>
                                    <m:sup>
                                      <m:r>
                                        <a:rPr lang="ru-RU" sz="22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  <m:t>∗</m:t>
                                      </m:r>
                                    </m:sup>
                                  </m:sSup>
                                  <m: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,</m:t>
                                  </m:r>
                                  <m:sSub>
                                    <m:sSubPr>
                                      <m:ctrlPr>
                                        <a:rPr lang="ru-RU" sz="22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sSub>
                                        <m:sSubPr>
                                          <m:ctrlPr>
                                            <a:rPr lang="ru-RU" sz="2200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  <a:ea typeface="Arial Unicode MS"/>
                                              <a:cs typeface="Times New Roman" panose="020206030504050203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ru-RU" sz="2200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  <a:ea typeface="Arial Unicode MS"/>
                                              <a:cs typeface="Times New Roman" panose="02020603050405020304" pitchFamily="18" charset="0"/>
                                            </a:rPr>
                                            <m:t>𝑠</m:t>
                                          </m:r>
                                        </m:e>
                                        <m:sub>
                                          <m:r>
                                            <a:rPr lang="ru-RU" sz="2200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  <a:ea typeface="Arial Unicode MS"/>
                                              <a:cs typeface="Times New Roman" panose="02020603050405020304" pitchFamily="18" charset="0"/>
                                            </a:rPr>
                                            <m:t>𝑖𝑗</m:t>
                                          </m:r>
                                        </m:sub>
                                      </m:sSub>
                                    </m:e>
                                    <m:sub>
                                      <m:r>
                                        <a:rPr lang="ru-RU" sz="22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  <m:t>𝑙</m:t>
                                      </m:r>
                                    </m:sub>
                                  </m:sSub>
                                </m:e>
                              </m:d>
                            </m:e>
                          </m:nary>
                        </m:e>
                        <m:sub/>
                      </m:sSub>
                      <m:r>
                        <a:rPr lang="en-US" sz="22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Arial Unicode MS"/>
                          <a:cs typeface="Times New Roman" panose="02020603050405020304" pitchFamily="18" charset="0"/>
                        </a:rPr>
                        <m:t>=</m:t>
                      </m:r>
                      <m:func>
                        <m:funcPr>
                          <m:ctrlP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US" sz="220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max</m:t>
                              </m:r>
                            </m:e>
                            <m:lim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∈</m:t>
                              </m:r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𝑋</m:t>
                              </m:r>
                            </m:lim>
                          </m:limLow>
                        </m:fName>
                        <m:e>
                          <m:f>
                            <m:fPr>
                              <m:ctrlP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fPr>
                            <m:num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𝑁</m:t>
                              </m:r>
                            </m:den>
                          </m:f>
                          <m:nary>
                            <m:naryPr>
                              <m:chr m:val="∑"/>
                              <m:limLoc m:val="undOvr"/>
                              <m:ctrlP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naryPr>
                            <m:sub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𝑙</m:t>
                              </m:r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=1</m:t>
                              </m:r>
                            </m:sub>
                            <m:sup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𝑁</m:t>
                              </m:r>
                            </m:sup>
                            <m:e>
                              <m:sSub>
                                <m:sSubPr>
                                  <m:ctrlP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𝑢</m:t>
                                  </m:r>
                                </m:e>
                                <m:sub>
                                  <m: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  <m:d>
                                <m:dPr>
                                  <m:ctrlP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𝑥</m:t>
                                  </m:r>
                                  <m: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,</m:t>
                                  </m:r>
                                  <m:sSub>
                                    <m:sSubPr>
                                      <m:ctrlPr>
                                        <a:rPr lang="ru-RU" sz="22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sSub>
                                        <m:sSubPr>
                                          <m:ctrlPr>
                                            <a:rPr lang="ru-RU" sz="2200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  <a:ea typeface="Arial Unicode MS"/>
                                              <a:cs typeface="Times New Roman" panose="020206030504050203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ru-RU" sz="2200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  <a:ea typeface="Arial Unicode MS"/>
                                              <a:cs typeface="Times New Roman" panose="02020603050405020304" pitchFamily="18" charset="0"/>
                                            </a:rPr>
                                            <m:t>𝑠</m:t>
                                          </m:r>
                                        </m:e>
                                        <m:sub>
                                          <m:r>
                                            <a:rPr lang="ru-RU" sz="2200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  <a:ea typeface="Arial Unicode MS"/>
                                              <a:cs typeface="Times New Roman" panose="02020603050405020304" pitchFamily="18" charset="0"/>
                                            </a:rPr>
                                            <m:t>𝑖𝑗</m:t>
                                          </m:r>
                                        </m:sub>
                                      </m:sSub>
                                    </m:e>
                                    <m:sub>
                                      <m:r>
                                        <a:rPr lang="en-US" sz="22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  <m:t>𝑙</m:t>
                                      </m:r>
                                    </m:sub>
                                  </m:sSub>
                                </m:e>
                              </m:d>
                            </m:e>
                          </m:nary>
                        </m:e>
                      </m:func>
                    </m:oMath>
                  </m:oMathPara>
                </a14:m>
                <a:endParaRPr lang="ru-RU" sz="2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50000"/>
                  </a:lnSpc>
                  <a:spcAft>
                    <a:spcPts val="800"/>
                  </a:spcAft>
                  <a:tabLst>
                    <a:tab pos="712470" algn="l"/>
                  </a:tabLst>
                </a:pP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Ko'rib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chiqilayotgan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mezonning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asosiy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kamchiligi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shundaki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, agar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ikkita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sSub>
                          <m:sSub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𝑘</m:t>
                            </m:r>
                          </m:e>
                          <m:sub>
                            <m:r>
                              <a:rPr lang="en-US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va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sSub>
                          <m:sSub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𝑘</m:t>
                            </m:r>
                          </m:e>
                          <m:sub>
                            <m:r>
                              <a:rPr lang="en-US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yechimlarni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oladigan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bo'lsak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,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ular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uchun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d>
                      <m:d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  <m:sub>
                            <m:sSub>
                              <m:sSubPr>
                                <m:ctrlP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𝑘</m:t>
                                </m:r>
                              </m:e>
                              <m:sub>
                                <m:r>
                                  <a:rPr lang="en-US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</m:sSub>
                          </m:sub>
                        </m:sSub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sSub>
                              <m:sSubPr>
                                <m:ctrlP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𝑠</m:t>
                                </m:r>
                              </m:e>
                              <m:sub>
                                <m: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𝑖𝑗</m:t>
                                </m:r>
                              </m:sub>
                            </m:sSub>
                          </m:e>
                          <m:sub>
                            <m:r>
                              <a:rPr lang="en-US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&gt;</m:t>
                    </m:r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d>
                      <m:d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  <m:sub>
                            <m:sSub>
                              <m:sSubPr>
                                <m:ctrlP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𝑘</m:t>
                                </m:r>
                              </m:e>
                              <m:sub>
                                <m:r>
                                  <a:rPr lang="en-US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b>
                            </m:sSub>
                          </m:sub>
                        </m:sSub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sSub>
                              <m:sSubPr>
                                <m:ctrlP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𝑠</m:t>
                                </m:r>
                              </m:e>
                              <m:sub>
                                <m: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𝑖𝑗</m:t>
                                </m:r>
                              </m:sub>
                            </m:sSub>
                          </m:e>
                          <m:sub>
                            <m:r>
                              <a:rPr lang="en-US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,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keyin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modal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mezonga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ko'ra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sSub>
                          <m:sSub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𝑘</m:t>
                            </m:r>
                          </m:e>
                          <m:sub>
                            <m:r>
                              <a:rPr lang="en-US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yechim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afzalroq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bo'ladi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,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ya'ni</a:t>
                </a:r>
                <a:r>
                  <a:rPr lang="uz-Cyrl-UZ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sSub>
                          <m:sSub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𝑘</m:t>
                            </m:r>
                          </m:e>
                          <m:sub>
                            <m:r>
                              <a:rPr lang="en-US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sub>
                    </m:sSub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≺</m:t>
                    </m:r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sSub>
                          <m:sSub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𝑘</m:t>
                            </m:r>
                          </m:e>
                          <m:sub>
                            <m:r>
                              <a:rPr lang="en-US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.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Biroq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𝐵</m:t>
                        </m:r>
                      </m:e>
                      <m:sub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d>
                      <m:d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  <m:sub>
                            <m:sSub>
                              <m:sSubPr>
                                <m:ctrlP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ru-RU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𝑘</m:t>
                                </m:r>
                              </m:e>
                              <m:sub>
                                <m:r>
                                  <a:rPr lang="en-US" sz="2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Arial Unicode MS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</m:sSub>
                          </m:sub>
                        </m:sSub>
                      </m:e>
                    </m:d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&lt;</m:t>
                    </m:r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𝐵</m:t>
                        </m:r>
                      </m:e>
                      <m:sub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(</m:t>
                    </m:r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𝑝</m:t>
                        </m:r>
                      </m:e>
                      <m:sub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,</m:t>
                    </m:r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sSub>
                          <m:sSub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𝑘</m:t>
                            </m:r>
                          </m:e>
                          <m:sub>
                            <m:r>
                              <a:rPr lang="en-US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sub>
                    </m:sSub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bo'lishi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mumkin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.</a:t>
                </a:r>
                <a:endParaRPr lang="ru-RU" sz="2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Прямоугольник 2">
                <a:extLst>
                  <a:ext uri="{FF2B5EF4-FFF2-40B4-BE49-F238E27FC236}">
                    <a16:creationId xmlns:a16="http://schemas.microsoft.com/office/drawing/2014/main" id="{C4C7EA3F-0257-4D8E-9608-5AA9ED76351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703" y="521777"/>
                <a:ext cx="8952271" cy="5480859"/>
              </a:xfrm>
              <a:prstGeom prst="rect">
                <a:avLst/>
              </a:prstGeom>
              <a:blipFill>
                <a:blip r:embed="rId2"/>
                <a:stretch>
                  <a:fillRect l="-885" r="-885" b="-66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15391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B3AA5F2-FFBD-4B12-A813-CB7414D45BF3}"/>
              </a:ext>
            </a:extLst>
          </p:cNvPr>
          <p:cNvSpPr/>
          <p:nvPr/>
        </p:nvSpPr>
        <p:spPr>
          <a:xfrm>
            <a:off x="677863" y="6245993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[23]</a:t>
            </a: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DFF82E97-7710-4A94-BF33-FC2B4FC95553}"/>
                  </a:ext>
                </a:extLst>
              </p:cNvPr>
              <p:cNvSpPr/>
              <p:nvPr/>
            </p:nvSpPr>
            <p:spPr>
              <a:xfrm>
                <a:off x="962555" y="1124715"/>
                <a:ext cx="8284683" cy="460856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0215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2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Modal </a:t>
                </a:r>
                <a:r>
                  <a:rPr lang="en-US" sz="2200" b="1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mezonning</a:t>
                </a:r>
                <a:r>
                  <a:rPr lang="en-US" sz="22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afzalliklari</a:t>
                </a:r>
                <a:r>
                  <a:rPr lang="en-US" sz="22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quyidagilardan iborat:</a:t>
                </a:r>
                <a:endParaRPr lang="ru-RU" sz="2200" b="1" i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-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atrof-muhitning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eng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ehtimoliy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holatlaridan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foydalanish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;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shu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bilan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birga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,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ushbu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holatlarning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paydo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bo'lish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ehtimolining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miqdoriy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qiymatlarini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bilish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mutlaqo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shart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emas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;</a:t>
                </a:r>
                <a:endParaRPr lang="ru-RU" sz="2200" b="1" i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-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foydali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funktsiyani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faqat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atrof-muhitning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eng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ehtimoliy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holatlari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uchun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aniqlash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qobiliyati,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bu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qaror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qabul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qilish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tezligini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sezilarli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darajada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oshiradi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.</a:t>
                </a:r>
                <a:endParaRPr lang="ru-RU" sz="2200" b="1" i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E'tibor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bering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b="1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b="1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𝑽</m:t>
                        </m:r>
                      </m:e>
                      <m:sub>
                        <m:r>
                          <a:rPr lang="ru-RU" sz="2200" b="1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𝒊</m:t>
                        </m:r>
                      </m:sub>
                    </m:sSub>
                  </m:oMath>
                </a14:m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yo'qotish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funktsiyasidan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foydalanganda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maksimal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operatsiya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min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bilan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almashtiriladi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.</a:t>
                </a:r>
                <a:endParaRPr lang="ru-RU" sz="2200" b="1" i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DFF82E97-7710-4A94-BF33-FC2B4FC9555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2555" y="1124715"/>
                <a:ext cx="8284683" cy="4608569"/>
              </a:xfrm>
              <a:prstGeom prst="rect">
                <a:avLst/>
              </a:prstGeom>
              <a:blipFill>
                <a:blip r:embed="rId2"/>
                <a:stretch>
                  <a:fillRect l="-957" b="-172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70122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4FE69D9A-96D0-493C-AA65-B77482474BEE}"/>
              </a:ext>
            </a:extLst>
          </p:cNvPr>
          <p:cNvSpPr/>
          <p:nvPr/>
        </p:nvSpPr>
        <p:spPr>
          <a:xfrm>
            <a:off x="7757651" y="1976284"/>
            <a:ext cx="3889221" cy="2241755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E538979C-81DA-4F73-8AC5-C7D77636C579}"/>
              </a:ext>
            </a:extLst>
          </p:cNvPr>
          <p:cNvSpPr/>
          <p:nvPr/>
        </p:nvSpPr>
        <p:spPr>
          <a:xfrm>
            <a:off x="677863" y="6245993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[24]</a:t>
            </a:r>
            <a:endParaRPr lang="ru-RU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4E1A3765-0069-4A71-8308-6DA274596CA3}"/>
              </a:ext>
            </a:extLst>
          </p:cNvPr>
          <p:cNvSpPr/>
          <p:nvPr/>
        </p:nvSpPr>
        <p:spPr>
          <a:xfrm>
            <a:off x="7920447" y="2189536"/>
            <a:ext cx="3593690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Germeyer</a:t>
            </a:r>
            <a:r>
              <a:rPr lang="en-US" sz="4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mezoni</a:t>
            </a:r>
            <a:endParaRPr lang="ru-RU" sz="4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Прямоугольник 2">
                <a:extLst>
                  <a:ext uri="{FF2B5EF4-FFF2-40B4-BE49-F238E27FC236}">
                    <a16:creationId xmlns:a16="http://schemas.microsoft.com/office/drawing/2014/main" id="{B71ED684-89B7-407A-A7C9-4681E906B365}"/>
                  </a:ext>
                </a:extLst>
              </p:cNvPr>
              <p:cNvSpPr/>
              <p:nvPr/>
            </p:nvSpPr>
            <p:spPr>
              <a:xfrm>
                <a:off x="677863" y="1281328"/>
                <a:ext cx="6352201" cy="42953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0215" algn="just">
                  <a:lnSpc>
                    <a:spcPct val="150000"/>
                  </a:lnSpc>
                  <a:spcAft>
                    <a:spcPts val="800"/>
                  </a:spcAft>
                  <a:tabLst>
                    <a:tab pos="712470" algn="l"/>
                  </a:tabLs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𝑉</m:t>
                        </m:r>
                      </m:e>
                      <m:sub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begChr m:val="‖"/>
                        <m:endChr m:val="‖"/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(</m:t>
                        </m:r>
                        <m:sSub>
                          <m:sSub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𝑘</m:t>
                            </m:r>
                          </m:sub>
                        </m:sSub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𝑠</m:t>
                            </m:r>
                          </m:e>
                          <m:sub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𝑗</m:t>
                            </m:r>
                          </m:sub>
                        </m:sSub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</m:d>
                  </m:oMath>
                </a14:m>
                <a:r>
                  <a:rPr lang="ru-RU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funktsiyasi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bilan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tavsiflangan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yo'qotishlar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kattaligiga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yo'naltirilgan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Germeyer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mezonini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ko'rib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chiqaylik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,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manfiy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qiymatlar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(</m:t>
                    </m:r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𝑘</m:t>
                        </m:r>
                      </m:sub>
                    </m:sSub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,</m:t>
                    </m:r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𝑗</m:t>
                        </m:r>
                      </m:sub>
                    </m:sSub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ru-RU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𝑘</m:t>
                    </m:r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=1, …,</m:t>
                    </m:r>
                    <m:r>
                      <a:rPr lang="ru-RU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 , </m:t>
                    </m:r>
                    <m:r>
                      <a:rPr lang="ru-RU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𝑗</m:t>
                    </m:r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=1, …, </m:t>
                    </m:r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𝑞</m:t>
                        </m:r>
                      </m:e>
                      <m:sub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.</a:t>
                </a:r>
                <a:endParaRPr lang="ru-RU" sz="2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50000"/>
                  </a:lnSpc>
                  <a:spcAft>
                    <a:spcPts val="800"/>
                  </a:spcAft>
                  <a:tabLst>
                    <a:tab pos="712470" algn="l"/>
                  </a:tabLst>
                </a:pP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Germeyer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mezoniga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ko'ra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, optimal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echimlar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∈</m:t>
                    </m:r>
                    <m:r>
                      <a:rPr lang="ru-RU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𝑋</m:t>
                    </m:r>
                  </m:oMath>
                </a14:m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bo'lgan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yechimlar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deb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hisoblanadi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.</a:t>
                </a:r>
                <a:endParaRPr lang="ru-RU" sz="2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50000"/>
                  </a:lnSpc>
                  <a:spcAft>
                    <a:spcPts val="800"/>
                  </a:spcAft>
                  <a:tabLst>
                    <a:tab pos="712470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6</m:t>
                          </m:r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d>
                        <m:dPr>
                          <m:ctrlP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,</m:t>
                          </m:r>
                          <m:sSup>
                            <m:sSupPr>
                              <m:ctrlP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∗</m:t>
                              </m:r>
                            </m:sup>
                          </m:sSup>
                        </m:e>
                      </m:d>
                      <m:r>
                        <a:rPr lang="en-US" sz="22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Arial Unicode MS"/>
                          <a:cs typeface="Times New Roman" panose="02020603050405020304" pitchFamily="18" charset="0"/>
                        </a:rPr>
                        <m:t>=</m:t>
                      </m:r>
                      <m:func>
                        <m:funcPr>
                          <m:ctrlP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US" sz="220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max</m:t>
                              </m:r>
                            </m:e>
                            <m:lim>
                              <m:sSub>
                                <m:sSubPr>
                                  <m:ctrlP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en-US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𝑘</m:t>
                                  </m:r>
                                </m:sub>
                              </m:sSub>
                              <m:r>
                                <a:rPr lang="en-US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∈</m:t>
                              </m:r>
                              <m:r>
                                <a:rPr lang="en-US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  <m:t>𝑋</m:t>
                              </m:r>
                            </m:lim>
                          </m:limLow>
                        </m:fName>
                        <m:e>
                          <m:func>
                            <m:funcPr>
                              <m:ctrlPr>
                                <a:rPr lang="ru-RU" sz="2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Arial Unicode MS"/>
                                  <a:cs typeface="Times New Roman" panose="02020603050405020304" pitchFamily="18" charset="0"/>
                                </a:rPr>
                              </m:ctrlPr>
                            </m:funcPr>
                            <m:fName>
                              <m:limLow>
                                <m:limLowPr>
                                  <m:ctrlP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</m:ctrlPr>
                                </m:limLow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220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min</m:t>
                                  </m:r>
                                </m:e>
                                <m:lim>
                                  <m:r>
                                    <a:rPr lang="en-US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𝑗</m:t>
                                  </m:r>
                                  <m:r>
                                    <a:rPr lang="en-US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∈</m:t>
                                  </m:r>
                                  <m:d>
                                    <m:dPr>
                                      <m:begChr m:val="{"/>
                                      <m:endChr m:val="}"/>
                                      <m:ctrlPr>
                                        <a:rPr lang="ru-RU" sz="22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22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ea typeface="Arial Unicode MS"/>
                                          <a:cs typeface="Times New Roman" panose="02020603050405020304" pitchFamily="18" charset="0"/>
                                        </a:rPr>
                                        <m:t>1, …, </m:t>
                                      </m:r>
                                      <m:sSub>
                                        <m:sSubPr>
                                          <m:ctrlPr>
                                            <a:rPr lang="ru-RU" sz="2200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  <a:ea typeface="Arial Unicode MS"/>
                                              <a:cs typeface="Times New Roman" panose="020206030504050203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sz="2200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  <a:ea typeface="Arial Unicode MS"/>
                                              <a:cs typeface="Times New Roman" panose="02020603050405020304" pitchFamily="18" charset="0"/>
                                            </a:rPr>
                                            <m:t>𝑞</m:t>
                                          </m:r>
                                        </m:e>
                                        <m:sub>
                                          <m:r>
                                            <a:rPr lang="en-US" sz="2200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  <a:ea typeface="Arial Unicode MS"/>
                                              <a:cs typeface="Times New Roman" panose="02020603050405020304" pitchFamily="18" charset="0"/>
                                            </a:rPr>
                                            <m:t>𝑖</m:t>
                                          </m:r>
                                        </m:sub>
                                      </m:sSub>
                                    </m:e>
                                  </m:d>
                                </m:lim>
                              </m:limLow>
                            </m:fName>
                            <m:e>
                              <m:sSub>
                                <m:sSubPr>
                                  <m:ctrlPr>
                                    <a:rPr lang="ru-RU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𝑝</m:t>
                                  </m:r>
                                </m:e>
                                <m:sub>
                                  <m:r>
                                    <a:rPr lang="en-US" sz="2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Arial Unicode MS"/>
                                      <a:cs typeface="Times New Roman" panose="02020603050405020304" pitchFamily="18" charset="0"/>
                                    </a:rPr>
                                    <m:t>𝑖𝑗</m:t>
                                  </m:r>
                                </m:sub>
                              </m:sSub>
                            </m:e>
                          </m:func>
                        </m:e>
                      </m:func>
                      <m:sSub>
                        <m:sSubPr>
                          <m:ctrlP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r>
                        <a:rPr lang="ru-RU" sz="22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Arial Unicode MS"/>
                          <a:cs typeface="Times New Roman" panose="02020603050405020304" pitchFamily="18" charset="0"/>
                        </a:rPr>
                        <m:t>(</m:t>
                      </m:r>
                      <m:sSub>
                        <m:sSubPr>
                          <m:ctrlP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𝑘</m:t>
                          </m:r>
                        </m:sub>
                      </m:sSub>
                      <m:r>
                        <a:rPr lang="ru-RU" sz="22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Arial Unicode MS"/>
                          <a:cs typeface="Times New Roman" panose="02020603050405020304" pitchFamily="18" charset="0"/>
                        </a:rPr>
                        <m:t>,</m:t>
                      </m:r>
                      <m:sSub>
                        <m:sSubPr>
                          <m:ctrlP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ru-RU" sz="2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Arial Unicode MS"/>
                              <a:cs typeface="Times New Roman" panose="02020603050405020304" pitchFamily="18" charset="0"/>
                            </a:rPr>
                            <m:t>𝑖𝑗</m:t>
                          </m:r>
                        </m:sub>
                      </m:sSub>
                      <m:r>
                        <a:rPr lang="ru-RU" sz="22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Arial Unicode MS"/>
                          <a:cs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ru-RU" sz="2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Прямоугольник 2">
                <a:extLst>
                  <a:ext uri="{FF2B5EF4-FFF2-40B4-BE49-F238E27FC236}">
                    <a16:creationId xmlns:a16="http://schemas.microsoft.com/office/drawing/2014/main" id="{B71ED684-89B7-407A-A7C9-4681E906B36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863" y="1281328"/>
                <a:ext cx="6352201" cy="4295343"/>
              </a:xfrm>
              <a:prstGeom prst="rect">
                <a:avLst/>
              </a:prstGeom>
              <a:blipFill>
                <a:blip r:embed="rId2"/>
                <a:stretch>
                  <a:fillRect l="-1248" r="-124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0066067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06C4B7A-D9E4-49D8-B9AF-609CA60D6861}"/>
              </a:ext>
            </a:extLst>
          </p:cNvPr>
          <p:cNvSpPr/>
          <p:nvPr/>
        </p:nvSpPr>
        <p:spPr>
          <a:xfrm>
            <a:off x="677863" y="6245993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[25]</a:t>
            </a: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C4CE0D57-5509-4A8E-A2A2-CAC9774909FC}"/>
                  </a:ext>
                </a:extLst>
              </p:cNvPr>
              <p:cNvSpPr/>
              <p:nvPr/>
            </p:nvSpPr>
            <p:spPr>
              <a:xfrm>
                <a:off x="446363" y="217291"/>
                <a:ext cx="8786128" cy="602870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0215" algn="just">
                  <a:lnSpc>
                    <a:spcPct val="150000"/>
                  </a:lnSpc>
                  <a:spcAft>
                    <a:spcPts val="800"/>
                  </a:spcAft>
                  <a:tabLst>
                    <a:tab pos="712470" algn="l"/>
                  </a:tabLst>
                </a:pP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Ko'pgina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qo'llaniladigan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masalalarda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narx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va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xarajatlar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bilan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shug'ullanish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kerak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va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(</m:t>
                    </m:r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𝑘</m:t>
                        </m:r>
                      </m:sub>
                    </m:sSub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,</m:t>
                    </m:r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𝑠</m:t>
                        </m:r>
                      </m:e>
                      <m:sub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𝑖𝑗</m:t>
                        </m:r>
                      </m:sub>
                    </m:sSub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)&lt; 0</m:t>
                    </m:r>
                  </m:oMath>
                </a14:m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sharti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qondiriladi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. Agar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(</m:t>
                    </m:r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𝑘</m:t>
                        </m:r>
                      </m:sub>
                    </m:sSub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,</m:t>
                    </m:r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𝑠</m:t>
                        </m:r>
                      </m:e>
                      <m:sub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𝑖𝑗</m:t>
                        </m:r>
                      </m:sub>
                    </m:sSub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qiymatlari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orasida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ijobiy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qiymatlar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ham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mavjud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bo'lsa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(</m:t>
                    </m:r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𝑘</m:t>
                        </m:r>
                      </m:sub>
                    </m:sSub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,</m:t>
                    </m:r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𝑠</m:t>
                        </m:r>
                      </m:e>
                      <m:sub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𝑖𝑗</m:t>
                        </m:r>
                      </m:sub>
                    </m:sSub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) − </m:t>
                    </m:r>
                    <m:r>
                      <a:rPr lang="ru-RU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𝑏</m:t>
                    </m:r>
                  </m:oMath>
                </a14:m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uchun </a:t>
                </a:r>
                <a14:m>
                  <m:oMath xmlns:m="http://schemas.openxmlformats.org/officeDocument/2006/math">
                    <m:r>
                      <a:rPr lang="ru-RU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𝑏</m:t>
                    </m:r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 &gt; 0</m:t>
                    </m:r>
                  </m:oMath>
                </a14:m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o‘zgartirishdan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foydalanib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,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qat'iy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manfiy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qiymatlarga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o'tish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mumkin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.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Ushbu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vaziyatda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yechim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b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ga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bog'liq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.</a:t>
                </a:r>
                <a:endParaRPr lang="ru-RU" sz="2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50000"/>
                  </a:lnSpc>
                  <a:spcAft>
                    <a:spcPts val="800"/>
                  </a:spcAft>
                  <a:tabLst>
                    <a:tab pos="712470" algn="l"/>
                  </a:tabLst>
                </a:pP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Germeyer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mezoniga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ko'ra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tanlash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qoidasi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quyidagicha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tuzilgan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.</a:t>
                </a:r>
                <a:endParaRPr lang="ru-RU" sz="2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50000"/>
                  </a:lnSpc>
                  <a:spcAft>
                    <a:spcPts val="80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𝑉</m:t>
                        </m:r>
                      </m:e>
                      <m:sub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Arial Unicode MS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begChr m:val="‖"/>
                        <m:endChr m:val="‖"/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𝑠</m:t>
                            </m:r>
                          </m:e>
                          <m:sub>
                            <m:r>
                              <a:rPr lang="en-US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𝑖</m:t>
                            </m:r>
                            <m:r>
                              <a:rPr lang="ru-RU" sz="2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Arial Unicode MS"/>
                                <a:cs typeface="Times New Roman" panose="02020603050405020304" pitchFamily="18" charset="0"/>
                              </a:rPr>
                              <m:t>𝑗</m:t>
                            </m:r>
                          </m:sub>
                        </m:sSub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</m:d>
                  </m:oMath>
                </a14:m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yo‘qotish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funksiyasi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har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bir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satrda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unda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mavjud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bo‘lgan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natijaning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eng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kichik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mahsulotini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va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tegishli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𝑝</m:t>
                        </m:r>
                      </m:e>
                      <m:sub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𝑖𝑗</m:t>
                        </m:r>
                      </m:sub>
                    </m:sSub>
                  </m:oMath>
                </a14:m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holatining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ehtimolini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o‘z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ichiga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olgan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ustun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bilan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to‘ldiriladi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,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ya’ni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har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bir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qaror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vaznli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qiymat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bilan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baholanadi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.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Satrlarida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ushbu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ustunning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eng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katta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qiymati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bo'lgan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ru-RU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Arial Unicode MS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variantlari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tanlanadi</a:t>
                </a:r>
                <a:r>
                  <a:rPr lang="en-US" sz="2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Arial Unicode MS"/>
                    <a:cs typeface="Times New Roman" panose="02020603050405020304" pitchFamily="18" charset="0"/>
                  </a:rPr>
                  <a:t>.</a:t>
                </a:r>
                <a:endParaRPr lang="ru-RU" sz="2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C4CE0D57-5509-4A8E-A2A2-CAC9774909F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363" y="217291"/>
                <a:ext cx="8786128" cy="6028702"/>
              </a:xfrm>
              <a:prstGeom prst="rect">
                <a:avLst/>
              </a:prstGeom>
              <a:blipFill>
                <a:blip r:embed="rId2"/>
                <a:stretch>
                  <a:fillRect l="-902" r="-832" b="-101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689398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2C32419D-CE1F-4832-A57A-A42A1595F6E7}"/>
              </a:ext>
            </a:extLst>
          </p:cNvPr>
          <p:cNvSpPr/>
          <p:nvPr/>
        </p:nvSpPr>
        <p:spPr>
          <a:xfrm>
            <a:off x="677863" y="6245993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[26]</a:t>
            </a:r>
            <a:endParaRPr lang="ru-RU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B4256E37-D1C1-478C-A13E-934E51D52E3F}"/>
              </a:ext>
            </a:extLst>
          </p:cNvPr>
          <p:cNvSpPr/>
          <p:nvPr/>
        </p:nvSpPr>
        <p:spPr>
          <a:xfrm>
            <a:off x="1247250" y="460216"/>
            <a:ext cx="786188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9.3.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Variantlarni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AF1BF7C-F07F-4F58-9614-959262774C25}"/>
              </a:ext>
            </a:extLst>
          </p:cNvPr>
          <p:cNvSpPr/>
          <p:nvPr/>
        </p:nvSpPr>
        <p:spPr>
          <a:xfrm>
            <a:off x="279656" y="1106547"/>
            <a:ext cx="9424782" cy="51164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QQQT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qaror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jarayonlarida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qo'llaniladigan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ko'p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mezonli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muqobillarni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uchun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nechta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usullardan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Har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mezonga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muqobillarni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juftlik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taqqoslash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Ko'rib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chiqilayotgan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mezonlarni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ahamiyatlilik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darajasiga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ko'ra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tartiblashning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leksikografik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Muqobil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variantlarni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afzal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ko'rgan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almashtirish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oshirish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Analitik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ierarxiyalar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Mezonlarni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tartiblashni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talab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qilmaydigan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usullar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To'lov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xavfi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matritsasi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boshqalarni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237096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CE17349F-2ADC-4965-BEB7-C6FCE615F6E1}"/>
              </a:ext>
            </a:extLst>
          </p:cNvPr>
          <p:cNvSpPr/>
          <p:nvPr/>
        </p:nvSpPr>
        <p:spPr>
          <a:xfrm>
            <a:off x="677863" y="6245993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[27]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FEC06F95-2146-4E22-A696-A5ACB1EED801}"/>
              </a:ext>
            </a:extLst>
          </p:cNvPr>
          <p:cNvSpPr/>
          <p:nvPr/>
        </p:nvSpPr>
        <p:spPr>
          <a:xfrm>
            <a:off x="471385" y="513855"/>
            <a:ext cx="8790602" cy="51164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2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Analitik</a:t>
            </a:r>
            <a:r>
              <a:rPr lang="en-US" sz="22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ierarxiyalar</a:t>
            </a:r>
            <a:r>
              <a:rPr lang="en-US" sz="22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qiziqarli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bo'lib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tanlangan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mezonlarning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har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vazni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dastlab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chiqiladi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Mezonlarning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og'irligini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uchun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juftlik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taqqoslanadi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mezonlar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juftligi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o'rtasidagi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munosabatlarni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matritsa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tuziladi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Keyin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mezonning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og'irligiga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muvofiq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muqobilning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narxi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chiqiladi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mezonning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narxi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qanchalik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bo'lsa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muqobil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afzalroqdir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Muqobil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variantlarning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afzalligini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chiqqandan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so'ng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qaror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qiluvchining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hukmlarining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izchilligi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buzilganligini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tekshiradilar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izchillik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indeksi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amalga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oshiriladi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bugungi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kunda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muqobillarni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taqqoslash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baholashning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mashhur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021860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D9C5D4-3281-422A-A2BC-1DFAF5CF80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96645"/>
            <a:ext cx="8596668" cy="776748"/>
          </a:xfrm>
        </p:spPr>
        <p:txBody>
          <a:bodyPr>
            <a:normAutofit/>
          </a:bodyPr>
          <a:lstStyle/>
          <a:p>
            <a:pPr algn="ctr"/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savollari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449841AF-92FF-44D1-927D-DFBFD020FA46}"/>
              </a:ext>
            </a:extLst>
          </p:cNvPr>
          <p:cNvSpPr/>
          <p:nvPr/>
        </p:nvSpPr>
        <p:spPr>
          <a:xfrm>
            <a:off x="677333" y="973393"/>
            <a:ext cx="8746885" cy="4813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340" indent="-180340" algn="just">
              <a:lnSpc>
                <a:spcPct val="150000"/>
              </a:lnSpc>
              <a:spcAft>
                <a:spcPts val="0"/>
              </a:spcAft>
            </a:pP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Qaror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jarayonga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omillar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ta'sir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qilishi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3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80340" indent="-180340" algn="just">
              <a:lnSpc>
                <a:spcPct val="150000"/>
              </a:lnSpc>
              <a:spcAft>
                <a:spcPts val="0"/>
              </a:spcAft>
            </a:pP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Qaror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jarayonining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bosqichlari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nimalardan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iborat?</a:t>
            </a:r>
            <a:endParaRPr lang="ru-RU" sz="23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80340" indent="-180340" algn="just">
              <a:lnSpc>
                <a:spcPct val="150000"/>
              </a:lnSpc>
              <a:spcAft>
                <a:spcPts val="0"/>
              </a:spcAft>
            </a:pP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qarorlarni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qo'llab-quvvatlash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qaror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qiluvchilarga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berishi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3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80340" indent="-180340" algn="just">
              <a:lnSpc>
                <a:spcPct val="150000"/>
              </a:lnSpc>
              <a:spcAft>
                <a:spcPts val="0"/>
              </a:spcAft>
            </a:pP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biznes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menejmentda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qaror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qilishni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qo'llab-quvvatlovchi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vositalar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qo'llaniladi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3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80340" indent="-180340" algn="just">
              <a:lnSpc>
                <a:spcPct val="150000"/>
              </a:lnSpc>
              <a:spcAft>
                <a:spcPts val="0"/>
              </a:spcAft>
            </a:pP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 Axborot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texnologiyalari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qarorlarni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qo‘llab-quvvatlashda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rol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o‘ynaydi</a:t>
            </a:r>
            <a:r>
              <a:rPr lang="en-US" sz="23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3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62A1B930-2A78-4B60-833D-B3CEF7C432C0}"/>
              </a:ext>
            </a:extLst>
          </p:cNvPr>
          <p:cNvSpPr/>
          <p:nvPr/>
        </p:nvSpPr>
        <p:spPr>
          <a:xfrm>
            <a:off x="677863" y="6245993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[28]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12084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8061CA7-EE36-4133-B102-31CBE791298C}"/>
              </a:ext>
            </a:extLst>
          </p:cNvPr>
          <p:cNvSpPr/>
          <p:nvPr/>
        </p:nvSpPr>
        <p:spPr>
          <a:xfrm>
            <a:off x="467032" y="170826"/>
            <a:ext cx="8898194" cy="61320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340" indent="-180340" algn="just">
              <a:lnSpc>
                <a:spcPct val="150000"/>
              </a:lnSpc>
              <a:spcAft>
                <a:spcPts val="0"/>
              </a:spcAft>
            </a:pP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Qaror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qilishni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qo'llab-quvvatlash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uchun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ma'lumotlarni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statistik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vositalardan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80340" indent="-180340" algn="just">
              <a:lnSpc>
                <a:spcPct val="150000"/>
              </a:lnSpc>
              <a:spcAft>
                <a:spcPts val="0"/>
              </a:spcAft>
            </a:pP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qarorlarni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qo'llab-quvvatlash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usullarida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sun'iy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mashinani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o'rganishning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o'rni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80340" indent="-180340" algn="just">
              <a:lnSpc>
                <a:spcPct val="150000"/>
              </a:lnSpc>
              <a:spcAft>
                <a:spcPts val="0"/>
              </a:spcAft>
            </a:pP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Tibbiyot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sog'liqni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saqlashda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qaror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qilishda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vositalar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usullardan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80340" indent="-180340" algn="just">
              <a:lnSpc>
                <a:spcPct val="150000"/>
              </a:lnSpc>
              <a:spcAft>
                <a:spcPts val="0"/>
              </a:spcAft>
            </a:pP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9.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Moliyaviy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menejmentda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qarorlarni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qo'llab-quvvatlash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vositalari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usullarining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amaliy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misollarini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topish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80340" indent="-180340" algn="just">
              <a:lnSpc>
                <a:spcPct val="150000"/>
              </a:lnSpc>
              <a:spcAft>
                <a:spcPts val="0"/>
              </a:spcAft>
            </a:pP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10.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Qarorlarni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qo'llab-quvvatlash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vositalaridan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foydalanishda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axloqiy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masalalarga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e'tibor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berish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80340" indent="-180340" algn="just">
              <a:lnSpc>
                <a:spcPct val="150000"/>
              </a:lnSpc>
              <a:spcAft>
                <a:spcPts val="0"/>
              </a:spcAft>
            </a:pP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11.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Qarorlarni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qo'llab-quvvatlash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vositalari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sohasida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kelajakda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tendentsiyalar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rivojlanishlarni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kutish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2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26A86B6E-FC47-444E-9461-21EA5063D59B}"/>
              </a:ext>
            </a:extLst>
          </p:cNvPr>
          <p:cNvSpPr/>
          <p:nvPr/>
        </p:nvSpPr>
        <p:spPr>
          <a:xfrm>
            <a:off x="677863" y="6245993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[29]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262065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355251"/>
            <a:ext cx="8596668" cy="776748"/>
          </a:xfrm>
        </p:spPr>
        <p:txBody>
          <a:bodyPr/>
          <a:lstStyle/>
          <a:p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ro‘yxati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64ACED81-B587-417A-A2BB-F83B60116228}"/>
              </a:ext>
            </a:extLst>
          </p:cNvPr>
          <p:cNvSpPr/>
          <p:nvPr/>
        </p:nvSpPr>
        <p:spPr>
          <a:xfrm>
            <a:off x="367617" y="1002890"/>
            <a:ext cx="9499053" cy="51164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340" indent="-180340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Trofimov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V.B.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ob'ektlarni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aqlli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avtomatlashtirilgan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tizimlari: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darslik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nafaqa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/ V.B.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Trofimov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S.M.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Kulakov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M.: Infra-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muhandislik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2016. – 232 b.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80340" indent="-180340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Gorbachenko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V.I. Intellektual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loyqa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darslik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nafaqa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/ V.I.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Gorbachenko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B.S.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Axmetov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O.Yu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Kuznetsova. – M.: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Yurayt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2018. – 105 b.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80340" indent="-180340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Borisovich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E.G. Intellektual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tizimlari: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darslik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nafaqa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/ E.G.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Borisovich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M.: MSTU, 2013. – 516 b.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80340" indent="-180340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Sergeev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N. E. Sun'iy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intellekt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tizimlari. 1-qism: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Darslik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/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Sergeev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N.E. - Taganrog: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Janubiy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Federal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Universiteti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2016.-118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pp.:ISBN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978-5-9275-2113-5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0915CD8C-7E2A-4DEA-92D2-A483753D229F}"/>
              </a:ext>
            </a:extLst>
          </p:cNvPr>
          <p:cNvSpPr/>
          <p:nvPr/>
        </p:nvSpPr>
        <p:spPr>
          <a:xfrm>
            <a:off x="677863" y="6245993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[30]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6581271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8C3BDF41-B2A7-4AD8-84F5-6E9C96D73B12}"/>
              </a:ext>
            </a:extLst>
          </p:cNvPr>
          <p:cNvSpPr/>
          <p:nvPr/>
        </p:nvSpPr>
        <p:spPr>
          <a:xfrm>
            <a:off x="677863" y="6245993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[31]</a:t>
            </a:r>
            <a:endParaRPr lang="ru-RU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B59FBB5B-12BF-4555-9362-CCD84BBCE204}"/>
              </a:ext>
            </a:extLst>
          </p:cNvPr>
          <p:cNvSpPr/>
          <p:nvPr/>
        </p:nvSpPr>
        <p:spPr>
          <a:xfrm>
            <a:off x="496528" y="461979"/>
            <a:ext cx="8573729" cy="54493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340" indent="-180340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Borovskaya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Elena Vladimirovna Sun'iy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intellekt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/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Borovskaya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E.V., Davydova N.A., - 3-nashr, (el.) - M.: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2016. - 130 pp.: ISBN 978-5 -00101-428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80340" indent="-180340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Yusupbekov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N.R., R.A. Aliyev, R.R. Aliyev, A.N.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Yusupbekov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Intellectual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tizimlari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qarorlarni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o‘quv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uchun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darslik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–T.: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O‘zbekiston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milliy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ensiklopediyasi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2014.-490 b.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80340" indent="-180340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 Eremenko,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Yu.I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Qarorlarni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aqlli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tizimlari: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darslik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/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Yu.I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Eremenko. – M.: TNT, 2016. – 401 b.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80340" indent="-180340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8. Kolesnikov, A.V.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O'z-o'zini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gibrid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aqlli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muvofiqlashtirish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izchillik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tortishuv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/ A.V. Kolesnikov, I.A.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Kirikov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S.V.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Barglarning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- M.: IPI RAS, 2014. – 189 b.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80340" indent="-180340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9.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Xaraxan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Olga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Grigoryevna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Sun'iy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intellekt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tizimlari.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uchun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ustaxona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1-qism: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Universitetlar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uchun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darslik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/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Xarakhan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O.G. - M.: MGGU, 2006. - 80 b.: ISBN 5-7418-0425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118867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71988" y="2325797"/>
            <a:ext cx="402045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uchun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raxmat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2034320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11356</TotalTime>
  <Words>2480</Words>
  <Application>Microsoft Office PowerPoint</Application>
  <PresentationFormat>Широкоэкранный</PresentationFormat>
  <Paragraphs>173</Paragraphs>
  <Slides>32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9" baseType="lpstr">
      <vt:lpstr>Arial</vt:lpstr>
      <vt:lpstr>Calibri</vt:lpstr>
      <vt:lpstr>Cambria Math</vt:lpstr>
      <vt:lpstr>Times New Roman</vt:lpstr>
      <vt:lpstr>Trebuchet MS</vt:lpstr>
      <vt:lpstr>Wingdings 3</vt:lpstr>
      <vt:lpstr>Грань</vt:lpstr>
      <vt:lpstr>“THEORY OF INTELLIGENT CONTROL”  WEEK-9. DECISION SUPPORT METHODS AND TOOLS  “INTELLEKTUAL BOSHQARISH NAZARIYASI” FANIDAN  № 9-MA’RUZA MAVZU: QARORLARNI QO'LLAB-QUVVATLASH USULLARI VA VOSITALARI.</vt:lpstr>
      <vt:lpstr>REJA: </vt:lpstr>
      <vt:lpstr>9.1. Qarorlarni qo'llab-quvvatlash usullari. </vt:lpstr>
      <vt:lpstr>Презентация PowerPoint</vt:lpstr>
      <vt:lpstr>9.2. Mezonlarni tanlash va baholash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Nazorat savollari</vt:lpstr>
      <vt:lpstr>Презентация PowerPoint</vt:lpstr>
      <vt:lpstr>Foydalanilgan adabiyotlar ro‘yxati</vt:lpstr>
      <vt:lpstr>Презентация PowerPoint</vt:lpstr>
      <vt:lpstr>Презентация PowerPoint</vt:lpstr>
    </vt:vector>
  </TitlesOfParts>
  <Company>ТГЭУ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Sun’iy Idrok(intellect)</dc:title>
  <dc:creator>Боходир Юнусов</dc:creator>
  <cp:lastModifiedBy>User</cp:lastModifiedBy>
  <cp:revision>43</cp:revision>
  <dcterms:created xsi:type="dcterms:W3CDTF">2018-04-09T15:57:50Z</dcterms:created>
  <dcterms:modified xsi:type="dcterms:W3CDTF">2023-11-01T00:54:46Z</dcterms:modified>
</cp:coreProperties>
</file>