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4"/>
  </p:notesMasterIdLst>
  <p:sldIdLst>
    <p:sldId id="258" r:id="rId2"/>
    <p:sldId id="259" r:id="rId3"/>
    <p:sldId id="260" r:id="rId4"/>
    <p:sldId id="297" r:id="rId5"/>
    <p:sldId id="298" r:id="rId6"/>
    <p:sldId id="261" r:id="rId7"/>
    <p:sldId id="295" r:id="rId8"/>
    <p:sldId id="275" r:id="rId9"/>
    <p:sldId id="277" r:id="rId10"/>
    <p:sldId id="276" r:id="rId11"/>
    <p:sldId id="299" r:id="rId12"/>
    <p:sldId id="278" r:id="rId13"/>
    <p:sldId id="279" r:id="rId14"/>
    <p:sldId id="262" r:id="rId15"/>
    <p:sldId id="280" r:id="rId16"/>
    <p:sldId id="281" r:id="rId17"/>
    <p:sldId id="282" r:id="rId18"/>
    <p:sldId id="283" r:id="rId19"/>
    <p:sldId id="284" r:id="rId20"/>
    <p:sldId id="285" r:id="rId21"/>
    <p:sldId id="286" r:id="rId22"/>
    <p:sldId id="287" r:id="rId23"/>
    <p:sldId id="288" r:id="rId24"/>
    <p:sldId id="289" r:id="rId25"/>
    <p:sldId id="290" r:id="rId26"/>
    <p:sldId id="292" r:id="rId27"/>
    <p:sldId id="291" r:id="rId28"/>
    <p:sldId id="293" r:id="rId29"/>
    <p:sldId id="270" r:id="rId30"/>
    <p:sldId id="268" r:id="rId31"/>
    <p:sldId id="300" r:id="rId32"/>
    <p:sldId id="294"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F9B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976BE8F-3232-4A6C-866F-FEEF1027DEB9}" type="doc">
      <dgm:prSet loTypeId="urn:microsoft.com/office/officeart/2008/layout/HorizontalMultiLevelHierarchy" loCatId="hierarchy" qsTypeId="urn:microsoft.com/office/officeart/2005/8/quickstyle/simple1" qsCatId="simple" csTypeId="urn:microsoft.com/office/officeart/2005/8/colors/colorful4" csCatId="colorful" phldr="1"/>
      <dgm:spPr/>
      <dgm:t>
        <a:bodyPr/>
        <a:lstStyle/>
        <a:p>
          <a:endParaRPr lang="ru-RU"/>
        </a:p>
      </dgm:t>
    </dgm:pt>
    <dgm:pt modelId="{E4C1DBCA-2A5B-4D9D-83CE-2BCC09ABEB44}">
      <dgm:prSet phldrT="[Текст]" custT="1"/>
      <dgm:spPr/>
      <dgm:t>
        <a:bodyPr/>
        <a:lstStyle/>
        <a:p>
          <a:r>
            <a:rPr lang="uz-Latn-UZ"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Freymlar</a:t>
          </a:r>
          <a:endParaRPr lang="ru-RU" sz="2000" dirty="0">
            <a:solidFill>
              <a:schemeClr val="tx1"/>
            </a:solidFill>
            <a:latin typeface="Times New Roman" panose="02020603050405020304" pitchFamily="18" charset="0"/>
            <a:cs typeface="Times New Roman" panose="02020603050405020304" pitchFamily="18" charset="0"/>
          </a:endParaRPr>
        </a:p>
      </dgm:t>
    </dgm:pt>
    <dgm:pt modelId="{38EBD074-8DC9-495B-AF82-63D90859F1F8}" type="parTrans" cxnId="{1B6A4F81-36BF-4838-857A-AB7546B3FDDF}">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A43DC1EE-F019-44B5-9B65-6304F6492022}" type="sibTrans" cxnId="{1B6A4F81-36BF-4838-857A-AB7546B3FDDF}">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647EAA53-DE44-4F8F-846E-CBBDBA1AF225}">
      <dgm:prSet phldrT="[Текст]" custT="1"/>
      <dgm:spPr>
        <a:solidFill>
          <a:srgbClr val="FFC000"/>
        </a:solidFill>
      </dgm:spPr>
      <dgm:t>
        <a:bodyPr/>
        <a:lstStyle/>
        <a:p>
          <a:r>
            <a:rPr lang="uz-Latn-UZ"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ob'ektlar va tushunchalarni belgilash uchun foydalaniladigan tuzilmalar (qarz, garov, veksel); freymlar - rollar (menejer, kassir, mijoz);</a:t>
          </a:r>
          <a:endParaRPr lang="ru-RU" sz="2000" dirty="0">
            <a:solidFill>
              <a:schemeClr val="tx1"/>
            </a:solidFill>
            <a:latin typeface="Times New Roman" panose="02020603050405020304" pitchFamily="18" charset="0"/>
            <a:cs typeface="Times New Roman" panose="02020603050405020304" pitchFamily="18" charset="0"/>
          </a:endParaRPr>
        </a:p>
      </dgm:t>
    </dgm:pt>
    <dgm:pt modelId="{425503BE-61D5-44C1-B201-6644F4E83AAD}" type="parTrans" cxnId="{A985CCEE-AD10-47B7-88FA-B3FC1F8A1ED6}">
      <dgm:prSet custT="1"/>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826418E4-4CC8-4831-BF86-07DA6D1A5474}" type="sibTrans" cxnId="{A985CCEE-AD10-47B7-88FA-B3FC1F8A1ED6}">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CE1174A9-53A7-4CD5-B057-D8BC20212B6F}">
      <dgm:prSet phldrT="[Текст]" custT="1"/>
      <dgm:spPr>
        <a:solidFill>
          <a:srgbClr val="FFFF00"/>
        </a:solidFill>
      </dgm:spPr>
      <dgm:t>
        <a:bodyPr/>
        <a:lstStyle/>
        <a:p>
          <a:r>
            <a:rPr lang="uz-Latn-UZ"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stsenariylar (bankrotlik, aktsiyadorlar yig'ilishi, nom kunini nishonlash);</a:t>
          </a:r>
          <a:endParaRPr lang="ru-RU" sz="2000" dirty="0">
            <a:solidFill>
              <a:schemeClr val="tx1"/>
            </a:solidFill>
            <a:latin typeface="Times New Roman" panose="02020603050405020304" pitchFamily="18" charset="0"/>
            <a:cs typeface="Times New Roman" panose="02020603050405020304" pitchFamily="18" charset="0"/>
          </a:endParaRPr>
        </a:p>
      </dgm:t>
    </dgm:pt>
    <dgm:pt modelId="{2157C14D-B31D-40B3-9E51-858E51CB5CFA}" type="parTrans" cxnId="{8503085F-EC1E-4AAA-8F00-96A980FC46FB}">
      <dgm:prSet custT="1"/>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E3D8348E-A07F-46D1-848B-9439E60D4156}" type="sibTrans" cxnId="{8503085F-EC1E-4AAA-8F00-96A980FC46FB}">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00D96565-6EB5-4598-97F7-E6C0E634AEFF}">
      <dgm:prSet phldrT="[Текст]" custT="1"/>
      <dgm:spPr>
        <a:solidFill>
          <a:srgbClr val="FF0000"/>
        </a:solidFill>
      </dgm:spPr>
      <dgm:t>
        <a:bodyPr/>
        <a:lstStyle/>
        <a:p>
          <a:r>
            <a:rPr lang="uz-Latn-UZ" sz="20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vaziyatlar (signal, avariya, qurilmaning ishlash rejimi) va boshqalar.</a:t>
          </a:r>
          <a:endParaRPr lang="ru-RU" sz="2000" dirty="0">
            <a:solidFill>
              <a:schemeClr val="tx1"/>
            </a:solidFill>
            <a:latin typeface="Times New Roman" panose="02020603050405020304" pitchFamily="18" charset="0"/>
            <a:cs typeface="Times New Roman" panose="02020603050405020304" pitchFamily="18" charset="0"/>
          </a:endParaRPr>
        </a:p>
      </dgm:t>
    </dgm:pt>
    <dgm:pt modelId="{470464D7-7611-4049-90A1-D84779CCC237}" type="parTrans" cxnId="{66DFE430-2273-4A7A-886A-90A8C6BB67E4}">
      <dgm:prSet custT="1"/>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3CBAA42E-7FE4-400B-A3AA-73883DFF3A97}" type="sibTrans" cxnId="{66DFE430-2273-4A7A-886A-90A8C6BB67E4}">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B401C085-2BED-4D47-91C0-8AF3688A8948}" type="pres">
      <dgm:prSet presAssocID="{B976BE8F-3232-4A6C-866F-FEEF1027DEB9}" presName="Name0" presStyleCnt="0">
        <dgm:presLayoutVars>
          <dgm:chPref val="1"/>
          <dgm:dir/>
          <dgm:animOne val="branch"/>
          <dgm:animLvl val="lvl"/>
          <dgm:resizeHandles val="exact"/>
        </dgm:presLayoutVars>
      </dgm:prSet>
      <dgm:spPr/>
    </dgm:pt>
    <dgm:pt modelId="{742585AA-5162-45F6-ACF9-9735F5BECAE5}" type="pres">
      <dgm:prSet presAssocID="{E4C1DBCA-2A5B-4D9D-83CE-2BCC09ABEB44}" presName="root1" presStyleCnt="0"/>
      <dgm:spPr/>
    </dgm:pt>
    <dgm:pt modelId="{61FE1FEC-EA4F-465F-9C05-EF703688C227}" type="pres">
      <dgm:prSet presAssocID="{E4C1DBCA-2A5B-4D9D-83CE-2BCC09ABEB44}" presName="LevelOneTextNode" presStyleLbl="node0" presStyleIdx="0" presStyleCnt="1">
        <dgm:presLayoutVars>
          <dgm:chPref val="3"/>
        </dgm:presLayoutVars>
      </dgm:prSet>
      <dgm:spPr/>
    </dgm:pt>
    <dgm:pt modelId="{43B311E6-3145-4EB5-97F3-871C48A4A6DF}" type="pres">
      <dgm:prSet presAssocID="{E4C1DBCA-2A5B-4D9D-83CE-2BCC09ABEB44}" presName="level2hierChild" presStyleCnt="0"/>
      <dgm:spPr/>
    </dgm:pt>
    <dgm:pt modelId="{EEA21DD9-1957-4D35-B021-4440D6717E19}" type="pres">
      <dgm:prSet presAssocID="{425503BE-61D5-44C1-B201-6644F4E83AAD}" presName="conn2-1" presStyleLbl="parChTrans1D2" presStyleIdx="0" presStyleCnt="3"/>
      <dgm:spPr/>
    </dgm:pt>
    <dgm:pt modelId="{3053D612-6E92-4362-9F3A-CA2877AB3BD7}" type="pres">
      <dgm:prSet presAssocID="{425503BE-61D5-44C1-B201-6644F4E83AAD}" presName="connTx" presStyleLbl="parChTrans1D2" presStyleIdx="0" presStyleCnt="3"/>
      <dgm:spPr/>
    </dgm:pt>
    <dgm:pt modelId="{566B4E46-E27D-4C43-AD35-FA97B4404D0D}" type="pres">
      <dgm:prSet presAssocID="{647EAA53-DE44-4F8F-846E-CBBDBA1AF225}" presName="root2" presStyleCnt="0"/>
      <dgm:spPr/>
    </dgm:pt>
    <dgm:pt modelId="{DF697D5F-D419-44FA-8A18-464B549A089E}" type="pres">
      <dgm:prSet presAssocID="{647EAA53-DE44-4F8F-846E-CBBDBA1AF225}" presName="LevelTwoTextNode" presStyleLbl="node2" presStyleIdx="0" presStyleCnt="3" custScaleX="358898" custScaleY="201913">
        <dgm:presLayoutVars>
          <dgm:chPref val="3"/>
        </dgm:presLayoutVars>
      </dgm:prSet>
      <dgm:spPr/>
    </dgm:pt>
    <dgm:pt modelId="{E252A67A-4EDD-4DBB-9609-78A3D6FD3269}" type="pres">
      <dgm:prSet presAssocID="{647EAA53-DE44-4F8F-846E-CBBDBA1AF225}" presName="level3hierChild" presStyleCnt="0"/>
      <dgm:spPr/>
    </dgm:pt>
    <dgm:pt modelId="{A86296D4-5C7A-41BF-B834-9391C14FF8DC}" type="pres">
      <dgm:prSet presAssocID="{2157C14D-B31D-40B3-9E51-858E51CB5CFA}" presName="conn2-1" presStyleLbl="parChTrans1D2" presStyleIdx="1" presStyleCnt="3"/>
      <dgm:spPr/>
    </dgm:pt>
    <dgm:pt modelId="{6826B5BC-33AE-4454-85D1-3F1ECD486891}" type="pres">
      <dgm:prSet presAssocID="{2157C14D-B31D-40B3-9E51-858E51CB5CFA}" presName="connTx" presStyleLbl="parChTrans1D2" presStyleIdx="1" presStyleCnt="3"/>
      <dgm:spPr/>
    </dgm:pt>
    <dgm:pt modelId="{884C82B2-966F-4359-8B57-79FD02C2DEA2}" type="pres">
      <dgm:prSet presAssocID="{CE1174A9-53A7-4CD5-B057-D8BC20212B6F}" presName="root2" presStyleCnt="0"/>
      <dgm:spPr/>
    </dgm:pt>
    <dgm:pt modelId="{C11DFD35-E5D5-4AC0-A033-8F37757F5360}" type="pres">
      <dgm:prSet presAssocID="{CE1174A9-53A7-4CD5-B057-D8BC20212B6F}" presName="LevelTwoTextNode" presStyleLbl="node2" presStyleIdx="1" presStyleCnt="3" custScaleX="358898" custScaleY="155148">
        <dgm:presLayoutVars>
          <dgm:chPref val="3"/>
        </dgm:presLayoutVars>
      </dgm:prSet>
      <dgm:spPr/>
    </dgm:pt>
    <dgm:pt modelId="{871E1E49-8097-48C8-89B4-16F64CD2A303}" type="pres">
      <dgm:prSet presAssocID="{CE1174A9-53A7-4CD5-B057-D8BC20212B6F}" presName="level3hierChild" presStyleCnt="0"/>
      <dgm:spPr/>
    </dgm:pt>
    <dgm:pt modelId="{5B8D07C3-1AD0-4020-8C5E-EC6E00D0BFB5}" type="pres">
      <dgm:prSet presAssocID="{470464D7-7611-4049-90A1-D84779CCC237}" presName="conn2-1" presStyleLbl="parChTrans1D2" presStyleIdx="2" presStyleCnt="3"/>
      <dgm:spPr/>
    </dgm:pt>
    <dgm:pt modelId="{7095A8BF-F8D2-40D1-9B38-E3729FF2616E}" type="pres">
      <dgm:prSet presAssocID="{470464D7-7611-4049-90A1-D84779CCC237}" presName="connTx" presStyleLbl="parChTrans1D2" presStyleIdx="2" presStyleCnt="3"/>
      <dgm:spPr/>
    </dgm:pt>
    <dgm:pt modelId="{6062838A-6EA0-40FB-B3D8-D8C9BCC9349B}" type="pres">
      <dgm:prSet presAssocID="{00D96565-6EB5-4598-97F7-E6C0E634AEFF}" presName="root2" presStyleCnt="0"/>
      <dgm:spPr/>
    </dgm:pt>
    <dgm:pt modelId="{3CB1588F-A013-4876-A647-5F90470E6CC9}" type="pres">
      <dgm:prSet presAssocID="{00D96565-6EB5-4598-97F7-E6C0E634AEFF}" presName="LevelTwoTextNode" presStyleLbl="node2" presStyleIdx="2" presStyleCnt="3" custScaleX="358898" custScaleY="148685">
        <dgm:presLayoutVars>
          <dgm:chPref val="3"/>
        </dgm:presLayoutVars>
      </dgm:prSet>
      <dgm:spPr/>
    </dgm:pt>
    <dgm:pt modelId="{A1C1A724-384F-435D-A8F5-B1774DA5F0BE}" type="pres">
      <dgm:prSet presAssocID="{00D96565-6EB5-4598-97F7-E6C0E634AEFF}" presName="level3hierChild" presStyleCnt="0"/>
      <dgm:spPr/>
    </dgm:pt>
  </dgm:ptLst>
  <dgm:cxnLst>
    <dgm:cxn modelId="{CD40EE18-843C-479A-82C4-D0EA8F4A38F7}" type="presOf" srcId="{B976BE8F-3232-4A6C-866F-FEEF1027DEB9}" destId="{B401C085-2BED-4D47-91C0-8AF3688A8948}" srcOrd="0" destOrd="0" presId="urn:microsoft.com/office/officeart/2008/layout/HorizontalMultiLevelHierarchy"/>
    <dgm:cxn modelId="{25B23220-9BDE-410B-B461-6E6DBF868DEB}" type="presOf" srcId="{470464D7-7611-4049-90A1-D84779CCC237}" destId="{7095A8BF-F8D2-40D1-9B38-E3729FF2616E}" srcOrd="1" destOrd="0" presId="urn:microsoft.com/office/officeart/2008/layout/HorizontalMultiLevelHierarchy"/>
    <dgm:cxn modelId="{66DFE430-2273-4A7A-886A-90A8C6BB67E4}" srcId="{E4C1DBCA-2A5B-4D9D-83CE-2BCC09ABEB44}" destId="{00D96565-6EB5-4598-97F7-E6C0E634AEFF}" srcOrd="2" destOrd="0" parTransId="{470464D7-7611-4049-90A1-D84779CCC237}" sibTransId="{3CBAA42E-7FE4-400B-A3AA-73883DFF3A97}"/>
    <dgm:cxn modelId="{8503085F-EC1E-4AAA-8F00-96A980FC46FB}" srcId="{E4C1DBCA-2A5B-4D9D-83CE-2BCC09ABEB44}" destId="{CE1174A9-53A7-4CD5-B057-D8BC20212B6F}" srcOrd="1" destOrd="0" parTransId="{2157C14D-B31D-40B3-9E51-858E51CB5CFA}" sibTransId="{E3D8348E-A07F-46D1-848B-9439E60D4156}"/>
    <dgm:cxn modelId="{0E8FDA48-F227-48BF-87A5-FD4C0580D3A0}" type="presOf" srcId="{00D96565-6EB5-4598-97F7-E6C0E634AEFF}" destId="{3CB1588F-A013-4876-A647-5F90470E6CC9}" srcOrd="0" destOrd="0" presId="urn:microsoft.com/office/officeart/2008/layout/HorizontalMultiLevelHierarchy"/>
    <dgm:cxn modelId="{1B6A4F81-36BF-4838-857A-AB7546B3FDDF}" srcId="{B976BE8F-3232-4A6C-866F-FEEF1027DEB9}" destId="{E4C1DBCA-2A5B-4D9D-83CE-2BCC09ABEB44}" srcOrd="0" destOrd="0" parTransId="{38EBD074-8DC9-495B-AF82-63D90859F1F8}" sibTransId="{A43DC1EE-F019-44B5-9B65-6304F6492022}"/>
    <dgm:cxn modelId="{E3810B8F-7288-466F-9133-AB34E78AF91A}" type="presOf" srcId="{470464D7-7611-4049-90A1-D84779CCC237}" destId="{5B8D07C3-1AD0-4020-8C5E-EC6E00D0BFB5}" srcOrd="0" destOrd="0" presId="urn:microsoft.com/office/officeart/2008/layout/HorizontalMultiLevelHierarchy"/>
    <dgm:cxn modelId="{51091E9A-8A46-447E-A823-99101E3F1969}" type="presOf" srcId="{2157C14D-B31D-40B3-9E51-858E51CB5CFA}" destId="{6826B5BC-33AE-4454-85D1-3F1ECD486891}" srcOrd="1" destOrd="0" presId="urn:microsoft.com/office/officeart/2008/layout/HorizontalMultiLevelHierarchy"/>
    <dgm:cxn modelId="{0FFDA69C-C36B-43F0-B67B-B5A943275C30}" type="presOf" srcId="{647EAA53-DE44-4F8F-846E-CBBDBA1AF225}" destId="{DF697D5F-D419-44FA-8A18-464B549A089E}" srcOrd="0" destOrd="0" presId="urn:microsoft.com/office/officeart/2008/layout/HorizontalMultiLevelHierarchy"/>
    <dgm:cxn modelId="{072B3CC1-F465-4856-AAA9-48758E66B94F}" type="presOf" srcId="{425503BE-61D5-44C1-B201-6644F4E83AAD}" destId="{3053D612-6E92-4362-9F3A-CA2877AB3BD7}" srcOrd="1" destOrd="0" presId="urn:microsoft.com/office/officeart/2008/layout/HorizontalMultiLevelHierarchy"/>
    <dgm:cxn modelId="{A985CCEE-AD10-47B7-88FA-B3FC1F8A1ED6}" srcId="{E4C1DBCA-2A5B-4D9D-83CE-2BCC09ABEB44}" destId="{647EAA53-DE44-4F8F-846E-CBBDBA1AF225}" srcOrd="0" destOrd="0" parTransId="{425503BE-61D5-44C1-B201-6644F4E83AAD}" sibTransId="{826418E4-4CC8-4831-BF86-07DA6D1A5474}"/>
    <dgm:cxn modelId="{9E95FAF0-1DB0-4F07-8DE0-A6A94A305D68}" type="presOf" srcId="{425503BE-61D5-44C1-B201-6644F4E83AAD}" destId="{EEA21DD9-1957-4D35-B021-4440D6717E19}" srcOrd="0" destOrd="0" presId="urn:microsoft.com/office/officeart/2008/layout/HorizontalMultiLevelHierarchy"/>
    <dgm:cxn modelId="{081729F3-1992-4251-8DAF-46F35766D05B}" type="presOf" srcId="{CE1174A9-53A7-4CD5-B057-D8BC20212B6F}" destId="{C11DFD35-E5D5-4AC0-A033-8F37757F5360}" srcOrd="0" destOrd="0" presId="urn:microsoft.com/office/officeart/2008/layout/HorizontalMultiLevelHierarchy"/>
    <dgm:cxn modelId="{4C8D74F7-0FB1-49A3-AB97-976B3BA724FF}" type="presOf" srcId="{2157C14D-B31D-40B3-9E51-858E51CB5CFA}" destId="{A86296D4-5C7A-41BF-B834-9391C14FF8DC}" srcOrd="0" destOrd="0" presId="urn:microsoft.com/office/officeart/2008/layout/HorizontalMultiLevelHierarchy"/>
    <dgm:cxn modelId="{3C2BFCF8-C040-406A-B557-75BCA3E1ED07}" type="presOf" srcId="{E4C1DBCA-2A5B-4D9D-83CE-2BCC09ABEB44}" destId="{61FE1FEC-EA4F-465F-9C05-EF703688C227}" srcOrd="0" destOrd="0" presId="urn:microsoft.com/office/officeart/2008/layout/HorizontalMultiLevelHierarchy"/>
    <dgm:cxn modelId="{FE256B95-7CCF-490E-BD14-7936BA62D202}" type="presParOf" srcId="{B401C085-2BED-4D47-91C0-8AF3688A8948}" destId="{742585AA-5162-45F6-ACF9-9735F5BECAE5}" srcOrd="0" destOrd="0" presId="urn:microsoft.com/office/officeart/2008/layout/HorizontalMultiLevelHierarchy"/>
    <dgm:cxn modelId="{3C379FB4-E0D5-450F-AB11-951C12D50E23}" type="presParOf" srcId="{742585AA-5162-45F6-ACF9-9735F5BECAE5}" destId="{61FE1FEC-EA4F-465F-9C05-EF703688C227}" srcOrd="0" destOrd="0" presId="urn:microsoft.com/office/officeart/2008/layout/HorizontalMultiLevelHierarchy"/>
    <dgm:cxn modelId="{6F41CBBA-43A1-4FB9-A2F2-44A94B2DC0BA}" type="presParOf" srcId="{742585AA-5162-45F6-ACF9-9735F5BECAE5}" destId="{43B311E6-3145-4EB5-97F3-871C48A4A6DF}" srcOrd="1" destOrd="0" presId="urn:microsoft.com/office/officeart/2008/layout/HorizontalMultiLevelHierarchy"/>
    <dgm:cxn modelId="{A51BEB97-AE33-4854-9552-BBCC1D8790F9}" type="presParOf" srcId="{43B311E6-3145-4EB5-97F3-871C48A4A6DF}" destId="{EEA21DD9-1957-4D35-B021-4440D6717E19}" srcOrd="0" destOrd="0" presId="urn:microsoft.com/office/officeart/2008/layout/HorizontalMultiLevelHierarchy"/>
    <dgm:cxn modelId="{4E8E5A1C-2125-43C0-B0CD-3AED206374B4}" type="presParOf" srcId="{EEA21DD9-1957-4D35-B021-4440D6717E19}" destId="{3053D612-6E92-4362-9F3A-CA2877AB3BD7}" srcOrd="0" destOrd="0" presId="urn:microsoft.com/office/officeart/2008/layout/HorizontalMultiLevelHierarchy"/>
    <dgm:cxn modelId="{93DCBCAF-28DD-45DD-9850-570B754C2BF5}" type="presParOf" srcId="{43B311E6-3145-4EB5-97F3-871C48A4A6DF}" destId="{566B4E46-E27D-4C43-AD35-FA97B4404D0D}" srcOrd="1" destOrd="0" presId="urn:microsoft.com/office/officeart/2008/layout/HorizontalMultiLevelHierarchy"/>
    <dgm:cxn modelId="{61678D29-C13E-4016-8BEB-2E97E878DF01}" type="presParOf" srcId="{566B4E46-E27D-4C43-AD35-FA97B4404D0D}" destId="{DF697D5F-D419-44FA-8A18-464B549A089E}" srcOrd="0" destOrd="0" presId="urn:microsoft.com/office/officeart/2008/layout/HorizontalMultiLevelHierarchy"/>
    <dgm:cxn modelId="{A9C15B3C-9D61-4AD8-8117-88754A87D4F9}" type="presParOf" srcId="{566B4E46-E27D-4C43-AD35-FA97B4404D0D}" destId="{E252A67A-4EDD-4DBB-9609-78A3D6FD3269}" srcOrd="1" destOrd="0" presId="urn:microsoft.com/office/officeart/2008/layout/HorizontalMultiLevelHierarchy"/>
    <dgm:cxn modelId="{AB17757D-0B81-43A9-B8E9-FACA97801A4C}" type="presParOf" srcId="{43B311E6-3145-4EB5-97F3-871C48A4A6DF}" destId="{A86296D4-5C7A-41BF-B834-9391C14FF8DC}" srcOrd="2" destOrd="0" presId="urn:microsoft.com/office/officeart/2008/layout/HorizontalMultiLevelHierarchy"/>
    <dgm:cxn modelId="{1DB07BC7-16E9-4781-BB0B-DADFA386EA8B}" type="presParOf" srcId="{A86296D4-5C7A-41BF-B834-9391C14FF8DC}" destId="{6826B5BC-33AE-4454-85D1-3F1ECD486891}" srcOrd="0" destOrd="0" presId="urn:microsoft.com/office/officeart/2008/layout/HorizontalMultiLevelHierarchy"/>
    <dgm:cxn modelId="{EEAA746E-C9CC-4D76-857C-A3A873C0FA18}" type="presParOf" srcId="{43B311E6-3145-4EB5-97F3-871C48A4A6DF}" destId="{884C82B2-966F-4359-8B57-79FD02C2DEA2}" srcOrd="3" destOrd="0" presId="urn:microsoft.com/office/officeart/2008/layout/HorizontalMultiLevelHierarchy"/>
    <dgm:cxn modelId="{D4D76DB8-A6A1-4481-AA6C-C52BD7AD6994}" type="presParOf" srcId="{884C82B2-966F-4359-8B57-79FD02C2DEA2}" destId="{C11DFD35-E5D5-4AC0-A033-8F37757F5360}" srcOrd="0" destOrd="0" presId="urn:microsoft.com/office/officeart/2008/layout/HorizontalMultiLevelHierarchy"/>
    <dgm:cxn modelId="{D6F3DB7F-DF40-48BC-80AB-FA86D13BBB39}" type="presParOf" srcId="{884C82B2-966F-4359-8B57-79FD02C2DEA2}" destId="{871E1E49-8097-48C8-89B4-16F64CD2A303}" srcOrd="1" destOrd="0" presId="urn:microsoft.com/office/officeart/2008/layout/HorizontalMultiLevelHierarchy"/>
    <dgm:cxn modelId="{5D09D5DB-404D-4B90-B305-28CD23964978}" type="presParOf" srcId="{43B311E6-3145-4EB5-97F3-871C48A4A6DF}" destId="{5B8D07C3-1AD0-4020-8C5E-EC6E00D0BFB5}" srcOrd="4" destOrd="0" presId="urn:microsoft.com/office/officeart/2008/layout/HorizontalMultiLevelHierarchy"/>
    <dgm:cxn modelId="{1A76942D-1DB5-4E4A-9BFF-6B2FDE249FAF}" type="presParOf" srcId="{5B8D07C3-1AD0-4020-8C5E-EC6E00D0BFB5}" destId="{7095A8BF-F8D2-40D1-9B38-E3729FF2616E}" srcOrd="0" destOrd="0" presId="urn:microsoft.com/office/officeart/2008/layout/HorizontalMultiLevelHierarchy"/>
    <dgm:cxn modelId="{846A5EFB-DBB0-4BEA-B122-5A73F677E058}" type="presParOf" srcId="{43B311E6-3145-4EB5-97F3-871C48A4A6DF}" destId="{6062838A-6EA0-40FB-B3D8-D8C9BCC9349B}" srcOrd="5" destOrd="0" presId="urn:microsoft.com/office/officeart/2008/layout/HorizontalMultiLevelHierarchy"/>
    <dgm:cxn modelId="{FA518A4E-255C-4D8A-8EE7-A296FA436D08}" type="presParOf" srcId="{6062838A-6EA0-40FB-B3D8-D8C9BCC9349B}" destId="{3CB1588F-A013-4876-A647-5F90470E6CC9}" srcOrd="0" destOrd="0" presId="urn:microsoft.com/office/officeart/2008/layout/HorizontalMultiLevelHierarchy"/>
    <dgm:cxn modelId="{7BA5B4D3-C0C6-43C9-910A-4FE8E259BB46}" type="presParOf" srcId="{6062838A-6EA0-40FB-B3D8-D8C9BCC9349B}" destId="{A1C1A724-384F-435D-A8F5-B1774DA5F0BE}"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5A45DAB5-259C-4DDC-918D-FA0954450F59}" type="doc">
      <dgm:prSet loTypeId="urn:microsoft.com/office/officeart/2005/8/layout/cycle7" loCatId="cycle" qsTypeId="urn:microsoft.com/office/officeart/2005/8/quickstyle/simple1" qsCatId="simple" csTypeId="urn:microsoft.com/office/officeart/2005/8/colors/colorful1" csCatId="colorful" phldr="1"/>
      <dgm:spPr/>
    </dgm:pt>
    <dgm:pt modelId="{6DCC5083-A46B-4D47-A4CF-9F95500531BA}">
      <dgm:prSet phldrT="[Текст]" custT="1"/>
      <dgm:spPr>
        <a:solidFill>
          <a:srgbClr val="FF0000"/>
        </a:solidFill>
      </dgm:spPr>
      <dgm:t>
        <a:bodyPr/>
        <a:lstStyle/>
        <a:p>
          <a:r>
            <a:rPr lang="uz-Latn-UZ" sz="1600" dirty="0">
              <a:solidFill>
                <a:schemeClr val="tx1"/>
              </a:solidFill>
              <a:latin typeface="Times New Roman" panose="02020603050405020304" pitchFamily="18" charset="0"/>
              <a:cs typeface="Times New Roman" panose="02020603050405020304" pitchFamily="18" charset="0"/>
            </a:rPr>
            <a:t>mavjud vaziyatning mohiyatini aniqlash va tushunish;</a:t>
          </a:r>
          <a:endParaRPr lang="ru-RU" sz="1600" dirty="0">
            <a:solidFill>
              <a:schemeClr val="tx1"/>
            </a:solidFill>
            <a:latin typeface="Times New Roman" panose="02020603050405020304" pitchFamily="18" charset="0"/>
            <a:cs typeface="Times New Roman" panose="02020603050405020304" pitchFamily="18" charset="0"/>
          </a:endParaRPr>
        </a:p>
      </dgm:t>
    </dgm:pt>
    <dgm:pt modelId="{491C12B4-CF00-44E1-989B-95A9631FD804}" type="parTrans" cxnId="{CABED7CA-DD6A-4D06-8C93-F07C3EE87828}">
      <dgm:prSet/>
      <dgm:spPr/>
      <dgm:t>
        <a:bodyPr/>
        <a:lstStyle/>
        <a:p>
          <a:endParaRPr lang="ru-RU" sz="1600">
            <a:solidFill>
              <a:schemeClr val="tx1"/>
            </a:solidFill>
            <a:latin typeface="Times New Roman" panose="02020603050405020304" pitchFamily="18" charset="0"/>
            <a:cs typeface="Times New Roman" panose="02020603050405020304" pitchFamily="18" charset="0"/>
          </a:endParaRPr>
        </a:p>
      </dgm:t>
    </dgm:pt>
    <dgm:pt modelId="{061B66E4-E5C4-42AC-9D18-2A92C1B0F970}" type="sibTrans" cxnId="{CABED7CA-DD6A-4D06-8C93-F07C3EE87828}">
      <dgm:prSet custT="1"/>
      <dgm:spPr/>
      <dgm:t>
        <a:bodyPr/>
        <a:lstStyle/>
        <a:p>
          <a:endParaRPr lang="ru-RU" sz="1600">
            <a:solidFill>
              <a:schemeClr val="tx1"/>
            </a:solidFill>
            <a:latin typeface="Times New Roman" panose="02020603050405020304" pitchFamily="18" charset="0"/>
            <a:cs typeface="Times New Roman" panose="02020603050405020304" pitchFamily="18" charset="0"/>
          </a:endParaRPr>
        </a:p>
      </dgm:t>
    </dgm:pt>
    <dgm:pt modelId="{28E1ACF1-2B69-4678-A2BE-422E8F4A7F0E}">
      <dgm:prSet phldrT="[Текст]" custT="1"/>
      <dgm:spPr>
        <a:solidFill>
          <a:srgbClr val="FFC000"/>
        </a:solidFill>
      </dgm:spPr>
      <dgm:t>
        <a:bodyPr/>
        <a:lstStyle/>
        <a:p>
          <a:r>
            <a:rPr lang="uz-Latn-UZ" sz="1600" dirty="0">
              <a:solidFill>
                <a:schemeClr val="tx1"/>
              </a:solidFill>
              <a:latin typeface="Times New Roman" panose="02020603050405020304" pitchFamily="18" charset="0"/>
              <a:cs typeface="Times New Roman" panose="02020603050405020304" pitchFamily="18" charset="0"/>
            </a:rPr>
            <a:t>mavjud vaziyatda faol bo'lish yoki ehtiyoj va qiziqish foizi tufayli uni to'xtatib turish.</a:t>
          </a:r>
          <a:endParaRPr lang="ru-RU" sz="1600" dirty="0">
            <a:solidFill>
              <a:schemeClr val="tx1"/>
            </a:solidFill>
            <a:latin typeface="Times New Roman" panose="02020603050405020304" pitchFamily="18" charset="0"/>
            <a:cs typeface="Times New Roman" panose="02020603050405020304" pitchFamily="18" charset="0"/>
          </a:endParaRPr>
        </a:p>
      </dgm:t>
    </dgm:pt>
    <dgm:pt modelId="{BA1AAD96-1764-40ED-8C31-8B93C546CC22}" type="parTrans" cxnId="{CB6E407A-26FE-4FA8-B9E9-33A9894B2B11}">
      <dgm:prSet/>
      <dgm:spPr/>
      <dgm:t>
        <a:bodyPr/>
        <a:lstStyle/>
        <a:p>
          <a:endParaRPr lang="ru-RU" sz="1600">
            <a:solidFill>
              <a:schemeClr val="tx1"/>
            </a:solidFill>
            <a:latin typeface="Times New Roman" panose="02020603050405020304" pitchFamily="18" charset="0"/>
            <a:cs typeface="Times New Roman" panose="02020603050405020304" pitchFamily="18" charset="0"/>
          </a:endParaRPr>
        </a:p>
      </dgm:t>
    </dgm:pt>
    <dgm:pt modelId="{48D454EC-BE22-47EC-A787-4C45DA084E2B}" type="sibTrans" cxnId="{CB6E407A-26FE-4FA8-B9E9-33A9894B2B11}">
      <dgm:prSet custT="1"/>
      <dgm:spPr/>
      <dgm:t>
        <a:bodyPr/>
        <a:lstStyle/>
        <a:p>
          <a:endParaRPr lang="ru-RU" sz="1600">
            <a:solidFill>
              <a:schemeClr val="tx1"/>
            </a:solidFill>
            <a:latin typeface="Times New Roman" panose="02020603050405020304" pitchFamily="18" charset="0"/>
            <a:cs typeface="Times New Roman" panose="02020603050405020304" pitchFamily="18" charset="0"/>
          </a:endParaRPr>
        </a:p>
      </dgm:t>
    </dgm:pt>
    <dgm:pt modelId="{EA2D986B-4FD3-44FD-A07E-D9A4C0456048}">
      <dgm:prSet custT="1"/>
      <dgm:spPr/>
      <dgm:t>
        <a:bodyPr/>
        <a:lstStyle/>
        <a:p>
          <a:pPr>
            <a:buFont typeface="Times New Roman" panose="02020603050405020304" pitchFamily="18" charset="0"/>
            <a:buChar char="-"/>
          </a:pPr>
          <a:r>
            <a:rPr lang="uz-Latn-UZ" sz="1600" dirty="0">
              <a:solidFill>
                <a:schemeClr val="tx1"/>
              </a:solidFill>
              <a:latin typeface="Times New Roman" panose="02020603050405020304" pitchFamily="18" charset="0"/>
              <a:cs typeface="Times New Roman" panose="02020603050405020304" pitchFamily="18" charset="0"/>
            </a:rPr>
            <a:t>o'zingiz uchun ma'lum bir rolni "ta'minlang";</a:t>
          </a:r>
          <a:endParaRPr lang="ru-RU" sz="1600" dirty="0">
            <a:solidFill>
              <a:schemeClr val="tx1"/>
            </a:solidFill>
            <a:latin typeface="Times New Roman" panose="02020603050405020304" pitchFamily="18" charset="0"/>
            <a:cs typeface="Times New Roman" panose="02020603050405020304" pitchFamily="18" charset="0"/>
          </a:endParaRPr>
        </a:p>
      </dgm:t>
    </dgm:pt>
    <dgm:pt modelId="{A04DD841-1C2B-4723-92E0-161AA3B00D78}" type="parTrans" cxnId="{70E94261-C9FB-4A97-907A-80AB1340B478}">
      <dgm:prSet/>
      <dgm:spPr/>
      <dgm:t>
        <a:bodyPr/>
        <a:lstStyle/>
        <a:p>
          <a:endParaRPr lang="ru-RU" sz="1600">
            <a:solidFill>
              <a:schemeClr val="tx1"/>
            </a:solidFill>
            <a:latin typeface="Times New Roman" panose="02020603050405020304" pitchFamily="18" charset="0"/>
            <a:cs typeface="Times New Roman" panose="02020603050405020304" pitchFamily="18" charset="0"/>
          </a:endParaRPr>
        </a:p>
      </dgm:t>
    </dgm:pt>
    <dgm:pt modelId="{C73ED00B-6366-4FE3-94C3-AB84B424361A}" type="sibTrans" cxnId="{70E94261-C9FB-4A97-907A-80AB1340B478}">
      <dgm:prSet custT="1"/>
      <dgm:spPr/>
      <dgm:t>
        <a:bodyPr/>
        <a:lstStyle/>
        <a:p>
          <a:endParaRPr lang="ru-RU" sz="1600">
            <a:solidFill>
              <a:schemeClr val="tx1"/>
            </a:solidFill>
            <a:latin typeface="Times New Roman" panose="02020603050405020304" pitchFamily="18" charset="0"/>
            <a:cs typeface="Times New Roman" panose="02020603050405020304" pitchFamily="18" charset="0"/>
          </a:endParaRPr>
        </a:p>
      </dgm:t>
    </dgm:pt>
    <dgm:pt modelId="{218B6D3D-AA19-4A12-9ACB-70619BC8951E}" type="pres">
      <dgm:prSet presAssocID="{5A45DAB5-259C-4DDC-918D-FA0954450F59}" presName="Name0" presStyleCnt="0">
        <dgm:presLayoutVars>
          <dgm:dir/>
          <dgm:resizeHandles val="exact"/>
        </dgm:presLayoutVars>
      </dgm:prSet>
      <dgm:spPr/>
    </dgm:pt>
    <dgm:pt modelId="{02662B15-166C-46BF-8770-DE2885106D00}" type="pres">
      <dgm:prSet presAssocID="{6DCC5083-A46B-4D47-A4CF-9F95500531BA}" presName="node" presStyleLbl="node1" presStyleIdx="0" presStyleCnt="3">
        <dgm:presLayoutVars>
          <dgm:bulletEnabled val="1"/>
        </dgm:presLayoutVars>
      </dgm:prSet>
      <dgm:spPr/>
    </dgm:pt>
    <dgm:pt modelId="{7522BCD9-4EFC-4466-B881-2A6EE908DED0}" type="pres">
      <dgm:prSet presAssocID="{061B66E4-E5C4-42AC-9D18-2A92C1B0F970}" presName="sibTrans" presStyleLbl="sibTrans2D1" presStyleIdx="0" presStyleCnt="3"/>
      <dgm:spPr/>
    </dgm:pt>
    <dgm:pt modelId="{83616257-0845-4F5A-AED4-6F526A4702E9}" type="pres">
      <dgm:prSet presAssocID="{061B66E4-E5C4-42AC-9D18-2A92C1B0F970}" presName="connectorText" presStyleLbl="sibTrans2D1" presStyleIdx="0" presStyleCnt="3"/>
      <dgm:spPr/>
    </dgm:pt>
    <dgm:pt modelId="{C951F200-A28F-43E7-AB10-6C59B0B74FE0}" type="pres">
      <dgm:prSet presAssocID="{EA2D986B-4FD3-44FD-A07E-D9A4C0456048}" presName="node" presStyleLbl="node1" presStyleIdx="1" presStyleCnt="3">
        <dgm:presLayoutVars>
          <dgm:bulletEnabled val="1"/>
        </dgm:presLayoutVars>
      </dgm:prSet>
      <dgm:spPr/>
    </dgm:pt>
    <dgm:pt modelId="{127FAA7A-C8B5-4B69-9F82-D05C60EF86D5}" type="pres">
      <dgm:prSet presAssocID="{C73ED00B-6366-4FE3-94C3-AB84B424361A}" presName="sibTrans" presStyleLbl="sibTrans2D1" presStyleIdx="1" presStyleCnt="3"/>
      <dgm:spPr/>
    </dgm:pt>
    <dgm:pt modelId="{1B5F7FD0-39AF-4728-AEC1-1D1A9257C691}" type="pres">
      <dgm:prSet presAssocID="{C73ED00B-6366-4FE3-94C3-AB84B424361A}" presName="connectorText" presStyleLbl="sibTrans2D1" presStyleIdx="1" presStyleCnt="3"/>
      <dgm:spPr/>
    </dgm:pt>
    <dgm:pt modelId="{2C1AB9F3-07C8-4089-8965-34C21F631BFE}" type="pres">
      <dgm:prSet presAssocID="{28E1ACF1-2B69-4678-A2BE-422E8F4A7F0E}" presName="node" presStyleLbl="node1" presStyleIdx="2" presStyleCnt="3">
        <dgm:presLayoutVars>
          <dgm:bulletEnabled val="1"/>
        </dgm:presLayoutVars>
      </dgm:prSet>
      <dgm:spPr/>
    </dgm:pt>
    <dgm:pt modelId="{D0F69808-D4BC-4675-B2DC-694618DBC628}" type="pres">
      <dgm:prSet presAssocID="{48D454EC-BE22-47EC-A787-4C45DA084E2B}" presName="sibTrans" presStyleLbl="sibTrans2D1" presStyleIdx="2" presStyleCnt="3"/>
      <dgm:spPr/>
    </dgm:pt>
    <dgm:pt modelId="{ACAEA7EC-086A-4476-9305-E440DBEC76C4}" type="pres">
      <dgm:prSet presAssocID="{48D454EC-BE22-47EC-A787-4C45DA084E2B}" presName="connectorText" presStyleLbl="sibTrans2D1" presStyleIdx="2" presStyleCnt="3"/>
      <dgm:spPr/>
    </dgm:pt>
  </dgm:ptLst>
  <dgm:cxnLst>
    <dgm:cxn modelId="{D659C708-9ABB-4389-A855-83C713242AC8}" type="presOf" srcId="{28E1ACF1-2B69-4678-A2BE-422E8F4A7F0E}" destId="{2C1AB9F3-07C8-4089-8965-34C21F631BFE}" srcOrd="0" destOrd="0" presId="urn:microsoft.com/office/officeart/2005/8/layout/cycle7"/>
    <dgm:cxn modelId="{ED251B3E-365D-40B1-BD72-8A153736EC90}" type="presOf" srcId="{5A45DAB5-259C-4DDC-918D-FA0954450F59}" destId="{218B6D3D-AA19-4A12-9ACB-70619BC8951E}" srcOrd="0" destOrd="0" presId="urn:microsoft.com/office/officeart/2005/8/layout/cycle7"/>
    <dgm:cxn modelId="{70E94261-C9FB-4A97-907A-80AB1340B478}" srcId="{5A45DAB5-259C-4DDC-918D-FA0954450F59}" destId="{EA2D986B-4FD3-44FD-A07E-D9A4C0456048}" srcOrd="1" destOrd="0" parTransId="{A04DD841-1C2B-4723-92E0-161AA3B00D78}" sibTransId="{C73ED00B-6366-4FE3-94C3-AB84B424361A}"/>
    <dgm:cxn modelId="{D53A656D-F864-45BE-B955-CD29AF936F01}" type="presOf" srcId="{061B66E4-E5C4-42AC-9D18-2A92C1B0F970}" destId="{83616257-0845-4F5A-AED4-6F526A4702E9}" srcOrd="1" destOrd="0" presId="urn:microsoft.com/office/officeart/2005/8/layout/cycle7"/>
    <dgm:cxn modelId="{DB95CE74-B319-42E9-B180-DA5914B683D2}" type="presOf" srcId="{061B66E4-E5C4-42AC-9D18-2A92C1B0F970}" destId="{7522BCD9-4EFC-4466-B881-2A6EE908DED0}" srcOrd="0" destOrd="0" presId="urn:microsoft.com/office/officeart/2005/8/layout/cycle7"/>
    <dgm:cxn modelId="{CB6E407A-26FE-4FA8-B9E9-33A9894B2B11}" srcId="{5A45DAB5-259C-4DDC-918D-FA0954450F59}" destId="{28E1ACF1-2B69-4678-A2BE-422E8F4A7F0E}" srcOrd="2" destOrd="0" parTransId="{BA1AAD96-1764-40ED-8C31-8B93C546CC22}" sibTransId="{48D454EC-BE22-47EC-A787-4C45DA084E2B}"/>
    <dgm:cxn modelId="{1D56E67A-6301-4EB5-9182-C8CB6DDB6FCD}" type="presOf" srcId="{C73ED00B-6366-4FE3-94C3-AB84B424361A}" destId="{1B5F7FD0-39AF-4728-AEC1-1D1A9257C691}" srcOrd="1" destOrd="0" presId="urn:microsoft.com/office/officeart/2005/8/layout/cycle7"/>
    <dgm:cxn modelId="{B296217C-108B-4919-90CA-BD189AD91A48}" type="presOf" srcId="{48D454EC-BE22-47EC-A787-4C45DA084E2B}" destId="{ACAEA7EC-086A-4476-9305-E440DBEC76C4}" srcOrd="1" destOrd="0" presId="urn:microsoft.com/office/officeart/2005/8/layout/cycle7"/>
    <dgm:cxn modelId="{20317085-E461-4699-91A4-8B9E0D3D2B3B}" type="presOf" srcId="{6DCC5083-A46B-4D47-A4CF-9F95500531BA}" destId="{02662B15-166C-46BF-8770-DE2885106D00}" srcOrd="0" destOrd="0" presId="urn:microsoft.com/office/officeart/2005/8/layout/cycle7"/>
    <dgm:cxn modelId="{0F2A0C97-3710-4AB1-8076-27A9C524DB70}" type="presOf" srcId="{C73ED00B-6366-4FE3-94C3-AB84B424361A}" destId="{127FAA7A-C8B5-4B69-9F82-D05C60EF86D5}" srcOrd="0" destOrd="0" presId="urn:microsoft.com/office/officeart/2005/8/layout/cycle7"/>
    <dgm:cxn modelId="{CABED7CA-DD6A-4D06-8C93-F07C3EE87828}" srcId="{5A45DAB5-259C-4DDC-918D-FA0954450F59}" destId="{6DCC5083-A46B-4D47-A4CF-9F95500531BA}" srcOrd="0" destOrd="0" parTransId="{491C12B4-CF00-44E1-989B-95A9631FD804}" sibTransId="{061B66E4-E5C4-42AC-9D18-2A92C1B0F970}"/>
    <dgm:cxn modelId="{8C067ECC-F307-481E-B4A6-79F7366B34DD}" type="presOf" srcId="{EA2D986B-4FD3-44FD-A07E-D9A4C0456048}" destId="{C951F200-A28F-43E7-AB10-6C59B0B74FE0}" srcOrd="0" destOrd="0" presId="urn:microsoft.com/office/officeart/2005/8/layout/cycle7"/>
    <dgm:cxn modelId="{D0AB07E2-EA2A-4D14-94BC-E60912A4D74F}" type="presOf" srcId="{48D454EC-BE22-47EC-A787-4C45DA084E2B}" destId="{D0F69808-D4BC-4675-B2DC-694618DBC628}" srcOrd="0" destOrd="0" presId="urn:microsoft.com/office/officeart/2005/8/layout/cycle7"/>
    <dgm:cxn modelId="{CFDA6FE5-6819-47C7-A76F-53173245F122}" type="presParOf" srcId="{218B6D3D-AA19-4A12-9ACB-70619BC8951E}" destId="{02662B15-166C-46BF-8770-DE2885106D00}" srcOrd="0" destOrd="0" presId="urn:microsoft.com/office/officeart/2005/8/layout/cycle7"/>
    <dgm:cxn modelId="{B8A42C6B-882F-4422-8BEE-1E751919A0B7}" type="presParOf" srcId="{218B6D3D-AA19-4A12-9ACB-70619BC8951E}" destId="{7522BCD9-4EFC-4466-B881-2A6EE908DED0}" srcOrd="1" destOrd="0" presId="urn:microsoft.com/office/officeart/2005/8/layout/cycle7"/>
    <dgm:cxn modelId="{786C5E8E-57FB-43EE-AF1A-A7C332DE187A}" type="presParOf" srcId="{7522BCD9-4EFC-4466-B881-2A6EE908DED0}" destId="{83616257-0845-4F5A-AED4-6F526A4702E9}" srcOrd="0" destOrd="0" presId="urn:microsoft.com/office/officeart/2005/8/layout/cycle7"/>
    <dgm:cxn modelId="{D2EB357F-1CA6-4537-B2D7-AA969F87637B}" type="presParOf" srcId="{218B6D3D-AA19-4A12-9ACB-70619BC8951E}" destId="{C951F200-A28F-43E7-AB10-6C59B0B74FE0}" srcOrd="2" destOrd="0" presId="urn:microsoft.com/office/officeart/2005/8/layout/cycle7"/>
    <dgm:cxn modelId="{2808F645-0FB9-47FF-9B87-DF5BFA5CE501}" type="presParOf" srcId="{218B6D3D-AA19-4A12-9ACB-70619BC8951E}" destId="{127FAA7A-C8B5-4B69-9F82-D05C60EF86D5}" srcOrd="3" destOrd="0" presId="urn:microsoft.com/office/officeart/2005/8/layout/cycle7"/>
    <dgm:cxn modelId="{F84688AC-8047-4FC1-9FFF-2E185FF23661}" type="presParOf" srcId="{127FAA7A-C8B5-4B69-9F82-D05C60EF86D5}" destId="{1B5F7FD0-39AF-4728-AEC1-1D1A9257C691}" srcOrd="0" destOrd="0" presId="urn:microsoft.com/office/officeart/2005/8/layout/cycle7"/>
    <dgm:cxn modelId="{7CDB7224-40C6-48AD-AC72-380E63D89516}" type="presParOf" srcId="{218B6D3D-AA19-4A12-9ACB-70619BC8951E}" destId="{2C1AB9F3-07C8-4089-8965-34C21F631BFE}" srcOrd="4" destOrd="0" presId="urn:microsoft.com/office/officeart/2005/8/layout/cycle7"/>
    <dgm:cxn modelId="{E63A88E0-3A37-4DBD-AA5A-264476C74860}" type="presParOf" srcId="{218B6D3D-AA19-4A12-9ACB-70619BC8951E}" destId="{D0F69808-D4BC-4675-B2DC-694618DBC628}" srcOrd="5" destOrd="0" presId="urn:microsoft.com/office/officeart/2005/8/layout/cycle7"/>
    <dgm:cxn modelId="{A35A1A77-B008-41B0-A811-5C146B1B9FFE}" type="presParOf" srcId="{D0F69808-D4BC-4675-B2DC-694618DBC628}" destId="{ACAEA7EC-086A-4476-9305-E440DBEC76C4}"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D1EC852-EA65-4617-94D2-F676B19696DD}"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ru-RU"/>
        </a:p>
      </dgm:t>
    </dgm:pt>
    <dgm:pt modelId="{024C0F65-856D-4EE5-818A-D0A008BFFC12}">
      <dgm:prSet phldrT="[Текст]" custT="1"/>
      <dgm:spPr>
        <a:solidFill>
          <a:srgbClr val="FFC000"/>
        </a:solidFill>
      </dgm:spPr>
      <dgm:t>
        <a:bodyPr/>
        <a:lstStyle/>
        <a:p>
          <a:r>
            <a:rPr lang="uz-Latn-UZ" sz="2400" b="1" i="1" dirty="0">
              <a:solidFill>
                <a:schemeClr val="tx1"/>
              </a:solidFill>
              <a:latin typeface="Times New Roman" panose="02020603050405020304" pitchFamily="18" charset="0"/>
              <a:ea typeface="Times New Roman" panose="02020603050405020304" pitchFamily="18" charset="0"/>
            </a:rPr>
            <a:t>Kommutatsiya</a:t>
          </a:r>
          <a:endParaRPr lang="ru-RU" sz="2400" dirty="0">
            <a:solidFill>
              <a:schemeClr val="tx1"/>
            </a:solidFill>
          </a:endParaRPr>
        </a:p>
      </dgm:t>
    </dgm:pt>
    <dgm:pt modelId="{9749BE66-76AA-4BFF-8068-B792968D61A3}" type="parTrans" cxnId="{D96AE9CB-72F1-4198-AFF7-BD9077B3C72D}">
      <dgm:prSet/>
      <dgm:spPr/>
      <dgm:t>
        <a:bodyPr/>
        <a:lstStyle/>
        <a:p>
          <a:endParaRPr lang="ru-RU" sz="2400">
            <a:solidFill>
              <a:schemeClr val="tx1"/>
            </a:solidFill>
          </a:endParaRPr>
        </a:p>
      </dgm:t>
    </dgm:pt>
    <dgm:pt modelId="{1C36B734-79C3-4891-9F75-C1035F5CA1C8}" type="sibTrans" cxnId="{D96AE9CB-72F1-4198-AFF7-BD9077B3C72D}">
      <dgm:prSet/>
      <dgm:spPr/>
      <dgm:t>
        <a:bodyPr/>
        <a:lstStyle/>
        <a:p>
          <a:endParaRPr lang="ru-RU" sz="2400">
            <a:solidFill>
              <a:schemeClr val="tx1"/>
            </a:solidFill>
          </a:endParaRPr>
        </a:p>
      </dgm:t>
    </dgm:pt>
    <dgm:pt modelId="{2DB6697D-C4D2-4778-9977-FA6DA5A11DE7}">
      <dgm:prSet phldrT="[Текст]" custT="1"/>
      <dgm:spPr>
        <a:solidFill>
          <a:srgbClr val="DDF9BB">
            <a:alpha val="89804"/>
          </a:srgbClr>
        </a:solidFill>
      </dgm:spPr>
      <dgm:t>
        <a:bodyPr/>
        <a:lstStyle/>
        <a:p>
          <a:r>
            <a:rPr lang="uz-Latn-UZ" sz="2400" dirty="0">
              <a:solidFill>
                <a:schemeClr val="tx1"/>
              </a:solidFill>
              <a:latin typeface="Times New Roman" panose="02020603050405020304" pitchFamily="18" charset="0"/>
              <a:ea typeface="Times New Roman" panose="02020603050405020304" pitchFamily="18" charset="0"/>
            </a:rPr>
            <a:t>asosiy freym tizimida allaqachon mazmunli va tuzilgan ma'no o'zgarishi va boshqa tizimga o'tishi mumkin;</a:t>
          </a:r>
          <a:endParaRPr lang="ru-RU" sz="2400" dirty="0">
            <a:solidFill>
              <a:schemeClr val="tx1"/>
            </a:solidFill>
          </a:endParaRPr>
        </a:p>
      </dgm:t>
    </dgm:pt>
    <dgm:pt modelId="{5CE78859-B15D-4AF8-A946-9B121E2E402D}" type="parTrans" cxnId="{45B851F1-85B4-48F4-A98A-797C43077ADF}">
      <dgm:prSet/>
      <dgm:spPr/>
      <dgm:t>
        <a:bodyPr/>
        <a:lstStyle/>
        <a:p>
          <a:endParaRPr lang="ru-RU" sz="2400">
            <a:solidFill>
              <a:schemeClr val="tx1"/>
            </a:solidFill>
          </a:endParaRPr>
        </a:p>
      </dgm:t>
    </dgm:pt>
    <dgm:pt modelId="{F6350514-BFC0-422E-969C-D3CE37A50582}" type="sibTrans" cxnId="{45B851F1-85B4-48F4-A98A-797C43077ADF}">
      <dgm:prSet/>
      <dgm:spPr/>
      <dgm:t>
        <a:bodyPr/>
        <a:lstStyle/>
        <a:p>
          <a:endParaRPr lang="ru-RU" sz="2400">
            <a:solidFill>
              <a:schemeClr val="tx1"/>
            </a:solidFill>
          </a:endParaRPr>
        </a:p>
      </dgm:t>
    </dgm:pt>
    <dgm:pt modelId="{2064B8DE-DA65-453D-A714-5EEA5F132FA0}">
      <dgm:prSet phldrT="[Текст]" custT="1"/>
      <dgm:spPr>
        <a:solidFill>
          <a:srgbClr val="FFFF00"/>
        </a:solidFill>
      </dgm:spPr>
      <dgm:t>
        <a:bodyPr/>
        <a:lstStyle/>
        <a:p>
          <a:r>
            <a:rPr lang="uz-Latn-UZ" sz="2400" b="1" i="1" dirty="0">
              <a:solidFill>
                <a:schemeClr val="tx1"/>
              </a:solidFill>
              <a:latin typeface="Times New Roman" panose="02020603050405020304" pitchFamily="18" charset="0"/>
              <a:ea typeface="Times New Roman" panose="02020603050405020304" pitchFamily="18" charset="0"/>
            </a:rPr>
            <a:t>Uydirma</a:t>
          </a:r>
          <a:endParaRPr lang="ru-RU" sz="2400" dirty="0">
            <a:solidFill>
              <a:schemeClr val="tx1"/>
            </a:solidFill>
          </a:endParaRPr>
        </a:p>
      </dgm:t>
    </dgm:pt>
    <dgm:pt modelId="{90DD2C5D-8B6E-431D-A19D-A544DD729624}" type="parTrans" cxnId="{2A94F4F5-5A1E-495C-A7F0-93A2362616D2}">
      <dgm:prSet/>
      <dgm:spPr/>
      <dgm:t>
        <a:bodyPr/>
        <a:lstStyle/>
        <a:p>
          <a:endParaRPr lang="ru-RU" sz="2400">
            <a:solidFill>
              <a:schemeClr val="tx1"/>
            </a:solidFill>
          </a:endParaRPr>
        </a:p>
      </dgm:t>
    </dgm:pt>
    <dgm:pt modelId="{7CF19248-9661-4A3D-A921-35E13953BF4F}" type="sibTrans" cxnId="{2A94F4F5-5A1E-495C-A7F0-93A2362616D2}">
      <dgm:prSet/>
      <dgm:spPr/>
      <dgm:t>
        <a:bodyPr/>
        <a:lstStyle/>
        <a:p>
          <a:endParaRPr lang="ru-RU" sz="2400">
            <a:solidFill>
              <a:schemeClr val="tx1"/>
            </a:solidFill>
          </a:endParaRPr>
        </a:p>
      </dgm:t>
    </dgm:pt>
    <dgm:pt modelId="{5F8CC1E7-845C-4DBB-B3D5-23E5EB592A70}">
      <dgm:prSet phldrT="[Текст]" custT="1"/>
      <dgm:spPr>
        <a:solidFill>
          <a:schemeClr val="accent3">
            <a:lumMod val="40000"/>
            <a:lumOff val="60000"/>
            <a:alpha val="90000"/>
          </a:schemeClr>
        </a:solidFill>
      </dgm:spPr>
      <dgm:t>
        <a:bodyPr/>
        <a:lstStyle/>
        <a:p>
          <a:r>
            <a:rPr lang="uz-Latn-UZ" sz="2400" dirty="0">
              <a:solidFill>
                <a:schemeClr val="tx1"/>
              </a:solidFill>
              <a:latin typeface="Times New Roman" panose="02020603050405020304" pitchFamily="18" charset="0"/>
              <a:ea typeface="Times New Roman" panose="02020603050405020304" pitchFamily="18" charset="0"/>
            </a:rPr>
            <a:t>sodir bo'layotgan narsa haqida noto'g'ri g'oyalarni ataylab ishlab chiqish.</a:t>
          </a:r>
          <a:endParaRPr lang="ru-RU" sz="2400" dirty="0">
            <a:solidFill>
              <a:schemeClr val="tx1"/>
            </a:solidFill>
          </a:endParaRPr>
        </a:p>
      </dgm:t>
    </dgm:pt>
    <dgm:pt modelId="{946AB928-1460-4EA8-A436-9BF8EC49D8A7}" type="parTrans" cxnId="{A38796D0-BAE6-422C-B5B8-7AF4BEEF4872}">
      <dgm:prSet/>
      <dgm:spPr/>
      <dgm:t>
        <a:bodyPr/>
        <a:lstStyle/>
        <a:p>
          <a:endParaRPr lang="ru-RU" sz="2400">
            <a:solidFill>
              <a:schemeClr val="tx1"/>
            </a:solidFill>
          </a:endParaRPr>
        </a:p>
      </dgm:t>
    </dgm:pt>
    <dgm:pt modelId="{CD28044C-DE71-464D-A3D9-1987CEAEFBA2}" type="sibTrans" cxnId="{A38796D0-BAE6-422C-B5B8-7AF4BEEF4872}">
      <dgm:prSet/>
      <dgm:spPr/>
      <dgm:t>
        <a:bodyPr/>
        <a:lstStyle/>
        <a:p>
          <a:endParaRPr lang="ru-RU" sz="2400">
            <a:solidFill>
              <a:schemeClr val="tx1"/>
            </a:solidFill>
          </a:endParaRPr>
        </a:p>
      </dgm:t>
    </dgm:pt>
    <dgm:pt modelId="{293155A6-49B9-4926-80F9-01021ACFE63A}" type="pres">
      <dgm:prSet presAssocID="{FD1EC852-EA65-4617-94D2-F676B19696DD}" presName="Name0" presStyleCnt="0">
        <dgm:presLayoutVars>
          <dgm:dir/>
          <dgm:animLvl val="lvl"/>
          <dgm:resizeHandles val="exact"/>
        </dgm:presLayoutVars>
      </dgm:prSet>
      <dgm:spPr/>
    </dgm:pt>
    <dgm:pt modelId="{F4D70F46-0F25-423F-B7D6-4B1BCE6732A7}" type="pres">
      <dgm:prSet presAssocID="{024C0F65-856D-4EE5-818A-D0A008BFFC12}" presName="composite" presStyleCnt="0"/>
      <dgm:spPr/>
    </dgm:pt>
    <dgm:pt modelId="{C8D9BC94-60F3-4D51-934E-36500730CF72}" type="pres">
      <dgm:prSet presAssocID="{024C0F65-856D-4EE5-818A-D0A008BFFC12}" presName="parTx" presStyleLbl="alignNode1" presStyleIdx="0" presStyleCnt="2">
        <dgm:presLayoutVars>
          <dgm:chMax val="0"/>
          <dgm:chPref val="0"/>
          <dgm:bulletEnabled val="1"/>
        </dgm:presLayoutVars>
      </dgm:prSet>
      <dgm:spPr/>
    </dgm:pt>
    <dgm:pt modelId="{ADEC9ECC-1473-40DB-8BD8-13A0A4A6A3D3}" type="pres">
      <dgm:prSet presAssocID="{024C0F65-856D-4EE5-818A-D0A008BFFC12}" presName="desTx" presStyleLbl="alignAccFollowNode1" presStyleIdx="0" presStyleCnt="2">
        <dgm:presLayoutVars>
          <dgm:bulletEnabled val="1"/>
        </dgm:presLayoutVars>
      </dgm:prSet>
      <dgm:spPr/>
    </dgm:pt>
    <dgm:pt modelId="{773DCB78-AA1D-41EB-A9F6-42D4F3A1F985}" type="pres">
      <dgm:prSet presAssocID="{1C36B734-79C3-4891-9F75-C1035F5CA1C8}" presName="space" presStyleCnt="0"/>
      <dgm:spPr/>
    </dgm:pt>
    <dgm:pt modelId="{DD0C4704-60A9-4175-BA86-9E2970AB7672}" type="pres">
      <dgm:prSet presAssocID="{2064B8DE-DA65-453D-A714-5EEA5F132FA0}" presName="composite" presStyleCnt="0"/>
      <dgm:spPr/>
    </dgm:pt>
    <dgm:pt modelId="{E716D562-B64A-4957-8F81-7C5A37E40B90}" type="pres">
      <dgm:prSet presAssocID="{2064B8DE-DA65-453D-A714-5EEA5F132FA0}" presName="parTx" presStyleLbl="alignNode1" presStyleIdx="1" presStyleCnt="2">
        <dgm:presLayoutVars>
          <dgm:chMax val="0"/>
          <dgm:chPref val="0"/>
          <dgm:bulletEnabled val="1"/>
        </dgm:presLayoutVars>
      </dgm:prSet>
      <dgm:spPr/>
    </dgm:pt>
    <dgm:pt modelId="{C76B965D-20D5-4FDE-B4EE-36505AE8C552}" type="pres">
      <dgm:prSet presAssocID="{2064B8DE-DA65-453D-A714-5EEA5F132FA0}" presName="desTx" presStyleLbl="alignAccFollowNode1" presStyleIdx="1" presStyleCnt="2">
        <dgm:presLayoutVars>
          <dgm:bulletEnabled val="1"/>
        </dgm:presLayoutVars>
      </dgm:prSet>
      <dgm:spPr/>
    </dgm:pt>
  </dgm:ptLst>
  <dgm:cxnLst>
    <dgm:cxn modelId="{52DDB83A-D2AB-4E84-B8C8-CC7287088236}" type="presOf" srcId="{5F8CC1E7-845C-4DBB-B3D5-23E5EB592A70}" destId="{C76B965D-20D5-4FDE-B4EE-36505AE8C552}" srcOrd="0" destOrd="0" presId="urn:microsoft.com/office/officeart/2005/8/layout/hList1"/>
    <dgm:cxn modelId="{D80F7B55-9212-457D-B349-130D64DCB15B}" type="presOf" srcId="{024C0F65-856D-4EE5-818A-D0A008BFFC12}" destId="{C8D9BC94-60F3-4D51-934E-36500730CF72}" srcOrd="0" destOrd="0" presId="urn:microsoft.com/office/officeart/2005/8/layout/hList1"/>
    <dgm:cxn modelId="{27274D92-B937-46B2-AF5B-63E5E354DCC7}" type="presOf" srcId="{2DB6697D-C4D2-4778-9977-FA6DA5A11DE7}" destId="{ADEC9ECC-1473-40DB-8BD8-13A0A4A6A3D3}" srcOrd="0" destOrd="0" presId="urn:microsoft.com/office/officeart/2005/8/layout/hList1"/>
    <dgm:cxn modelId="{D96AE9CB-72F1-4198-AFF7-BD9077B3C72D}" srcId="{FD1EC852-EA65-4617-94D2-F676B19696DD}" destId="{024C0F65-856D-4EE5-818A-D0A008BFFC12}" srcOrd="0" destOrd="0" parTransId="{9749BE66-76AA-4BFF-8068-B792968D61A3}" sibTransId="{1C36B734-79C3-4891-9F75-C1035F5CA1C8}"/>
    <dgm:cxn modelId="{A38796D0-BAE6-422C-B5B8-7AF4BEEF4872}" srcId="{2064B8DE-DA65-453D-A714-5EEA5F132FA0}" destId="{5F8CC1E7-845C-4DBB-B3D5-23E5EB592A70}" srcOrd="0" destOrd="0" parTransId="{946AB928-1460-4EA8-A436-9BF8EC49D8A7}" sibTransId="{CD28044C-DE71-464D-A3D9-1987CEAEFBA2}"/>
    <dgm:cxn modelId="{72991BDD-4467-4DCC-89D8-2CF339E717A4}" type="presOf" srcId="{2064B8DE-DA65-453D-A714-5EEA5F132FA0}" destId="{E716D562-B64A-4957-8F81-7C5A37E40B90}" srcOrd="0" destOrd="0" presId="urn:microsoft.com/office/officeart/2005/8/layout/hList1"/>
    <dgm:cxn modelId="{DBB61FDE-02C8-4FB6-A7E8-5844D47585B5}" type="presOf" srcId="{FD1EC852-EA65-4617-94D2-F676B19696DD}" destId="{293155A6-49B9-4926-80F9-01021ACFE63A}" srcOrd="0" destOrd="0" presId="urn:microsoft.com/office/officeart/2005/8/layout/hList1"/>
    <dgm:cxn modelId="{45B851F1-85B4-48F4-A98A-797C43077ADF}" srcId="{024C0F65-856D-4EE5-818A-D0A008BFFC12}" destId="{2DB6697D-C4D2-4778-9977-FA6DA5A11DE7}" srcOrd="0" destOrd="0" parTransId="{5CE78859-B15D-4AF8-A946-9B121E2E402D}" sibTransId="{F6350514-BFC0-422E-969C-D3CE37A50582}"/>
    <dgm:cxn modelId="{2A94F4F5-5A1E-495C-A7F0-93A2362616D2}" srcId="{FD1EC852-EA65-4617-94D2-F676B19696DD}" destId="{2064B8DE-DA65-453D-A714-5EEA5F132FA0}" srcOrd="1" destOrd="0" parTransId="{90DD2C5D-8B6E-431D-A19D-A544DD729624}" sibTransId="{7CF19248-9661-4A3D-A921-35E13953BF4F}"/>
    <dgm:cxn modelId="{777DBE6B-7A36-4784-88C5-ACE1FAAB57EE}" type="presParOf" srcId="{293155A6-49B9-4926-80F9-01021ACFE63A}" destId="{F4D70F46-0F25-423F-B7D6-4B1BCE6732A7}" srcOrd="0" destOrd="0" presId="urn:microsoft.com/office/officeart/2005/8/layout/hList1"/>
    <dgm:cxn modelId="{B985E204-6EC8-4AB8-B30A-07455A025988}" type="presParOf" srcId="{F4D70F46-0F25-423F-B7D6-4B1BCE6732A7}" destId="{C8D9BC94-60F3-4D51-934E-36500730CF72}" srcOrd="0" destOrd="0" presId="urn:microsoft.com/office/officeart/2005/8/layout/hList1"/>
    <dgm:cxn modelId="{E0984F00-B3CF-4F80-82AA-01223C434240}" type="presParOf" srcId="{F4D70F46-0F25-423F-B7D6-4B1BCE6732A7}" destId="{ADEC9ECC-1473-40DB-8BD8-13A0A4A6A3D3}" srcOrd="1" destOrd="0" presId="urn:microsoft.com/office/officeart/2005/8/layout/hList1"/>
    <dgm:cxn modelId="{02F121D7-5561-4DD9-8ED3-6FA80716FF08}" type="presParOf" srcId="{293155A6-49B9-4926-80F9-01021ACFE63A}" destId="{773DCB78-AA1D-41EB-A9F6-42D4F3A1F985}" srcOrd="1" destOrd="0" presId="urn:microsoft.com/office/officeart/2005/8/layout/hList1"/>
    <dgm:cxn modelId="{356B9028-015E-452A-B24B-6A05975DDFF2}" type="presParOf" srcId="{293155A6-49B9-4926-80F9-01021ACFE63A}" destId="{DD0C4704-60A9-4175-BA86-9E2970AB7672}" srcOrd="2" destOrd="0" presId="urn:microsoft.com/office/officeart/2005/8/layout/hList1"/>
    <dgm:cxn modelId="{98C5F1C2-80D4-4C90-8FE3-9065C82094EA}" type="presParOf" srcId="{DD0C4704-60A9-4175-BA86-9E2970AB7672}" destId="{E716D562-B64A-4957-8F81-7C5A37E40B90}" srcOrd="0" destOrd="0" presId="urn:microsoft.com/office/officeart/2005/8/layout/hList1"/>
    <dgm:cxn modelId="{5D0B4BA0-EB0B-4CBC-82C2-98FB5E6B047C}" type="presParOf" srcId="{DD0C4704-60A9-4175-BA86-9E2970AB7672}" destId="{C76B965D-20D5-4FDE-B4EE-36505AE8C552}"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8D07C3-1AD0-4020-8C5E-EC6E00D0BFB5}">
      <dsp:nvSpPr>
        <dsp:cNvPr id="0" name=""/>
        <dsp:cNvSpPr/>
      </dsp:nvSpPr>
      <dsp:spPr>
        <a:xfrm>
          <a:off x="683820" y="2107086"/>
          <a:ext cx="444800" cy="1380037"/>
        </a:xfrm>
        <a:custGeom>
          <a:avLst/>
          <a:gdLst/>
          <a:ahLst/>
          <a:cxnLst/>
          <a:rect l="0" t="0" r="0" b="0"/>
          <a:pathLst>
            <a:path>
              <a:moveTo>
                <a:pt x="0" y="0"/>
              </a:moveTo>
              <a:lnTo>
                <a:pt x="222400" y="0"/>
              </a:lnTo>
              <a:lnTo>
                <a:pt x="222400" y="1380037"/>
              </a:lnTo>
              <a:lnTo>
                <a:pt x="444800" y="1380037"/>
              </a:lnTo>
            </a:path>
          </a:pathLst>
        </a:custGeom>
        <a:noFill/>
        <a:ln w="15875" cap="rnd"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ru-RU" sz="2000" kern="1200">
            <a:solidFill>
              <a:schemeClr val="tx1"/>
            </a:solidFill>
            <a:latin typeface="Times New Roman" panose="02020603050405020304" pitchFamily="18" charset="0"/>
            <a:cs typeface="Times New Roman" panose="02020603050405020304" pitchFamily="18" charset="0"/>
          </a:endParaRPr>
        </a:p>
      </dsp:txBody>
      <dsp:txXfrm>
        <a:off x="869972" y="2760855"/>
        <a:ext cx="72497" cy="72497"/>
      </dsp:txXfrm>
    </dsp:sp>
    <dsp:sp modelId="{A86296D4-5C7A-41BF-B834-9391C14FF8DC}">
      <dsp:nvSpPr>
        <dsp:cNvPr id="0" name=""/>
        <dsp:cNvSpPr/>
      </dsp:nvSpPr>
      <dsp:spPr>
        <a:xfrm>
          <a:off x="683820" y="2107086"/>
          <a:ext cx="444800" cy="180456"/>
        </a:xfrm>
        <a:custGeom>
          <a:avLst/>
          <a:gdLst/>
          <a:ahLst/>
          <a:cxnLst/>
          <a:rect l="0" t="0" r="0" b="0"/>
          <a:pathLst>
            <a:path>
              <a:moveTo>
                <a:pt x="0" y="0"/>
              </a:moveTo>
              <a:lnTo>
                <a:pt x="222400" y="0"/>
              </a:lnTo>
              <a:lnTo>
                <a:pt x="222400" y="180456"/>
              </a:lnTo>
              <a:lnTo>
                <a:pt x="444800" y="180456"/>
              </a:lnTo>
            </a:path>
          </a:pathLst>
        </a:custGeom>
        <a:noFill/>
        <a:ln w="15875" cap="rnd"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ru-RU" sz="2000" kern="1200">
            <a:solidFill>
              <a:schemeClr val="tx1"/>
            </a:solidFill>
            <a:latin typeface="Times New Roman" panose="02020603050405020304" pitchFamily="18" charset="0"/>
            <a:cs typeface="Times New Roman" panose="02020603050405020304" pitchFamily="18" charset="0"/>
          </a:endParaRPr>
        </a:p>
      </dsp:txBody>
      <dsp:txXfrm>
        <a:off x="894220" y="2185313"/>
        <a:ext cx="24000" cy="24000"/>
      </dsp:txXfrm>
    </dsp:sp>
    <dsp:sp modelId="{EEA21DD9-1957-4D35-B021-4440D6717E19}">
      <dsp:nvSpPr>
        <dsp:cNvPr id="0" name=""/>
        <dsp:cNvSpPr/>
      </dsp:nvSpPr>
      <dsp:spPr>
        <a:xfrm>
          <a:off x="683820" y="907504"/>
          <a:ext cx="444800" cy="1199581"/>
        </a:xfrm>
        <a:custGeom>
          <a:avLst/>
          <a:gdLst/>
          <a:ahLst/>
          <a:cxnLst/>
          <a:rect l="0" t="0" r="0" b="0"/>
          <a:pathLst>
            <a:path>
              <a:moveTo>
                <a:pt x="0" y="1199581"/>
              </a:moveTo>
              <a:lnTo>
                <a:pt x="222400" y="1199581"/>
              </a:lnTo>
              <a:lnTo>
                <a:pt x="222400" y="0"/>
              </a:lnTo>
              <a:lnTo>
                <a:pt x="444800" y="0"/>
              </a:lnTo>
            </a:path>
          </a:pathLst>
        </a:custGeom>
        <a:noFill/>
        <a:ln w="15875" cap="rnd"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ru-RU" sz="2000" kern="1200">
            <a:solidFill>
              <a:schemeClr val="tx1"/>
            </a:solidFill>
            <a:latin typeface="Times New Roman" panose="02020603050405020304" pitchFamily="18" charset="0"/>
            <a:cs typeface="Times New Roman" panose="02020603050405020304" pitchFamily="18" charset="0"/>
          </a:endParaRPr>
        </a:p>
      </dsp:txBody>
      <dsp:txXfrm>
        <a:off x="874236" y="1475310"/>
        <a:ext cx="63969" cy="63969"/>
      </dsp:txXfrm>
    </dsp:sp>
    <dsp:sp modelId="{61FE1FEC-EA4F-465F-9C05-EF703688C227}">
      <dsp:nvSpPr>
        <dsp:cNvPr id="0" name=""/>
        <dsp:cNvSpPr/>
      </dsp:nvSpPr>
      <dsp:spPr>
        <a:xfrm rot="16200000">
          <a:off x="-1439544" y="1768061"/>
          <a:ext cx="3568680" cy="678049"/>
        </a:xfrm>
        <a:prstGeom prst="rect">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uz-Latn-UZ" sz="2000" kern="1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Freymlar</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1439544" y="1768061"/>
        <a:ext cx="3568680" cy="678049"/>
      </dsp:txXfrm>
    </dsp:sp>
    <dsp:sp modelId="{DF697D5F-D419-44FA-8A18-464B549A089E}">
      <dsp:nvSpPr>
        <dsp:cNvPr id="0" name=""/>
        <dsp:cNvSpPr/>
      </dsp:nvSpPr>
      <dsp:spPr>
        <a:xfrm>
          <a:off x="1128621" y="222969"/>
          <a:ext cx="7981898" cy="1369069"/>
        </a:xfrm>
        <a:prstGeom prst="rect">
          <a:avLst/>
        </a:prstGeom>
        <a:solidFill>
          <a:srgbClr val="FFC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uz-Latn-UZ" sz="2000" kern="1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ob'ektlar va tushunchalarni belgilash uchun foydalaniladigan tuzilmalar (qarz, garov, veksel); freymlar - rollar (menejer, kassir, mijoz);</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1128621" y="222969"/>
        <a:ext cx="7981898" cy="1369069"/>
      </dsp:txXfrm>
    </dsp:sp>
    <dsp:sp modelId="{C11DFD35-E5D5-4AC0-A033-8F37757F5360}">
      <dsp:nvSpPr>
        <dsp:cNvPr id="0" name=""/>
        <dsp:cNvSpPr/>
      </dsp:nvSpPr>
      <dsp:spPr>
        <a:xfrm>
          <a:off x="1128621" y="1761552"/>
          <a:ext cx="7981898" cy="1051980"/>
        </a:xfrm>
        <a:prstGeom prst="rect">
          <a:avLst/>
        </a:prstGeom>
        <a:solidFill>
          <a:srgbClr val="FFFF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uz-Latn-UZ" sz="2000" kern="1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stsenariylar (bankrotlik, aktsiyadorlar yig'ilishi, nom kunini nishonlash);</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1128621" y="1761552"/>
        <a:ext cx="7981898" cy="1051980"/>
      </dsp:txXfrm>
    </dsp:sp>
    <dsp:sp modelId="{3CB1588F-A013-4876-A647-5F90470E6CC9}">
      <dsp:nvSpPr>
        <dsp:cNvPr id="0" name=""/>
        <dsp:cNvSpPr/>
      </dsp:nvSpPr>
      <dsp:spPr>
        <a:xfrm>
          <a:off x="1128621" y="2983044"/>
          <a:ext cx="7981898" cy="1008157"/>
        </a:xfrm>
        <a:prstGeom prst="rect">
          <a:avLst/>
        </a:prstGeom>
        <a:solidFill>
          <a:srgbClr val="FF0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uz-Latn-UZ" sz="2000" kern="12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vaziyatlar (signal, avariya, qurilmaning ishlash rejimi) va boshqalar.</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1128621" y="2983044"/>
        <a:ext cx="7981898" cy="10081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662B15-166C-46BF-8770-DE2885106D00}">
      <dsp:nvSpPr>
        <dsp:cNvPr id="0" name=""/>
        <dsp:cNvSpPr/>
      </dsp:nvSpPr>
      <dsp:spPr>
        <a:xfrm>
          <a:off x="2610742" y="1093"/>
          <a:ext cx="2246114" cy="1123057"/>
        </a:xfrm>
        <a:prstGeom prst="roundRect">
          <a:avLst>
            <a:gd name="adj" fmla="val 10000"/>
          </a:avLst>
        </a:prstGeom>
        <a:solidFill>
          <a:srgbClr val="FF0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uz-Latn-UZ" sz="1600" kern="1200" dirty="0">
              <a:solidFill>
                <a:schemeClr val="tx1"/>
              </a:solidFill>
              <a:latin typeface="Times New Roman" panose="02020603050405020304" pitchFamily="18" charset="0"/>
              <a:cs typeface="Times New Roman" panose="02020603050405020304" pitchFamily="18" charset="0"/>
            </a:rPr>
            <a:t>mavjud vaziyatning mohiyatini aniqlash va tushunish;</a:t>
          </a:r>
          <a:endParaRPr lang="ru-RU" sz="1600" kern="1200" dirty="0">
            <a:solidFill>
              <a:schemeClr val="tx1"/>
            </a:solidFill>
            <a:latin typeface="Times New Roman" panose="02020603050405020304" pitchFamily="18" charset="0"/>
            <a:cs typeface="Times New Roman" panose="02020603050405020304" pitchFamily="18" charset="0"/>
          </a:endParaRPr>
        </a:p>
      </dsp:txBody>
      <dsp:txXfrm>
        <a:off x="2643635" y="33986"/>
        <a:ext cx="2180328" cy="1057271"/>
      </dsp:txXfrm>
    </dsp:sp>
    <dsp:sp modelId="{7522BCD9-4EFC-4466-B881-2A6EE908DED0}">
      <dsp:nvSpPr>
        <dsp:cNvPr id="0" name=""/>
        <dsp:cNvSpPr/>
      </dsp:nvSpPr>
      <dsp:spPr>
        <a:xfrm rot="3600000">
          <a:off x="4076044" y="1971701"/>
          <a:ext cx="1169515" cy="393069"/>
        </a:xfrm>
        <a:prstGeom prst="lef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ru-RU" sz="1600" kern="1200">
            <a:solidFill>
              <a:schemeClr val="tx1"/>
            </a:solidFill>
            <a:latin typeface="Times New Roman" panose="02020603050405020304" pitchFamily="18" charset="0"/>
            <a:cs typeface="Times New Roman" panose="02020603050405020304" pitchFamily="18" charset="0"/>
          </a:endParaRPr>
        </a:p>
      </dsp:txBody>
      <dsp:txXfrm>
        <a:off x="4193965" y="2050315"/>
        <a:ext cx="933673" cy="235841"/>
      </dsp:txXfrm>
    </dsp:sp>
    <dsp:sp modelId="{C951F200-A28F-43E7-AB10-6C59B0B74FE0}">
      <dsp:nvSpPr>
        <dsp:cNvPr id="0" name=""/>
        <dsp:cNvSpPr/>
      </dsp:nvSpPr>
      <dsp:spPr>
        <a:xfrm>
          <a:off x="4464747" y="3212322"/>
          <a:ext cx="2246114" cy="1123057"/>
        </a:xfrm>
        <a:prstGeom prst="roundRect">
          <a:avLst>
            <a:gd name="adj" fmla="val 10000"/>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Times New Roman" panose="02020603050405020304" pitchFamily="18" charset="0"/>
            <a:buNone/>
          </a:pPr>
          <a:r>
            <a:rPr lang="uz-Latn-UZ" sz="1600" kern="1200" dirty="0">
              <a:solidFill>
                <a:schemeClr val="tx1"/>
              </a:solidFill>
              <a:latin typeface="Times New Roman" panose="02020603050405020304" pitchFamily="18" charset="0"/>
              <a:cs typeface="Times New Roman" panose="02020603050405020304" pitchFamily="18" charset="0"/>
            </a:rPr>
            <a:t>o'zingiz uchun ma'lum bir rolni "ta'minlang";</a:t>
          </a:r>
          <a:endParaRPr lang="ru-RU" sz="1600" kern="1200" dirty="0">
            <a:solidFill>
              <a:schemeClr val="tx1"/>
            </a:solidFill>
            <a:latin typeface="Times New Roman" panose="02020603050405020304" pitchFamily="18" charset="0"/>
            <a:cs typeface="Times New Roman" panose="02020603050405020304" pitchFamily="18" charset="0"/>
          </a:endParaRPr>
        </a:p>
      </dsp:txBody>
      <dsp:txXfrm>
        <a:off x="4497640" y="3245215"/>
        <a:ext cx="2180328" cy="1057271"/>
      </dsp:txXfrm>
    </dsp:sp>
    <dsp:sp modelId="{127FAA7A-C8B5-4B69-9F82-D05C60EF86D5}">
      <dsp:nvSpPr>
        <dsp:cNvPr id="0" name=""/>
        <dsp:cNvSpPr/>
      </dsp:nvSpPr>
      <dsp:spPr>
        <a:xfrm rot="10800000">
          <a:off x="3149042" y="3577316"/>
          <a:ext cx="1169515" cy="393069"/>
        </a:xfrm>
        <a:prstGeom prst="lef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ru-RU" sz="1600" kern="1200">
            <a:solidFill>
              <a:schemeClr val="tx1"/>
            </a:solidFill>
            <a:latin typeface="Times New Roman" panose="02020603050405020304" pitchFamily="18" charset="0"/>
            <a:cs typeface="Times New Roman" panose="02020603050405020304" pitchFamily="18" charset="0"/>
          </a:endParaRPr>
        </a:p>
      </dsp:txBody>
      <dsp:txXfrm rot="10800000">
        <a:off x="3266963" y="3655930"/>
        <a:ext cx="933673" cy="235841"/>
      </dsp:txXfrm>
    </dsp:sp>
    <dsp:sp modelId="{2C1AB9F3-07C8-4089-8965-34C21F631BFE}">
      <dsp:nvSpPr>
        <dsp:cNvPr id="0" name=""/>
        <dsp:cNvSpPr/>
      </dsp:nvSpPr>
      <dsp:spPr>
        <a:xfrm>
          <a:off x="756738" y="3212322"/>
          <a:ext cx="2246114" cy="1123057"/>
        </a:xfrm>
        <a:prstGeom prst="roundRect">
          <a:avLst>
            <a:gd name="adj" fmla="val 10000"/>
          </a:avLst>
        </a:prstGeom>
        <a:solidFill>
          <a:srgbClr val="FFC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uz-Latn-UZ" sz="1600" kern="1200" dirty="0">
              <a:solidFill>
                <a:schemeClr val="tx1"/>
              </a:solidFill>
              <a:latin typeface="Times New Roman" panose="02020603050405020304" pitchFamily="18" charset="0"/>
              <a:cs typeface="Times New Roman" panose="02020603050405020304" pitchFamily="18" charset="0"/>
            </a:rPr>
            <a:t>mavjud vaziyatda faol bo'lish yoki ehtiyoj va qiziqish foizi tufayli uni to'xtatib turish.</a:t>
          </a:r>
          <a:endParaRPr lang="ru-RU" sz="1600" kern="1200" dirty="0">
            <a:solidFill>
              <a:schemeClr val="tx1"/>
            </a:solidFill>
            <a:latin typeface="Times New Roman" panose="02020603050405020304" pitchFamily="18" charset="0"/>
            <a:cs typeface="Times New Roman" panose="02020603050405020304" pitchFamily="18" charset="0"/>
          </a:endParaRPr>
        </a:p>
      </dsp:txBody>
      <dsp:txXfrm>
        <a:off x="789631" y="3245215"/>
        <a:ext cx="2180328" cy="1057271"/>
      </dsp:txXfrm>
    </dsp:sp>
    <dsp:sp modelId="{D0F69808-D4BC-4675-B2DC-694618DBC628}">
      <dsp:nvSpPr>
        <dsp:cNvPr id="0" name=""/>
        <dsp:cNvSpPr/>
      </dsp:nvSpPr>
      <dsp:spPr>
        <a:xfrm rot="18000000">
          <a:off x="2222040" y="1971701"/>
          <a:ext cx="1169515" cy="393069"/>
        </a:xfrm>
        <a:prstGeom prst="lef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ru-RU" sz="1600" kern="1200">
            <a:solidFill>
              <a:schemeClr val="tx1"/>
            </a:solidFill>
            <a:latin typeface="Times New Roman" panose="02020603050405020304" pitchFamily="18" charset="0"/>
            <a:cs typeface="Times New Roman" panose="02020603050405020304" pitchFamily="18" charset="0"/>
          </a:endParaRPr>
        </a:p>
      </dsp:txBody>
      <dsp:txXfrm>
        <a:off x="2339961" y="2050315"/>
        <a:ext cx="933673" cy="2358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D9BC94-60F3-4D51-934E-36500730CF72}">
      <dsp:nvSpPr>
        <dsp:cNvPr id="0" name=""/>
        <dsp:cNvSpPr/>
      </dsp:nvSpPr>
      <dsp:spPr>
        <a:xfrm>
          <a:off x="39" y="166179"/>
          <a:ext cx="3798093" cy="1519237"/>
        </a:xfrm>
        <a:prstGeom prst="rect">
          <a:avLst/>
        </a:prstGeom>
        <a:solidFill>
          <a:srgbClr val="FFC000"/>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uz-Latn-UZ" sz="2400" b="1" i="1" kern="1200" dirty="0">
              <a:solidFill>
                <a:schemeClr val="tx1"/>
              </a:solidFill>
              <a:latin typeface="Times New Roman" panose="02020603050405020304" pitchFamily="18" charset="0"/>
              <a:ea typeface="Times New Roman" panose="02020603050405020304" pitchFamily="18" charset="0"/>
            </a:rPr>
            <a:t>Kommutatsiya</a:t>
          </a:r>
          <a:endParaRPr lang="ru-RU" sz="2400" kern="1200" dirty="0">
            <a:solidFill>
              <a:schemeClr val="tx1"/>
            </a:solidFill>
          </a:endParaRPr>
        </a:p>
      </dsp:txBody>
      <dsp:txXfrm>
        <a:off x="39" y="166179"/>
        <a:ext cx="3798093" cy="1519237"/>
      </dsp:txXfrm>
    </dsp:sp>
    <dsp:sp modelId="{ADEC9ECC-1473-40DB-8BD8-13A0A4A6A3D3}">
      <dsp:nvSpPr>
        <dsp:cNvPr id="0" name=""/>
        <dsp:cNvSpPr/>
      </dsp:nvSpPr>
      <dsp:spPr>
        <a:xfrm>
          <a:off x="39" y="1685416"/>
          <a:ext cx="3798093" cy="2854800"/>
        </a:xfrm>
        <a:prstGeom prst="rect">
          <a:avLst/>
        </a:prstGeom>
        <a:solidFill>
          <a:srgbClr val="DDF9BB">
            <a:alpha val="89804"/>
          </a:srgb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uz-Latn-UZ" sz="2400" kern="1200" dirty="0">
              <a:solidFill>
                <a:schemeClr val="tx1"/>
              </a:solidFill>
              <a:latin typeface="Times New Roman" panose="02020603050405020304" pitchFamily="18" charset="0"/>
              <a:ea typeface="Times New Roman" panose="02020603050405020304" pitchFamily="18" charset="0"/>
            </a:rPr>
            <a:t>asosiy freym tizimida allaqachon mazmunli va tuzilgan ma'no o'zgarishi va boshqa tizimga o'tishi mumkin;</a:t>
          </a:r>
          <a:endParaRPr lang="ru-RU" sz="2400" kern="1200" dirty="0">
            <a:solidFill>
              <a:schemeClr val="tx1"/>
            </a:solidFill>
          </a:endParaRPr>
        </a:p>
      </dsp:txBody>
      <dsp:txXfrm>
        <a:off x="39" y="1685416"/>
        <a:ext cx="3798093" cy="2854800"/>
      </dsp:txXfrm>
    </dsp:sp>
    <dsp:sp modelId="{E716D562-B64A-4957-8F81-7C5A37E40B90}">
      <dsp:nvSpPr>
        <dsp:cNvPr id="0" name=""/>
        <dsp:cNvSpPr/>
      </dsp:nvSpPr>
      <dsp:spPr>
        <a:xfrm>
          <a:off x="4329866" y="166179"/>
          <a:ext cx="3798093" cy="1519237"/>
        </a:xfrm>
        <a:prstGeom prst="rect">
          <a:avLst/>
        </a:prstGeom>
        <a:solidFill>
          <a:srgbClr val="FFFF00"/>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uz-Latn-UZ" sz="2400" b="1" i="1" kern="1200" dirty="0">
              <a:solidFill>
                <a:schemeClr val="tx1"/>
              </a:solidFill>
              <a:latin typeface="Times New Roman" panose="02020603050405020304" pitchFamily="18" charset="0"/>
              <a:ea typeface="Times New Roman" panose="02020603050405020304" pitchFamily="18" charset="0"/>
            </a:rPr>
            <a:t>Uydirma</a:t>
          </a:r>
          <a:endParaRPr lang="ru-RU" sz="2400" kern="1200" dirty="0">
            <a:solidFill>
              <a:schemeClr val="tx1"/>
            </a:solidFill>
          </a:endParaRPr>
        </a:p>
      </dsp:txBody>
      <dsp:txXfrm>
        <a:off x="4329866" y="166179"/>
        <a:ext cx="3798093" cy="1519237"/>
      </dsp:txXfrm>
    </dsp:sp>
    <dsp:sp modelId="{C76B965D-20D5-4FDE-B4EE-36505AE8C552}">
      <dsp:nvSpPr>
        <dsp:cNvPr id="0" name=""/>
        <dsp:cNvSpPr/>
      </dsp:nvSpPr>
      <dsp:spPr>
        <a:xfrm>
          <a:off x="4329866" y="1685416"/>
          <a:ext cx="3798093" cy="2854800"/>
        </a:xfrm>
        <a:prstGeom prst="rect">
          <a:avLst/>
        </a:prstGeom>
        <a:solidFill>
          <a:schemeClr val="accent3">
            <a:lumMod val="40000"/>
            <a:lumOff val="60000"/>
            <a:alpha val="9000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uz-Latn-UZ" sz="2400" kern="1200" dirty="0">
              <a:solidFill>
                <a:schemeClr val="tx1"/>
              </a:solidFill>
              <a:latin typeface="Times New Roman" panose="02020603050405020304" pitchFamily="18" charset="0"/>
              <a:ea typeface="Times New Roman" panose="02020603050405020304" pitchFamily="18" charset="0"/>
            </a:rPr>
            <a:t>sodir bo'layotgan narsa haqida noto'g'ri g'oyalarni ataylab ishlab chiqish.</a:t>
          </a:r>
          <a:endParaRPr lang="ru-RU" sz="2400" kern="1200" dirty="0">
            <a:solidFill>
              <a:schemeClr val="tx1"/>
            </a:solidFill>
          </a:endParaRPr>
        </a:p>
      </dsp:txBody>
      <dsp:txXfrm>
        <a:off x="4329866" y="1685416"/>
        <a:ext cx="3798093" cy="2854800"/>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723" name="Rectangle 2"/>
          <p:cNvSpPr>
            <a:spLocks noGrp="1" noChangeArrowheads="1"/>
          </p:cNvSpPr>
          <p:nvPr>
            <p:ph type="hdr" sz="quarter"/>
          </p:nvPr>
        </p:nvSpPr>
        <p:spPr bwMode="auto">
          <a:xfrm>
            <a:off x="2"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l">
              <a:defRPr sz="1100"/>
            </a:lvl1pPr>
          </a:lstStyle>
          <a:p>
            <a:endParaRPr lang="en-US"/>
          </a:p>
        </p:txBody>
      </p:sp>
      <p:sp>
        <p:nvSpPr>
          <p:cNvPr id="1048724" name="Rectangle 3"/>
          <p:cNvSpPr>
            <a:spLocks noGrp="1" noChangeArrowheads="1"/>
          </p:cNvSpPr>
          <p:nvPr>
            <p:ph type="dt" idx="1"/>
          </p:nvPr>
        </p:nvSpPr>
        <p:spPr bwMode="auto">
          <a:xfrm>
            <a:off x="4021139" y="1"/>
            <a:ext cx="3076575" cy="512763"/>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lvl1pPr algn="r">
              <a:defRPr sz="1100"/>
            </a:lvl1pPr>
          </a:lstStyle>
          <a:p>
            <a:endParaRPr lang="en-US"/>
          </a:p>
        </p:txBody>
      </p:sp>
      <p:sp>
        <p:nvSpPr>
          <p:cNvPr id="1048725"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headEnd/>
            <a:tailEnd/>
          </a:ln>
          <a:effectLst/>
        </p:spPr>
      </p:sp>
      <p:sp>
        <p:nvSpPr>
          <p:cNvPr id="1048726" name="Rectangle 5"/>
          <p:cNvSpPr>
            <a:spLocks noGrp="1" noChangeArrowheads="1"/>
          </p:cNvSpPr>
          <p:nvPr>
            <p:ph type="body" sz="quarter" idx="3"/>
          </p:nvPr>
        </p:nvSpPr>
        <p:spPr bwMode="auto">
          <a:xfrm>
            <a:off x="709614" y="4862514"/>
            <a:ext cx="5680075" cy="4605337"/>
          </a:xfrm>
          <a:prstGeom prst="rect">
            <a:avLst/>
          </a:prstGeom>
          <a:noFill/>
          <a:ln w="9525">
            <a:noFill/>
            <a:miter lim="800000"/>
            <a:headEnd/>
            <a:tailEnd/>
          </a:ln>
          <a:effectLst/>
        </p:spPr>
        <p:txBody>
          <a:bodyPr vert="horz" wrap="square" lIns="91492" tIns="45745" rIns="91492" bIns="45745"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8727" name="Rectangle 6"/>
          <p:cNvSpPr>
            <a:spLocks noGrp="1" noChangeArrowheads="1"/>
          </p:cNvSpPr>
          <p:nvPr>
            <p:ph type="ftr" sz="quarter" idx="4"/>
          </p:nvPr>
        </p:nvSpPr>
        <p:spPr bwMode="auto">
          <a:xfrm>
            <a:off x="2"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l">
              <a:defRPr sz="1100"/>
            </a:lvl1pPr>
          </a:lstStyle>
          <a:p>
            <a:endParaRPr lang="en-US"/>
          </a:p>
        </p:txBody>
      </p:sp>
      <p:sp>
        <p:nvSpPr>
          <p:cNvPr id="1048728" name="Rectangle 7"/>
          <p:cNvSpPr>
            <a:spLocks noGrp="1" noChangeArrowheads="1"/>
          </p:cNvSpPr>
          <p:nvPr>
            <p:ph type="sldNum" sz="quarter" idx="5"/>
          </p:nvPr>
        </p:nvSpPr>
        <p:spPr bwMode="auto">
          <a:xfrm>
            <a:off x="4021139" y="9720264"/>
            <a:ext cx="3076575" cy="512762"/>
          </a:xfrm>
          <a:prstGeom prst="rect">
            <a:avLst/>
          </a:prstGeom>
          <a:noFill/>
          <a:ln w="9525">
            <a:noFill/>
            <a:miter lim="800000"/>
            <a:headEnd/>
            <a:tailEnd/>
          </a:ln>
          <a:effectLst/>
        </p:spPr>
        <p:txBody>
          <a:bodyPr vert="horz" wrap="square" lIns="91492" tIns="45745" rIns="91492" bIns="45745" numCol="1" anchor="b" anchorCtr="0" compatLnSpc="1">
            <a:prstTxWarp prst="textNoShape">
              <a:avLst/>
            </a:prstTxWarp>
          </a:bodyPr>
          <a:lstStyle>
            <a:lvl1pPr algn="r">
              <a:defRPr sz="1100"/>
            </a:lvl1pPr>
          </a:lstStyle>
          <a:p>
            <a:fld id="{A9A0EA98-5831-4853-B862-C702E6EB345C}" type="slidenum">
              <a:rPr lang="en-US"/>
              <a:t>‹#›</a:t>
            </a:fld>
            <a:endParaRPr lang="en-US"/>
          </a:p>
        </p:txBody>
      </p:sp>
    </p:spTree>
    <p:extLst>
      <p:ext uri="{BB962C8B-B14F-4D97-AF65-F5344CB8AC3E}">
        <p14:creationId xmlns:p14="http://schemas.microsoft.com/office/powerpoint/2010/main" val="166925224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048614" name="Title 1"/>
          <p:cNvSpPr>
            <a:spLocks noGrp="1"/>
          </p:cNvSpPr>
          <p:nvPr>
            <p:ph type="ctrTitle"/>
          </p:nvPr>
        </p:nvSpPr>
        <p:spPr>
          <a:xfrm>
            <a:off x="2589213" y="2514600"/>
            <a:ext cx="8915399" cy="2262781"/>
          </a:xfrm>
        </p:spPr>
        <p:txBody>
          <a:bodyPr anchor="b">
            <a:normAutofit/>
          </a:bodyPr>
          <a:lstStyle>
            <a:lvl1pPr>
              <a:defRPr sz="5400"/>
            </a:lvl1pPr>
          </a:lstStyle>
          <a:p>
            <a:r>
              <a:rPr lang="ru-RU"/>
              <a:t>Образец заголовка</a:t>
            </a:r>
            <a:endParaRPr lang="en-US" dirty="0"/>
          </a:p>
        </p:txBody>
      </p:sp>
      <p:sp>
        <p:nvSpPr>
          <p:cNvPr id="1048615"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1048616" name="Date Placeholder 3"/>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617" name="Footer Placeholder 4"/>
          <p:cNvSpPr>
            <a:spLocks noGrp="1"/>
          </p:cNvSpPr>
          <p:nvPr>
            <p:ph type="ftr" sz="quarter" idx="11"/>
          </p:nvPr>
        </p:nvSpPr>
        <p:spPr/>
        <p:txBody>
          <a:bodyPr/>
          <a:lstStyle/>
          <a:p>
            <a:endParaRPr lang="en-US" dirty="0"/>
          </a:p>
        </p:txBody>
      </p:sp>
      <p:sp>
        <p:nvSpPr>
          <p:cNvPr id="1048618"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1048619"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1048606" name="Title 1"/>
          <p:cNvSpPr>
            <a:spLocks noGrp="1"/>
          </p:cNvSpPr>
          <p:nvPr>
            <p:ph type="title"/>
          </p:nvPr>
        </p:nvSpPr>
        <p:spPr>
          <a:xfrm>
            <a:off x="2592925" y="624110"/>
            <a:ext cx="8911687" cy="1280890"/>
          </a:xfrm>
        </p:spPr>
        <p:txBody>
          <a:bodyPr/>
          <a:lstStyle/>
          <a:p>
            <a:r>
              <a:rPr lang="ru-RU"/>
              <a:t>Образец заголовка</a:t>
            </a:r>
            <a:endParaRPr lang="en-US" dirty="0"/>
          </a:p>
        </p:txBody>
      </p:sp>
      <p:sp>
        <p:nvSpPr>
          <p:cNvPr id="1048607" name="Content Placeholder 2"/>
          <p:cNvSpPr>
            <a:spLocks noGrp="1"/>
          </p:cNvSpPr>
          <p:nvPr>
            <p:ph idx="1"/>
          </p:nvPr>
        </p:nvSpPr>
        <p:spPr>
          <a:xfrm>
            <a:off x="2589212" y="2133600"/>
            <a:ext cx="8915400"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608" name="Date Placeholder 3"/>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609" name="Footer Placeholder 4"/>
          <p:cNvSpPr>
            <a:spLocks noGrp="1"/>
          </p:cNvSpPr>
          <p:nvPr>
            <p:ph type="ftr" sz="quarter" idx="11"/>
          </p:nvPr>
        </p:nvSpPr>
        <p:spPr/>
        <p:txBody>
          <a:bodyPr/>
          <a:lstStyle/>
          <a:p>
            <a:endParaRPr lang="en-US" dirty="0"/>
          </a:p>
        </p:txBody>
      </p:sp>
      <p:sp>
        <p:nvSpPr>
          <p:cNvPr id="10486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11" name="Slide Number Placeholder 5"/>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1048671" name="Title 1"/>
          <p:cNvSpPr>
            <a:spLocks noGrp="1"/>
          </p:cNvSpPr>
          <p:nvPr>
            <p:ph type="title"/>
          </p:nvPr>
        </p:nvSpPr>
        <p:spPr>
          <a:xfrm>
            <a:off x="2589212" y="2058750"/>
            <a:ext cx="8915399" cy="1468800"/>
          </a:xfrm>
        </p:spPr>
        <p:txBody>
          <a:bodyPr anchor="b"/>
          <a:lstStyle>
            <a:lvl1pPr algn="l">
              <a:defRPr sz="4000" b="0" cap="none"/>
            </a:lvl1pPr>
          </a:lstStyle>
          <a:p>
            <a:r>
              <a:rPr lang="ru-RU"/>
              <a:t>Образец заголовка</a:t>
            </a:r>
            <a:endParaRPr lang="en-US" dirty="0"/>
          </a:p>
        </p:txBody>
      </p:sp>
      <p:sp>
        <p:nvSpPr>
          <p:cNvPr id="1048672"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1048673" name="Date Placeholder 3"/>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674" name="Footer Placeholder 4"/>
          <p:cNvSpPr>
            <a:spLocks noGrp="1"/>
          </p:cNvSpPr>
          <p:nvPr>
            <p:ph type="ftr" sz="quarter" idx="11"/>
          </p:nvPr>
        </p:nvSpPr>
        <p:spPr/>
        <p:txBody>
          <a:bodyPr/>
          <a:lstStyle/>
          <a:p>
            <a:endParaRPr lang="en-US" dirty="0"/>
          </a:p>
        </p:txBody>
      </p:sp>
      <p:sp>
        <p:nvSpPr>
          <p:cNvPr id="1048675"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7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048696" name="Title 7"/>
          <p:cNvSpPr>
            <a:spLocks noGrp="1"/>
          </p:cNvSpPr>
          <p:nvPr>
            <p:ph type="title"/>
          </p:nvPr>
        </p:nvSpPr>
        <p:spPr/>
        <p:txBody>
          <a:bodyPr/>
          <a:lstStyle/>
          <a:p>
            <a:r>
              <a:rPr lang="ru-RU"/>
              <a:t>Образец заголовка</a:t>
            </a:r>
            <a:endParaRPr lang="en-US" dirty="0"/>
          </a:p>
        </p:txBody>
      </p:sp>
      <p:sp>
        <p:nvSpPr>
          <p:cNvPr id="1048697" name="Content Placeholder 2"/>
          <p:cNvSpPr>
            <a:spLocks noGrp="1"/>
          </p:cNvSpPr>
          <p:nvPr>
            <p:ph sz="half" idx="1"/>
          </p:nvPr>
        </p:nvSpPr>
        <p:spPr>
          <a:xfrm>
            <a:off x="2589212" y="2133600"/>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698" name="Content Placeholder 3"/>
          <p:cNvSpPr>
            <a:spLocks noGrp="1"/>
          </p:cNvSpPr>
          <p:nvPr>
            <p:ph sz="half" idx="2"/>
          </p:nvPr>
        </p:nvSpPr>
        <p:spPr>
          <a:xfrm>
            <a:off x="7190747" y="2126222"/>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699" name="Date Placeholder 4"/>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700" name="Footer Placeholder 5"/>
          <p:cNvSpPr>
            <a:spLocks noGrp="1"/>
          </p:cNvSpPr>
          <p:nvPr>
            <p:ph type="ftr" sz="quarter" idx="11"/>
          </p:nvPr>
        </p:nvSpPr>
        <p:spPr/>
        <p:txBody>
          <a:bodyPr/>
          <a:lstStyle/>
          <a:p>
            <a:endParaRPr lang="en-US" dirty="0"/>
          </a:p>
        </p:txBody>
      </p:sp>
      <p:sp>
        <p:nvSpPr>
          <p:cNvPr id="1048701"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702"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48677" name="Title 9"/>
          <p:cNvSpPr>
            <a:spLocks noGrp="1"/>
          </p:cNvSpPr>
          <p:nvPr>
            <p:ph type="title"/>
          </p:nvPr>
        </p:nvSpPr>
        <p:spPr/>
        <p:txBody>
          <a:bodyPr/>
          <a:lstStyle/>
          <a:p>
            <a:r>
              <a:rPr lang="ru-RU"/>
              <a:t>Образец заголовка</a:t>
            </a:r>
            <a:endParaRPr lang="en-US" dirty="0"/>
          </a:p>
        </p:txBody>
      </p:sp>
      <p:sp>
        <p:nvSpPr>
          <p:cNvPr id="1048678"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48679" name="Content Placeholder 3"/>
          <p:cNvSpPr>
            <a:spLocks noGrp="1"/>
          </p:cNvSpPr>
          <p:nvPr>
            <p:ph sz="half" idx="2"/>
          </p:nvPr>
        </p:nvSpPr>
        <p:spPr>
          <a:xfrm>
            <a:off x="2589212" y="2548966"/>
            <a:ext cx="4342893"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680"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48681" name="Content Placeholder 5"/>
          <p:cNvSpPr>
            <a:spLocks noGrp="1"/>
          </p:cNvSpPr>
          <p:nvPr>
            <p:ph sz="quarter" idx="4"/>
          </p:nvPr>
        </p:nvSpPr>
        <p:spPr>
          <a:xfrm>
            <a:off x="7166957" y="2545738"/>
            <a:ext cx="4338674"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682" name="Date Placeholder 6"/>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683" name="Footer Placeholder 7"/>
          <p:cNvSpPr>
            <a:spLocks noGrp="1"/>
          </p:cNvSpPr>
          <p:nvPr>
            <p:ph type="ftr" sz="quarter" idx="11"/>
          </p:nvPr>
        </p:nvSpPr>
        <p:spPr/>
        <p:txBody>
          <a:bodyPr/>
          <a:lstStyle/>
          <a:p>
            <a:endParaRPr lang="en-US" dirty="0"/>
          </a:p>
        </p:txBody>
      </p:sp>
      <p:sp>
        <p:nvSpPr>
          <p:cNvPr id="1048684"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85"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1048635" name="Title 1"/>
          <p:cNvSpPr>
            <a:spLocks noGrp="1"/>
          </p:cNvSpPr>
          <p:nvPr>
            <p:ph type="title"/>
          </p:nvPr>
        </p:nvSpPr>
        <p:spPr/>
        <p:txBody>
          <a:bodyPr/>
          <a:lstStyle/>
          <a:p>
            <a:r>
              <a:rPr lang="ru-RU"/>
              <a:t>Образец заголовка</a:t>
            </a:r>
            <a:endParaRPr lang="en-US" dirty="0"/>
          </a:p>
        </p:txBody>
      </p:sp>
      <p:sp>
        <p:nvSpPr>
          <p:cNvPr id="1048636" name="Date Placeholder 2"/>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637" name="Footer Placeholder 3"/>
          <p:cNvSpPr>
            <a:spLocks noGrp="1"/>
          </p:cNvSpPr>
          <p:nvPr>
            <p:ph type="ftr" sz="quarter" idx="11"/>
          </p:nvPr>
        </p:nvSpPr>
        <p:spPr/>
        <p:txBody>
          <a:bodyPr/>
          <a:lstStyle/>
          <a:p>
            <a:endParaRPr lang="en-US" dirty="0"/>
          </a:p>
        </p:txBody>
      </p:sp>
      <p:sp>
        <p:nvSpPr>
          <p:cNvPr id="104863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39" name="Slide Number Placeholder 4"/>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1048686" name="Date Placeholder 1"/>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687" name="Footer Placeholder 2"/>
          <p:cNvSpPr>
            <a:spLocks noGrp="1"/>
          </p:cNvSpPr>
          <p:nvPr>
            <p:ph type="ftr" sz="quarter" idx="11"/>
          </p:nvPr>
        </p:nvSpPr>
        <p:spPr/>
        <p:txBody>
          <a:bodyPr/>
          <a:lstStyle/>
          <a:p>
            <a:endParaRPr lang="en-US" dirty="0"/>
          </a:p>
        </p:txBody>
      </p:sp>
      <p:sp>
        <p:nvSpPr>
          <p:cNvPr id="104868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89" name="Slide Number Placeholder 3"/>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1048710" name="Title 1"/>
          <p:cNvSpPr>
            <a:spLocks noGrp="1"/>
          </p:cNvSpPr>
          <p:nvPr>
            <p:ph type="title"/>
          </p:nvPr>
        </p:nvSpPr>
        <p:spPr>
          <a:xfrm>
            <a:off x="2589212" y="446088"/>
            <a:ext cx="3505199" cy="976312"/>
          </a:xfrm>
        </p:spPr>
        <p:txBody>
          <a:bodyPr anchor="b"/>
          <a:lstStyle>
            <a:lvl1pPr algn="l">
              <a:defRPr sz="2000" b="0"/>
            </a:lvl1pPr>
          </a:lstStyle>
          <a:p>
            <a:r>
              <a:rPr lang="ru-RU"/>
              <a:t>Образец заголовка</a:t>
            </a:r>
            <a:endParaRPr lang="en-US" dirty="0"/>
          </a:p>
        </p:txBody>
      </p:sp>
      <p:sp>
        <p:nvSpPr>
          <p:cNvPr id="1048711" name="Content Placeholder 2"/>
          <p:cNvSpPr>
            <a:spLocks noGrp="1"/>
          </p:cNvSpPr>
          <p:nvPr>
            <p:ph idx="1"/>
          </p:nvPr>
        </p:nvSpPr>
        <p:spPr>
          <a:xfrm>
            <a:off x="6323012" y="446088"/>
            <a:ext cx="5181600"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712"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48713" name="Date Placeholder 4"/>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714" name="Footer Placeholder 5"/>
          <p:cNvSpPr>
            <a:spLocks noGrp="1"/>
          </p:cNvSpPr>
          <p:nvPr>
            <p:ph type="ftr" sz="quarter" idx="11"/>
          </p:nvPr>
        </p:nvSpPr>
        <p:spPr/>
        <p:txBody>
          <a:bodyPr/>
          <a:lstStyle/>
          <a:p>
            <a:endParaRPr lang="en-US" dirty="0"/>
          </a:p>
        </p:txBody>
      </p:sp>
      <p:sp>
        <p:nvSpPr>
          <p:cNvPr id="1048715"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716" name="Slide Number Placeholder 6"/>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1048658" name="Title 1"/>
          <p:cNvSpPr>
            <a:spLocks noGrp="1"/>
          </p:cNvSpPr>
          <p:nvPr>
            <p:ph type="title"/>
          </p:nvPr>
        </p:nvSpPr>
        <p:spPr>
          <a:xfrm>
            <a:off x="2589213" y="4800600"/>
            <a:ext cx="8915400" cy="566738"/>
          </a:xfrm>
        </p:spPr>
        <p:txBody>
          <a:bodyPr anchor="b">
            <a:normAutofit/>
          </a:bodyPr>
          <a:lstStyle>
            <a:lvl1pPr algn="l">
              <a:defRPr sz="2400" b="0"/>
            </a:lvl1pPr>
          </a:lstStyle>
          <a:p>
            <a:r>
              <a:rPr lang="ru-RU"/>
              <a:t>Образец заголовка</a:t>
            </a:r>
            <a:endParaRPr lang="en-US" dirty="0"/>
          </a:p>
        </p:txBody>
      </p:sp>
      <p:sp>
        <p:nvSpPr>
          <p:cNvPr id="1048659"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1048660"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48661" name="Date Placeholder 4"/>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662" name="Footer Placeholder 5"/>
          <p:cNvSpPr>
            <a:spLocks noGrp="1"/>
          </p:cNvSpPr>
          <p:nvPr>
            <p:ph type="ftr" sz="quarter" idx="11"/>
          </p:nvPr>
        </p:nvSpPr>
        <p:spPr/>
        <p:txBody>
          <a:bodyPr/>
          <a:lstStyle/>
          <a:p>
            <a:endParaRPr lang="en-US" dirty="0"/>
          </a:p>
        </p:txBody>
      </p:sp>
      <p:sp>
        <p:nvSpPr>
          <p:cNvPr id="1048663"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64"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1048690"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a:t>Образец заголовка</a:t>
            </a:r>
            <a:endParaRPr lang="en-US" dirty="0"/>
          </a:p>
        </p:txBody>
      </p:sp>
      <p:sp>
        <p:nvSpPr>
          <p:cNvPr id="1048691"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1048692" name="Date Placeholder 3"/>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693" name="Footer Placeholder 4"/>
          <p:cNvSpPr>
            <a:spLocks noGrp="1"/>
          </p:cNvSpPr>
          <p:nvPr>
            <p:ph type="ftr" sz="quarter" idx="11"/>
          </p:nvPr>
        </p:nvSpPr>
        <p:spPr/>
        <p:txBody>
          <a:bodyPr/>
          <a:lstStyle/>
          <a:p>
            <a:endParaRPr lang="en-US" dirty="0"/>
          </a:p>
        </p:txBody>
      </p:sp>
      <p:sp>
        <p:nvSpPr>
          <p:cNvPr id="1048694"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95"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1048649"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1048650"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lvl2pPr>
            <a:lvl3pPr marL="914400" indent="0">
              <a:buFontTx/>
              <a:buNone/>
            </a:lvl3pPr>
            <a:lvl4pPr marL="1371600" indent="0">
              <a:buFontTx/>
              <a:buNone/>
            </a:lvl4pPr>
            <a:lvl5pPr marL="1828800" indent="0">
              <a:buFontTx/>
              <a:buNone/>
            </a:lvl5pPr>
          </a:lstStyle>
          <a:p>
            <a:pPr lvl="0"/>
            <a:r>
              <a:rPr lang="ru-RU"/>
              <a:t>Образец текста</a:t>
            </a:r>
          </a:p>
        </p:txBody>
      </p:sp>
      <p:sp>
        <p:nvSpPr>
          <p:cNvPr id="1048651"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1048652" name="Date Placeholder 3"/>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653" name="Footer Placeholder 4"/>
          <p:cNvSpPr>
            <a:spLocks noGrp="1"/>
          </p:cNvSpPr>
          <p:nvPr>
            <p:ph type="ftr" sz="quarter" idx="11"/>
          </p:nvPr>
        </p:nvSpPr>
        <p:spPr/>
        <p:txBody>
          <a:bodyPr/>
          <a:lstStyle/>
          <a:p>
            <a:endParaRPr lang="en-US" dirty="0"/>
          </a:p>
        </p:txBody>
      </p:sp>
      <p:sp>
        <p:nvSpPr>
          <p:cNvPr id="1048654"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55"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t>‹#›</a:t>
            </a:fld>
            <a:endParaRPr lang="en-US" dirty="0"/>
          </a:p>
        </p:txBody>
      </p:sp>
      <p:sp>
        <p:nvSpPr>
          <p:cNvPr id="1048656"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048657"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1048627"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a:t>Образец заголовка</a:t>
            </a:r>
            <a:endParaRPr lang="en-US" dirty="0"/>
          </a:p>
        </p:txBody>
      </p:sp>
      <p:sp>
        <p:nvSpPr>
          <p:cNvPr id="1048628"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1048629" name="Date Placeholder 4"/>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630" name="Footer Placeholder 5"/>
          <p:cNvSpPr>
            <a:spLocks noGrp="1"/>
          </p:cNvSpPr>
          <p:nvPr>
            <p:ph type="ftr" sz="quarter" idx="11"/>
          </p:nvPr>
        </p:nvSpPr>
        <p:spPr/>
        <p:txBody>
          <a:bodyPr/>
          <a:lstStyle/>
          <a:p>
            <a:endParaRPr lang="en-US" dirty="0"/>
          </a:p>
        </p:txBody>
      </p:sp>
      <p:sp>
        <p:nvSpPr>
          <p:cNvPr id="104863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32"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048640"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104864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lvl2pPr>
            <a:lvl3pPr marL="914400" indent="0">
              <a:buFontTx/>
              <a:buNone/>
            </a:lvl3pPr>
            <a:lvl4pPr marL="1371600" indent="0">
              <a:buFontTx/>
              <a:buNone/>
            </a:lvl4pPr>
            <a:lvl5pPr marL="1828800" indent="0">
              <a:buFontTx/>
              <a:buNone/>
            </a:lvl5pPr>
          </a:lstStyle>
          <a:p>
            <a:pPr lvl="0"/>
            <a:r>
              <a:rPr lang="ru-RU"/>
              <a:t>Образец текста</a:t>
            </a:r>
          </a:p>
        </p:txBody>
      </p:sp>
      <p:sp>
        <p:nvSpPr>
          <p:cNvPr id="1048642"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1048643" name="Date Placeholder 4"/>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644" name="Footer Placeholder 5"/>
          <p:cNvSpPr>
            <a:spLocks noGrp="1"/>
          </p:cNvSpPr>
          <p:nvPr>
            <p:ph type="ftr" sz="quarter" idx="11"/>
          </p:nvPr>
        </p:nvSpPr>
        <p:spPr/>
        <p:txBody>
          <a:bodyPr/>
          <a:lstStyle/>
          <a:p>
            <a:endParaRPr lang="en-US" dirty="0"/>
          </a:p>
        </p:txBody>
      </p:sp>
      <p:sp>
        <p:nvSpPr>
          <p:cNvPr id="1048645"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46"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t>‹#›</a:t>
            </a:fld>
            <a:endParaRPr lang="en-US" dirty="0"/>
          </a:p>
        </p:txBody>
      </p:sp>
      <p:sp>
        <p:nvSpPr>
          <p:cNvPr id="104864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04864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1048703"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a:t>Образец заголовка</a:t>
            </a:r>
            <a:endParaRPr lang="en-US" dirty="0"/>
          </a:p>
        </p:txBody>
      </p:sp>
      <p:sp>
        <p:nvSpPr>
          <p:cNvPr id="1048704"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lvl2pPr>
            <a:lvl3pPr marL="914400" indent="0">
              <a:buFontTx/>
              <a:buNone/>
            </a:lvl3pPr>
            <a:lvl4pPr marL="1371600" indent="0">
              <a:buFontTx/>
              <a:buNone/>
            </a:lvl4pPr>
            <a:lvl5pPr marL="1828800" indent="0">
              <a:buFontTx/>
              <a:buNone/>
            </a:lvl5pPr>
          </a:lstStyle>
          <a:p>
            <a:pPr lvl="0"/>
            <a:r>
              <a:rPr lang="ru-RU"/>
              <a:t>Образец текста</a:t>
            </a:r>
          </a:p>
        </p:txBody>
      </p:sp>
      <p:sp>
        <p:nvSpPr>
          <p:cNvPr id="1048705"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1048706" name="Date Placeholder 4"/>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707" name="Footer Placeholder 5"/>
          <p:cNvSpPr>
            <a:spLocks noGrp="1"/>
          </p:cNvSpPr>
          <p:nvPr>
            <p:ph type="ftr" sz="quarter" idx="11"/>
          </p:nvPr>
        </p:nvSpPr>
        <p:spPr/>
        <p:txBody>
          <a:bodyPr/>
          <a:lstStyle/>
          <a:p>
            <a:endParaRPr lang="en-US" dirty="0"/>
          </a:p>
        </p:txBody>
      </p:sp>
      <p:sp>
        <p:nvSpPr>
          <p:cNvPr id="1048708"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709"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1048665" name="Title 1"/>
          <p:cNvSpPr>
            <a:spLocks noGrp="1"/>
          </p:cNvSpPr>
          <p:nvPr>
            <p:ph type="title"/>
          </p:nvPr>
        </p:nvSpPr>
        <p:spPr/>
        <p:txBody>
          <a:bodyPr/>
          <a:lstStyle/>
          <a:p>
            <a:r>
              <a:rPr lang="ru-RU"/>
              <a:t>Образец заголовка</a:t>
            </a:r>
            <a:endParaRPr lang="en-US" dirty="0"/>
          </a:p>
        </p:txBody>
      </p:sp>
      <p:sp>
        <p:nvSpPr>
          <p:cNvPr id="1048666"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667" name="Date Placeholder 3"/>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668" name="Footer Placeholder 4"/>
          <p:cNvSpPr>
            <a:spLocks noGrp="1"/>
          </p:cNvSpPr>
          <p:nvPr>
            <p:ph type="ftr" sz="quarter" idx="11"/>
          </p:nvPr>
        </p:nvSpPr>
        <p:spPr/>
        <p:txBody>
          <a:bodyPr/>
          <a:lstStyle/>
          <a:p>
            <a:endParaRPr lang="en-US" dirty="0"/>
          </a:p>
        </p:txBody>
      </p:sp>
      <p:sp>
        <p:nvSpPr>
          <p:cNvPr id="104866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670" name="Slide Number Placeholder 5"/>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1048717" name="Vertical Title 1"/>
          <p:cNvSpPr>
            <a:spLocks noGrp="1"/>
          </p:cNvSpPr>
          <p:nvPr>
            <p:ph type="title" orient="vert"/>
          </p:nvPr>
        </p:nvSpPr>
        <p:spPr>
          <a:xfrm>
            <a:off x="9294812" y="627405"/>
            <a:ext cx="2207601" cy="5283817"/>
          </a:xfrm>
        </p:spPr>
        <p:txBody>
          <a:bodyPr vert="eaVert" anchor="ctr"/>
          <a:lstStyle/>
          <a:p>
            <a:r>
              <a:rPr lang="ru-RU"/>
              <a:t>Образец заголовка</a:t>
            </a:r>
            <a:endParaRPr lang="en-US" dirty="0"/>
          </a:p>
        </p:txBody>
      </p:sp>
      <p:sp>
        <p:nvSpPr>
          <p:cNvPr id="1048718" name="Vertical Text Placeholder 2"/>
          <p:cNvSpPr>
            <a:spLocks noGrp="1"/>
          </p:cNvSpPr>
          <p:nvPr>
            <p:ph type="body" orient="vert" idx="1"/>
          </p:nvPr>
        </p:nvSpPr>
        <p:spPr>
          <a:xfrm>
            <a:off x="2589212" y="627405"/>
            <a:ext cx="6477000"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719" name="Date Placeholder 3"/>
          <p:cNvSpPr>
            <a:spLocks noGrp="1"/>
          </p:cNvSpPr>
          <p:nvPr>
            <p:ph type="dt" sz="half" idx="10"/>
          </p:nvPr>
        </p:nvSpPr>
        <p:spPr/>
        <p:txBody>
          <a:bodyPr/>
          <a:lstStyle/>
          <a:p>
            <a:fld id="{B61BEF0D-F0BB-DE4B-95CE-6DB70DBA9567}" type="datetimeFigureOut">
              <a:rPr lang="en-US" dirty="0"/>
              <a:t>11/1/2023</a:t>
            </a:fld>
            <a:endParaRPr lang="en-US" dirty="0"/>
          </a:p>
        </p:txBody>
      </p:sp>
      <p:sp>
        <p:nvSpPr>
          <p:cNvPr id="1048720" name="Footer Placeholder 4"/>
          <p:cNvSpPr>
            <a:spLocks noGrp="1"/>
          </p:cNvSpPr>
          <p:nvPr>
            <p:ph type="ftr" sz="quarter" idx="11"/>
          </p:nvPr>
        </p:nvSpPr>
        <p:spPr/>
        <p:txBody>
          <a:bodyPr/>
          <a:lstStyle/>
          <a:p>
            <a:endParaRPr lang="en-US" dirty="0"/>
          </a:p>
        </p:txBody>
      </p:sp>
      <p:sp>
        <p:nvSpPr>
          <p:cNvPr id="1048721"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048722" name="Slide Number Placeholder 5"/>
          <p:cNvSpPr>
            <a:spLocks noGrp="1"/>
          </p:cNvSpPr>
          <p:nvPr>
            <p:ph type="sldNum" sz="quarter" idx="12"/>
          </p:nvPr>
        </p:nvSpPr>
        <p:spPr/>
        <p:txBody>
          <a:bodyPr/>
          <a:lstStyle/>
          <a:p>
            <a:fld id="{D57F1E4F-1CFF-5643-939E-217C01CD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3" name="Group 22"/>
          <p:cNvGrpSpPr/>
          <p:nvPr/>
        </p:nvGrpSpPr>
        <p:grpSpPr>
          <a:xfrm>
            <a:off x="1" y="228600"/>
            <a:ext cx="2851516" cy="6638628"/>
            <a:chOff x="2487613" y="285750"/>
            <a:chExt cx="2428875" cy="5654676"/>
          </a:xfrm>
        </p:grpSpPr>
        <p:sp>
          <p:nvSpPr>
            <p:cNvPr id="1048576"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048577"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048578"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048579"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048580"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048581"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048582"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048583"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1048584"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1048585"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1048586"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1048587"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4" name="Group 9"/>
          <p:cNvGrpSpPr/>
          <p:nvPr/>
        </p:nvGrpSpPr>
        <p:grpSpPr>
          <a:xfrm>
            <a:off x="27221" y="-786"/>
            <a:ext cx="2356674" cy="6854039"/>
            <a:chOff x="6627813" y="194833"/>
            <a:chExt cx="1952625" cy="5678918"/>
          </a:xfrm>
        </p:grpSpPr>
        <p:sp>
          <p:nvSpPr>
            <p:cNvPr id="1048588"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048589"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048590"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048591"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048592"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048593"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048594"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048595"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048596"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1048597"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1048598"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1048599"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1048600"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48601"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1048602"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48603"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t>11/1/2023</a:t>
            </a:fld>
            <a:endParaRPr lang="en-US" dirty="0"/>
          </a:p>
        </p:txBody>
      </p:sp>
      <p:sp>
        <p:nvSpPr>
          <p:cNvPr id="1048604"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1048605"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aksoft.susu.ru/2021/02/04/prinyatie-upravlencheskih-reshenij-na-osnove-analiza-biznes-proczessov-konspekt-lekczii/"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uz.wikipedia.org/wiki/Chirchiq_daryosi" TargetMode="External"/><Relationship Id="rId2" Type="http://schemas.openxmlformats.org/officeDocument/2006/relationships/hyperlink" Target="https://uz.wikipedia.org/wiki/Chinoz"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 name="Заголовок 1">
            <a:extLst>
              <a:ext uri="{FF2B5EF4-FFF2-40B4-BE49-F238E27FC236}">
                <a16:creationId xmlns:a16="http://schemas.microsoft.com/office/drawing/2014/main" id="{0B8F5A06-E2C7-4F6A-B7EB-6A25DA6B4975}"/>
              </a:ext>
            </a:extLst>
          </p:cNvPr>
          <p:cNvSpPr txBox="1">
            <a:spLocks/>
          </p:cNvSpPr>
          <p:nvPr/>
        </p:nvSpPr>
        <p:spPr>
          <a:xfrm>
            <a:off x="450028" y="980992"/>
            <a:ext cx="11060864" cy="37460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3000" b="1" dirty="0">
                <a:solidFill>
                  <a:srgbClr val="FF0000"/>
                </a:solidFill>
                <a:latin typeface="Times New Roman" panose="02020603050405020304" pitchFamily="18" charset="0"/>
                <a:cs typeface="Times New Roman" panose="02020603050405020304" pitchFamily="18" charset="0"/>
              </a:rPr>
              <a:t>“THEORY OF INTELLIGENT CONTROL”</a:t>
            </a:r>
          </a:p>
          <a:p>
            <a:pPr algn="ctr"/>
            <a:r>
              <a:rPr lang="en-US" sz="3000" b="1" dirty="0">
                <a:solidFill>
                  <a:srgbClr val="FF0000"/>
                </a:solidFill>
                <a:latin typeface="Times New Roman" panose="02020603050405020304" pitchFamily="18" charset="0"/>
                <a:cs typeface="Times New Roman" panose="02020603050405020304" pitchFamily="18" charset="0"/>
              </a:rPr>
              <a:t>WEEK-10. THEORY OF FRAMES.</a:t>
            </a:r>
          </a:p>
          <a:p>
            <a:pPr algn="ctr"/>
            <a:br>
              <a:rPr lang="en-US" sz="3000" b="1" dirty="0">
                <a:solidFill>
                  <a:srgbClr val="FF0000"/>
                </a:solidFill>
                <a:latin typeface="Times New Roman" panose="02020603050405020304" pitchFamily="18" charset="0"/>
                <a:cs typeface="Times New Roman" panose="02020603050405020304" pitchFamily="18" charset="0"/>
              </a:rPr>
            </a:br>
            <a:r>
              <a:rPr lang="en-US" sz="3000" b="1" dirty="0">
                <a:solidFill>
                  <a:schemeClr val="tx1"/>
                </a:solidFill>
                <a:latin typeface="Times New Roman" panose="02020603050405020304" pitchFamily="18" charset="0"/>
                <a:cs typeface="Times New Roman" panose="02020603050405020304" pitchFamily="18" charset="0"/>
              </a:rPr>
              <a:t>“INTELLEKTUAL BOSHQARISH NAZARIYASI” FANIDAN </a:t>
            </a:r>
            <a:br>
              <a:rPr lang="ru-RU" sz="3000" b="1" dirty="0">
                <a:solidFill>
                  <a:schemeClr val="tx1"/>
                </a:solidFill>
                <a:latin typeface="Times New Roman" panose="02020603050405020304" pitchFamily="18" charset="0"/>
                <a:cs typeface="Times New Roman" panose="02020603050405020304" pitchFamily="18" charset="0"/>
              </a:rPr>
            </a:br>
            <a:r>
              <a:rPr lang="uz-Cyrl-UZ" sz="3000" b="1" dirty="0">
                <a:solidFill>
                  <a:schemeClr val="tx1"/>
                </a:solidFill>
                <a:latin typeface="Times New Roman" panose="02020603050405020304" pitchFamily="18" charset="0"/>
                <a:cs typeface="Times New Roman" panose="02020603050405020304" pitchFamily="18" charset="0"/>
              </a:rPr>
              <a:t>№ </a:t>
            </a:r>
            <a:r>
              <a:rPr lang="ru-RU" sz="3000" b="1" dirty="0">
                <a:solidFill>
                  <a:schemeClr val="tx1"/>
                </a:solidFill>
                <a:latin typeface="Times New Roman" panose="02020603050405020304" pitchFamily="18" charset="0"/>
                <a:cs typeface="Times New Roman" panose="02020603050405020304" pitchFamily="18" charset="0"/>
              </a:rPr>
              <a:t>10</a:t>
            </a:r>
            <a:r>
              <a:rPr lang="en-US" sz="3000" b="1" dirty="0">
                <a:solidFill>
                  <a:schemeClr val="tx1"/>
                </a:solidFill>
                <a:latin typeface="Times New Roman" panose="02020603050405020304" pitchFamily="18" charset="0"/>
                <a:cs typeface="Times New Roman" panose="02020603050405020304" pitchFamily="18" charset="0"/>
              </a:rPr>
              <a:t>-MA’RUZA</a:t>
            </a:r>
            <a:br>
              <a:rPr lang="en-US" sz="3000" b="1" dirty="0">
                <a:solidFill>
                  <a:schemeClr val="tx1"/>
                </a:solidFill>
                <a:latin typeface="Times New Roman" panose="02020603050405020304" pitchFamily="18" charset="0"/>
                <a:cs typeface="Times New Roman" panose="02020603050405020304" pitchFamily="18" charset="0"/>
              </a:rPr>
            </a:br>
            <a:r>
              <a:rPr lang="en-US" sz="3000" b="1" dirty="0">
                <a:solidFill>
                  <a:schemeClr val="tx1"/>
                </a:solidFill>
                <a:latin typeface="Times New Roman" panose="02020603050405020304" pitchFamily="18" charset="0"/>
                <a:cs typeface="Times New Roman" panose="02020603050405020304" pitchFamily="18" charset="0"/>
              </a:rPr>
              <a:t>MAVZU: </a:t>
            </a:r>
            <a:r>
              <a:rPr lang="en-US" sz="3200" b="1" dirty="0">
                <a:solidFill>
                  <a:schemeClr val="tx1"/>
                </a:solidFill>
                <a:latin typeface="Times New Roman" panose="02020603050405020304" pitchFamily="18" charset="0"/>
                <a:cs typeface="Times New Roman" panose="02020603050405020304" pitchFamily="18" charset="0"/>
              </a:rPr>
              <a:t>FREYMLAR NAZARIYASI.</a:t>
            </a:r>
            <a:endParaRPr lang="ru-RU" sz="3000" b="1" dirty="0">
              <a:solidFill>
                <a:schemeClr val="tx1"/>
              </a:solidFill>
              <a:latin typeface="Times New Roman" panose="02020603050405020304" pitchFamily="18" charset="0"/>
              <a:cs typeface="Times New Roman" panose="02020603050405020304" pitchFamily="18" charset="0"/>
            </a:endParaRPr>
          </a:p>
        </p:txBody>
      </p:sp>
      <p:sp>
        <p:nvSpPr>
          <p:cNvPr id="6" name="Подзаголовок 2">
            <a:extLst>
              <a:ext uri="{FF2B5EF4-FFF2-40B4-BE49-F238E27FC236}">
                <a16:creationId xmlns:a16="http://schemas.microsoft.com/office/drawing/2014/main" id="{71A8CB03-6AC7-4067-A084-22370316D20A}"/>
              </a:ext>
            </a:extLst>
          </p:cNvPr>
          <p:cNvSpPr txBox="1">
            <a:spLocks/>
          </p:cNvSpPr>
          <p:nvPr/>
        </p:nvSpPr>
        <p:spPr>
          <a:xfrm>
            <a:off x="1512554" y="5303473"/>
            <a:ext cx="6845880" cy="71848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US" sz="3000" b="1" dirty="0" err="1">
                <a:solidFill>
                  <a:schemeClr val="tx1"/>
                </a:solidFill>
                <a:latin typeface="Times New Roman" panose="02020603050405020304" pitchFamily="18" charset="0"/>
                <a:cs typeface="Times New Roman" panose="02020603050405020304" pitchFamily="18" charset="0"/>
              </a:rPr>
              <a:t>Ma’ruzachi</a:t>
            </a:r>
            <a:r>
              <a:rPr lang="en-US" sz="3000" b="1" dirty="0">
                <a:solidFill>
                  <a:schemeClr val="tx1"/>
                </a:solidFill>
                <a:latin typeface="Times New Roman" panose="02020603050405020304" pitchFamily="18" charset="0"/>
                <a:cs typeface="Times New Roman" panose="02020603050405020304" pitchFamily="18" charset="0"/>
              </a:rPr>
              <a:t>:	            </a:t>
            </a:r>
            <a:r>
              <a:rPr lang="en-US" sz="3000" b="1" dirty="0" err="1">
                <a:solidFill>
                  <a:schemeClr val="tx1"/>
                </a:solidFill>
                <a:latin typeface="Times New Roman" panose="02020603050405020304" pitchFamily="18" charset="0"/>
                <a:cs typeface="Times New Roman" panose="02020603050405020304" pitchFamily="18" charset="0"/>
              </a:rPr>
              <a:t>Atajonova</a:t>
            </a:r>
            <a:r>
              <a:rPr lang="en-US" sz="3000" b="1" dirty="0">
                <a:solidFill>
                  <a:schemeClr val="tx1"/>
                </a:solidFill>
                <a:latin typeface="Times New Roman" panose="02020603050405020304" pitchFamily="18" charset="0"/>
                <a:cs typeface="Times New Roman" panose="02020603050405020304" pitchFamily="18" charset="0"/>
              </a:rPr>
              <a:t> S.B</a:t>
            </a:r>
            <a:endParaRPr lang="ru-RU" sz="30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048620" name="TextBox 1048619"/>
          <p:cNvSpPr txBox="1"/>
          <p:nvPr/>
        </p:nvSpPr>
        <p:spPr>
          <a:xfrm rot="14957">
            <a:off x="2491622" y="2306538"/>
            <a:ext cx="9118780" cy="3046988"/>
          </a:xfrm>
          <a:prstGeom prst="rect">
            <a:avLst/>
          </a:prstGeom>
        </p:spPr>
        <p:txBody>
          <a:bodyPr wrap="square" rtlCol="0">
            <a:spAutoFit/>
          </a:bodyPr>
          <a:lstStyle/>
          <a:p>
            <a:r>
              <a:rPr lang="uz-Latn-UZ" sz="3200" dirty="0">
                <a:latin typeface="Times New Roman" panose="02020603050405020304" pitchFamily="18" charset="0"/>
                <a:cs typeface="Times New Roman" panose="02020603050405020304" pitchFamily="18" charset="0"/>
              </a:rPr>
              <a:t>1. Freym ta'rifi. Freymlar nazariyasining tarixi va rivojlanishi</a:t>
            </a:r>
            <a:endParaRPr lang="ru-RU" sz="3200" dirty="0">
              <a:latin typeface="Times New Roman" panose="02020603050405020304" pitchFamily="18" charset="0"/>
              <a:cs typeface="Times New Roman" panose="02020603050405020304" pitchFamily="18" charset="0"/>
            </a:endParaRPr>
          </a:p>
          <a:p>
            <a:r>
              <a:rPr lang="uz-Latn-UZ" sz="3200" dirty="0">
                <a:latin typeface="Times New Roman" panose="02020603050405020304" pitchFamily="18" charset="0"/>
                <a:cs typeface="Times New Roman" panose="02020603050405020304" pitchFamily="18" charset="0"/>
              </a:rPr>
              <a:t>2. Freym tuzilishi. Freym komponentlari, komponentlar </a:t>
            </a:r>
            <a:r>
              <a:rPr lang="ru-RU" sz="3200" dirty="0">
                <a:latin typeface="Times New Roman" panose="02020603050405020304" pitchFamily="18" charset="0"/>
                <a:cs typeface="Times New Roman" panose="02020603050405020304" pitchFamily="18" charset="0"/>
              </a:rPr>
              <a:t>    </a:t>
            </a:r>
            <a:r>
              <a:rPr lang="uz-Latn-UZ" sz="3200" dirty="0">
                <a:latin typeface="Times New Roman" panose="02020603050405020304" pitchFamily="18" charset="0"/>
                <a:cs typeface="Times New Roman" panose="02020603050405020304" pitchFamily="18" charset="0"/>
              </a:rPr>
              <a:t>orasidagi rollar va munosabatlar</a:t>
            </a:r>
            <a:endParaRPr lang="ru-RU" sz="3200" dirty="0">
              <a:latin typeface="Times New Roman" panose="02020603050405020304" pitchFamily="18" charset="0"/>
              <a:cs typeface="Times New Roman" panose="02020603050405020304" pitchFamily="18" charset="0"/>
            </a:endParaRPr>
          </a:p>
          <a:p>
            <a:r>
              <a:rPr lang="uz-Latn-UZ" sz="3200" dirty="0">
                <a:latin typeface="Times New Roman" panose="02020603050405020304" pitchFamily="18" charset="0"/>
                <a:cs typeface="Times New Roman" panose="02020603050405020304" pitchFamily="18" charset="0"/>
              </a:rPr>
              <a:t>3. Freymni aniqlash va faollashtirish. Freymlarning qaror qabul qilishga ta'siri</a:t>
            </a:r>
            <a:endParaRPr lang="ru-RU" sz="3200" dirty="0">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0FD5FADD-757F-4C48-AA4D-93BA2E70EF16}"/>
              </a:ext>
            </a:extLst>
          </p:cNvPr>
          <p:cNvSpPr/>
          <p:nvPr/>
        </p:nvSpPr>
        <p:spPr>
          <a:xfrm>
            <a:off x="2088343" y="831798"/>
            <a:ext cx="4561839" cy="707886"/>
          </a:xfrm>
          <a:prstGeom prst="rect">
            <a:avLst/>
          </a:prstGeom>
        </p:spPr>
        <p:txBody>
          <a:bodyPr wrap="square">
            <a:spAutoFit/>
          </a:bodyPr>
          <a:lstStyle/>
          <a:p>
            <a:r>
              <a:rPr lang="en-US" sz="4000" b="1" dirty="0">
                <a:solidFill>
                  <a:srgbClr val="FF0000"/>
                </a:solidFill>
                <a:latin typeface="Times New Roman" panose="02020603050405020304" pitchFamily="18" charset="0"/>
                <a:cs typeface="Times New Roman" panose="02020603050405020304" pitchFamily="18" charset="0"/>
              </a:rPr>
              <a:t>REJA: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BB3BA521-1704-4F6B-A6F7-5EC7CDBA10EA}"/>
              </a:ext>
            </a:extLst>
          </p:cNvPr>
          <p:cNvSpPr/>
          <p:nvPr/>
        </p:nvSpPr>
        <p:spPr>
          <a:xfrm>
            <a:off x="7199218" y="1385454"/>
            <a:ext cx="4516581" cy="408709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DBD1FA28-945C-42AC-BEB4-F1897DBE7361}"/>
              </a:ext>
            </a:extLst>
          </p:cNvPr>
          <p:cNvSpPr/>
          <p:nvPr/>
        </p:nvSpPr>
        <p:spPr>
          <a:xfrm>
            <a:off x="7458891" y="1866727"/>
            <a:ext cx="3997234" cy="2862322"/>
          </a:xfrm>
          <a:prstGeom prst="rect">
            <a:avLst/>
          </a:prstGeom>
        </p:spPr>
        <p:txBody>
          <a:bodyPr wrap="square">
            <a:spAutoFit/>
          </a:bodyPr>
          <a:lstStyle/>
          <a:p>
            <a:pPr algn="ctr"/>
            <a:r>
              <a:rPr lang="uz-Latn-UZ" sz="3600" b="1" dirty="0">
                <a:latin typeface="Times New Roman" panose="02020603050405020304" pitchFamily="18" charset="0"/>
                <a:cs typeface="Times New Roman" panose="02020603050405020304" pitchFamily="18" charset="0"/>
              </a:rPr>
              <a:t>10.1. Freym ta'rifi. Freymlar nazariyasining tarixi va rivojlanishi</a:t>
            </a:r>
            <a:endParaRPr lang="ru-RU" sz="3600"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1F72384E-8BEE-4949-96B1-BD9C6B597112}"/>
              </a:ext>
            </a:extLst>
          </p:cNvPr>
          <p:cNvSpPr/>
          <p:nvPr/>
        </p:nvSpPr>
        <p:spPr>
          <a:xfrm>
            <a:off x="1672245" y="1045028"/>
            <a:ext cx="4953001" cy="4893647"/>
          </a:xfrm>
          <a:prstGeom prst="rect">
            <a:avLst/>
          </a:prstGeom>
        </p:spPr>
        <p:txBody>
          <a:bodyPr wrap="square">
            <a:spAutoFit/>
          </a:bodyPr>
          <a:lstStyle/>
          <a:p>
            <a:pPr indent="442913" algn="just"/>
            <a:r>
              <a:rPr lang="uz-Latn-UZ" sz="2400" dirty="0">
                <a:latin typeface="Times New Roman" panose="02020603050405020304" pitchFamily="18" charset="0"/>
                <a:cs typeface="Times New Roman" panose="02020603050405020304" pitchFamily="18" charset="0"/>
              </a:rPr>
              <a:t>Freymlar nazariyasi - bu bilimlarni kompyuterda qo'llash uchun bilimlarni ifodalash uchun paradigma. Freymlar nazariyasi (bilimlarni freymlar orqali ifodalash nazariyasi) XX asrning 70-yillarida Marvin Minski (AQSh) tomonidan ishlab chiqilgan.</a:t>
            </a:r>
            <a:endParaRPr lang="ru-RU" sz="2400" dirty="0">
              <a:latin typeface="Times New Roman" panose="02020603050405020304" pitchFamily="18" charset="0"/>
              <a:cs typeface="Times New Roman" panose="02020603050405020304" pitchFamily="18" charset="0"/>
            </a:endParaRPr>
          </a:p>
          <a:p>
            <a:pPr indent="442913" algn="just"/>
            <a:r>
              <a:rPr lang="uz-Latn-UZ" sz="2400" dirty="0">
                <a:latin typeface="Times New Roman" panose="02020603050405020304" pitchFamily="18" charset="0"/>
                <a:cs typeface="Times New Roman" panose="02020603050405020304" pitchFamily="18" charset="0"/>
              </a:rPr>
              <a:t>"Freym" atamasi odatda ijtimoiy fanlar toifasi sifatida qaraladi. Umumiy kategoriya sifatida freym tushunchasi odamlar o'zaro ta'sir qiladigan vaziyatning "freymsini" anglatadi</a:t>
            </a:r>
            <a:endParaRPr lang="ru-RU"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FED32B6-D058-4CB3-AF5F-A17CD8F3B366}"/>
              </a:ext>
            </a:extLst>
          </p:cNvPr>
          <p:cNvSpPr>
            <a:spLocks noGrp="1"/>
          </p:cNvSpPr>
          <p:nvPr>
            <p:ph type="title"/>
          </p:nvPr>
        </p:nvSpPr>
        <p:spPr>
          <a:xfrm>
            <a:off x="2592925" y="624110"/>
            <a:ext cx="6929898" cy="719781"/>
          </a:xfrm>
        </p:spPr>
        <p:txBody>
          <a:bodyPr>
            <a:normAutofit fontScale="90000"/>
          </a:bodyPr>
          <a:lstStyle/>
          <a:p>
            <a:pPr algn="ctr"/>
            <a:r>
              <a:rPr lang="ru-RU" b="1" dirty="0">
                <a:latin typeface="Times New Roman" panose="02020603050405020304" pitchFamily="18" charset="0"/>
                <a:cs typeface="Times New Roman" panose="02020603050405020304" pitchFamily="18" charset="0"/>
              </a:rPr>
              <a:t>А</a:t>
            </a:r>
            <a:r>
              <a:rPr lang="uz-Latn-UZ" b="1" dirty="0">
                <a:latin typeface="Times New Roman" panose="02020603050405020304" pitchFamily="18" charset="0"/>
                <a:cs typeface="Times New Roman" panose="02020603050405020304" pitchFamily="18" charset="0"/>
              </a:rPr>
              <a:t>ssotsiativ klaster bir necha turga ega</a:t>
            </a:r>
            <a:endParaRPr lang="ru-RU" b="1" dirty="0">
              <a:latin typeface="Times New Roman" panose="02020603050405020304" pitchFamily="18" charset="0"/>
              <a:cs typeface="Times New Roman" panose="02020603050405020304" pitchFamily="18" charset="0"/>
            </a:endParaRPr>
          </a:p>
        </p:txBody>
      </p:sp>
      <p:grpSp>
        <p:nvGrpSpPr>
          <p:cNvPr id="5" name="Группа 4">
            <a:extLst>
              <a:ext uri="{FF2B5EF4-FFF2-40B4-BE49-F238E27FC236}">
                <a16:creationId xmlns:a16="http://schemas.microsoft.com/office/drawing/2014/main" id="{514BEB42-E671-45FD-AFA1-2133210408EA}"/>
              </a:ext>
            </a:extLst>
          </p:cNvPr>
          <p:cNvGrpSpPr/>
          <p:nvPr/>
        </p:nvGrpSpPr>
        <p:grpSpPr>
          <a:xfrm>
            <a:off x="1745673" y="1662909"/>
            <a:ext cx="8298871" cy="4224909"/>
            <a:chOff x="3062216" y="1662909"/>
            <a:chExt cx="4224909" cy="4224909"/>
          </a:xfrm>
        </p:grpSpPr>
        <p:sp>
          <p:nvSpPr>
            <p:cNvPr id="6" name="Полилиния: фигура 5">
              <a:extLst>
                <a:ext uri="{FF2B5EF4-FFF2-40B4-BE49-F238E27FC236}">
                  <a16:creationId xmlns:a16="http://schemas.microsoft.com/office/drawing/2014/main" id="{AED41F34-23E0-4EE1-827C-A4E01C2224A6}"/>
                </a:ext>
              </a:extLst>
            </p:cNvPr>
            <p:cNvSpPr/>
            <p:nvPr/>
          </p:nvSpPr>
          <p:spPr>
            <a:xfrm>
              <a:off x="4540826" y="3141518"/>
              <a:ext cx="1267690" cy="1267690"/>
            </a:xfrm>
            <a:custGeom>
              <a:avLst/>
              <a:gdLst>
                <a:gd name="connsiteX0" fmla="*/ 0 w 1267690"/>
                <a:gd name="connsiteY0" fmla="*/ 211286 h 1267690"/>
                <a:gd name="connsiteX1" fmla="*/ 211286 w 1267690"/>
                <a:gd name="connsiteY1" fmla="*/ 0 h 1267690"/>
                <a:gd name="connsiteX2" fmla="*/ 1056404 w 1267690"/>
                <a:gd name="connsiteY2" fmla="*/ 0 h 1267690"/>
                <a:gd name="connsiteX3" fmla="*/ 1267690 w 1267690"/>
                <a:gd name="connsiteY3" fmla="*/ 211286 h 1267690"/>
                <a:gd name="connsiteX4" fmla="*/ 1267690 w 1267690"/>
                <a:gd name="connsiteY4" fmla="*/ 1056404 h 1267690"/>
                <a:gd name="connsiteX5" fmla="*/ 1056404 w 1267690"/>
                <a:gd name="connsiteY5" fmla="*/ 1267690 h 1267690"/>
                <a:gd name="connsiteX6" fmla="*/ 211286 w 1267690"/>
                <a:gd name="connsiteY6" fmla="*/ 1267690 h 1267690"/>
                <a:gd name="connsiteX7" fmla="*/ 0 w 1267690"/>
                <a:gd name="connsiteY7" fmla="*/ 1056404 h 1267690"/>
                <a:gd name="connsiteX8" fmla="*/ 0 w 1267690"/>
                <a:gd name="connsiteY8" fmla="*/ 211286 h 1267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67690" h="1267690">
                  <a:moveTo>
                    <a:pt x="0" y="211286"/>
                  </a:moveTo>
                  <a:cubicBezTo>
                    <a:pt x="0" y="94596"/>
                    <a:pt x="94596" y="0"/>
                    <a:pt x="211286" y="0"/>
                  </a:cubicBezTo>
                  <a:lnTo>
                    <a:pt x="1056404" y="0"/>
                  </a:lnTo>
                  <a:cubicBezTo>
                    <a:pt x="1173094" y="0"/>
                    <a:pt x="1267690" y="94596"/>
                    <a:pt x="1267690" y="211286"/>
                  </a:cubicBezTo>
                  <a:lnTo>
                    <a:pt x="1267690" y="1056404"/>
                  </a:lnTo>
                  <a:cubicBezTo>
                    <a:pt x="1267690" y="1173094"/>
                    <a:pt x="1173094" y="1267690"/>
                    <a:pt x="1056404" y="1267690"/>
                  </a:cubicBezTo>
                  <a:lnTo>
                    <a:pt x="211286" y="1267690"/>
                  </a:lnTo>
                  <a:cubicBezTo>
                    <a:pt x="94596" y="1267690"/>
                    <a:pt x="0" y="1173094"/>
                    <a:pt x="0" y="1056404"/>
                  </a:cubicBezTo>
                  <a:lnTo>
                    <a:pt x="0" y="211286"/>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02524" tIns="102524" rIns="102524" bIns="102524" numCol="1" spcCol="1270" anchor="ctr" anchorCtr="0">
              <a:noAutofit/>
            </a:bodyPr>
            <a:lstStyle/>
            <a:p>
              <a:pPr lvl="0" algn="ctr" defTabSz="711200">
                <a:lnSpc>
                  <a:spcPct val="90000"/>
                </a:lnSpc>
                <a:spcBef>
                  <a:spcPct val="0"/>
                </a:spcBef>
                <a:spcAft>
                  <a:spcPct val="35000"/>
                </a:spcAft>
              </a:pPr>
              <a:r>
                <a:rPr lang="ru-RU" b="1" dirty="0">
                  <a:solidFill>
                    <a:schemeClr val="tx1"/>
                  </a:solidFill>
                  <a:latin typeface="Times New Roman" panose="02020603050405020304" pitchFamily="18" charset="0"/>
                  <a:cs typeface="Times New Roman" panose="02020603050405020304" pitchFamily="18" charset="0"/>
                </a:rPr>
                <a:t>А</a:t>
              </a:r>
              <a:r>
                <a:rPr lang="uz-Latn-UZ" b="1" dirty="0">
                  <a:solidFill>
                    <a:schemeClr val="tx1"/>
                  </a:solidFill>
                  <a:latin typeface="Times New Roman" panose="02020603050405020304" pitchFamily="18" charset="0"/>
                  <a:cs typeface="Times New Roman" panose="02020603050405020304" pitchFamily="18" charset="0"/>
                </a:rPr>
                <a:t>ssotsiativ klaster </a:t>
              </a:r>
              <a:r>
                <a:rPr lang="en-US" sz="2000" b="1" kern="1200" dirty="0" err="1">
                  <a:solidFill>
                    <a:schemeClr val="tx1"/>
                  </a:solidFill>
                  <a:latin typeface="Times New Roman" panose="02020603050405020304" pitchFamily="18" charset="0"/>
                  <a:cs typeface="Times New Roman" panose="02020603050405020304" pitchFamily="18" charset="0"/>
                </a:rPr>
                <a:t>turlari</a:t>
              </a:r>
              <a:endParaRPr lang="ru-RU" sz="2000" b="1" kern="1200" dirty="0">
                <a:solidFill>
                  <a:schemeClr val="tx1"/>
                </a:solidFill>
                <a:latin typeface="Times New Roman" panose="02020603050405020304" pitchFamily="18" charset="0"/>
                <a:cs typeface="Times New Roman" panose="02020603050405020304" pitchFamily="18" charset="0"/>
              </a:endParaRPr>
            </a:p>
          </p:txBody>
        </p:sp>
        <p:sp>
          <p:nvSpPr>
            <p:cNvPr id="7" name="Полилиния: фигура 6">
              <a:extLst>
                <a:ext uri="{FF2B5EF4-FFF2-40B4-BE49-F238E27FC236}">
                  <a16:creationId xmlns:a16="http://schemas.microsoft.com/office/drawing/2014/main" id="{9A24E8EE-56A8-4A09-9B10-AA9AD06611FC}"/>
                </a:ext>
              </a:extLst>
            </p:cNvPr>
            <p:cNvSpPr/>
            <p:nvPr/>
          </p:nvSpPr>
          <p:spPr>
            <a:xfrm rot="16200000">
              <a:off x="4860043" y="2826890"/>
              <a:ext cx="629256" cy="0"/>
            </a:xfrm>
            <a:custGeom>
              <a:avLst/>
              <a:gdLst/>
              <a:ahLst/>
              <a:cxnLst/>
              <a:rect l="0" t="0" r="0" b="0"/>
              <a:pathLst>
                <a:path>
                  <a:moveTo>
                    <a:pt x="0" y="0"/>
                  </a:moveTo>
                  <a:lnTo>
                    <a:pt x="629256" y="0"/>
                  </a:lnTo>
                </a:path>
              </a:pathLst>
            </a:custGeom>
            <a:noFill/>
          </p:spPr>
          <p:style>
            <a:lnRef idx="2">
              <a:schemeClr val="accent4">
                <a:hueOff val="0"/>
                <a:satOff val="0"/>
                <a:lumOff val="0"/>
                <a:alphaOff val="0"/>
              </a:schemeClr>
            </a:lnRef>
            <a:fillRef idx="0">
              <a:scrgbClr r="0" g="0" b="0"/>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8" name="Полилиния: фигура 7">
              <a:extLst>
                <a:ext uri="{FF2B5EF4-FFF2-40B4-BE49-F238E27FC236}">
                  <a16:creationId xmlns:a16="http://schemas.microsoft.com/office/drawing/2014/main" id="{13FF00AE-A7CD-4606-AD0E-62EB5607A88B}"/>
                </a:ext>
              </a:extLst>
            </p:cNvPr>
            <p:cNvSpPr/>
            <p:nvPr/>
          </p:nvSpPr>
          <p:spPr>
            <a:xfrm>
              <a:off x="4749995" y="1662909"/>
              <a:ext cx="849352" cy="849352"/>
            </a:xfrm>
            <a:custGeom>
              <a:avLst/>
              <a:gdLst>
                <a:gd name="connsiteX0" fmla="*/ 0 w 849352"/>
                <a:gd name="connsiteY0" fmla="*/ 141561 h 849352"/>
                <a:gd name="connsiteX1" fmla="*/ 141561 w 849352"/>
                <a:gd name="connsiteY1" fmla="*/ 0 h 849352"/>
                <a:gd name="connsiteX2" fmla="*/ 707791 w 849352"/>
                <a:gd name="connsiteY2" fmla="*/ 0 h 849352"/>
                <a:gd name="connsiteX3" fmla="*/ 849352 w 849352"/>
                <a:gd name="connsiteY3" fmla="*/ 141561 h 849352"/>
                <a:gd name="connsiteX4" fmla="*/ 849352 w 849352"/>
                <a:gd name="connsiteY4" fmla="*/ 707791 h 849352"/>
                <a:gd name="connsiteX5" fmla="*/ 707791 w 849352"/>
                <a:gd name="connsiteY5" fmla="*/ 849352 h 849352"/>
                <a:gd name="connsiteX6" fmla="*/ 141561 w 849352"/>
                <a:gd name="connsiteY6" fmla="*/ 849352 h 849352"/>
                <a:gd name="connsiteX7" fmla="*/ 0 w 849352"/>
                <a:gd name="connsiteY7" fmla="*/ 707791 h 849352"/>
                <a:gd name="connsiteX8" fmla="*/ 0 w 849352"/>
                <a:gd name="connsiteY8" fmla="*/ 141561 h 84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9352" h="849352">
                  <a:moveTo>
                    <a:pt x="0" y="141561"/>
                  </a:moveTo>
                  <a:cubicBezTo>
                    <a:pt x="0" y="63379"/>
                    <a:pt x="63379" y="0"/>
                    <a:pt x="141561" y="0"/>
                  </a:cubicBezTo>
                  <a:lnTo>
                    <a:pt x="707791" y="0"/>
                  </a:lnTo>
                  <a:cubicBezTo>
                    <a:pt x="785973" y="0"/>
                    <a:pt x="849352" y="63379"/>
                    <a:pt x="849352" y="141561"/>
                  </a:cubicBezTo>
                  <a:lnTo>
                    <a:pt x="849352" y="707791"/>
                  </a:lnTo>
                  <a:cubicBezTo>
                    <a:pt x="849352" y="785973"/>
                    <a:pt x="785973" y="849352"/>
                    <a:pt x="707791" y="849352"/>
                  </a:cubicBezTo>
                  <a:lnTo>
                    <a:pt x="141561" y="849352"/>
                  </a:lnTo>
                  <a:cubicBezTo>
                    <a:pt x="63379" y="849352"/>
                    <a:pt x="0" y="785973"/>
                    <a:pt x="0" y="707791"/>
                  </a:cubicBezTo>
                  <a:lnTo>
                    <a:pt x="0" y="141561"/>
                  </a:lnTo>
                  <a:close/>
                </a:path>
              </a:pathLst>
            </a:custGeom>
          </p:spPr>
          <p:style>
            <a:lnRef idx="2">
              <a:schemeClr val="lt1">
                <a:hueOff val="0"/>
                <a:satOff val="0"/>
                <a:lumOff val="0"/>
                <a:alphaOff val="0"/>
              </a:schemeClr>
            </a:lnRef>
            <a:fillRef idx="1">
              <a:schemeClr val="accent3">
                <a:hueOff val="365030"/>
                <a:satOff val="-6791"/>
                <a:lumOff val="-2059"/>
                <a:alphaOff val="0"/>
              </a:schemeClr>
            </a:fillRef>
            <a:effectRef idx="0">
              <a:schemeClr val="accent3">
                <a:hueOff val="365030"/>
                <a:satOff val="-6791"/>
                <a:lumOff val="-2059"/>
                <a:alphaOff val="0"/>
              </a:schemeClr>
            </a:effectRef>
            <a:fontRef idx="minor">
              <a:schemeClr val="lt1"/>
            </a:fontRef>
          </p:style>
          <p:txBody>
            <a:bodyPr spcFirstLastPara="0" vert="horz" wrap="square" lIns="82102" tIns="82102" rIns="82102" bIns="82102" numCol="1" spcCol="1270" anchor="ctr" anchorCtr="0">
              <a:noAutofit/>
            </a:bodyPr>
            <a:lstStyle/>
            <a:p>
              <a:pPr marL="0" lvl="0" indent="0" algn="ctr" defTabSz="711200">
                <a:lnSpc>
                  <a:spcPct val="90000"/>
                </a:lnSpc>
                <a:spcBef>
                  <a:spcPct val="0"/>
                </a:spcBef>
                <a:spcAft>
                  <a:spcPct val="35000"/>
                </a:spcAft>
                <a:buNone/>
              </a:pPr>
              <a:r>
                <a:rPr lang="en-US" sz="2000" b="1" kern="1200">
                  <a:solidFill>
                    <a:schemeClr val="tx1"/>
                  </a:solidFill>
                  <a:latin typeface="Times New Roman" panose="02020603050405020304" pitchFamily="18" charset="0"/>
                  <a:cs typeface="Times New Roman" panose="02020603050405020304" pitchFamily="18" charset="0"/>
                </a:rPr>
                <a:t>Impulsiv</a:t>
              </a:r>
              <a:endParaRPr lang="ru-RU" sz="2000" b="1" kern="1200">
                <a:solidFill>
                  <a:schemeClr val="tx1"/>
                </a:solidFill>
                <a:latin typeface="Times New Roman" panose="02020603050405020304" pitchFamily="18" charset="0"/>
                <a:cs typeface="Times New Roman" panose="02020603050405020304" pitchFamily="18" charset="0"/>
              </a:endParaRPr>
            </a:p>
          </p:txBody>
        </p:sp>
        <p:sp>
          <p:nvSpPr>
            <p:cNvPr id="9" name="Полилиния: фигура 8">
              <a:extLst>
                <a:ext uri="{FF2B5EF4-FFF2-40B4-BE49-F238E27FC236}">
                  <a16:creationId xmlns:a16="http://schemas.microsoft.com/office/drawing/2014/main" id="{BA7F958D-4D09-4751-86FB-F60DC6A6857C}"/>
                </a:ext>
              </a:extLst>
            </p:cNvPr>
            <p:cNvSpPr/>
            <p:nvPr/>
          </p:nvSpPr>
          <p:spPr>
            <a:xfrm>
              <a:off x="5808516" y="3775364"/>
              <a:ext cx="629256" cy="0"/>
            </a:xfrm>
            <a:custGeom>
              <a:avLst/>
              <a:gdLst/>
              <a:ahLst/>
              <a:cxnLst/>
              <a:rect l="0" t="0" r="0" b="0"/>
              <a:pathLst>
                <a:path>
                  <a:moveTo>
                    <a:pt x="0" y="0"/>
                  </a:moveTo>
                  <a:lnTo>
                    <a:pt x="629256" y="0"/>
                  </a:lnTo>
                </a:path>
              </a:pathLst>
            </a:custGeom>
            <a:noFill/>
          </p:spPr>
          <p:style>
            <a:lnRef idx="2">
              <a:schemeClr val="accent4">
                <a:hueOff val="0"/>
                <a:satOff val="0"/>
                <a:lumOff val="0"/>
                <a:alphaOff val="0"/>
              </a:schemeClr>
            </a:lnRef>
            <a:fillRef idx="0">
              <a:scrgbClr r="0" g="0" b="0"/>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10" name="Полилиния: фигура 9">
              <a:extLst>
                <a:ext uri="{FF2B5EF4-FFF2-40B4-BE49-F238E27FC236}">
                  <a16:creationId xmlns:a16="http://schemas.microsoft.com/office/drawing/2014/main" id="{DB19B447-F898-4C9D-894D-2E8EC840F2E6}"/>
                </a:ext>
              </a:extLst>
            </p:cNvPr>
            <p:cNvSpPr/>
            <p:nvPr/>
          </p:nvSpPr>
          <p:spPr>
            <a:xfrm>
              <a:off x="6437773" y="3350687"/>
              <a:ext cx="849352" cy="849352"/>
            </a:xfrm>
            <a:custGeom>
              <a:avLst/>
              <a:gdLst>
                <a:gd name="connsiteX0" fmla="*/ 0 w 849352"/>
                <a:gd name="connsiteY0" fmla="*/ 141561 h 849352"/>
                <a:gd name="connsiteX1" fmla="*/ 141561 w 849352"/>
                <a:gd name="connsiteY1" fmla="*/ 0 h 849352"/>
                <a:gd name="connsiteX2" fmla="*/ 707791 w 849352"/>
                <a:gd name="connsiteY2" fmla="*/ 0 h 849352"/>
                <a:gd name="connsiteX3" fmla="*/ 849352 w 849352"/>
                <a:gd name="connsiteY3" fmla="*/ 141561 h 849352"/>
                <a:gd name="connsiteX4" fmla="*/ 849352 w 849352"/>
                <a:gd name="connsiteY4" fmla="*/ 707791 h 849352"/>
                <a:gd name="connsiteX5" fmla="*/ 707791 w 849352"/>
                <a:gd name="connsiteY5" fmla="*/ 849352 h 849352"/>
                <a:gd name="connsiteX6" fmla="*/ 141561 w 849352"/>
                <a:gd name="connsiteY6" fmla="*/ 849352 h 849352"/>
                <a:gd name="connsiteX7" fmla="*/ 0 w 849352"/>
                <a:gd name="connsiteY7" fmla="*/ 707791 h 849352"/>
                <a:gd name="connsiteX8" fmla="*/ 0 w 849352"/>
                <a:gd name="connsiteY8" fmla="*/ 141561 h 84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9352" h="849352">
                  <a:moveTo>
                    <a:pt x="0" y="141561"/>
                  </a:moveTo>
                  <a:cubicBezTo>
                    <a:pt x="0" y="63379"/>
                    <a:pt x="63379" y="0"/>
                    <a:pt x="141561" y="0"/>
                  </a:cubicBezTo>
                  <a:lnTo>
                    <a:pt x="707791" y="0"/>
                  </a:lnTo>
                  <a:cubicBezTo>
                    <a:pt x="785973" y="0"/>
                    <a:pt x="849352" y="63379"/>
                    <a:pt x="849352" y="141561"/>
                  </a:cubicBezTo>
                  <a:lnTo>
                    <a:pt x="849352" y="707791"/>
                  </a:lnTo>
                  <a:cubicBezTo>
                    <a:pt x="849352" y="785973"/>
                    <a:pt x="785973" y="849352"/>
                    <a:pt x="707791" y="849352"/>
                  </a:cubicBezTo>
                  <a:lnTo>
                    <a:pt x="141561" y="849352"/>
                  </a:lnTo>
                  <a:cubicBezTo>
                    <a:pt x="63379" y="849352"/>
                    <a:pt x="0" y="785973"/>
                    <a:pt x="0" y="707791"/>
                  </a:cubicBezTo>
                  <a:lnTo>
                    <a:pt x="0" y="141561"/>
                  </a:lnTo>
                  <a:close/>
                </a:path>
              </a:pathLst>
            </a:custGeom>
          </p:spPr>
          <p:style>
            <a:lnRef idx="2">
              <a:schemeClr val="lt1">
                <a:hueOff val="0"/>
                <a:satOff val="0"/>
                <a:lumOff val="0"/>
                <a:alphaOff val="0"/>
              </a:schemeClr>
            </a:lnRef>
            <a:fillRef idx="1">
              <a:schemeClr val="accent3">
                <a:hueOff val="730060"/>
                <a:satOff val="-13582"/>
                <a:lumOff val="-4118"/>
                <a:alphaOff val="0"/>
              </a:schemeClr>
            </a:fillRef>
            <a:effectRef idx="0">
              <a:schemeClr val="accent3">
                <a:hueOff val="730060"/>
                <a:satOff val="-13582"/>
                <a:lumOff val="-4118"/>
                <a:alphaOff val="0"/>
              </a:schemeClr>
            </a:effectRef>
            <a:fontRef idx="minor">
              <a:schemeClr val="lt1"/>
            </a:fontRef>
          </p:style>
          <p:txBody>
            <a:bodyPr spcFirstLastPara="0" vert="horz" wrap="square" lIns="82102" tIns="82102" rIns="82102" bIns="82102" numCol="1" spcCol="1270" anchor="ctr" anchorCtr="0">
              <a:noAutofit/>
            </a:bodyPr>
            <a:lstStyle/>
            <a:p>
              <a:pPr lvl="0" algn="ctr" defTabSz="711200">
                <a:lnSpc>
                  <a:spcPct val="90000"/>
                </a:lnSpc>
                <a:spcBef>
                  <a:spcPct val="0"/>
                </a:spcBef>
                <a:spcAft>
                  <a:spcPct val="35000"/>
                </a:spcAft>
              </a:pPr>
              <a:r>
                <a:rPr lang="uz-Latn-UZ" b="1" i="1" dirty="0">
                  <a:solidFill>
                    <a:schemeClr val="tx1"/>
                  </a:solidFill>
                  <a:latin typeface="Times New Roman" panose="02020603050405020304" pitchFamily="18" charset="0"/>
                  <a:cs typeface="Times New Roman" panose="02020603050405020304" pitchFamily="18" charset="0"/>
                </a:rPr>
                <a:t>Zanjir turi</a:t>
              </a:r>
              <a:endParaRPr lang="ru-RU" sz="2000" b="1" kern="1200" dirty="0">
                <a:solidFill>
                  <a:schemeClr val="tx1"/>
                </a:solidFill>
                <a:latin typeface="Times New Roman" panose="02020603050405020304" pitchFamily="18" charset="0"/>
                <a:cs typeface="Times New Roman" panose="02020603050405020304" pitchFamily="18" charset="0"/>
              </a:endParaRPr>
            </a:p>
          </p:txBody>
        </p:sp>
        <p:sp>
          <p:nvSpPr>
            <p:cNvPr id="11" name="Полилиния: фигура 10">
              <a:extLst>
                <a:ext uri="{FF2B5EF4-FFF2-40B4-BE49-F238E27FC236}">
                  <a16:creationId xmlns:a16="http://schemas.microsoft.com/office/drawing/2014/main" id="{9567AF36-DBCA-4965-AA34-24991F089C64}"/>
                </a:ext>
              </a:extLst>
            </p:cNvPr>
            <p:cNvSpPr/>
            <p:nvPr/>
          </p:nvSpPr>
          <p:spPr>
            <a:xfrm rot="5400000">
              <a:off x="4860043" y="4723837"/>
              <a:ext cx="629256" cy="0"/>
            </a:xfrm>
            <a:custGeom>
              <a:avLst/>
              <a:gdLst/>
              <a:ahLst/>
              <a:cxnLst/>
              <a:rect l="0" t="0" r="0" b="0"/>
              <a:pathLst>
                <a:path>
                  <a:moveTo>
                    <a:pt x="0" y="0"/>
                  </a:moveTo>
                  <a:lnTo>
                    <a:pt x="629256" y="0"/>
                  </a:lnTo>
                </a:path>
              </a:pathLst>
            </a:custGeom>
            <a:noFill/>
          </p:spPr>
          <p:style>
            <a:lnRef idx="2">
              <a:schemeClr val="accent4">
                <a:hueOff val="0"/>
                <a:satOff val="0"/>
                <a:lumOff val="0"/>
                <a:alphaOff val="0"/>
              </a:schemeClr>
            </a:lnRef>
            <a:fillRef idx="0">
              <a:scrgbClr r="0" g="0" b="0"/>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12" name="Полилиния: фигура 11">
              <a:extLst>
                <a:ext uri="{FF2B5EF4-FFF2-40B4-BE49-F238E27FC236}">
                  <a16:creationId xmlns:a16="http://schemas.microsoft.com/office/drawing/2014/main" id="{24086D0E-C2A3-40A8-A342-E434EA0BC96A}"/>
                </a:ext>
              </a:extLst>
            </p:cNvPr>
            <p:cNvSpPr/>
            <p:nvPr/>
          </p:nvSpPr>
          <p:spPr>
            <a:xfrm>
              <a:off x="4749995" y="5038466"/>
              <a:ext cx="849352" cy="849352"/>
            </a:xfrm>
            <a:custGeom>
              <a:avLst/>
              <a:gdLst>
                <a:gd name="connsiteX0" fmla="*/ 0 w 849352"/>
                <a:gd name="connsiteY0" fmla="*/ 141561 h 849352"/>
                <a:gd name="connsiteX1" fmla="*/ 141561 w 849352"/>
                <a:gd name="connsiteY1" fmla="*/ 0 h 849352"/>
                <a:gd name="connsiteX2" fmla="*/ 707791 w 849352"/>
                <a:gd name="connsiteY2" fmla="*/ 0 h 849352"/>
                <a:gd name="connsiteX3" fmla="*/ 849352 w 849352"/>
                <a:gd name="connsiteY3" fmla="*/ 141561 h 849352"/>
                <a:gd name="connsiteX4" fmla="*/ 849352 w 849352"/>
                <a:gd name="connsiteY4" fmla="*/ 707791 h 849352"/>
                <a:gd name="connsiteX5" fmla="*/ 707791 w 849352"/>
                <a:gd name="connsiteY5" fmla="*/ 849352 h 849352"/>
                <a:gd name="connsiteX6" fmla="*/ 141561 w 849352"/>
                <a:gd name="connsiteY6" fmla="*/ 849352 h 849352"/>
                <a:gd name="connsiteX7" fmla="*/ 0 w 849352"/>
                <a:gd name="connsiteY7" fmla="*/ 707791 h 849352"/>
                <a:gd name="connsiteX8" fmla="*/ 0 w 849352"/>
                <a:gd name="connsiteY8" fmla="*/ 141561 h 84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9352" h="849352">
                  <a:moveTo>
                    <a:pt x="0" y="141561"/>
                  </a:moveTo>
                  <a:cubicBezTo>
                    <a:pt x="0" y="63379"/>
                    <a:pt x="63379" y="0"/>
                    <a:pt x="141561" y="0"/>
                  </a:cubicBezTo>
                  <a:lnTo>
                    <a:pt x="707791" y="0"/>
                  </a:lnTo>
                  <a:cubicBezTo>
                    <a:pt x="785973" y="0"/>
                    <a:pt x="849352" y="63379"/>
                    <a:pt x="849352" y="141561"/>
                  </a:cubicBezTo>
                  <a:lnTo>
                    <a:pt x="849352" y="707791"/>
                  </a:lnTo>
                  <a:cubicBezTo>
                    <a:pt x="849352" y="785973"/>
                    <a:pt x="785973" y="849352"/>
                    <a:pt x="707791" y="849352"/>
                  </a:cubicBezTo>
                  <a:lnTo>
                    <a:pt x="141561" y="849352"/>
                  </a:lnTo>
                  <a:cubicBezTo>
                    <a:pt x="63379" y="849352"/>
                    <a:pt x="0" y="785973"/>
                    <a:pt x="0" y="707791"/>
                  </a:cubicBezTo>
                  <a:lnTo>
                    <a:pt x="0" y="141561"/>
                  </a:lnTo>
                  <a:close/>
                </a:path>
              </a:pathLst>
            </a:custGeom>
          </p:spPr>
          <p:style>
            <a:lnRef idx="2">
              <a:schemeClr val="lt1">
                <a:hueOff val="0"/>
                <a:satOff val="0"/>
                <a:lumOff val="0"/>
                <a:alphaOff val="0"/>
              </a:schemeClr>
            </a:lnRef>
            <a:fillRef idx="1">
              <a:schemeClr val="accent3">
                <a:hueOff val="1095090"/>
                <a:satOff val="-20373"/>
                <a:lumOff val="-6176"/>
                <a:alphaOff val="0"/>
              </a:schemeClr>
            </a:fillRef>
            <a:effectRef idx="0">
              <a:schemeClr val="accent3">
                <a:hueOff val="1095090"/>
                <a:satOff val="-20373"/>
                <a:lumOff val="-6176"/>
                <a:alphaOff val="0"/>
              </a:schemeClr>
            </a:effectRef>
            <a:fontRef idx="minor">
              <a:schemeClr val="lt1"/>
            </a:fontRef>
          </p:style>
          <p:txBody>
            <a:bodyPr spcFirstLastPara="0" vert="horz" wrap="square" lIns="82102" tIns="82102" rIns="82102" bIns="82102" numCol="1" spcCol="1270" anchor="ctr" anchorCtr="0">
              <a:noAutofit/>
            </a:bodyPr>
            <a:lstStyle/>
            <a:p>
              <a:pPr lvl="0" algn="ctr" defTabSz="711200">
                <a:lnSpc>
                  <a:spcPct val="90000"/>
                </a:lnSpc>
                <a:spcBef>
                  <a:spcPct val="0"/>
                </a:spcBef>
                <a:spcAft>
                  <a:spcPct val="35000"/>
                </a:spcAft>
              </a:pPr>
              <a:r>
                <a:rPr lang="uz-Latn-UZ" b="1" i="1" dirty="0">
                  <a:solidFill>
                    <a:schemeClr val="tx1"/>
                  </a:solidFill>
                  <a:latin typeface="Times New Roman" panose="02020603050405020304" pitchFamily="18" charset="0"/>
                  <a:cs typeface="Times New Roman" panose="02020603050405020304" pitchFamily="18" charset="0"/>
                </a:rPr>
                <a:t>Yo'nalish turi</a:t>
              </a:r>
              <a:r>
                <a:rPr lang="en-US" sz="2000" b="1" kern="1200" dirty="0">
                  <a:solidFill>
                    <a:schemeClr val="tx1"/>
                  </a:solidFill>
                  <a:latin typeface="Times New Roman" panose="02020603050405020304" pitchFamily="18" charset="0"/>
                  <a:cs typeface="Times New Roman" panose="02020603050405020304" pitchFamily="18" charset="0"/>
                </a:rPr>
                <a:t> </a:t>
              </a:r>
              <a:endParaRPr lang="ru-RU" sz="2000" b="1" kern="1200" dirty="0">
                <a:solidFill>
                  <a:schemeClr val="tx1"/>
                </a:solidFill>
                <a:latin typeface="Times New Roman" panose="02020603050405020304" pitchFamily="18" charset="0"/>
                <a:cs typeface="Times New Roman" panose="02020603050405020304" pitchFamily="18" charset="0"/>
              </a:endParaRPr>
            </a:p>
          </p:txBody>
        </p:sp>
        <p:sp>
          <p:nvSpPr>
            <p:cNvPr id="13" name="Полилиния: фигура 12">
              <a:extLst>
                <a:ext uri="{FF2B5EF4-FFF2-40B4-BE49-F238E27FC236}">
                  <a16:creationId xmlns:a16="http://schemas.microsoft.com/office/drawing/2014/main" id="{B8B22E27-2EA6-48C3-AB9F-76771725A917}"/>
                </a:ext>
              </a:extLst>
            </p:cNvPr>
            <p:cNvSpPr/>
            <p:nvPr/>
          </p:nvSpPr>
          <p:spPr>
            <a:xfrm rot="10800000">
              <a:off x="3911569" y="3775364"/>
              <a:ext cx="629256" cy="0"/>
            </a:xfrm>
            <a:custGeom>
              <a:avLst/>
              <a:gdLst/>
              <a:ahLst/>
              <a:cxnLst/>
              <a:rect l="0" t="0" r="0" b="0"/>
              <a:pathLst>
                <a:path>
                  <a:moveTo>
                    <a:pt x="0" y="0"/>
                  </a:moveTo>
                  <a:lnTo>
                    <a:pt x="629256" y="0"/>
                  </a:lnTo>
                </a:path>
              </a:pathLst>
            </a:custGeom>
            <a:noFill/>
          </p:spPr>
          <p:style>
            <a:lnRef idx="2">
              <a:schemeClr val="accent4">
                <a:hueOff val="0"/>
                <a:satOff val="0"/>
                <a:lumOff val="0"/>
                <a:alphaOff val="0"/>
              </a:schemeClr>
            </a:lnRef>
            <a:fillRef idx="0">
              <a:scrgbClr r="0" g="0" b="0"/>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14" name="Полилиния: фигура 13">
              <a:extLst>
                <a:ext uri="{FF2B5EF4-FFF2-40B4-BE49-F238E27FC236}">
                  <a16:creationId xmlns:a16="http://schemas.microsoft.com/office/drawing/2014/main" id="{FA1E49D7-0DE5-4E51-8B95-28238BC10FF4}"/>
                </a:ext>
              </a:extLst>
            </p:cNvPr>
            <p:cNvSpPr/>
            <p:nvPr/>
          </p:nvSpPr>
          <p:spPr>
            <a:xfrm>
              <a:off x="3062216" y="3350687"/>
              <a:ext cx="849352" cy="849352"/>
            </a:xfrm>
            <a:custGeom>
              <a:avLst/>
              <a:gdLst>
                <a:gd name="connsiteX0" fmla="*/ 0 w 849352"/>
                <a:gd name="connsiteY0" fmla="*/ 141561 h 849352"/>
                <a:gd name="connsiteX1" fmla="*/ 141561 w 849352"/>
                <a:gd name="connsiteY1" fmla="*/ 0 h 849352"/>
                <a:gd name="connsiteX2" fmla="*/ 707791 w 849352"/>
                <a:gd name="connsiteY2" fmla="*/ 0 h 849352"/>
                <a:gd name="connsiteX3" fmla="*/ 849352 w 849352"/>
                <a:gd name="connsiteY3" fmla="*/ 141561 h 849352"/>
                <a:gd name="connsiteX4" fmla="*/ 849352 w 849352"/>
                <a:gd name="connsiteY4" fmla="*/ 707791 h 849352"/>
                <a:gd name="connsiteX5" fmla="*/ 707791 w 849352"/>
                <a:gd name="connsiteY5" fmla="*/ 849352 h 849352"/>
                <a:gd name="connsiteX6" fmla="*/ 141561 w 849352"/>
                <a:gd name="connsiteY6" fmla="*/ 849352 h 849352"/>
                <a:gd name="connsiteX7" fmla="*/ 0 w 849352"/>
                <a:gd name="connsiteY7" fmla="*/ 707791 h 849352"/>
                <a:gd name="connsiteX8" fmla="*/ 0 w 849352"/>
                <a:gd name="connsiteY8" fmla="*/ 141561 h 84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9352" h="849352">
                  <a:moveTo>
                    <a:pt x="0" y="141561"/>
                  </a:moveTo>
                  <a:cubicBezTo>
                    <a:pt x="0" y="63379"/>
                    <a:pt x="63379" y="0"/>
                    <a:pt x="141561" y="0"/>
                  </a:cubicBezTo>
                  <a:lnTo>
                    <a:pt x="707791" y="0"/>
                  </a:lnTo>
                  <a:cubicBezTo>
                    <a:pt x="785973" y="0"/>
                    <a:pt x="849352" y="63379"/>
                    <a:pt x="849352" y="141561"/>
                  </a:cubicBezTo>
                  <a:lnTo>
                    <a:pt x="849352" y="707791"/>
                  </a:lnTo>
                  <a:cubicBezTo>
                    <a:pt x="849352" y="785973"/>
                    <a:pt x="785973" y="849352"/>
                    <a:pt x="707791" y="849352"/>
                  </a:cubicBezTo>
                  <a:lnTo>
                    <a:pt x="141561" y="849352"/>
                  </a:lnTo>
                  <a:cubicBezTo>
                    <a:pt x="63379" y="849352"/>
                    <a:pt x="0" y="785973"/>
                    <a:pt x="0" y="707791"/>
                  </a:cubicBezTo>
                  <a:lnTo>
                    <a:pt x="0" y="141561"/>
                  </a:lnTo>
                  <a:close/>
                </a:path>
              </a:pathLst>
            </a:custGeom>
          </p:spPr>
          <p:style>
            <a:lnRef idx="2">
              <a:schemeClr val="lt1">
                <a:hueOff val="0"/>
                <a:satOff val="0"/>
                <a:lumOff val="0"/>
                <a:alphaOff val="0"/>
              </a:schemeClr>
            </a:lnRef>
            <a:fillRef idx="1">
              <a:schemeClr val="accent3">
                <a:hueOff val="1460120"/>
                <a:satOff val="-27164"/>
                <a:lumOff val="-8235"/>
                <a:alphaOff val="0"/>
              </a:schemeClr>
            </a:fillRef>
            <a:effectRef idx="0">
              <a:schemeClr val="accent3">
                <a:hueOff val="1460120"/>
                <a:satOff val="-27164"/>
                <a:lumOff val="-8235"/>
                <a:alphaOff val="0"/>
              </a:schemeClr>
            </a:effectRef>
            <a:fontRef idx="minor">
              <a:schemeClr val="lt1"/>
            </a:fontRef>
          </p:style>
          <p:txBody>
            <a:bodyPr spcFirstLastPara="0" vert="horz" wrap="square" lIns="82102" tIns="82102" rIns="82102" bIns="82102" numCol="1" spcCol="1270" anchor="ctr" anchorCtr="0">
              <a:noAutofit/>
            </a:bodyPr>
            <a:lstStyle/>
            <a:p>
              <a:pPr lvl="0" algn="ctr" defTabSz="711200">
                <a:lnSpc>
                  <a:spcPct val="90000"/>
                </a:lnSpc>
                <a:spcBef>
                  <a:spcPct val="0"/>
                </a:spcBef>
                <a:spcAft>
                  <a:spcPct val="35000"/>
                </a:spcAft>
              </a:pPr>
              <a:r>
                <a:rPr lang="uz-Latn-UZ" b="1" i="1" dirty="0">
                  <a:solidFill>
                    <a:schemeClr val="tx1"/>
                  </a:solidFill>
                  <a:latin typeface="Times New Roman" panose="02020603050405020304" pitchFamily="18" charset="0"/>
                  <a:cs typeface="Times New Roman" panose="02020603050405020304" pitchFamily="18" charset="0"/>
                </a:rPr>
                <a:t>Erkin tip</a:t>
              </a:r>
              <a:endParaRPr lang="ru-RU" sz="2000" b="1" kern="1200" dirty="0">
                <a:solidFill>
                  <a:schemeClr val="tx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729856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30583" y="1211388"/>
            <a:ext cx="7537269" cy="5078313"/>
          </a:xfrm>
          <a:prstGeom prst="rect">
            <a:avLst/>
          </a:prstGeom>
        </p:spPr>
        <p:txBody>
          <a:bodyPr wrap="square">
            <a:spAutoFit/>
          </a:bodyPr>
          <a:lstStyle/>
          <a:p>
            <a:pPr indent="450215" algn="just">
              <a:lnSpc>
                <a:spcPct val="150000"/>
              </a:lnSpc>
              <a:spcAft>
                <a:spcPts val="0"/>
              </a:spcAft>
            </a:pPr>
            <a:r>
              <a:rPr lang="uz-Latn-UZ" sz="2400" b="1" i="1" dirty="0">
                <a:latin typeface="Times New Roman" panose="02020603050405020304" pitchFamily="18" charset="0"/>
                <a:ea typeface="Times New Roman" panose="02020603050405020304" pitchFamily="18" charset="0"/>
              </a:rPr>
              <a:t>Erkin tip</a:t>
            </a:r>
            <a:r>
              <a:rPr lang="uz-Latn-UZ" sz="2400" dirty="0">
                <a:latin typeface="Times New Roman" panose="02020603050405020304" pitchFamily="18" charset="0"/>
                <a:ea typeface="Times New Roman" panose="02020603050405020304" pitchFamily="18" charset="0"/>
              </a:rPr>
              <a:t>, odamga hech qanday chegara berilmaganda. Bu bizning assotsiativ klasterimiz uchun tanlangan tur;</a:t>
            </a:r>
            <a:endParaRPr lang="ru-RU" sz="2400" dirty="0">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uz-Latn-UZ" sz="2400" b="1" i="1" dirty="0">
                <a:latin typeface="Times New Roman" panose="02020603050405020304" pitchFamily="18" charset="0"/>
                <a:ea typeface="Times New Roman" panose="02020603050405020304" pitchFamily="18" charset="0"/>
              </a:rPr>
              <a:t>Zanjir turi</a:t>
            </a:r>
            <a:r>
              <a:rPr lang="uz-Latn-UZ" sz="2400" dirty="0">
                <a:latin typeface="Times New Roman" panose="02020603050405020304" pitchFamily="18" charset="0"/>
                <a:ea typeface="Times New Roman" panose="02020603050405020304" pitchFamily="18" charset="0"/>
              </a:rPr>
              <a:t>, jarayondagi shaxs ma'lum vaqt davomida bir nechta abstraktsiyalarni (assotsiatsiyalarni) ishlab chiqishi kerak. Misol uchun, o'n besh soniya ichida siz o'nta abstraktsiya (assotsiatsiya) qurishingiz kerak;</a:t>
            </a:r>
            <a:endParaRPr lang="ru-RU" sz="2400" dirty="0">
              <a:latin typeface="Times New Roman" panose="02020603050405020304" pitchFamily="18" charset="0"/>
              <a:ea typeface="Times New Roman" panose="02020603050405020304" pitchFamily="18" charset="0"/>
            </a:endParaRPr>
          </a:p>
          <a:p>
            <a:pPr algn="just">
              <a:lnSpc>
                <a:spcPct val="150000"/>
              </a:lnSpc>
            </a:pPr>
            <a:r>
              <a:rPr lang="en-US" sz="2400" b="1" i="1" dirty="0">
                <a:latin typeface="Times New Roman" panose="02020603050405020304" pitchFamily="18" charset="0"/>
                <a:ea typeface="Times New Roman" panose="02020603050405020304" pitchFamily="18" charset="0"/>
              </a:rPr>
              <a:t>     </a:t>
            </a:r>
            <a:r>
              <a:rPr lang="uz-Latn-UZ" sz="2400" b="1" i="1" dirty="0">
                <a:latin typeface="Times New Roman" panose="02020603050405020304" pitchFamily="18" charset="0"/>
                <a:ea typeface="Times New Roman" panose="02020603050405020304" pitchFamily="18" charset="0"/>
              </a:rPr>
              <a:t>Yo'nalish turi</a:t>
            </a:r>
            <a:r>
              <a:rPr lang="uz-Latn-UZ" sz="2400" dirty="0">
                <a:latin typeface="Times New Roman" panose="02020603050405020304" pitchFamily="18" charset="0"/>
                <a:ea typeface="Times New Roman" panose="02020603050405020304" pitchFamily="18" charset="0"/>
              </a:rPr>
              <a:t>. Odatda, assotsiativ klasterga duch kelgan odam bir qator o'ziga xos cheklovlarga ega. Masalan, abstraktsiyalar (assotsiatsiyalar) faqat sifatlar bo'lishi kerak.</a:t>
            </a:r>
            <a:endParaRPr lang="ru-RU" sz="2400" dirty="0"/>
          </a:p>
        </p:txBody>
      </p:sp>
    </p:spTree>
    <p:extLst>
      <p:ext uri="{BB962C8B-B14F-4D97-AF65-F5344CB8AC3E}">
        <p14:creationId xmlns:p14="http://schemas.microsoft.com/office/powerpoint/2010/main" val="2033326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AF05B63-6D72-4938-86F4-02266E5F8B7B}"/>
              </a:ext>
            </a:extLst>
          </p:cNvPr>
          <p:cNvSpPr/>
          <p:nvPr/>
        </p:nvSpPr>
        <p:spPr>
          <a:xfrm>
            <a:off x="5611091" y="764920"/>
            <a:ext cx="6096000" cy="5678478"/>
          </a:xfrm>
          <a:prstGeom prst="rect">
            <a:avLst/>
          </a:prstGeom>
        </p:spPr>
        <p:txBody>
          <a:bodyPr>
            <a:spAutoFit/>
          </a:bodyPr>
          <a:lstStyle/>
          <a:p>
            <a:pPr indent="450215" algn="just">
              <a:lnSpc>
                <a:spcPct val="150000"/>
              </a:lnSpc>
            </a:pPr>
            <a:r>
              <a:rPr lang="uz-Latn-UZ" sz="2000" dirty="0">
                <a:latin typeface="Times New Roman" panose="02020603050405020304" pitchFamily="18" charset="0"/>
                <a:cs typeface="Times New Roman" panose="02020603050405020304" pitchFamily="18" charset="0"/>
              </a:rPr>
              <a:t>Minsky shunday sxemani ishlab chiqdiki, unda ma'lumotlar freymlar tizimi deb ataladigan tarmoqqa birlashtirilgan freymlar deb ataladigan maxsus hujayralarda joylashgan. Yangi freym yangi vaziyatning boshlanishi bilan faollashadi. Uning o'ziga xos xususiyati shundaki, u bir vaqtning o'zida katta hajmdagi bilimlarni o'z ichiga oladi va shu bilan birga ma'lumotlar bazasining alohida elementi sifatida foydalanish uchun etarlicha moslashuvchan. "freym" atamasi 70-yillarning o'rtalarida eng mashhur bo'lgan, o'shanda Minskiydan farq qiladigan ko'plab talqinlar mavjud edi.</a:t>
            </a:r>
            <a:endParaRPr lang="ru-RU" sz="2000" dirty="0">
              <a:latin typeface="Times New Roman" panose="02020603050405020304" pitchFamily="18" charset="0"/>
              <a:cs typeface="Times New Roman" panose="02020603050405020304" pitchFamily="18" charset="0"/>
            </a:endParaRPr>
          </a:p>
          <a:p>
            <a:pPr indent="450215" algn="just">
              <a:lnSpc>
                <a:spcPct val="150000"/>
              </a:lnSpc>
              <a:spcAft>
                <a:spcPts val="0"/>
              </a:spcAft>
            </a:pPr>
            <a:r>
              <a:rPr lang="en-US" sz="2200" dirty="0">
                <a:latin typeface="Times New Roman" panose="02020603050405020304" pitchFamily="18" charset="0"/>
                <a:ea typeface="Calibri" panose="020F0502020204030204" pitchFamily="34" charset="0"/>
                <a:cs typeface="Times New Roman" panose="02020603050405020304" pitchFamily="18" charset="0"/>
              </a:rPr>
              <a:t> </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E07E9EF3-2EB3-43C3-84E6-FD9B095791CA}"/>
              </a:ext>
            </a:extLst>
          </p:cNvPr>
          <p:cNvSpPr/>
          <p:nvPr/>
        </p:nvSpPr>
        <p:spPr>
          <a:xfrm>
            <a:off x="1601562" y="4357827"/>
            <a:ext cx="3387852" cy="861774"/>
          </a:xfrm>
          <a:prstGeom prst="rect">
            <a:avLst/>
          </a:prstGeom>
        </p:spPr>
        <p:txBody>
          <a:bodyPr wrap="square">
            <a:spAutoFit/>
          </a:bodyPr>
          <a:lstStyle/>
          <a:p>
            <a:r>
              <a:rPr lang="ru-RU" sz="1000" dirty="0">
                <a:solidFill>
                  <a:srgbClr val="3F3F3F"/>
                </a:solidFill>
                <a:latin typeface="Times New Roman" panose="02020603050405020304" pitchFamily="18" charset="0"/>
                <a:cs typeface="Times New Roman" panose="02020603050405020304" pitchFamily="18" charset="0"/>
              </a:rPr>
              <a:t>Принятие управленческих решений на основе анализа бизнес-процессов (конспект лекции). </a:t>
            </a:r>
            <a:r>
              <a:rPr lang="en-US" sz="1000" dirty="0">
                <a:solidFill>
                  <a:srgbClr val="3F3F3F"/>
                </a:solidFill>
                <a:latin typeface="Times New Roman" panose="02020603050405020304" pitchFamily="18" charset="0"/>
                <a:cs typeface="Times New Roman" panose="02020603050405020304" pitchFamily="18" charset="0"/>
              </a:rPr>
              <a:t>Accessed </a:t>
            </a:r>
            <a:r>
              <a:rPr lang="ru-RU" sz="1000" dirty="0">
                <a:latin typeface="Times New Roman" panose="02020603050405020304" pitchFamily="18" charset="0"/>
                <a:cs typeface="Times New Roman" panose="02020603050405020304" pitchFamily="18" charset="0"/>
                <a:hlinkClick r:id="rId2"/>
              </a:rPr>
              <a:t>04/02/2021</a:t>
            </a:r>
            <a:r>
              <a:rPr lang="en-US" sz="1000" dirty="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hlinkClick r:id="rId2"/>
              </a:rPr>
              <a:t>https://waksoft.susu.ru/2021/02/04/prinyatie-upravlencheskih-reshenij-na-osnove-analiza-biznes-proczessov-konspekt-lekczii/</a:t>
            </a:r>
            <a:r>
              <a:rPr lang="en-US" sz="1000" dirty="0">
                <a:latin typeface="Times New Roman" panose="02020603050405020304" pitchFamily="18" charset="0"/>
                <a:cs typeface="Times New Roman" panose="02020603050405020304" pitchFamily="18" charset="0"/>
              </a:rPr>
              <a:t> </a:t>
            </a:r>
            <a:endParaRPr lang="ru-RU" sz="1000" i="0" dirty="0">
              <a:solidFill>
                <a:srgbClr val="3F3F3F"/>
              </a:solidFill>
              <a:effectLst/>
              <a:latin typeface="Times New Roman" panose="02020603050405020304" pitchFamily="18" charset="0"/>
              <a:cs typeface="Times New Roman" panose="02020603050405020304" pitchFamily="18" charset="0"/>
            </a:endParaRPr>
          </a:p>
        </p:txBody>
      </p:sp>
      <p:pic>
        <p:nvPicPr>
          <p:cNvPr id="1026" name="Picture 2">
            <a:extLst>
              <a:ext uri="{FF2B5EF4-FFF2-40B4-BE49-F238E27FC236}">
                <a16:creationId xmlns:a16="http://schemas.microsoft.com/office/drawing/2014/main" id="{7EC33452-16F5-4E1F-A2C3-03499C732F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5236" y="1366091"/>
            <a:ext cx="3387852" cy="25408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FB34E19-5876-40F7-8C37-C564992E01AF}"/>
              </a:ext>
            </a:extLst>
          </p:cNvPr>
          <p:cNvSpPr/>
          <p:nvPr/>
        </p:nvSpPr>
        <p:spPr>
          <a:xfrm>
            <a:off x="1219200" y="1690254"/>
            <a:ext cx="10612582" cy="5262979"/>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       </a:t>
            </a:r>
            <a:r>
              <a:rPr lang="uz-Latn-UZ" sz="2400" dirty="0">
                <a:latin typeface="Times New Roman" panose="02020603050405020304" pitchFamily="18" charset="0"/>
                <a:cs typeface="Times New Roman" panose="02020603050405020304" pitchFamily="18" charset="0"/>
              </a:rPr>
              <a:t>Taxminlarga ko'ra, </a:t>
            </a:r>
            <a:r>
              <a:rPr lang="uz-Latn-UZ" sz="2400" b="1" dirty="0">
                <a:latin typeface="Times New Roman" panose="02020603050405020304" pitchFamily="18" charset="0"/>
                <a:cs typeface="Times New Roman" panose="02020603050405020304" pitchFamily="18" charset="0"/>
              </a:rPr>
              <a:t>"freym" </a:t>
            </a:r>
            <a:r>
              <a:rPr lang="uz-Latn-UZ" sz="2400" dirty="0">
                <a:latin typeface="Times New Roman" panose="02020603050405020304" pitchFamily="18" charset="0"/>
                <a:cs typeface="Times New Roman" panose="02020603050405020304" pitchFamily="18" charset="0"/>
              </a:rPr>
              <a:t>atamasi birinchi marta ingliz-amerikalik olim G. Beytson (1904-1980) tomonidan kiritilgan [2, b. 2–3]. G. Beytson o‘z tadqiqotida psixologiya nuqtai nazaridan </a:t>
            </a:r>
            <a:r>
              <a:rPr lang="uz-Latn-UZ" sz="2400" b="1" dirty="0">
                <a:latin typeface="Times New Roman" panose="02020603050405020304" pitchFamily="18" charset="0"/>
                <a:cs typeface="Times New Roman" panose="02020603050405020304" pitchFamily="18" charset="0"/>
              </a:rPr>
              <a:t>“freym”</a:t>
            </a:r>
            <a:r>
              <a:rPr lang="uz-Latn-UZ" sz="2400" dirty="0">
                <a:latin typeface="Times New Roman" panose="02020603050405020304" pitchFamily="18" charset="0"/>
                <a:cs typeface="Times New Roman" panose="02020603050405020304" pitchFamily="18" charset="0"/>
              </a:rPr>
              <a:t>ni tavsiflagan bo‘lsa, keyinchalik amerikalik sotsiolog I. Xoffman G. Beytsonning </a:t>
            </a:r>
            <a:r>
              <a:rPr lang="uz-Latn-UZ" sz="2400" b="1" dirty="0">
                <a:latin typeface="Times New Roman" panose="02020603050405020304" pitchFamily="18" charset="0"/>
                <a:cs typeface="Times New Roman" panose="02020603050405020304" pitchFamily="18" charset="0"/>
              </a:rPr>
              <a:t>“Xabar – o‘yin” </a:t>
            </a:r>
            <a:r>
              <a:rPr lang="uz-Latn-UZ" sz="2400" dirty="0">
                <a:latin typeface="Times New Roman" panose="02020603050405020304" pitchFamily="18" charset="0"/>
                <a:cs typeface="Times New Roman" panose="02020603050405020304" pitchFamily="18" charset="0"/>
              </a:rPr>
              <a:t>asarini olib, bu atamaga sotsiologik xususiyat bergan. ” (1956).</a:t>
            </a:r>
            <a:endParaRPr lang="ru-RU"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        </a:t>
            </a:r>
            <a:r>
              <a:rPr lang="uz-Latn-UZ" sz="2400" dirty="0">
                <a:latin typeface="Times New Roman" panose="02020603050405020304" pitchFamily="18" charset="0"/>
                <a:cs typeface="Times New Roman" panose="02020603050405020304" pitchFamily="18" charset="0"/>
              </a:rPr>
              <a:t>Bunday freym psixologiya nuqtai nazaridan katta ahamiyatga ega bo'lib, u ma'lum bir mavhumlik (assotsiatsiya) rolini o'ynaydi. Ushbu nuqtai nazarni qo'llab-quvvatlash uchun lingvistik assotsiativ klaster tuzildi va turli yoshdagi - 21 yoshdan 60 yoshgacha bo'lgan odamlar o'rtasida abstraktsiyalarni (assotsiatsiyalarni) aniqlash uchun tahlil qilindi. Assotsiativ tahlil namunasi sifatida “Markaziy Osiyo” freymsidan foydalanildi. Tinglovchilar sifatida Chelyabinsk davlat universiteti talabalari va o‘qituvchilari tanlandi. Tadqiqot davomida olingan assotsiatsiyalar ma'lum toifalarga guruhlangan. Ushbu toifalar "Markaziy Osiyo" freymsining </a:t>
            </a:r>
            <a:r>
              <a:rPr lang="uz-Latn-UZ" sz="2400" b="1" dirty="0">
                <a:latin typeface="Times New Roman" panose="02020603050405020304" pitchFamily="18" charset="0"/>
                <a:cs typeface="Times New Roman" panose="02020603050405020304" pitchFamily="18" charset="0"/>
              </a:rPr>
              <a:t>"slotlari"</a:t>
            </a:r>
            <a:r>
              <a:rPr lang="uz-Latn-UZ" sz="2400" dirty="0">
                <a:latin typeface="Times New Roman" panose="02020603050405020304" pitchFamily="18" charset="0"/>
                <a:cs typeface="Times New Roman" panose="02020603050405020304" pitchFamily="18" charset="0"/>
              </a:rPr>
              <a:t>ni ifodalaydi.</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385F4B9F-3A55-45E5-8729-276B6B894CD8}"/>
              </a:ext>
            </a:extLst>
          </p:cNvPr>
          <p:cNvSpPr/>
          <p:nvPr/>
        </p:nvSpPr>
        <p:spPr>
          <a:xfrm>
            <a:off x="2216727" y="622704"/>
            <a:ext cx="8617527" cy="646331"/>
          </a:xfrm>
          <a:prstGeom prst="rect">
            <a:avLst/>
          </a:prstGeom>
        </p:spPr>
        <p:txBody>
          <a:bodyPr wrap="square">
            <a:spAutoFit/>
          </a:bodyPr>
          <a:lstStyle/>
          <a:p>
            <a:pPr algn="ctr"/>
            <a:r>
              <a:rPr lang="uz-Latn-UZ" sz="3600" b="1" dirty="0">
                <a:latin typeface="Times New Roman" panose="02020603050405020304" pitchFamily="18" charset="0"/>
                <a:cs typeface="Times New Roman" panose="02020603050405020304" pitchFamily="18" charset="0"/>
              </a:rPr>
              <a:t>"FREYM" ATAMASI</a:t>
            </a:r>
            <a:r>
              <a:rPr lang="en-US" sz="3600" b="1" dirty="0">
                <a:latin typeface="Times New Roman" panose="02020603050405020304" pitchFamily="18" charset="0"/>
                <a:cs typeface="Times New Roman" panose="02020603050405020304" pitchFamily="18" charset="0"/>
              </a:rPr>
              <a:t> TARIXI</a:t>
            </a:r>
            <a:r>
              <a:rPr lang="ru-RU" sz="3600" b="1" dirty="0">
                <a:latin typeface="Times New Roman" panose="02020603050405020304" pitchFamily="18" charset="0"/>
                <a:cs typeface="Times New Roman" panose="02020603050405020304" pitchFamily="18" charset="0"/>
              </a:rPr>
              <a:t> </a:t>
            </a:r>
            <a:endParaRPr lang="ru-RU" sz="3600" b="1" dirty="0"/>
          </a:p>
        </p:txBody>
      </p:sp>
    </p:spTree>
    <p:extLst>
      <p:ext uri="{BB962C8B-B14F-4D97-AF65-F5344CB8AC3E}">
        <p14:creationId xmlns:p14="http://schemas.microsoft.com/office/powerpoint/2010/main" val="1398431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60CD100B-811D-4040-87C8-CFA69226073A}"/>
              </a:ext>
            </a:extLst>
          </p:cNvPr>
          <p:cNvSpPr/>
          <p:nvPr/>
        </p:nvSpPr>
        <p:spPr>
          <a:xfrm>
            <a:off x="1870365" y="1229492"/>
            <a:ext cx="3740727" cy="3505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F56722D1-A971-47EF-A5C6-5D941803ADAD}"/>
              </a:ext>
            </a:extLst>
          </p:cNvPr>
          <p:cNvSpPr/>
          <p:nvPr/>
        </p:nvSpPr>
        <p:spPr>
          <a:xfrm>
            <a:off x="1870365" y="1519778"/>
            <a:ext cx="3942606" cy="2677656"/>
          </a:xfrm>
          <a:prstGeom prst="rect">
            <a:avLst/>
          </a:prstGeom>
        </p:spPr>
        <p:txBody>
          <a:bodyPr wrap="square">
            <a:spAutoFit/>
          </a:bodyPr>
          <a:lstStyle/>
          <a:p>
            <a:r>
              <a:rPr lang="uz-Latn-UZ" sz="2800" b="1" dirty="0">
                <a:latin typeface="Times New Roman" panose="02020603050405020304" pitchFamily="18" charset="0"/>
                <a:cs typeface="Times New Roman" panose="02020603050405020304" pitchFamily="18" charset="0"/>
              </a:rPr>
              <a:t>10.2. FREYM TUZILISHI. FREYM KOMPONENTLARI, KOMPONENTLAR ORASIDAGI ROLLAR VA MUNOSABATLAR</a:t>
            </a:r>
            <a:endParaRPr lang="ru-RU" sz="2800" dirty="0">
              <a:latin typeface="Times New Roman" panose="02020603050405020304" pitchFamily="18"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45AE3E4F-C047-46E7-B98A-7026DCF32E6A}"/>
              </a:ext>
            </a:extLst>
          </p:cNvPr>
          <p:cNvSpPr/>
          <p:nvPr/>
        </p:nvSpPr>
        <p:spPr>
          <a:xfrm>
            <a:off x="6139544" y="996933"/>
            <a:ext cx="5666112" cy="3970318"/>
          </a:xfrm>
          <a:prstGeom prst="rect">
            <a:avLst/>
          </a:prstGeom>
        </p:spPr>
        <p:txBody>
          <a:bodyPr wrap="square">
            <a:spAutoFit/>
          </a:bodyPr>
          <a:lstStyle/>
          <a:p>
            <a:pPr indent="442913" algn="just"/>
            <a:r>
              <a:rPr lang="uz-Latn-UZ" sz="2800" dirty="0">
                <a:latin typeface="Times New Roman" panose="02020603050405020304" pitchFamily="18" charset="0"/>
                <a:cs typeface="Times New Roman" panose="02020603050405020304" pitchFamily="18" charset="0"/>
              </a:rPr>
              <a:t>Freym modelini qurish insonning bilimlarini ifodalash kontseptsiyasiga, uning xotirasini va qaror qabul qilish jarayonlarini tashkil qilish usullariga asoslanadi. Inson yangi ob'ektlar yoki vaziyatlarga duch kelganda, ularni ongida mavjud bo'lgan tushunchalar tizimi bilan solishtirishga harakat qiladi [4].</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8357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62AD3AA-CDDF-4C33-8183-76EA08ECA58A}"/>
              </a:ext>
            </a:extLst>
          </p:cNvPr>
          <p:cNvSpPr/>
          <p:nvPr/>
        </p:nvSpPr>
        <p:spPr>
          <a:xfrm>
            <a:off x="1551708" y="366623"/>
            <a:ext cx="9559637" cy="6124754"/>
          </a:xfrm>
          <a:prstGeom prst="rect">
            <a:avLst/>
          </a:prstGeom>
        </p:spPr>
        <p:txBody>
          <a:bodyPr wrap="square">
            <a:spAutoFit/>
          </a:bodyPr>
          <a:lstStyle/>
          <a:p>
            <a:pPr algn="just"/>
            <a:r>
              <a:rPr lang="ru-RU" sz="2800" dirty="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Freym noyob nom bilan aniqlanadi va TTS elementlarini yoki TTS tarmog'ining holatini tavsiflovchi ko'plab slotlarni o'z ichiga oladi. Yana bir freym, shuningdek, freym tarmog'ini qurish uchun asos bo'lib xizmat qiladigan sloti vazifasini bajarishi mumkin. Ierarxik tipdagi freym tizimlarida yuqori darajali freymdagi slotlarning atributlari haqida qanday ma'lumotlar quyi darajali freymdagi bir xil nomga ega bo'lgan slotlar tomonidan meros qilib olinishini ko'rsatadigan meros ko'rsatkichi bo'lishi mumkin. Misol uchun, yuqori darajadagi freym </a:t>
            </a:r>
            <a:r>
              <a:rPr lang="uz-Latn-UZ" sz="2800" b="1" dirty="0">
                <a:latin typeface="Times New Roman" panose="02020603050405020304" pitchFamily="18" charset="0"/>
                <a:cs typeface="Times New Roman" panose="02020603050405020304" pitchFamily="18" charset="0"/>
              </a:rPr>
              <a:t>"Sinxronizatsiya signal manbalari"</a:t>
            </a:r>
            <a:r>
              <a:rPr lang="uz-Latn-UZ" sz="2800" dirty="0">
                <a:latin typeface="Times New Roman" panose="02020603050405020304" pitchFamily="18" charset="0"/>
                <a:cs typeface="Times New Roman" panose="02020603050405020304" pitchFamily="18" charset="0"/>
              </a:rPr>
              <a:t> freymi va pastki darajadagi freymlar </a:t>
            </a:r>
            <a:r>
              <a:rPr lang="uz-Latn-UZ" sz="2800" b="1" dirty="0">
                <a:latin typeface="Times New Roman" panose="02020603050405020304" pitchFamily="18" charset="0"/>
                <a:cs typeface="Times New Roman" panose="02020603050405020304" pitchFamily="18" charset="0"/>
              </a:rPr>
              <a:t>"Birlamchi etalon generator", “Ikkilamchi topshiriq beruvchi generator”, "Mahalliy topshiriq beruvchi generator”, </a:t>
            </a:r>
            <a:r>
              <a:rPr lang="uz-Latn-UZ" sz="2800" dirty="0">
                <a:latin typeface="Times New Roman" panose="02020603050405020304" pitchFamily="18" charset="0"/>
                <a:cs typeface="Times New Roman" panose="02020603050405020304" pitchFamily="18" charset="0"/>
              </a:rPr>
              <a:t>hamda </a:t>
            </a:r>
            <a:r>
              <a:rPr lang="uz-Latn-UZ" sz="2800" b="1" dirty="0">
                <a:latin typeface="Times New Roman" panose="02020603050405020304" pitchFamily="18" charset="0"/>
                <a:cs typeface="Times New Roman" panose="02020603050405020304" pitchFamily="18" charset="0"/>
              </a:rPr>
              <a:t>“Tarmoq elementi generatori”</a:t>
            </a:r>
            <a:r>
              <a:rPr lang="uz-Latn-UZ" sz="2800" dirty="0">
                <a:latin typeface="Times New Roman" panose="02020603050405020304" pitchFamily="18" charset="0"/>
                <a:cs typeface="Times New Roman" panose="02020603050405020304" pitchFamily="18" charset="0"/>
              </a:rPr>
              <a:t> freymlari hisoblanadi.</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4895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p:nvPr/>
        </p:nvPicPr>
        <p:blipFill>
          <a:blip r:embed="rId2">
            <a:extLst>
              <a:ext uri="{28A0092B-C50C-407E-A947-70E740481C1C}">
                <a14:useLocalDpi xmlns:a14="http://schemas.microsoft.com/office/drawing/2010/main" val="0"/>
              </a:ext>
            </a:extLst>
          </a:blip>
          <a:srcRect/>
          <a:stretch>
            <a:fillRect/>
          </a:stretch>
        </p:blipFill>
        <p:spPr bwMode="auto">
          <a:xfrm>
            <a:off x="2022763" y="387928"/>
            <a:ext cx="8769927" cy="5860472"/>
          </a:xfrm>
          <a:prstGeom prst="rect">
            <a:avLst/>
          </a:prstGeom>
          <a:solidFill>
            <a:schemeClr val="accent6">
              <a:lumMod val="75000"/>
            </a:schemeClr>
          </a:solidFill>
          <a:ln w="762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shade val="50000"/>
            </a:schemeClr>
          </a:lnRef>
          <a:fillRef idx="1">
            <a:schemeClr val="accent6"/>
          </a:fillRef>
          <a:effectRef idx="0">
            <a:schemeClr val="accent6"/>
          </a:effectRef>
          <a:fontRef idx="minor">
            <a:schemeClr val="lt1"/>
          </a:fontRef>
        </p:style>
      </p:pic>
    </p:spTree>
    <p:extLst>
      <p:ext uri="{BB962C8B-B14F-4D97-AF65-F5344CB8AC3E}">
        <p14:creationId xmlns:p14="http://schemas.microsoft.com/office/powerpoint/2010/main" val="20256177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AFE8D34-D4C5-4FAA-9C3F-1E2A62673FA3}"/>
              </a:ext>
            </a:extLst>
          </p:cNvPr>
          <p:cNvSpPr/>
          <p:nvPr/>
        </p:nvSpPr>
        <p:spPr>
          <a:xfrm>
            <a:off x="1870362" y="402241"/>
            <a:ext cx="9310255" cy="1289071"/>
          </a:xfrm>
          <a:prstGeom prst="rect">
            <a:avLst/>
          </a:prstGeom>
        </p:spPr>
        <p:txBody>
          <a:bodyPr wrap="square">
            <a:spAutoFit/>
          </a:bodyPr>
          <a:lstStyle/>
          <a:p>
            <a:pPr indent="450215" algn="just">
              <a:lnSpc>
                <a:spcPct val="150000"/>
              </a:lnSpc>
              <a:spcAft>
                <a:spcPts val="0"/>
              </a:spcAft>
            </a:pPr>
            <a:r>
              <a:rPr lang="uz-Latn-UZ" dirty="0">
                <a:latin typeface="Times New Roman" panose="02020603050405020304" pitchFamily="18" charset="0"/>
                <a:ea typeface="Times New Roman" panose="02020603050405020304" pitchFamily="18" charset="0"/>
              </a:rPr>
              <a:t>TTS tarmog'ining holati yoki freym tizimidagi TTS elementi to'g'risidagi ma'lumotlar TTS tarmog'ining ishlash jarayonini keyingi kuzatish yoki mantiqiy xulosalar jarayonida aniqlanishi mumkin, xususan, boshqa tegishli freymlarning faollashishiga olib keladi. </a:t>
            </a:r>
            <a:endParaRPr lang="ru-RU" sz="1600" dirty="0">
              <a:latin typeface="Times New Roman" panose="02020603050405020304" pitchFamily="18" charset="0"/>
              <a:ea typeface="Times New Roman" panose="02020603050405020304" pitchFamily="18" charset="0"/>
            </a:endParaRPr>
          </a:p>
        </p:txBody>
      </p:sp>
      <p:grpSp>
        <p:nvGrpSpPr>
          <p:cNvPr id="6" name="Группа 5">
            <a:extLst>
              <a:ext uri="{FF2B5EF4-FFF2-40B4-BE49-F238E27FC236}">
                <a16:creationId xmlns:a16="http://schemas.microsoft.com/office/drawing/2014/main" id="{F8BE4985-27D8-4A58-B39F-D86444F2F980}"/>
              </a:ext>
            </a:extLst>
          </p:cNvPr>
          <p:cNvGrpSpPr/>
          <p:nvPr/>
        </p:nvGrpSpPr>
        <p:grpSpPr>
          <a:xfrm>
            <a:off x="1870362" y="1884841"/>
            <a:ext cx="8162813" cy="4749635"/>
            <a:chOff x="3017804" y="1704732"/>
            <a:chExt cx="7080026" cy="4749635"/>
          </a:xfrm>
        </p:grpSpPr>
        <p:sp>
          <p:nvSpPr>
            <p:cNvPr id="7" name="Полилиния: фигура 6">
              <a:extLst>
                <a:ext uri="{FF2B5EF4-FFF2-40B4-BE49-F238E27FC236}">
                  <a16:creationId xmlns:a16="http://schemas.microsoft.com/office/drawing/2014/main" id="{EF170E09-0AA2-44AF-8CA7-34A48ECA5073}"/>
                </a:ext>
              </a:extLst>
            </p:cNvPr>
            <p:cNvSpPr/>
            <p:nvPr/>
          </p:nvSpPr>
          <p:spPr>
            <a:xfrm>
              <a:off x="3017804" y="3216825"/>
              <a:ext cx="2287644" cy="1725449"/>
            </a:xfrm>
            <a:custGeom>
              <a:avLst/>
              <a:gdLst>
                <a:gd name="connsiteX0" fmla="*/ 0 w 2287644"/>
                <a:gd name="connsiteY0" fmla="*/ 172545 h 1725449"/>
                <a:gd name="connsiteX1" fmla="*/ 172545 w 2287644"/>
                <a:gd name="connsiteY1" fmla="*/ 0 h 1725449"/>
                <a:gd name="connsiteX2" fmla="*/ 2115099 w 2287644"/>
                <a:gd name="connsiteY2" fmla="*/ 0 h 1725449"/>
                <a:gd name="connsiteX3" fmla="*/ 2287644 w 2287644"/>
                <a:gd name="connsiteY3" fmla="*/ 172545 h 1725449"/>
                <a:gd name="connsiteX4" fmla="*/ 2287644 w 2287644"/>
                <a:gd name="connsiteY4" fmla="*/ 1552904 h 1725449"/>
                <a:gd name="connsiteX5" fmla="*/ 2115099 w 2287644"/>
                <a:gd name="connsiteY5" fmla="*/ 1725449 h 1725449"/>
                <a:gd name="connsiteX6" fmla="*/ 172545 w 2287644"/>
                <a:gd name="connsiteY6" fmla="*/ 1725449 h 1725449"/>
                <a:gd name="connsiteX7" fmla="*/ 0 w 2287644"/>
                <a:gd name="connsiteY7" fmla="*/ 1552904 h 1725449"/>
                <a:gd name="connsiteX8" fmla="*/ 0 w 2287644"/>
                <a:gd name="connsiteY8" fmla="*/ 172545 h 1725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87644" h="1725449">
                  <a:moveTo>
                    <a:pt x="0" y="172545"/>
                  </a:moveTo>
                  <a:cubicBezTo>
                    <a:pt x="0" y="77251"/>
                    <a:pt x="77251" y="0"/>
                    <a:pt x="172545" y="0"/>
                  </a:cubicBezTo>
                  <a:lnTo>
                    <a:pt x="2115099" y="0"/>
                  </a:lnTo>
                  <a:cubicBezTo>
                    <a:pt x="2210393" y="0"/>
                    <a:pt x="2287644" y="77251"/>
                    <a:pt x="2287644" y="172545"/>
                  </a:cubicBezTo>
                  <a:lnTo>
                    <a:pt x="2287644" y="1552904"/>
                  </a:lnTo>
                  <a:cubicBezTo>
                    <a:pt x="2287644" y="1648198"/>
                    <a:pt x="2210393" y="1725449"/>
                    <a:pt x="2115099" y="1725449"/>
                  </a:cubicBezTo>
                  <a:lnTo>
                    <a:pt x="172545" y="1725449"/>
                  </a:lnTo>
                  <a:cubicBezTo>
                    <a:pt x="77251" y="1725449"/>
                    <a:pt x="0" y="1648198"/>
                    <a:pt x="0" y="1552904"/>
                  </a:cubicBezTo>
                  <a:lnTo>
                    <a:pt x="0" y="17254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4507" tIns="64507" rIns="64507" bIns="64507" numCol="1" spcCol="1270" anchor="ctr" anchorCtr="0">
              <a:noAutofit/>
            </a:bodyPr>
            <a:lstStyle/>
            <a:p>
              <a:pPr marL="0" lvl="0" indent="0" algn="ctr" defTabSz="977900">
                <a:lnSpc>
                  <a:spcPct val="90000"/>
                </a:lnSpc>
                <a:spcBef>
                  <a:spcPct val="0"/>
                </a:spcBef>
                <a:spcAft>
                  <a:spcPct val="35000"/>
                </a:spcAft>
                <a:buNone/>
              </a:pPr>
              <a:r>
                <a:rPr lang="uz-Latn-UZ" sz="2200" kern="1200" dirty="0">
                  <a:solidFill>
                    <a:schemeClr val="tx1"/>
                  </a:solidFill>
                  <a:latin typeface="Times New Roman" panose="02020603050405020304" pitchFamily="18" charset="0"/>
                  <a:ea typeface="Times New Roman" panose="02020603050405020304" pitchFamily="18" charset="0"/>
                </a:rPr>
                <a:t>Freym sloti qiymatlarini aniqlashning asosiy usullari</a:t>
              </a:r>
              <a:endParaRPr lang="ru-RU" sz="2200" kern="1200" dirty="0">
                <a:solidFill>
                  <a:schemeClr val="tx1"/>
                </a:solidFill>
              </a:endParaRPr>
            </a:p>
          </p:txBody>
        </p:sp>
        <p:sp>
          <p:nvSpPr>
            <p:cNvPr id="8" name="Полилиния: фигура 7">
              <a:extLst>
                <a:ext uri="{FF2B5EF4-FFF2-40B4-BE49-F238E27FC236}">
                  <a16:creationId xmlns:a16="http://schemas.microsoft.com/office/drawing/2014/main" id="{BB3FB4A7-CA60-4800-A1C0-821B31A2FF7F}"/>
                </a:ext>
              </a:extLst>
            </p:cNvPr>
            <p:cNvSpPr/>
            <p:nvPr/>
          </p:nvSpPr>
          <p:spPr>
            <a:xfrm rot="17350740">
              <a:off x="4612019" y="3088116"/>
              <a:ext cx="2065378" cy="32124"/>
            </a:xfrm>
            <a:custGeom>
              <a:avLst/>
              <a:gdLst>
                <a:gd name="connsiteX0" fmla="*/ 0 w 2065378"/>
                <a:gd name="connsiteY0" fmla="*/ 16062 h 32124"/>
                <a:gd name="connsiteX1" fmla="*/ 2065378 w 2065378"/>
                <a:gd name="connsiteY1" fmla="*/ 16062 h 32124"/>
              </a:gdLst>
              <a:ahLst/>
              <a:cxnLst>
                <a:cxn ang="0">
                  <a:pos x="connsiteX0" y="connsiteY0"/>
                </a:cxn>
                <a:cxn ang="0">
                  <a:pos x="connsiteX1" y="connsiteY1"/>
                </a:cxn>
              </a:cxnLst>
              <a:rect l="l" t="t" r="r" b="b"/>
              <a:pathLst>
                <a:path w="2065378" h="32124">
                  <a:moveTo>
                    <a:pt x="0" y="16062"/>
                  </a:moveTo>
                  <a:lnTo>
                    <a:pt x="2065378" y="16062"/>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993755" tIns="-35573" rIns="993754" bIns="-35572" numCol="1" spcCol="1270" anchor="ctr" anchorCtr="0">
              <a:noAutofit/>
            </a:bodyPr>
            <a:lstStyle/>
            <a:p>
              <a:pPr marL="0" lvl="0" indent="0" algn="ctr" defTabSz="311150">
                <a:lnSpc>
                  <a:spcPct val="90000"/>
                </a:lnSpc>
                <a:spcBef>
                  <a:spcPct val="0"/>
                </a:spcBef>
                <a:spcAft>
                  <a:spcPct val="35000"/>
                </a:spcAft>
                <a:buNone/>
              </a:pPr>
              <a:endParaRPr lang="ru-RU" sz="700" kern="1200">
                <a:solidFill>
                  <a:schemeClr val="tx1"/>
                </a:solidFill>
              </a:endParaRPr>
            </a:p>
          </p:txBody>
        </p:sp>
        <p:sp>
          <p:nvSpPr>
            <p:cNvPr id="9" name="Полилиния: фигура 8">
              <a:extLst>
                <a:ext uri="{FF2B5EF4-FFF2-40B4-BE49-F238E27FC236}">
                  <a16:creationId xmlns:a16="http://schemas.microsoft.com/office/drawing/2014/main" id="{82A50103-D28E-48AE-9761-86D99BD2E86E}"/>
                </a:ext>
              </a:extLst>
            </p:cNvPr>
            <p:cNvSpPr/>
            <p:nvPr/>
          </p:nvSpPr>
          <p:spPr>
            <a:xfrm>
              <a:off x="5983968" y="1704732"/>
              <a:ext cx="4113862" cy="848149"/>
            </a:xfrm>
            <a:custGeom>
              <a:avLst/>
              <a:gdLst>
                <a:gd name="connsiteX0" fmla="*/ 0 w 4113862"/>
                <a:gd name="connsiteY0" fmla="*/ 84815 h 848149"/>
                <a:gd name="connsiteX1" fmla="*/ 84815 w 4113862"/>
                <a:gd name="connsiteY1" fmla="*/ 0 h 848149"/>
                <a:gd name="connsiteX2" fmla="*/ 4029047 w 4113862"/>
                <a:gd name="connsiteY2" fmla="*/ 0 h 848149"/>
                <a:gd name="connsiteX3" fmla="*/ 4113862 w 4113862"/>
                <a:gd name="connsiteY3" fmla="*/ 84815 h 848149"/>
                <a:gd name="connsiteX4" fmla="*/ 4113862 w 4113862"/>
                <a:gd name="connsiteY4" fmla="*/ 763334 h 848149"/>
                <a:gd name="connsiteX5" fmla="*/ 4029047 w 4113862"/>
                <a:gd name="connsiteY5" fmla="*/ 848149 h 848149"/>
                <a:gd name="connsiteX6" fmla="*/ 84815 w 4113862"/>
                <a:gd name="connsiteY6" fmla="*/ 848149 h 848149"/>
                <a:gd name="connsiteX7" fmla="*/ 0 w 4113862"/>
                <a:gd name="connsiteY7" fmla="*/ 763334 h 848149"/>
                <a:gd name="connsiteX8" fmla="*/ 0 w 4113862"/>
                <a:gd name="connsiteY8" fmla="*/ 84815 h 848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13862" h="848149">
                  <a:moveTo>
                    <a:pt x="0" y="84815"/>
                  </a:moveTo>
                  <a:cubicBezTo>
                    <a:pt x="0" y="37973"/>
                    <a:pt x="37973" y="0"/>
                    <a:pt x="84815" y="0"/>
                  </a:cubicBezTo>
                  <a:lnTo>
                    <a:pt x="4029047" y="0"/>
                  </a:lnTo>
                  <a:cubicBezTo>
                    <a:pt x="4075889" y="0"/>
                    <a:pt x="4113862" y="37973"/>
                    <a:pt x="4113862" y="84815"/>
                  </a:cubicBezTo>
                  <a:lnTo>
                    <a:pt x="4113862" y="763334"/>
                  </a:lnTo>
                  <a:cubicBezTo>
                    <a:pt x="4113862" y="810176"/>
                    <a:pt x="4075889" y="848149"/>
                    <a:pt x="4029047" y="848149"/>
                  </a:cubicBezTo>
                  <a:lnTo>
                    <a:pt x="84815" y="848149"/>
                  </a:lnTo>
                  <a:cubicBezTo>
                    <a:pt x="37973" y="848149"/>
                    <a:pt x="0" y="810176"/>
                    <a:pt x="0" y="763334"/>
                  </a:cubicBezTo>
                  <a:lnTo>
                    <a:pt x="0" y="8481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8176" tIns="38176" rIns="38176" bIns="38176" numCol="1" spcCol="1270" anchor="ctr" anchorCtr="0">
              <a:noAutofit/>
            </a:bodyPr>
            <a:lstStyle/>
            <a:p>
              <a:pPr marL="0" lvl="0" indent="0" algn="ctr" defTabSz="933450">
                <a:lnSpc>
                  <a:spcPct val="90000"/>
                </a:lnSpc>
                <a:spcBef>
                  <a:spcPct val="0"/>
                </a:spcBef>
                <a:spcAft>
                  <a:spcPct val="35000"/>
                </a:spcAft>
                <a:buNone/>
              </a:pPr>
              <a:r>
                <a:rPr lang="uz-Latn-UZ" sz="2100" kern="1200" dirty="0">
                  <a:solidFill>
                    <a:schemeClr val="tx1"/>
                  </a:solidFill>
                  <a:latin typeface="Times New Roman" panose="02020603050405020304" pitchFamily="18" charset="0"/>
                  <a:ea typeface="Times New Roman" panose="02020603050405020304" pitchFamily="18" charset="0"/>
                </a:rPr>
                <a:t>meros;</a:t>
              </a:r>
              <a:endParaRPr lang="ru-RU" sz="2100" kern="1200" dirty="0">
                <a:solidFill>
                  <a:schemeClr val="tx1"/>
                </a:solidFill>
                <a:latin typeface="Times New Roman" panose="02020603050405020304" pitchFamily="18" charset="0"/>
                <a:ea typeface="Times New Roman" panose="02020603050405020304" pitchFamily="18" charset="0"/>
              </a:endParaRPr>
            </a:p>
          </p:txBody>
        </p:sp>
        <p:sp>
          <p:nvSpPr>
            <p:cNvPr id="10" name="Полилиния: фигура 9">
              <a:extLst>
                <a:ext uri="{FF2B5EF4-FFF2-40B4-BE49-F238E27FC236}">
                  <a16:creationId xmlns:a16="http://schemas.microsoft.com/office/drawing/2014/main" id="{E6446395-20C8-4D74-9E2D-A3BA2CC2068D}"/>
                </a:ext>
              </a:extLst>
            </p:cNvPr>
            <p:cNvSpPr/>
            <p:nvPr/>
          </p:nvSpPr>
          <p:spPr>
            <a:xfrm rot="18289469">
              <a:off x="5050626" y="3575802"/>
              <a:ext cx="1188165" cy="32124"/>
            </a:xfrm>
            <a:custGeom>
              <a:avLst/>
              <a:gdLst>
                <a:gd name="connsiteX0" fmla="*/ 0 w 1188165"/>
                <a:gd name="connsiteY0" fmla="*/ 16062 h 32124"/>
                <a:gd name="connsiteX1" fmla="*/ 1188165 w 1188165"/>
                <a:gd name="connsiteY1" fmla="*/ 16062 h 32124"/>
              </a:gdLst>
              <a:ahLst/>
              <a:cxnLst>
                <a:cxn ang="0">
                  <a:pos x="connsiteX0" y="connsiteY0"/>
                </a:cxn>
                <a:cxn ang="0">
                  <a:pos x="connsiteX1" y="connsiteY1"/>
                </a:cxn>
              </a:cxnLst>
              <a:rect l="l" t="t" r="r" b="b"/>
              <a:pathLst>
                <a:path w="1188165" h="32124">
                  <a:moveTo>
                    <a:pt x="0" y="16062"/>
                  </a:moveTo>
                  <a:lnTo>
                    <a:pt x="1188165" y="16062"/>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577078" tIns="-13643" rIns="577079" bIns="-13642" numCol="1" spcCol="1270" anchor="ctr" anchorCtr="0">
              <a:noAutofit/>
            </a:bodyPr>
            <a:lstStyle/>
            <a:p>
              <a:pPr marL="0" lvl="0" indent="0" algn="ctr" defTabSz="222250">
                <a:lnSpc>
                  <a:spcPct val="90000"/>
                </a:lnSpc>
                <a:spcBef>
                  <a:spcPct val="0"/>
                </a:spcBef>
                <a:spcAft>
                  <a:spcPct val="35000"/>
                </a:spcAft>
                <a:buNone/>
              </a:pPr>
              <a:endParaRPr lang="ru-RU" sz="500" kern="1200">
                <a:solidFill>
                  <a:schemeClr val="tx1"/>
                </a:solidFill>
              </a:endParaRPr>
            </a:p>
          </p:txBody>
        </p:sp>
        <p:sp>
          <p:nvSpPr>
            <p:cNvPr id="11" name="Полилиния: фигура 10">
              <a:extLst>
                <a:ext uri="{FF2B5EF4-FFF2-40B4-BE49-F238E27FC236}">
                  <a16:creationId xmlns:a16="http://schemas.microsoft.com/office/drawing/2014/main" id="{DB1A39B3-E6C0-499A-BF92-0D6AD024E684}"/>
                </a:ext>
              </a:extLst>
            </p:cNvPr>
            <p:cNvSpPr/>
            <p:nvPr/>
          </p:nvSpPr>
          <p:spPr>
            <a:xfrm>
              <a:off x="5983968" y="2680103"/>
              <a:ext cx="4113862" cy="848149"/>
            </a:xfrm>
            <a:custGeom>
              <a:avLst/>
              <a:gdLst>
                <a:gd name="connsiteX0" fmla="*/ 0 w 4113862"/>
                <a:gd name="connsiteY0" fmla="*/ 84815 h 848149"/>
                <a:gd name="connsiteX1" fmla="*/ 84815 w 4113862"/>
                <a:gd name="connsiteY1" fmla="*/ 0 h 848149"/>
                <a:gd name="connsiteX2" fmla="*/ 4029047 w 4113862"/>
                <a:gd name="connsiteY2" fmla="*/ 0 h 848149"/>
                <a:gd name="connsiteX3" fmla="*/ 4113862 w 4113862"/>
                <a:gd name="connsiteY3" fmla="*/ 84815 h 848149"/>
                <a:gd name="connsiteX4" fmla="*/ 4113862 w 4113862"/>
                <a:gd name="connsiteY4" fmla="*/ 763334 h 848149"/>
                <a:gd name="connsiteX5" fmla="*/ 4029047 w 4113862"/>
                <a:gd name="connsiteY5" fmla="*/ 848149 h 848149"/>
                <a:gd name="connsiteX6" fmla="*/ 84815 w 4113862"/>
                <a:gd name="connsiteY6" fmla="*/ 848149 h 848149"/>
                <a:gd name="connsiteX7" fmla="*/ 0 w 4113862"/>
                <a:gd name="connsiteY7" fmla="*/ 763334 h 848149"/>
                <a:gd name="connsiteX8" fmla="*/ 0 w 4113862"/>
                <a:gd name="connsiteY8" fmla="*/ 84815 h 848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13862" h="848149">
                  <a:moveTo>
                    <a:pt x="0" y="84815"/>
                  </a:moveTo>
                  <a:cubicBezTo>
                    <a:pt x="0" y="37973"/>
                    <a:pt x="37973" y="0"/>
                    <a:pt x="84815" y="0"/>
                  </a:cubicBezTo>
                  <a:lnTo>
                    <a:pt x="4029047" y="0"/>
                  </a:lnTo>
                  <a:cubicBezTo>
                    <a:pt x="4075889" y="0"/>
                    <a:pt x="4113862" y="37973"/>
                    <a:pt x="4113862" y="84815"/>
                  </a:cubicBezTo>
                  <a:lnTo>
                    <a:pt x="4113862" y="763334"/>
                  </a:lnTo>
                  <a:cubicBezTo>
                    <a:pt x="4113862" y="810176"/>
                    <a:pt x="4075889" y="848149"/>
                    <a:pt x="4029047" y="848149"/>
                  </a:cubicBezTo>
                  <a:lnTo>
                    <a:pt x="84815" y="848149"/>
                  </a:lnTo>
                  <a:cubicBezTo>
                    <a:pt x="37973" y="848149"/>
                    <a:pt x="0" y="810176"/>
                    <a:pt x="0" y="763334"/>
                  </a:cubicBezTo>
                  <a:lnTo>
                    <a:pt x="0" y="8481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41" tIns="37541" rIns="37541" bIns="37541" numCol="1" spcCol="1270" anchor="ctr" anchorCtr="0">
              <a:noAutofit/>
            </a:bodyPr>
            <a:lstStyle/>
            <a:p>
              <a:pPr marL="0" lvl="0" indent="0" algn="ctr" defTabSz="889000">
                <a:lnSpc>
                  <a:spcPct val="90000"/>
                </a:lnSpc>
                <a:spcBef>
                  <a:spcPct val="0"/>
                </a:spcBef>
                <a:spcAft>
                  <a:spcPct val="35000"/>
                </a:spcAft>
                <a:buNone/>
              </a:pPr>
              <a:r>
                <a:rPr lang="uz-Latn-UZ" sz="2000" kern="1200" dirty="0">
                  <a:solidFill>
                    <a:schemeClr val="tx1"/>
                  </a:solidFill>
                  <a:latin typeface="Times New Roman" panose="02020603050405020304" pitchFamily="18" charset="0"/>
                  <a:ea typeface="Times New Roman" panose="02020603050405020304" pitchFamily="18" charset="0"/>
                </a:rPr>
                <a:t>namunaviy freymdan standart protsedura;</a:t>
              </a:r>
              <a:endParaRPr lang="ru-RU" sz="2000" kern="1200" dirty="0">
                <a:solidFill>
                  <a:schemeClr val="tx1"/>
                </a:solidFill>
                <a:latin typeface="Times New Roman" panose="02020603050405020304" pitchFamily="18" charset="0"/>
                <a:ea typeface="Times New Roman" panose="02020603050405020304" pitchFamily="18" charset="0"/>
              </a:endParaRPr>
            </a:p>
          </p:txBody>
        </p:sp>
        <p:sp>
          <p:nvSpPr>
            <p:cNvPr id="12" name="Полилиния: фигура 11">
              <a:extLst>
                <a:ext uri="{FF2B5EF4-FFF2-40B4-BE49-F238E27FC236}">
                  <a16:creationId xmlns:a16="http://schemas.microsoft.com/office/drawing/2014/main" id="{14BBE484-17B2-4307-BC69-F456E79D05E2}"/>
                </a:ext>
              </a:extLst>
            </p:cNvPr>
            <p:cNvSpPr/>
            <p:nvPr/>
          </p:nvSpPr>
          <p:spPr>
            <a:xfrm>
              <a:off x="5305449" y="4063487"/>
              <a:ext cx="678519" cy="32124"/>
            </a:xfrm>
            <a:custGeom>
              <a:avLst/>
              <a:gdLst>
                <a:gd name="connsiteX0" fmla="*/ 0 w 678519"/>
                <a:gd name="connsiteY0" fmla="*/ 16062 h 32124"/>
                <a:gd name="connsiteX1" fmla="*/ 678519 w 678519"/>
                <a:gd name="connsiteY1" fmla="*/ 16062 h 32124"/>
              </a:gdLst>
              <a:ahLst/>
              <a:cxnLst>
                <a:cxn ang="0">
                  <a:pos x="connsiteX0" y="connsiteY0"/>
                </a:cxn>
                <a:cxn ang="0">
                  <a:pos x="connsiteX1" y="connsiteY1"/>
                </a:cxn>
              </a:cxnLst>
              <a:rect l="l" t="t" r="r" b="b"/>
              <a:pathLst>
                <a:path w="678519" h="32124">
                  <a:moveTo>
                    <a:pt x="0" y="16062"/>
                  </a:moveTo>
                  <a:lnTo>
                    <a:pt x="678519" y="16062"/>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34997" tIns="-900" rIns="334997" bIns="-901" numCol="1" spcCol="1270" anchor="ctr" anchorCtr="0">
              <a:noAutofit/>
            </a:bodyPr>
            <a:lstStyle/>
            <a:p>
              <a:pPr marL="0" lvl="0" indent="0" algn="ctr" defTabSz="222250">
                <a:lnSpc>
                  <a:spcPct val="90000"/>
                </a:lnSpc>
                <a:spcBef>
                  <a:spcPct val="0"/>
                </a:spcBef>
                <a:spcAft>
                  <a:spcPct val="35000"/>
                </a:spcAft>
                <a:buNone/>
              </a:pPr>
              <a:endParaRPr lang="ru-RU" sz="500" kern="1200">
                <a:solidFill>
                  <a:schemeClr val="tx1"/>
                </a:solidFill>
              </a:endParaRPr>
            </a:p>
          </p:txBody>
        </p:sp>
        <p:sp>
          <p:nvSpPr>
            <p:cNvPr id="13" name="Полилиния: фигура 12">
              <a:extLst>
                <a:ext uri="{FF2B5EF4-FFF2-40B4-BE49-F238E27FC236}">
                  <a16:creationId xmlns:a16="http://schemas.microsoft.com/office/drawing/2014/main" id="{AC0C3DA4-72D0-413A-828A-E57052DCA550}"/>
                </a:ext>
              </a:extLst>
            </p:cNvPr>
            <p:cNvSpPr/>
            <p:nvPr/>
          </p:nvSpPr>
          <p:spPr>
            <a:xfrm>
              <a:off x="5983968" y="3655475"/>
              <a:ext cx="4113862" cy="848149"/>
            </a:xfrm>
            <a:custGeom>
              <a:avLst/>
              <a:gdLst>
                <a:gd name="connsiteX0" fmla="*/ 0 w 4113862"/>
                <a:gd name="connsiteY0" fmla="*/ 84815 h 848149"/>
                <a:gd name="connsiteX1" fmla="*/ 84815 w 4113862"/>
                <a:gd name="connsiteY1" fmla="*/ 0 h 848149"/>
                <a:gd name="connsiteX2" fmla="*/ 4029047 w 4113862"/>
                <a:gd name="connsiteY2" fmla="*/ 0 h 848149"/>
                <a:gd name="connsiteX3" fmla="*/ 4113862 w 4113862"/>
                <a:gd name="connsiteY3" fmla="*/ 84815 h 848149"/>
                <a:gd name="connsiteX4" fmla="*/ 4113862 w 4113862"/>
                <a:gd name="connsiteY4" fmla="*/ 763334 h 848149"/>
                <a:gd name="connsiteX5" fmla="*/ 4029047 w 4113862"/>
                <a:gd name="connsiteY5" fmla="*/ 848149 h 848149"/>
                <a:gd name="connsiteX6" fmla="*/ 84815 w 4113862"/>
                <a:gd name="connsiteY6" fmla="*/ 848149 h 848149"/>
                <a:gd name="connsiteX7" fmla="*/ 0 w 4113862"/>
                <a:gd name="connsiteY7" fmla="*/ 763334 h 848149"/>
                <a:gd name="connsiteX8" fmla="*/ 0 w 4113862"/>
                <a:gd name="connsiteY8" fmla="*/ 84815 h 848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13862" h="848149">
                  <a:moveTo>
                    <a:pt x="0" y="84815"/>
                  </a:moveTo>
                  <a:cubicBezTo>
                    <a:pt x="0" y="37973"/>
                    <a:pt x="37973" y="0"/>
                    <a:pt x="84815" y="0"/>
                  </a:cubicBezTo>
                  <a:lnTo>
                    <a:pt x="4029047" y="0"/>
                  </a:lnTo>
                  <a:cubicBezTo>
                    <a:pt x="4075889" y="0"/>
                    <a:pt x="4113862" y="37973"/>
                    <a:pt x="4113862" y="84815"/>
                  </a:cubicBezTo>
                  <a:lnTo>
                    <a:pt x="4113862" y="763334"/>
                  </a:lnTo>
                  <a:cubicBezTo>
                    <a:pt x="4113862" y="810176"/>
                    <a:pt x="4075889" y="848149"/>
                    <a:pt x="4029047" y="848149"/>
                  </a:cubicBezTo>
                  <a:lnTo>
                    <a:pt x="84815" y="848149"/>
                  </a:lnTo>
                  <a:cubicBezTo>
                    <a:pt x="37973" y="848149"/>
                    <a:pt x="0" y="810176"/>
                    <a:pt x="0" y="763334"/>
                  </a:cubicBezTo>
                  <a:lnTo>
                    <a:pt x="0" y="8481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906" tIns="36906" rIns="36906" bIns="36906" numCol="1" spcCol="1270" anchor="ctr" anchorCtr="0">
              <a:noAutofit/>
            </a:bodyPr>
            <a:lstStyle/>
            <a:p>
              <a:pPr marL="0" lvl="0" indent="0" algn="ctr" defTabSz="844550">
                <a:lnSpc>
                  <a:spcPct val="90000"/>
                </a:lnSpc>
                <a:spcBef>
                  <a:spcPct val="0"/>
                </a:spcBef>
                <a:spcAft>
                  <a:spcPct val="35000"/>
                </a:spcAft>
                <a:buNone/>
              </a:pPr>
              <a:r>
                <a:rPr lang="uz-Latn-UZ" sz="1900" kern="1200" dirty="0">
                  <a:solidFill>
                    <a:schemeClr val="tx1"/>
                  </a:solidFill>
                  <a:latin typeface="Times New Roman" panose="02020603050405020304" pitchFamily="18" charset="0"/>
                  <a:ea typeface="Times New Roman" panose="02020603050405020304" pitchFamily="18" charset="0"/>
                </a:rPr>
                <a:t>slotda ko'rsatilgan hisoblash formulasi bilan protsedura;</a:t>
              </a:r>
              <a:endParaRPr lang="ru-RU" sz="1900" kern="1200" dirty="0">
                <a:solidFill>
                  <a:schemeClr val="tx1"/>
                </a:solidFill>
                <a:latin typeface="Times New Roman" panose="02020603050405020304" pitchFamily="18" charset="0"/>
                <a:ea typeface="Times New Roman" panose="02020603050405020304" pitchFamily="18" charset="0"/>
              </a:endParaRPr>
            </a:p>
          </p:txBody>
        </p:sp>
        <p:sp>
          <p:nvSpPr>
            <p:cNvPr id="14" name="Полилиния: фигура 13">
              <a:extLst>
                <a:ext uri="{FF2B5EF4-FFF2-40B4-BE49-F238E27FC236}">
                  <a16:creationId xmlns:a16="http://schemas.microsoft.com/office/drawing/2014/main" id="{4F23CBDD-165B-4082-98DC-FFFBCD7C8954}"/>
                </a:ext>
              </a:extLst>
            </p:cNvPr>
            <p:cNvSpPr/>
            <p:nvPr/>
          </p:nvSpPr>
          <p:spPr>
            <a:xfrm rot="3310531">
              <a:off x="5050626" y="4551173"/>
              <a:ext cx="1188165" cy="32124"/>
            </a:xfrm>
            <a:custGeom>
              <a:avLst/>
              <a:gdLst>
                <a:gd name="connsiteX0" fmla="*/ 0 w 1188165"/>
                <a:gd name="connsiteY0" fmla="*/ 16062 h 32124"/>
                <a:gd name="connsiteX1" fmla="*/ 1188165 w 1188165"/>
                <a:gd name="connsiteY1" fmla="*/ 16062 h 32124"/>
              </a:gdLst>
              <a:ahLst/>
              <a:cxnLst>
                <a:cxn ang="0">
                  <a:pos x="connsiteX0" y="connsiteY0"/>
                </a:cxn>
                <a:cxn ang="0">
                  <a:pos x="connsiteX1" y="connsiteY1"/>
                </a:cxn>
              </a:cxnLst>
              <a:rect l="l" t="t" r="r" b="b"/>
              <a:pathLst>
                <a:path w="1188165" h="32124">
                  <a:moveTo>
                    <a:pt x="0" y="16062"/>
                  </a:moveTo>
                  <a:lnTo>
                    <a:pt x="1188165" y="16062"/>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577078" tIns="-13642" rIns="577078" bIns="-13643" numCol="1" spcCol="1270" anchor="ctr" anchorCtr="0">
              <a:noAutofit/>
            </a:bodyPr>
            <a:lstStyle/>
            <a:p>
              <a:pPr marL="0" lvl="0" indent="0" algn="ctr" defTabSz="222250">
                <a:lnSpc>
                  <a:spcPct val="90000"/>
                </a:lnSpc>
                <a:spcBef>
                  <a:spcPct val="0"/>
                </a:spcBef>
                <a:spcAft>
                  <a:spcPct val="35000"/>
                </a:spcAft>
                <a:buNone/>
              </a:pPr>
              <a:endParaRPr lang="ru-RU" sz="500" kern="1200">
                <a:solidFill>
                  <a:schemeClr val="tx1"/>
                </a:solidFill>
              </a:endParaRPr>
            </a:p>
          </p:txBody>
        </p:sp>
        <p:sp>
          <p:nvSpPr>
            <p:cNvPr id="15" name="Полилиния: фигура 14">
              <a:extLst>
                <a:ext uri="{FF2B5EF4-FFF2-40B4-BE49-F238E27FC236}">
                  <a16:creationId xmlns:a16="http://schemas.microsoft.com/office/drawing/2014/main" id="{0341F8B6-5771-4F24-9510-BA111E2009C8}"/>
                </a:ext>
              </a:extLst>
            </p:cNvPr>
            <p:cNvSpPr/>
            <p:nvPr/>
          </p:nvSpPr>
          <p:spPr>
            <a:xfrm>
              <a:off x="5983968" y="4630846"/>
              <a:ext cx="4113862" cy="848149"/>
            </a:xfrm>
            <a:custGeom>
              <a:avLst/>
              <a:gdLst>
                <a:gd name="connsiteX0" fmla="*/ 0 w 4113862"/>
                <a:gd name="connsiteY0" fmla="*/ 84815 h 848149"/>
                <a:gd name="connsiteX1" fmla="*/ 84815 w 4113862"/>
                <a:gd name="connsiteY1" fmla="*/ 0 h 848149"/>
                <a:gd name="connsiteX2" fmla="*/ 4029047 w 4113862"/>
                <a:gd name="connsiteY2" fmla="*/ 0 h 848149"/>
                <a:gd name="connsiteX3" fmla="*/ 4113862 w 4113862"/>
                <a:gd name="connsiteY3" fmla="*/ 84815 h 848149"/>
                <a:gd name="connsiteX4" fmla="*/ 4113862 w 4113862"/>
                <a:gd name="connsiteY4" fmla="*/ 763334 h 848149"/>
                <a:gd name="connsiteX5" fmla="*/ 4029047 w 4113862"/>
                <a:gd name="connsiteY5" fmla="*/ 848149 h 848149"/>
                <a:gd name="connsiteX6" fmla="*/ 84815 w 4113862"/>
                <a:gd name="connsiteY6" fmla="*/ 848149 h 848149"/>
                <a:gd name="connsiteX7" fmla="*/ 0 w 4113862"/>
                <a:gd name="connsiteY7" fmla="*/ 763334 h 848149"/>
                <a:gd name="connsiteX8" fmla="*/ 0 w 4113862"/>
                <a:gd name="connsiteY8" fmla="*/ 84815 h 848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13862" h="848149">
                  <a:moveTo>
                    <a:pt x="0" y="84815"/>
                  </a:moveTo>
                  <a:cubicBezTo>
                    <a:pt x="0" y="37973"/>
                    <a:pt x="37973" y="0"/>
                    <a:pt x="84815" y="0"/>
                  </a:cubicBezTo>
                  <a:lnTo>
                    <a:pt x="4029047" y="0"/>
                  </a:lnTo>
                  <a:cubicBezTo>
                    <a:pt x="4075889" y="0"/>
                    <a:pt x="4113862" y="37973"/>
                    <a:pt x="4113862" y="84815"/>
                  </a:cubicBezTo>
                  <a:lnTo>
                    <a:pt x="4113862" y="763334"/>
                  </a:lnTo>
                  <a:cubicBezTo>
                    <a:pt x="4113862" y="810176"/>
                    <a:pt x="4075889" y="848149"/>
                    <a:pt x="4029047" y="848149"/>
                  </a:cubicBezTo>
                  <a:lnTo>
                    <a:pt x="84815" y="848149"/>
                  </a:lnTo>
                  <a:cubicBezTo>
                    <a:pt x="37973" y="848149"/>
                    <a:pt x="0" y="810176"/>
                    <a:pt x="0" y="763334"/>
                  </a:cubicBezTo>
                  <a:lnTo>
                    <a:pt x="0" y="8481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906" tIns="36906" rIns="36906" bIns="36906" numCol="1" spcCol="1270" anchor="ctr" anchorCtr="0">
              <a:noAutofit/>
            </a:bodyPr>
            <a:lstStyle/>
            <a:p>
              <a:pPr marL="0" lvl="0" indent="0" algn="ctr" defTabSz="844550">
                <a:lnSpc>
                  <a:spcPct val="90000"/>
                </a:lnSpc>
                <a:spcBef>
                  <a:spcPct val="0"/>
                </a:spcBef>
                <a:spcAft>
                  <a:spcPct val="35000"/>
                </a:spcAft>
                <a:buNone/>
              </a:pPr>
              <a:r>
                <a:rPr lang="uz-Latn-UZ" sz="1900" kern="1200" dirty="0">
                  <a:solidFill>
                    <a:schemeClr val="tx1"/>
                  </a:solidFill>
                  <a:latin typeface="Times New Roman" panose="02020603050405020304" pitchFamily="18" charset="0"/>
                  <a:ea typeface="Times New Roman" panose="02020603050405020304" pitchFamily="18" charset="0"/>
                </a:rPr>
                <a:t>ilova qilingan tartib;</a:t>
              </a:r>
              <a:endParaRPr lang="ru-RU" sz="1900" kern="1200" dirty="0">
                <a:solidFill>
                  <a:schemeClr val="tx1"/>
                </a:solidFill>
                <a:latin typeface="Times New Roman" panose="02020603050405020304" pitchFamily="18" charset="0"/>
                <a:ea typeface="Times New Roman" panose="02020603050405020304" pitchFamily="18" charset="0"/>
              </a:endParaRPr>
            </a:p>
          </p:txBody>
        </p:sp>
        <p:sp>
          <p:nvSpPr>
            <p:cNvPr id="16" name="Полилиния: фигура 15">
              <a:extLst>
                <a:ext uri="{FF2B5EF4-FFF2-40B4-BE49-F238E27FC236}">
                  <a16:creationId xmlns:a16="http://schemas.microsoft.com/office/drawing/2014/main" id="{81E7689C-9AB5-461A-BF4D-57B3B7456736}"/>
                </a:ext>
              </a:extLst>
            </p:cNvPr>
            <p:cNvSpPr/>
            <p:nvPr/>
          </p:nvSpPr>
          <p:spPr>
            <a:xfrm rot="4249260">
              <a:off x="4612019" y="5038859"/>
              <a:ext cx="2065378" cy="32124"/>
            </a:xfrm>
            <a:custGeom>
              <a:avLst/>
              <a:gdLst>
                <a:gd name="connsiteX0" fmla="*/ 0 w 2065378"/>
                <a:gd name="connsiteY0" fmla="*/ 16062 h 32124"/>
                <a:gd name="connsiteX1" fmla="*/ 2065378 w 2065378"/>
                <a:gd name="connsiteY1" fmla="*/ 16062 h 32124"/>
              </a:gdLst>
              <a:ahLst/>
              <a:cxnLst>
                <a:cxn ang="0">
                  <a:pos x="connsiteX0" y="connsiteY0"/>
                </a:cxn>
                <a:cxn ang="0">
                  <a:pos x="connsiteX1" y="connsiteY1"/>
                </a:cxn>
              </a:cxnLst>
              <a:rect l="l" t="t" r="r" b="b"/>
              <a:pathLst>
                <a:path w="2065378" h="32124">
                  <a:moveTo>
                    <a:pt x="0" y="16062"/>
                  </a:moveTo>
                  <a:lnTo>
                    <a:pt x="2065378" y="16062"/>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993755" tIns="-35572" rIns="993754" bIns="-35572" numCol="1" spcCol="1270" anchor="ctr" anchorCtr="0">
              <a:noAutofit/>
            </a:bodyPr>
            <a:lstStyle/>
            <a:p>
              <a:pPr marL="0" lvl="0" indent="0" algn="ctr" defTabSz="311150">
                <a:lnSpc>
                  <a:spcPct val="90000"/>
                </a:lnSpc>
                <a:spcBef>
                  <a:spcPct val="0"/>
                </a:spcBef>
                <a:spcAft>
                  <a:spcPct val="35000"/>
                </a:spcAft>
                <a:buNone/>
              </a:pPr>
              <a:endParaRPr lang="ru-RU" sz="700" kern="1200">
                <a:solidFill>
                  <a:schemeClr val="tx1"/>
                </a:solidFill>
              </a:endParaRPr>
            </a:p>
          </p:txBody>
        </p:sp>
        <p:sp>
          <p:nvSpPr>
            <p:cNvPr id="17" name="Полилиния: фигура 16">
              <a:extLst>
                <a:ext uri="{FF2B5EF4-FFF2-40B4-BE49-F238E27FC236}">
                  <a16:creationId xmlns:a16="http://schemas.microsoft.com/office/drawing/2014/main" id="{67231411-5A33-4197-95B7-AE80E9C5AE89}"/>
                </a:ext>
              </a:extLst>
            </p:cNvPr>
            <p:cNvSpPr/>
            <p:nvPr/>
          </p:nvSpPr>
          <p:spPr>
            <a:xfrm>
              <a:off x="5983968" y="5606218"/>
              <a:ext cx="4113862" cy="848149"/>
            </a:xfrm>
            <a:custGeom>
              <a:avLst/>
              <a:gdLst>
                <a:gd name="connsiteX0" fmla="*/ 0 w 4113862"/>
                <a:gd name="connsiteY0" fmla="*/ 84815 h 848149"/>
                <a:gd name="connsiteX1" fmla="*/ 84815 w 4113862"/>
                <a:gd name="connsiteY1" fmla="*/ 0 h 848149"/>
                <a:gd name="connsiteX2" fmla="*/ 4029047 w 4113862"/>
                <a:gd name="connsiteY2" fmla="*/ 0 h 848149"/>
                <a:gd name="connsiteX3" fmla="*/ 4113862 w 4113862"/>
                <a:gd name="connsiteY3" fmla="*/ 84815 h 848149"/>
                <a:gd name="connsiteX4" fmla="*/ 4113862 w 4113862"/>
                <a:gd name="connsiteY4" fmla="*/ 763334 h 848149"/>
                <a:gd name="connsiteX5" fmla="*/ 4029047 w 4113862"/>
                <a:gd name="connsiteY5" fmla="*/ 848149 h 848149"/>
                <a:gd name="connsiteX6" fmla="*/ 84815 w 4113862"/>
                <a:gd name="connsiteY6" fmla="*/ 848149 h 848149"/>
                <a:gd name="connsiteX7" fmla="*/ 0 w 4113862"/>
                <a:gd name="connsiteY7" fmla="*/ 763334 h 848149"/>
                <a:gd name="connsiteX8" fmla="*/ 0 w 4113862"/>
                <a:gd name="connsiteY8" fmla="*/ 84815 h 848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13862" h="848149">
                  <a:moveTo>
                    <a:pt x="0" y="84815"/>
                  </a:moveTo>
                  <a:cubicBezTo>
                    <a:pt x="0" y="37973"/>
                    <a:pt x="37973" y="0"/>
                    <a:pt x="84815" y="0"/>
                  </a:cubicBezTo>
                  <a:lnTo>
                    <a:pt x="4029047" y="0"/>
                  </a:lnTo>
                  <a:cubicBezTo>
                    <a:pt x="4075889" y="0"/>
                    <a:pt x="4113862" y="37973"/>
                    <a:pt x="4113862" y="84815"/>
                  </a:cubicBezTo>
                  <a:lnTo>
                    <a:pt x="4113862" y="763334"/>
                  </a:lnTo>
                  <a:cubicBezTo>
                    <a:pt x="4113862" y="810176"/>
                    <a:pt x="4075889" y="848149"/>
                    <a:pt x="4029047" y="848149"/>
                  </a:cubicBezTo>
                  <a:lnTo>
                    <a:pt x="84815" y="848149"/>
                  </a:lnTo>
                  <a:cubicBezTo>
                    <a:pt x="37973" y="848149"/>
                    <a:pt x="0" y="810176"/>
                    <a:pt x="0" y="763334"/>
                  </a:cubicBezTo>
                  <a:lnTo>
                    <a:pt x="0" y="8481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271" tIns="36271" rIns="36271" bIns="36271" numCol="1" spcCol="1270" anchor="ctr" anchorCtr="0">
              <a:noAutofit/>
            </a:bodyPr>
            <a:lstStyle/>
            <a:p>
              <a:pPr marL="0" lvl="0" indent="0" algn="ctr" defTabSz="800100">
                <a:lnSpc>
                  <a:spcPct val="90000"/>
                </a:lnSpc>
                <a:spcBef>
                  <a:spcPct val="0"/>
                </a:spcBef>
                <a:spcAft>
                  <a:spcPct val="35000"/>
                </a:spcAft>
                <a:buNone/>
              </a:pPr>
              <a:r>
                <a:rPr lang="uz-Latn-UZ" sz="1800" kern="1200" dirty="0">
                  <a:solidFill>
                    <a:schemeClr val="tx1"/>
                  </a:solidFill>
                  <a:latin typeface="Times New Roman" panose="02020603050405020304" pitchFamily="18" charset="0"/>
                  <a:ea typeface="Times New Roman" panose="02020603050405020304" pitchFamily="18" charset="0"/>
                </a:rPr>
                <a:t>ekspert foydalanuvchilar bilan muloqot usuli.</a:t>
              </a:r>
              <a:endParaRPr lang="ru-RU" sz="1800" kern="1200" dirty="0">
                <a:solidFill>
                  <a:schemeClr val="tx1"/>
                </a:solidFill>
              </a:endParaRPr>
            </a:p>
          </p:txBody>
        </p:sp>
      </p:grpSp>
    </p:spTree>
    <p:extLst>
      <p:ext uri="{BB962C8B-B14F-4D97-AF65-F5344CB8AC3E}">
        <p14:creationId xmlns:p14="http://schemas.microsoft.com/office/powerpoint/2010/main" val="1919164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1C229888-5A7D-4A31-96D9-AB332FE389BB}"/>
              </a:ext>
            </a:extLst>
          </p:cNvPr>
          <p:cNvGraphicFramePr>
            <a:graphicFrameLocks noGrp="1"/>
          </p:cNvGraphicFramePr>
          <p:nvPr>
            <p:extLst>
              <p:ext uri="{D42A27DB-BD31-4B8C-83A1-F6EECF244321}">
                <p14:modId xmlns:p14="http://schemas.microsoft.com/office/powerpoint/2010/main" val="1842825654"/>
              </p:ext>
            </p:extLst>
          </p:nvPr>
        </p:nvGraphicFramePr>
        <p:xfrm>
          <a:off x="1878027" y="2358563"/>
          <a:ext cx="8435945" cy="3768333"/>
        </p:xfrm>
        <a:graphic>
          <a:graphicData uri="http://schemas.openxmlformats.org/drawingml/2006/table">
            <a:tbl>
              <a:tblPr firstRow="1" firstCol="1" bandRow="1">
                <a:tableStyleId>{18603FDC-E32A-4AB5-989C-0864C3EAD2B8}</a:tableStyleId>
              </a:tblPr>
              <a:tblGrid>
                <a:gridCol w="5951479">
                  <a:extLst>
                    <a:ext uri="{9D8B030D-6E8A-4147-A177-3AD203B41FA5}">
                      <a16:colId xmlns:a16="http://schemas.microsoft.com/office/drawing/2014/main" val="1723211774"/>
                    </a:ext>
                  </a:extLst>
                </a:gridCol>
                <a:gridCol w="2484466">
                  <a:extLst>
                    <a:ext uri="{9D8B030D-6E8A-4147-A177-3AD203B41FA5}">
                      <a16:colId xmlns:a16="http://schemas.microsoft.com/office/drawing/2014/main" val="3521796331"/>
                    </a:ext>
                  </a:extLst>
                </a:gridCol>
              </a:tblGrid>
              <a:tr h="627768">
                <a:tc gridSpan="2">
                  <a:txBody>
                    <a:bodyPr/>
                    <a:lstStyle/>
                    <a:p>
                      <a:pPr algn="ctr">
                        <a:lnSpc>
                          <a:spcPct val="107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Jang</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tc hMerge="1">
                  <a:txBody>
                    <a:bodyPr/>
                    <a:lstStyle/>
                    <a:p>
                      <a:endParaRPr lang="ru-RU"/>
                    </a:p>
                  </a:txBody>
                  <a:tcPr/>
                </a:tc>
                <a:extLst>
                  <a:ext uri="{0D108BD9-81ED-4DB2-BD59-A6C34878D82A}">
                    <a16:rowId xmlns:a16="http://schemas.microsoft.com/office/drawing/2014/main" val="1755607346"/>
                  </a:ext>
                </a:extLst>
              </a:tr>
              <a:tr h="628113">
                <a:tc>
                  <a:txBody>
                    <a:bodyPr/>
                    <a:lstStyle/>
                    <a:p>
                      <a:pPr algn="ctr">
                        <a:lnSpc>
                          <a:spcPct val="107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Subyekt (kim?)</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tc>
                  <a:txBody>
                    <a:bodyPr/>
                    <a:lstStyle/>
                    <a:p>
                      <a:pPr algn="ctr">
                        <a:lnSpc>
                          <a:spcPct val="107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Х1</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3302578823"/>
                  </a:ext>
                </a:extLst>
              </a:tr>
              <a:tr h="628113">
                <a:tc>
                  <a:txBody>
                    <a:bodyPr/>
                    <a:lstStyle/>
                    <a:p>
                      <a:pPr algn="ctr">
                        <a:lnSpc>
                          <a:spcPct val="107000"/>
                        </a:lnSpc>
                        <a:spcAft>
                          <a:spcPts val="0"/>
                        </a:spcAft>
                      </a:pPr>
                      <a:r>
                        <a:rPr lang="uz-Latn-UZ" sz="2400" dirty="0">
                          <a:solidFill>
                            <a:schemeClr val="tx1"/>
                          </a:solidFill>
                          <a:effectLst/>
                          <a:latin typeface="Times New Roman" panose="02020603050405020304" pitchFamily="18" charset="0"/>
                          <a:cs typeface="Times New Roman" panose="02020603050405020304" pitchFamily="18" charset="0"/>
                        </a:rPr>
                        <a:t>Obyekt (kim bilan?)</a:t>
                      </a:r>
                      <a:endPar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tc>
                  <a:txBody>
                    <a:bodyPr/>
                    <a:lstStyle/>
                    <a:p>
                      <a:pPr algn="ctr">
                        <a:lnSpc>
                          <a:spcPct val="107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Х2</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411406092"/>
                  </a:ext>
                </a:extLst>
              </a:tr>
              <a:tr h="628113">
                <a:tc>
                  <a:txBody>
                    <a:bodyPr/>
                    <a:lstStyle/>
                    <a:p>
                      <a:pPr algn="ctr">
                        <a:lnSpc>
                          <a:spcPct val="107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Manzil (qayerda?)</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tc>
                  <a:txBody>
                    <a:bodyPr/>
                    <a:lstStyle/>
                    <a:p>
                      <a:pPr algn="ctr">
                        <a:lnSpc>
                          <a:spcPct val="107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Х3</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986765537"/>
                  </a:ext>
                </a:extLst>
              </a:tr>
              <a:tr h="628113">
                <a:tc>
                  <a:txBody>
                    <a:bodyPr/>
                    <a:lstStyle/>
                    <a:p>
                      <a:pPr algn="ctr">
                        <a:lnSpc>
                          <a:spcPct val="107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Vaqt (qachon?)</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tc>
                  <a:txBody>
                    <a:bodyPr/>
                    <a:lstStyle/>
                    <a:p>
                      <a:pPr algn="ctr">
                        <a:lnSpc>
                          <a:spcPct val="107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Х4</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357468828"/>
                  </a:ext>
                </a:extLst>
              </a:tr>
              <a:tr h="628113">
                <a:tc>
                  <a:txBody>
                    <a:bodyPr/>
                    <a:lstStyle/>
                    <a:p>
                      <a:pPr algn="ctr">
                        <a:lnSpc>
                          <a:spcPct val="107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Natija</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tc>
                  <a:txBody>
                    <a:bodyPr/>
                    <a:lstStyle/>
                    <a:p>
                      <a:pPr algn="ctr">
                        <a:lnSpc>
                          <a:spcPct val="107000"/>
                        </a:lnSpc>
                        <a:spcAft>
                          <a:spcPts val="0"/>
                        </a:spcAft>
                      </a:pPr>
                      <a:r>
                        <a:rPr lang="uz-Latn-UZ" sz="2400" dirty="0">
                          <a:solidFill>
                            <a:schemeClr val="tx1"/>
                          </a:solidFill>
                          <a:effectLst/>
                          <a:latin typeface="Times New Roman" panose="02020603050405020304" pitchFamily="18" charset="0"/>
                          <a:cs typeface="Times New Roman" panose="02020603050405020304" pitchFamily="18" charset="0"/>
                        </a:rPr>
                        <a:t>Х5</a:t>
                      </a:r>
                      <a:endPar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377037906"/>
                  </a:ext>
                </a:extLst>
              </a:tr>
            </a:tbl>
          </a:graphicData>
        </a:graphic>
      </p:graphicFrame>
      <p:sp>
        <p:nvSpPr>
          <p:cNvPr id="3" name="Rectangle 1">
            <a:extLst>
              <a:ext uri="{FF2B5EF4-FFF2-40B4-BE49-F238E27FC236}">
                <a16:creationId xmlns:a16="http://schemas.microsoft.com/office/drawing/2014/main" id="{689AEBA7-81D5-4262-8DF9-93116343E11C}"/>
              </a:ext>
            </a:extLst>
          </p:cNvPr>
          <p:cNvSpPr>
            <a:spLocks noChangeArrowheads="1"/>
          </p:cNvSpPr>
          <p:nvPr/>
        </p:nvSpPr>
        <p:spPr bwMode="auto">
          <a:xfrm>
            <a:off x="1679718" y="491613"/>
            <a:ext cx="9750281"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08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0850" algn="l" defTabSz="914400" rtl="0" eaLnBrk="0" fontAlgn="base" latinLnBrk="0" hangingPunct="0">
              <a:lnSpc>
                <a:spcPct val="100000"/>
              </a:lnSpc>
              <a:spcBef>
                <a:spcPct val="0"/>
              </a:spcBef>
              <a:spcAft>
                <a:spcPct val="0"/>
              </a:spcAft>
              <a:buClrTx/>
              <a:buSzTx/>
              <a:buFontTx/>
              <a:buNone/>
              <a:tabLst/>
            </a:pP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Prototip</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freym</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protoframe</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kontseptsiyaning</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o'zi</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haqidagi</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bilimlarni</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o'z</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ichiga</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olgan</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freym</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pP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Masalan</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Jang</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tushunchasining</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freymini</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quyidagicha</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tasvirlash</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mumkin</a:t>
            </a:r>
            <a:r>
              <a:rPr kumimoji="0" lang="ru-RU" altLang="ru-RU" sz="2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(10.1-jadval):</a:t>
            </a:r>
            <a:endParaRPr kumimoji="0" lang="ru-RU" altLang="ru-RU"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450850" algn="r" defTabSz="914400" rtl="0" eaLnBrk="0" fontAlgn="base" latinLnBrk="0" hangingPunct="0">
              <a:lnSpc>
                <a:spcPct val="100000"/>
              </a:lnSpc>
              <a:spcBef>
                <a:spcPct val="0"/>
              </a:spcBef>
              <a:spcAft>
                <a:spcPct val="0"/>
              </a:spcAft>
              <a:buClrTx/>
              <a:buSzTx/>
              <a:buFontTx/>
              <a:buNone/>
              <a:tabLst/>
            </a:pP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10.1-jadval</a:t>
            </a:r>
            <a:endParaRPr kumimoji="0" lang="ru-RU" altLang="ru-RU"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pPr>
            <a:endParaRPr kumimoji="0" lang="ru-RU" altLang="ru-RU"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54434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CFE352BD-575D-4A88-9CA8-6C86CA0EBAB0}"/>
              </a:ext>
            </a:extLst>
          </p:cNvPr>
          <p:cNvGraphicFramePr>
            <a:graphicFrameLocks noGrp="1"/>
          </p:cNvGraphicFramePr>
          <p:nvPr>
            <p:extLst>
              <p:ext uri="{D42A27DB-BD31-4B8C-83A1-F6EECF244321}">
                <p14:modId xmlns:p14="http://schemas.microsoft.com/office/powerpoint/2010/main" val="255813026"/>
              </p:ext>
            </p:extLst>
          </p:nvPr>
        </p:nvGraphicFramePr>
        <p:xfrm>
          <a:off x="2197823" y="2611113"/>
          <a:ext cx="9344746" cy="4054098"/>
        </p:xfrm>
        <a:graphic>
          <a:graphicData uri="http://schemas.openxmlformats.org/drawingml/2006/table">
            <a:tbl>
              <a:tblPr firstRow="1" firstCol="1" bandRow="1">
                <a:tableStyleId>{E8B1032C-EA38-4F05-BA0D-38AFFFC7BED3}</a:tableStyleId>
              </a:tblPr>
              <a:tblGrid>
                <a:gridCol w="3110201">
                  <a:extLst>
                    <a:ext uri="{9D8B030D-6E8A-4147-A177-3AD203B41FA5}">
                      <a16:colId xmlns:a16="http://schemas.microsoft.com/office/drawing/2014/main" val="466362104"/>
                    </a:ext>
                  </a:extLst>
                </a:gridCol>
                <a:gridCol w="6234545">
                  <a:extLst>
                    <a:ext uri="{9D8B030D-6E8A-4147-A177-3AD203B41FA5}">
                      <a16:colId xmlns:a16="http://schemas.microsoft.com/office/drawing/2014/main" val="1965259644"/>
                    </a:ext>
                  </a:extLst>
                </a:gridCol>
              </a:tblGrid>
              <a:tr h="393595">
                <a:tc gridSpan="2">
                  <a:txBody>
                    <a:bodyPr/>
                    <a:lstStyle/>
                    <a:p>
                      <a:pPr algn="ctr">
                        <a:lnSpc>
                          <a:spcPct val="150000"/>
                        </a:lnSpc>
                        <a:spcAft>
                          <a:spcPts val="0"/>
                        </a:spcAft>
                      </a:pPr>
                      <a:r>
                        <a:rPr lang="uz-Latn-UZ" sz="2400" dirty="0">
                          <a:solidFill>
                            <a:schemeClr val="tx1"/>
                          </a:solidFill>
                          <a:effectLst/>
                          <a:latin typeface="Times New Roman" panose="02020603050405020304" pitchFamily="18" charset="0"/>
                          <a:cs typeface="Times New Roman" panose="02020603050405020304" pitchFamily="18" charset="0"/>
                        </a:rPr>
                        <a:t>Loy janggi (Amir Temur tomonidan o’tkazilgan jang)</a:t>
                      </a:r>
                      <a:endPar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tc hMerge="1">
                  <a:txBody>
                    <a:bodyPr/>
                    <a:lstStyle/>
                    <a:p>
                      <a:endParaRPr lang="ru-RU"/>
                    </a:p>
                  </a:txBody>
                  <a:tcPr/>
                </a:tc>
                <a:extLst>
                  <a:ext uri="{0D108BD9-81ED-4DB2-BD59-A6C34878D82A}">
                    <a16:rowId xmlns:a16="http://schemas.microsoft.com/office/drawing/2014/main" val="3557752003"/>
                  </a:ext>
                </a:extLst>
              </a:tr>
              <a:tr h="393761">
                <a:tc>
                  <a:txBody>
                    <a:bodyPr/>
                    <a:lstStyle/>
                    <a:p>
                      <a:pPr>
                        <a:lnSpc>
                          <a:spcPct val="150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Subyekt (kim?)</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tc>
                  <a:txBody>
                    <a:bodyPr/>
                    <a:lstStyle/>
                    <a:p>
                      <a:pPr>
                        <a:lnSpc>
                          <a:spcPct val="150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Amir Temur Ko’ragoniy</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909908630"/>
                  </a:ext>
                </a:extLst>
              </a:tr>
              <a:tr h="393761">
                <a:tc>
                  <a:txBody>
                    <a:bodyPr/>
                    <a:lstStyle/>
                    <a:p>
                      <a:pPr>
                        <a:lnSpc>
                          <a:spcPct val="150000"/>
                        </a:lnSpc>
                        <a:spcAft>
                          <a:spcPts val="0"/>
                        </a:spcAft>
                      </a:pPr>
                      <a:r>
                        <a:rPr lang="uz-Latn-UZ" sz="2400" dirty="0">
                          <a:solidFill>
                            <a:schemeClr val="tx1"/>
                          </a:solidFill>
                          <a:effectLst/>
                          <a:latin typeface="Times New Roman" panose="02020603050405020304" pitchFamily="18" charset="0"/>
                          <a:cs typeface="Times New Roman" panose="02020603050405020304" pitchFamily="18" charset="0"/>
                        </a:rPr>
                        <a:t>Obyekt (kim bilan?)</a:t>
                      </a:r>
                      <a:endPar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tc>
                  <a:txBody>
                    <a:bodyPr/>
                    <a:lstStyle/>
                    <a:p>
                      <a:pPr>
                        <a:lnSpc>
                          <a:spcPct val="150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Jeta (Moʻgʻuliston) xoni Ilyosxoʻja</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571229376"/>
                  </a:ext>
                </a:extLst>
              </a:tr>
              <a:tr h="1232897">
                <a:tc>
                  <a:txBody>
                    <a:bodyPr/>
                    <a:lstStyle/>
                    <a:p>
                      <a:pPr>
                        <a:lnSpc>
                          <a:spcPct val="150000"/>
                        </a:lnSpc>
                        <a:spcAft>
                          <a:spcPts val="0"/>
                        </a:spcAft>
                      </a:pPr>
                      <a:r>
                        <a:rPr lang="uz-Latn-UZ" sz="2400" dirty="0">
                          <a:solidFill>
                            <a:schemeClr val="tx1"/>
                          </a:solidFill>
                          <a:effectLst/>
                          <a:latin typeface="Times New Roman" panose="02020603050405020304" pitchFamily="18" charset="0"/>
                          <a:cs typeface="Times New Roman" panose="02020603050405020304" pitchFamily="18" charset="0"/>
                        </a:rPr>
                        <a:t>Manzil (qayerda?)</a:t>
                      </a:r>
                      <a:endPar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tc>
                  <a:txBody>
                    <a:bodyPr/>
                    <a:lstStyle/>
                    <a:p>
                      <a:pPr>
                        <a:lnSpc>
                          <a:spcPct val="150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Toshkent bilan </a:t>
                      </a:r>
                      <a:r>
                        <a:rPr lang="uz-Latn-UZ" sz="2400" u="sng">
                          <a:solidFill>
                            <a:schemeClr val="tx1"/>
                          </a:solidFill>
                          <a:effectLst/>
                          <a:latin typeface="Times New Roman" panose="02020603050405020304" pitchFamily="18" charset="0"/>
                          <a:cs typeface="Times New Roman" panose="02020603050405020304" pitchFamily="18" charset="0"/>
                          <a:hlinkClick r:id="rId2" tooltip="Chinoz">
                            <a:extLst>
                              <a:ext uri="{A12FA001-AC4F-418D-AE19-62706E023703}">
                                <ahyp:hlinkClr xmlns:ahyp="http://schemas.microsoft.com/office/drawing/2018/hyperlinkcolor" val="tx"/>
                              </a:ext>
                            </a:extLst>
                          </a:hlinkClick>
                        </a:rPr>
                        <a:t>Chinoz</a:t>
                      </a:r>
                      <a:r>
                        <a:rPr lang="uz-Latn-UZ" sz="2400">
                          <a:solidFill>
                            <a:schemeClr val="tx1"/>
                          </a:solidFill>
                          <a:effectLst/>
                          <a:latin typeface="Times New Roman" panose="02020603050405020304" pitchFamily="18" charset="0"/>
                          <a:cs typeface="Times New Roman" panose="02020603050405020304" pitchFamily="18" charset="0"/>
                        </a:rPr>
                        <a:t> oraligʻida, </a:t>
                      </a:r>
                      <a:r>
                        <a:rPr lang="uz-Latn-UZ" sz="2400" u="sng">
                          <a:solidFill>
                            <a:schemeClr val="tx1"/>
                          </a:solidFill>
                          <a:effectLst/>
                          <a:latin typeface="Times New Roman" panose="02020603050405020304" pitchFamily="18" charset="0"/>
                          <a:cs typeface="Times New Roman" panose="02020603050405020304" pitchFamily="18" charset="0"/>
                          <a:hlinkClick r:id="rId3" tooltip="Chirchiq daryosi">
                            <a:extLst>
                              <a:ext uri="{A12FA001-AC4F-418D-AE19-62706E023703}">
                                <ahyp:hlinkClr xmlns:ahyp="http://schemas.microsoft.com/office/drawing/2018/hyperlinkcolor" val="tx"/>
                              </a:ext>
                            </a:extLst>
                          </a:hlinkClick>
                        </a:rPr>
                        <a:t>Chirchiq daryosi</a:t>
                      </a:r>
                      <a:r>
                        <a:rPr lang="uz-Latn-UZ" sz="2400">
                          <a:solidFill>
                            <a:schemeClr val="tx1"/>
                          </a:solidFill>
                          <a:effectLst/>
                          <a:latin typeface="Times New Roman" panose="02020603050405020304" pitchFamily="18" charset="0"/>
                          <a:cs typeface="Times New Roman" panose="02020603050405020304" pitchFamily="18" charset="0"/>
                        </a:rPr>
                        <a:t> boʻyida</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780597376"/>
                  </a:ext>
                </a:extLst>
              </a:tr>
              <a:tr h="393761">
                <a:tc>
                  <a:txBody>
                    <a:bodyPr/>
                    <a:lstStyle/>
                    <a:p>
                      <a:pPr>
                        <a:lnSpc>
                          <a:spcPct val="150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Vaqt (qachon?)</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tc>
                  <a:txBody>
                    <a:bodyPr/>
                    <a:lstStyle/>
                    <a:p>
                      <a:pPr>
                        <a:lnSpc>
                          <a:spcPct val="150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1365 y. 22-mayda </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3072416492"/>
                  </a:ext>
                </a:extLst>
              </a:tr>
              <a:tr h="813329">
                <a:tc>
                  <a:txBody>
                    <a:bodyPr/>
                    <a:lstStyle/>
                    <a:p>
                      <a:pPr>
                        <a:lnSpc>
                          <a:spcPct val="150000"/>
                        </a:lnSpc>
                        <a:spcAft>
                          <a:spcPts val="0"/>
                        </a:spcAft>
                      </a:pPr>
                      <a:r>
                        <a:rPr lang="uz-Latn-UZ" sz="2400">
                          <a:solidFill>
                            <a:schemeClr val="tx1"/>
                          </a:solidFill>
                          <a:effectLst/>
                          <a:latin typeface="Times New Roman" panose="02020603050405020304" pitchFamily="18" charset="0"/>
                          <a:cs typeface="Times New Roman" panose="02020603050405020304" pitchFamily="18" charset="0"/>
                        </a:rPr>
                        <a:t>Natija</a:t>
                      </a:r>
                      <a:endParaRPr lang="ru-RU" sz="24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tc>
                  <a:txBody>
                    <a:bodyPr/>
                    <a:lstStyle/>
                    <a:p>
                      <a:pPr>
                        <a:lnSpc>
                          <a:spcPct val="150000"/>
                        </a:lnSpc>
                        <a:spcAft>
                          <a:spcPts val="0"/>
                        </a:spcAft>
                      </a:pPr>
                      <a:r>
                        <a:rPr lang="uz-Latn-UZ" sz="2400" dirty="0">
                          <a:solidFill>
                            <a:schemeClr val="tx1"/>
                          </a:solidFill>
                          <a:effectLst/>
                          <a:latin typeface="Times New Roman" panose="02020603050405020304" pitchFamily="18" charset="0"/>
                          <a:cs typeface="Times New Roman" panose="02020603050405020304" pitchFamily="18" charset="0"/>
                        </a:rPr>
                        <a:t>Jeta (Moʻgʻuliston) xoni Ilyosxoʻja g’alabasi</a:t>
                      </a:r>
                      <a:endParaRPr lang="ru-RU"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480706941"/>
                  </a:ext>
                </a:extLst>
              </a:tr>
            </a:tbl>
          </a:graphicData>
        </a:graphic>
      </p:graphicFrame>
      <p:sp>
        <p:nvSpPr>
          <p:cNvPr id="3" name="Rectangle 1">
            <a:extLst>
              <a:ext uri="{FF2B5EF4-FFF2-40B4-BE49-F238E27FC236}">
                <a16:creationId xmlns:a16="http://schemas.microsoft.com/office/drawing/2014/main" id="{8E7EEE05-039E-412B-85FF-6F389D7877F9}"/>
              </a:ext>
            </a:extLst>
          </p:cNvPr>
          <p:cNvSpPr>
            <a:spLocks noChangeArrowheads="1"/>
          </p:cNvSpPr>
          <p:nvPr/>
        </p:nvSpPr>
        <p:spPr bwMode="auto">
          <a:xfrm>
            <a:off x="1629786" y="365569"/>
            <a:ext cx="9786359"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08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0850" algn="l" defTabSz="914400" rtl="0" eaLnBrk="0" fontAlgn="base" latinLnBrk="0" hangingPunct="0">
              <a:lnSpc>
                <a:spcPct val="100000"/>
              </a:lnSpc>
              <a:spcBef>
                <a:spcPct val="0"/>
              </a:spcBef>
              <a:spcAft>
                <a:spcPct val="0"/>
              </a:spcAft>
              <a:buClrTx/>
              <a:buSzTx/>
              <a:buFontTx/>
              <a:buNone/>
              <a:tabLst/>
            </a:pP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Freym</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namunasi</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eksoframe</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bu</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tushuncha</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bilimning</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o'ziga</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xos</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tavsifini</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o'z</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ichiga</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olgan</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freym</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pP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Misolda</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ehtimol</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Jang</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freymi</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uchun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asosiy</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slotlar</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mavzu</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ob'ekt</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nomlari</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bo'lgan</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slotlar</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hisoblanishi</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mumkin.Jang</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X1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sub'ekti</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tomonidan</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X2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ob'ekti</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X4 davomida X3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joyida</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amalga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oshiriladi</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natija</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X5.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Barcha</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o'zgaruvchilar</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o'rniga</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ma'lum</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qiymatlarni</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almashtirib</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biz</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aniq</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fakt</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tavsifini</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200" b="0" i="0" u="none" strike="noStrike" cap="none" normalizeH="0" baseline="0" dirty="0" err="1">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olamiz</a:t>
            </a:r>
            <a:r>
              <a:rPr kumimoji="0" lang="ru-RU" altLang="ru-RU" sz="2200" b="0" i="0" u="none" strike="noStrike" cap="none" normalizeH="0" baseline="0" dirty="0">
                <a:ln>
                  <a:noFill/>
                </a:ln>
                <a:solidFill>
                  <a:srgbClr val="1A253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2139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D4E3E70-6653-43F1-8714-98F00FF4850C}"/>
              </a:ext>
            </a:extLst>
          </p:cNvPr>
          <p:cNvSpPr/>
          <p:nvPr/>
        </p:nvSpPr>
        <p:spPr>
          <a:xfrm>
            <a:off x="2078182" y="1274619"/>
            <a:ext cx="9199418" cy="4821382"/>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a:extLst>
              <a:ext uri="{FF2B5EF4-FFF2-40B4-BE49-F238E27FC236}">
                <a16:creationId xmlns:a16="http://schemas.microsoft.com/office/drawing/2014/main" id="{67012094-D7F1-4A64-84EB-1A56FFBC750E}"/>
              </a:ext>
            </a:extLst>
          </p:cNvPr>
          <p:cNvSpPr/>
          <p:nvPr/>
        </p:nvSpPr>
        <p:spPr>
          <a:xfrm>
            <a:off x="2604655" y="1399425"/>
            <a:ext cx="8326582" cy="4457952"/>
          </a:xfrm>
          <a:prstGeom prst="rect">
            <a:avLst/>
          </a:prstGeom>
        </p:spPr>
        <p:txBody>
          <a:bodyPr wrap="square">
            <a:spAutoFit/>
          </a:bodyPr>
          <a:lstStyle/>
          <a:p>
            <a:pPr indent="450215" algn="just">
              <a:lnSpc>
                <a:spcPct val="150000"/>
              </a:lnSpc>
              <a:spcAft>
                <a:spcPts val="0"/>
              </a:spcAft>
            </a:pPr>
            <a:r>
              <a:rPr lang="uz-Latn-UZ" sz="2400" dirty="0">
                <a:solidFill>
                  <a:srgbClr val="1A2530"/>
                </a:solidFill>
                <a:latin typeface="Times New Roman" panose="02020603050405020304" pitchFamily="18" charset="0"/>
                <a:ea typeface="Times New Roman" panose="02020603050405020304" pitchFamily="18" charset="0"/>
              </a:rPr>
              <a:t>Freymdan har qanday slotni chiqarib tashlash, uni tubdan to'liq emas, ba'zan esa butunlay ma'nosiz qiladi.</a:t>
            </a:r>
            <a:endParaRPr lang="ru-RU" sz="2400" dirty="0">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uz-Latn-UZ" sz="2400" dirty="0">
                <a:latin typeface="Times New Roman" panose="02020603050405020304" pitchFamily="18" charset="0"/>
                <a:ea typeface="Times New Roman" panose="02020603050405020304" pitchFamily="18" charset="0"/>
              </a:rPr>
              <a:t>Freym modeli juda universaldir, chunki freymda harakatlar nomlari bo'lgan slotlar bo'lishi mumkin, freymlar deklarativ va protsessual bilimlarni ifodalash uchun mos keladi.</a:t>
            </a:r>
            <a:endParaRPr lang="ru-RU" sz="2400" dirty="0">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uz-Latn-UZ" sz="2400" dirty="0">
                <a:latin typeface="Times New Roman" panose="02020603050405020304" pitchFamily="18" charset="0"/>
                <a:ea typeface="Times New Roman" panose="02020603050405020304" pitchFamily="18" charset="0"/>
              </a:rPr>
              <a:t> Freym oddiy, agar u boshqa freymlarni o'z ichiga olmasa. Murakkab (kompozit) freym ikki yoki undan ortiq freymlarni o'z ichiga oladi va mohiyatan freymlar tarmog'ini ifodalaydi.</a:t>
            </a:r>
            <a:endParaRPr lang="ru-RU" sz="2400" dirty="0">
              <a:effectLst/>
              <a:latin typeface="Times New Roman" panose="02020603050405020304" pitchFamily="18" charset="0"/>
              <a:ea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B2467D4-7766-4631-A192-E7FBB2328841}"/>
              </a:ext>
            </a:extLst>
          </p:cNvPr>
          <p:cNvSpPr/>
          <p:nvPr/>
        </p:nvSpPr>
        <p:spPr>
          <a:xfrm>
            <a:off x="1759528" y="150010"/>
            <a:ext cx="9485745" cy="1133965"/>
          </a:xfrm>
          <a:prstGeom prst="rect">
            <a:avLst/>
          </a:prstGeom>
        </p:spPr>
        <p:txBody>
          <a:bodyPr wrap="square">
            <a:spAutoFit/>
          </a:bodyPr>
          <a:lstStyle/>
          <a:p>
            <a:pPr indent="450215" algn="ctr">
              <a:lnSpc>
                <a:spcPct val="150000"/>
              </a:lnSpc>
              <a:spcAft>
                <a:spcPts val="0"/>
              </a:spcAft>
            </a:pPr>
            <a:r>
              <a:rPr lang="uz-Latn-UZ" sz="2400" dirty="0">
                <a:latin typeface="Times New Roman" panose="02020603050405020304" pitchFamily="18" charset="0"/>
                <a:ea typeface="Times New Roman" panose="02020603050405020304" pitchFamily="18" charset="0"/>
              </a:rPr>
              <a:t>Freym bizga dunyo haqidagi bilimlarning xilma-xilligini ko'rsatishga imkon beradi:</a:t>
            </a:r>
            <a:endParaRPr lang="ru-RU" sz="2400" dirty="0">
              <a:latin typeface="Times New Roman" panose="02020603050405020304" pitchFamily="18" charset="0"/>
              <a:ea typeface="Times New Roman" panose="02020603050405020304" pitchFamily="18" charset="0"/>
            </a:endParaRPr>
          </a:p>
        </p:txBody>
      </p:sp>
      <p:graphicFrame>
        <p:nvGraphicFramePr>
          <p:cNvPr id="3" name="Схема 2">
            <a:extLst>
              <a:ext uri="{FF2B5EF4-FFF2-40B4-BE49-F238E27FC236}">
                <a16:creationId xmlns:a16="http://schemas.microsoft.com/office/drawing/2014/main" id="{A8A1B3D5-8CA8-46A0-87A4-0F48F2783245}"/>
              </a:ext>
            </a:extLst>
          </p:cNvPr>
          <p:cNvGraphicFramePr/>
          <p:nvPr>
            <p:extLst>
              <p:ext uri="{D42A27DB-BD31-4B8C-83A1-F6EECF244321}">
                <p14:modId xmlns:p14="http://schemas.microsoft.com/office/powerpoint/2010/main" val="2617361839"/>
              </p:ext>
            </p:extLst>
          </p:nvPr>
        </p:nvGraphicFramePr>
        <p:xfrm>
          <a:off x="1759528" y="1612860"/>
          <a:ext cx="9116291" cy="4214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66333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69AB606B-FC07-4FB8-A67D-5E9FB00D7718}"/>
              </a:ext>
            </a:extLst>
          </p:cNvPr>
          <p:cNvSpPr/>
          <p:nvPr/>
        </p:nvSpPr>
        <p:spPr>
          <a:xfrm>
            <a:off x="969817" y="1831169"/>
            <a:ext cx="4544291" cy="2879375"/>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a:extLst>
              <a:ext uri="{FF2B5EF4-FFF2-40B4-BE49-F238E27FC236}">
                <a16:creationId xmlns:a16="http://schemas.microsoft.com/office/drawing/2014/main" id="{9C578BE3-22DB-429F-B92C-E30200AC8FCA}"/>
              </a:ext>
            </a:extLst>
          </p:cNvPr>
          <p:cNvSpPr/>
          <p:nvPr/>
        </p:nvSpPr>
        <p:spPr>
          <a:xfrm>
            <a:off x="1107977" y="1831170"/>
            <a:ext cx="3865805" cy="2215991"/>
          </a:xfrm>
          <a:prstGeom prst="rect">
            <a:avLst/>
          </a:prstGeom>
        </p:spPr>
        <p:txBody>
          <a:bodyPr wrap="square">
            <a:spAutoFit/>
          </a:bodyPr>
          <a:lstStyle/>
          <a:p>
            <a:pPr algn="ctr"/>
            <a:r>
              <a:rPr lang="uz-Latn-UZ" sz="4600" b="1" dirty="0">
                <a:latin typeface="Times New Roman" panose="02020603050405020304" pitchFamily="18" charset="0"/>
                <a:ea typeface="Times New Roman" panose="02020603050405020304" pitchFamily="18" charset="0"/>
              </a:rPr>
              <a:t>Bilimlarni tasvirlashning freym modeli </a:t>
            </a:r>
            <a:endParaRPr lang="ru-RU" sz="4600" b="1" dirty="0"/>
          </a:p>
        </p:txBody>
      </p:sp>
      <p:sp>
        <p:nvSpPr>
          <p:cNvPr id="5" name="Прямоугольник 4">
            <a:extLst>
              <a:ext uri="{FF2B5EF4-FFF2-40B4-BE49-F238E27FC236}">
                <a16:creationId xmlns:a16="http://schemas.microsoft.com/office/drawing/2014/main" id="{A10FC0F2-403C-451D-A23B-E6115504D55D}"/>
              </a:ext>
            </a:extLst>
          </p:cNvPr>
          <p:cNvSpPr/>
          <p:nvPr/>
        </p:nvSpPr>
        <p:spPr>
          <a:xfrm>
            <a:off x="5860473" y="1620820"/>
            <a:ext cx="5638800" cy="3349956"/>
          </a:xfrm>
          <a:prstGeom prst="rect">
            <a:avLst/>
          </a:prstGeom>
        </p:spPr>
        <p:txBody>
          <a:bodyPr wrap="square">
            <a:spAutoFit/>
          </a:bodyPr>
          <a:lstStyle/>
          <a:p>
            <a:pPr indent="450215" algn="just">
              <a:lnSpc>
                <a:spcPct val="150000"/>
              </a:lnSpc>
              <a:spcAft>
                <a:spcPts val="0"/>
              </a:spcAft>
            </a:pPr>
            <a:r>
              <a:rPr lang="uz-Latn-UZ" sz="2400" dirty="0">
                <a:latin typeface="Times New Roman" panose="02020603050405020304" pitchFamily="18" charset="0"/>
                <a:ea typeface="Times New Roman" panose="02020603050405020304" pitchFamily="18" charset="0"/>
              </a:rPr>
              <a:t>Predmet sohasi bilimlari strukturasi ob'ektlarni tavsiflovchi o'zaro bog'langan freymlar to'plami shaklida rasmiylashtiriladigan va ushbu ob'ektlarning xususiyatlari va ular bilan bog'liq bo'lgan faktlar strukturada tasvirlangan modeldir.</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253092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31070ADF-CC9D-44BB-B9A9-16384AC8A86E}"/>
              </a:ext>
            </a:extLst>
          </p:cNvPr>
          <p:cNvSpPr/>
          <p:nvPr/>
        </p:nvSpPr>
        <p:spPr>
          <a:xfrm>
            <a:off x="1496292" y="1728790"/>
            <a:ext cx="3408218" cy="27877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2D867D84-93DE-483A-86EF-D66BD0E6890D}"/>
              </a:ext>
            </a:extLst>
          </p:cNvPr>
          <p:cNvSpPr/>
          <p:nvPr/>
        </p:nvSpPr>
        <p:spPr>
          <a:xfrm>
            <a:off x="1780310" y="1932658"/>
            <a:ext cx="2840182" cy="2088777"/>
          </a:xfrm>
          <a:prstGeom prst="rect">
            <a:avLst/>
          </a:prstGeom>
        </p:spPr>
        <p:txBody>
          <a:bodyPr wrap="square">
            <a:spAutoFit/>
          </a:bodyPr>
          <a:lstStyle/>
          <a:p>
            <a:pPr algn="ctr">
              <a:lnSpc>
                <a:spcPct val="150000"/>
              </a:lnSpc>
              <a:spcAft>
                <a:spcPts val="0"/>
              </a:spcAft>
            </a:pPr>
            <a:r>
              <a:rPr lang="uz-Latn-UZ" sz="4600" b="1" dirty="0">
                <a:latin typeface="Times New Roman" panose="02020603050405020304" pitchFamily="18" charset="0"/>
                <a:cs typeface="Times New Roman" panose="02020603050405020304" pitchFamily="18" charset="0"/>
              </a:rPr>
              <a:t>Semantik tarmoq</a:t>
            </a:r>
            <a:endParaRPr lang="ru-RU" sz="46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71C325B7-7241-453F-81C1-0FC79E411970}"/>
              </a:ext>
            </a:extLst>
          </p:cNvPr>
          <p:cNvSpPr/>
          <p:nvPr/>
        </p:nvSpPr>
        <p:spPr>
          <a:xfrm>
            <a:off x="5361709" y="509590"/>
            <a:ext cx="6096000" cy="5617692"/>
          </a:xfrm>
          <a:prstGeom prst="rect">
            <a:avLst/>
          </a:prstGeom>
        </p:spPr>
        <p:txBody>
          <a:bodyPr>
            <a:spAutoFit/>
          </a:bodyPr>
          <a:lstStyle/>
          <a:p>
            <a:pPr indent="450215" algn="just">
              <a:lnSpc>
                <a:spcPct val="150000"/>
              </a:lnSpc>
              <a:spcAft>
                <a:spcPts val="0"/>
              </a:spcAft>
            </a:pPr>
            <a:r>
              <a:rPr lang="uz-Latn-UZ" sz="2200" dirty="0">
                <a:latin typeface="Times New Roman" panose="02020603050405020304" pitchFamily="18" charset="0"/>
                <a:ea typeface="Times New Roman" panose="02020603050405020304" pitchFamily="18" charset="0"/>
              </a:rPr>
              <a:t>Freymlar nazariyasining eng muhim xususiyati semantik tarmoqlar nazariyasidan olingan - xususiyatlarning merosxo'rligi deb ataladigan narsadir. Freymlarda meros AKO havolalari (A-Kind-Of= bu) orqali amalga oshiriladi, bu freymlarni ierarxiyada bir daraja yuqoriroqda joylashgan freymlar bilan bog'laydi, u erdan slot qiymatlari bilvosita meros qilib olinadi (o'tkaziladi). AKO sloti yuqori ierarxiya darajasidagi freym, bu erdan o'xshash slotlarning qiymatlari bilvosita meros qilib olinadi, ya'ni uzatiladi.</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201976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EE3B69C5-0558-4E40-A061-A45C15523D41}"/>
              </a:ext>
            </a:extLst>
          </p:cNvPr>
          <p:cNvSpPr/>
          <p:nvPr/>
        </p:nvSpPr>
        <p:spPr>
          <a:xfrm>
            <a:off x="1704110" y="1149927"/>
            <a:ext cx="9060873" cy="4918364"/>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a:extLst>
              <a:ext uri="{FF2B5EF4-FFF2-40B4-BE49-F238E27FC236}">
                <a16:creationId xmlns:a16="http://schemas.microsoft.com/office/drawing/2014/main" id="{1B24A10B-F46E-46F9-9DE2-9B46A7CCA900}"/>
              </a:ext>
            </a:extLst>
          </p:cNvPr>
          <p:cNvSpPr/>
          <p:nvPr/>
        </p:nvSpPr>
        <p:spPr>
          <a:xfrm>
            <a:off x="2424545" y="1318197"/>
            <a:ext cx="8063345" cy="4221605"/>
          </a:xfrm>
          <a:prstGeom prst="rect">
            <a:avLst/>
          </a:prstGeom>
        </p:spPr>
        <p:txBody>
          <a:bodyPr wrap="square">
            <a:spAutoFit/>
          </a:bodyPr>
          <a:lstStyle/>
          <a:p>
            <a:pPr indent="450215" algn="just">
              <a:lnSpc>
                <a:spcPct val="150000"/>
              </a:lnSpc>
              <a:spcAft>
                <a:spcPts val="0"/>
              </a:spcAft>
            </a:pPr>
            <a:r>
              <a:rPr lang="uz-Latn-UZ" sz="2600" dirty="0">
                <a:latin typeface="Times New Roman" panose="02020603050405020304" pitchFamily="18" charset="0"/>
                <a:ea typeface="Times New Roman" panose="02020603050405020304" pitchFamily="18" charset="0"/>
              </a:rPr>
              <a:t>Bunday holda, ierarxiyadagi bitta bo'g'in ifodalanadi (MAN-LECTOR). Bu yerda "MAN" freymsi "LECTOR" freymsi uchun umumlashmadir. Shunday qilib, "LECTOR" freymsi "PERSON" freymsidan "CAN" sloti qiymatini meros qilib oladi (shuningdek, misolda ko'rsatilmagan boshqa slotlar). Meros zanjiri, masalan, "Tirik mavjudot" freymsigacha davom etishi mumkin.</a:t>
            </a:r>
            <a:endParaRPr lang="ru-RU"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530990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кругленные углы 4">
            <a:extLst>
              <a:ext uri="{FF2B5EF4-FFF2-40B4-BE49-F238E27FC236}">
                <a16:creationId xmlns:a16="http://schemas.microsoft.com/office/drawing/2014/main" id="{637FDEC2-9EB7-456B-A489-23ED107CDFD2}"/>
              </a:ext>
            </a:extLst>
          </p:cNvPr>
          <p:cNvSpPr/>
          <p:nvPr/>
        </p:nvSpPr>
        <p:spPr>
          <a:xfrm>
            <a:off x="678874" y="1219201"/>
            <a:ext cx="4419600" cy="44473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405DBD17-DDE4-4FAB-BBF9-7586025703A7}"/>
              </a:ext>
            </a:extLst>
          </p:cNvPr>
          <p:cNvSpPr/>
          <p:nvPr/>
        </p:nvSpPr>
        <p:spPr>
          <a:xfrm>
            <a:off x="935075" y="1537944"/>
            <a:ext cx="3907197" cy="3416320"/>
          </a:xfrm>
          <a:prstGeom prst="rect">
            <a:avLst/>
          </a:prstGeom>
        </p:spPr>
        <p:txBody>
          <a:bodyPr wrap="square">
            <a:spAutoFit/>
          </a:bodyPr>
          <a:lstStyle/>
          <a:p>
            <a:pPr algn="ctr"/>
            <a:r>
              <a:rPr lang="uz-Latn-UZ" sz="3600" b="1" dirty="0">
                <a:latin typeface="Times New Roman" panose="02020603050405020304" pitchFamily="18" charset="0"/>
                <a:cs typeface="Times New Roman" panose="02020603050405020304" pitchFamily="18" charset="0"/>
              </a:rPr>
              <a:t>10.3. Freymni aniqlash va faollashtirish. </a:t>
            </a:r>
            <a:endParaRPr lang="ru-RU" sz="3600" dirty="0">
              <a:latin typeface="Times New Roman" panose="02020603050405020304" pitchFamily="18" charset="0"/>
              <a:cs typeface="Times New Roman" panose="02020603050405020304" pitchFamily="18" charset="0"/>
            </a:endParaRPr>
          </a:p>
          <a:p>
            <a:pPr algn="ctr"/>
            <a:r>
              <a:rPr lang="uz-Latn-UZ" sz="3600" b="1" dirty="0">
                <a:latin typeface="Times New Roman" panose="02020603050405020304" pitchFamily="18" charset="0"/>
                <a:cs typeface="Times New Roman" panose="02020603050405020304" pitchFamily="18" charset="0"/>
              </a:rPr>
              <a:t>Freymlarning qaror qabul qilishga ta'siri</a:t>
            </a:r>
            <a:endParaRPr lang="ru-RU" sz="3600" dirty="0">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F9D70719-6DE7-472C-AEB8-FF3E300C0BB6}"/>
              </a:ext>
            </a:extLst>
          </p:cNvPr>
          <p:cNvSpPr/>
          <p:nvPr/>
        </p:nvSpPr>
        <p:spPr>
          <a:xfrm>
            <a:off x="6206837" y="1200024"/>
            <a:ext cx="5050088" cy="3903954"/>
          </a:xfrm>
          <a:prstGeom prst="rect">
            <a:avLst/>
          </a:prstGeom>
        </p:spPr>
        <p:txBody>
          <a:bodyPr wrap="square">
            <a:spAutoFit/>
          </a:bodyPr>
          <a:lstStyle/>
          <a:p>
            <a:pPr indent="450215" algn="just">
              <a:lnSpc>
                <a:spcPct val="150000"/>
              </a:lnSpc>
              <a:spcAft>
                <a:spcPts val="0"/>
              </a:spcAft>
            </a:pPr>
            <a:r>
              <a:rPr lang="uz-Latn-UZ" sz="2400" dirty="0">
                <a:latin typeface="Times New Roman" panose="02020603050405020304" pitchFamily="18" charset="0"/>
                <a:ea typeface="Times New Roman" panose="02020603050405020304" pitchFamily="18" charset="0"/>
              </a:rPr>
              <a:t>20-asr amerikalik sotsiologi, oʻz tadqiqotlarida G.Beytson asarlariga tayangan I.Goffmanning kontseptsiyasi freymlar nazariyasi bilan chambarchas bogʻliq. Eslatib o‘tamiz, I.Xoffman o‘z ustozini G.Beytsonda ko‘rgan va uning barcha izlanishlarini hurmat qilgan.</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480343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8D61600B-C595-4113-8C86-A6F4CF633F00}"/>
              </a:ext>
            </a:extLst>
          </p:cNvPr>
          <p:cNvSpPr/>
          <p:nvPr/>
        </p:nvSpPr>
        <p:spPr>
          <a:xfrm>
            <a:off x="1801091" y="1200024"/>
            <a:ext cx="9712036" cy="4618885"/>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a:extLst>
              <a:ext uri="{FF2B5EF4-FFF2-40B4-BE49-F238E27FC236}">
                <a16:creationId xmlns:a16="http://schemas.microsoft.com/office/drawing/2014/main" id="{24A6F45F-79EE-4FE2-8F1A-63C21A0959AA}"/>
              </a:ext>
            </a:extLst>
          </p:cNvPr>
          <p:cNvSpPr/>
          <p:nvPr/>
        </p:nvSpPr>
        <p:spPr>
          <a:xfrm>
            <a:off x="2286000" y="1200024"/>
            <a:ext cx="8520546" cy="4457952"/>
          </a:xfrm>
          <a:prstGeom prst="rect">
            <a:avLst/>
          </a:prstGeom>
        </p:spPr>
        <p:txBody>
          <a:bodyPr wrap="square">
            <a:spAutoFit/>
          </a:bodyPr>
          <a:lstStyle/>
          <a:p>
            <a:pPr indent="450215" algn="just">
              <a:lnSpc>
                <a:spcPct val="150000"/>
              </a:lnSpc>
              <a:spcAft>
                <a:spcPts val="0"/>
              </a:spcAft>
            </a:pPr>
            <a:r>
              <a:rPr lang="uz-Latn-UZ" sz="2400" b="1" dirty="0">
                <a:latin typeface="Times New Roman" panose="02020603050405020304" pitchFamily="18" charset="0"/>
                <a:ea typeface="Times New Roman" panose="02020603050405020304" pitchFamily="18" charset="0"/>
              </a:rPr>
              <a:t>Xoffman freymi</a:t>
            </a:r>
            <a:r>
              <a:rPr lang="uz-Latn-UZ" sz="2400" dirty="0">
                <a:latin typeface="Times New Roman" panose="02020603050405020304" pitchFamily="18" charset="0"/>
                <a:ea typeface="Times New Roman" panose="02020603050405020304" pitchFamily="18" charset="0"/>
              </a:rPr>
              <a:t> - bu dunyoning rasmini dalillar va mulohazalarning aralashuvisiz izchil ravishda loyihalash yoki takrorlash uchun individual ongning ma'lum bir qobiliyatidir, deb hisoblagan. Aslida, bu uning freym nazariyasining asosiy ma'nosidir [4, p. 4–467].</a:t>
            </a:r>
            <a:endParaRPr lang="ru-RU" sz="2400" dirty="0">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uz-Latn-UZ" sz="2400" dirty="0">
                <a:latin typeface="Times New Roman" panose="02020603050405020304" pitchFamily="18" charset="0"/>
                <a:ea typeface="Times New Roman" panose="02020603050405020304" pitchFamily="18" charset="0"/>
              </a:rPr>
              <a:t>Xoffman nuqtai nazaridan, dunyo kundalik hayot bo'lib, unda barcha harakatlar tanish va takrorlanadi. Bunday dunyoda inson hayotining ko'p qismini o'tkazadi.</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412357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Схема 12">
            <a:extLst>
              <a:ext uri="{FF2B5EF4-FFF2-40B4-BE49-F238E27FC236}">
                <a16:creationId xmlns:a16="http://schemas.microsoft.com/office/drawing/2014/main" id="{05B9C5EB-E686-4FD1-99B6-40841D5F074B}"/>
              </a:ext>
            </a:extLst>
          </p:cNvPr>
          <p:cNvGraphicFramePr/>
          <p:nvPr>
            <p:extLst>
              <p:ext uri="{D42A27DB-BD31-4B8C-83A1-F6EECF244321}">
                <p14:modId xmlns:p14="http://schemas.microsoft.com/office/powerpoint/2010/main" val="1607691522"/>
              </p:ext>
            </p:extLst>
          </p:nvPr>
        </p:nvGraphicFramePr>
        <p:xfrm>
          <a:off x="900546" y="1593271"/>
          <a:ext cx="7467600" cy="43364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Прямоугольник 13">
            <a:extLst>
              <a:ext uri="{FF2B5EF4-FFF2-40B4-BE49-F238E27FC236}">
                <a16:creationId xmlns:a16="http://schemas.microsoft.com/office/drawing/2014/main" id="{F4FA6FD2-7C6F-4453-B331-9F18D803123D}"/>
              </a:ext>
            </a:extLst>
          </p:cNvPr>
          <p:cNvSpPr/>
          <p:nvPr/>
        </p:nvSpPr>
        <p:spPr>
          <a:xfrm>
            <a:off x="7439890" y="1450402"/>
            <a:ext cx="3851564" cy="1754326"/>
          </a:xfrm>
          <a:prstGeom prst="rect">
            <a:avLst/>
          </a:prstGeom>
        </p:spPr>
        <p:txBody>
          <a:bodyPr wrap="square">
            <a:spAutoFit/>
          </a:bodyPr>
          <a:lstStyle/>
          <a:p>
            <a:pPr algn="ctr"/>
            <a:r>
              <a:rPr lang="en-US" sz="3600" dirty="0" err="1">
                <a:latin typeface="Times New Roman" panose="02020603050405020304" pitchFamily="18" charset="0"/>
                <a:cs typeface="Times New Roman" panose="02020603050405020304" pitchFamily="18" charset="0"/>
              </a:rPr>
              <a:t>Sub’yektlarning</a:t>
            </a:r>
            <a:r>
              <a:rPr lang="en-US" sz="3600" dirty="0">
                <a:latin typeface="Times New Roman" panose="02020603050405020304" pitchFamily="18" charset="0"/>
                <a:cs typeface="Times New Roman" panose="02020603050405020304" pitchFamily="18" charset="0"/>
              </a:rPr>
              <a:t> </a:t>
            </a:r>
            <a:r>
              <a:rPr lang="uz-Latn-UZ" sz="3600" dirty="0">
                <a:latin typeface="Times New Roman" panose="02020603050405020304" pitchFamily="18" charset="0"/>
                <a:cs typeface="Times New Roman" panose="02020603050405020304" pitchFamily="18" charset="0"/>
              </a:rPr>
              <a:t>erishishi kerak bo'lgan maqsadlar</a:t>
            </a:r>
            <a:r>
              <a:rPr lang="en-US" sz="3600" dirty="0" err="1">
                <a:latin typeface="Times New Roman" panose="02020603050405020304" pitchFamily="18" charset="0"/>
                <a:cs typeface="Times New Roman" panose="02020603050405020304" pitchFamily="18" charset="0"/>
              </a:rPr>
              <a:t>i</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3703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09740C7-4081-40D8-94C4-5D238EE552B8}"/>
              </a:ext>
            </a:extLst>
          </p:cNvPr>
          <p:cNvSpPr/>
          <p:nvPr/>
        </p:nvSpPr>
        <p:spPr>
          <a:xfrm>
            <a:off x="1600200" y="222133"/>
            <a:ext cx="9718963" cy="6125523"/>
          </a:xfrm>
          <a:prstGeom prst="rect">
            <a:avLst/>
          </a:prstGeom>
        </p:spPr>
        <p:txBody>
          <a:bodyPr wrap="square">
            <a:spAutoFit/>
          </a:bodyPr>
          <a:lstStyle/>
          <a:p>
            <a:pPr indent="450215" algn="just">
              <a:lnSpc>
                <a:spcPct val="150000"/>
              </a:lnSpc>
              <a:spcAft>
                <a:spcPts val="0"/>
              </a:spcAft>
            </a:pPr>
            <a:r>
              <a:rPr lang="uz-Latn-UZ" sz="2200" dirty="0">
                <a:latin typeface="Times New Roman" panose="02020603050405020304" pitchFamily="18" charset="0"/>
                <a:ea typeface="Times New Roman" panose="02020603050405020304" pitchFamily="18" charset="0"/>
              </a:rPr>
              <a:t>Semantik tushuncha butunlay uning mazmuniga bog'liqligi umumiy qabul qilingan. Ammo I.Goffman buni rad etadi va vaziyatning o'ziga xos xususiyatlari aynan freym - abstraksiya (assotsiatsiya), shaxs ongi tomonidan proyeksiyalangan modelga bog'liqligini, ya'ni mavjud vaziyatning freymsini tan olishga muvaffaq bo'lgan odamni ta'kidlaydi. hozirgi vaqtda nima sodir bo'layotganini tushunish [1, p. 7–56].</a:t>
            </a:r>
            <a:endParaRPr lang="ru-RU" sz="2200" dirty="0">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uz-Latn-UZ" sz="2200" dirty="0">
                <a:latin typeface="Times New Roman" panose="02020603050405020304" pitchFamily="18" charset="0"/>
                <a:ea typeface="Times New Roman" panose="02020603050405020304" pitchFamily="18" charset="0"/>
              </a:rPr>
              <a:t>Freymlar nazariyasini o'rganish diqqat bilan kuzatishni talab qiladi, chunki odam ko'pincha ma'lum bir freymni to'g'ri tanib olishda xato qilishi mumkin. Bu odam atrofida asabiylashish, hayajon va keskinlik qatlamini yaratib, "o'lik" vaziyatga olib kelishi mumkin. Shuning uchun freymlar va ularning ma'nosini tahlil qilish ko'p jihatdan uzoq muddatli tadqiqotlar va harakatlar segmentlarini kuzatish orqali erishiladi.</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287131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79592B7-60FB-437D-96CE-35C5974306FE}"/>
              </a:ext>
            </a:extLst>
          </p:cNvPr>
          <p:cNvSpPr/>
          <p:nvPr/>
        </p:nvSpPr>
        <p:spPr>
          <a:xfrm>
            <a:off x="1946563" y="651555"/>
            <a:ext cx="9455728" cy="5617692"/>
          </a:xfrm>
          <a:prstGeom prst="rect">
            <a:avLst/>
          </a:prstGeom>
        </p:spPr>
        <p:txBody>
          <a:bodyPr wrap="square">
            <a:spAutoFit/>
          </a:bodyPr>
          <a:lstStyle/>
          <a:p>
            <a:pPr indent="450215" algn="just">
              <a:lnSpc>
                <a:spcPct val="150000"/>
              </a:lnSpc>
              <a:spcAft>
                <a:spcPts val="0"/>
              </a:spcAft>
            </a:pPr>
            <a:r>
              <a:rPr lang="uz-Latn-UZ" sz="2200" dirty="0">
                <a:latin typeface="Times New Roman" panose="02020603050405020304" pitchFamily="18" charset="0"/>
                <a:ea typeface="Times New Roman" panose="02020603050405020304" pitchFamily="18" charset="0"/>
              </a:rPr>
              <a:t>Bir tomondan, freymlar barqaror, boshqa tomondan, ular turli xil o'zgarishlarga duch kelishi mumkin. Barqarorlik har bir hodisaning boshqa birlikka aylantirib bo'lmaydigan ma'lum bir axborot birligiga ega bo'lishidadir. Va agar biz o'zgarishlar bilan ikkinchi holat haqida gapiradigan bo'lsak, bu dunyoda har bir shaxs yoki hodisa uchun freymlarning o'ziga xos proektsiyasi mavjudligi bilan izohlanadi.</a:t>
            </a:r>
            <a:endParaRPr lang="ru-RU" sz="2200" dirty="0">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uz-Latn-UZ" sz="2200" dirty="0">
                <a:latin typeface="Times New Roman" panose="02020603050405020304" pitchFamily="18" charset="0"/>
                <a:ea typeface="Times New Roman" panose="02020603050405020304" pitchFamily="18" charset="0"/>
              </a:rPr>
              <a:t>Shuningdek, I.Goffman shaxsning xulq-atvor doirasi orqali shakllanadigan obrazlarning o'zi haqida gapirar ekan, ularga ma'lum bir tarzda ta'sir etsa, ularni yo'q qilish mumkinligiga e'tibor qaratadi, lekin ma'lum bir vaqtdan keyin vayron qilingan freymlar. Bu hodisa juda kamdan-kam uchraydi va bu tasvirlar inson tomonidan ongsiz ravishda yaratilganligi bilan izohlanadi.</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452767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EB930422-2512-483F-B3F7-94DEFE291334}"/>
              </a:ext>
            </a:extLst>
          </p:cNvPr>
          <p:cNvSpPr/>
          <p:nvPr/>
        </p:nvSpPr>
        <p:spPr>
          <a:xfrm>
            <a:off x="1385451" y="928252"/>
            <a:ext cx="10099964" cy="5361709"/>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a:extLst>
              <a:ext uri="{FF2B5EF4-FFF2-40B4-BE49-F238E27FC236}">
                <a16:creationId xmlns:a16="http://schemas.microsoft.com/office/drawing/2014/main" id="{ED31C2A3-3EAF-4DC4-BA8C-B0B78E160F6A}"/>
              </a:ext>
            </a:extLst>
          </p:cNvPr>
          <p:cNvSpPr/>
          <p:nvPr/>
        </p:nvSpPr>
        <p:spPr>
          <a:xfrm>
            <a:off x="1620982" y="874070"/>
            <a:ext cx="9545782" cy="5109860"/>
          </a:xfrm>
          <a:prstGeom prst="rect">
            <a:avLst/>
          </a:prstGeom>
        </p:spPr>
        <p:txBody>
          <a:bodyPr wrap="square">
            <a:spAutoFit/>
          </a:bodyPr>
          <a:lstStyle/>
          <a:p>
            <a:pPr indent="450215" algn="just">
              <a:lnSpc>
                <a:spcPct val="150000"/>
              </a:lnSpc>
              <a:spcAft>
                <a:spcPts val="0"/>
              </a:spcAft>
            </a:pPr>
            <a:r>
              <a:rPr lang="uz-Latn-UZ" sz="2200" dirty="0">
                <a:latin typeface="Times New Roman" panose="02020603050405020304" pitchFamily="18" charset="0"/>
                <a:ea typeface="Times New Roman" panose="02020603050405020304" pitchFamily="18" charset="0"/>
              </a:rPr>
              <a:t>Hozirgi vaqtda mahalliy sotsiolog V. S. Vaxshtain (1981) G. Beytson va I. Xoffmanlarning tadqiqotlari asosida o'zining "Freymlar nazariyasi va kundalik hayot sotsiologiyasi" asarida freymlar nazariyasi kundalik hayot nazariyasiga o'xshashligini taklif qildi. shaxsning xulq-atvorini, ongini shakllantirishga qaratilgan hayot va uning yordamida jamiyatning kundalik hayoti, turmushi va madaniyati sharoitlarini o'rganish mumkin [3, b. 3–330].</a:t>
            </a:r>
            <a:endParaRPr lang="ru-RU" sz="2200" dirty="0">
              <a:latin typeface="Times New Roman" panose="02020603050405020304" pitchFamily="18" charset="0"/>
              <a:ea typeface="Times New Roman" panose="02020603050405020304" pitchFamily="18" charset="0"/>
            </a:endParaRPr>
          </a:p>
          <a:p>
            <a:pPr indent="450215" algn="just">
              <a:lnSpc>
                <a:spcPct val="150000"/>
              </a:lnSpc>
              <a:spcAft>
                <a:spcPts val="0"/>
              </a:spcAft>
            </a:pPr>
            <a:r>
              <a:rPr lang="uz-Latn-UZ" sz="2200" dirty="0">
                <a:latin typeface="Times New Roman" panose="02020603050405020304" pitchFamily="18" charset="0"/>
                <a:ea typeface="Times New Roman" panose="02020603050405020304" pitchFamily="18" charset="0"/>
              </a:rPr>
              <a:t>Sotsiologiyaning asosiy maqsadlaridan biri sensorli bilimlardan tashqariga chiqadigan narsalarni tasvirlashning zamonaviy modeliga qaytish zaruratidir. Biroq, shuni yodda tutish kerakki, bu jarayonda yer dunyosini va undagi takroriy o'zaro ta'sirlarni o'rganishni davom ettirish kerak.</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261536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DD6BB8E8-1889-4534-8F8E-F7CDB5E161C7}"/>
              </a:ext>
            </a:extLst>
          </p:cNvPr>
          <p:cNvSpPr/>
          <p:nvPr/>
        </p:nvSpPr>
        <p:spPr>
          <a:xfrm>
            <a:off x="1690255" y="429537"/>
            <a:ext cx="9836727" cy="1047210"/>
          </a:xfrm>
          <a:prstGeom prst="rect">
            <a:avLst/>
          </a:prstGeom>
        </p:spPr>
        <p:txBody>
          <a:bodyPr wrap="square">
            <a:spAutoFit/>
          </a:bodyPr>
          <a:lstStyle/>
          <a:p>
            <a:pPr indent="450215" algn="just">
              <a:lnSpc>
                <a:spcPct val="150000"/>
              </a:lnSpc>
              <a:spcAft>
                <a:spcPts val="0"/>
              </a:spcAft>
            </a:pPr>
            <a:r>
              <a:rPr lang="uz-Latn-UZ" sz="2200" dirty="0">
                <a:latin typeface="Times New Roman" panose="02020603050405020304" pitchFamily="18" charset="0"/>
                <a:ea typeface="Times New Roman" panose="02020603050405020304" pitchFamily="18" charset="0"/>
              </a:rPr>
              <a:t>V. S. Vaxshteyn o'z oldiga hodisa qanday qilib bir freym tizimidan boshqa tizimga o'tishini aniqlash vazifasini qo'yadi. Bu uni o'tishning ikki turini ajratishga undadi:</a:t>
            </a:r>
            <a:endParaRPr lang="ru-RU" sz="2200" dirty="0">
              <a:latin typeface="Times New Roman" panose="02020603050405020304" pitchFamily="18" charset="0"/>
              <a:ea typeface="Times New Roman" panose="02020603050405020304" pitchFamily="18" charset="0"/>
            </a:endParaRPr>
          </a:p>
        </p:txBody>
      </p:sp>
      <p:graphicFrame>
        <p:nvGraphicFramePr>
          <p:cNvPr id="7" name="Схема 6">
            <a:extLst>
              <a:ext uri="{FF2B5EF4-FFF2-40B4-BE49-F238E27FC236}">
                <a16:creationId xmlns:a16="http://schemas.microsoft.com/office/drawing/2014/main" id="{01CEB95C-5678-46F2-A31A-8C70F103E069}"/>
              </a:ext>
            </a:extLst>
          </p:cNvPr>
          <p:cNvGraphicFramePr/>
          <p:nvPr>
            <p:extLst>
              <p:ext uri="{D42A27DB-BD31-4B8C-83A1-F6EECF244321}">
                <p14:modId xmlns:p14="http://schemas.microsoft.com/office/powerpoint/2010/main" val="4068178664"/>
              </p:ext>
            </p:extLst>
          </p:nvPr>
        </p:nvGraphicFramePr>
        <p:xfrm>
          <a:off x="2032000" y="1579418"/>
          <a:ext cx="8128000" cy="47063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51755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04DE452-EDC4-4C45-81BF-1BAE06B8F800}"/>
              </a:ext>
            </a:extLst>
          </p:cNvPr>
          <p:cNvSpPr/>
          <p:nvPr/>
        </p:nvSpPr>
        <p:spPr>
          <a:xfrm>
            <a:off x="2022764" y="737329"/>
            <a:ext cx="9199418" cy="5616987"/>
          </a:xfrm>
          <a:prstGeom prst="rect">
            <a:avLst/>
          </a:prstGeom>
        </p:spPr>
        <p:txBody>
          <a:bodyPr wrap="square">
            <a:spAutoFit/>
          </a:bodyPr>
          <a:lstStyle/>
          <a:p>
            <a:pPr indent="450215" algn="just">
              <a:lnSpc>
                <a:spcPct val="150000"/>
              </a:lnSpc>
              <a:spcAft>
                <a:spcPts val="0"/>
              </a:spcAft>
            </a:pPr>
            <a:r>
              <a:rPr lang="uz-Latn-UZ" sz="2200" dirty="0">
                <a:latin typeface="Times New Roman" panose="02020603050405020304" pitchFamily="18" charset="0"/>
                <a:ea typeface="Times New Roman" panose="02020603050405020304" pitchFamily="18" charset="0"/>
              </a:rPr>
              <a:t>V.S.Vaxshtain bu ikki misolni kommutatsiya oʻtish deb ataydi, chunki hodisa maʼlum jihatlarga qarab oʻz maʼnosini oʻzgartirishi mumkin. Sotsiolog tadqiqotchi sifatida freymni tanib olishda va u qaysi ma'noda qo'llanilishida juda ehtiyot bo'lishi kerak.</a:t>
            </a:r>
            <a:endParaRPr lang="ru-RU" sz="2200" dirty="0">
              <a:latin typeface="Times New Roman" panose="02020603050405020304" pitchFamily="18" charset="0"/>
              <a:ea typeface="Times New Roman" panose="02020603050405020304" pitchFamily="18" charset="0"/>
            </a:endParaRPr>
          </a:p>
          <a:p>
            <a:pPr indent="442913" algn="just">
              <a:lnSpc>
                <a:spcPct val="150000"/>
              </a:lnSpc>
            </a:pPr>
            <a:r>
              <a:rPr lang="uz-Latn-UZ" sz="2200" dirty="0">
                <a:latin typeface="Times New Roman" panose="02020603050405020304" pitchFamily="18" charset="0"/>
                <a:ea typeface="Times New Roman" panose="02020603050405020304" pitchFamily="18" charset="0"/>
              </a:rPr>
              <a:t>Shunday qilib, kognitiv tilshunoslikda freym kategoriyasi markaziy o'rinlardan birini egallaydi. “Freym” tushunchasi turli lingvistik hodisalarni tahlil qilish uchun ishlatiladi [8. 137-bet]. O. V. Sokolova kognitiv tilshunoslarning tadqiqotlarida freym tushunchasiga ikkita yondashuvni aniqlaydi: freym bilimlar strukturasi (inson kognitiv tizimining bir qismi) va freym bilimlarni ifodalovchi tuzilma sifatida (kognitiv tuzilmani ifodalash vositasi) [16. 236-bet]. </a:t>
            </a:r>
            <a:endParaRPr lang="ru-RU" sz="2200" dirty="0"/>
          </a:p>
        </p:txBody>
      </p:sp>
    </p:spTree>
    <p:extLst>
      <p:ext uri="{BB962C8B-B14F-4D97-AF65-F5344CB8AC3E}">
        <p14:creationId xmlns:p14="http://schemas.microsoft.com/office/powerpoint/2010/main" val="3703574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04175753-F3CA-4BC0-9347-30E13C9F2B04}"/>
              </a:ext>
            </a:extLst>
          </p:cNvPr>
          <p:cNvSpPr/>
          <p:nvPr/>
        </p:nvSpPr>
        <p:spPr>
          <a:xfrm>
            <a:off x="1551703" y="848142"/>
            <a:ext cx="10127672" cy="5289422"/>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a:extLst>
              <a:ext uri="{FF2B5EF4-FFF2-40B4-BE49-F238E27FC236}">
                <a16:creationId xmlns:a16="http://schemas.microsoft.com/office/drawing/2014/main" id="{19F4979C-F7EC-4115-81C8-9DBB07E4E173}"/>
              </a:ext>
            </a:extLst>
          </p:cNvPr>
          <p:cNvSpPr/>
          <p:nvPr/>
        </p:nvSpPr>
        <p:spPr>
          <a:xfrm>
            <a:off x="1925781" y="848142"/>
            <a:ext cx="9476509" cy="5130315"/>
          </a:xfrm>
          <a:prstGeom prst="rect">
            <a:avLst/>
          </a:prstGeom>
        </p:spPr>
        <p:txBody>
          <a:bodyPr wrap="square">
            <a:spAutoFit/>
          </a:bodyPr>
          <a:lstStyle/>
          <a:p>
            <a:pPr indent="442913" algn="just">
              <a:lnSpc>
                <a:spcPct val="125000"/>
              </a:lnSpc>
            </a:pPr>
            <a:r>
              <a:rPr lang="uz-Latn-UZ" sz="2200" dirty="0">
                <a:latin typeface="Times New Roman" panose="02020603050405020304" pitchFamily="18" charset="0"/>
                <a:ea typeface="Times New Roman" panose="02020603050405020304" pitchFamily="18" charset="0"/>
              </a:rPr>
              <a:t>A. A. Lozinskaya ta'kidlaganidek, axborot texnologiyalari asrining ehtiyojlari o'quvchilar tomonidan ma'lumotni sharhlashni osonlashtirish uchun o'quv materialini bir necha marta siqish zaruratini tug'dirdi. Bilim elementlari o'rtasidagi muhim va stereotipik bog'lanishlarni aniqlashga va "qattiq" universal tuzilmani yaratishga asoslangan freym usuli (axborotni strukturalash modeli) eng katta axborot sig'imi, ko'p qirrali va integratsiyaga ega [11. 178-bet]. Bizning tadqiqotimiz uchun eng katta qiziqish kundalik hayot sotsiologiyasida freymlar nazariyasini rivojlantirishga qaratilgan bo'lib, u eng izchil ochiladi. V. S. Vaxshtain ta'kidlaganidek, freymlar tahlili kundalik o'zaro munosabatlarni tushunish uchun qimmatli nazariy manbadir. Freym nazariyasi kundalik dunyoni empirik o'rganishda faol qo'llaniladigan ko'plab "kundalik amaliyot nazariyalari" ga haqiqiy muqobildir. P. 5]. </a:t>
            </a:r>
            <a:endParaRPr lang="ru-RU" sz="2200" dirty="0"/>
          </a:p>
        </p:txBody>
      </p:sp>
    </p:spTree>
    <p:extLst>
      <p:ext uri="{BB962C8B-B14F-4D97-AF65-F5344CB8AC3E}">
        <p14:creationId xmlns:p14="http://schemas.microsoft.com/office/powerpoint/2010/main" val="42616180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3A0D669D-F577-4D17-A7AB-B3B748E99C6E}"/>
              </a:ext>
            </a:extLst>
          </p:cNvPr>
          <p:cNvSpPr/>
          <p:nvPr/>
        </p:nvSpPr>
        <p:spPr>
          <a:xfrm>
            <a:off x="1579415" y="640512"/>
            <a:ext cx="9767455" cy="5718724"/>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a:extLst>
              <a:ext uri="{FF2B5EF4-FFF2-40B4-BE49-F238E27FC236}">
                <a16:creationId xmlns:a16="http://schemas.microsoft.com/office/drawing/2014/main" id="{355CD03B-1D74-4A82-978A-277A3DED5036}"/>
              </a:ext>
            </a:extLst>
          </p:cNvPr>
          <p:cNvSpPr/>
          <p:nvPr/>
        </p:nvSpPr>
        <p:spPr>
          <a:xfrm>
            <a:off x="2064327" y="640512"/>
            <a:ext cx="8728364" cy="5576976"/>
          </a:xfrm>
          <a:prstGeom prst="rect">
            <a:avLst/>
          </a:prstGeom>
        </p:spPr>
        <p:txBody>
          <a:bodyPr wrap="square">
            <a:spAutoFit/>
          </a:bodyPr>
          <a:lstStyle/>
          <a:p>
            <a:pPr indent="450215" algn="just">
              <a:lnSpc>
                <a:spcPct val="150000"/>
              </a:lnSpc>
              <a:spcAft>
                <a:spcPts val="0"/>
              </a:spcAft>
            </a:pPr>
            <a:r>
              <a:rPr lang="uz-Latn-UZ" sz="2000" dirty="0">
                <a:latin typeface="Times New Roman" panose="02020603050405020304" pitchFamily="18" charset="0"/>
                <a:ea typeface="Times New Roman" panose="02020603050405020304" pitchFamily="18" charset="0"/>
              </a:rPr>
              <a:t>V.A. Yadovning so'zlariga ko'ra, "bu erda va hozir" tamoyili chegaraga ko'tarilib, "prinsiplarning yo'qligi va nedensellikni rad etish printsipi" ga aylanadi [19. 129-130-betlar]. V. A. Yadov nuqtai nazaridan, ijtimoiy fanlarda "mikro-makro dilemma" ni engib o'tishga shoshilinch ehtiyoj bor. Makroijtimoiy jarayonlar va odamlarning kundalik hayotiga tadqiqot nazariyasi va metodologiyasiga integratsiyalashuv tendentsiyasining belgilaridan biri "mix metodologiyasi" (miqdoriy va sifat tahlilini birlashtiruvchi) atamasining kiritilishi edi. 149-bet]. Mashhur sotsiolog ta'kidlaganidek, amaliyot nazariyasi va freymlar nazariyasi muammolarini muhokama qilish makro va mikrosotsiologlar o'rtasidagi o'zaro tushunish uchun "ko'prik" bo'lishi mumkin, "va - kim biladi? - tahlilning ikkala darajasini birlashtiradigan ma'lum bir nazariyaning mumkin bo'lgan qurilishi" [19. 129-bet].</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683282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FF0BF9E0-AB4E-44A7-AB3A-008D1AA63A7F}"/>
              </a:ext>
            </a:extLst>
          </p:cNvPr>
          <p:cNvSpPr/>
          <p:nvPr/>
        </p:nvSpPr>
        <p:spPr>
          <a:xfrm>
            <a:off x="3126847" y="230670"/>
            <a:ext cx="3583032" cy="646331"/>
          </a:xfrm>
          <a:prstGeom prst="rect">
            <a:avLst/>
          </a:prstGeom>
        </p:spPr>
        <p:txBody>
          <a:bodyPr wrap="none">
            <a:spAutoFit/>
          </a:bodyPr>
          <a:lstStyle/>
          <a:p>
            <a:r>
              <a:rPr lang="en-US" sz="3600" b="1" dirty="0" err="1">
                <a:latin typeface="Times New Roman" panose="02020603050405020304" pitchFamily="18" charset="0"/>
                <a:cs typeface="Times New Roman" panose="02020603050405020304" pitchFamily="18" charset="0"/>
              </a:rPr>
              <a:t>Nazorat</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savollari</a:t>
            </a:r>
            <a:endParaRPr lang="ru-RU" sz="3600" b="1" dirty="0">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D9F7757F-D40E-4922-84BC-64F53157FC82}"/>
              </a:ext>
            </a:extLst>
          </p:cNvPr>
          <p:cNvSpPr/>
          <p:nvPr/>
        </p:nvSpPr>
        <p:spPr>
          <a:xfrm>
            <a:off x="1925780" y="923025"/>
            <a:ext cx="9365674" cy="5011949"/>
          </a:xfrm>
          <a:prstGeom prst="rect">
            <a:avLst/>
          </a:prstGeom>
        </p:spPr>
        <p:txBody>
          <a:bodyPr wrap="square">
            <a:spAutoFit/>
          </a:bodyPr>
          <a:lstStyle/>
          <a:p>
            <a:pPr algn="just">
              <a:lnSpc>
                <a:spcPct val="150000"/>
              </a:lnSpc>
              <a:spcAft>
                <a:spcPts val="0"/>
              </a:spcAft>
            </a:pPr>
            <a:r>
              <a:rPr lang="uz-Latn-UZ" sz="2400" dirty="0">
                <a:latin typeface="Times New Roman" panose="02020603050405020304" pitchFamily="18" charset="0"/>
                <a:ea typeface="Times New Roman" panose="02020603050405020304" pitchFamily="18" charset="0"/>
              </a:rPr>
              <a:t>1. Freymlar nazariyasida freymlar nima va ular qanday komponentlarni o'z ichiga oladi?</a:t>
            </a:r>
            <a:endParaRPr lang="ru-RU" sz="2400" dirty="0">
              <a:latin typeface="Times New Roman" panose="02020603050405020304" pitchFamily="18" charset="0"/>
              <a:ea typeface="Times New Roman" panose="02020603050405020304" pitchFamily="18" charset="0"/>
            </a:endParaRPr>
          </a:p>
          <a:p>
            <a:pPr algn="just">
              <a:lnSpc>
                <a:spcPct val="150000"/>
              </a:lnSpc>
              <a:spcAft>
                <a:spcPts val="0"/>
              </a:spcAft>
            </a:pPr>
            <a:r>
              <a:rPr lang="uz-Latn-UZ" sz="2400" dirty="0">
                <a:latin typeface="Times New Roman" panose="02020603050405020304" pitchFamily="18" charset="0"/>
                <a:ea typeface="Times New Roman" panose="02020603050405020304" pitchFamily="18" charset="0"/>
              </a:rPr>
              <a:t>2. Axborotni izohlash va qaror qabul qilish uchun freymlardan qanday foydalaniladi?</a:t>
            </a:r>
            <a:endParaRPr lang="ru-RU" sz="2400" dirty="0">
              <a:latin typeface="Times New Roman" panose="02020603050405020304" pitchFamily="18" charset="0"/>
              <a:ea typeface="Times New Roman" panose="02020603050405020304" pitchFamily="18" charset="0"/>
            </a:endParaRPr>
          </a:p>
          <a:p>
            <a:pPr algn="just">
              <a:lnSpc>
                <a:spcPct val="150000"/>
              </a:lnSpc>
              <a:spcAft>
                <a:spcPts val="0"/>
              </a:spcAft>
            </a:pPr>
            <a:r>
              <a:rPr lang="uz-Latn-UZ" sz="2400" dirty="0">
                <a:latin typeface="Times New Roman" panose="02020603050405020304" pitchFamily="18" charset="0"/>
                <a:ea typeface="Times New Roman" panose="02020603050405020304" pitchFamily="18" charset="0"/>
              </a:rPr>
              <a:t>3. Freymlar nazariyasi fanning qaysi sohalari va amaliy sohalariga kiradi?</a:t>
            </a:r>
            <a:endParaRPr lang="ru-RU" sz="2400" dirty="0">
              <a:latin typeface="Times New Roman" panose="02020603050405020304" pitchFamily="18" charset="0"/>
              <a:ea typeface="Times New Roman" panose="02020603050405020304" pitchFamily="18" charset="0"/>
            </a:endParaRPr>
          </a:p>
          <a:p>
            <a:pPr algn="just">
              <a:lnSpc>
                <a:spcPct val="150000"/>
              </a:lnSpc>
              <a:spcAft>
                <a:spcPts val="0"/>
              </a:spcAft>
            </a:pPr>
            <a:r>
              <a:rPr lang="uz-Latn-UZ" sz="2400" dirty="0">
                <a:latin typeface="Times New Roman" panose="02020603050405020304" pitchFamily="18" charset="0"/>
                <a:ea typeface="Times New Roman" panose="02020603050405020304" pitchFamily="18" charset="0"/>
              </a:rPr>
              <a:t>4. Freymlar nazariyasining muhim jihatlari va cheklovlari nimalardan iborat?</a:t>
            </a:r>
            <a:endParaRPr lang="ru-RU" sz="2400" dirty="0">
              <a:latin typeface="Times New Roman" panose="02020603050405020304" pitchFamily="18" charset="0"/>
              <a:ea typeface="Times New Roman" panose="02020603050405020304" pitchFamily="18" charset="0"/>
            </a:endParaRPr>
          </a:p>
          <a:p>
            <a:pPr algn="just">
              <a:lnSpc>
                <a:spcPct val="150000"/>
              </a:lnSpc>
              <a:spcAft>
                <a:spcPts val="0"/>
              </a:spcAft>
            </a:pPr>
            <a:r>
              <a:rPr lang="uz-Latn-UZ" sz="2400" dirty="0">
                <a:latin typeface="Times New Roman" panose="02020603050405020304" pitchFamily="18" charset="0"/>
                <a:ea typeface="Times New Roman" panose="02020603050405020304" pitchFamily="18" charset="0"/>
              </a:rPr>
              <a:t>5. Freymlar sohasida keyingi tadqiqotlarning qanday istiqbollarini aniqlash mumkin?</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895958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048731" name="Текст 1048730"/>
          <p:cNvSpPr>
            <a:spLocks noGrp="1"/>
          </p:cNvSpPr>
          <p:nvPr>
            <p:ph type="body" sz="half" idx="2"/>
          </p:nvPr>
        </p:nvSpPr>
        <p:spPr>
          <a:xfrm>
            <a:off x="1134486" y="285197"/>
            <a:ext cx="8915400" cy="729622"/>
          </a:xfrm>
        </p:spPr>
        <p:txBody>
          <a:bodyPr/>
          <a:lstStyle/>
          <a:p>
            <a:pPr algn="ctr"/>
            <a:r>
              <a:rPr lang="en-US" sz="2800" b="1" dirty="0" err="1">
                <a:solidFill>
                  <a:schemeClr val="tx1"/>
                </a:solidFill>
                <a:latin typeface="Times New Roman" panose="02020603050405020304" pitchFamily="18" charset="0"/>
                <a:cs typeface="Times New Roman" panose="02020603050405020304" pitchFamily="18" charset="0"/>
              </a:rPr>
              <a:t>Foydalanilgan</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adabiyotlar</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ro‘yxati</a:t>
            </a:r>
            <a:r>
              <a:rPr lang="en-US" sz="2800" b="1" dirty="0">
                <a:solidFill>
                  <a:schemeClr val="tx1"/>
                </a:solidFill>
                <a:latin typeface="Times New Roman" panose="02020603050405020304" pitchFamily="18" charset="0"/>
                <a:cs typeface="Times New Roman" panose="02020603050405020304" pitchFamily="18" charset="0"/>
              </a:rPr>
              <a:t>.</a:t>
            </a:r>
            <a:r>
              <a:rPr lang="en-US" b="1" dirty="0">
                <a:solidFill>
                  <a:schemeClr val="tx1"/>
                </a:solidFill>
                <a:latin typeface="Times New Roman" panose="02020603050405020304" pitchFamily="18" charset="0"/>
                <a:cs typeface="Times New Roman" panose="02020603050405020304" pitchFamily="18" charset="0"/>
              </a:rPr>
              <a:t> </a:t>
            </a:r>
          </a:p>
        </p:txBody>
      </p:sp>
      <p:sp>
        <p:nvSpPr>
          <p:cNvPr id="4" name="Прямоугольник 3">
            <a:extLst>
              <a:ext uri="{FF2B5EF4-FFF2-40B4-BE49-F238E27FC236}">
                <a16:creationId xmlns:a16="http://schemas.microsoft.com/office/drawing/2014/main" id="{3AA29849-40D4-4373-8363-B001F77F4203}"/>
              </a:ext>
            </a:extLst>
          </p:cNvPr>
          <p:cNvSpPr/>
          <p:nvPr/>
        </p:nvSpPr>
        <p:spPr>
          <a:xfrm>
            <a:off x="1939636" y="1014819"/>
            <a:ext cx="9601200" cy="5016758"/>
          </a:xfrm>
          <a:prstGeom prst="rect">
            <a:avLst/>
          </a:prstGeom>
        </p:spPr>
        <p:txBody>
          <a:bodyPr wrap="square">
            <a:spAutoFit/>
          </a:bodyPr>
          <a:lstStyle/>
          <a:p>
            <a:pPr marL="270510" indent="-270510" algn="just">
              <a:spcAft>
                <a:spcPts val="0"/>
              </a:spcAft>
            </a:pPr>
            <a:r>
              <a:rPr lang="uz-Latn-UZ" sz="1600" dirty="0">
                <a:latin typeface="Times New Roman" panose="02020603050405020304" pitchFamily="18" charset="0"/>
                <a:ea typeface="Times New Roman" panose="02020603050405020304" pitchFamily="18" charset="0"/>
              </a:rPr>
              <a:t>1. Vaxshtain V.S. Freymlar nazariyasi kundalik dunyoni sotsiologik tahlil qilish vositasi sifatida: mavhum. Ph.D. dis. M., 2007 yil.</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sz="1600" dirty="0">
                <a:latin typeface="Times New Roman" panose="02020603050405020304" pitchFamily="18" charset="0"/>
                <a:ea typeface="Times New Roman" panose="02020603050405020304" pitchFamily="18" charset="0"/>
              </a:rPr>
              <a:t>2. Goffman I. Frame tahlili: kundalik tajribani tashkil etish bo'yicha insho. M.: RAS Sotsiologiya instituti, 2004 y.</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sz="1600" dirty="0">
                <a:latin typeface="Times New Roman" panose="02020603050405020304" pitchFamily="18" charset="0"/>
                <a:ea typeface="Times New Roman" panose="02020603050405020304" pitchFamily="18" charset="0"/>
              </a:rPr>
              <a:t>3. Guselnikova O.V. Freymlarni tahlil qilish imkoniyatlari // Fan, madaniyat, ta'lim olami. 2009. No 5. 29-32-betlar.</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sz="1600" dirty="0">
                <a:latin typeface="Times New Roman" panose="02020603050405020304" pitchFamily="18" charset="0"/>
                <a:ea typeface="Times New Roman" panose="02020603050405020304" pitchFamily="18" charset="0"/>
              </a:rPr>
              <a:t>4. Dizayn echimlarini sintez qilish uchun sun'iy intellekt usullari / V. E. Podolskiy, I. L. Korobova, I. V. Milovanov, I. A. Dyakov, N. V. Maistrenko. – Tambov: TDTU Oliy kasb-hunar ta’limi davlat ta’lim muassasasi nashriyoti, 2010. – 80 b. – ISBN 978‑5‑8265‑0954‑8.</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sz="1600" dirty="0">
                <a:latin typeface="Times New Roman" panose="02020603050405020304" pitchFamily="18" charset="0"/>
                <a:ea typeface="Times New Roman" panose="02020603050405020304" pitchFamily="18" charset="0"/>
              </a:rPr>
              <a:t>5. Sun'iy intellekt portali [Elektron resurs]. – Kirish rejimi: URL: http://www.aiportal.ru/articles/knowledge ‑models/frame‑model.html (kirish sanasi: 11/10/11).</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sz="1600" dirty="0">
                <a:latin typeface="Times New Roman" panose="02020603050405020304" pitchFamily="18" charset="0"/>
                <a:ea typeface="Times New Roman" panose="02020603050405020304" pitchFamily="18" charset="0"/>
              </a:rPr>
              <a:t>6. Guselnikova O.V. Freym tuzilishining terminologik apparati // Chelyabinsk davlat pedagogika universitetining axborotnomasi. 2010. No 9. 137-149-betlar.</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sz="1600" dirty="0">
                <a:latin typeface="Times New Roman" panose="02020603050405020304" pitchFamily="18" charset="0"/>
                <a:ea typeface="Times New Roman" panose="02020603050405020304" pitchFamily="18" charset="0"/>
              </a:rPr>
              <a:t>7. Dvora Janow, Merlin van Xulst. Siyosiy doiralar: freym tahlilidan freym tahliligacha // Sotsiologik sharh. 2011. T. 10. No 1-2.</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sz="1600" dirty="0">
                <a:latin typeface="Times New Roman" panose="02020603050405020304" pitchFamily="18" charset="0"/>
                <a:ea typeface="Times New Roman" panose="02020603050405020304" pitchFamily="18" charset="0"/>
              </a:rPr>
              <a:t>8. Odamlar o'zlarini qanday yaratadilar. Oddiy ruslar g'ayrioddiy vaziyatlarda: kuzatilgan sakkizta holatni kontseptual tushunish / Ed. ed. V.A. Yadova, E.N. Danilova, K. Klement. Moskva, 2010 yil.</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sz="1600" dirty="0">
                <a:latin typeface="Times New Roman" panose="02020603050405020304" pitchFamily="18" charset="0"/>
                <a:ea typeface="Times New Roman" panose="02020603050405020304" pitchFamily="18" charset="0"/>
              </a:rPr>
              <a:t>9. Lozinskaya A.A. Modulli fizika o'qitish dasturining mazmunini tuzish uchun freym usuli // Ural davlat universiteti yangiliklari. Seriya 1. Ta'lim, fan va madaniyat muammolari. 2009. T. 67. No 3. B. 176-184.</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sz="1600" dirty="0">
                <a:latin typeface="Times New Roman" panose="02020603050405020304" pitchFamily="18" charset="0"/>
                <a:ea typeface="Times New Roman" panose="02020603050405020304" pitchFamily="18" charset="0"/>
              </a:rPr>
              <a:t>10. Nekrasov S.I., Molchanova N.S. Zamonaviy fanda freym nazariyasining ahamiyati // Belgorod davlat universitetining ilmiy byulletenlari. Seriya: Falsafa. Sotsiologiya. To'g'ri. 2009. T. 16. No 10. B. 13-17.</a:t>
            </a:r>
            <a:endParaRPr lang="ru-RU" sz="1600" dirty="0">
              <a:effectLst/>
              <a:latin typeface="Times New Roman" panose="02020603050405020304" pitchFamily="18" charset="0"/>
              <a:ea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048731" name="Текст 1048730"/>
          <p:cNvSpPr>
            <a:spLocks noGrp="1"/>
          </p:cNvSpPr>
          <p:nvPr>
            <p:ph type="body" sz="half" idx="2"/>
          </p:nvPr>
        </p:nvSpPr>
        <p:spPr>
          <a:xfrm>
            <a:off x="1134486" y="285197"/>
            <a:ext cx="8915400" cy="729622"/>
          </a:xfrm>
        </p:spPr>
        <p:txBody>
          <a:bodyPr/>
          <a:lstStyle/>
          <a:p>
            <a:pPr algn="ctr"/>
            <a:r>
              <a:rPr lang="en-US" sz="2800" b="1" dirty="0" err="1">
                <a:solidFill>
                  <a:schemeClr val="tx1"/>
                </a:solidFill>
                <a:latin typeface="Times New Roman" panose="02020603050405020304" pitchFamily="18" charset="0"/>
                <a:cs typeface="Times New Roman" panose="02020603050405020304" pitchFamily="18" charset="0"/>
              </a:rPr>
              <a:t>Foydalanilgan</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adabiyotlar</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ro‘yxati</a:t>
            </a:r>
            <a:r>
              <a:rPr lang="en-US" sz="2800" b="1" dirty="0">
                <a:solidFill>
                  <a:schemeClr val="tx1"/>
                </a:solidFill>
                <a:latin typeface="Times New Roman" panose="02020603050405020304" pitchFamily="18" charset="0"/>
                <a:cs typeface="Times New Roman" panose="02020603050405020304" pitchFamily="18" charset="0"/>
              </a:rPr>
              <a:t>.</a:t>
            </a:r>
            <a:r>
              <a:rPr lang="en-US" b="1" dirty="0">
                <a:solidFill>
                  <a:schemeClr val="tx1"/>
                </a:solidFill>
                <a:latin typeface="Times New Roman" panose="02020603050405020304" pitchFamily="18" charset="0"/>
                <a:cs typeface="Times New Roman" panose="02020603050405020304" pitchFamily="18" charset="0"/>
              </a:rPr>
              <a:t> </a:t>
            </a:r>
          </a:p>
        </p:txBody>
      </p:sp>
      <p:sp>
        <p:nvSpPr>
          <p:cNvPr id="2" name="Прямоугольник 1">
            <a:extLst>
              <a:ext uri="{FF2B5EF4-FFF2-40B4-BE49-F238E27FC236}">
                <a16:creationId xmlns:a16="http://schemas.microsoft.com/office/drawing/2014/main" id="{DB8DDA0C-E023-47A6-B6FA-79C60F72E049}"/>
              </a:ext>
            </a:extLst>
          </p:cNvPr>
          <p:cNvSpPr/>
          <p:nvPr/>
        </p:nvSpPr>
        <p:spPr>
          <a:xfrm>
            <a:off x="2142114" y="940492"/>
            <a:ext cx="8769927" cy="5632311"/>
          </a:xfrm>
          <a:prstGeom prst="rect">
            <a:avLst/>
          </a:prstGeom>
        </p:spPr>
        <p:txBody>
          <a:bodyPr wrap="square">
            <a:spAutoFit/>
          </a:bodyPr>
          <a:lstStyle/>
          <a:p>
            <a:pPr marL="270510" indent="-270510" algn="just">
              <a:spcAft>
                <a:spcPts val="0"/>
              </a:spcAft>
            </a:pPr>
            <a:r>
              <a:rPr lang="uz-Latn-UZ" dirty="0">
                <a:latin typeface="Times New Roman" panose="02020603050405020304" pitchFamily="18" charset="0"/>
                <a:ea typeface="Times New Roman" panose="02020603050405020304" pitchFamily="18" charset="0"/>
              </a:rPr>
              <a:t>11. Pisareva M.M. Freymlar tahlili ofis maydoni uchun metodologiya sifatida // O'n to'qqizinchi "May o'qishlari" materiallari "Katta shaharning madaniy olamlari", 2007. [elektron resurs]. URL: http://maiskoechtivo.pstu.ru/2007/4/1/1.html</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dirty="0">
                <a:latin typeface="Times New Roman" panose="02020603050405020304" pitchFamily="18" charset="0"/>
                <a:ea typeface="Times New Roman" panose="02020603050405020304" pitchFamily="18" charset="0"/>
              </a:rPr>
              <a:t>12. Rezaev V.V. Kundalik hayot tarkibidagi kundalik tarix: freym tahlili tajribasi // Chelyabinsk gumanitar. 2011. T. 2. No 15. B. 92-95.</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dirty="0">
                <a:latin typeface="Times New Roman" panose="02020603050405020304" pitchFamily="18" charset="0"/>
                <a:ea typeface="Times New Roman" panose="02020603050405020304" pitchFamily="18" charset="0"/>
              </a:rPr>
              <a:t>13. Sokolova E.E. Ingliz tilini o'qitishda bilimlarni freym tashkil etish // Psixologik fan va ta'lim. 2008. No 2. B. 96-104.</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dirty="0">
                <a:latin typeface="Times New Roman" panose="02020603050405020304" pitchFamily="18" charset="0"/>
                <a:ea typeface="Times New Roman" panose="02020603050405020304" pitchFamily="18" charset="0"/>
              </a:rPr>
              <a:t>14. Sokolova O.V. Kognitiv tilshunoslikdagi freymlar toifasi // Astraxan davlat texnika universitetining xabarnomasi. 2007. No 1. P. 236-239.</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dirty="0">
                <a:latin typeface="Times New Roman" panose="02020603050405020304" pitchFamily="18" charset="0"/>
                <a:ea typeface="Times New Roman" panose="02020603050405020304" pitchFamily="18" charset="0"/>
              </a:rPr>
              <a:t>15. Fedorova S.I. Tarixni o'qitish usullariga freym yondashuvi // Kelajak maktabi. 2008. No 2. 14-20-betlar.</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dirty="0">
                <a:latin typeface="Times New Roman" panose="02020603050405020304" pitchFamily="18" charset="0"/>
                <a:ea typeface="Times New Roman" panose="02020603050405020304" pitchFamily="18" charset="0"/>
              </a:rPr>
              <a:t>16. Yadov V.A. Sotsiologiyadagi makro-mikro dilemma haqida munozaralar to'g'risida // Sotsiologik jurnal. 2009. No 1. P. 145-154.</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dirty="0">
                <a:latin typeface="Times New Roman" panose="02020603050405020304" pitchFamily="18" charset="0"/>
                <a:ea typeface="Times New Roman" panose="02020603050405020304" pitchFamily="18" charset="0"/>
              </a:rPr>
              <a:t>17. Yadov V.A. Sotsiologiyadagi makro-mikro dilemma haqida munozaralar to'g'risida // Sotsiologik jurnal. 2009. No 2. B. 128-130.</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dirty="0">
                <a:latin typeface="Times New Roman" panose="02020603050405020304" pitchFamily="18" charset="0"/>
                <a:ea typeface="Times New Roman" panose="02020603050405020304" pitchFamily="18" charset="0"/>
              </a:rPr>
              <a:t>18. Yadov V.A. Erving Goffmanning freymlar kontseptsiyasini qayta ko'rib chiqishga urinish. (Tadqiqot loyihasini ishlab chiqishdagi munozaralardan so'ng) // RAS ISning rasmiy veb-sayti. 2011. [elektron resurs]. URL: http://www.isras.ru/publ.html?id=2024</a:t>
            </a:r>
            <a:endParaRPr lang="ru-RU" sz="1600" dirty="0">
              <a:latin typeface="Times New Roman" panose="02020603050405020304" pitchFamily="18" charset="0"/>
              <a:ea typeface="Times New Roman" panose="02020603050405020304" pitchFamily="18" charset="0"/>
            </a:endParaRPr>
          </a:p>
          <a:p>
            <a:pPr marL="270510" indent="-270510" algn="just">
              <a:spcAft>
                <a:spcPts val="0"/>
              </a:spcAft>
            </a:pPr>
            <a:r>
              <a:rPr lang="uz-Latn-UZ" dirty="0">
                <a:latin typeface="Times New Roman" panose="02020603050405020304" pitchFamily="18" charset="0"/>
                <a:ea typeface="Times New Roman" panose="02020603050405020304" pitchFamily="18" charset="0"/>
              </a:rPr>
              <a:t>19. Yanitskiy O.N. Ijtimoiy harakatlar va tuzilish nazariyasi [elektron resurs]. URL: http://www.ssa-rss.ru/index.php?page_id=19&amp;id=464</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25101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91037FD5-332E-478C-A5FC-791E68F7FFAF}"/>
              </a:ext>
            </a:extLst>
          </p:cNvPr>
          <p:cNvSpPr>
            <a:spLocks noGrp="1"/>
          </p:cNvSpPr>
          <p:nvPr>
            <p:ph type="body" sz="half" idx="2"/>
          </p:nvPr>
        </p:nvSpPr>
        <p:spPr>
          <a:xfrm>
            <a:off x="2215141" y="2937164"/>
            <a:ext cx="7108968" cy="729622"/>
          </a:xfrm>
        </p:spPr>
        <p:txBody>
          <a:bodyPr>
            <a:noAutofit/>
          </a:bodyPr>
          <a:lstStyle/>
          <a:p>
            <a:r>
              <a:rPr lang="en-US" sz="4600" b="1" i="1" dirty="0" err="1">
                <a:solidFill>
                  <a:schemeClr val="tx1"/>
                </a:solidFill>
                <a:latin typeface="Times New Roman" panose="02020603050405020304" pitchFamily="18" charset="0"/>
                <a:cs typeface="Times New Roman" panose="02020603050405020304" pitchFamily="18" charset="0"/>
              </a:rPr>
              <a:t>E’tiboringiz</a:t>
            </a:r>
            <a:r>
              <a:rPr lang="en-US" sz="4600" b="1" i="1" dirty="0">
                <a:solidFill>
                  <a:schemeClr val="tx1"/>
                </a:solidFill>
                <a:latin typeface="Times New Roman" panose="02020603050405020304" pitchFamily="18" charset="0"/>
                <a:cs typeface="Times New Roman" panose="02020603050405020304" pitchFamily="18" charset="0"/>
              </a:rPr>
              <a:t> uchun </a:t>
            </a:r>
            <a:r>
              <a:rPr lang="en-US" sz="4600" b="1" i="1" dirty="0" err="1">
                <a:solidFill>
                  <a:schemeClr val="tx1"/>
                </a:solidFill>
                <a:latin typeface="Times New Roman" panose="02020603050405020304" pitchFamily="18" charset="0"/>
                <a:cs typeface="Times New Roman" panose="02020603050405020304" pitchFamily="18" charset="0"/>
              </a:rPr>
              <a:t>raxmat</a:t>
            </a:r>
            <a:endParaRPr lang="ru-RU" sz="4600" b="1"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7951126"/>
      </p:ext>
    </p:extLst>
  </p:cSld>
  <p:clrMapOvr>
    <a:masterClrMapping/>
  </p:clrMapOvr>
</p:sld>
</file>

<file path=ppt/theme/theme1.xml><?xml version="1.0" encoding="utf-8"?>
<a:theme xmlns:a="http://schemas.openxmlformats.org/drawingml/2006/main" name="Легкий дым">
  <a:themeElements>
    <a:clrScheme name="Синий и зеленый">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4507</TotalTime>
  <Words>2894</Words>
  <Application>Microsoft Office PowerPoint</Application>
  <PresentationFormat>Широкоэкранный</PresentationFormat>
  <Paragraphs>128</Paragraphs>
  <Slides>32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32</vt:i4>
      </vt:variant>
    </vt:vector>
  </HeadingPairs>
  <TitlesOfParts>
    <vt:vector size="38" baseType="lpstr">
      <vt:lpstr>Arial</vt:lpstr>
      <vt:lpstr>Calibri</vt:lpstr>
      <vt:lpstr>Century Gothic</vt:lpstr>
      <vt:lpstr>Times New Roman</vt:lpstr>
      <vt:lpstr>Wingdings 3</vt:lpstr>
      <vt:lpstr>Легкий дым</vt:lpstr>
      <vt:lpstr>Презентация PowerPoint</vt:lpstr>
      <vt:lpstr>Презентация PowerPoint</vt:lpstr>
      <vt:lpstr>Презентация PowerPoint</vt:lpstr>
      <vt:lpstr>Аssotsiativ klaster bir necha turga ega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Lenovo</dc:creator>
  <cp:lastModifiedBy>User</cp:lastModifiedBy>
  <cp:revision>19</cp:revision>
  <dcterms:created xsi:type="dcterms:W3CDTF">2022-12-21T15:14:47Z</dcterms:created>
  <dcterms:modified xsi:type="dcterms:W3CDTF">2023-11-01T01:32:43Z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87409cd70bb54c8491a4cb855c80a5a7</vt:lpwstr>
  </property>
</Properties>
</file>