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Lst>
  <p:sldSz cy="6858000" cx="12192000"/>
  <p:notesSz cx="6858000" cy="9144000"/>
  <p:embeddedFontLst>
    <p:embeddedFont>
      <p:font typeface="Palatino Linotype"/>
      <p:regular r:id="rId47"/>
      <p:bold r:id="rId48"/>
      <p:italic r:id="rId49"/>
      <p:boldItalic r:id="rId50"/>
    </p:embeddedFont>
    <p:embeddedFont>
      <p:font typeface="Century Gothic"/>
      <p:regular r:id="rId51"/>
      <p:bold r:id="rId52"/>
      <p:italic r:id="rId53"/>
      <p:boldItalic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55" roundtripDataSignature="AMtx7mgcFpAV2ZTyFJRDVeLJHlksdPF2n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PalatinoLinotype-bold.fntdata"/><Relationship Id="rId47" Type="http://schemas.openxmlformats.org/officeDocument/2006/relationships/font" Target="fonts/PalatinoLinotype-regular.fntdata"/><Relationship Id="rId49" Type="http://schemas.openxmlformats.org/officeDocument/2006/relationships/font" Target="fonts/PalatinoLinotype-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CenturyGothic-regular.fntdata"/><Relationship Id="rId50" Type="http://schemas.openxmlformats.org/officeDocument/2006/relationships/font" Target="fonts/PalatinoLinotype-boldItalic.fntdata"/><Relationship Id="rId53" Type="http://schemas.openxmlformats.org/officeDocument/2006/relationships/font" Target="fonts/CenturyGothic-italic.fntdata"/><Relationship Id="rId52" Type="http://schemas.openxmlformats.org/officeDocument/2006/relationships/font" Target="fonts/CenturyGothic-bold.fntdata"/><Relationship Id="rId11" Type="http://schemas.openxmlformats.org/officeDocument/2006/relationships/slide" Target="slides/slide6.xml"/><Relationship Id="rId55" Type="http://customschemas.google.com/relationships/presentationmetadata" Target="metadata"/><Relationship Id="rId10" Type="http://schemas.openxmlformats.org/officeDocument/2006/relationships/slide" Target="slides/slide5.xml"/><Relationship Id="rId54" Type="http://schemas.openxmlformats.org/officeDocument/2006/relationships/font" Target="fonts/CenturyGothic-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 name="Google Shape;9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8" name="Google Shape;408;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43"/>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3"/>
          <p:cNvSpPr txBox="1"/>
          <p:nvPr>
            <p:ph idx="1" type="body"/>
          </p:nvPr>
        </p:nvSpPr>
        <p:spPr>
          <a:xfrm>
            <a:off x="609600" y="1600206"/>
            <a:ext cx="109728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20" name="Google Shape;20;p43"/>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3"/>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3"/>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3" name="Shape 23"/>
        <p:cNvGrpSpPr/>
        <p:nvPr/>
      </p:nvGrpSpPr>
      <p:grpSpPr>
        <a:xfrm>
          <a:off x="0" y="0"/>
          <a:ext cx="0" cy="0"/>
          <a:chOff x="0" y="0"/>
          <a:chExt cx="0" cy="0"/>
        </a:xfrm>
      </p:grpSpPr>
      <p:sp>
        <p:nvSpPr>
          <p:cNvPr id="24" name="Google Shape;24;p44"/>
          <p:cNvSpPr txBox="1"/>
          <p:nvPr>
            <p:ph type="ctrTitle"/>
          </p:nvPr>
        </p:nvSpPr>
        <p:spPr>
          <a:xfrm>
            <a:off x="914400" y="609601"/>
            <a:ext cx="103632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8000"/>
              <a:buFont typeface="Palatino Linotype"/>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4"/>
          <p:cNvSpPr txBox="1"/>
          <p:nvPr>
            <p:ph idx="1" type="subTitle"/>
          </p:nvPr>
        </p:nvSpPr>
        <p:spPr>
          <a:xfrm>
            <a:off x="1828800" y="4953000"/>
            <a:ext cx="85344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26" name="Google Shape;26;p44"/>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4"/>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28" name="Google Shape;28;p44"/>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9" name="Shape 29"/>
        <p:cNvGrpSpPr/>
        <p:nvPr/>
      </p:nvGrpSpPr>
      <p:grpSpPr>
        <a:xfrm>
          <a:off x="0" y="0"/>
          <a:ext cx="0" cy="0"/>
          <a:chOff x="0" y="0"/>
          <a:chExt cx="0" cy="0"/>
        </a:xfrm>
      </p:grpSpPr>
      <p:sp>
        <p:nvSpPr>
          <p:cNvPr id="30" name="Google Shape;30;p45"/>
          <p:cNvSpPr txBox="1"/>
          <p:nvPr>
            <p:ph type="title"/>
          </p:nvPr>
        </p:nvSpPr>
        <p:spPr>
          <a:xfrm>
            <a:off x="963084" y="1371615"/>
            <a:ext cx="103632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5"/>
          <p:cNvSpPr txBox="1"/>
          <p:nvPr>
            <p:ph idx="1" type="body"/>
          </p:nvPr>
        </p:nvSpPr>
        <p:spPr>
          <a:xfrm>
            <a:off x="963084" y="4068778"/>
            <a:ext cx="10363200" cy="1131887"/>
          </a:xfrm>
          <a:prstGeom prst="rect">
            <a:avLst/>
          </a:prstGeom>
          <a:noFill/>
          <a:ln>
            <a:noFill/>
          </a:ln>
        </p:spPr>
        <p:txBody>
          <a:bodyPr anchorCtr="0" anchor="t" bIns="45700" lIns="91425" spcFirstLastPara="1" rIns="91425" wrap="square" tIns="45700">
            <a:norm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2" name="Google Shape;32;p45"/>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5"/>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5"/>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35" name="Google Shape;35;p45"/>
          <p:cNvSpPr/>
          <p:nvPr/>
        </p:nvSpPr>
        <p:spPr>
          <a:xfrm>
            <a:off x="59944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6" name="Google Shape;36;p45"/>
          <p:cNvSpPr/>
          <p:nvPr/>
        </p:nvSpPr>
        <p:spPr>
          <a:xfrm>
            <a:off x="62611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7" name="Google Shape;37;p45"/>
          <p:cNvSpPr/>
          <p:nvPr/>
        </p:nvSpPr>
        <p:spPr>
          <a:xfrm>
            <a:off x="5728972"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46"/>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6"/>
          <p:cNvSpPr txBox="1"/>
          <p:nvPr>
            <p:ph idx="1" type="body"/>
          </p:nvPr>
        </p:nvSpPr>
        <p:spPr>
          <a:xfrm>
            <a:off x="6197600" y="1600206"/>
            <a:ext cx="5384800" cy="4525963"/>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41" name="Google Shape;41;p46"/>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6"/>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6"/>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44" name="Google Shape;44;p46"/>
          <p:cNvSpPr txBox="1"/>
          <p:nvPr>
            <p:ph idx="2" type="body"/>
          </p:nvPr>
        </p:nvSpPr>
        <p:spPr>
          <a:xfrm>
            <a:off x="487680" y="1600200"/>
            <a:ext cx="5388864" cy="452628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47"/>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Clr>
                <a:schemeClr val="dk2"/>
              </a:buClr>
              <a:buSzPts val="5400"/>
              <a:buFont typeface="Palatino Linotype"/>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7"/>
          <p:cNvSpPr txBox="1"/>
          <p:nvPr>
            <p:ph idx="1" type="body"/>
          </p:nvPr>
        </p:nvSpPr>
        <p:spPr>
          <a:xfrm>
            <a:off x="609600" y="1600200"/>
            <a:ext cx="5386917"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8" name="Google Shape;48;p47"/>
          <p:cNvSpPr txBox="1"/>
          <p:nvPr>
            <p:ph idx="2" type="body"/>
          </p:nvPr>
        </p:nvSpPr>
        <p:spPr>
          <a:xfrm>
            <a:off x="6197610" y="1600200"/>
            <a:ext cx="5389033"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9" name="Google Shape;49;p47"/>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7"/>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7"/>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52" name="Google Shape;52;p47"/>
          <p:cNvSpPr txBox="1"/>
          <p:nvPr>
            <p:ph idx="3" type="body"/>
          </p:nvPr>
        </p:nvSpPr>
        <p:spPr>
          <a:xfrm>
            <a:off x="609600" y="2212848"/>
            <a:ext cx="5388864" cy="3913632"/>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53" name="Google Shape;53;p47"/>
          <p:cNvSpPr txBox="1"/>
          <p:nvPr>
            <p:ph idx="4" type="body"/>
          </p:nvPr>
        </p:nvSpPr>
        <p:spPr>
          <a:xfrm>
            <a:off x="6230112" y="2212856"/>
            <a:ext cx="5388864" cy="3913187"/>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48"/>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8"/>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8"/>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8"/>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9" name="Shape 59"/>
        <p:cNvGrpSpPr/>
        <p:nvPr/>
      </p:nvGrpSpPr>
      <p:grpSpPr>
        <a:xfrm>
          <a:off x="0" y="0"/>
          <a:ext cx="0" cy="0"/>
          <a:chOff x="0" y="0"/>
          <a:chExt cx="0" cy="0"/>
        </a:xfrm>
      </p:grpSpPr>
      <p:sp>
        <p:nvSpPr>
          <p:cNvPr id="60" name="Google Shape;60;p49"/>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9"/>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9"/>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3" name="Shape 63"/>
        <p:cNvGrpSpPr/>
        <p:nvPr/>
      </p:nvGrpSpPr>
      <p:grpSpPr>
        <a:xfrm>
          <a:off x="0" y="0"/>
          <a:ext cx="0" cy="0"/>
          <a:chOff x="0" y="0"/>
          <a:chExt cx="0" cy="0"/>
        </a:xfrm>
      </p:grpSpPr>
      <p:sp>
        <p:nvSpPr>
          <p:cNvPr id="64" name="Google Shape;64;p50"/>
          <p:cNvSpPr txBox="1"/>
          <p:nvPr>
            <p:ph type="title"/>
          </p:nvPr>
        </p:nvSpPr>
        <p:spPr>
          <a:xfrm>
            <a:off x="7876119" y="266700"/>
            <a:ext cx="4011084"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0"/>
          <p:cNvSpPr txBox="1"/>
          <p:nvPr>
            <p:ph idx="1" type="body"/>
          </p:nvPr>
        </p:nvSpPr>
        <p:spPr>
          <a:xfrm>
            <a:off x="958859" y="273065"/>
            <a:ext cx="6661151"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66" name="Google Shape;66;p50"/>
          <p:cNvSpPr txBox="1"/>
          <p:nvPr>
            <p:ph idx="2" type="body"/>
          </p:nvPr>
        </p:nvSpPr>
        <p:spPr>
          <a:xfrm>
            <a:off x="7876119" y="2438415"/>
            <a:ext cx="4011084"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67" name="Google Shape;67;p50"/>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0"/>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0"/>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0" name="Shape 70"/>
        <p:cNvGrpSpPr/>
        <p:nvPr/>
      </p:nvGrpSpPr>
      <p:grpSpPr>
        <a:xfrm>
          <a:off x="0" y="0"/>
          <a:ext cx="0" cy="0"/>
          <a:chOff x="0" y="0"/>
          <a:chExt cx="0" cy="0"/>
        </a:xfrm>
      </p:grpSpPr>
      <p:sp>
        <p:nvSpPr>
          <p:cNvPr id="71" name="Google Shape;71;p51"/>
          <p:cNvSpPr txBox="1"/>
          <p:nvPr>
            <p:ph type="title"/>
          </p:nvPr>
        </p:nvSpPr>
        <p:spPr>
          <a:xfrm>
            <a:off x="2239436" y="228600"/>
            <a:ext cx="7615765"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51"/>
          <p:cNvSpPr/>
          <p:nvPr>
            <p:ph idx="2" type="pic"/>
          </p:nvPr>
        </p:nvSpPr>
        <p:spPr>
          <a:xfrm>
            <a:off x="2010836" y="1143000"/>
            <a:ext cx="8072965"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73" name="Google Shape;73;p51"/>
          <p:cNvSpPr txBox="1"/>
          <p:nvPr>
            <p:ph idx="1" type="body"/>
          </p:nvPr>
        </p:nvSpPr>
        <p:spPr>
          <a:xfrm>
            <a:off x="2239436" y="5810250"/>
            <a:ext cx="7615765"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74" name="Google Shape;74;p51"/>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51"/>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1"/>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7" name="Shape 77"/>
        <p:cNvGrpSpPr/>
        <p:nvPr/>
      </p:nvGrpSpPr>
      <p:grpSpPr>
        <a:xfrm>
          <a:off x="0" y="0"/>
          <a:ext cx="0" cy="0"/>
          <a:chOff x="0" y="0"/>
          <a:chExt cx="0" cy="0"/>
        </a:xfrm>
      </p:grpSpPr>
      <p:sp>
        <p:nvSpPr>
          <p:cNvPr id="78" name="Google Shape;78;p52"/>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52"/>
          <p:cNvSpPr txBox="1"/>
          <p:nvPr>
            <p:ph idx="1" type="body"/>
          </p:nvPr>
        </p:nvSpPr>
        <p:spPr>
          <a:xfrm rot="5400000">
            <a:off x="3833019" y="-1623212"/>
            <a:ext cx="4525963" cy="10972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0" name="Google Shape;80;p52"/>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2"/>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2"/>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3" name="Shape 83"/>
        <p:cNvGrpSpPr/>
        <p:nvPr/>
      </p:nvGrpSpPr>
      <p:grpSpPr>
        <a:xfrm>
          <a:off x="0" y="0"/>
          <a:ext cx="0" cy="0"/>
          <a:chOff x="0" y="0"/>
          <a:chExt cx="0" cy="0"/>
        </a:xfrm>
      </p:grpSpPr>
      <p:sp>
        <p:nvSpPr>
          <p:cNvPr id="84" name="Google Shape;84;p53"/>
          <p:cNvSpPr txBox="1"/>
          <p:nvPr>
            <p:ph type="title"/>
          </p:nvPr>
        </p:nvSpPr>
        <p:spPr>
          <a:xfrm rot="5400000">
            <a:off x="7285038" y="1828815"/>
            <a:ext cx="5851525" cy="2743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53"/>
          <p:cNvSpPr txBox="1"/>
          <p:nvPr>
            <p:ph idx="1" type="body"/>
          </p:nvPr>
        </p:nvSpPr>
        <p:spPr>
          <a:xfrm rot="5400000">
            <a:off x="1697038" y="-812785"/>
            <a:ext cx="5851525" cy="80264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6" name="Google Shape;86;p53"/>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3"/>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3"/>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chemeClr val="lt1"/>
            </a:gs>
            <a:gs pos="76000">
              <a:srgbClr val="F3F3F3"/>
            </a:gs>
            <a:gs pos="92000">
              <a:srgbClr val="D8D8D8"/>
            </a:gs>
            <a:gs pos="100000">
              <a:srgbClr val="D8D8D8"/>
            </a:gs>
          </a:gsLst>
          <a:path path="circle">
            <a:fillToRect b="50%" l="50%" r="50%" t="50%"/>
          </a:path>
          <a:tileRect/>
        </a:gradFill>
      </p:bgPr>
    </p:bg>
    <p:spTree>
      <p:nvGrpSpPr>
        <p:cNvPr id="9" name="Shape 9"/>
        <p:cNvGrpSpPr/>
        <p:nvPr/>
      </p:nvGrpSpPr>
      <p:grpSpPr>
        <a:xfrm>
          <a:off x="0" y="0"/>
          <a:ext cx="0" cy="0"/>
          <a:chOff x="0" y="0"/>
          <a:chExt cx="0" cy="0"/>
        </a:xfrm>
      </p:grpSpPr>
      <p:sp>
        <p:nvSpPr>
          <p:cNvPr id="10" name="Google Shape;10;p42"/>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Clr>
                <a:schemeClr val="dk2"/>
              </a:buClr>
              <a:buSzPts val="5400"/>
              <a:buFont typeface="Palatino Linotype"/>
              <a:buNone/>
              <a:defRPr b="0" i="0" sz="5400" u="none" cap="none" strike="noStrike">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2"/>
          <p:cNvSpPr txBox="1"/>
          <p:nvPr>
            <p:ph idx="1" type="body"/>
          </p:nvPr>
        </p:nvSpPr>
        <p:spPr>
          <a:xfrm>
            <a:off x="609600" y="1600206"/>
            <a:ext cx="109728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2" name="Google Shape;12;p42"/>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marR="0" rtl="0" algn="r">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3" name="Google Shape;13;p42"/>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marR="0" rtl="0" algn="l">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4" name="Google Shape;14;p42"/>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marR="0" rtl="0" algn="l">
              <a:spcBef>
                <a:spcPts val="0"/>
              </a:spcBef>
              <a:buNone/>
              <a:defRPr b="0" i="0" sz="1200" u="none" cap="none" strike="noStrike">
                <a:solidFill>
                  <a:srgbClr val="595959"/>
                </a:solidFill>
                <a:latin typeface="Century Gothic"/>
                <a:ea typeface="Century Gothic"/>
                <a:cs typeface="Century Gothic"/>
                <a:sym typeface="Century Gothic"/>
              </a:defRPr>
            </a:lvl1pPr>
            <a:lvl2pPr indent="0" lvl="1" marL="0" marR="0" rtl="0" algn="l">
              <a:spcBef>
                <a:spcPts val="0"/>
              </a:spcBef>
              <a:buNone/>
              <a:defRPr b="0" i="0" sz="1200" u="none" cap="none" strike="noStrike">
                <a:solidFill>
                  <a:srgbClr val="595959"/>
                </a:solidFill>
                <a:latin typeface="Century Gothic"/>
                <a:ea typeface="Century Gothic"/>
                <a:cs typeface="Century Gothic"/>
                <a:sym typeface="Century Gothic"/>
              </a:defRPr>
            </a:lvl2pPr>
            <a:lvl3pPr indent="0" lvl="2" marL="0" marR="0" rtl="0" algn="l">
              <a:spcBef>
                <a:spcPts val="0"/>
              </a:spcBef>
              <a:buNone/>
              <a:defRPr b="0" i="0" sz="1200" u="none" cap="none" strike="noStrike">
                <a:solidFill>
                  <a:srgbClr val="595959"/>
                </a:solidFill>
                <a:latin typeface="Century Gothic"/>
                <a:ea typeface="Century Gothic"/>
                <a:cs typeface="Century Gothic"/>
                <a:sym typeface="Century Gothic"/>
              </a:defRPr>
            </a:lvl3pPr>
            <a:lvl4pPr indent="0" lvl="3" marL="0" marR="0" rtl="0" algn="l">
              <a:spcBef>
                <a:spcPts val="0"/>
              </a:spcBef>
              <a:buNone/>
              <a:defRPr b="0" i="0" sz="1200" u="none" cap="none" strike="noStrike">
                <a:solidFill>
                  <a:srgbClr val="595959"/>
                </a:solidFill>
                <a:latin typeface="Century Gothic"/>
                <a:ea typeface="Century Gothic"/>
                <a:cs typeface="Century Gothic"/>
                <a:sym typeface="Century Gothic"/>
              </a:defRPr>
            </a:lvl4pPr>
            <a:lvl5pPr indent="0" lvl="4" marL="0" marR="0" rtl="0" algn="l">
              <a:spcBef>
                <a:spcPts val="0"/>
              </a:spcBef>
              <a:buNone/>
              <a:defRPr b="0" i="0" sz="1200" u="none" cap="none" strike="noStrike">
                <a:solidFill>
                  <a:srgbClr val="595959"/>
                </a:solidFill>
                <a:latin typeface="Century Gothic"/>
                <a:ea typeface="Century Gothic"/>
                <a:cs typeface="Century Gothic"/>
                <a:sym typeface="Century Gothic"/>
              </a:defRPr>
            </a:lvl5pPr>
            <a:lvl6pPr indent="0" lvl="5" marL="0" marR="0" rtl="0" algn="l">
              <a:spcBef>
                <a:spcPts val="0"/>
              </a:spcBef>
              <a:buNone/>
              <a:defRPr b="0" i="0" sz="1200" u="none" cap="none" strike="noStrike">
                <a:solidFill>
                  <a:srgbClr val="595959"/>
                </a:solidFill>
                <a:latin typeface="Century Gothic"/>
                <a:ea typeface="Century Gothic"/>
                <a:cs typeface="Century Gothic"/>
                <a:sym typeface="Century Gothic"/>
              </a:defRPr>
            </a:lvl6pPr>
            <a:lvl7pPr indent="0" lvl="6" marL="0" marR="0" rtl="0" algn="l">
              <a:spcBef>
                <a:spcPts val="0"/>
              </a:spcBef>
              <a:buNone/>
              <a:defRPr b="0" i="0" sz="1200" u="none" cap="none" strike="noStrike">
                <a:solidFill>
                  <a:srgbClr val="595959"/>
                </a:solidFill>
                <a:latin typeface="Century Gothic"/>
                <a:ea typeface="Century Gothic"/>
                <a:cs typeface="Century Gothic"/>
                <a:sym typeface="Century Gothic"/>
              </a:defRPr>
            </a:lvl7pPr>
            <a:lvl8pPr indent="0" lvl="7" marL="0" marR="0" rtl="0" algn="l">
              <a:spcBef>
                <a:spcPts val="0"/>
              </a:spcBef>
              <a:buNone/>
              <a:defRPr b="0" i="0" sz="1200" u="none" cap="none" strike="noStrike">
                <a:solidFill>
                  <a:srgbClr val="595959"/>
                </a:solidFill>
                <a:latin typeface="Century Gothic"/>
                <a:ea typeface="Century Gothic"/>
                <a:cs typeface="Century Gothic"/>
                <a:sym typeface="Century Gothic"/>
              </a:defRPr>
            </a:lvl8pPr>
            <a:lvl9pPr indent="0" lvl="8" marL="0" marR="0" rtl="0" algn="l">
              <a:spcBef>
                <a:spcPts val="0"/>
              </a:spcBef>
              <a:buNone/>
              <a:defRPr b="0" i="0" sz="1200" u="none" cap="none" strike="noStrik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5" name="Google Shape;15;p42"/>
          <p:cNvSpPr/>
          <p:nvPr/>
        </p:nvSpPr>
        <p:spPr>
          <a:xfrm>
            <a:off x="11277016"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6" name="Google Shape;16;p42"/>
          <p:cNvSpPr/>
          <p:nvPr/>
        </p:nvSpPr>
        <p:spPr>
          <a:xfrm>
            <a:off x="758828"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5.png"/><Relationship Id="rId4" Type="http://schemas.openxmlformats.org/officeDocument/2006/relationships/image" Target="../media/image13.png"/><Relationship Id="rId5"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12.png"/><Relationship Id="rId5" Type="http://schemas.openxmlformats.org/officeDocument/2006/relationships/image" Target="../media/image11.png"/><Relationship Id="rId6" Type="http://schemas.openxmlformats.org/officeDocument/2006/relationships/image" Target="../media/image5.png"/><Relationship Id="rId7"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idx="1" type="body"/>
          </p:nvPr>
        </p:nvSpPr>
        <p:spPr>
          <a:xfrm>
            <a:off x="586855" y="481781"/>
            <a:ext cx="10972800" cy="1401610"/>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200"/>
              <a:buNone/>
            </a:pPr>
            <a:r>
              <a:rPr b="1" lang="en-US" sz="3200">
                <a:solidFill>
                  <a:srgbClr val="4A6617"/>
                </a:solidFill>
                <a:latin typeface="Palatino Linotype"/>
                <a:ea typeface="Palatino Linotype"/>
                <a:cs typeface="Palatino Linotype"/>
                <a:sym typeface="Palatino Linotype"/>
              </a:rPr>
              <a:t>COURSE: BASIC OF CERTIFICATION AND QUALITY MANAGEMENT </a:t>
            </a:r>
            <a:endParaRPr b="1" sz="3200">
              <a:solidFill>
                <a:srgbClr val="4A6617"/>
              </a:solidFill>
              <a:latin typeface="Palatino Linotype"/>
              <a:ea typeface="Palatino Linotype"/>
              <a:cs typeface="Palatino Linotype"/>
              <a:sym typeface="Palatino Linotype"/>
            </a:endParaRPr>
          </a:p>
          <a:p>
            <a:pPr indent="0" lvl="0" marL="0" rtl="0" algn="ctr">
              <a:spcBef>
                <a:spcPts val="600"/>
              </a:spcBef>
              <a:spcAft>
                <a:spcPts val="0"/>
              </a:spcAft>
              <a:buClr>
                <a:srgbClr val="7F7F7F"/>
              </a:buClr>
              <a:buSzPts val="3200"/>
              <a:buNone/>
            </a:pPr>
            <a:r>
              <a:t/>
            </a:r>
            <a:endParaRPr b="1" sz="3200">
              <a:solidFill>
                <a:srgbClr val="4A6617"/>
              </a:solidFill>
              <a:latin typeface="Palatino Linotype"/>
              <a:ea typeface="Palatino Linotype"/>
              <a:cs typeface="Palatino Linotype"/>
              <a:sym typeface="Palatino Linotype"/>
            </a:endParaRPr>
          </a:p>
        </p:txBody>
      </p:sp>
      <p:sp>
        <p:nvSpPr>
          <p:cNvPr id="95" name="Google Shape;95;p1"/>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1</a:t>
            </a:r>
            <a:endParaRPr b="0" i="0" sz="2000" u="none" cap="none" strike="noStrike">
              <a:solidFill>
                <a:schemeClr val="dk1"/>
              </a:solidFill>
              <a:latin typeface="Times New Roman"/>
              <a:ea typeface="Times New Roman"/>
              <a:cs typeface="Times New Roman"/>
              <a:sym typeface="Times New Roman"/>
            </a:endParaRPr>
          </a:p>
        </p:txBody>
      </p:sp>
      <p:sp>
        <p:nvSpPr>
          <p:cNvPr id="96" name="Google Shape;96;p1"/>
          <p:cNvSpPr/>
          <p:nvPr/>
        </p:nvSpPr>
        <p:spPr>
          <a:xfrm>
            <a:off x="382146" y="3089612"/>
            <a:ext cx="11297799" cy="225908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Week 3.</a:t>
            </a:r>
            <a:r>
              <a:rPr b="0" i="0" lang="en-US" sz="3200" u="none" cap="none" strike="noStrike">
                <a:solidFill>
                  <a:srgbClr val="000000"/>
                </a:solidFill>
                <a:latin typeface="Palatino Linotype"/>
                <a:ea typeface="Palatino Linotype"/>
                <a:cs typeface="Palatino Linotype"/>
                <a:sym typeface="Palatino Linotype"/>
              </a:rPr>
              <a:t> </a:t>
            </a:r>
            <a:r>
              <a:rPr b="0" i="0" lang="en-US" sz="3200" u="none" cap="none" strike="noStrike">
                <a:solidFill>
                  <a:schemeClr val="dk1"/>
                </a:solidFill>
                <a:latin typeface="Palatino Linotype"/>
                <a:ea typeface="Palatino Linotype"/>
                <a:cs typeface="Palatino Linotype"/>
                <a:sym typeface="Palatino Linotype"/>
              </a:rPr>
              <a:t>Normative and legal basis of certification</a:t>
            </a:r>
            <a:endParaRPr b="0" i="0" sz="3200" u="none" cap="none" strike="noStrike">
              <a:solidFill>
                <a:srgbClr val="000000"/>
              </a:solidFill>
              <a:latin typeface="Palatino Linotype"/>
              <a:ea typeface="Palatino Linotype"/>
              <a:cs typeface="Palatino Linotype"/>
              <a:sym typeface="Palatino Linotype"/>
            </a:endParaRPr>
          </a:p>
          <a:p>
            <a:pPr indent="0" lvl="0" marL="0" marR="0" rtl="0" algn="ctr">
              <a:spcBef>
                <a:spcPts val="640"/>
              </a:spcBef>
              <a:spcAft>
                <a:spcPts val="0"/>
              </a:spcAft>
              <a:buNone/>
            </a:pPr>
            <a:r>
              <a:t/>
            </a:r>
            <a:endParaRPr b="1" i="0" sz="3200" u="none" cap="none" strike="noStrike">
              <a:solidFill>
                <a:srgbClr val="7F7F7F"/>
              </a:solidFill>
              <a:latin typeface="Palatino Linotype"/>
              <a:ea typeface="Palatino Linotype"/>
              <a:cs typeface="Palatino Linotype"/>
              <a:sym typeface="Palatino Linotype"/>
            </a:endParaRPr>
          </a:p>
          <a:p>
            <a:pPr indent="0" lvl="0" marL="0" marR="0" rtl="0" algn="ctr">
              <a:spcBef>
                <a:spcPts val="64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Lecturer:</a:t>
            </a:r>
            <a:r>
              <a:rPr b="0" i="0" lang="en-US" sz="3200" u="none" cap="none" strike="noStrike">
                <a:solidFill>
                  <a:srgbClr val="000000"/>
                </a:solidFill>
                <a:latin typeface="Palatino Linotype"/>
                <a:ea typeface="Palatino Linotype"/>
                <a:cs typeface="Palatino Linotype"/>
                <a:sym typeface="Palatino Linotype"/>
              </a:rPr>
              <a:t> PhD. B.Khamdamov (Andijan Machine Building Institute)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2</a:t>
            </a:r>
            <a:endParaRPr b="0" i="0" sz="2000" u="none" cap="none" strike="noStrike">
              <a:solidFill>
                <a:schemeClr val="dk1"/>
              </a:solidFill>
              <a:latin typeface="Times New Roman"/>
              <a:ea typeface="Times New Roman"/>
              <a:cs typeface="Times New Roman"/>
              <a:sym typeface="Times New Roman"/>
            </a:endParaRPr>
          </a:p>
        </p:txBody>
      </p:sp>
      <p:sp>
        <p:nvSpPr>
          <p:cNvPr id="102" name="Google Shape;102;p2"/>
          <p:cNvSpPr txBox="1"/>
          <p:nvPr>
            <p:ph idx="1" type="body"/>
          </p:nvPr>
        </p:nvSpPr>
        <p:spPr>
          <a:xfrm>
            <a:off x="586855" y="481781"/>
            <a:ext cx="10972800" cy="1401610"/>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200"/>
              <a:buNone/>
            </a:pPr>
            <a:r>
              <a:rPr b="1" lang="en-US" sz="3200">
                <a:solidFill>
                  <a:srgbClr val="4A6617"/>
                </a:solidFill>
                <a:latin typeface="Palatino Linotype"/>
                <a:ea typeface="Palatino Linotype"/>
                <a:cs typeface="Palatino Linotype"/>
                <a:sym typeface="Palatino Linotype"/>
              </a:rPr>
              <a:t>SERTIFIKATLASHTIRISH   ASOSLARI  VA SIFAT MENEJMENTI</a:t>
            </a:r>
            <a:endParaRPr/>
          </a:p>
        </p:txBody>
      </p:sp>
      <p:sp>
        <p:nvSpPr>
          <p:cNvPr id="103" name="Google Shape;103;p2"/>
          <p:cNvSpPr/>
          <p:nvPr/>
        </p:nvSpPr>
        <p:spPr>
          <a:xfrm>
            <a:off x="242807" y="3198953"/>
            <a:ext cx="12073180" cy="1766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3-Ma’ruza.</a:t>
            </a:r>
            <a:r>
              <a:rPr b="0" i="0" lang="en-US" sz="3200" u="none" cap="none" strike="noStrike">
                <a:solidFill>
                  <a:srgbClr val="000000"/>
                </a:solidFill>
                <a:latin typeface="Palatino Linotype"/>
                <a:ea typeface="Palatino Linotype"/>
                <a:cs typeface="Palatino Linotype"/>
                <a:sym typeface="Palatino Linotype"/>
              </a:rPr>
              <a:t> Sertifikatlashtirishning me’yoriy huquqiy asoslari</a:t>
            </a:r>
            <a:endParaRPr b="0" i="0" sz="3200" u="none" cap="none" strike="noStrike">
              <a:solidFill>
                <a:srgbClr val="000000"/>
              </a:solidFill>
              <a:latin typeface="Palatino Linotype"/>
              <a:ea typeface="Palatino Linotype"/>
              <a:cs typeface="Palatino Linotype"/>
              <a:sym typeface="Palatino Linotype"/>
            </a:endParaRPr>
          </a:p>
          <a:p>
            <a:pPr indent="0" lvl="0" marL="0" marR="0" rtl="0" algn="ctr">
              <a:spcBef>
                <a:spcPts val="640"/>
              </a:spcBef>
              <a:spcAft>
                <a:spcPts val="0"/>
              </a:spcAft>
              <a:buNone/>
            </a:pPr>
            <a:r>
              <a:t/>
            </a:r>
            <a:endParaRPr b="1" i="0" sz="3200" u="none" cap="none" strike="noStrike">
              <a:solidFill>
                <a:srgbClr val="7F7F7F"/>
              </a:solidFill>
              <a:latin typeface="Palatino Linotype"/>
              <a:ea typeface="Palatino Linotype"/>
              <a:cs typeface="Palatino Linotype"/>
              <a:sym typeface="Palatino Linotype"/>
            </a:endParaRPr>
          </a:p>
          <a:p>
            <a:pPr indent="0" lvl="0" marL="0" marR="0" rtl="0" algn="ctr">
              <a:spcBef>
                <a:spcPts val="64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Ma’ruzachi:</a:t>
            </a:r>
            <a:r>
              <a:rPr b="0" i="0" lang="en-US" sz="3200" u="none" cap="none" strike="noStrike">
                <a:solidFill>
                  <a:srgbClr val="000000"/>
                </a:solidFill>
                <a:latin typeface="Palatino Linotype"/>
                <a:ea typeface="Palatino Linotype"/>
                <a:cs typeface="Palatino Linotype"/>
                <a:sym typeface="Palatino Linotype"/>
              </a:rPr>
              <a:t> PhD. B.Xamdamov (Andijon Mashinasozlik Instituti)</a:t>
            </a:r>
            <a:endParaRPr b="0" i="0" sz="3200" u="none" cap="none" strike="noStrike">
              <a:solidFill>
                <a:srgbClr val="000000"/>
              </a:solidFill>
              <a:latin typeface="Palatino Linotype"/>
              <a:ea typeface="Palatino Linotype"/>
              <a:cs typeface="Palatino Linotype"/>
              <a:sym typeface="Palatino Linotyp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p:nvPr/>
        </p:nvSpPr>
        <p:spPr>
          <a:xfrm>
            <a:off x="488375" y="343072"/>
            <a:ext cx="11084926" cy="1200329"/>
          </a:xfrm>
          <a:prstGeom prst="rect">
            <a:avLst/>
          </a:prstGeom>
          <a:solidFill>
            <a:srgbClr val="E1F2C6"/>
          </a:solidFill>
          <a:ln cap="flat" cmpd="sng" w="9525">
            <a:solidFill>
              <a:schemeClr val="dk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600" u="none" cap="none" strike="noStrike">
                <a:solidFill>
                  <a:schemeClr val="dk1"/>
                </a:solidFill>
                <a:latin typeface="Palatino Linotype"/>
                <a:ea typeface="Palatino Linotype"/>
                <a:cs typeface="Palatino Linotype"/>
                <a:sym typeface="Palatino Linotype"/>
              </a:rPr>
              <a:t>3-Mavzu: Sertifikatlashtirishning me’yoriy huquqiy asoslari </a:t>
            </a:r>
            <a:endParaRPr b="1" i="0" sz="3600" u="none" cap="none" strike="noStrike">
              <a:solidFill>
                <a:schemeClr val="dk1"/>
              </a:solidFill>
              <a:latin typeface="Palatino Linotype"/>
              <a:ea typeface="Palatino Linotype"/>
              <a:cs typeface="Palatino Linotype"/>
              <a:sym typeface="Palatino Linotype"/>
            </a:endParaRPr>
          </a:p>
        </p:txBody>
      </p:sp>
      <p:sp>
        <p:nvSpPr>
          <p:cNvPr id="109" name="Google Shape;109;p3"/>
          <p:cNvSpPr/>
          <p:nvPr/>
        </p:nvSpPr>
        <p:spPr>
          <a:xfrm>
            <a:off x="488375" y="1978852"/>
            <a:ext cx="11084928" cy="2985433"/>
          </a:xfrm>
          <a:prstGeom prst="rect">
            <a:avLst/>
          </a:prstGeom>
          <a:solidFill>
            <a:srgbClr val="E1F2C6"/>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Reja: </a:t>
            </a:r>
            <a:endParaRPr b="1" i="0" sz="3200" u="none" cap="none" strike="noStrike">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t/>
            </a:r>
            <a:endParaRPr b="1" i="0" sz="1600" u="none" cap="none" strike="noStrike">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3.1 Sertifikatlashtirish va sifatni boshqarishning qonuniy va me’yoriy asoslari</a:t>
            </a:r>
            <a:endParaRPr b="1" i="0" sz="2800" u="none" cap="none" strike="noStrike">
              <a:solidFill>
                <a:schemeClr val="dk1"/>
              </a:solidFill>
              <a:latin typeface="Palatino Linotype"/>
              <a:ea typeface="Palatino Linotype"/>
              <a:cs typeface="Palatino Linotype"/>
              <a:sym typeface="Palatino Linotype"/>
            </a:endParaRPr>
          </a:p>
          <a:p>
            <a:pPr indent="0" lvl="0" marL="0" marR="0" rtl="0" algn="l">
              <a:spcBef>
                <a:spcPts val="0"/>
              </a:spcBef>
              <a:spcAft>
                <a:spcPts val="0"/>
              </a:spcAft>
              <a:buNone/>
            </a:pPr>
            <a:r>
              <a:t/>
            </a:r>
            <a:endParaRPr b="1" sz="28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lang="en-US" sz="2800">
                <a:solidFill>
                  <a:schemeClr val="dk1"/>
                </a:solidFill>
                <a:latin typeface="Palatino Linotype"/>
                <a:ea typeface="Palatino Linotype"/>
                <a:cs typeface="Palatino Linotype"/>
                <a:sym typeface="Palatino Linotype"/>
              </a:rPr>
              <a:t>3.2 O‘zbеkistоn Rеspublikаsining “Mаhsulоt vа xizmаtlаrni sеrtifikаtlаshtirish to‘g‘risidа” gi qоnuni</a:t>
            </a:r>
            <a:endParaRPr b="1" sz="2800">
              <a:solidFill>
                <a:schemeClr val="dk1"/>
              </a:solidFill>
              <a:latin typeface="Palatino Linotype"/>
              <a:ea typeface="Palatino Linotype"/>
              <a:cs typeface="Palatino Linotype"/>
              <a:sym typeface="Palatino Linotype"/>
            </a:endParaRPr>
          </a:p>
        </p:txBody>
      </p:sp>
      <p:sp>
        <p:nvSpPr>
          <p:cNvPr id="110" name="Google Shape;110;p3"/>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4"/>
          <p:cNvSpPr/>
          <p:nvPr/>
        </p:nvSpPr>
        <p:spPr>
          <a:xfrm>
            <a:off x="356461" y="743919"/>
            <a:ext cx="11298263" cy="4370522"/>
          </a:xfrm>
          <a:prstGeom prst="cloud">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600">
                <a:solidFill>
                  <a:schemeClr val="dk1"/>
                </a:solidFill>
                <a:latin typeface="Palatino Linotype"/>
                <a:ea typeface="Palatino Linotype"/>
                <a:cs typeface="Palatino Linotype"/>
                <a:sym typeface="Palatino Linotype"/>
              </a:rPr>
              <a:t>Har qanday faoliyat yoki yo’nalish nima maqsadni ko’zlashidan qat’iy nazar albatta qonunlashtirilishi, tartibga tushirilishi, faoliyatni olib borish esa ma’lum me’yoriy hujjatlar asosida olib borilishi talab etiladi. </a:t>
            </a:r>
            <a:endParaRPr sz="26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2600">
                <a:solidFill>
                  <a:schemeClr val="dk1"/>
                </a:solidFill>
                <a:latin typeface="Palatino Linotype"/>
                <a:ea typeface="Palatino Linotype"/>
                <a:cs typeface="Palatino Linotype"/>
                <a:sym typeface="Palatino Linotype"/>
              </a:rPr>
              <a:t>Xuddi shuningdek, sertifikatlashtirish faoliyati ham bundan mustasno emas. </a:t>
            </a:r>
            <a:endParaRPr sz="2600">
              <a:solidFill>
                <a:schemeClr val="dk1"/>
              </a:solidFill>
              <a:latin typeface="Palatino Linotype"/>
              <a:ea typeface="Palatino Linotype"/>
              <a:cs typeface="Palatino Linotype"/>
              <a:sym typeface="Palatino Linotype"/>
            </a:endParaRPr>
          </a:p>
        </p:txBody>
      </p:sp>
      <p:pic>
        <p:nvPicPr>
          <p:cNvPr descr="C:\Program Files (x86)\Microsoft Office\MEDIA\CAGCAT10\j0291984.wmf" id="116" name="Google Shape;116;p4"/>
          <p:cNvPicPr preferRelativeResize="0"/>
          <p:nvPr/>
        </p:nvPicPr>
        <p:blipFill rotWithShape="1">
          <a:blip r:embed="rId3">
            <a:alphaModFix/>
          </a:blip>
          <a:srcRect b="0" l="0" r="0" t="0"/>
          <a:stretch/>
        </p:blipFill>
        <p:spPr>
          <a:xfrm>
            <a:off x="496128" y="34870"/>
            <a:ext cx="1807769" cy="1913839"/>
          </a:xfrm>
          <a:prstGeom prst="rect">
            <a:avLst/>
          </a:prstGeom>
          <a:noFill/>
          <a:ln>
            <a:noFill/>
          </a:ln>
        </p:spPr>
      </p:pic>
      <p:pic>
        <p:nvPicPr>
          <p:cNvPr descr="C:\Program Files (x86)\Microsoft Office\MEDIA\CAGCAT10\j0292020.wmf" id="117" name="Google Shape;117;p4"/>
          <p:cNvPicPr preferRelativeResize="0"/>
          <p:nvPr/>
        </p:nvPicPr>
        <p:blipFill rotWithShape="1">
          <a:blip r:embed="rId4">
            <a:alphaModFix/>
          </a:blip>
          <a:srcRect b="0" l="0" r="0" t="0"/>
          <a:stretch/>
        </p:blipFill>
        <p:spPr>
          <a:xfrm>
            <a:off x="9568714" y="4060865"/>
            <a:ext cx="1869034" cy="1773936"/>
          </a:xfrm>
          <a:prstGeom prst="rect">
            <a:avLst/>
          </a:prstGeom>
          <a:noFill/>
          <a:ln>
            <a:noFill/>
          </a:ln>
        </p:spPr>
      </p:pic>
      <p:pic>
        <p:nvPicPr>
          <p:cNvPr descr="C:\Program Files (x86)\Microsoft Office\MEDIA\CAGCAT10\j0300840.wmf" id="118" name="Google Shape;118;p4"/>
          <p:cNvPicPr preferRelativeResize="0"/>
          <p:nvPr/>
        </p:nvPicPr>
        <p:blipFill rotWithShape="1">
          <a:blip r:embed="rId5">
            <a:alphaModFix/>
          </a:blip>
          <a:srcRect b="0" l="0" r="0" t="0"/>
          <a:stretch/>
        </p:blipFill>
        <p:spPr>
          <a:xfrm>
            <a:off x="1400012" y="4724379"/>
            <a:ext cx="1815084" cy="1528877"/>
          </a:xfrm>
          <a:prstGeom prst="rect">
            <a:avLst/>
          </a:prstGeom>
          <a:noFill/>
          <a:ln>
            <a:noFill/>
          </a:ln>
        </p:spPr>
      </p:pic>
      <p:sp>
        <p:nvSpPr>
          <p:cNvPr id="119" name="Google Shape;119;p4"/>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4</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id="124" name="Google Shape;124;p5"/>
          <p:cNvPicPr preferRelativeResize="0"/>
          <p:nvPr/>
        </p:nvPicPr>
        <p:blipFill rotWithShape="1">
          <a:blip r:embed="rId3">
            <a:alphaModFix/>
          </a:blip>
          <a:srcRect b="0" l="0" r="0" t="0"/>
          <a:stretch/>
        </p:blipFill>
        <p:spPr>
          <a:xfrm>
            <a:off x="1627322" y="161547"/>
            <a:ext cx="9407471" cy="6360659"/>
          </a:xfrm>
          <a:prstGeom prst="rect">
            <a:avLst/>
          </a:prstGeom>
          <a:noFill/>
          <a:ln>
            <a:noFill/>
          </a:ln>
        </p:spPr>
      </p:pic>
      <p:sp>
        <p:nvSpPr>
          <p:cNvPr id="125" name="Google Shape;125;p5"/>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5</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grpSp>
        <p:nvGrpSpPr>
          <p:cNvPr id="130" name="Google Shape;130;p6"/>
          <p:cNvGrpSpPr/>
          <p:nvPr/>
        </p:nvGrpSpPr>
        <p:grpSpPr>
          <a:xfrm>
            <a:off x="2894090" y="379958"/>
            <a:ext cx="6362490" cy="2981920"/>
            <a:chOff x="2754605" y="1253"/>
            <a:chExt cx="6362490" cy="2981920"/>
          </a:xfrm>
        </p:grpSpPr>
        <p:sp>
          <p:nvSpPr>
            <p:cNvPr id="131" name="Google Shape;131;p6"/>
            <p:cNvSpPr/>
            <p:nvPr/>
          </p:nvSpPr>
          <p:spPr>
            <a:xfrm>
              <a:off x="5836436" y="1137554"/>
              <a:ext cx="2187105" cy="520431"/>
            </a:xfrm>
            <a:custGeom>
              <a:rect b="b" l="l" r="r" t="t"/>
              <a:pathLst>
                <a:path extrusionOk="0" h="120000" w="120000">
                  <a:moveTo>
                    <a:pt x="0" y="0"/>
                  </a:moveTo>
                  <a:lnTo>
                    <a:pt x="0" y="81777"/>
                  </a:lnTo>
                  <a:lnTo>
                    <a:pt x="120000" y="81777"/>
                  </a:lnTo>
                  <a:lnTo>
                    <a:pt x="120000" y="120000"/>
                  </a:lnTo>
                </a:path>
              </a:pathLst>
            </a:custGeom>
            <a:noFill/>
            <a:ln cap="flat" cmpd="sng" w="28575">
              <a:solidFill>
                <a:schemeClr val="accent6"/>
              </a:solidFill>
              <a:prstDash val="solid"/>
              <a:round/>
              <a:headEnd len="sm" w="sm" type="none"/>
              <a:tailEnd len="sm" w="sm" type="none"/>
            </a:ln>
          </p:spPr>
        </p:sp>
        <p:sp>
          <p:nvSpPr>
            <p:cNvPr id="132" name="Google Shape;132;p6"/>
            <p:cNvSpPr/>
            <p:nvPr/>
          </p:nvSpPr>
          <p:spPr>
            <a:xfrm>
              <a:off x="5790716" y="1137554"/>
              <a:ext cx="91440" cy="520431"/>
            </a:xfrm>
            <a:custGeom>
              <a:rect b="b" l="l" r="r" t="t"/>
              <a:pathLst>
                <a:path extrusionOk="0" h="120000" w="120000">
                  <a:moveTo>
                    <a:pt x="60000" y="0"/>
                  </a:moveTo>
                  <a:lnTo>
                    <a:pt x="60000" y="120000"/>
                  </a:lnTo>
                </a:path>
              </a:pathLst>
            </a:custGeom>
            <a:noFill/>
            <a:ln cap="flat" cmpd="sng" w="28575">
              <a:solidFill>
                <a:schemeClr val="accent6"/>
              </a:solidFill>
              <a:prstDash val="solid"/>
              <a:round/>
              <a:headEnd len="sm" w="sm" type="none"/>
              <a:tailEnd len="sm" w="sm" type="none"/>
            </a:ln>
          </p:spPr>
        </p:sp>
        <p:sp>
          <p:nvSpPr>
            <p:cNvPr id="133" name="Google Shape;133;p6"/>
            <p:cNvSpPr/>
            <p:nvPr/>
          </p:nvSpPr>
          <p:spPr>
            <a:xfrm>
              <a:off x="3649330" y="1137554"/>
              <a:ext cx="2187105" cy="520431"/>
            </a:xfrm>
            <a:custGeom>
              <a:rect b="b" l="l" r="r" t="t"/>
              <a:pathLst>
                <a:path extrusionOk="0" h="120000" w="120000">
                  <a:moveTo>
                    <a:pt x="120000" y="0"/>
                  </a:moveTo>
                  <a:lnTo>
                    <a:pt x="120000" y="81777"/>
                  </a:lnTo>
                  <a:lnTo>
                    <a:pt x="0" y="81777"/>
                  </a:lnTo>
                  <a:lnTo>
                    <a:pt x="0" y="120000"/>
                  </a:lnTo>
                </a:path>
              </a:pathLst>
            </a:custGeom>
            <a:noFill/>
            <a:ln cap="flat" cmpd="sng" w="28575">
              <a:solidFill>
                <a:schemeClr val="accent6"/>
              </a:solidFill>
              <a:prstDash val="solid"/>
              <a:round/>
              <a:headEnd len="sm" w="sm" type="none"/>
              <a:tailEnd len="sm" w="sm" type="none"/>
            </a:ln>
          </p:spPr>
        </p:sp>
        <p:sp>
          <p:nvSpPr>
            <p:cNvPr id="134" name="Google Shape;134;p6"/>
            <p:cNvSpPr/>
            <p:nvPr/>
          </p:nvSpPr>
          <p:spPr>
            <a:xfrm>
              <a:off x="4941711" y="1253"/>
              <a:ext cx="1789450" cy="1136300"/>
            </a:xfrm>
            <a:prstGeom prst="roundRect">
              <a:avLst>
                <a:gd fmla="val 10000" name="adj"/>
              </a:avLst>
            </a:prstGeom>
            <a:solidFill>
              <a:srgbClr val="846546"/>
            </a:solid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6"/>
            <p:cNvSpPr/>
            <p:nvPr/>
          </p:nvSpPr>
          <p:spPr>
            <a:xfrm>
              <a:off x="5140539" y="190140"/>
              <a:ext cx="1789450" cy="1136300"/>
            </a:xfrm>
            <a:prstGeom prst="roundRect">
              <a:avLst>
                <a:gd fmla="val 10000" name="adj"/>
              </a:avLst>
            </a:prstGeom>
            <a:solidFill>
              <a:schemeClr val="lt1">
                <a:alpha val="89803"/>
              </a:schemeClr>
            </a:solidFill>
            <a:ln cap="flat" cmpd="sng" w="28575">
              <a:solidFill>
                <a:srgbClr val="84654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6"/>
            <p:cNvSpPr txBox="1"/>
            <p:nvPr/>
          </p:nvSpPr>
          <p:spPr>
            <a:xfrm>
              <a:off x="5173820" y="223421"/>
              <a:ext cx="1722888" cy="1069738"/>
            </a:xfrm>
            <a:prstGeom prst="rect">
              <a:avLst/>
            </a:prstGeom>
            <a:noFill/>
            <a:ln>
              <a:noFill/>
            </a:ln>
          </p:spPr>
          <p:txBody>
            <a:bodyPr anchorCtr="0" anchor="ctr" bIns="83800" lIns="83800" spcFirstLastPara="1" rIns="83800" wrap="square" tIns="83800">
              <a:noAutofit/>
            </a:bodyPr>
            <a:lstStyle/>
            <a:p>
              <a:pPr indent="0" lvl="0" marL="0" marR="0" rtl="0" algn="ctr">
                <a:lnSpc>
                  <a:spcPct val="90000"/>
                </a:lnSpc>
                <a:spcBef>
                  <a:spcPts val="0"/>
                </a:spcBef>
                <a:spcAft>
                  <a:spcPts val="0"/>
                </a:spcAft>
                <a:buNone/>
              </a:pPr>
              <a:r>
                <a:rPr b="1" lang="en-US" sz="2200">
                  <a:solidFill>
                    <a:schemeClr val="dk1"/>
                  </a:solidFill>
                  <a:latin typeface="Palatino Linotype"/>
                  <a:ea typeface="Palatino Linotype"/>
                  <a:cs typeface="Palatino Linotype"/>
                  <a:sym typeface="Palatino Linotype"/>
                </a:rPr>
                <a:t>Xokimiyat </a:t>
              </a:r>
              <a:endParaRPr b="1" sz="2200">
                <a:solidFill>
                  <a:schemeClr val="dk1"/>
                </a:solidFill>
                <a:latin typeface="Palatino Linotype"/>
                <a:ea typeface="Palatino Linotype"/>
                <a:cs typeface="Palatino Linotype"/>
                <a:sym typeface="Palatino Linotype"/>
              </a:endParaRPr>
            </a:p>
          </p:txBody>
        </p:sp>
        <p:sp>
          <p:nvSpPr>
            <p:cNvPr id="137" name="Google Shape;137;p6"/>
            <p:cNvSpPr/>
            <p:nvPr/>
          </p:nvSpPr>
          <p:spPr>
            <a:xfrm>
              <a:off x="2754605" y="1657986"/>
              <a:ext cx="1789450" cy="1136300"/>
            </a:xfrm>
            <a:prstGeom prst="roundRect">
              <a:avLst>
                <a:gd fmla="val 10000" name="adj"/>
              </a:avLst>
            </a:prstGeom>
            <a:solidFill>
              <a:schemeClr val="accent6"/>
            </a:solid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6"/>
            <p:cNvSpPr/>
            <p:nvPr/>
          </p:nvSpPr>
          <p:spPr>
            <a:xfrm>
              <a:off x="2953433" y="1846873"/>
              <a:ext cx="1789450" cy="1136300"/>
            </a:xfrm>
            <a:prstGeom prst="roundRect">
              <a:avLst>
                <a:gd fmla="val 10000" name="adj"/>
              </a:avLst>
            </a:prstGeom>
            <a:solidFill>
              <a:schemeClr val="lt1">
                <a:alpha val="89803"/>
              </a:schemeClr>
            </a:solidFill>
            <a:ln cap="flat" cmpd="sng" w="28575">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6"/>
            <p:cNvSpPr txBox="1"/>
            <p:nvPr/>
          </p:nvSpPr>
          <p:spPr>
            <a:xfrm>
              <a:off x="2986714" y="1880154"/>
              <a:ext cx="1722888" cy="1069738"/>
            </a:xfrm>
            <a:prstGeom prst="rect">
              <a:avLst/>
            </a:prstGeom>
            <a:noFill/>
            <a:ln>
              <a:noFill/>
            </a:ln>
          </p:spPr>
          <p:txBody>
            <a:bodyPr anchorCtr="0" anchor="ctr" bIns="83800" lIns="83800" spcFirstLastPara="1" rIns="83800" wrap="square" tIns="83800">
              <a:noAutofit/>
            </a:bodyPr>
            <a:lstStyle/>
            <a:p>
              <a:pPr indent="0" lvl="0" marL="0" marR="0" rtl="0" algn="ctr">
                <a:lnSpc>
                  <a:spcPct val="90000"/>
                </a:lnSpc>
                <a:spcBef>
                  <a:spcPts val="0"/>
                </a:spcBef>
                <a:spcAft>
                  <a:spcPts val="0"/>
                </a:spcAft>
                <a:buNone/>
              </a:pPr>
              <a:r>
                <a:rPr b="1" lang="en-US" sz="2200">
                  <a:solidFill>
                    <a:schemeClr val="dk1"/>
                  </a:solidFill>
                  <a:latin typeface="Palatino Linotype"/>
                  <a:ea typeface="Palatino Linotype"/>
                  <a:cs typeface="Palatino Linotype"/>
                  <a:sym typeface="Palatino Linotype"/>
                </a:rPr>
                <a:t>Qonun chiqaruvchi</a:t>
              </a:r>
              <a:endParaRPr b="1" sz="2200">
                <a:solidFill>
                  <a:schemeClr val="dk1"/>
                </a:solidFill>
                <a:latin typeface="Palatino Linotype"/>
                <a:ea typeface="Palatino Linotype"/>
                <a:cs typeface="Palatino Linotype"/>
                <a:sym typeface="Palatino Linotype"/>
              </a:endParaRPr>
            </a:p>
          </p:txBody>
        </p:sp>
        <p:sp>
          <p:nvSpPr>
            <p:cNvPr id="140" name="Google Shape;140;p6"/>
            <p:cNvSpPr/>
            <p:nvPr/>
          </p:nvSpPr>
          <p:spPr>
            <a:xfrm>
              <a:off x="4941711" y="1657986"/>
              <a:ext cx="1789450" cy="1136300"/>
            </a:xfrm>
            <a:prstGeom prst="roundRect">
              <a:avLst>
                <a:gd fmla="val 10000" name="adj"/>
              </a:avLst>
            </a:prstGeom>
            <a:solidFill>
              <a:schemeClr val="accent6"/>
            </a:solid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6"/>
            <p:cNvSpPr/>
            <p:nvPr/>
          </p:nvSpPr>
          <p:spPr>
            <a:xfrm>
              <a:off x="5140539" y="1846873"/>
              <a:ext cx="1789450" cy="1136300"/>
            </a:xfrm>
            <a:prstGeom prst="roundRect">
              <a:avLst>
                <a:gd fmla="val 10000" name="adj"/>
              </a:avLst>
            </a:prstGeom>
            <a:solidFill>
              <a:schemeClr val="lt1">
                <a:alpha val="89803"/>
              </a:schemeClr>
            </a:solidFill>
            <a:ln cap="flat" cmpd="sng" w="28575">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6"/>
            <p:cNvSpPr txBox="1"/>
            <p:nvPr/>
          </p:nvSpPr>
          <p:spPr>
            <a:xfrm>
              <a:off x="5173820" y="1880154"/>
              <a:ext cx="1722888" cy="1069738"/>
            </a:xfrm>
            <a:prstGeom prst="rect">
              <a:avLst/>
            </a:prstGeom>
            <a:noFill/>
            <a:ln>
              <a:noFill/>
            </a:ln>
          </p:spPr>
          <p:txBody>
            <a:bodyPr anchorCtr="0" anchor="ctr" bIns="83800" lIns="83800" spcFirstLastPara="1" rIns="83800" wrap="square" tIns="83800">
              <a:noAutofit/>
            </a:bodyPr>
            <a:lstStyle/>
            <a:p>
              <a:pPr indent="0" lvl="0" marL="0" marR="0" rtl="0" algn="ctr">
                <a:lnSpc>
                  <a:spcPct val="90000"/>
                </a:lnSpc>
                <a:spcBef>
                  <a:spcPts val="0"/>
                </a:spcBef>
                <a:spcAft>
                  <a:spcPts val="0"/>
                </a:spcAft>
                <a:buNone/>
              </a:pPr>
              <a:r>
                <a:rPr b="1" lang="en-US" sz="2200">
                  <a:solidFill>
                    <a:schemeClr val="dk1"/>
                  </a:solidFill>
                  <a:latin typeface="Palatino Linotype"/>
                  <a:ea typeface="Palatino Linotype"/>
                  <a:cs typeface="Palatino Linotype"/>
                  <a:sym typeface="Palatino Linotype"/>
                </a:rPr>
                <a:t>Ijro etuvchi</a:t>
              </a:r>
              <a:endParaRPr b="1" sz="2200">
                <a:solidFill>
                  <a:schemeClr val="dk1"/>
                </a:solidFill>
                <a:latin typeface="Palatino Linotype"/>
                <a:ea typeface="Palatino Linotype"/>
                <a:cs typeface="Palatino Linotype"/>
                <a:sym typeface="Palatino Linotype"/>
              </a:endParaRPr>
            </a:p>
          </p:txBody>
        </p:sp>
        <p:sp>
          <p:nvSpPr>
            <p:cNvPr id="143" name="Google Shape;143;p6"/>
            <p:cNvSpPr/>
            <p:nvPr/>
          </p:nvSpPr>
          <p:spPr>
            <a:xfrm>
              <a:off x="7128817" y="1657986"/>
              <a:ext cx="1789450" cy="1136300"/>
            </a:xfrm>
            <a:prstGeom prst="roundRect">
              <a:avLst>
                <a:gd fmla="val 10000" name="adj"/>
              </a:avLst>
            </a:prstGeom>
            <a:solidFill>
              <a:schemeClr val="accent6"/>
            </a:solid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6"/>
            <p:cNvSpPr/>
            <p:nvPr/>
          </p:nvSpPr>
          <p:spPr>
            <a:xfrm>
              <a:off x="7327645" y="1846873"/>
              <a:ext cx="1789450" cy="1136300"/>
            </a:xfrm>
            <a:prstGeom prst="roundRect">
              <a:avLst>
                <a:gd fmla="val 10000" name="adj"/>
              </a:avLst>
            </a:prstGeom>
            <a:solidFill>
              <a:schemeClr val="lt1">
                <a:alpha val="89803"/>
              </a:schemeClr>
            </a:solidFill>
            <a:ln cap="flat" cmpd="sng" w="28575">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
            <p:cNvSpPr txBox="1"/>
            <p:nvPr/>
          </p:nvSpPr>
          <p:spPr>
            <a:xfrm>
              <a:off x="7360926" y="1880154"/>
              <a:ext cx="1722888" cy="1069738"/>
            </a:xfrm>
            <a:prstGeom prst="rect">
              <a:avLst/>
            </a:prstGeom>
            <a:noFill/>
            <a:ln>
              <a:noFill/>
            </a:ln>
          </p:spPr>
          <p:txBody>
            <a:bodyPr anchorCtr="0" anchor="ctr" bIns="83800" lIns="83800" spcFirstLastPara="1" rIns="83800" wrap="square" tIns="83800">
              <a:noAutofit/>
            </a:bodyPr>
            <a:lstStyle/>
            <a:p>
              <a:pPr indent="0" lvl="0" marL="0" marR="0" rtl="0" algn="ctr">
                <a:lnSpc>
                  <a:spcPct val="90000"/>
                </a:lnSpc>
                <a:spcBef>
                  <a:spcPts val="0"/>
                </a:spcBef>
                <a:spcAft>
                  <a:spcPts val="0"/>
                </a:spcAft>
                <a:buNone/>
              </a:pPr>
              <a:r>
                <a:rPr b="1" lang="en-US" sz="2200">
                  <a:solidFill>
                    <a:schemeClr val="dk1"/>
                  </a:solidFill>
                  <a:latin typeface="Palatino Linotype"/>
                  <a:ea typeface="Palatino Linotype"/>
                  <a:cs typeface="Palatino Linotype"/>
                  <a:sym typeface="Palatino Linotype"/>
                </a:rPr>
                <a:t>Sud xokimiyat</a:t>
              </a:r>
              <a:endParaRPr b="1" sz="2200">
                <a:solidFill>
                  <a:schemeClr val="dk1"/>
                </a:solidFill>
                <a:latin typeface="Palatino Linotype"/>
                <a:ea typeface="Palatino Linotype"/>
                <a:cs typeface="Palatino Linotype"/>
                <a:sym typeface="Palatino Linotype"/>
              </a:endParaRPr>
            </a:p>
          </p:txBody>
        </p:sp>
      </p:grpSp>
      <p:pic>
        <p:nvPicPr>
          <p:cNvPr descr="C:\Program Files (x86)\Microsoft Office\MEDIA\CAGCAT10\j0300840.wmf" id="146" name="Google Shape;146;p6"/>
          <p:cNvPicPr preferRelativeResize="0"/>
          <p:nvPr/>
        </p:nvPicPr>
        <p:blipFill rotWithShape="1">
          <a:blip r:embed="rId3">
            <a:alphaModFix/>
          </a:blip>
          <a:srcRect b="0" l="0" r="0" t="0"/>
          <a:stretch/>
        </p:blipFill>
        <p:spPr>
          <a:xfrm>
            <a:off x="7621691" y="5224509"/>
            <a:ext cx="1815084" cy="1528877"/>
          </a:xfrm>
          <a:prstGeom prst="rect">
            <a:avLst/>
          </a:prstGeom>
          <a:noFill/>
          <a:ln>
            <a:noFill/>
          </a:ln>
        </p:spPr>
      </p:pic>
      <p:sp>
        <p:nvSpPr>
          <p:cNvPr id="147" name="Google Shape;147;p6"/>
          <p:cNvSpPr/>
          <p:nvPr/>
        </p:nvSpPr>
        <p:spPr>
          <a:xfrm>
            <a:off x="2929180" y="3656453"/>
            <a:ext cx="2014780" cy="1425844"/>
          </a:xfrm>
          <a:prstGeom prst="roundRect">
            <a:avLst>
              <a:gd fmla="val 16667" name="adj"/>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Oliy Majlis</a:t>
            </a:r>
            <a:endParaRPr b="1" sz="2800">
              <a:solidFill>
                <a:schemeClr val="dk1"/>
              </a:solidFill>
              <a:latin typeface="Palatino Linotype"/>
              <a:ea typeface="Palatino Linotype"/>
              <a:cs typeface="Palatino Linotype"/>
              <a:sym typeface="Palatino Linotype"/>
            </a:endParaRPr>
          </a:p>
        </p:txBody>
      </p:sp>
      <p:sp>
        <p:nvSpPr>
          <p:cNvPr id="148" name="Google Shape;148;p6"/>
          <p:cNvSpPr/>
          <p:nvPr/>
        </p:nvSpPr>
        <p:spPr>
          <a:xfrm>
            <a:off x="5207430" y="3656453"/>
            <a:ext cx="2014780" cy="1425844"/>
          </a:xfrm>
          <a:prstGeom prst="roundRect">
            <a:avLst>
              <a:gd fmla="val 16667" name="adj"/>
            </a:avLst>
          </a:prstGeom>
          <a:solidFill>
            <a:schemeClr val="lt1"/>
          </a:solidFill>
          <a:ln cap="flat" cmpd="sng" w="28575">
            <a:solidFill>
              <a:schemeClr val="accent2"/>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500">
                <a:solidFill>
                  <a:schemeClr val="dk1"/>
                </a:solidFill>
                <a:latin typeface="Palatino Linotype"/>
                <a:ea typeface="Palatino Linotype"/>
                <a:cs typeface="Palatino Linotype"/>
                <a:sym typeface="Palatino Linotype"/>
              </a:rPr>
              <a:t>Vazirlar Maxkamasi</a:t>
            </a:r>
            <a:endParaRPr b="1" sz="2500">
              <a:solidFill>
                <a:schemeClr val="dk1"/>
              </a:solidFill>
              <a:latin typeface="Palatino Linotype"/>
              <a:ea typeface="Palatino Linotype"/>
              <a:cs typeface="Palatino Linotype"/>
              <a:sym typeface="Palatino Linotype"/>
            </a:endParaRPr>
          </a:p>
        </p:txBody>
      </p:sp>
      <p:sp>
        <p:nvSpPr>
          <p:cNvPr id="149" name="Google Shape;149;p6"/>
          <p:cNvSpPr/>
          <p:nvPr/>
        </p:nvSpPr>
        <p:spPr>
          <a:xfrm>
            <a:off x="7421995" y="3702948"/>
            <a:ext cx="2014780" cy="1425844"/>
          </a:xfrm>
          <a:prstGeom prst="roundRect">
            <a:avLst>
              <a:gd fmla="val 16667" name="adj"/>
            </a:avLst>
          </a:prstGeom>
          <a:solidFill>
            <a:schemeClr val="lt1"/>
          </a:solidFill>
          <a:ln cap="flat" cmpd="sng" w="2857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Oliy Sud</a:t>
            </a:r>
            <a:endParaRPr b="1" sz="3200">
              <a:solidFill>
                <a:schemeClr val="dk1"/>
              </a:solidFill>
              <a:latin typeface="Palatino Linotype"/>
              <a:ea typeface="Palatino Linotype"/>
              <a:cs typeface="Palatino Linotype"/>
              <a:sym typeface="Palatino Linotype"/>
            </a:endParaRPr>
          </a:p>
        </p:txBody>
      </p:sp>
      <p:pic>
        <p:nvPicPr>
          <p:cNvPr id="150" name="Google Shape;150;p6"/>
          <p:cNvPicPr preferRelativeResize="0"/>
          <p:nvPr/>
        </p:nvPicPr>
        <p:blipFill rotWithShape="1">
          <a:blip r:embed="rId4">
            <a:alphaModFix/>
          </a:blip>
          <a:srcRect b="0" l="0" r="0" t="0"/>
          <a:stretch/>
        </p:blipFill>
        <p:spPr>
          <a:xfrm>
            <a:off x="3018613" y="5380302"/>
            <a:ext cx="1835913" cy="1217290"/>
          </a:xfrm>
          <a:prstGeom prst="rect">
            <a:avLst/>
          </a:prstGeom>
          <a:noFill/>
          <a:ln>
            <a:noFill/>
          </a:ln>
        </p:spPr>
      </p:pic>
      <p:pic>
        <p:nvPicPr>
          <p:cNvPr id="151" name="Google Shape;151;p6"/>
          <p:cNvPicPr preferRelativeResize="0"/>
          <p:nvPr/>
        </p:nvPicPr>
        <p:blipFill rotWithShape="1">
          <a:blip r:embed="rId5">
            <a:alphaModFix/>
          </a:blip>
          <a:srcRect b="0" l="0" r="0" t="0"/>
          <a:stretch/>
        </p:blipFill>
        <p:spPr>
          <a:xfrm>
            <a:off x="5207430" y="5315497"/>
            <a:ext cx="2014780" cy="1346899"/>
          </a:xfrm>
          <a:prstGeom prst="rect">
            <a:avLst/>
          </a:prstGeom>
          <a:noFill/>
          <a:ln>
            <a:noFill/>
          </a:ln>
        </p:spPr>
      </p:pic>
      <p:sp>
        <p:nvSpPr>
          <p:cNvPr id="152" name="Google Shape;152;p6"/>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6</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7"/>
          <p:cNvSpPr/>
          <p:nvPr/>
        </p:nvSpPr>
        <p:spPr>
          <a:xfrm>
            <a:off x="263471" y="232474"/>
            <a:ext cx="11453248" cy="945397"/>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 O’zbekiston Respublikasi Oliy Majlisi tomonidan sertifikatlashtirish masalalari bo’yicha qabul qilingan qonunlar: </a:t>
            </a:r>
            <a:endParaRPr b="1" sz="2400">
              <a:solidFill>
                <a:schemeClr val="dk1"/>
              </a:solidFill>
              <a:latin typeface="Palatino Linotype"/>
              <a:ea typeface="Palatino Linotype"/>
              <a:cs typeface="Palatino Linotype"/>
              <a:sym typeface="Palatino Linotype"/>
            </a:endParaRPr>
          </a:p>
        </p:txBody>
      </p:sp>
      <p:grpSp>
        <p:nvGrpSpPr>
          <p:cNvPr id="158" name="Google Shape;158;p7"/>
          <p:cNvGrpSpPr/>
          <p:nvPr/>
        </p:nvGrpSpPr>
        <p:grpSpPr>
          <a:xfrm>
            <a:off x="-5971998" y="200702"/>
            <a:ext cx="17953096" cy="7293488"/>
            <a:chOff x="-6126981" y="-937410"/>
            <a:chExt cx="17953096" cy="7293488"/>
          </a:xfrm>
        </p:grpSpPr>
        <p:sp>
          <p:nvSpPr>
            <p:cNvPr id="159" name="Google Shape;159;p7"/>
            <p:cNvSpPr/>
            <p:nvPr/>
          </p:nvSpPr>
          <p:spPr>
            <a:xfrm>
              <a:off x="-6126981" y="-937410"/>
              <a:ext cx="7293488" cy="7293488"/>
            </a:xfrm>
            <a:prstGeom prst="blockArc">
              <a:avLst>
                <a:gd fmla="val 18900000" name="adj1"/>
                <a:gd fmla="val 2700000" name="adj2"/>
                <a:gd fmla="val 296" name="adj3"/>
              </a:avLst>
            </a:prstGeom>
            <a:noFill/>
            <a:ln cap="flat" cmpd="sng" w="28575">
              <a:solidFill>
                <a:srgbClr val="62891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7"/>
            <p:cNvSpPr/>
            <p:nvPr/>
          </p:nvSpPr>
          <p:spPr>
            <a:xfrm>
              <a:off x="509717" y="338558"/>
              <a:ext cx="11316398" cy="677550"/>
            </a:xfrm>
            <a:prstGeom prst="rect">
              <a:avLst/>
            </a:prstGeom>
            <a:gradFill>
              <a:gsLst>
                <a:gs pos="0">
                  <a:srgbClr val="DBC3B1"/>
                </a:gs>
                <a:gs pos="35000">
                  <a:srgbClr val="E4D5C9"/>
                </a:gs>
                <a:gs pos="100000">
                  <a:srgbClr val="F4ED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7"/>
            <p:cNvSpPr txBox="1"/>
            <p:nvPr/>
          </p:nvSpPr>
          <p:spPr>
            <a:xfrm>
              <a:off x="509717" y="338558"/>
              <a:ext cx="11316398" cy="677550"/>
            </a:xfrm>
            <a:prstGeom prst="rect">
              <a:avLst/>
            </a:prstGeom>
            <a:noFill/>
            <a:ln>
              <a:noFill/>
            </a:ln>
          </p:spPr>
          <p:txBody>
            <a:bodyPr anchorCtr="0" anchor="ctr" bIns="55875" lIns="5378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O’zbekiston Respublikasining "Muvofiqlikni baholash organlarini akkreditatsiya qilish to’g’risida"gi qonuni</a:t>
              </a:r>
              <a:endParaRPr sz="2200">
                <a:solidFill>
                  <a:schemeClr val="dk1"/>
                </a:solidFill>
                <a:latin typeface="Palatino Linotype"/>
                <a:ea typeface="Palatino Linotype"/>
                <a:cs typeface="Palatino Linotype"/>
                <a:sym typeface="Palatino Linotype"/>
              </a:endParaRPr>
            </a:p>
          </p:txBody>
        </p:sp>
        <p:sp>
          <p:nvSpPr>
            <p:cNvPr id="162" name="Google Shape;162;p7"/>
            <p:cNvSpPr/>
            <p:nvPr/>
          </p:nvSpPr>
          <p:spPr>
            <a:xfrm>
              <a:off x="86248" y="253864"/>
              <a:ext cx="846937" cy="846937"/>
            </a:xfrm>
            <a:prstGeom prst="ellipse">
              <a:avLst/>
            </a:prstGeom>
            <a:blipFill rotWithShape="1">
              <a:blip r:embed="rId3">
                <a:alphaModFix/>
              </a:blip>
              <a:stretch>
                <a:fillRect b="0" l="0" r="0" t="0"/>
              </a:stretch>
            </a:blipFill>
            <a:ln cap="flat" cmpd="sng" w="9525">
              <a:solidFill>
                <a:srgbClr val="84654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7"/>
            <p:cNvSpPr/>
            <p:nvPr/>
          </p:nvSpPr>
          <p:spPr>
            <a:xfrm>
              <a:off x="995230" y="1354558"/>
              <a:ext cx="10830885" cy="677550"/>
            </a:xfrm>
            <a:prstGeom prst="rect">
              <a:avLst/>
            </a:prstGeom>
            <a:gradFill>
              <a:gsLst>
                <a:gs pos="0">
                  <a:srgbClr val="DDCBAD"/>
                </a:gs>
                <a:gs pos="35000">
                  <a:srgbClr val="E4D9C7"/>
                </a:gs>
                <a:gs pos="100000">
                  <a:srgbClr val="F4F1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7"/>
            <p:cNvSpPr txBox="1"/>
            <p:nvPr/>
          </p:nvSpPr>
          <p:spPr>
            <a:xfrm>
              <a:off x="995230" y="1354558"/>
              <a:ext cx="10830885" cy="677550"/>
            </a:xfrm>
            <a:prstGeom prst="rect">
              <a:avLst/>
            </a:prstGeom>
            <a:noFill/>
            <a:ln>
              <a:noFill/>
            </a:ln>
          </p:spPr>
          <p:txBody>
            <a:bodyPr anchorCtr="0" anchor="ctr" bIns="55875" lIns="5378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O’zbekiston Respublikasining «Mahsulot va xizmatlarni sertifikatlashtirish to’g’risida»gi qonuni </a:t>
              </a:r>
              <a:endParaRPr sz="2200">
                <a:solidFill>
                  <a:schemeClr val="dk1"/>
                </a:solidFill>
                <a:latin typeface="Palatino Linotype"/>
                <a:ea typeface="Palatino Linotype"/>
                <a:cs typeface="Palatino Linotype"/>
                <a:sym typeface="Palatino Linotype"/>
              </a:endParaRPr>
            </a:p>
          </p:txBody>
        </p:sp>
        <p:sp>
          <p:nvSpPr>
            <p:cNvPr id="165" name="Google Shape;165;p7"/>
            <p:cNvSpPr/>
            <p:nvPr/>
          </p:nvSpPr>
          <p:spPr>
            <a:xfrm>
              <a:off x="571761" y="1269864"/>
              <a:ext cx="846937" cy="846937"/>
            </a:xfrm>
            <a:prstGeom prst="ellipse">
              <a:avLst/>
            </a:prstGeom>
            <a:blipFill rotWithShape="1">
              <a:blip r:embed="rId4">
                <a:alphaModFix/>
              </a:blip>
              <a:stretch>
                <a:fillRect b="0" l="0" r="0" t="0"/>
              </a:stretch>
            </a:blipFill>
            <a:ln cap="flat" cmpd="sng" w="9525">
              <a:solidFill>
                <a:srgbClr val="856F3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7"/>
            <p:cNvSpPr/>
            <p:nvPr/>
          </p:nvSpPr>
          <p:spPr>
            <a:xfrm>
              <a:off x="1144243" y="2370558"/>
              <a:ext cx="10681872" cy="677550"/>
            </a:xfrm>
            <a:prstGeom prst="rect">
              <a:avLst/>
            </a:prstGeom>
            <a:gradFill>
              <a:gsLst>
                <a:gs pos="0">
                  <a:srgbClr val="E0DAAA"/>
                </a:gs>
                <a:gs pos="35000">
                  <a:srgbClr val="E7E1C4"/>
                </a:gs>
                <a:gs pos="100000">
                  <a:srgbClr val="F6F6E8"/>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7"/>
            <p:cNvSpPr txBox="1"/>
            <p:nvPr/>
          </p:nvSpPr>
          <p:spPr>
            <a:xfrm>
              <a:off x="1144243" y="2370558"/>
              <a:ext cx="10681872" cy="677550"/>
            </a:xfrm>
            <a:prstGeom prst="rect">
              <a:avLst/>
            </a:prstGeom>
            <a:noFill/>
            <a:ln>
              <a:noFill/>
            </a:ln>
          </p:spPr>
          <p:txBody>
            <a:bodyPr anchorCtr="0" anchor="ctr" bIns="55875" lIns="5378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O’zbekiston Respublikasining «Muvofiqlikni baholash to’g’risida»gi qonuni</a:t>
              </a:r>
              <a:endParaRPr sz="2200">
                <a:solidFill>
                  <a:schemeClr val="dk1"/>
                </a:solidFill>
                <a:latin typeface="Palatino Linotype"/>
                <a:ea typeface="Palatino Linotype"/>
                <a:cs typeface="Palatino Linotype"/>
                <a:sym typeface="Palatino Linotype"/>
              </a:endParaRPr>
            </a:p>
          </p:txBody>
        </p:sp>
        <p:sp>
          <p:nvSpPr>
            <p:cNvPr id="168" name="Google Shape;168;p7"/>
            <p:cNvSpPr/>
            <p:nvPr/>
          </p:nvSpPr>
          <p:spPr>
            <a:xfrm>
              <a:off x="720774" y="2285864"/>
              <a:ext cx="846937" cy="846937"/>
            </a:xfrm>
            <a:prstGeom prst="ellipse">
              <a:avLst/>
            </a:prstGeom>
            <a:blipFill rotWithShape="1">
              <a:blip r:embed="rId5">
                <a:alphaModFix/>
              </a:blip>
              <a:stretch>
                <a:fillRect b="0" l="0" r="0" t="0"/>
              </a:stretch>
            </a:blipFill>
            <a:ln cap="flat" cmpd="sng" w="9525">
              <a:solidFill>
                <a:srgbClr val="87803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7"/>
            <p:cNvSpPr/>
            <p:nvPr/>
          </p:nvSpPr>
          <p:spPr>
            <a:xfrm>
              <a:off x="995230" y="3386558"/>
              <a:ext cx="10830885" cy="677550"/>
            </a:xfrm>
            <a:prstGeom prst="rect">
              <a:avLst/>
            </a:prstGeom>
            <a:gradFill>
              <a:gsLst>
                <a:gs pos="0">
                  <a:srgbClr val="D5E1A8"/>
                </a:gs>
                <a:gs pos="35000">
                  <a:srgbClr val="DFE7C4"/>
                </a:gs>
                <a:gs pos="100000">
                  <a:srgbClr val="F4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7"/>
            <p:cNvSpPr txBox="1"/>
            <p:nvPr/>
          </p:nvSpPr>
          <p:spPr>
            <a:xfrm>
              <a:off x="995230" y="3386558"/>
              <a:ext cx="10830885" cy="677550"/>
            </a:xfrm>
            <a:prstGeom prst="rect">
              <a:avLst/>
            </a:prstGeom>
            <a:noFill/>
            <a:ln>
              <a:noFill/>
            </a:ln>
          </p:spPr>
          <p:txBody>
            <a:bodyPr anchorCtr="0" anchor="ctr" bIns="55875" lIns="5378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O’zbekiston Respublikasining «Oziq-ovqat mahsulotlari sifati va xavfsizligi to’g’risida»gi qonuni</a:t>
              </a:r>
              <a:endParaRPr sz="2200">
                <a:solidFill>
                  <a:schemeClr val="dk1"/>
                </a:solidFill>
                <a:latin typeface="Palatino Linotype"/>
                <a:ea typeface="Palatino Linotype"/>
                <a:cs typeface="Palatino Linotype"/>
                <a:sym typeface="Palatino Linotype"/>
              </a:endParaRPr>
            </a:p>
          </p:txBody>
        </p:sp>
        <p:sp>
          <p:nvSpPr>
            <p:cNvPr id="171" name="Google Shape;171;p7"/>
            <p:cNvSpPr/>
            <p:nvPr/>
          </p:nvSpPr>
          <p:spPr>
            <a:xfrm>
              <a:off x="571761" y="3301864"/>
              <a:ext cx="846937" cy="846937"/>
            </a:xfrm>
            <a:prstGeom prst="ellipse">
              <a:avLst/>
            </a:prstGeom>
            <a:blipFill rotWithShape="1">
              <a:blip r:embed="rId6">
                <a:alphaModFix/>
              </a:blip>
              <a:stretch>
                <a:fillRect b="0" l="0" r="0" t="0"/>
              </a:stretch>
            </a:blipFill>
            <a:ln cap="flat" cmpd="sng" w="9525">
              <a:solidFill>
                <a:srgbClr val="7A882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7"/>
            <p:cNvSpPr/>
            <p:nvPr/>
          </p:nvSpPr>
          <p:spPr>
            <a:xfrm>
              <a:off x="509717" y="4402558"/>
              <a:ext cx="11316398" cy="677550"/>
            </a:xfrm>
            <a:prstGeom prst="rect">
              <a:avLst/>
            </a:prstGeom>
            <a:gradFill>
              <a:gsLst>
                <a:gs pos="0">
                  <a:srgbClr val="C3E1A8"/>
                </a:gs>
                <a:gs pos="35000">
                  <a:srgbClr val="D3E9C1"/>
                </a:gs>
                <a:gs pos="100000">
                  <a:srgbClr val="ED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7"/>
            <p:cNvSpPr txBox="1"/>
            <p:nvPr/>
          </p:nvSpPr>
          <p:spPr>
            <a:xfrm>
              <a:off x="509717" y="4402558"/>
              <a:ext cx="11316398" cy="677550"/>
            </a:xfrm>
            <a:prstGeom prst="rect">
              <a:avLst/>
            </a:prstGeom>
            <a:noFill/>
            <a:ln>
              <a:noFill/>
            </a:ln>
          </p:spPr>
          <p:txBody>
            <a:bodyPr anchorCtr="0" anchor="ctr" bIns="55875" lIns="5378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O’zbekiston Respublikasining «Iste’molchilar xuquqini ximoya qilish to’g’risida»gi qonuni</a:t>
              </a:r>
              <a:endParaRPr sz="2200">
                <a:solidFill>
                  <a:schemeClr val="dk1"/>
                </a:solidFill>
                <a:latin typeface="Palatino Linotype"/>
                <a:ea typeface="Palatino Linotype"/>
                <a:cs typeface="Palatino Linotype"/>
                <a:sym typeface="Palatino Linotype"/>
              </a:endParaRPr>
            </a:p>
          </p:txBody>
        </p:sp>
        <p:sp>
          <p:nvSpPr>
            <p:cNvPr id="174" name="Google Shape;174;p7"/>
            <p:cNvSpPr/>
            <p:nvPr/>
          </p:nvSpPr>
          <p:spPr>
            <a:xfrm>
              <a:off x="86248" y="4317864"/>
              <a:ext cx="846937" cy="846937"/>
            </a:xfrm>
            <a:prstGeom prst="ellipse">
              <a:avLst/>
            </a:prstGeom>
            <a:blipFill rotWithShape="1">
              <a:blip r:embed="rId7">
                <a:alphaModFix/>
              </a:blip>
              <a:stretch>
                <a:fillRect b="0" l="0" r="0" t="0"/>
              </a:stretch>
            </a:blipFill>
            <a:ln cap="flat" cmpd="sng" w="9525">
              <a:solidFill>
                <a:srgbClr val="61881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 name="Google Shape;175;p7"/>
          <p:cNvSpPr/>
          <p:nvPr/>
        </p:nvSpPr>
        <p:spPr>
          <a:xfrm>
            <a:off x="11005656" y="5793425"/>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7</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8"/>
          <p:cNvSpPr/>
          <p:nvPr/>
        </p:nvSpPr>
        <p:spPr>
          <a:xfrm>
            <a:off x="139485" y="247974"/>
            <a:ext cx="11856203" cy="697424"/>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u="sng">
                <a:solidFill>
                  <a:schemeClr val="dk1"/>
                </a:solidFill>
                <a:latin typeface="Palatino Linotype"/>
                <a:ea typeface="Palatino Linotype"/>
                <a:cs typeface="Palatino Linotype"/>
                <a:sym typeface="Palatino Linotype"/>
              </a:rPr>
              <a:t>Sohaga oid  O’zbekiston Respublikasi Vazirlar Mahkamasining qarorlari: </a:t>
            </a:r>
            <a:endParaRPr sz="2400">
              <a:solidFill>
                <a:schemeClr val="dk1"/>
              </a:solidFill>
              <a:latin typeface="Palatino Linotype"/>
              <a:ea typeface="Palatino Linotype"/>
              <a:cs typeface="Palatino Linotype"/>
              <a:sym typeface="Palatino Linotype"/>
            </a:endParaRPr>
          </a:p>
        </p:txBody>
      </p:sp>
      <p:sp>
        <p:nvSpPr>
          <p:cNvPr id="181" name="Google Shape;181;p8"/>
          <p:cNvSpPr/>
          <p:nvPr/>
        </p:nvSpPr>
        <p:spPr>
          <a:xfrm>
            <a:off x="0" y="1100380"/>
            <a:ext cx="12192000" cy="5641383"/>
          </a:xfrm>
          <a:prstGeom prst="wedgeRectCallout">
            <a:avLst>
              <a:gd fmla="val 46667" name="adj1"/>
              <a:gd fmla="val -53871" name="adj2"/>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2002 yil 3 oktyabrdagi 342-sonli “Standartlashtirish, metrologiya va mahsulotlar hamda xizmatlarni sertifikatlashtirish tizimini takomillashtirish chora-tadbirlari to’g’risida”gi qarori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2004 yil 6 iyuldagi 318-sonli “Mahsulotlarni sertifikatlashtirish tartibotini soddalashtirishga doir qo’shimcha chora-tadbirlar to’g’risida” qarori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2005 yil 18 martdagi 1548-sonli “Mahsulotlarni sertifikatlash qoidalarini tasdiqlash to’g’risida” qaror</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2005 yil 6 apreldagi 1465-sonli “Mahsulotning xavfsizlik talablariga muvofiqligini deklaratsiyalash tartibi to’g’risida nizomni tasdiqlash haqida” qaror</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2005 yil 6 apreldagi 1464-sonli “Sertifikatlashtirilgan mahsulotlar va xizmatlarni inspektsiya nazoratidan o’tkazish qoidalarini tasdiqlash to’g’risida” qaror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2005 yil 28 sentyabrdagi 1513-sonli “Majburiy tartibda sertifikatlanadigan bir turdagi mahsulotlarning alohida turlarini sertifikatlash qoidalarini tasdiqlash to’g’risida” qaror</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2005 yil 8 dekabrdagi 1525-sonli “Oziq-ovqat mahsulotlariga, ularni ishlab chiqarish vositalariga va xalq iste’moli mollariga gigienik sertifikati berish tartibi to’g’risida yo’riqnomani tasdiqlash haqida” qaror</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2011 yil 28 apreldagi 122-sonli “Sertifikatlashtirish tartibotlarini va sifat menejmenti tizimlarini joriy etishni takomillashtirishga doir qo’shimcha chora-tadbirlar to’g’risida” qaror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2013 yil 11 oktyabrdagi 2516-sonli “O’zbekiston Respublikasi Milliy sertifikatlashtirish tizimida ishlar va xizmatlarga haq to’lash qoidalarini tasdiqlash to’g’risida” qaror.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2013 yil 11 oktyabrdagi 2748-sonli "Muvofiqlikni baholash sohasida xodim sifatida ishtirok etishga talabgor bo’lgan mutaxassislarni sertifikatlashtirish tartibi to’g’risidagi nizomni tasdiqlash haqida“ qaror.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1600"/>
              <a:buFont typeface="Noto Sans Symbols"/>
              <a:buChar char="❖"/>
            </a:pPr>
            <a:r>
              <a:rPr lang="en-US" sz="1600">
                <a:solidFill>
                  <a:schemeClr val="dk1"/>
                </a:solidFill>
                <a:latin typeface="Palatino Linotype"/>
                <a:ea typeface="Palatino Linotype"/>
                <a:cs typeface="Palatino Linotype"/>
                <a:sym typeface="Palatino Linotype"/>
              </a:rPr>
              <a:t>2017 yil 21 iyuldagi 2899-sonli "Sifat bo’yicha ekspert-auditorlarni attestatsiyadan o’tkazish tartibi to’g’risidagi nizomni tasdiqlash haqida“ qaror. </a:t>
            </a:r>
            <a:endParaRPr sz="1600">
              <a:solidFill>
                <a:schemeClr val="dk1"/>
              </a:solidFill>
              <a:latin typeface="Palatino Linotype"/>
              <a:ea typeface="Palatino Linotype"/>
              <a:cs typeface="Palatino Linotype"/>
              <a:sym typeface="Palatino Linotype"/>
            </a:endParaRPr>
          </a:p>
        </p:txBody>
      </p:sp>
      <p:sp>
        <p:nvSpPr>
          <p:cNvPr id="182" name="Google Shape;182;p8"/>
          <p:cNvSpPr/>
          <p:nvPr/>
        </p:nvSpPr>
        <p:spPr>
          <a:xfrm>
            <a:off x="11180064" y="5872452"/>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8</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id="187" name="Google Shape;187;p9"/>
          <p:cNvPicPr preferRelativeResize="0"/>
          <p:nvPr/>
        </p:nvPicPr>
        <p:blipFill rotWithShape="1">
          <a:blip r:embed="rId3">
            <a:alphaModFix/>
          </a:blip>
          <a:srcRect b="8129" l="19566" r="20399" t="13691"/>
          <a:stretch/>
        </p:blipFill>
        <p:spPr>
          <a:xfrm>
            <a:off x="1332853" y="170480"/>
            <a:ext cx="8989017" cy="6581244"/>
          </a:xfrm>
          <a:prstGeom prst="rect">
            <a:avLst/>
          </a:prstGeom>
          <a:noFill/>
          <a:ln>
            <a:noFill/>
          </a:ln>
        </p:spPr>
      </p:pic>
      <p:sp>
        <p:nvSpPr>
          <p:cNvPr id="188" name="Google Shape;188;p9"/>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9</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10"/>
          <p:cNvPicPr preferRelativeResize="0"/>
          <p:nvPr/>
        </p:nvPicPr>
        <p:blipFill rotWithShape="1">
          <a:blip r:embed="rId3">
            <a:alphaModFix/>
          </a:blip>
          <a:srcRect b="4635" l="20102" r="19328" t="14327"/>
          <a:stretch/>
        </p:blipFill>
        <p:spPr>
          <a:xfrm>
            <a:off x="1301859" y="46494"/>
            <a:ext cx="9624446" cy="6695268"/>
          </a:xfrm>
          <a:prstGeom prst="rect">
            <a:avLst/>
          </a:prstGeom>
          <a:noFill/>
          <a:ln>
            <a:noFill/>
          </a:ln>
        </p:spPr>
      </p:pic>
      <p:sp>
        <p:nvSpPr>
          <p:cNvPr id="194" name="Google Shape;194;p10"/>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10</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11"/>
          <p:cNvPicPr preferRelativeResize="0"/>
          <p:nvPr/>
        </p:nvPicPr>
        <p:blipFill rotWithShape="1">
          <a:blip r:embed="rId3">
            <a:alphaModFix/>
          </a:blip>
          <a:srcRect b="10036" l="19566" r="20578" t="14328"/>
          <a:stretch/>
        </p:blipFill>
        <p:spPr>
          <a:xfrm>
            <a:off x="1348352" y="185979"/>
            <a:ext cx="9345479" cy="6639476"/>
          </a:xfrm>
          <a:prstGeom prst="rect">
            <a:avLst/>
          </a:prstGeom>
          <a:noFill/>
          <a:ln>
            <a:noFill/>
          </a:ln>
        </p:spPr>
      </p:pic>
      <p:sp>
        <p:nvSpPr>
          <p:cNvPr id="200" name="Google Shape;200;p11"/>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11</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12"/>
          <p:cNvPicPr preferRelativeResize="0"/>
          <p:nvPr/>
        </p:nvPicPr>
        <p:blipFill rotWithShape="1">
          <a:blip r:embed="rId3">
            <a:alphaModFix/>
          </a:blip>
          <a:srcRect b="9720" l="19209" r="20041" t="13692"/>
          <a:stretch/>
        </p:blipFill>
        <p:spPr>
          <a:xfrm>
            <a:off x="883403" y="0"/>
            <a:ext cx="9748434" cy="6624293"/>
          </a:xfrm>
          <a:prstGeom prst="rect">
            <a:avLst/>
          </a:prstGeom>
          <a:noFill/>
          <a:ln>
            <a:noFill/>
          </a:ln>
        </p:spPr>
      </p:pic>
      <p:sp>
        <p:nvSpPr>
          <p:cNvPr id="206" name="Google Shape;206;p12"/>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12</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id="211" name="Google Shape;211;p13"/>
          <p:cNvPicPr preferRelativeResize="0"/>
          <p:nvPr/>
        </p:nvPicPr>
        <p:blipFill rotWithShape="1">
          <a:blip r:embed="rId3">
            <a:alphaModFix/>
          </a:blip>
          <a:srcRect b="4953" l="19565" r="20936" t="13374"/>
          <a:stretch/>
        </p:blipFill>
        <p:spPr>
          <a:xfrm>
            <a:off x="1449088" y="77491"/>
            <a:ext cx="8702301" cy="6716191"/>
          </a:xfrm>
          <a:prstGeom prst="rect">
            <a:avLst/>
          </a:prstGeom>
          <a:noFill/>
          <a:ln>
            <a:noFill/>
          </a:ln>
        </p:spPr>
      </p:pic>
      <p:sp>
        <p:nvSpPr>
          <p:cNvPr id="212" name="Google Shape;212;p13"/>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4"/>
          <p:cNvSpPr/>
          <p:nvPr/>
        </p:nvSpPr>
        <p:spPr>
          <a:xfrm>
            <a:off x="154983" y="263471"/>
            <a:ext cx="11732217" cy="542441"/>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O’zbekiston Respublikasi sertifikatlashtirish milliy tizimining asos bo’luvchi me’yoriy hujjatlar </a:t>
            </a:r>
            <a:endParaRPr sz="2000">
              <a:solidFill>
                <a:schemeClr val="dk1"/>
              </a:solidFill>
              <a:latin typeface="Palatino Linotype"/>
              <a:ea typeface="Palatino Linotype"/>
              <a:cs typeface="Palatino Linotype"/>
              <a:sym typeface="Palatino Linotype"/>
            </a:endParaRPr>
          </a:p>
        </p:txBody>
      </p:sp>
      <p:sp>
        <p:nvSpPr>
          <p:cNvPr id="218" name="Google Shape;218;p14"/>
          <p:cNvSpPr/>
          <p:nvPr/>
        </p:nvSpPr>
        <p:spPr>
          <a:xfrm>
            <a:off x="240223" y="1038387"/>
            <a:ext cx="11561736" cy="5548393"/>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2100"/>
              <a:buFont typeface="Noto Sans Symbols"/>
              <a:buChar char="❑"/>
            </a:pPr>
            <a:r>
              <a:rPr lang="en-US" sz="2100">
                <a:solidFill>
                  <a:schemeClr val="dk1"/>
                </a:solidFill>
                <a:latin typeface="Palatino Linotype"/>
                <a:ea typeface="Palatino Linotype"/>
                <a:cs typeface="Palatino Linotype"/>
                <a:sym typeface="Palatino Linotype"/>
              </a:rPr>
              <a:t>O‘z DSt 5.0:1998 O’zbekiston Respublikasining sertifikatlashtirish milliy tizimi. Asosiy qoidalar; </a:t>
            </a:r>
            <a:endParaRPr sz="21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100"/>
              <a:buFont typeface="Noto Sans Symbols"/>
              <a:buChar char="❑"/>
            </a:pPr>
            <a:r>
              <a:rPr lang="en-US" sz="2100">
                <a:solidFill>
                  <a:schemeClr val="dk1"/>
                </a:solidFill>
                <a:latin typeface="Palatino Linotype"/>
                <a:ea typeface="Palatino Linotype"/>
                <a:cs typeface="Palatino Linotype"/>
                <a:sym typeface="Palatino Linotype"/>
              </a:rPr>
              <a:t>O‘z DSt 5.2-93 O’zbekiston Respublikasining sertifikatlashtirish milliy tizimi. Sertifikatlashtirish idorasiga umumiy talablar;</a:t>
            </a:r>
            <a:endParaRPr sz="21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900">
                <a:solidFill>
                  <a:schemeClr val="dk1"/>
                </a:solidFill>
                <a:latin typeface="Palatino Linotype"/>
                <a:ea typeface="Palatino Linotype"/>
                <a:cs typeface="Palatino Linotype"/>
                <a:sym typeface="Palatino Linotype"/>
              </a:rPr>
              <a:t> </a:t>
            </a:r>
            <a:endParaRPr sz="1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100"/>
              <a:buFont typeface="Noto Sans Symbols"/>
              <a:buChar char="❑"/>
            </a:pPr>
            <a:r>
              <a:rPr lang="en-US" sz="2100">
                <a:solidFill>
                  <a:schemeClr val="dk1"/>
                </a:solidFill>
                <a:latin typeface="Palatino Linotype"/>
                <a:ea typeface="Palatino Linotype"/>
                <a:cs typeface="Palatino Linotype"/>
                <a:sym typeface="Palatino Linotype"/>
              </a:rPr>
              <a:t>O‘z DSt 5.4-98 O’zbekiston Respublikasining sertifikatlashtirish milliy tizimi. Tekshirish va nazorat idoralariga qo’yiladigan talablar; </a:t>
            </a:r>
            <a:endParaRPr sz="21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05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100"/>
              <a:buFont typeface="Noto Sans Symbols"/>
              <a:buChar char="❑"/>
            </a:pPr>
            <a:r>
              <a:rPr lang="en-US" sz="2100">
                <a:solidFill>
                  <a:schemeClr val="dk1"/>
                </a:solidFill>
                <a:latin typeface="Palatino Linotype"/>
                <a:ea typeface="Palatino Linotype"/>
                <a:cs typeface="Palatino Linotype"/>
                <a:sym typeface="Palatino Linotype"/>
              </a:rPr>
              <a:t>O‘z DSt 5.5:1999 O’zbekiston Respublikasining sertifikatlashtirish milliy tizimi. Asosiy atamalar va ta’riflar; </a:t>
            </a:r>
            <a:endParaRPr sz="21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100"/>
              <a:buFont typeface="Noto Sans Symbols"/>
              <a:buChar char="❑"/>
            </a:pPr>
            <a:r>
              <a:rPr lang="en-US" sz="2100">
                <a:solidFill>
                  <a:schemeClr val="dk1"/>
                </a:solidFill>
                <a:latin typeface="Palatino Linotype"/>
                <a:ea typeface="Palatino Linotype"/>
                <a:cs typeface="Palatino Linotype"/>
                <a:sym typeface="Palatino Linotype"/>
              </a:rPr>
              <a:t>O‘z DSt 5.6:1999 O’zbekiston Respublikasining sertifikatlashtirish milliy tizimi. Sifat tizimini sertifikatlashtirish idoralariga talablar; </a:t>
            </a:r>
            <a:endParaRPr sz="21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100"/>
              <a:buFont typeface="Noto Sans Symbols"/>
              <a:buChar char="❑"/>
            </a:pPr>
            <a:r>
              <a:rPr lang="en-US" sz="2100">
                <a:solidFill>
                  <a:schemeClr val="dk1"/>
                </a:solidFill>
                <a:latin typeface="Palatino Linotype"/>
                <a:ea typeface="Palatino Linotype"/>
                <a:cs typeface="Palatino Linotype"/>
                <a:sym typeface="Palatino Linotype"/>
              </a:rPr>
              <a:t>O‘z DSt 5.8:2006 O’zbekiston Respublikasining sertifikatlashtirish milliy tizimi. Muvofiqlik belgisini tasdiqlash. Qo’llash qoidalari. </a:t>
            </a:r>
            <a:endParaRPr sz="21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0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100"/>
              <a:buFont typeface="Noto Sans Symbols"/>
              <a:buChar char="❑"/>
            </a:pPr>
            <a:r>
              <a:rPr lang="en-US" sz="2100">
                <a:solidFill>
                  <a:schemeClr val="dk1"/>
                </a:solidFill>
                <a:latin typeface="Palatino Linotype"/>
                <a:ea typeface="Palatino Linotype"/>
                <a:cs typeface="Palatino Linotype"/>
                <a:sym typeface="Palatino Linotype"/>
              </a:rPr>
              <a:t>O‘z RH 51-014:2006 O’zbekiston Respublikasining sertifikatlashtirish milliy tizimi. Sifat bo’yicha Ekspert-auditorlar. Tayyorlash va baholash talablari; </a:t>
            </a:r>
            <a:endParaRPr sz="2100">
              <a:solidFill>
                <a:schemeClr val="dk1"/>
              </a:solidFill>
              <a:latin typeface="Palatino Linotype"/>
              <a:ea typeface="Palatino Linotype"/>
              <a:cs typeface="Palatino Linotype"/>
              <a:sym typeface="Palatino Linotype"/>
            </a:endParaRPr>
          </a:p>
        </p:txBody>
      </p:sp>
      <p:sp>
        <p:nvSpPr>
          <p:cNvPr id="219" name="Google Shape;219;p14"/>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14</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5"/>
          <p:cNvSpPr/>
          <p:nvPr/>
        </p:nvSpPr>
        <p:spPr>
          <a:xfrm>
            <a:off x="170481" y="309966"/>
            <a:ext cx="11840705" cy="6090834"/>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 RH 51-025-94 O’zbekiston Respublikasining sertifikatlashtirish milliy tizimi. Sifat tizimlari va ishlab chiqarishni sertifikatlashtirish. Asosiy qoidalari;</a:t>
            </a:r>
            <a:endParaRPr/>
          </a:p>
          <a:p>
            <a:pPr indent="0" lvl="0" marL="0" marR="0" rtl="0" algn="just">
              <a:spcBef>
                <a:spcPts val="0"/>
              </a:spcBef>
              <a:spcAft>
                <a:spcPts val="0"/>
              </a:spcAft>
              <a:buNone/>
            </a:pPr>
            <a:r>
              <a:rPr lang="en-US" sz="1900">
                <a:solidFill>
                  <a:schemeClr val="dk1"/>
                </a:solidFill>
                <a:latin typeface="Palatino Linotype"/>
                <a:ea typeface="Palatino Linotype"/>
                <a:cs typeface="Palatino Linotype"/>
                <a:sym typeface="Palatino Linotype"/>
              </a:rPr>
              <a:t> </a:t>
            </a:r>
            <a:endParaRPr sz="1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 RH 51-026-94 O’zbekiston Respublikasining sertifikatlashtirish milliy tizimi. Apellyatsiyalarni ko’rib chiqish tartibi; </a:t>
            </a:r>
            <a:endParaRPr sz="19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 RH 51-027-94 O’zbekiston Respublikasining sertifikatlashtirish milliy tizimi. Sifat tizimlarini sertifikatlashtirish. O’tkazish tartibi; </a:t>
            </a:r>
            <a:endParaRPr sz="19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 RH 51-035-95 O’zbekiston Respublikasining sertifikatlashtirish milliy tizimi. Ishlab chiqarishni sertifikatlashtirish. O’tkazish tartibi; </a:t>
            </a:r>
            <a:endParaRPr sz="1900">
              <a:solidFill>
                <a:schemeClr val="dk1"/>
              </a:solidFill>
              <a:latin typeface="Palatino Linotype"/>
              <a:ea typeface="Palatino Linotype"/>
              <a:cs typeface="Palatino Linotype"/>
              <a:sym typeface="Palatino Linotype"/>
            </a:endParaRPr>
          </a:p>
          <a:p>
            <a:pPr indent="-165100" lvl="0" marL="285750" marR="0" rtl="0" algn="just">
              <a:spcBef>
                <a:spcPts val="0"/>
              </a:spcBef>
              <a:spcAft>
                <a:spcPts val="0"/>
              </a:spcAft>
              <a:buClr>
                <a:schemeClr val="dk1"/>
              </a:buClr>
              <a:buSzPts val="1900"/>
              <a:buFont typeface="Noto Sans Symbols"/>
              <a:buNone/>
            </a:pPr>
            <a:r>
              <a:t/>
            </a:r>
            <a:endParaRPr sz="1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 RH 51-103:2000 O’zbekiston Respublikasining sertifikatlashtirish milliy tizimi. Sertifikatlashtirilgan sifat tizimlari va ishlab chiqarishlari inspektsion tekshiruv;</a:t>
            </a:r>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 RH 51-044-96 O’zbekiston Respublikasining sertifikatlashtirish milliy tizimi. Majburiy sertifikatlashtirish qoidalariga rioya qilish yuzasidan Davlat nazorati va tekshiruvi. Umumiy talablar; </a:t>
            </a:r>
            <a:endParaRPr sz="1900">
              <a:solidFill>
                <a:schemeClr val="dk1"/>
              </a:solidFill>
              <a:latin typeface="Palatino Linotype"/>
              <a:ea typeface="Palatino Linotype"/>
              <a:cs typeface="Palatino Linotype"/>
              <a:sym typeface="Palatino Linotype"/>
            </a:endParaRPr>
          </a:p>
          <a:p>
            <a:pPr indent="-165100" lvl="0" marL="285750" marR="0" rtl="0" algn="just">
              <a:spcBef>
                <a:spcPts val="0"/>
              </a:spcBef>
              <a:spcAft>
                <a:spcPts val="0"/>
              </a:spcAft>
              <a:buClr>
                <a:schemeClr val="dk1"/>
              </a:buClr>
              <a:buSzPts val="1900"/>
              <a:buFont typeface="Noto Sans Symbols"/>
              <a:buNone/>
            </a:pPr>
            <a:r>
              <a:t/>
            </a:r>
            <a:endParaRPr sz="1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 RH 51-061-97 O’zbekiston Respublikasining sertifikatlashtirish milliy tizimi. Xizmatlarni sertifikatlashtirish. O’tkazish tartibi; </a:t>
            </a:r>
            <a:endParaRPr sz="1900">
              <a:solidFill>
                <a:schemeClr val="dk1"/>
              </a:solidFill>
              <a:latin typeface="Palatino Linotype"/>
              <a:ea typeface="Palatino Linotype"/>
              <a:cs typeface="Palatino Linotype"/>
              <a:sym typeface="Palatino Linotype"/>
            </a:endParaRPr>
          </a:p>
        </p:txBody>
      </p:sp>
      <p:sp>
        <p:nvSpPr>
          <p:cNvPr id="225" name="Google Shape;225;p15"/>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15</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6"/>
          <p:cNvSpPr/>
          <p:nvPr/>
        </p:nvSpPr>
        <p:spPr>
          <a:xfrm>
            <a:off x="263471" y="201478"/>
            <a:ext cx="11670224" cy="480447"/>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u="sng">
                <a:solidFill>
                  <a:schemeClr val="dk1"/>
                </a:solidFill>
                <a:latin typeface="Palatino Linotype"/>
                <a:ea typeface="Palatino Linotype"/>
                <a:cs typeface="Palatino Linotype"/>
                <a:sym typeface="Palatino Linotype"/>
              </a:rPr>
              <a:t>O’zbekiston Respublikasining akkreditlashtirish tizimi me’yoriy hujjatlari</a:t>
            </a:r>
            <a:endParaRPr sz="2400">
              <a:solidFill>
                <a:schemeClr val="dk1"/>
              </a:solidFill>
              <a:latin typeface="Palatino Linotype"/>
              <a:ea typeface="Palatino Linotype"/>
              <a:cs typeface="Palatino Linotype"/>
              <a:sym typeface="Palatino Linotype"/>
            </a:endParaRPr>
          </a:p>
        </p:txBody>
      </p:sp>
      <p:sp>
        <p:nvSpPr>
          <p:cNvPr id="231" name="Google Shape;231;p16"/>
          <p:cNvSpPr/>
          <p:nvPr/>
        </p:nvSpPr>
        <p:spPr>
          <a:xfrm>
            <a:off x="387458" y="991892"/>
            <a:ext cx="11375756" cy="5672379"/>
          </a:xfrm>
          <a:prstGeom prst="rect">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16.0-98 O’zbekiston Respublikasining akkreditlashtirish tizimi. Umumiy qoidalar.</a:t>
            </a:r>
            <a:endParaRPr/>
          </a:p>
          <a:p>
            <a:pPr indent="0" lvl="0" marL="0" marR="0" rtl="0" algn="just">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sz="105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16.1:1999 O’zbekiston Respublikasining akkreditlashtirish tizimi. Sertifikatlashtirish idoralari va tekshirish idoralarini akkreditlashini o’tkazish tartibi.</a:t>
            </a:r>
            <a:endParaRPr/>
          </a:p>
          <a:p>
            <a:pPr indent="0" lvl="0" marL="0" marR="0" rtl="0" algn="just">
              <a:spcBef>
                <a:spcPts val="0"/>
              </a:spcBef>
              <a:spcAft>
                <a:spcPts val="0"/>
              </a:spcAft>
              <a:buNone/>
            </a:pPr>
            <a:r>
              <a:rPr lang="en-US" sz="1200">
                <a:solidFill>
                  <a:schemeClr val="dk1"/>
                </a:solidFill>
                <a:latin typeface="Palatino Linotype"/>
                <a:ea typeface="Palatino Linotype"/>
                <a:cs typeface="Palatino Linotype"/>
                <a:sym typeface="Palatino Linotype"/>
              </a:rPr>
              <a:t> </a:t>
            </a:r>
            <a:endParaRPr sz="10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16.2:1999 (EN 45013) O’zbekiston Respublikasining akkreditlashtirish tizimi. Sertifikatlashtirish idorasi xodimlariga talablar.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2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16.3:2001 O’zbekiston Respublikasining akkreditlashtirish tizimi. Standart namunalarni tayyorlash, attestatlash va ishlatish huquqi bo’lgan yuridik shaxslarni akkreditlash. Tashkillashtirish va o’tkazish tartibi.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16.4:2001 (ISO/MEK 17025) O’zbekiston Respublikasining akkreditlashtirish tizimi. Sinash, o’lchash laboratoriyalariga quyiladigan umumiy talablar va ularni akkreditlash tartibi.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16.6:2003 O’zbekiston Respublikasining akkreditlashtirish tizimi. O’lchashlarni bajarish usulini nazoratini tashkillashtirish huquqi bo’lgan yuridik shaxslarni akkreditlash. Tashkillashtirish va o’tkazish tartibi. </a:t>
            </a:r>
            <a:endParaRPr sz="2000">
              <a:solidFill>
                <a:schemeClr val="dk1"/>
              </a:solidFill>
              <a:latin typeface="Palatino Linotype"/>
              <a:ea typeface="Palatino Linotype"/>
              <a:cs typeface="Palatino Linotype"/>
              <a:sym typeface="Palatino Linotype"/>
            </a:endParaRPr>
          </a:p>
        </p:txBody>
      </p:sp>
      <p:sp>
        <p:nvSpPr>
          <p:cNvPr id="232" name="Google Shape;232;p16"/>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16</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7"/>
          <p:cNvSpPr/>
          <p:nvPr/>
        </p:nvSpPr>
        <p:spPr>
          <a:xfrm>
            <a:off x="387458" y="418454"/>
            <a:ext cx="11422250" cy="6245817"/>
          </a:xfrm>
          <a:prstGeom prst="rect">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16.7:2004 O’zbekiston Respublikasining akkreditlashtirish tizimi. Inspektsion faoliyati mavjud firmalarga talablar.</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1050">
                <a:solidFill>
                  <a:schemeClr val="dk1"/>
                </a:solidFill>
                <a:latin typeface="Palatino Linotype"/>
                <a:ea typeface="Palatino Linotype"/>
                <a:cs typeface="Palatino Linotype"/>
                <a:sym typeface="Palatino Linotype"/>
              </a:rPr>
              <a:t> </a:t>
            </a:r>
            <a:endParaRPr sz="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DSt 16.8:2004 O’zbekiston Respublikasining akkreditlashtirish tizimi. Ishlab chiqarish laboratoriyalarini attestatlash. Umumiy talablar va o’tkazish tartibi.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1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RH 51-018:2002 O’zbekiston Respublikasining akkreditlashtirish tizimi. Akkreditlangan laboratoriyalarining faoliyatini inspektsion tekshiruvini utkazish tartibi.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2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RH 51-104:2000 O’zbekiston Respublikasining akkreditlashtirish tizimi. Serrtifikatlashtirilgan maxsulotlarni inspektsion tekshiruvini utkazish tartibi.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RH 51-105:2001 O’zbekiston Respublikasining akkreditlashtirish tizimi. Akkreditlangan sertifikatlashtirish idoralari faoliyatining inspektsion tekshiruvini utkazish tartibi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2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RH 51-054:2003 O’zbekiston Respublikasining akkreditlashtirish tizimi. Sinov laboratoriyalari sifat bo’yicha qo’llanmasi. Ishlab chiqish bo’yicha uslubiy ko’rsatma; </a:t>
            </a:r>
            <a:endParaRPr sz="20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000"/>
              <a:buFont typeface="Noto Sans Symbols"/>
              <a:buChar char="❑"/>
            </a:pPr>
            <a:r>
              <a:rPr lang="en-US" sz="2000">
                <a:solidFill>
                  <a:schemeClr val="dk1"/>
                </a:solidFill>
                <a:latin typeface="Palatino Linotype"/>
                <a:ea typeface="Palatino Linotype"/>
                <a:cs typeface="Palatino Linotype"/>
                <a:sym typeface="Palatino Linotype"/>
              </a:rPr>
              <a:t>O‘z RH 51-056:2003 O’zbekiston Respublikasining akkreditlashtirish tizimi. Sertifikatlashtirish idoralari sifat bo’yicha qo’llanmasi. Ishlab chiqish bo’yicha uslubiy ko’rsatma; </a:t>
            </a:r>
            <a:endParaRPr sz="2000">
              <a:solidFill>
                <a:schemeClr val="dk1"/>
              </a:solidFill>
              <a:latin typeface="Palatino Linotype"/>
              <a:ea typeface="Palatino Linotype"/>
              <a:cs typeface="Palatino Linotype"/>
              <a:sym typeface="Palatino Linotype"/>
            </a:endParaRPr>
          </a:p>
        </p:txBody>
      </p:sp>
      <p:sp>
        <p:nvSpPr>
          <p:cNvPr id="238" name="Google Shape;238;p17"/>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17</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8"/>
          <p:cNvSpPr/>
          <p:nvPr/>
        </p:nvSpPr>
        <p:spPr>
          <a:xfrm>
            <a:off x="743920" y="255720"/>
            <a:ext cx="10802318" cy="511445"/>
          </a:xfrm>
          <a:prstGeom prst="rect">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u="sng">
                <a:solidFill>
                  <a:schemeClr val="dk1"/>
                </a:solidFill>
                <a:latin typeface="Palatino Linotype"/>
                <a:ea typeface="Palatino Linotype"/>
                <a:cs typeface="Palatino Linotype"/>
                <a:sym typeface="Palatino Linotype"/>
              </a:rPr>
              <a:t>Sifatni boshqarish tizimi bo’yicha me’yoriy hujjatlar</a:t>
            </a:r>
            <a:endParaRPr sz="2800">
              <a:solidFill>
                <a:schemeClr val="dk1"/>
              </a:solidFill>
              <a:latin typeface="Palatino Linotype"/>
              <a:ea typeface="Palatino Linotype"/>
              <a:cs typeface="Palatino Linotype"/>
              <a:sym typeface="Palatino Linotype"/>
            </a:endParaRPr>
          </a:p>
        </p:txBody>
      </p:sp>
      <p:sp>
        <p:nvSpPr>
          <p:cNvPr id="244" name="Google Shape;244;p18"/>
          <p:cNvSpPr/>
          <p:nvPr/>
        </p:nvSpPr>
        <p:spPr>
          <a:xfrm>
            <a:off x="309966" y="1084882"/>
            <a:ext cx="11530739" cy="5346916"/>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O‘z RH 51-057:1997 Sifat tizimi hujjatlari tarkibi va turlari. O‘z T 51-087:1999 Sifat tizimi hujjatlashtirilgan protseduralari va tarkibini aniqlash bo’yicha tavsiyalar; </a:t>
            </a:r>
            <a:endParaRPr sz="24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O‘z RH 51-090:1999 Sifat dasturini ishlab chiqish bo’yicha uslubiy ko’rsatma; </a:t>
            </a:r>
            <a:endParaRPr sz="24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2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O‘z T 51-094:2000 Xizmatlarga sifat tizimini joriy qilish tartibi; </a:t>
            </a:r>
            <a:endParaRPr sz="24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O‘z DSt ISO 9001:2015 Sifat menedjmenti tizimi. Talablar.; </a:t>
            </a:r>
            <a:endParaRPr sz="24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O‘z DSt ISO 9000:2015 Sifat menedjmenti tizimi. Asosiy qoida va lug’atlar; </a:t>
            </a:r>
            <a:endParaRPr sz="24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6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O‘z DSt ISO 9004:2002 Sifat menedjmenti tizimi. Sifatni yaxshilash bo’yicha tavsiyalar (ISO 9004:2000, IDT); </a:t>
            </a:r>
            <a:endParaRPr sz="24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O’z DSt ISO 10006:2005 Sifat menedjmenti tizimi. Sifat menedjmenti loyihasi bo’yicha rahbariy ko’rsatma (ISO 10006:2003, IDT); </a:t>
            </a:r>
            <a:endParaRPr sz="2400">
              <a:solidFill>
                <a:schemeClr val="dk1"/>
              </a:solidFill>
              <a:latin typeface="Palatino Linotype"/>
              <a:ea typeface="Palatino Linotype"/>
              <a:cs typeface="Palatino Linotype"/>
              <a:sym typeface="Palatino Linotype"/>
            </a:endParaRPr>
          </a:p>
        </p:txBody>
      </p:sp>
      <p:sp>
        <p:nvSpPr>
          <p:cNvPr id="245" name="Google Shape;245;p18"/>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18</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9"/>
          <p:cNvSpPr/>
          <p:nvPr/>
        </p:nvSpPr>
        <p:spPr>
          <a:xfrm>
            <a:off x="495946" y="557939"/>
            <a:ext cx="11096786" cy="5734373"/>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2200"/>
              <a:buFont typeface="Noto Sans Symbols"/>
              <a:buChar char="❑"/>
            </a:pPr>
            <a:r>
              <a:rPr lang="en-US" sz="2200">
                <a:solidFill>
                  <a:schemeClr val="dk1"/>
                </a:solidFill>
                <a:latin typeface="Palatino Linotype"/>
                <a:ea typeface="Palatino Linotype"/>
                <a:cs typeface="Palatino Linotype"/>
                <a:sym typeface="Palatino Linotype"/>
              </a:rPr>
              <a:t>O‘z DSt ISO 10007:2004 Sifatni ma’muriy boshqarish. Ma’muriy boshqarish konfiguratsiyasi bo’yicha rahbariy ko’rsatma; </a:t>
            </a:r>
            <a:endParaRPr sz="2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200"/>
              <a:buFont typeface="Noto Sans Symbols"/>
              <a:buChar char="❑"/>
            </a:pPr>
            <a:r>
              <a:rPr lang="en-US" sz="2200">
                <a:solidFill>
                  <a:schemeClr val="dk1"/>
                </a:solidFill>
                <a:latin typeface="Palatino Linotype"/>
                <a:ea typeface="Palatino Linotype"/>
                <a:cs typeface="Palatino Linotype"/>
                <a:sym typeface="Palatino Linotype"/>
              </a:rPr>
              <a:t>O‘z DSt ISO 10013:2001 Sifat bo’yicha qo’llanmani ishlab chiqish bo’yicha uslubiy ko’rsatma; </a:t>
            </a:r>
            <a:endParaRPr sz="2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200"/>
              <a:buFont typeface="Noto Sans Symbols"/>
              <a:buChar char="❑"/>
            </a:pPr>
            <a:r>
              <a:rPr lang="en-US" sz="2200">
                <a:solidFill>
                  <a:schemeClr val="dk1"/>
                </a:solidFill>
                <a:latin typeface="Palatino Linotype"/>
                <a:ea typeface="Palatino Linotype"/>
                <a:cs typeface="Palatino Linotype"/>
                <a:sym typeface="Palatino Linotype"/>
              </a:rPr>
              <a:t>O‘z DSt ISO/TR 10014:2004 Sifatni iqtisodiy boshqarish bo’yicha rahbariy ko’rsatma;</a:t>
            </a:r>
            <a:endParaRPr/>
          </a:p>
          <a:p>
            <a:pPr indent="0" lvl="0" marL="0" marR="0" rtl="0" algn="just">
              <a:spcBef>
                <a:spcPts val="0"/>
              </a:spcBef>
              <a:spcAft>
                <a:spcPts val="0"/>
              </a:spcAft>
              <a:buNone/>
            </a:pPr>
            <a:r>
              <a:rPr lang="en-US" sz="1200">
                <a:solidFill>
                  <a:schemeClr val="dk1"/>
                </a:solidFill>
                <a:latin typeface="Palatino Linotype"/>
                <a:ea typeface="Palatino Linotype"/>
                <a:cs typeface="Palatino Linotype"/>
                <a:sym typeface="Palatino Linotype"/>
              </a:rPr>
              <a:t> </a:t>
            </a:r>
            <a:endParaRPr sz="10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200"/>
              <a:buFont typeface="Noto Sans Symbols"/>
              <a:buChar char="❑"/>
            </a:pPr>
            <a:r>
              <a:rPr lang="en-US" sz="2200">
                <a:solidFill>
                  <a:schemeClr val="dk1"/>
                </a:solidFill>
                <a:latin typeface="Palatino Linotype"/>
                <a:ea typeface="Palatino Linotype"/>
                <a:cs typeface="Palatino Linotype"/>
                <a:sym typeface="Palatino Linotype"/>
              </a:rPr>
              <a:t>O‘z DSt ISO 10015:2003 Sifatni boshqarish. O’qitish bo’yicha rahbariy ko’rsatma; </a:t>
            </a:r>
            <a:endParaRPr sz="2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2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200"/>
              <a:buFont typeface="Noto Sans Symbols"/>
              <a:buChar char="❑"/>
            </a:pPr>
            <a:r>
              <a:rPr lang="en-US" sz="2200">
                <a:solidFill>
                  <a:schemeClr val="dk1"/>
                </a:solidFill>
                <a:latin typeface="Palatino Linotype"/>
                <a:ea typeface="Palatino Linotype"/>
                <a:cs typeface="Palatino Linotype"/>
                <a:sym typeface="Palatino Linotype"/>
              </a:rPr>
              <a:t>O’z DSt ISO/TR 10017:2005 Sifat menedjmenti tizimini hujjatlashtirish bo’yicha tavsiya. </a:t>
            </a:r>
            <a:endParaRPr sz="2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6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200"/>
              <a:buFont typeface="Noto Sans Symbols"/>
              <a:buChar char="❑"/>
            </a:pPr>
            <a:r>
              <a:rPr lang="en-US" sz="2200">
                <a:solidFill>
                  <a:schemeClr val="dk1"/>
                </a:solidFill>
                <a:latin typeface="Palatino Linotype"/>
                <a:ea typeface="Palatino Linotype"/>
                <a:cs typeface="Palatino Linotype"/>
                <a:sym typeface="Palatino Linotype"/>
              </a:rPr>
              <a:t>O’z DSt ISO 9001:2002 doirasida statistik usullarni qo’llash bo’yicha rahbariy ko’rsatma; </a:t>
            </a:r>
            <a:endParaRPr sz="2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sz="14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200"/>
              <a:buFont typeface="Noto Sans Symbols"/>
              <a:buChar char="❑"/>
            </a:pPr>
            <a:r>
              <a:rPr lang="en-US" sz="2200">
                <a:solidFill>
                  <a:schemeClr val="dk1"/>
                </a:solidFill>
                <a:latin typeface="Palatino Linotype"/>
                <a:ea typeface="Palatino Linotype"/>
                <a:cs typeface="Palatino Linotype"/>
                <a:sym typeface="Palatino Linotype"/>
              </a:rPr>
              <a:t>O’z DSt ISO 19011:2004 Sifat menejmenti tizimi va/yoki ekologik menejmenti tizimi auditi bo’yicha rahbariy ko’rsatma. </a:t>
            </a:r>
            <a:endParaRPr sz="2200">
              <a:solidFill>
                <a:schemeClr val="dk1"/>
              </a:solidFill>
              <a:latin typeface="Palatino Linotype"/>
              <a:ea typeface="Palatino Linotype"/>
              <a:cs typeface="Palatino Linotype"/>
              <a:sym typeface="Palatino Linotype"/>
            </a:endParaRPr>
          </a:p>
        </p:txBody>
      </p:sp>
      <p:sp>
        <p:nvSpPr>
          <p:cNvPr id="251" name="Google Shape;251;p19"/>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19</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0"/>
          <p:cNvSpPr/>
          <p:nvPr/>
        </p:nvSpPr>
        <p:spPr>
          <a:xfrm>
            <a:off x="937646" y="2216257"/>
            <a:ext cx="5114441" cy="1813302"/>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“Maxsulot va xizmatlarni sertifikatlashtirish to’g’risida”gi qonun</a:t>
            </a:r>
            <a:endParaRPr b="1" sz="2800">
              <a:solidFill>
                <a:schemeClr val="dk1"/>
              </a:solidFill>
              <a:latin typeface="Palatino Linotype"/>
              <a:ea typeface="Palatino Linotype"/>
              <a:cs typeface="Palatino Linotype"/>
              <a:sym typeface="Palatino Linotype"/>
            </a:endParaRPr>
          </a:p>
        </p:txBody>
      </p:sp>
      <p:sp>
        <p:nvSpPr>
          <p:cNvPr id="257" name="Google Shape;257;p20"/>
          <p:cNvSpPr/>
          <p:nvPr/>
        </p:nvSpPr>
        <p:spPr>
          <a:xfrm>
            <a:off x="1472338" y="604434"/>
            <a:ext cx="8570564" cy="883403"/>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Sertifikatlashtirish  faoliyatini tashkil etishning  xuquqiy asos bo’luvchi me’yoriy xujjati</a:t>
            </a:r>
            <a:endParaRPr b="1" sz="2400">
              <a:solidFill>
                <a:schemeClr val="dk1"/>
              </a:solidFill>
              <a:latin typeface="Palatino Linotype"/>
              <a:ea typeface="Palatino Linotype"/>
              <a:cs typeface="Palatino Linotype"/>
              <a:sym typeface="Palatino Linotype"/>
            </a:endParaRPr>
          </a:p>
        </p:txBody>
      </p:sp>
      <p:sp>
        <p:nvSpPr>
          <p:cNvPr id="258" name="Google Shape;258;p20"/>
          <p:cNvSpPr/>
          <p:nvPr/>
        </p:nvSpPr>
        <p:spPr>
          <a:xfrm>
            <a:off x="2789694" y="1433592"/>
            <a:ext cx="821410" cy="72842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59" name="Google Shape;259;p20"/>
          <p:cNvSpPr/>
          <p:nvPr/>
        </p:nvSpPr>
        <p:spPr>
          <a:xfrm>
            <a:off x="6052087" y="2789695"/>
            <a:ext cx="875655" cy="650929"/>
          </a:xfrm>
          <a:prstGeom prst="right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60" name="Google Shape;260;p20"/>
          <p:cNvSpPr/>
          <p:nvPr/>
        </p:nvSpPr>
        <p:spPr>
          <a:xfrm>
            <a:off x="7051729" y="2224005"/>
            <a:ext cx="4556502" cy="1867546"/>
          </a:xfrm>
          <a:prstGeom prst="foldedCorner">
            <a:avLst>
              <a:gd fmla="val 16667" name="adj"/>
            </a:avLst>
          </a:prstGeom>
          <a:solidFill>
            <a:srgbClr val="ECDADA"/>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600">
                <a:solidFill>
                  <a:schemeClr val="dk1"/>
                </a:solidFill>
                <a:latin typeface="Palatino Linotype"/>
                <a:ea typeface="Palatino Linotype"/>
                <a:cs typeface="Palatino Linotype"/>
                <a:sym typeface="Palatino Linotype"/>
              </a:rPr>
              <a:t>O’zbekiston Respublikasi Oliy Majlisi tomonidan   1993 yil 28 dekabrda qabul qilingan </a:t>
            </a:r>
            <a:endParaRPr sz="2600">
              <a:solidFill>
                <a:schemeClr val="dk1"/>
              </a:solidFill>
              <a:latin typeface="Palatino Linotype"/>
              <a:ea typeface="Palatino Linotype"/>
              <a:cs typeface="Palatino Linotype"/>
              <a:sym typeface="Palatino Linotype"/>
            </a:endParaRPr>
          </a:p>
        </p:txBody>
      </p:sp>
      <p:sp>
        <p:nvSpPr>
          <p:cNvPr id="261" name="Google Shape;261;p20"/>
          <p:cNvSpPr/>
          <p:nvPr/>
        </p:nvSpPr>
        <p:spPr>
          <a:xfrm>
            <a:off x="937646" y="4649492"/>
            <a:ext cx="10670585" cy="1782305"/>
          </a:xfrm>
          <a:prstGeom prst="bevel">
            <a:avLst>
              <a:gd fmla="val 12500"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Qоnun 4 bоb, 23 mоddаdаn ibоrаt bo‘lib, O‘zbеkistоn Rеspublikаsidа mаhsulоtlаr, xizmаtlаr vа bоshqа оb’yеktlаrni sеrtifikаtlаshtirishning huquqiy, iqtisоdiy vа tаshkiliy аsоslаrini, shuningdеk sеrtifikаtlаshtirish ishtirоkchilаrining huquqlаri, mаjburiyatlаri vа jаvоbgаrligini bеlgilаb bеrаdi. </a:t>
            </a:r>
            <a:endParaRPr sz="2000">
              <a:solidFill>
                <a:schemeClr val="dk1"/>
              </a:solidFill>
              <a:latin typeface="Palatino Linotype"/>
              <a:ea typeface="Palatino Linotype"/>
              <a:cs typeface="Palatino Linotype"/>
              <a:sym typeface="Palatino Linotype"/>
            </a:endParaRPr>
          </a:p>
        </p:txBody>
      </p:sp>
      <p:sp>
        <p:nvSpPr>
          <p:cNvPr id="262" name="Google Shape;262;p20"/>
          <p:cNvSpPr/>
          <p:nvPr/>
        </p:nvSpPr>
        <p:spPr>
          <a:xfrm>
            <a:off x="2789694" y="4014058"/>
            <a:ext cx="875654" cy="619933"/>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63" name="Google Shape;263;p20"/>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20</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1"/>
          <p:cNvSpPr/>
          <p:nvPr/>
        </p:nvSpPr>
        <p:spPr>
          <a:xfrm>
            <a:off x="1177871" y="1255363"/>
            <a:ext cx="3440624" cy="4029559"/>
          </a:xfrm>
          <a:prstGeom prst="rightArrowCallout">
            <a:avLst>
              <a:gd fmla="val 25000" name="adj1"/>
              <a:gd fmla="val 25000" name="adj2"/>
              <a:gd fmla="val 25000" name="adj3"/>
              <a:gd fmla="val 64977" name="adj4"/>
            </a:avLst>
          </a:prstGeom>
          <a:gradFill>
            <a:gsLst>
              <a:gs pos="0">
                <a:srgbClr val="C3E1A8"/>
              </a:gs>
              <a:gs pos="35000">
                <a:srgbClr val="D3E9C1"/>
              </a:gs>
              <a:gs pos="100000">
                <a:srgbClr val="EDF8E6"/>
              </a:gs>
            </a:gsLst>
            <a:lin ang="16200000" scaled="0"/>
          </a:gra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000">
                <a:solidFill>
                  <a:schemeClr val="dk1"/>
                </a:solidFill>
                <a:latin typeface="Palatino Linotype"/>
                <a:ea typeface="Palatino Linotype"/>
                <a:cs typeface="Palatino Linotype"/>
                <a:sym typeface="Palatino Linotype"/>
              </a:rPr>
              <a:t>1-BOB</a:t>
            </a:r>
            <a:endParaRPr b="1" sz="4000">
              <a:solidFill>
                <a:schemeClr val="dk1"/>
              </a:solidFill>
              <a:latin typeface="Palatino Linotype"/>
              <a:ea typeface="Palatino Linotype"/>
              <a:cs typeface="Palatino Linotype"/>
              <a:sym typeface="Palatino Linotype"/>
            </a:endParaRPr>
          </a:p>
        </p:txBody>
      </p:sp>
      <p:sp>
        <p:nvSpPr>
          <p:cNvPr id="269" name="Google Shape;269;p21"/>
          <p:cNvSpPr/>
          <p:nvPr/>
        </p:nvSpPr>
        <p:spPr>
          <a:xfrm>
            <a:off x="4618495" y="511444"/>
            <a:ext cx="6989736" cy="5811864"/>
          </a:xfrm>
          <a:prstGeom prst="roundRect">
            <a:avLst>
              <a:gd fmla="val 16667" name="adj"/>
            </a:avLst>
          </a:prstGeom>
          <a:solidFill>
            <a:srgbClr val="4A6617"/>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lt1"/>
                </a:solidFill>
                <a:latin typeface="Palatino Linotype"/>
                <a:ea typeface="Palatino Linotype"/>
                <a:cs typeface="Palatino Linotype"/>
                <a:sym typeface="Palatino Linotype"/>
              </a:rPr>
              <a:t>“Umumiy qoidalar” bo’lib, </a:t>
            </a:r>
            <a:endParaRPr b="1" sz="28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800">
                <a:solidFill>
                  <a:schemeClr val="lt1"/>
                </a:solidFill>
                <a:latin typeface="Palatino Linotype"/>
                <a:ea typeface="Palatino Linotype"/>
                <a:cs typeface="Palatino Linotype"/>
                <a:sym typeface="Palatino Linotype"/>
              </a:rPr>
              <a:t>6 moddani o’z ichiga oladi. </a:t>
            </a:r>
            <a:endParaRPr b="1" sz="28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t/>
            </a:r>
            <a:endParaRPr b="1" sz="28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800">
                <a:solidFill>
                  <a:schemeClr val="lt1"/>
                </a:solidFill>
                <a:latin typeface="Palatino Linotype"/>
                <a:ea typeface="Palatino Linotype"/>
                <a:cs typeface="Palatino Linotype"/>
                <a:sym typeface="Palatino Linotype"/>
              </a:rPr>
              <a:t>Ushbu bobda sеrtifikаtlаshtirish bo‘yichа аsоsiy tushunchаlаr, O‘zbеkistоn Rеspublikаsidа sеrtifikаtlаshtirish оrgаnlаri, ulаrning fаоliyati, sеrtifikаtlаshtirish оb’yеktlаri vа sub’еktlаri, sеrtifikаtlаshtirishni o‘tkаzish shаrtlаri to‘g‘risidа mа’lumоtlаr kеltirilgаn. </a:t>
            </a:r>
            <a:endParaRPr b="1" sz="28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t/>
            </a:r>
            <a:endParaRPr b="1" sz="2800">
              <a:solidFill>
                <a:schemeClr val="lt1"/>
              </a:solidFill>
              <a:latin typeface="Palatino Linotype"/>
              <a:ea typeface="Palatino Linotype"/>
              <a:cs typeface="Palatino Linotype"/>
              <a:sym typeface="Palatino Linotype"/>
            </a:endParaRPr>
          </a:p>
        </p:txBody>
      </p:sp>
      <p:sp>
        <p:nvSpPr>
          <p:cNvPr id="270" name="Google Shape;270;p21"/>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21</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2"/>
          <p:cNvSpPr/>
          <p:nvPr/>
        </p:nvSpPr>
        <p:spPr>
          <a:xfrm>
            <a:off x="542441" y="449450"/>
            <a:ext cx="11298264" cy="4200041"/>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800">
                <a:solidFill>
                  <a:srgbClr val="C00000"/>
                </a:solidFill>
                <a:latin typeface="Palatino Linotype"/>
                <a:ea typeface="Palatino Linotype"/>
                <a:cs typeface="Palatino Linotype"/>
                <a:sym typeface="Palatino Linotype"/>
              </a:rPr>
              <a:t>	Qonunning 2-moddasida sertifikatlashtirishning maqsad va vazifalari sanab o‘tilgan. </a:t>
            </a:r>
            <a:endParaRPr/>
          </a:p>
          <a:p>
            <a:pPr indent="0" lvl="0" marL="0" marR="0" rtl="0" algn="just">
              <a:spcBef>
                <a:spcPts val="0"/>
              </a:spcBef>
              <a:spcAft>
                <a:spcPts val="0"/>
              </a:spcAft>
              <a:buNone/>
            </a:pPr>
            <a:r>
              <a:rPr b="1" lang="en-US" sz="2800">
                <a:solidFill>
                  <a:srgbClr val="C00000"/>
                </a:solidFill>
                <a:latin typeface="Palatino Linotype"/>
                <a:ea typeface="Palatino Linotype"/>
                <a:cs typeface="Palatino Linotype"/>
                <a:sym typeface="Palatino Linotype"/>
              </a:rPr>
              <a:t>	3-moddasida esa sertifikatlashtirish to‘g‘risidagi qonun hujjatlari, </a:t>
            </a:r>
            <a:endParaRPr/>
          </a:p>
          <a:p>
            <a:pPr indent="0" lvl="0" marL="0" marR="0" rtl="0" algn="just">
              <a:spcBef>
                <a:spcPts val="0"/>
              </a:spcBef>
              <a:spcAft>
                <a:spcPts val="0"/>
              </a:spcAft>
              <a:buNone/>
            </a:pPr>
            <a:r>
              <a:rPr b="1" lang="en-US" sz="2800">
                <a:solidFill>
                  <a:srgbClr val="C00000"/>
                </a:solidFill>
                <a:latin typeface="Palatino Linotype"/>
                <a:ea typeface="Palatino Linotype"/>
                <a:cs typeface="Palatino Linotype"/>
                <a:sym typeface="Palatino Linotype"/>
              </a:rPr>
              <a:t>	4-moddada xalqaro shartnomalar va bitimlar, </a:t>
            </a:r>
            <a:endParaRPr/>
          </a:p>
          <a:p>
            <a:pPr indent="0" lvl="0" marL="0" marR="0" rtl="0" algn="just">
              <a:spcBef>
                <a:spcPts val="0"/>
              </a:spcBef>
              <a:spcAft>
                <a:spcPts val="0"/>
              </a:spcAft>
              <a:buNone/>
            </a:pPr>
            <a:r>
              <a:rPr b="1" lang="en-US" sz="2800">
                <a:solidFill>
                  <a:srgbClr val="C00000"/>
                </a:solidFill>
                <a:latin typeface="Palatino Linotype"/>
                <a:ea typeface="Palatino Linotype"/>
                <a:cs typeface="Palatino Linotype"/>
                <a:sym typeface="Palatino Linotype"/>
              </a:rPr>
              <a:t>	5-moddada esa O‘zbekiston Respublikasining sertifikatlashtirish organlari to‘g‘risida ma’lumotlar berilgan.</a:t>
            </a:r>
            <a:endParaRPr/>
          </a:p>
        </p:txBody>
      </p:sp>
      <p:sp>
        <p:nvSpPr>
          <p:cNvPr id="276" name="Google Shape;276;p22"/>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22</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3"/>
          <p:cNvSpPr/>
          <p:nvPr/>
        </p:nvSpPr>
        <p:spPr>
          <a:xfrm>
            <a:off x="472698" y="216976"/>
            <a:ext cx="11375755" cy="929899"/>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rgbClr val="C00000"/>
                </a:solidFill>
                <a:latin typeface="Palatino Linotype"/>
                <a:ea typeface="Palatino Linotype"/>
                <a:cs typeface="Palatino Linotype"/>
                <a:sym typeface="Palatino Linotype"/>
              </a:rPr>
              <a:t>	O‘zbekiston Texnik jixaatdan tartibga solish Agentligi («Uzstandart») O‘zbekiston Respublikasining milliy sertifikatlashtirish organidir. «O‘zTTSA» mazkur Qonunga muvofiq:</a:t>
            </a:r>
            <a:endParaRPr b="1" sz="2000">
              <a:solidFill>
                <a:srgbClr val="C00000"/>
              </a:solidFill>
              <a:latin typeface="Palatino Linotype"/>
              <a:ea typeface="Palatino Linotype"/>
              <a:cs typeface="Palatino Linotype"/>
              <a:sym typeface="Palatino Linotype"/>
            </a:endParaRPr>
          </a:p>
        </p:txBody>
      </p:sp>
      <p:sp>
        <p:nvSpPr>
          <p:cNvPr id="282" name="Google Shape;282;p23"/>
          <p:cNvSpPr/>
          <p:nvPr/>
        </p:nvSpPr>
        <p:spPr>
          <a:xfrm>
            <a:off x="189853" y="1379347"/>
            <a:ext cx="11790337" cy="5331419"/>
          </a:xfrm>
          <a:prstGeom prst="wedgeRectCallout">
            <a:avLst>
              <a:gd fmla="val 45722" name="adj1"/>
              <a:gd fmla="val -56628" name="adj2"/>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sertifikatlashtirish sohasida davlat siyosatini amalga oshiradi, sertifikatlashtirish o‘tkazish yuzasidan umumiy qoidalarni belgilaydi, ular to‘g‘risida rasmiy axborotlar e’lon qilib boradi;</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sertifikatlashtirish tizimini takomillashtirish dasturlarining loyihalarini ishlab chiqadi hamda ularni Hukumat muhokamasiga taqdim etadi;</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O‘zbekiston Respublikasi Vazirlar Mahkamasi bilan kelishgan holda sertifikatlashtirishning xalqaro tizimlariga qo‘shilish to‘g‘risida qarorlar qabul qiladi, shuningdek sertifikatlashtirish natijalari o‘zaro e’tirof etish to‘g‘risida bitimlar tuzadi, sertifikatlashtirish masalalari bo‘yicha boshqa davlatlar bilan o‘zaro munosabatlarda va xalqaro tashkilotlarda O‘zbekiston Respublikasi nomidan ish ko‘radi;</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majburiy ravishda sertifikatlanadigan mahsulotlarning ro‘yxatini belgilaydi;</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bir turdagi mahsulotlarni sertifikatlashtirish organlarini va sinov laboratoriyalarini (markazlarini) akkreditatsiya qiladi;</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sertifikatlangan mahsulotlarning, akkreditatsiya qilingan sertifikatlashtirish organlari va sinov laboratoriyalarining (markazlarining), ekspertlarning Davlat reestrini yuritadi;</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bir turdagi mahsulotlarni sertifikatlashtirishga akkreditatsiya qilingan organlar va sinov laboratoriyalari (markazlari) sertifikatlashtirish qoidalariga rioya etishi ustidan va sertifikatlangan mahsulotlar ustidan davlat tekshiruvi va nazoratini amalga oshiradi;</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Palatino Linotype"/>
                <a:ea typeface="Palatino Linotype"/>
                <a:cs typeface="Palatino Linotype"/>
                <a:sym typeface="Palatino Linotype"/>
              </a:rPr>
              <a:t>	qonun hujjatlarining normalari buzilganligi» uchun muvofiqlik sertifikatlarn va muvofiqlik belgilarini bekor qiladi hamda amal qilishini to‘xtatib qo‘yadi, sertifikatlashtirish organlarining akkreditatsiya qilinganlik to‘g‘risidagi guvohnomalarni bekor qiladi, sinov laboratoriyalarining (markazlarining) faoliyatini tugatadi.</a:t>
            </a:r>
            <a:endParaRPr/>
          </a:p>
        </p:txBody>
      </p:sp>
      <p:sp>
        <p:nvSpPr>
          <p:cNvPr id="283" name="Google Shape;283;p23"/>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4"/>
          <p:cNvSpPr/>
          <p:nvPr/>
        </p:nvSpPr>
        <p:spPr>
          <a:xfrm>
            <a:off x="402956" y="371959"/>
            <a:ext cx="11391254" cy="867905"/>
          </a:xfrm>
          <a:prstGeom prst="rect">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Bir turdagi mahsulotlarni sertifikatlashtirishga akkreditatsiya qilingan organlar:</a:t>
            </a:r>
            <a:endParaRPr b="1" sz="2800">
              <a:solidFill>
                <a:schemeClr val="dk1"/>
              </a:solidFill>
              <a:latin typeface="Palatino Linotype"/>
              <a:ea typeface="Palatino Linotype"/>
              <a:cs typeface="Palatino Linotype"/>
              <a:sym typeface="Palatino Linotype"/>
            </a:endParaRPr>
          </a:p>
        </p:txBody>
      </p:sp>
      <p:sp>
        <p:nvSpPr>
          <p:cNvPr id="289" name="Google Shape;289;p24"/>
          <p:cNvSpPr/>
          <p:nvPr/>
        </p:nvSpPr>
        <p:spPr>
          <a:xfrm>
            <a:off x="170480" y="1650569"/>
            <a:ext cx="11825207" cy="4664990"/>
          </a:xfrm>
          <a:prstGeom prst="wedgeRectCallout">
            <a:avLst>
              <a:gd fmla="val 46271" name="adj1"/>
              <a:gd fmla="val -61088" name="adj2"/>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127000" lvl="0" marL="285750" marR="0" rtl="0" algn="just">
              <a:spcBef>
                <a:spcPts val="0"/>
              </a:spcBef>
              <a:spcAft>
                <a:spcPts val="0"/>
              </a:spcAft>
              <a:buClr>
                <a:schemeClr val="dk1"/>
              </a:buClr>
              <a:buSzPts val="2500"/>
              <a:buFont typeface="Noto Sans Symbols"/>
              <a:buNone/>
            </a:pPr>
            <a:r>
              <a:t/>
            </a:r>
            <a:endParaRPr b="1" sz="25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500"/>
              <a:buFont typeface="Noto Sans Symbols"/>
              <a:buChar char="❑"/>
            </a:pPr>
            <a:r>
              <a:rPr b="1" lang="en-US" sz="2500">
                <a:solidFill>
                  <a:schemeClr val="dk1"/>
                </a:solidFill>
                <a:latin typeface="Palatino Linotype"/>
                <a:ea typeface="Palatino Linotype"/>
                <a:cs typeface="Palatino Linotype"/>
                <a:sym typeface="Palatino Linotype"/>
              </a:rPr>
              <a:t>bir turdagi mahsulotlarni sertifikatlashtirish tizimlarini tuzadilar va ularning amal qilishini ta’minlaydilar;</a:t>
            </a:r>
            <a:endParaRPr b="1" sz="25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b="1" sz="2500">
              <a:solidFill>
                <a:schemeClr val="dk1"/>
              </a:solidFill>
              <a:latin typeface="Palatino Linotype"/>
              <a:ea typeface="Palatino Linotype"/>
              <a:cs typeface="Palatino Linotype"/>
              <a:sym typeface="Palatino Linotype"/>
            </a:endParaRPr>
          </a:p>
          <a:p>
            <a:pPr indent="-285750" lvl="0" marL="285750" marR="0" rtl="0" algn="just">
              <a:lnSpc>
                <a:spcPct val="150000"/>
              </a:lnSpc>
              <a:spcBef>
                <a:spcPts val="0"/>
              </a:spcBef>
              <a:spcAft>
                <a:spcPts val="0"/>
              </a:spcAft>
              <a:buClr>
                <a:schemeClr val="dk1"/>
              </a:buClr>
              <a:buSzPts val="2500"/>
              <a:buFont typeface="Noto Sans Symbols"/>
              <a:buChar char="❑"/>
            </a:pPr>
            <a:r>
              <a:rPr b="1" lang="en-US" sz="2500">
                <a:solidFill>
                  <a:schemeClr val="dk1"/>
                </a:solidFill>
                <a:latin typeface="Palatino Linotype"/>
                <a:ea typeface="Palatino Linotype"/>
                <a:cs typeface="Palatino Linotype"/>
                <a:sym typeface="Palatino Linotype"/>
              </a:rPr>
              <a:t>sertifikatlashtirishni tashkil etadilar va o‘tkazadilar;</a:t>
            </a:r>
            <a:endParaRPr b="1" sz="2500">
              <a:solidFill>
                <a:schemeClr val="dk1"/>
              </a:solidFill>
              <a:latin typeface="Palatino Linotype"/>
              <a:ea typeface="Palatino Linotype"/>
              <a:cs typeface="Palatino Linotype"/>
              <a:sym typeface="Palatino Linotype"/>
            </a:endParaRPr>
          </a:p>
          <a:p>
            <a:pPr indent="-127000" lvl="0" marL="285750" marR="0" rtl="0" algn="just">
              <a:lnSpc>
                <a:spcPct val="150000"/>
              </a:lnSpc>
              <a:spcBef>
                <a:spcPts val="0"/>
              </a:spcBef>
              <a:spcAft>
                <a:spcPts val="0"/>
              </a:spcAft>
              <a:buClr>
                <a:schemeClr val="dk1"/>
              </a:buClr>
              <a:buSzPts val="2500"/>
              <a:buFont typeface="Noto Sans Symbols"/>
              <a:buNone/>
            </a:pPr>
            <a:r>
              <a:t/>
            </a:r>
            <a:endParaRPr b="1" sz="25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2500"/>
              <a:buFont typeface="Noto Sans Symbols"/>
              <a:buChar char="❑"/>
            </a:pPr>
            <a:r>
              <a:rPr b="1" lang="en-US" sz="2500">
                <a:solidFill>
                  <a:schemeClr val="dk1"/>
                </a:solidFill>
                <a:latin typeface="Palatino Linotype"/>
                <a:ea typeface="Palatino Linotype"/>
                <a:cs typeface="Palatino Linotype"/>
                <a:sym typeface="Palatino Linotype"/>
              </a:rPr>
              <a:t>milliy muvofiqlik sertifikatlarini rasmiylashtiradilar, beradilar yoki chet el muvofiqlik sertifikatlarini e’tirof etadilar;</a:t>
            </a:r>
            <a:endParaRPr b="1" sz="25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b="1" sz="2500">
              <a:solidFill>
                <a:schemeClr val="dk1"/>
              </a:solidFill>
              <a:latin typeface="Palatino Linotype"/>
              <a:ea typeface="Palatino Linotype"/>
              <a:cs typeface="Palatino Linotype"/>
              <a:sym typeface="Palatino Linotype"/>
            </a:endParaRPr>
          </a:p>
          <a:p>
            <a:pPr indent="-285750" lvl="0" marL="285750" marR="0" rtl="0" algn="just">
              <a:lnSpc>
                <a:spcPct val="150000"/>
              </a:lnSpc>
              <a:spcBef>
                <a:spcPts val="0"/>
              </a:spcBef>
              <a:spcAft>
                <a:spcPts val="0"/>
              </a:spcAft>
              <a:buClr>
                <a:schemeClr val="dk1"/>
              </a:buClr>
              <a:buSzPts val="2500"/>
              <a:buFont typeface="Noto Sans Symbols"/>
              <a:buChar char="❑"/>
            </a:pPr>
            <a:r>
              <a:rPr b="1" lang="en-US" sz="2500">
                <a:solidFill>
                  <a:schemeClr val="dk1"/>
                </a:solidFill>
                <a:latin typeface="Palatino Linotype"/>
                <a:ea typeface="Palatino Linotype"/>
                <a:cs typeface="Palatino Linotype"/>
                <a:sym typeface="Palatino Linotype"/>
              </a:rPr>
              <a:t>sertifikatlangan mahsulotlar ustidan nazoratni amalga oshiradilar.</a:t>
            </a:r>
            <a:endParaRPr b="1" sz="2500">
              <a:solidFill>
                <a:schemeClr val="dk1"/>
              </a:solidFill>
              <a:latin typeface="Palatino Linotype"/>
              <a:ea typeface="Palatino Linotype"/>
              <a:cs typeface="Palatino Linotype"/>
              <a:sym typeface="Palatino Linotype"/>
            </a:endParaRPr>
          </a:p>
        </p:txBody>
      </p:sp>
      <p:sp>
        <p:nvSpPr>
          <p:cNvPr id="290" name="Google Shape;290;p24"/>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24</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5"/>
          <p:cNvSpPr/>
          <p:nvPr/>
        </p:nvSpPr>
        <p:spPr>
          <a:xfrm>
            <a:off x="1177871" y="1255363"/>
            <a:ext cx="3440624" cy="4029559"/>
          </a:xfrm>
          <a:prstGeom prst="rightArrowCallout">
            <a:avLst>
              <a:gd fmla="val 25000" name="adj1"/>
              <a:gd fmla="val 25000" name="adj2"/>
              <a:gd fmla="val 25000" name="adj3"/>
              <a:gd fmla="val 64977" name="adj4"/>
            </a:avLst>
          </a:prstGeom>
          <a:solidFill>
            <a:schemeClr val="lt2"/>
          </a:soli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000">
                <a:solidFill>
                  <a:schemeClr val="dk1"/>
                </a:solidFill>
                <a:latin typeface="Palatino Linotype"/>
                <a:ea typeface="Palatino Linotype"/>
                <a:cs typeface="Palatino Linotype"/>
                <a:sym typeface="Palatino Linotype"/>
              </a:rPr>
              <a:t>2-BOB</a:t>
            </a:r>
            <a:endParaRPr b="1" sz="4000">
              <a:solidFill>
                <a:schemeClr val="dk1"/>
              </a:solidFill>
              <a:latin typeface="Palatino Linotype"/>
              <a:ea typeface="Palatino Linotype"/>
              <a:cs typeface="Palatino Linotype"/>
              <a:sym typeface="Palatino Linotype"/>
            </a:endParaRPr>
          </a:p>
        </p:txBody>
      </p:sp>
      <p:sp>
        <p:nvSpPr>
          <p:cNvPr id="296" name="Google Shape;296;p25"/>
          <p:cNvSpPr/>
          <p:nvPr/>
        </p:nvSpPr>
        <p:spPr>
          <a:xfrm>
            <a:off x="4618495" y="511444"/>
            <a:ext cx="6989736" cy="5811864"/>
          </a:xfrm>
          <a:prstGeom prst="roundRect">
            <a:avLst>
              <a:gd fmla="val 16667" name="adj"/>
            </a:avLst>
          </a:prstGeom>
          <a:solidFill>
            <a:srgbClr val="23427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lt1"/>
                </a:solidFill>
                <a:latin typeface="Palatino Linotype"/>
                <a:ea typeface="Palatino Linotype"/>
                <a:cs typeface="Palatino Linotype"/>
                <a:sym typeface="Palatino Linotype"/>
              </a:rPr>
              <a:t>“Sertifikatlashtirish faoliyatiga doir umumiy talablar” bo’lib, 3 moddani o’z ichiga oladi. </a:t>
            </a:r>
            <a:endParaRPr b="1" sz="28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t/>
            </a:r>
            <a:endParaRPr b="1" sz="28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800">
                <a:solidFill>
                  <a:schemeClr val="lt1"/>
                </a:solidFill>
                <a:latin typeface="Palatino Linotype"/>
                <a:ea typeface="Palatino Linotype"/>
                <a:cs typeface="Palatino Linotype"/>
                <a:sym typeface="Palatino Linotype"/>
              </a:rPr>
              <a:t>Ushbu bobda muvofiqlik sertifikati va muvofiqlik belgisi, sertifikatlashtirish faoliyatini amalga oshirish, sertifikatlashtirish to’g’risida axborot masalalari keltirilgan.</a:t>
            </a:r>
            <a:endParaRPr/>
          </a:p>
          <a:p>
            <a:pPr indent="0" lvl="0" marL="0" marR="0" rtl="0" algn="ctr">
              <a:spcBef>
                <a:spcPts val="0"/>
              </a:spcBef>
              <a:spcAft>
                <a:spcPts val="0"/>
              </a:spcAft>
              <a:buNone/>
            </a:pPr>
            <a:r>
              <a:t/>
            </a:r>
            <a:endParaRPr b="1" sz="2800">
              <a:solidFill>
                <a:schemeClr val="lt1"/>
              </a:solidFill>
              <a:latin typeface="Palatino Linotype"/>
              <a:ea typeface="Palatino Linotype"/>
              <a:cs typeface="Palatino Linotype"/>
              <a:sym typeface="Palatino Linotype"/>
            </a:endParaRPr>
          </a:p>
        </p:txBody>
      </p:sp>
      <p:sp>
        <p:nvSpPr>
          <p:cNvPr id="297" name="Google Shape;297;p25"/>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25</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6"/>
          <p:cNvSpPr/>
          <p:nvPr/>
        </p:nvSpPr>
        <p:spPr>
          <a:xfrm>
            <a:off x="402956" y="170485"/>
            <a:ext cx="11499742" cy="2169762"/>
          </a:xfrm>
          <a:prstGeom prst="cloudCallout">
            <a:avLst>
              <a:gd fmla="val -20833" name="adj1"/>
              <a:gd fmla="val 62500" name="adj2"/>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21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100">
                <a:solidFill>
                  <a:schemeClr val="dk1"/>
                </a:solidFill>
                <a:latin typeface="Palatino Linotype"/>
                <a:ea typeface="Palatino Linotype"/>
                <a:cs typeface="Palatino Linotype"/>
                <a:sym typeface="Palatino Linotype"/>
              </a:rPr>
              <a:t>Mahsulotning belgilangan talablarga muvofiqligi tasdiqlangani taqdirda sertifikatlashtirish organi muvofiqlik sertifikati beradi, tayyorlovchn ana shu sertifikat asosida muvofiqlik belgisini ishlatish huquqiga ega bo‘ladi.</a:t>
            </a:r>
            <a:endParaRPr b="1" sz="2100">
              <a:solidFill>
                <a:schemeClr val="dk1"/>
              </a:solidFill>
              <a:latin typeface="Palatino Linotype"/>
              <a:ea typeface="Palatino Linotype"/>
              <a:cs typeface="Palatino Linotype"/>
              <a:sym typeface="Palatino Linotype"/>
            </a:endParaRPr>
          </a:p>
        </p:txBody>
      </p:sp>
      <p:sp>
        <p:nvSpPr>
          <p:cNvPr id="303" name="Google Shape;303;p26"/>
          <p:cNvSpPr/>
          <p:nvPr/>
        </p:nvSpPr>
        <p:spPr>
          <a:xfrm>
            <a:off x="201478" y="2688959"/>
            <a:ext cx="11840705" cy="1472339"/>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	Sertifikatlashtirish tizimida foydalaniladigan muvofiqlik sertifikatlarining, akkreditatsiya qilinganlik to‘g‘risidagi guvohnomalarning namunalari, milliy muvofiqlik belgisining shakllari va hajmlari «O‘zstandart» tomonidan tasdiqlanadi.</a:t>
            </a:r>
            <a:endParaRPr b="1" sz="2000">
              <a:solidFill>
                <a:schemeClr val="dk1"/>
              </a:solidFill>
              <a:latin typeface="Palatino Linotype"/>
              <a:ea typeface="Palatino Linotype"/>
              <a:cs typeface="Palatino Linotype"/>
              <a:sym typeface="Palatino Linotype"/>
            </a:endParaRPr>
          </a:p>
        </p:txBody>
      </p:sp>
      <p:sp>
        <p:nvSpPr>
          <p:cNvPr id="304" name="Google Shape;304;p26"/>
          <p:cNvSpPr/>
          <p:nvPr/>
        </p:nvSpPr>
        <p:spPr>
          <a:xfrm>
            <a:off x="201478" y="4355023"/>
            <a:ext cx="11840705" cy="2200760"/>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	Muvofiqlik sertifikatlari, muvofiqlik belgilari, sertifikatlashtirish organlari va sinov laboratoriyalarining (markazlarining) akkreditatsiya qilinganlik to‘g‘risidagi guvohnomalari «O‘zstandart» tomonidan belgilangan tartibda Davlat reestridan o‘tkazilishi shart.</a:t>
            </a:r>
            <a:endParaRPr/>
          </a:p>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	Davlat reestrida ro‘yxatdan o‘tkazilmagan muvofiqlik sertifikatlari, muvofiqlik belgilari, sertifikatlashtirish organlari va sinov laboratoriyalarining (markazlarining) akkreditatsiya qilinganlik to‘g‘risidagi guvohnomalarn haqiqiy  emas.</a:t>
            </a:r>
            <a:endParaRPr b="1" sz="2000">
              <a:solidFill>
                <a:schemeClr val="dk1"/>
              </a:solidFill>
              <a:latin typeface="Palatino Linotype"/>
              <a:ea typeface="Palatino Linotype"/>
              <a:cs typeface="Palatino Linotype"/>
              <a:sym typeface="Palatino Linotype"/>
            </a:endParaRPr>
          </a:p>
        </p:txBody>
      </p:sp>
      <p:sp>
        <p:nvSpPr>
          <p:cNvPr id="305" name="Google Shape;305;p26"/>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26</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7"/>
          <p:cNvSpPr/>
          <p:nvPr/>
        </p:nvSpPr>
        <p:spPr>
          <a:xfrm>
            <a:off x="712923" y="511444"/>
            <a:ext cx="10926304" cy="4788975"/>
          </a:xfrm>
          <a:prstGeom prst="cloudCallout">
            <a:avLst>
              <a:gd fmla="val -20833" name="adj1"/>
              <a:gd fmla="val 625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300">
                <a:solidFill>
                  <a:schemeClr val="dk1"/>
                </a:solidFill>
                <a:latin typeface="Palatino Linotype"/>
                <a:ea typeface="Palatino Linotype"/>
                <a:cs typeface="Palatino Linotype"/>
                <a:sym typeface="Palatino Linotype"/>
              </a:rPr>
              <a:t>Qonunning 9-moddasida esa sertifikatlashtirish to‘g‘risida axborot, shu jumladan «O‘zstandart» tayyorlovchilarni (ijrochilarni), sotuvchilarni, iste’molchilarni va boshqa manfaatdor shaxslarni sertifikatlashtirishning amaldagi tizimlari, ularning organlari, sinov laboratoriyalari (markazlari), ekspertlar to‘g‘risida, shuningdek muvofiqlik sertifikatlari, muvofiqlik belgilari va ularni qo‘llash qoidalari to‘g‘risida xabardor etib borishi ko‘rsatilgan.</a:t>
            </a:r>
            <a:endParaRPr b="1" sz="2300">
              <a:solidFill>
                <a:schemeClr val="dk1"/>
              </a:solidFill>
              <a:latin typeface="Palatino Linotype"/>
              <a:ea typeface="Palatino Linotype"/>
              <a:cs typeface="Palatino Linotype"/>
              <a:sym typeface="Palatino Linotype"/>
            </a:endParaRPr>
          </a:p>
        </p:txBody>
      </p:sp>
      <p:sp>
        <p:nvSpPr>
          <p:cNvPr id="311" name="Google Shape;311;p27"/>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27</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8"/>
          <p:cNvSpPr/>
          <p:nvPr/>
        </p:nvSpPr>
        <p:spPr>
          <a:xfrm>
            <a:off x="170481" y="1053885"/>
            <a:ext cx="3440624" cy="4029559"/>
          </a:xfrm>
          <a:prstGeom prst="rightArrowCallout">
            <a:avLst>
              <a:gd fmla="val 25000" name="adj1"/>
              <a:gd fmla="val 25000" name="adj2"/>
              <a:gd fmla="val 25000" name="adj3"/>
              <a:gd fmla="val 64977" name="adj4"/>
            </a:avLst>
          </a:prstGeom>
          <a:solidFill>
            <a:srgbClr val="B16314"/>
          </a:soli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000">
                <a:solidFill>
                  <a:schemeClr val="lt1"/>
                </a:solidFill>
                <a:latin typeface="Palatino Linotype"/>
                <a:ea typeface="Palatino Linotype"/>
                <a:cs typeface="Palatino Linotype"/>
                <a:sym typeface="Palatino Linotype"/>
              </a:rPr>
              <a:t>3-BOB</a:t>
            </a:r>
            <a:endParaRPr b="1" sz="4000">
              <a:solidFill>
                <a:schemeClr val="lt1"/>
              </a:solidFill>
              <a:latin typeface="Palatino Linotype"/>
              <a:ea typeface="Palatino Linotype"/>
              <a:cs typeface="Palatino Linotype"/>
              <a:sym typeface="Palatino Linotype"/>
            </a:endParaRPr>
          </a:p>
        </p:txBody>
      </p:sp>
      <p:sp>
        <p:nvSpPr>
          <p:cNvPr id="317" name="Google Shape;317;p28"/>
          <p:cNvSpPr/>
          <p:nvPr/>
        </p:nvSpPr>
        <p:spPr>
          <a:xfrm>
            <a:off x="3611105" y="309966"/>
            <a:ext cx="8353587" cy="6214820"/>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00">
                <a:solidFill>
                  <a:schemeClr val="dk1"/>
                </a:solidFill>
                <a:latin typeface="Palatino Linotype"/>
                <a:ea typeface="Palatino Linotype"/>
                <a:cs typeface="Palatino Linotype"/>
                <a:sym typeface="Palatino Linotype"/>
              </a:rPr>
              <a:t>“Maxsulotlarni majburiy va ixtiyoriy sertifikatlashtirish” bo’lib, 9 moddani o’z ichiga oladi. </a:t>
            </a:r>
            <a:endParaRPr/>
          </a:p>
          <a:p>
            <a:pPr indent="0" lvl="0" marL="0" marR="0" rtl="0" algn="just">
              <a:spcBef>
                <a:spcPts val="0"/>
              </a:spcBef>
              <a:spcAft>
                <a:spcPts val="0"/>
              </a:spcAft>
              <a:buNone/>
            </a:pPr>
            <a:r>
              <a:t/>
            </a:r>
            <a:endParaRPr b="1" sz="2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       Ushbu bobda asosan, majburiy sertifikatlashtirishni joriy etish, majburiy sertifikatlashtirishni o‘tkazish shartlari, majburiy sertifikatlashtirilishi lozim bo‘lgan mahsulotlarga qo‘yiladigan talablar, tayyorlovchilarning (tadbirkorlarning) mahsulotlarni majburiy sertifikatlashtirish vaqtidagi majburiyatlari, chetdan olib kelinadigan va chetga olib chiqib ketiladigan mahsulotlarni majburiy sertifikatlashtirish, majburiy sertifikatlashtirish ishlarining davlat tomonidan moliyaviy ta’minoti, majburiy sertifikatlashtirish talablariga rioya etilishi ustidan davlat nazorati, ixtiyoriy sertifikatlashtirish, ixtiyoriy sertifikatlashtirishni amalga oshiruvchi sub’ektlar, ixtiyoriy sertifikatlashtirish tizimlari kabi masalalar yechimi keltirilgan. </a:t>
            </a:r>
            <a:endParaRPr b="1" sz="2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b="1" sz="2200">
              <a:solidFill>
                <a:schemeClr val="dk1"/>
              </a:solidFill>
              <a:latin typeface="Palatino Linotype"/>
              <a:ea typeface="Palatino Linotype"/>
              <a:cs typeface="Palatino Linotype"/>
              <a:sym typeface="Palatino Linotype"/>
            </a:endParaRPr>
          </a:p>
        </p:txBody>
      </p:sp>
      <p:sp>
        <p:nvSpPr>
          <p:cNvPr id="318" name="Google Shape;318;p28"/>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28</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9"/>
          <p:cNvSpPr/>
          <p:nvPr/>
        </p:nvSpPr>
        <p:spPr>
          <a:xfrm>
            <a:off x="309966" y="247973"/>
            <a:ext cx="11499742" cy="1937288"/>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	11-moddada   majburiy    sertifikatlashtirishni    o‘tkazish  shartlari  keltirilgan bo‘lib, majburiy sertifikatlashtirish normativ hujjatlarning talablariga muvofiq mahsulot xususiyatini aniqlash uchun uni sinashni, sertifikatlangan mahsulot ustidan davlat tekshiruvi va nazorati o‘rnatishni o‘z ichiga oladi.</a:t>
            </a:r>
            <a:endParaRPr b="1" sz="2400">
              <a:solidFill>
                <a:schemeClr val="dk1"/>
              </a:solidFill>
              <a:latin typeface="Palatino Linotype"/>
              <a:ea typeface="Palatino Linotype"/>
              <a:cs typeface="Palatino Linotype"/>
              <a:sym typeface="Palatino Linotype"/>
            </a:endParaRPr>
          </a:p>
        </p:txBody>
      </p:sp>
      <p:sp>
        <p:nvSpPr>
          <p:cNvPr id="324" name="Google Shape;324;p29"/>
          <p:cNvSpPr/>
          <p:nvPr/>
        </p:nvSpPr>
        <p:spPr>
          <a:xfrm>
            <a:off x="309966" y="2572718"/>
            <a:ext cx="11499742" cy="3967567"/>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	12-moddada majburiy sertifikatlashtirilishi lozim bo‘lgan mahsulotlarga qo‘yiladigan talablar tafsiloti berilgan bo‘lib, majburiy sertifikatlashtirilishi lozim bo‘lgan mahsulotlar quyidagi hollarda:</a:t>
            </a:r>
            <a:endParaRPr/>
          </a:p>
          <a:p>
            <a:pPr indent="542925"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	sertifikatlashtirishga taqdim etilmagan bo‘lsa;</a:t>
            </a:r>
            <a:endParaRPr/>
          </a:p>
          <a:p>
            <a:pPr indent="542925"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	sertifikatlashtirish talablariga muvofiq emasligi sababli sertifikatlashtirishdan o‘tmagan bo‘lsa;</a:t>
            </a:r>
            <a:endParaRPr/>
          </a:p>
          <a:p>
            <a:pPr indent="542925"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	agar sertifikatning amal qilish muddati tugagan yoki uning amal qilishi to‘xtatib qo‘yilgan (bekor qilingan) bo‘lsa, O‘zbekiston Respublikasi hududida realizatsiya qilinishi mumkin emasligi;</a:t>
            </a:r>
            <a:endParaRPr/>
          </a:p>
          <a:p>
            <a:pPr indent="542925" lvl="0" marL="0" marR="0" rtl="0" algn="just">
              <a:spcBef>
                <a:spcPts val="0"/>
              </a:spcBef>
              <a:spcAft>
                <a:spcPts val="0"/>
              </a:spcAft>
              <a:buNone/>
            </a:pPr>
            <a:r>
              <a:rPr b="1" lang="en-US" sz="2200">
                <a:solidFill>
                  <a:schemeClr val="dk1"/>
                </a:solidFill>
                <a:latin typeface="Palatino Linotype"/>
                <a:ea typeface="Palatino Linotype"/>
                <a:cs typeface="Palatino Linotype"/>
                <a:sym typeface="Palatino Linotype"/>
              </a:rPr>
              <a:t>•	Qonunga xilof tarzda muvofiqlik belgisi bosilgan mahsulotlarni realizatsiya qilish man etilishi yoritilgan.</a:t>
            </a:r>
            <a:endParaRPr/>
          </a:p>
        </p:txBody>
      </p:sp>
      <p:sp>
        <p:nvSpPr>
          <p:cNvPr id="325" name="Google Shape;325;p29"/>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29</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30"/>
          <p:cNvSpPr/>
          <p:nvPr/>
        </p:nvSpPr>
        <p:spPr>
          <a:xfrm>
            <a:off x="46494" y="216978"/>
            <a:ext cx="12057681" cy="6548034"/>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	13-modda tayyorlovchilarniig (tadbirkorlarning) mahsulotlarni majburiy sertifikatlashtirish vaqtidagi majburiyatlariga bag‘ishlangan. Bunda majburiy sertifikatlashtirilishi lozim bo‘lgan mahsulotlarni realizatsiya qiluvchi tayyorlovchilar :</a:t>
            </a:r>
            <a:endParaRPr/>
          </a:p>
          <a:p>
            <a:pPr indent="620713" lvl="0" marL="0" marR="0" rtl="0" algn="just">
              <a:spcBef>
                <a:spcPts val="0"/>
              </a:spcBef>
              <a:spcAft>
                <a:spcPts val="0"/>
              </a:spcAft>
              <a:buNone/>
            </a:pPr>
            <a:r>
              <a:rPr b="1" lang="en-US" sz="2000">
                <a:solidFill>
                  <a:schemeClr val="dk1"/>
                </a:solidFill>
                <a:latin typeface="Palatino Linotype"/>
                <a:ea typeface="Palatino Linotype"/>
                <a:cs typeface="Palatino Linotype"/>
                <a:sym typeface="Palatino Linotype"/>
              </a:rPr>
              <a:t>•	</a:t>
            </a:r>
            <a:r>
              <a:rPr lang="en-US" sz="2000">
                <a:solidFill>
                  <a:schemeClr val="dk1"/>
                </a:solidFill>
                <a:latin typeface="Palatino Linotype"/>
                <a:ea typeface="Palatino Linotype"/>
                <a:cs typeface="Palatino Linotype"/>
                <a:sym typeface="Palatino Linotype"/>
              </a:rPr>
              <a:t>majburiy sertifikatlashtirilishi lozim bo‘lgan mahsulotni sertifikatlashtirishga taqdim etishlari;</a:t>
            </a:r>
            <a:endParaRPr/>
          </a:p>
          <a:p>
            <a:pPr indent="620713"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sertifikatlangan mahsulotni sertifikatlash organlarining o‘zi yoki ular e’tirof etgan organlar bergan sertifikat mavjud bo‘lgan taqdirdagina realizatsiya qilishlari va uning normativ hujjatlar talablariiga mos bo‘lishini ta’minlashlari;</a:t>
            </a:r>
            <a:endParaRPr/>
          </a:p>
          <a:p>
            <a:pPr indent="620713"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sertifikatlangan mahsulotni, basharti, u normativ hujjat talablariga muvofiq kelmasa, shuningdek sertifikatnpng amal qilish mudati tugagan yoxud uning amal qilishi sertifikatlashtirish organining qarori bilan to‘xtatib qo‘yilgan yoki bekor qilingan bo‘lsa, realizatsiya qilishni to‘xtatib qo‘yishlari yoki tugatishlari;</a:t>
            </a:r>
            <a:endParaRPr/>
          </a:p>
          <a:p>
            <a:pPr indent="620713"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majburiy sertifikatlashtirilishi lozim bo‘lgan mahsulotni sertifikatlashtiruvchi va sertifikatlangan mahsulotni nazorat qiluvchi organlarning mansabdor shaxslari o‘z vakolatlarini moneliksiz bajarishlari uchun sharoit yaratishlari;</a:t>
            </a:r>
            <a:endParaRPr/>
          </a:p>
          <a:p>
            <a:pPr indent="620713"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sertifikatlangan mahsulot ishlab chiqarishning texnikaviy hujjatlariga yoki texnologiya jarayoniga kiritilgan o‘zgartishlar haqida sertifikatlashtirish organini belgilangan tartibda xabardor etishlari; </a:t>
            </a:r>
            <a:endParaRPr/>
          </a:p>
          <a:p>
            <a:pPr indent="620713" lvl="0" marL="0" marR="0" rtl="0" algn="just">
              <a:spcBef>
                <a:spcPts val="0"/>
              </a:spcBef>
              <a:spcAft>
                <a:spcPts val="0"/>
              </a:spcAft>
              <a:buNone/>
            </a:pPr>
            <a:r>
              <a:rPr lang="en-US" sz="2000">
                <a:solidFill>
                  <a:schemeClr val="dk1"/>
                </a:solidFill>
                <a:latin typeface="Palatino Linotype"/>
                <a:ea typeface="Palatino Linotype"/>
                <a:cs typeface="Palatino Linotype"/>
                <a:sym typeface="Palatino Linotype"/>
              </a:rPr>
              <a:t>•	ilova qilingan texnik hujjatda mahsulot muvofiq kelishi lozim bo‘lgan sertifikatlashtirish to‘g‘risidagi ma’lumotlarni hamda normativ hujjatlarni ko‘rsatishlari va bu ma’lumotlar iste’molchi (xaridor, buyurtmachi) e’tiboriga yetkazilishini ta’minlashlari shart ekanligi </a:t>
            </a:r>
            <a:r>
              <a:rPr b="1" lang="en-US" sz="2000">
                <a:solidFill>
                  <a:schemeClr val="dk1"/>
                </a:solidFill>
                <a:latin typeface="Palatino Linotype"/>
                <a:ea typeface="Palatino Linotype"/>
                <a:cs typeface="Palatino Linotype"/>
                <a:sym typeface="Palatino Linotype"/>
              </a:rPr>
              <a:t>reglamentlangan.</a:t>
            </a:r>
            <a:endParaRPr/>
          </a:p>
        </p:txBody>
      </p:sp>
      <p:sp>
        <p:nvSpPr>
          <p:cNvPr id="331" name="Google Shape;331;p30"/>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30</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1"/>
          <p:cNvSpPr/>
          <p:nvPr/>
        </p:nvSpPr>
        <p:spPr>
          <a:xfrm>
            <a:off x="340963" y="480447"/>
            <a:ext cx="11530739" cy="2231756"/>
          </a:xfrm>
          <a:prstGeom prst="verticalScroll">
            <a:avLst>
              <a:gd fmla="val 12500"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800">
                <a:solidFill>
                  <a:schemeClr val="dk1"/>
                </a:solidFill>
                <a:latin typeface="Palatino Linotype"/>
                <a:ea typeface="Palatino Linotype"/>
                <a:cs typeface="Palatino Linotype"/>
                <a:sym typeface="Palatino Linotype"/>
              </a:rPr>
              <a:t>	Qonuning 14-moddasida xorijdan olib kelinadigan va xorijga olib chiqib ketiladigan mahsulotlarni majburiy sertifikatlashtirish tartibi berilgan.</a:t>
            </a:r>
            <a:endParaRPr b="1" sz="2800">
              <a:solidFill>
                <a:schemeClr val="dk1"/>
              </a:solidFill>
              <a:latin typeface="Palatino Linotype"/>
              <a:ea typeface="Palatino Linotype"/>
              <a:cs typeface="Palatino Linotype"/>
              <a:sym typeface="Palatino Linotype"/>
            </a:endParaRPr>
          </a:p>
        </p:txBody>
      </p:sp>
      <p:sp>
        <p:nvSpPr>
          <p:cNvPr id="337" name="Google Shape;337;p31"/>
          <p:cNvSpPr/>
          <p:nvPr/>
        </p:nvSpPr>
        <p:spPr>
          <a:xfrm>
            <a:off x="457200" y="3022169"/>
            <a:ext cx="11298264" cy="3084163"/>
          </a:xfrm>
          <a:prstGeom prst="wedgeRectCallout">
            <a:avLst>
              <a:gd fmla="val 45422" name="adj1"/>
              <a:gd fmla="val -71944" name="adj2"/>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500">
                <a:solidFill>
                  <a:schemeClr val="dk1"/>
                </a:solidFill>
                <a:latin typeface="Palatino Linotype"/>
                <a:ea typeface="Palatino Linotype"/>
                <a:cs typeface="Palatino Linotype"/>
                <a:sym typeface="Palatino Linotype"/>
              </a:rPr>
              <a:t>	Milliy muvofiqlik sertifikatlari va muvofiqlik belgilari yoki boshqa davlatlarning «O‘zstandart» tomonidan e’tirof etilgan muvofiqlik sertifikatlari va muvofiqlik belgilari arizachi (mahsulot yetkazib beruvchi) tomonidan bojxona nazorati organlariga yukka taalluqli bojxona deklaratsiyasi bilan birgalikda taqdim etiladi va ular mahsulotni respublika hududiga olib kirishga ruxsatnoma olish uchun zarur hujjatlar hisoblanishi keltirilgan.</a:t>
            </a:r>
            <a:endParaRPr sz="2500">
              <a:solidFill>
                <a:schemeClr val="dk1"/>
              </a:solidFill>
              <a:latin typeface="Palatino Linotype"/>
              <a:ea typeface="Palatino Linotype"/>
              <a:cs typeface="Palatino Linotype"/>
              <a:sym typeface="Palatino Linotype"/>
            </a:endParaRPr>
          </a:p>
        </p:txBody>
      </p:sp>
      <p:sp>
        <p:nvSpPr>
          <p:cNvPr id="338" name="Google Shape;338;p31"/>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31</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32"/>
          <p:cNvSpPr/>
          <p:nvPr/>
        </p:nvSpPr>
        <p:spPr>
          <a:xfrm>
            <a:off x="743919" y="464949"/>
            <a:ext cx="10755823" cy="5780868"/>
          </a:xfrm>
          <a:prstGeom prst="foldedCorner">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3000">
                <a:solidFill>
                  <a:schemeClr val="dk1"/>
                </a:solidFill>
                <a:latin typeface="Palatino Linotype"/>
                <a:ea typeface="Palatino Linotype"/>
                <a:cs typeface="Palatino Linotype"/>
                <a:sym typeface="Palatino Linotype"/>
              </a:rPr>
              <a:t>	</a:t>
            </a:r>
            <a:endParaRPr/>
          </a:p>
          <a:p>
            <a:pPr indent="0" lvl="0" marL="0" marR="0" rtl="0" algn="just">
              <a:spcBef>
                <a:spcPts val="0"/>
              </a:spcBef>
              <a:spcAft>
                <a:spcPts val="0"/>
              </a:spcAft>
              <a:buNone/>
            </a:pPr>
            <a:r>
              <a:rPr lang="en-US" sz="3000">
                <a:solidFill>
                  <a:schemeClr val="dk1"/>
                </a:solidFill>
                <a:latin typeface="Palatino Linotype"/>
                <a:ea typeface="Palatino Linotype"/>
                <a:cs typeface="Palatino Linotype"/>
                <a:sym typeface="Palatino Linotype"/>
              </a:rPr>
              <a:t>	Chetdan olib kelinayotgan mahsulotning xavfsiz ekanligini tasdiqlovchi hujjati bo‘lmagan taqdirda, bojxona nazorati organlari bu xususda «O‘zstandart»ni xabardor etadilar, mahsulotni sertifikatlashtirishdan o‘tkazish yoki chet el sertifikatini e’tirof etish to‘g‘risidagi masala sertifikatlashtirish milliy tizimi qoidalariga muvofiq hal etilgunga qadar bu mahsulotni chetdan olib kirishni ta’qiqlab qo‘yilishi hamda sertifikatlashtirilishi shart bo‘lgan mahsulotlarni O‘zbekiston Respublikasi hududidan olib chiqish tartibini O‘zbekiston Respublikasi Vazirlar Mahkamasi belgilashi ko‘rsatilgan.</a:t>
            </a:r>
            <a:endParaRPr sz="3000">
              <a:solidFill>
                <a:schemeClr val="dk1"/>
              </a:solidFill>
              <a:latin typeface="Palatino Linotype"/>
              <a:ea typeface="Palatino Linotype"/>
              <a:cs typeface="Palatino Linotype"/>
              <a:sym typeface="Palatino Linotype"/>
            </a:endParaRPr>
          </a:p>
        </p:txBody>
      </p:sp>
      <p:sp>
        <p:nvSpPr>
          <p:cNvPr id="344" name="Google Shape;344;p32"/>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32</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3"/>
          <p:cNvSpPr/>
          <p:nvPr/>
        </p:nvSpPr>
        <p:spPr>
          <a:xfrm>
            <a:off x="387458" y="759416"/>
            <a:ext cx="11143281" cy="5052448"/>
          </a:xfrm>
          <a:prstGeom prst="round2SameRect">
            <a:avLst>
              <a:gd fmla="val 16667" name="adj1"/>
              <a:gd fmla="val 0" name="adj2"/>
            </a:avLst>
          </a:prstGeom>
          <a:solidFill>
            <a:schemeClr val="lt1"/>
          </a:solid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800">
                <a:solidFill>
                  <a:schemeClr val="dk1"/>
                </a:solidFill>
                <a:latin typeface="Palatino Linotype"/>
                <a:ea typeface="Palatino Linotype"/>
                <a:cs typeface="Palatino Linotype"/>
                <a:sym typeface="Palatino Linotype"/>
              </a:rPr>
              <a:t>	16-modda majburiy sertifikatlashtirish qoidalariga rioya etilishini davlat tomonidan tekshirilishi va nazorat qilinishi, tayyorlovchilarning (tadbirkor, sotuvchilar, ijrochilar), sinov laboratoriyalarining, sertifikatlashtirish organlarining majburiy sertifikatlashtirish qoidalariga rioya etishlari ustidan hamda sertifikatlangan mahsulot ustidan davlat tekshiruvi na nazoratini «O‘zstandart»ning davlat inspektorlari O‘zbekiston Respublikasining qonun hujjatlarida belgilab qo‘yilgan tartibda va shartlarda amalga oshirishlari ko‘rsatilgan.</a:t>
            </a:r>
            <a:endParaRPr sz="2800">
              <a:solidFill>
                <a:schemeClr val="dk1"/>
              </a:solidFill>
              <a:latin typeface="Palatino Linotype"/>
              <a:ea typeface="Palatino Linotype"/>
              <a:cs typeface="Palatino Linotype"/>
              <a:sym typeface="Palatino Linotype"/>
            </a:endParaRPr>
          </a:p>
        </p:txBody>
      </p:sp>
      <p:sp>
        <p:nvSpPr>
          <p:cNvPr id="350" name="Google Shape;350;p33"/>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34"/>
          <p:cNvSpPr/>
          <p:nvPr/>
        </p:nvSpPr>
        <p:spPr>
          <a:xfrm>
            <a:off x="495946" y="402956"/>
            <a:ext cx="11298264" cy="1069383"/>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Qonunning 17-18-19-moddalari ixtiyoriy sertifikatlashtirishga doir ma’lumotlar bilan to‘ldirilgan</a:t>
            </a:r>
            <a:endParaRPr b="1" sz="2800">
              <a:solidFill>
                <a:schemeClr val="dk1"/>
              </a:solidFill>
              <a:latin typeface="Palatino Linotype"/>
              <a:ea typeface="Palatino Linotype"/>
              <a:cs typeface="Palatino Linotype"/>
              <a:sym typeface="Palatino Linotype"/>
            </a:endParaRPr>
          </a:p>
        </p:txBody>
      </p:sp>
      <p:sp>
        <p:nvSpPr>
          <p:cNvPr id="356" name="Google Shape;356;p34"/>
          <p:cNvSpPr/>
          <p:nvPr/>
        </p:nvSpPr>
        <p:spPr>
          <a:xfrm>
            <a:off x="185980" y="1673816"/>
            <a:ext cx="11778712" cy="4912963"/>
          </a:xfrm>
          <a:prstGeom prst="wedgeRectCallout">
            <a:avLst>
              <a:gd fmla="val 46009" name="adj1"/>
              <a:gd fmla="val -59221" name="adj2"/>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just">
              <a:spcBef>
                <a:spcPts val="0"/>
              </a:spcBef>
              <a:spcAft>
                <a:spcPts val="0"/>
              </a:spcAft>
              <a:buClr>
                <a:schemeClr val="dk1"/>
              </a:buClr>
              <a:buSzPts val="2800"/>
              <a:buFont typeface="Noto Sans Symbols"/>
              <a:buChar char="❑"/>
            </a:pPr>
            <a:r>
              <a:rPr lang="en-US" sz="2800">
                <a:solidFill>
                  <a:schemeClr val="dk1"/>
                </a:solidFill>
                <a:latin typeface="Palatino Linotype"/>
                <a:ea typeface="Palatino Linotype"/>
                <a:cs typeface="Palatino Linotype"/>
                <a:sym typeface="Palatino Linotype"/>
              </a:rPr>
              <a:t>Har qanday mahsulot normativ hujjatlarning talablariga muvofiq ekanligini tasdiqlash uchun u yuridik va jismoniy shaxsning tashabbusi bilan ixtiyoriy sertifikatlashtirishdan o‘tkazilishi mumkinligi;</a:t>
            </a:r>
            <a:endParaRPr/>
          </a:p>
          <a:p>
            <a:pPr indent="-457200" lvl="0" marL="457200" marR="0" rtl="0" algn="just">
              <a:spcBef>
                <a:spcPts val="0"/>
              </a:spcBef>
              <a:spcAft>
                <a:spcPts val="0"/>
              </a:spcAft>
              <a:buClr>
                <a:schemeClr val="dk1"/>
              </a:buClr>
              <a:buSzPts val="2800"/>
              <a:buFont typeface="Noto Sans Symbols"/>
              <a:buChar char="❑"/>
            </a:pPr>
            <a:r>
              <a:rPr lang="en-US" sz="2800">
                <a:solidFill>
                  <a:schemeClr val="dk1"/>
                </a:solidFill>
                <a:latin typeface="Palatino Linotype"/>
                <a:ea typeface="Palatino Linotype"/>
                <a:cs typeface="Palatino Linotype"/>
                <a:sym typeface="Palatino Linotype"/>
              </a:rPr>
              <a:t>Ixtiyoriy sertifikatlashtirishni «O‘zstandart» belgilab qo‘ygan tartibda akkreditatsiya qilingan yuridik va jismoniy shaxslar amalga oshirishga haqliligi hamda sertifikatlashtirish qoidalari va tartibini belgilovchi ixtiyoriy sertifikatlashtirish tizimlarini akkreditatsiya qilingan organlar «O‘zstandart» bilan kelishgan holda belgilashi ta’kidlangan.</a:t>
            </a:r>
            <a:endParaRPr/>
          </a:p>
        </p:txBody>
      </p:sp>
      <p:sp>
        <p:nvSpPr>
          <p:cNvPr id="357" name="Google Shape;357;p34"/>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34</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35"/>
          <p:cNvSpPr/>
          <p:nvPr/>
        </p:nvSpPr>
        <p:spPr>
          <a:xfrm>
            <a:off x="340963" y="1255362"/>
            <a:ext cx="3440624" cy="4029559"/>
          </a:xfrm>
          <a:prstGeom prst="rightArrowCallout">
            <a:avLst>
              <a:gd fmla="val 25000" name="adj1"/>
              <a:gd fmla="val 25000" name="adj2"/>
              <a:gd fmla="val 25000" name="adj3"/>
              <a:gd fmla="val 64977" name="adj4"/>
            </a:avLst>
          </a:prstGeom>
          <a:solidFill>
            <a:schemeClr val="lt2"/>
          </a:soli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000">
                <a:solidFill>
                  <a:schemeClr val="dk1"/>
                </a:solidFill>
                <a:latin typeface="Palatino Linotype"/>
                <a:ea typeface="Palatino Linotype"/>
                <a:cs typeface="Palatino Linotype"/>
                <a:sym typeface="Palatino Linotype"/>
              </a:rPr>
              <a:t>4-BOB</a:t>
            </a:r>
            <a:endParaRPr b="1" sz="4000">
              <a:solidFill>
                <a:schemeClr val="dk1"/>
              </a:solidFill>
              <a:latin typeface="Palatino Linotype"/>
              <a:ea typeface="Palatino Linotype"/>
              <a:cs typeface="Palatino Linotype"/>
              <a:sym typeface="Palatino Linotype"/>
            </a:endParaRPr>
          </a:p>
        </p:txBody>
      </p:sp>
      <p:sp>
        <p:nvSpPr>
          <p:cNvPr id="363" name="Google Shape;363;p35"/>
          <p:cNvSpPr/>
          <p:nvPr/>
        </p:nvSpPr>
        <p:spPr>
          <a:xfrm>
            <a:off x="3781588" y="511444"/>
            <a:ext cx="8012622" cy="5811864"/>
          </a:xfrm>
          <a:prstGeom prst="roundRect">
            <a:avLst>
              <a:gd fmla="val 16667" name="adj"/>
            </a:avLst>
          </a:prstGeom>
          <a:solidFill>
            <a:srgbClr val="23427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700">
                <a:solidFill>
                  <a:schemeClr val="lt1"/>
                </a:solidFill>
                <a:latin typeface="Palatino Linotype"/>
                <a:ea typeface="Palatino Linotype"/>
                <a:cs typeface="Palatino Linotype"/>
                <a:sym typeface="Palatino Linotype"/>
              </a:rPr>
              <a:t>“Nizolarni qarab chiqish. Sertifikatlashtirish to’g’risidagi qonunchilikni buzganlik uchun javobgarlik” bo’lib, 3 moddani o’z ichiga oladi. </a:t>
            </a:r>
            <a:endParaRPr sz="27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t/>
            </a:r>
            <a:endParaRPr sz="2700">
              <a:solidFill>
                <a:schemeClr val="lt1"/>
              </a:solidFill>
              <a:latin typeface="Palatino Linotype"/>
              <a:ea typeface="Palatino Linotype"/>
              <a:cs typeface="Palatino Linotype"/>
              <a:sym typeface="Palatino Linotype"/>
            </a:endParaRPr>
          </a:p>
          <a:p>
            <a:pPr indent="0" lvl="0" marL="0" marR="0" rtl="0" algn="ctr">
              <a:spcBef>
                <a:spcPts val="0"/>
              </a:spcBef>
              <a:spcAft>
                <a:spcPts val="0"/>
              </a:spcAft>
              <a:buNone/>
            </a:pPr>
            <a:r>
              <a:rPr lang="en-US" sz="2700">
                <a:solidFill>
                  <a:schemeClr val="lt1"/>
                </a:solidFill>
                <a:latin typeface="Palatino Linotype"/>
                <a:ea typeface="Palatino Linotype"/>
                <a:cs typeface="Palatino Linotype"/>
                <a:sym typeface="Palatino Linotype"/>
              </a:rPr>
              <a:t>Ushbu bobda qonunni qo‘llash bilan bog‘liq nizolarni qarab chiqish, shikoyatlarni qarab chiqish, sertifikatlashtirish organlarining va sinov laboratoriyalarining (markazlarining) javobgarligi, tayyorlovchilarning (tadbirkorlarning) majburiy sertifikatlashtirish qoidalarini buzganlik uchun javobgarligi masalalari keltirilgan.</a:t>
            </a:r>
            <a:endParaRPr/>
          </a:p>
          <a:p>
            <a:pPr indent="0" lvl="0" marL="0" marR="0" rtl="0" algn="ctr">
              <a:spcBef>
                <a:spcPts val="0"/>
              </a:spcBef>
              <a:spcAft>
                <a:spcPts val="0"/>
              </a:spcAft>
              <a:buNone/>
            </a:pPr>
            <a:r>
              <a:t/>
            </a:r>
            <a:endParaRPr sz="2700">
              <a:solidFill>
                <a:schemeClr val="lt1"/>
              </a:solidFill>
              <a:latin typeface="Palatino Linotype"/>
              <a:ea typeface="Palatino Linotype"/>
              <a:cs typeface="Palatino Linotype"/>
              <a:sym typeface="Palatino Linotype"/>
            </a:endParaRPr>
          </a:p>
        </p:txBody>
      </p:sp>
      <p:sp>
        <p:nvSpPr>
          <p:cNvPr id="364" name="Google Shape;364;p35"/>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35</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6"/>
          <p:cNvSpPr/>
          <p:nvPr/>
        </p:nvSpPr>
        <p:spPr>
          <a:xfrm>
            <a:off x="433953" y="356461"/>
            <a:ext cx="11267267" cy="5997844"/>
          </a:xfrm>
          <a:prstGeom prst="foldedCorner">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190500" lvl="0" marL="342900" marR="0" rtl="0" algn="just">
              <a:spcBef>
                <a:spcPts val="0"/>
              </a:spcBef>
              <a:spcAft>
                <a:spcPts val="0"/>
              </a:spcAft>
              <a:buClr>
                <a:schemeClr val="dk1"/>
              </a:buClr>
              <a:buSzPts val="2400"/>
              <a:buFont typeface="Noto Sans Symbols"/>
              <a:buNone/>
            </a:pPr>
            <a:r>
              <a:t/>
            </a:r>
            <a:endParaRPr sz="2400">
              <a:solidFill>
                <a:schemeClr val="dk1"/>
              </a:solidFill>
              <a:latin typeface="Palatino Linotype"/>
              <a:ea typeface="Palatino Linotype"/>
              <a:cs typeface="Palatino Linotype"/>
              <a:sym typeface="Palatino Linotype"/>
            </a:endParaRPr>
          </a:p>
          <a:p>
            <a:pPr indent="-190500" lvl="0" marL="342900" marR="0" rtl="0" algn="just">
              <a:spcBef>
                <a:spcPts val="0"/>
              </a:spcBef>
              <a:spcAft>
                <a:spcPts val="0"/>
              </a:spcAft>
              <a:buClr>
                <a:schemeClr val="dk1"/>
              </a:buClr>
              <a:buSzPts val="2400"/>
              <a:buFont typeface="Noto Sans Symbols"/>
              <a:buNone/>
            </a:pPr>
            <a:r>
              <a:t/>
            </a:r>
            <a:endParaRPr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	Mazkur Qonunni qo‘llash bilan bog‘liq nizolar sud tomonidan O‘zbekiston Respublikasi qonun hujjatlarida belgilab qo‘yilgan tartibda qarab chiqilishi;</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	Sertifikatlashtirish natijalaridan norozi bo‘lgan taqdirda manfaatdor tomon «O‘zstandart»ning Shikoyatlarni ko‘rib chiqish kengashiga murojaat etishga haqliligi;</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	Shikoyatlarni qarab chiqish kengashi to‘g‘risidagi nizomni «O‘zstandart» ishlab chiqishi va tasdiqlashi;</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	«O‘zstandart»ning Shikoyatlarni qarab chiqish kengashi sertifikatlashtirish organlari va sinov laboratoriyalarining (markazlarining) qarorlari ustidan berilgan shikoyat arizalarini qarab chiqishi; shikoyat arizalari ikki hafta ichida ko‘rib chiqilishi;</a:t>
            </a:r>
            <a:endParaRPr/>
          </a:p>
          <a:p>
            <a:pPr indent="-342900" lvl="0" marL="342900" marR="0" rtl="0" algn="just">
              <a:spcBef>
                <a:spcPts val="0"/>
              </a:spcBef>
              <a:spcAft>
                <a:spcPts val="0"/>
              </a:spcAft>
              <a:buClr>
                <a:schemeClr val="dk1"/>
              </a:buClr>
              <a:buSzPts val="2400"/>
              <a:buFont typeface="Noto Sans Symbols"/>
              <a:buChar char="❑"/>
            </a:pPr>
            <a:r>
              <a:rPr lang="en-US" sz="2400">
                <a:solidFill>
                  <a:schemeClr val="dk1"/>
                </a:solidFill>
                <a:latin typeface="Palatino Linotype"/>
                <a:ea typeface="Palatino Linotype"/>
                <a:cs typeface="Palatino Linotype"/>
                <a:sym typeface="Palatino Linotype"/>
              </a:rPr>
              <a:t>•	«O‘zstandart»ning, Shikoyatlarni qarab chiqish kengashining qarorlari ustidan O‘zbekiston Respublikasi qonun hujjatlarida belgilab qo‘yilgan tartibda Oliy sudga yoki Oliy xujalik sudiga shikoyat qilish mumkinligi bayon qilingan.</a:t>
            </a:r>
            <a:endParaRPr/>
          </a:p>
        </p:txBody>
      </p:sp>
      <p:sp>
        <p:nvSpPr>
          <p:cNvPr id="370" name="Google Shape;370;p36"/>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36</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7"/>
          <p:cNvSpPr/>
          <p:nvPr/>
        </p:nvSpPr>
        <p:spPr>
          <a:xfrm>
            <a:off x="506185" y="1175655"/>
            <a:ext cx="5856516" cy="3820886"/>
          </a:xfrm>
          <a:prstGeom prst="rightArrowCallout">
            <a:avLst>
              <a:gd fmla="val 25000" name="adj1"/>
              <a:gd fmla="val 25000" name="adj2"/>
              <a:gd fmla="val 48276" name="adj3"/>
              <a:gd fmla="val 64977" name="adj4"/>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O‘zbekiston Respublikasining sertifikatlashtirish bo‘yicha milliy organi</a:t>
            </a:r>
            <a:endParaRPr sz="3200">
              <a:solidFill>
                <a:schemeClr val="lt1"/>
              </a:solidFill>
              <a:latin typeface="Palatino Linotype"/>
              <a:ea typeface="Palatino Linotype"/>
              <a:cs typeface="Palatino Linotype"/>
              <a:sym typeface="Palatino Linotype"/>
            </a:endParaRPr>
          </a:p>
        </p:txBody>
      </p:sp>
      <p:sp>
        <p:nvSpPr>
          <p:cNvPr id="376" name="Google Shape;376;p37"/>
          <p:cNvSpPr/>
          <p:nvPr/>
        </p:nvSpPr>
        <p:spPr>
          <a:xfrm>
            <a:off x="6362701" y="1885948"/>
            <a:ext cx="5165270" cy="2400301"/>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chemeClr val="dk1"/>
                </a:solidFill>
                <a:latin typeface="Palatino Linotype"/>
                <a:ea typeface="Palatino Linotype"/>
                <a:cs typeface="Palatino Linotype"/>
                <a:sym typeface="Palatino Linotype"/>
              </a:rPr>
              <a:t>O‘zbekiston Texnik Jihatdan Tartibga Solish agentligi </a:t>
            </a:r>
            <a:endParaRPr sz="3200">
              <a:solidFill>
                <a:schemeClr val="lt1"/>
              </a:solidFill>
              <a:latin typeface="Palatino Linotype"/>
              <a:ea typeface="Palatino Linotype"/>
              <a:cs typeface="Palatino Linotype"/>
              <a:sym typeface="Palatino Linotype"/>
            </a:endParaRPr>
          </a:p>
        </p:txBody>
      </p:sp>
      <p:sp>
        <p:nvSpPr>
          <p:cNvPr id="377" name="Google Shape;377;p37"/>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37</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8"/>
          <p:cNvSpPr/>
          <p:nvPr/>
        </p:nvSpPr>
        <p:spPr>
          <a:xfrm>
            <a:off x="294468" y="278969"/>
            <a:ext cx="11546237" cy="1053885"/>
          </a:xfrm>
          <a:prstGeom prst="rect">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O‘zbekiston Respublikasining “Mahsulot va xizmatlarni sertifikatlashtirish to‘g‘risida” gi Qonunida quyidagi asosiy tushunchalar ishlatilmoqda:</a:t>
            </a:r>
            <a:endParaRPr sz="2400">
              <a:solidFill>
                <a:schemeClr val="dk1"/>
              </a:solidFill>
              <a:latin typeface="Palatino Linotype"/>
              <a:ea typeface="Palatino Linotype"/>
              <a:cs typeface="Palatino Linotype"/>
              <a:sym typeface="Palatino Linotype"/>
            </a:endParaRPr>
          </a:p>
        </p:txBody>
      </p:sp>
      <p:sp>
        <p:nvSpPr>
          <p:cNvPr id="383" name="Google Shape;383;p38"/>
          <p:cNvSpPr/>
          <p:nvPr/>
        </p:nvSpPr>
        <p:spPr>
          <a:xfrm>
            <a:off x="294469" y="2340244"/>
            <a:ext cx="1859798"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Sertifikatlash-tirish milliy tizimi</a:t>
            </a:r>
            <a:endParaRPr sz="1800">
              <a:solidFill>
                <a:schemeClr val="dk1"/>
              </a:solidFill>
              <a:latin typeface="Palatino Linotype"/>
              <a:ea typeface="Palatino Linotype"/>
              <a:cs typeface="Palatino Linotype"/>
              <a:sym typeface="Palatino Linotype"/>
            </a:endParaRPr>
          </a:p>
        </p:txBody>
      </p:sp>
      <p:sp>
        <p:nvSpPr>
          <p:cNvPr id="384" name="Google Shape;384;p38"/>
          <p:cNvSpPr/>
          <p:nvPr/>
        </p:nvSpPr>
        <p:spPr>
          <a:xfrm>
            <a:off x="1983788" y="4029566"/>
            <a:ext cx="1565327"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Mahsulot-larni sertifikat-lashtirish</a:t>
            </a:r>
            <a:endParaRPr sz="1800">
              <a:solidFill>
                <a:schemeClr val="dk1"/>
              </a:solidFill>
              <a:latin typeface="Palatino Linotype"/>
              <a:ea typeface="Palatino Linotype"/>
              <a:cs typeface="Palatino Linotype"/>
              <a:sym typeface="Palatino Linotype"/>
            </a:endParaRPr>
          </a:p>
        </p:txBody>
      </p:sp>
      <p:sp>
        <p:nvSpPr>
          <p:cNvPr id="385" name="Google Shape;385;p38"/>
          <p:cNvSpPr/>
          <p:nvPr/>
        </p:nvSpPr>
        <p:spPr>
          <a:xfrm>
            <a:off x="3549116" y="2340244"/>
            <a:ext cx="1425844"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Muvofiq-lik sertifikati</a:t>
            </a:r>
            <a:endParaRPr sz="1800">
              <a:solidFill>
                <a:schemeClr val="dk1"/>
              </a:solidFill>
              <a:latin typeface="Palatino Linotype"/>
              <a:ea typeface="Palatino Linotype"/>
              <a:cs typeface="Palatino Linotype"/>
              <a:sym typeface="Palatino Linotype"/>
            </a:endParaRPr>
          </a:p>
        </p:txBody>
      </p:sp>
      <p:sp>
        <p:nvSpPr>
          <p:cNvPr id="386" name="Google Shape;386;p38"/>
          <p:cNvSpPr/>
          <p:nvPr/>
        </p:nvSpPr>
        <p:spPr>
          <a:xfrm>
            <a:off x="4866472" y="4029566"/>
            <a:ext cx="1224365"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Muvo-fiqlik belgisi</a:t>
            </a:r>
            <a:endParaRPr sz="1800">
              <a:solidFill>
                <a:schemeClr val="dk1"/>
              </a:solidFill>
              <a:latin typeface="Palatino Linotype"/>
              <a:ea typeface="Palatino Linotype"/>
              <a:cs typeface="Palatino Linotype"/>
              <a:sym typeface="Palatino Linotype"/>
            </a:endParaRPr>
          </a:p>
        </p:txBody>
      </p:sp>
      <p:sp>
        <p:nvSpPr>
          <p:cNvPr id="387" name="Google Shape;387;p38"/>
          <p:cNvSpPr/>
          <p:nvPr/>
        </p:nvSpPr>
        <p:spPr>
          <a:xfrm>
            <a:off x="6086963" y="2340244"/>
            <a:ext cx="1786180"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Bir turdagi maxsulotlarni sertifikatlash-tirish tizimi </a:t>
            </a:r>
            <a:endParaRPr sz="1800">
              <a:solidFill>
                <a:schemeClr val="dk1"/>
              </a:solidFill>
              <a:latin typeface="Palatino Linotype"/>
              <a:ea typeface="Palatino Linotype"/>
              <a:cs typeface="Palatino Linotype"/>
              <a:sym typeface="Palatino Linotype"/>
            </a:endParaRPr>
          </a:p>
        </p:txBody>
      </p:sp>
      <p:sp>
        <p:nvSpPr>
          <p:cNvPr id="388" name="Google Shape;388;p38"/>
          <p:cNvSpPr/>
          <p:nvPr/>
        </p:nvSpPr>
        <p:spPr>
          <a:xfrm>
            <a:off x="7842147" y="4029566"/>
            <a:ext cx="1425844"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Sifat bo‘yicha ekspert- auditor </a:t>
            </a:r>
            <a:endParaRPr sz="1800">
              <a:solidFill>
                <a:schemeClr val="dk1"/>
              </a:solidFill>
              <a:latin typeface="Palatino Linotype"/>
              <a:ea typeface="Palatino Linotype"/>
              <a:cs typeface="Palatino Linotype"/>
              <a:sym typeface="Palatino Linotype"/>
            </a:endParaRPr>
          </a:p>
        </p:txBody>
      </p:sp>
      <p:sp>
        <p:nvSpPr>
          <p:cNvPr id="389" name="Google Shape;389;p38"/>
          <p:cNvSpPr/>
          <p:nvPr/>
        </p:nvSpPr>
        <p:spPr>
          <a:xfrm>
            <a:off x="9159505" y="2340244"/>
            <a:ext cx="1425844"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Sertifikat-lashtirish soxasidagi tekshiruv organi </a:t>
            </a:r>
            <a:endParaRPr sz="1800">
              <a:solidFill>
                <a:schemeClr val="dk1"/>
              </a:solidFill>
              <a:latin typeface="Palatino Linotype"/>
              <a:ea typeface="Palatino Linotype"/>
              <a:cs typeface="Palatino Linotype"/>
              <a:sym typeface="Palatino Linotype"/>
            </a:endParaRPr>
          </a:p>
        </p:txBody>
      </p:sp>
      <p:sp>
        <p:nvSpPr>
          <p:cNvPr id="390" name="Google Shape;390;p38"/>
          <p:cNvSpPr/>
          <p:nvPr/>
        </p:nvSpPr>
        <p:spPr>
          <a:xfrm>
            <a:off x="10492353" y="3967573"/>
            <a:ext cx="1425844" cy="1425844"/>
          </a:xfrm>
          <a:prstGeom prst="roundRect">
            <a:avLst>
              <a:gd fmla="val 16667" name="adj"/>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Nazorat yo‘sini-dagi tekshiruv </a:t>
            </a:r>
            <a:endParaRPr sz="1800">
              <a:solidFill>
                <a:schemeClr val="dk1"/>
              </a:solidFill>
              <a:latin typeface="Palatino Linotype"/>
              <a:ea typeface="Palatino Linotype"/>
              <a:cs typeface="Palatino Linotype"/>
              <a:sym typeface="Palatino Linotype"/>
            </a:endParaRPr>
          </a:p>
        </p:txBody>
      </p:sp>
      <p:sp>
        <p:nvSpPr>
          <p:cNvPr id="391" name="Google Shape;391;p38"/>
          <p:cNvSpPr/>
          <p:nvPr/>
        </p:nvSpPr>
        <p:spPr>
          <a:xfrm>
            <a:off x="945397" y="1472339"/>
            <a:ext cx="573437" cy="867905"/>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2" name="Google Shape;392;p38"/>
          <p:cNvSpPr/>
          <p:nvPr/>
        </p:nvSpPr>
        <p:spPr>
          <a:xfrm>
            <a:off x="2479732" y="1472340"/>
            <a:ext cx="573437" cy="2448732"/>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3" name="Google Shape;393;p38"/>
          <p:cNvSpPr/>
          <p:nvPr/>
        </p:nvSpPr>
        <p:spPr>
          <a:xfrm>
            <a:off x="3975319" y="1410345"/>
            <a:ext cx="573437" cy="867905"/>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4" name="Google Shape;394;p38"/>
          <p:cNvSpPr/>
          <p:nvPr/>
        </p:nvSpPr>
        <p:spPr>
          <a:xfrm>
            <a:off x="6693334" y="1410344"/>
            <a:ext cx="573437" cy="867905"/>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5" name="Google Shape;395;p38"/>
          <p:cNvSpPr/>
          <p:nvPr/>
        </p:nvSpPr>
        <p:spPr>
          <a:xfrm>
            <a:off x="9585708" y="1410344"/>
            <a:ext cx="573437" cy="867905"/>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6" name="Google Shape;396;p38"/>
          <p:cNvSpPr/>
          <p:nvPr/>
        </p:nvSpPr>
        <p:spPr>
          <a:xfrm>
            <a:off x="5222935" y="1472340"/>
            <a:ext cx="573437" cy="2448731"/>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7" name="Google Shape;397;p38"/>
          <p:cNvSpPr/>
          <p:nvPr/>
        </p:nvSpPr>
        <p:spPr>
          <a:xfrm>
            <a:off x="10926312" y="1472341"/>
            <a:ext cx="573437" cy="2448730"/>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8" name="Google Shape;398;p38"/>
          <p:cNvSpPr/>
          <p:nvPr/>
        </p:nvSpPr>
        <p:spPr>
          <a:xfrm>
            <a:off x="8206358" y="1472341"/>
            <a:ext cx="573437" cy="2448731"/>
          </a:xfrm>
          <a:prstGeom prst="downArrow">
            <a:avLst>
              <a:gd fmla="val 50000" name="adj1"/>
              <a:gd fmla="val 500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99" name="Google Shape;399;p38"/>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38</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39"/>
          <p:cNvSpPr/>
          <p:nvPr/>
        </p:nvSpPr>
        <p:spPr>
          <a:xfrm>
            <a:off x="759417" y="1115878"/>
            <a:ext cx="10383864" cy="4556502"/>
          </a:xfrm>
          <a:prstGeom prst="horizontalScroll">
            <a:avLst>
              <a:gd fmla="val 12500"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Xulosa qilib aytganda, qonuniy asosda tashkil etilgan sertifikatlashtirilgan tizim erkin, raqobatbardosh bozor qonuniyatlarini ta’minlashda, xalqaro savdo munosabatlarini rivojlanishida, shuningdek Butunjaxon Savdo Tashkilotiga a’zo bo’lishda  muxim strategik ahamiyatga ega bo’lgan vazifalardan biri xisoblanadi.</a:t>
            </a:r>
            <a:endParaRPr/>
          </a:p>
        </p:txBody>
      </p:sp>
      <p:sp>
        <p:nvSpPr>
          <p:cNvPr id="405" name="Google Shape;405;p39"/>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39</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40"/>
          <p:cNvSpPr txBox="1"/>
          <p:nvPr>
            <p:ph idx="1" type="body"/>
          </p:nvPr>
        </p:nvSpPr>
        <p:spPr>
          <a:xfrm>
            <a:off x="635431" y="432619"/>
            <a:ext cx="11189776" cy="5665686"/>
          </a:xfrm>
          <a:prstGeom prst="rect">
            <a:avLst/>
          </a:prstGeom>
          <a:noFill/>
          <a:ln>
            <a:noFill/>
          </a:ln>
        </p:spPr>
        <p:txBody>
          <a:bodyPr anchorCtr="0" anchor="t" bIns="45700" lIns="91425" spcFirstLastPara="1" rIns="91425" wrap="square" tIns="45700">
            <a:normAutofit fontScale="47500" lnSpcReduction="20000"/>
          </a:bodyPr>
          <a:lstStyle/>
          <a:p>
            <a:pPr indent="0" lvl="0" marL="0" rtl="0" algn="ctr">
              <a:lnSpc>
                <a:spcPct val="120000"/>
              </a:lnSpc>
              <a:spcBef>
                <a:spcPts val="0"/>
              </a:spcBef>
              <a:spcAft>
                <a:spcPts val="0"/>
              </a:spcAft>
              <a:buClr>
                <a:srgbClr val="002060"/>
              </a:buClr>
              <a:buSzPct val="100000"/>
              <a:buNone/>
            </a:pPr>
            <a:r>
              <a:rPr b="1" lang="en-US" sz="5900">
                <a:solidFill>
                  <a:srgbClr val="002060"/>
                </a:solidFill>
                <a:latin typeface="Times New Roman"/>
                <a:ea typeface="Times New Roman"/>
                <a:cs typeface="Times New Roman"/>
                <a:sym typeface="Times New Roman"/>
              </a:rPr>
              <a:t>Foydalanilgan adabiyotlar</a:t>
            </a:r>
            <a:endParaRPr b="1" sz="5900">
              <a:solidFill>
                <a:srgbClr val="002060"/>
              </a:solidFill>
              <a:latin typeface="Times New Roman"/>
              <a:ea typeface="Times New Roman"/>
              <a:cs typeface="Times New Roman"/>
              <a:sym typeface="Times New Roman"/>
            </a:endParaRPr>
          </a:p>
          <a:p>
            <a:pPr indent="0" lvl="0" marL="0" rtl="0" algn="ctr">
              <a:lnSpc>
                <a:spcPct val="120000"/>
              </a:lnSpc>
              <a:spcBef>
                <a:spcPts val="380"/>
              </a:spcBef>
              <a:spcAft>
                <a:spcPts val="0"/>
              </a:spcAft>
              <a:buClr>
                <a:srgbClr val="7F7F7F"/>
              </a:buClr>
              <a:buSzPct val="100000"/>
              <a:buNone/>
            </a:pPr>
            <a:r>
              <a:t/>
            </a:r>
            <a:endParaRPr b="1" sz="4000">
              <a:solidFill>
                <a:srgbClr val="002060"/>
              </a:solidFill>
              <a:latin typeface="Times New Roman"/>
              <a:ea typeface="Times New Roman"/>
              <a:cs typeface="Times New Roman"/>
              <a:sym typeface="Times New Roman"/>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Ismаtullаеv P.R., Mаtyakubоvа P.M., Turаеv SH.А. Mеtrоlоgiya, stаndаrtlаshtirish vа sеrtifikаtlаshtirish. Dаsrlik, T.: Lesson-Press, 2015. </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Ismаtullаеv P.R., Axmedov B.M., Mаtyakubоvа P.M., Xamraqulov G’.X., Turаеv SH.А. Sertifikatlashtirish asoslari va sifat menejmenti. Dаsrlik. Toshkent, Sano-standart, 2014.</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Xamdamov B.R., Xakimov D.V., Mamajonov A.A.  Sеrtifikаtlаshtirish asoslari va sifat menejmenti. Darslik. Toshkent, NIF-MSh, 2020.</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Ахmеdоv B.M., Ismаtullаеv P.R., Turаеv SH.А. Sеrtifikаtlаshtirish vа sifаtni bоshqаrish аsоslаri, o’quv qo’llаnmа. O’zR ОO’MTV; TDTU. - Tоshkеnt, 2007.</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Ахмедов Б.М., Абасов А.А. Система менеджмента качества – основа конкурентоспособности. Изд. “Аср-Матбуот”. 2004.</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www.standart.uz</a:t>
            </a:r>
            <a:endParaRPr sz="5000">
              <a:solidFill>
                <a:srgbClr val="002060"/>
              </a:solidFill>
              <a:latin typeface="Times New Roman"/>
              <a:ea typeface="Times New Roman"/>
              <a:cs typeface="Times New Roman"/>
              <a:sym typeface="Times New Roman"/>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www.akkred.uz</a:t>
            </a:r>
            <a:endParaRPr sz="5000">
              <a:solidFill>
                <a:srgbClr val="002060"/>
              </a:solidFill>
              <a:latin typeface="Times New Roman"/>
              <a:ea typeface="Times New Roman"/>
              <a:cs typeface="Times New Roman"/>
              <a:sym typeface="Times New Roman"/>
            </a:endParaRPr>
          </a:p>
        </p:txBody>
      </p:sp>
      <p:sp>
        <p:nvSpPr>
          <p:cNvPr id="412" name="Google Shape;412;p40"/>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40</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41"/>
          <p:cNvSpPr txBox="1"/>
          <p:nvPr>
            <p:ph idx="1" type="body"/>
          </p:nvPr>
        </p:nvSpPr>
        <p:spPr>
          <a:xfrm>
            <a:off x="838200" y="1746967"/>
            <a:ext cx="10515600" cy="435133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E’tiboringiz </a:t>
            </a:r>
            <a:endParaRPr/>
          </a:p>
          <a:p>
            <a:pPr indent="0" lvl="0" marL="0" rtl="0" algn="ctr">
              <a:spcBef>
                <a:spcPts val="176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uchun rahmat !!!</a:t>
            </a:r>
            <a:endParaRPr b="1" sz="8800">
              <a:solidFill>
                <a:srgbClr val="262626"/>
              </a:solidFill>
              <a:latin typeface="Times New Roman"/>
              <a:ea typeface="Times New Roman"/>
              <a:cs typeface="Times New Roman"/>
              <a:sym typeface="Times New Roman"/>
            </a:endParaRPr>
          </a:p>
        </p:txBody>
      </p:sp>
      <p:sp>
        <p:nvSpPr>
          <p:cNvPr id="418" name="Google Shape;418;p41"/>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41</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2023-03-13T03:42:32Z</dcterms:created>
  <dc:creator>User</dc:creator>
</cp:coreProperties>
</file>