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21"/>
  </p:notesMasterIdLst>
  <p:handoutMasterIdLst>
    <p:handoutMasterId r:id="rId22"/>
  </p:handoutMasterIdLst>
  <p:sldIdLst>
    <p:sldId id="1076" r:id="rId2"/>
    <p:sldId id="1105" r:id="rId3"/>
    <p:sldId id="1077" r:id="rId4"/>
    <p:sldId id="1090" r:id="rId5"/>
    <p:sldId id="1091" r:id="rId6"/>
    <p:sldId id="1092" r:id="rId7"/>
    <p:sldId id="1093" r:id="rId8"/>
    <p:sldId id="1094" r:id="rId9"/>
    <p:sldId id="1095" r:id="rId10"/>
    <p:sldId id="1096" r:id="rId11"/>
    <p:sldId id="1097" r:id="rId12"/>
    <p:sldId id="1099" r:id="rId13"/>
    <p:sldId id="1100" r:id="rId14"/>
    <p:sldId id="1098" r:id="rId15"/>
    <p:sldId id="1101" r:id="rId16"/>
    <p:sldId id="1102" r:id="rId17"/>
    <p:sldId id="1103" r:id="rId18"/>
    <p:sldId id="1106" r:id="rId19"/>
    <p:sldId id="1104" r:id="rId20"/>
  </p:sldIdLst>
  <p:sldSz cx="12192000" cy="6858000"/>
  <p:notesSz cx="6858000" cy="9144000"/>
  <p:embeddedFontLst>
    <p:embeddedFont>
      <p:font typeface="Oswald Light" panose="020B0604020202020204" charset="-52"/>
      <p:regular r:id="rId23"/>
    </p:embeddedFont>
    <p:embeddedFont>
      <p:font typeface="Calibri" panose="020F0502020204030204" pitchFamily="34" charset="0"/>
      <p:regular r:id="rId24"/>
      <p:bold r:id="rId25"/>
      <p:italic r:id="rId26"/>
      <p:boldItalic r:id="rId27"/>
    </p:embeddedFont>
    <p:embeddedFont>
      <p:font typeface="Oswald" panose="020B0604020202020204" charset="-52"/>
      <p:regular r:id="rId28"/>
      <p:bold r:id="rId29"/>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7" autoAdjust="0"/>
    <p:restoredTop sz="94695" autoAdjust="0"/>
  </p:normalViewPr>
  <p:slideViewPr>
    <p:cSldViewPr snapToGrid="0">
      <p:cViewPr varScale="1">
        <p:scale>
          <a:sx n="109" d="100"/>
          <a:sy n="109" d="100"/>
        </p:scale>
        <p:origin x="672" y="108"/>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14.09.2023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14.09.2023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smtClean="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1.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9.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smtClean="0">
                <a:solidFill>
                  <a:srgbClr val="FFFF00"/>
                </a:solidFill>
                <a:latin typeface="Oswald Light" pitchFamily="2" charset="-52"/>
                <a:ea typeface="VTB Group Cond Book" panose="020B0506050504020204" pitchFamily="34" charset="77"/>
              </a:rPr>
              <a:t>Begijonov</a:t>
            </a:r>
            <a:r>
              <a:rPr lang="en-US" sz="2200" dirty="0" smtClean="0">
                <a:solidFill>
                  <a:srgbClr val="FFFF00"/>
                </a:solidFill>
                <a:latin typeface="Oswald Light" pitchFamily="2" charset="-52"/>
                <a:ea typeface="VTB Group Cond Book" panose="020B0506050504020204" pitchFamily="34" charset="77"/>
              </a:rPr>
              <a:t> </a:t>
            </a:r>
            <a:r>
              <a:rPr lang="en-US" sz="2200" dirty="0" err="1" smtClean="0">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smtClean="0">
                <a:solidFill>
                  <a:schemeClr val="bg1"/>
                </a:solidFill>
                <a:latin typeface="Oswald Light" pitchFamily="2" charset="-52"/>
                <a:ea typeface="VTB Group Cond Book" panose="020B0506050504020204" pitchFamily="34" charset="77"/>
              </a:rPr>
              <a:t>AndMI</a:t>
            </a:r>
            <a:r>
              <a:rPr lang="en-US" sz="2500" dirty="0" smtClean="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smtClean="0">
                <a:solidFill>
                  <a:schemeClr val="bg1"/>
                </a:solidFill>
                <a:latin typeface="Oswald" pitchFamily="2" charset="-52"/>
                <a:ea typeface="Roboto Condensed" panose="02000000000000000000" pitchFamily="2" charset="0"/>
                <a:cs typeface="Roboto Condensed" panose="02000000000000000000" pitchFamily="2" charset="0"/>
              </a:rPr>
              <a:t>Drawing </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smtClean="0">
                <a:solidFill>
                  <a:schemeClr val="bg1"/>
                </a:solidFill>
                <a:latin typeface="Oswald" pitchFamily="2" charset="-52"/>
                <a:ea typeface="Roboto Condensed" panose="02000000000000000000" pitchFamily="2" charset="0"/>
                <a:cs typeface="Roboto Condensed" panose="02000000000000000000" pitchFamily="2" charset="0"/>
              </a:rPr>
              <a:t>Introduction </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to drawing geometry and engineering graphics course.</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Tree>
    <p:extLst>
      <p:ext uri="{BB962C8B-B14F-4D97-AF65-F5344CB8AC3E}">
        <p14:creationId xmlns:p14="http://schemas.microsoft.com/office/powerpoint/2010/main" val="6990285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smtClean="0">
                <a:solidFill>
                  <a:srgbClr val="FFFF00"/>
                </a:solidFill>
                <a:latin typeface="Oswald Light" pitchFamily="2" charset="-52"/>
                <a:ea typeface="VTB Group Cond Book" panose="020B0506050504020204" pitchFamily="34" charset="77"/>
              </a:rPr>
              <a:t>Begijonov</a:t>
            </a:r>
            <a:r>
              <a:rPr lang="en-US" sz="2200" dirty="0" smtClean="0">
                <a:solidFill>
                  <a:srgbClr val="FFFF00"/>
                </a:solidFill>
                <a:latin typeface="Oswald Light" pitchFamily="2" charset="-52"/>
                <a:ea typeface="VTB Group Cond Book" panose="020B0506050504020204" pitchFamily="34" charset="77"/>
              </a:rPr>
              <a:t> </a:t>
            </a:r>
            <a:r>
              <a:rPr lang="en-US" sz="2200" dirty="0" err="1" smtClean="0">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smtClean="0">
                <a:solidFill>
                  <a:schemeClr val="bg1"/>
                </a:solidFill>
                <a:latin typeface="Oswald Light" pitchFamily="2" charset="-52"/>
                <a:ea typeface="VTB Group Cond Book" panose="020B0506050504020204" pitchFamily="34" charset="77"/>
              </a:rPr>
              <a:t>AndMI</a:t>
            </a:r>
            <a:r>
              <a:rPr lang="en-US" sz="2500" dirty="0" smtClean="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smtClean="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smtClean="0">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smtClean="0">
                <a:solidFill>
                  <a:schemeClr val="bg1"/>
                </a:solidFill>
                <a:latin typeface="Oswald" pitchFamily="2" charset="-52"/>
                <a:ea typeface="Roboto Condensed" panose="02000000000000000000" pitchFamily="2" charset="0"/>
                <a:cs typeface="Roboto Condensed" panose="02000000000000000000" pitchFamily="2" charset="0"/>
              </a:rPr>
              <a:t> MUHANDISLIK GRAFIKASI</a:t>
            </a:r>
            <a:endParaRPr lang="en-US" sz="4400" b="1" dirty="0">
              <a:solidFill>
                <a:schemeClr val="bg1"/>
              </a:solidFill>
              <a:latin typeface="Oswald" pitchFamily="2" charset="-52"/>
              <a:ea typeface="Roboto Condensed" panose="02000000000000000000" pitchFamily="2" charset="0"/>
              <a:cs typeface="Roboto Condensed" panose="02000000000000000000" pitchFamily="2" charset="0"/>
            </a:endParaRP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1200329"/>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Chizma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geometriya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muhandislik</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smtClean="0">
                <a:solidFill>
                  <a:schemeClr val="bg1"/>
                </a:solidFill>
                <a:latin typeface="Oswald" pitchFamily="2" charset="-52"/>
                <a:ea typeface="Roboto Condensed" panose="02000000000000000000" pitchFamily="2" charset="0"/>
                <a:cs typeface="Roboto Condensed" panose="02000000000000000000" pitchFamily="2" charset="0"/>
              </a:rPr>
              <a:t>grafikasi</a:t>
            </a:r>
            <a:r>
              <a:rPr lang="en-US" sz="2400" dirty="0" smtClean="0">
                <a:solidFill>
                  <a:schemeClr val="bg1"/>
                </a:solidFill>
                <a:latin typeface="Oswald" pitchFamily="2" charset="-52"/>
                <a:ea typeface="Roboto Condensed" panose="02000000000000000000" pitchFamily="2" charset="0"/>
                <a:cs typeface="Roboto Condensed" panose="02000000000000000000" pitchFamily="2" charset="0"/>
              </a:rPr>
              <a:t> </a:t>
            </a:r>
            <a:r>
              <a:rPr lang="uz-Cyrl-UZ" sz="2400" dirty="0" smtClean="0">
                <a:solidFill>
                  <a:schemeClr val="bg1"/>
                </a:solidFill>
                <a:latin typeface="Oswald" pitchFamily="2" charset="-52"/>
                <a:ea typeface="Roboto Condensed" panose="02000000000000000000" pitchFamily="2" charset="0"/>
                <a:cs typeface="Roboto Condensed" panose="02000000000000000000" pitchFamily="2" charset="0"/>
              </a:rPr>
              <a:t>fani </a:t>
            </a:r>
            <a:r>
              <a:rPr lang="uz-Cyrl-UZ" sz="2400" dirty="0">
                <a:solidFill>
                  <a:schemeClr val="bg1"/>
                </a:solidFill>
                <a:latin typeface="Oswald" pitchFamily="2" charset="-52"/>
                <a:ea typeface="Roboto Condensed" panose="02000000000000000000" pitchFamily="2" charset="0"/>
                <a:cs typeface="Roboto Condensed" panose="02000000000000000000" pitchFamily="2" charset="0"/>
              </a:rPr>
              <a:t>haqida qisqacha ma`lumot. </a:t>
            </a:r>
            <a:endParaRPr lang="en-US" sz="2400" dirty="0">
              <a:solidFill>
                <a:schemeClr val="bg1"/>
              </a:solidFill>
              <a:latin typeface="Oswald" pitchFamily="2" charset="-52"/>
              <a:ea typeface="Roboto Condensed" panose="02000000000000000000" pitchFamily="2" charset="0"/>
              <a:cs typeface="Roboto Condensed" panose="02000000000000000000" pitchFamily="2" charset="0"/>
            </a:endParaRP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Tree>
    <p:extLst>
      <p:ext uri="{BB962C8B-B14F-4D97-AF65-F5344CB8AC3E}">
        <p14:creationId xmlns:p14="http://schemas.microsoft.com/office/powerpoint/2010/main" val="27222683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339210" y="322669"/>
            <a:ext cx="10515600" cy="1920526"/>
          </a:xfrm>
          <a:prstGeom prst="rect">
            <a:avLst/>
          </a:prstGeom>
        </p:spPr>
        <p:txBody>
          <a:bodyPr/>
          <a:lstStyle/>
          <a:p>
            <a:pPr algn="ctr"/>
            <a:r>
              <a:rPr lang="en-US" b="1" dirty="0" err="1" smtClean="0">
                <a:solidFill>
                  <a:schemeClr val="accent1"/>
                </a:solidFill>
              </a:rPr>
              <a:t>Chizma</a:t>
            </a:r>
            <a:r>
              <a:rPr lang="en-US" b="1" dirty="0" smtClean="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r>
              <a:rPr lang="en-US" b="1" dirty="0">
                <a:solidFill>
                  <a:schemeClr val="accent1"/>
                </a:solidFill>
              </a:rPr>
              <a:t> </a:t>
            </a:r>
            <a:r>
              <a:rPr lang="uz-Cyrl-UZ" b="1" dirty="0">
                <a:solidFill>
                  <a:schemeClr val="accent1"/>
                </a:solidFill>
              </a:rPr>
              <a:t>fani haqida qisqacha ma`lumot. </a:t>
            </a:r>
            <a:r>
              <a:rPr lang="en-US" b="1" dirty="0">
                <a:solidFill>
                  <a:schemeClr val="accent1"/>
                </a:solidFill>
              </a:rPr>
              <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7" name="Прямоугольник 89">
            <a:extLst>
              <a:ext uri="{FF2B5EF4-FFF2-40B4-BE49-F238E27FC236}">
                <a16:creationId xmlns:a16="http://schemas.microsoft.com/office/drawing/2014/main" id="{46AE3FAF-EA59-4B48-AFFD-61623945DA29}"/>
              </a:ext>
            </a:extLst>
          </p:cNvPr>
          <p:cNvSpPr/>
          <p:nvPr/>
        </p:nvSpPr>
        <p:spPr>
          <a:xfrm>
            <a:off x="1120951" y="4227422"/>
            <a:ext cx="3040080" cy="1077218"/>
          </a:xfrm>
          <a:prstGeom prst="rect">
            <a:avLst/>
          </a:prstGeom>
        </p:spPr>
        <p:txBody>
          <a:bodyPr wrap="square">
            <a:spAutoFit/>
          </a:bodyPr>
          <a:lstStyle/>
          <a:p>
            <a:pPr algn="ctr" defTabSz="914309" fontAlgn="base">
              <a:spcBef>
                <a:spcPct val="0"/>
              </a:spcBef>
              <a:spcAft>
                <a:spcPct val="0"/>
              </a:spcAft>
              <a:defRPr/>
            </a:pPr>
            <a:r>
              <a:rPr lang="en-US" sz="3200" dirty="0">
                <a:solidFill>
                  <a:schemeClr val="accent2"/>
                </a:solidFill>
              </a:rPr>
              <a:t>F</a:t>
            </a:r>
            <a:r>
              <a:rPr lang="uz-Cyrl-UZ" sz="3200" dirty="0">
                <a:solidFill>
                  <a:schemeClr val="accent2"/>
                </a:solidFill>
              </a:rPr>
              <a:t>an haqida umumiy ma`lumotlar</a:t>
            </a:r>
            <a:endParaRPr lang="ru-RU" sz="3200" dirty="0">
              <a:solidFill>
                <a:schemeClr val="accent2"/>
              </a:solidFill>
            </a:endParaRPr>
          </a:p>
        </p:txBody>
      </p:sp>
      <p:sp>
        <p:nvSpPr>
          <p:cNvPr id="8" name="Прямоугольник 112">
            <a:extLst>
              <a:ext uri="{FF2B5EF4-FFF2-40B4-BE49-F238E27FC236}">
                <a16:creationId xmlns:a16="http://schemas.microsoft.com/office/drawing/2014/main" id="{9C8909F7-D927-F740-9836-8F8C8156580D}"/>
              </a:ext>
            </a:extLst>
          </p:cNvPr>
          <p:cNvSpPr/>
          <p:nvPr/>
        </p:nvSpPr>
        <p:spPr>
          <a:xfrm>
            <a:off x="4702602" y="4232022"/>
            <a:ext cx="2865271" cy="584775"/>
          </a:xfrm>
          <a:prstGeom prst="rect">
            <a:avLst/>
          </a:prstGeom>
        </p:spPr>
        <p:txBody>
          <a:bodyPr wrap="square">
            <a:spAutoFit/>
          </a:bodyPr>
          <a:lstStyle/>
          <a:p>
            <a:pPr algn="ctr" defTabSz="914309" fontAlgn="base">
              <a:spcBef>
                <a:spcPct val="0"/>
              </a:spcBef>
              <a:spcAft>
                <a:spcPct val="0"/>
              </a:spcAft>
              <a:defRPr/>
            </a:pPr>
            <a:r>
              <a:rPr lang="uz-Cyrl-UZ" sz="3200" dirty="0" smtClean="0">
                <a:solidFill>
                  <a:schemeClr val="accent2"/>
                </a:solidFill>
              </a:rPr>
              <a:t>Fanning maqsad</a:t>
            </a:r>
            <a:r>
              <a:rPr lang="en-US" sz="3200" dirty="0" err="1" smtClean="0">
                <a:solidFill>
                  <a:schemeClr val="accent2"/>
                </a:solidFill>
              </a:rPr>
              <a:t>lari</a:t>
            </a:r>
            <a:r>
              <a:rPr lang="uz-Cyrl-UZ" sz="3200" dirty="0" smtClean="0">
                <a:solidFill>
                  <a:schemeClr val="accent2"/>
                </a:solidFill>
              </a:rPr>
              <a:t> </a:t>
            </a:r>
            <a:endParaRPr lang="ru-RU" sz="3200" dirty="0">
              <a:solidFill>
                <a:schemeClr val="accent2"/>
              </a:solidFill>
            </a:endParaRPr>
          </a:p>
        </p:txBody>
      </p:sp>
      <p:sp>
        <p:nvSpPr>
          <p:cNvPr id="9" name="Прямоугольник 112">
            <a:extLst>
              <a:ext uri="{FF2B5EF4-FFF2-40B4-BE49-F238E27FC236}">
                <a16:creationId xmlns:a16="http://schemas.microsoft.com/office/drawing/2014/main" id="{5292FC76-8701-CA4C-B6C9-BFDB59F9808E}"/>
              </a:ext>
            </a:extLst>
          </p:cNvPr>
          <p:cNvSpPr/>
          <p:nvPr/>
        </p:nvSpPr>
        <p:spPr>
          <a:xfrm>
            <a:off x="8188790" y="4232022"/>
            <a:ext cx="2865271" cy="584775"/>
          </a:xfrm>
          <a:prstGeom prst="rect">
            <a:avLst/>
          </a:prstGeom>
        </p:spPr>
        <p:txBody>
          <a:bodyPr wrap="square">
            <a:spAutoFit/>
          </a:bodyPr>
          <a:lstStyle/>
          <a:p>
            <a:pPr algn="ctr" defTabSz="914309" fontAlgn="base">
              <a:spcBef>
                <a:spcPct val="0"/>
              </a:spcBef>
              <a:spcAft>
                <a:spcPct val="0"/>
              </a:spcAft>
              <a:defRPr/>
            </a:pPr>
            <a:r>
              <a:rPr lang="en-US" sz="3200" dirty="0">
                <a:solidFill>
                  <a:schemeClr val="accent2"/>
                </a:solidFill>
              </a:rPr>
              <a:t>Fanning </a:t>
            </a:r>
            <a:r>
              <a:rPr lang="en-US" sz="3200" dirty="0" err="1" smtClean="0">
                <a:solidFill>
                  <a:schemeClr val="accent2"/>
                </a:solidFill>
              </a:rPr>
              <a:t>vazifalari</a:t>
            </a:r>
            <a:endParaRPr lang="en-US" sz="3200" dirty="0">
              <a:solidFill>
                <a:schemeClr val="accent2"/>
              </a:solidFill>
            </a:endParaRPr>
          </a:p>
        </p:txBody>
      </p:sp>
      <p:sp>
        <p:nvSpPr>
          <p:cNvPr id="18" name="TextBox 17">
            <a:extLst>
              <a:ext uri="{FF2B5EF4-FFF2-40B4-BE49-F238E27FC236}">
                <a16:creationId xmlns:a16="http://schemas.microsoft.com/office/drawing/2014/main" id="{7F8C78E8-FA72-3645-A91E-C516548C12F3}"/>
              </a:ext>
            </a:extLst>
          </p:cNvPr>
          <p:cNvSpPr txBox="1"/>
          <p:nvPr/>
        </p:nvSpPr>
        <p:spPr>
          <a:xfrm>
            <a:off x="1114319" y="5367439"/>
            <a:ext cx="2867287" cy="923330"/>
          </a:xfrm>
          <a:prstGeom prst="rect">
            <a:avLst/>
          </a:prstGeom>
          <a:noFill/>
        </p:spPr>
        <p:txBody>
          <a:bodyPr wrap="square" rtlCol="0">
            <a:spAutoFit/>
          </a:bodyPr>
          <a:lstStyle/>
          <a:p>
            <a:pPr algn="ctr" defTabSz="228531"/>
            <a:r>
              <a:rPr lang="uz-Cyrl-UZ" dirty="0"/>
              <a:t>Muhandislik va kompyuter grafikasi fani haqida umumiy ma`lumotlar.</a:t>
            </a:r>
            <a:endParaRPr lang="en-US" sz="2000" dirty="0">
              <a:ea typeface="VTB Group Cond Book" panose="020B0506050504020204" pitchFamily="34" charset="77"/>
            </a:endParaRPr>
          </a:p>
        </p:txBody>
      </p:sp>
      <p:sp>
        <p:nvSpPr>
          <p:cNvPr id="21" name="TextBox 20">
            <a:extLst>
              <a:ext uri="{FF2B5EF4-FFF2-40B4-BE49-F238E27FC236}">
                <a16:creationId xmlns:a16="http://schemas.microsoft.com/office/drawing/2014/main" id="{C0B3C1B3-F652-4A42-B12A-A61A8AD117F9}"/>
              </a:ext>
            </a:extLst>
          </p:cNvPr>
          <p:cNvSpPr txBox="1"/>
          <p:nvPr/>
        </p:nvSpPr>
        <p:spPr>
          <a:xfrm>
            <a:off x="4938015" y="5367439"/>
            <a:ext cx="2394443" cy="923330"/>
          </a:xfrm>
          <a:prstGeom prst="rect">
            <a:avLst/>
          </a:prstGeom>
          <a:noFill/>
        </p:spPr>
        <p:txBody>
          <a:bodyPr wrap="square" rtlCol="0">
            <a:spAutoFit/>
          </a:bodyPr>
          <a:lstStyle/>
          <a:p>
            <a:pPr algn="ctr" defTabSz="228531"/>
            <a:r>
              <a:rPr lang="en-US" dirty="0" smtClean="0"/>
              <a:t>U</a:t>
            </a:r>
            <a:r>
              <a:rPr lang="uz-Cyrl-UZ" dirty="0" smtClean="0"/>
              <a:t>mumuhandislik </a:t>
            </a:r>
            <a:r>
              <a:rPr lang="uz-Cyrl-UZ" dirty="0"/>
              <a:t>va mahsus texnikaviy fanlarni o‘zlashtirishga zamin bo‘ladi. </a:t>
            </a:r>
            <a:endParaRPr lang="en-US" sz="2000" dirty="0">
              <a:ea typeface="VTB Group Cond Book" panose="020B0506050504020204" pitchFamily="34" charset="77"/>
            </a:endParaRPr>
          </a:p>
        </p:txBody>
      </p:sp>
      <p:sp>
        <p:nvSpPr>
          <p:cNvPr id="22" name="TextBox 21">
            <a:extLst>
              <a:ext uri="{FF2B5EF4-FFF2-40B4-BE49-F238E27FC236}">
                <a16:creationId xmlns:a16="http://schemas.microsoft.com/office/drawing/2014/main" id="{220992B8-A65B-734A-B421-CC94F0BBAA24}"/>
              </a:ext>
            </a:extLst>
          </p:cNvPr>
          <p:cNvSpPr txBox="1"/>
          <p:nvPr/>
        </p:nvSpPr>
        <p:spPr>
          <a:xfrm>
            <a:off x="8017937" y="5404524"/>
            <a:ext cx="3036124" cy="646331"/>
          </a:xfrm>
          <a:prstGeom prst="rect">
            <a:avLst/>
          </a:prstGeom>
          <a:noFill/>
        </p:spPr>
        <p:txBody>
          <a:bodyPr wrap="square" rtlCol="0">
            <a:spAutoFit/>
          </a:bodyPr>
          <a:lstStyle/>
          <a:p>
            <a:pPr algn="ctr" defTabSz="228531"/>
            <a:r>
              <a:rPr lang="ru-RU" dirty="0" err="1"/>
              <a:t>Kursning</a:t>
            </a:r>
            <a:r>
              <a:rPr lang="ru-RU" dirty="0"/>
              <a:t> </a:t>
            </a:r>
            <a:r>
              <a:rPr lang="ru-RU" dirty="0" err="1"/>
              <a:t>vazifalari</a:t>
            </a:r>
            <a:r>
              <a:rPr lang="ru-RU" dirty="0"/>
              <a:t> </a:t>
            </a:r>
            <a:r>
              <a:rPr lang="en-US" dirty="0" err="1" smtClean="0"/>
              <a:t>bir</a:t>
            </a:r>
            <a:r>
              <a:rPr lang="en-US" dirty="0" smtClean="0"/>
              <a:t> </a:t>
            </a:r>
            <a:r>
              <a:rPr lang="en-US" dirty="0" err="1" smtClean="0"/>
              <a:t>necha</a:t>
            </a:r>
            <a:r>
              <a:rPr lang="en-US" dirty="0" smtClean="0"/>
              <a:t> </a:t>
            </a:r>
            <a:r>
              <a:rPr lang="en-US" dirty="0" err="1" smtClean="0"/>
              <a:t>qismlardan</a:t>
            </a:r>
            <a:r>
              <a:rPr lang="ru-RU" dirty="0" smtClean="0"/>
              <a:t> </a:t>
            </a:r>
            <a:r>
              <a:rPr lang="ru-RU" dirty="0" err="1"/>
              <a:t>iborat</a:t>
            </a:r>
            <a:endParaRPr lang="en-US" sz="2000" dirty="0">
              <a:ea typeface="VTB Group Cond Book" panose="020B0506050504020204" pitchFamily="34" charset="77"/>
            </a:endParaRPr>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uz-Cyrl-UZ" b="1" i="1" dirty="0" smtClean="0"/>
              <a:t>Muhandislik </a:t>
            </a:r>
            <a:r>
              <a:rPr lang="uz-Cyrl-UZ" b="1" i="1" dirty="0"/>
              <a:t>va kompyuter grafikasi fani haqida umumiy ma`lumotlar</a:t>
            </a:r>
            <a:r>
              <a:rPr lang="uz-Cyrl-UZ" i="1" dirty="0" smtClean="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4" name="Прямоугольник 3"/>
          <p:cNvSpPr/>
          <p:nvPr/>
        </p:nvSpPr>
        <p:spPr>
          <a:xfrm>
            <a:off x="518746" y="1819182"/>
            <a:ext cx="8088923" cy="3914918"/>
          </a:xfrm>
          <a:prstGeom prst="rect">
            <a:avLst/>
          </a:prstGeom>
        </p:spPr>
        <p:txBody>
          <a:bodyPr wrap="square">
            <a:spAutoFit/>
          </a:bodyPr>
          <a:lstStyle/>
          <a:p>
            <a:pPr algn="just">
              <a:lnSpc>
                <a:spcPct val="115000"/>
              </a:lnSpc>
              <a:spcAft>
                <a:spcPts val="0"/>
              </a:spcAft>
            </a:pPr>
            <a:r>
              <a:rPr lang="uz-Cyrl-UZ"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Muhandislik va  kompyuter grafikasi</a:t>
            </a:r>
            <a:r>
              <a:rPr lang="uz-Cyrl-UZ"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tushinchasi keng qamrovli sohalarni o’zida mujassamlashtirib, bunda oddiy grafik chizishdan to real borliqdagi turli tasvirlarni hosil qilish, ularga eheb berish, dastur vositasi jordamida hatto tasvirgaoid jangi loyiHalarni jaratish ko’zda tutiladi. U mul'timedia muhitida ishlash imkonijatini beradi. Kompyuter grafikasi - bu avvalo keng tarqalib borajotgan dastur ta’minotidir, ja’ni komp'juter grafikasi mavjud va jangi jaratilajotgan dasturlarga tajanadi. </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hatto</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dasturlarning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o’ziga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zeb</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berishda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qam</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juda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keng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qo’llaniladi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rivojlanishi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jarayonlarning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real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uch</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o’lchovli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fazoda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qanday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kechishini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aniq</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tasvirlash</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hatto</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qarakatdagi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imkonijatini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jaratdi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SHuning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qozirda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shunday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amaliy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dasturlar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paketlari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mavjudki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jordamida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ko’rilajotgan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masalaning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asosiy</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parametrinigina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bergan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qolda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uning</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echimi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natijasini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grafik</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rasmida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olinishi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mumkin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Bu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qolda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biz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natijalarni</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ko’plab</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jadvallar</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rasmida</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olishdan</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qutilamiz</a:t>
            </a:r>
            <a:r>
              <a:rPr lang="en-US"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2449227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uz-Cyrl-UZ" b="1" i="1" dirty="0" smtClean="0"/>
              <a:t>Muhandislik </a:t>
            </a:r>
            <a:r>
              <a:rPr lang="uz-Cyrl-UZ" b="1" i="1" dirty="0"/>
              <a:t>va kompyuter grafikasi fani haqida umumiy ma`lumotlar</a:t>
            </a:r>
            <a:r>
              <a:rPr lang="uz-Cyrl-UZ" i="1" dirty="0" smtClean="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sp>
        <p:nvSpPr>
          <p:cNvPr id="4" name="Прямоугольник 3"/>
          <p:cNvSpPr/>
          <p:nvPr/>
        </p:nvSpPr>
        <p:spPr>
          <a:xfrm>
            <a:off x="5336931" y="1843579"/>
            <a:ext cx="6611815" cy="3970318"/>
          </a:xfrm>
          <a:prstGeom prst="rect">
            <a:avLst/>
          </a:prstGeom>
        </p:spPr>
        <p:txBody>
          <a:bodyPr wrap="square">
            <a:spAutoFit/>
          </a:bodyPr>
          <a:lstStyle/>
          <a:p>
            <a:r>
              <a:rPr lang="uz-Cyrl-UZ" dirty="0"/>
              <a:t> “XXI asr - kompyutеrlar asri”da o’sib kеlayotgan yosh avlodning grafik ma'lumotlarni qabul qilib va uni qayta ishlab, kompyutеrda grafik vositalaryordamida tasvirlash ko’nikmalariga ega bo’lishi muhim omillardan </a:t>
            </a:r>
            <a:r>
              <a:rPr lang="uz-Cyrl-UZ" dirty="0" smtClean="0"/>
              <a:t>hisoblanadi.</a:t>
            </a:r>
          </a:p>
          <a:p>
            <a:endParaRPr lang="ru-RU" dirty="0"/>
          </a:p>
          <a:p>
            <a:r>
              <a:rPr lang="uz-Cyrl-UZ" dirty="0"/>
              <a:t>Shuning uchun ham o’quvchilarning kompyutеr grafikasidan bilim, malaka vako’nikmalarini oshirish hamda ta'lim samaradorligiga erishish dolzarb masalalaridan biri bo’lib qolmoqda. Mamlakatning siyosiy, ijtimoiy va iqtisodiy mavqеini uning intеllеktual boyligi, ya'ni nazariy bilim va amaliy malakaga ega bo’lgan kadrlar ta'minlab bеradi. Shu bois, o’quv jarayonini yuqori sifatli o’quv adabiyotlari va ilg’or pеdagogik tеxnologiyalar bilan ta'minlanishi talab etiladi.           Kompyuter grafikasi nafaqat ilmiy  hodimlar, balki rassomlar, turli soHa loyihachilari, reklama bilan shuqullanadigan mutahasislar, Internet sahifalarini jaratish, o’qitish jarayoni uchun va boshqa soHalarda muHim rol' o’ynamoqda. </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3123364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uz-Cyrl-UZ" b="1" i="1" dirty="0" smtClean="0"/>
              <a:t>Muhandislik </a:t>
            </a:r>
            <a:r>
              <a:rPr lang="uz-Cyrl-UZ" b="1" i="1" dirty="0"/>
              <a:t>va kompyuter grafikasi fani haqida umumiy ma`lumotlar</a:t>
            </a:r>
            <a:r>
              <a:rPr lang="uz-Cyrl-UZ" i="1" dirty="0" smtClean="0"/>
              <a:t>.</a:t>
            </a:r>
            <a:endParaRPr lang="ru-RU" dirty="0"/>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sp>
        <p:nvSpPr>
          <p:cNvPr id="4" name="Прямоугольник 3"/>
          <p:cNvSpPr/>
          <p:nvPr/>
        </p:nvSpPr>
        <p:spPr>
          <a:xfrm>
            <a:off x="518746" y="1819182"/>
            <a:ext cx="8088923" cy="3477875"/>
          </a:xfrm>
          <a:prstGeom prst="rect">
            <a:avLst/>
          </a:prstGeom>
        </p:spPr>
        <p:txBody>
          <a:bodyPr wrap="square">
            <a:spAutoFit/>
          </a:bodyPr>
          <a:lstStyle/>
          <a:p>
            <a:r>
              <a:rPr lang="uz-Cyrl-UZ" sz="2000" dirty="0" smtClean="0">
                <a:solidFill>
                  <a:srgbClr val="00B050"/>
                </a:solidFill>
              </a:rPr>
              <a:t>Uning </a:t>
            </a:r>
            <a:r>
              <a:rPr lang="uz-Cyrl-UZ" sz="2000" dirty="0">
                <a:solidFill>
                  <a:srgbClr val="00B050"/>
                </a:solidFill>
              </a:rPr>
              <a:t>ayniqsa poligrafija soHasidaqollanilishi keyingi paytlarda rang-barang,suratli adabijotlar, o’quv qo’llanmalari, badiy asarlarning paydo bo’lishi juksak bezash tehnalogijasidan foydalanishni taqazo qilmoqda.</a:t>
            </a:r>
            <a:endParaRPr lang="ru-RU" sz="2000" dirty="0">
              <a:solidFill>
                <a:srgbClr val="00B050"/>
              </a:solidFill>
            </a:endParaRPr>
          </a:p>
          <a:p>
            <a:r>
              <a:rPr lang="uz-Cyrl-UZ" sz="2000" dirty="0">
                <a:solidFill>
                  <a:srgbClr val="00B050"/>
                </a:solidFill>
              </a:rPr>
              <a:t> </a:t>
            </a:r>
            <a:endParaRPr lang="ru-RU" sz="2000" dirty="0">
              <a:solidFill>
                <a:srgbClr val="00B050"/>
              </a:solidFill>
            </a:endParaRPr>
          </a:p>
          <a:p>
            <a:r>
              <a:rPr lang="uz-Cyrl-UZ" sz="2000" dirty="0">
                <a:solidFill>
                  <a:srgbClr val="00B050"/>
                </a:solidFill>
              </a:rPr>
              <a:t>Diqqatni jalи qiluvchi videoroliklar, Internet sahifalarini jaratishni komp'juter grafikasisiz tasavur qilish qiyin bo’lib qoldi. Kompyuter grafikasining turlari. Kompyuterda tasvir jaratishusuliga ko’ra komp'juter grafikasi uch turga bo’linadi: rastirli, vektorli va frontal grafika. </a:t>
            </a:r>
            <a:r>
              <a:rPr lang="en-US" sz="2000" dirty="0" err="1">
                <a:solidFill>
                  <a:srgbClr val="00B050"/>
                </a:solidFill>
              </a:rPr>
              <a:t>Ulur</a:t>
            </a:r>
            <a:r>
              <a:rPr lang="en-US" sz="2000" dirty="0">
                <a:solidFill>
                  <a:srgbClr val="00B050"/>
                </a:solidFill>
              </a:rPr>
              <a:t> </a:t>
            </a:r>
            <a:r>
              <a:rPr lang="en-US" sz="2000" dirty="0" err="1">
                <a:solidFill>
                  <a:srgbClr val="00B050"/>
                </a:solidFill>
              </a:rPr>
              <a:t>bir-biridan</a:t>
            </a:r>
            <a:r>
              <a:rPr lang="en-US" sz="2000" dirty="0">
                <a:solidFill>
                  <a:srgbClr val="00B050"/>
                </a:solidFill>
              </a:rPr>
              <a:t> monitor </a:t>
            </a:r>
            <a:r>
              <a:rPr lang="en-US" sz="2000" dirty="0" err="1">
                <a:solidFill>
                  <a:srgbClr val="00B050"/>
                </a:solidFill>
              </a:rPr>
              <a:t>ehkranida</a:t>
            </a:r>
            <a:r>
              <a:rPr lang="en-US" sz="2000" dirty="0">
                <a:solidFill>
                  <a:srgbClr val="00B050"/>
                </a:solidFill>
              </a:rPr>
              <a:t> </a:t>
            </a:r>
            <a:r>
              <a:rPr lang="en-US" sz="2000" dirty="0" err="1">
                <a:solidFill>
                  <a:srgbClr val="00B050"/>
                </a:solidFill>
              </a:rPr>
              <a:t>tasvirlanishi</a:t>
            </a:r>
            <a:r>
              <a:rPr lang="en-US" sz="2000" dirty="0">
                <a:solidFill>
                  <a:srgbClr val="00B050"/>
                </a:solidFill>
              </a:rPr>
              <a:t>, </a:t>
            </a:r>
            <a:r>
              <a:rPr lang="en-US" sz="2000" dirty="0" err="1">
                <a:solidFill>
                  <a:srgbClr val="00B050"/>
                </a:solidFill>
              </a:rPr>
              <a:t>qoqozda</a:t>
            </a:r>
            <a:r>
              <a:rPr lang="en-US" sz="2000" dirty="0">
                <a:solidFill>
                  <a:srgbClr val="00B050"/>
                </a:solidFill>
              </a:rPr>
              <a:t> </a:t>
            </a:r>
            <a:r>
              <a:rPr lang="en-US" sz="2000" dirty="0" err="1">
                <a:solidFill>
                  <a:srgbClr val="00B050"/>
                </a:solidFill>
              </a:rPr>
              <a:t>bosib</a:t>
            </a:r>
            <a:r>
              <a:rPr lang="en-US" sz="2000" dirty="0">
                <a:solidFill>
                  <a:srgbClr val="00B050"/>
                </a:solidFill>
              </a:rPr>
              <a:t> </a:t>
            </a:r>
            <a:r>
              <a:rPr lang="en-US" sz="2000" dirty="0" err="1">
                <a:solidFill>
                  <a:srgbClr val="00B050"/>
                </a:solidFill>
              </a:rPr>
              <a:t>chiqarilishibilan</a:t>
            </a:r>
            <a:r>
              <a:rPr lang="en-US" sz="2000" dirty="0">
                <a:solidFill>
                  <a:srgbClr val="00B050"/>
                </a:solidFill>
              </a:rPr>
              <a:t> </a:t>
            </a:r>
            <a:r>
              <a:rPr lang="en-US" sz="2000" dirty="0" err="1">
                <a:solidFill>
                  <a:srgbClr val="00B050"/>
                </a:solidFill>
              </a:rPr>
              <a:t>farqlanada</a:t>
            </a:r>
            <a:r>
              <a:rPr lang="en-US" sz="2000" dirty="0">
                <a:solidFill>
                  <a:srgbClr val="00B050"/>
                </a:solidFill>
              </a:rPr>
              <a:t>. </a:t>
            </a:r>
            <a:r>
              <a:rPr lang="en-US" sz="2000" dirty="0" err="1">
                <a:solidFill>
                  <a:srgbClr val="00B050"/>
                </a:solidFill>
              </a:rPr>
              <a:t>Bundan</a:t>
            </a:r>
            <a:r>
              <a:rPr lang="en-US" sz="2000" dirty="0">
                <a:solidFill>
                  <a:srgbClr val="00B050"/>
                </a:solidFill>
              </a:rPr>
              <a:t> </a:t>
            </a:r>
            <a:r>
              <a:rPr lang="en-US" sz="2000" dirty="0" err="1">
                <a:solidFill>
                  <a:srgbClr val="00B050"/>
                </a:solidFill>
              </a:rPr>
              <a:t>tashqari</a:t>
            </a:r>
            <a:r>
              <a:rPr lang="en-US" sz="2000" dirty="0">
                <a:solidFill>
                  <a:srgbClr val="00B050"/>
                </a:solidFill>
              </a:rPr>
              <a:t> </a:t>
            </a:r>
            <a:r>
              <a:rPr lang="en-US" sz="2000" dirty="0" err="1">
                <a:solidFill>
                  <a:srgbClr val="00B050"/>
                </a:solidFill>
              </a:rPr>
              <a:t>uch</a:t>
            </a:r>
            <a:r>
              <a:rPr lang="en-US" sz="2000" dirty="0">
                <a:solidFill>
                  <a:srgbClr val="00B050"/>
                </a:solidFill>
              </a:rPr>
              <a:t> </a:t>
            </a:r>
            <a:r>
              <a:rPr lang="en-US" sz="2000" dirty="0" err="1">
                <a:solidFill>
                  <a:srgbClr val="00B050"/>
                </a:solidFill>
              </a:rPr>
              <a:t>o’lchovli</a:t>
            </a:r>
            <a:r>
              <a:rPr lang="en-US" sz="2000" dirty="0">
                <a:solidFill>
                  <a:srgbClr val="00B050"/>
                </a:solidFill>
              </a:rPr>
              <a:t> (3D) </a:t>
            </a:r>
            <a:r>
              <a:rPr lang="en-US" sz="2000" dirty="0" err="1">
                <a:solidFill>
                  <a:srgbClr val="00B050"/>
                </a:solidFill>
              </a:rPr>
              <a:t>grafika</a:t>
            </a:r>
            <a:r>
              <a:rPr lang="en-US" sz="2000" dirty="0">
                <a:solidFill>
                  <a:srgbClr val="00B050"/>
                </a:solidFill>
              </a:rPr>
              <a:t> </a:t>
            </a:r>
            <a:r>
              <a:rPr lang="en-US" sz="2000" dirty="0" err="1">
                <a:solidFill>
                  <a:srgbClr val="00B050"/>
                </a:solidFill>
              </a:rPr>
              <a:t>mavjud</a:t>
            </a:r>
            <a:r>
              <a:rPr lang="en-US" sz="2000" dirty="0">
                <a:solidFill>
                  <a:srgbClr val="00B050"/>
                </a:solidFill>
              </a:rPr>
              <a:t> </a:t>
            </a:r>
            <a:r>
              <a:rPr lang="en-US" sz="2000" dirty="0" err="1">
                <a:solidFill>
                  <a:srgbClr val="00B050"/>
                </a:solidFill>
              </a:rPr>
              <a:t>bo’lib</a:t>
            </a:r>
            <a:r>
              <a:rPr lang="en-US" sz="2000" dirty="0">
                <a:solidFill>
                  <a:srgbClr val="00B050"/>
                </a:solidFill>
              </a:rPr>
              <a:t>, u </a:t>
            </a:r>
            <a:r>
              <a:rPr lang="en-US" sz="2000" dirty="0" err="1">
                <a:solidFill>
                  <a:srgbClr val="00B050"/>
                </a:solidFill>
              </a:rPr>
              <a:t>fazoda</a:t>
            </a:r>
            <a:r>
              <a:rPr lang="en-US" sz="2000" dirty="0">
                <a:solidFill>
                  <a:srgbClr val="00B050"/>
                </a:solidFill>
              </a:rPr>
              <a:t> </a:t>
            </a:r>
            <a:r>
              <a:rPr lang="en-US" sz="2000" dirty="0" err="1">
                <a:solidFill>
                  <a:srgbClr val="00B050"/>
                </a:solidFill>
              </a:rPr>
              <a:t>turli</a:t>
            </a:r>
            <a:r>
              <a:rPr lang="en-US" sz="2000" dirty="0">
                <a:solidFill>
                  <a:srgbClr val="00B050"/>
                </a:solidFill>
              </a:rPr>
              <a:t> </a:t>
            </a:r>
            <a:r>
              <a:rPr lang="en-US" sz="2000" dirty="0" err="1">
                <a:solidFill>
                  <a:srgbClr val="00B050"/>
                </a:solidFill>
              </a:rPr>
              <a:t>Hajimdagi</a:t>
            </a:r>
            <a:r>
              <a:rPr lang="en-US" sz="2000" dirty="0">
                <a:solidFill>
                  <a:srgbClr val="00B050"/>
                </a:solidFill>
              </a:rPr>
              <a:t> </a:t>
            </a:r>
            <a:r>
              <a:rPr lang="en-US" sz="2000" dirty="0" err="1">
                <a:solidFill>
                  <a:srgbClr val="00B050"/>
                </a:solidFill>
              </a:rPr>
              <a:t>ob’ekt</a:t>
            </a:r>
            <a:r>
              <a:rPr lang="en-US" sz="2000" dirty="0">
                <a:solidFill>
                  <a:srgbClr val="00B050"/>
                </a:solidFill>
              </a:rPr>
              <a:t> </a:t>
            </a:r>
            <a:r>
              <a:rPr lang="en-US" sz="2000" dirty="0" err="1">
                <a:solidFill>
                  <a:srgbClr val="00B050"/>
                </a:solidFill>
              </a:rPr>
              <a:t>modellarini</a:t>
            </a:r>
            <a:r>
              <a:rPr lang="en-US" sz="2000" dirty="0">
                <a:solidFill>
                  <a:srgbClr val="00B050"/>
                </a:solidFill>
              </a:rPr>
              <a:t> </a:t>
            </a:r>
            <a:r>
              <a:rPr lang="en-US" sz="2000" dirty="0" err="1">
                <a:solidFill>
                  <a:srgbClr val="00B050"/>
                </a:solidFill>
              </a:rPr>
              <a:t>qurish</a:t>
            </a:r>
            <a:r>
              <a:rPr lang="en-US" sz="2000" dirty="0">
                <a:solidFill>
                  <a:srgbClr val="00B050"/>
                </a:solidFill>
              </a:rPr>
              <a:t> </a:t>
            </a:r>
            <a:r>
              <a:rPr lang="en-US" sz="2000" dirty="0" err="1">
                <a:solidFill>
                  <a:srgbClr val="00B050"/>
                </a:solidFill>
              </a:rPr>
              <a:t>usullarini</a:t>
            </a:r>
            <a:r>
              <a:rPr lang="en-US" sz="2000" dirty="0">
                <a:solidFill>
                  <a:srgbClr val="00B050"/>
                </a:solidFill>
              </a:rPr>
              <a:t> </a:t>
            </a:r>
            <a:r>
              <a:rPr lang="en-US" sz="2000" dirty="0" err="1">
                <a:solidFill>
                  <a:srgbClr val="00B050"/>
                </a:solidFill>
              </a:rPr>
              <a:t>o’rganadi</a:t>
            </a:r>
            <a:r>
              <a:rPr lang="en-US" sz="2000" dirty="0">
                <a:solidFill>
                  <a:srgbClr val="00B050"/>
                </a:solidFill>
              </a:rPr>
              <a:t>. </a:t>
            </a:r>
            <a:r>
              <a:rPr lang="en-US" sz="2000" dirty="0" err="1">
                <a:solidFill>
                  <a:srgbClr val="00B050"/>
                </a:solidFill>
              </a:rPr>
              <a:t>Unda</a:t>
            </a:r>
            <a:r>
              <a:rPr lang="en-US" sz="2000" dirty="0">
                <a:solidFill>
                  <a:srgbClr val="00B050"/>
                </a:solidFill>
              </a:rPr>
              <a:t> </a:t>
            </a:r>
            <a:r>
              <a:rPr lang="en-US" sz="2000" dirty="0" err="1">
                <a:solidFill>
                  <a:srgbClr val="00B050"/>
                </a:solidFill>
              </a:rPr>
              <a:t>tasvir</a:t>
            </a:r>
            <a:r>
              <a:rPr lang="en-US" sz="2000" dirty="0">
                <a:solidFill>
                  <a:srgbClr val="00B050"/>
                </a:solidFill>
              </a:rPr>
              <a:t> </a:t>
            </a:r>
            <a:r>
              <a:rPr lang="en-US" sz="2000" dirty="0" err="1">
                <a:solidFill>
                  <a:srgbClr val="00B050"/>
                </a:solidFill>
              </a:rPr>
              <a:t>jaratishni</a:t>
            </a:r>
            <a:r>
              <a:rPr lang="en-US" sz="2000" dirty="0">
                <a:solidFill>
                  <a:srgbClr val="00B050"/>
                </a:solidFill>
              </a:rPr>
              <a:t> </a:t>
            </a:r>
            <a:r>
              <a:rPr lang="en-US" sz="2000" dirty="0" err="1">
                <a:solidFill>
                  <a:srgbClr val="00B050"/>
                </a:solidFill>
              </a:rPr>
              <a:t>vektorli</a:t>
            </a:r>
            <a:r>
              <a:rPr lang="en-US" sz="2000" dirty="0">
                <a:solidFill>
                  <a:srgbClr val="00B050"/>
                </a:solidFill>
              </a:rPr>
              <a:t> </a:t>
            </a:r>
            <a:r>
              <a:rPr lang="en-US" sz="2000" dirty="0" err="1">
                <a:solidFill>
                  <a:srgbClr val="00B050"/>
                </a:solidFill>
              </a:rPr>
              <a:t>va</a:t>
            </a:r>
            <a:r>
              <a:rPr lang="en-US" sz="2000" dirty="0">
                <a:solidFill>
                  <a:srgbClr val="00B050"/>
                </a:solidFill>
              </a:rPr>
              <a:t> </a:t>
            </a:r>
            <a:r>
              <a:rPr lang="en-US" sz="2000" dirty="0" err="1">
                <a:solidFill>
                  <a:srgbClr val="00B050"/>
                </a:solidFill>
              </a:rPr>
              <a:t>rastorli</a:t>
            </a:r>
            <a:r>
              <a:rPr lang="en-US" sz="2000" dirty="0">
                <a:solidFill>
                  <a:srgbClr val="00B050"/>
                </a:solidFill>
              </a:rPr>
              <a:t> </a:t>
            </a:r>
            <a:r>
              <a:rPr lang="en-US" sz="2000" dirty="0" err="1">
                <a:solidFill>
                  <a:srgbClr val="00B050"/>
                </a:solidFill>
              </a:rPr>
              <a:t>usullari</a:t>
            </a:r>
            <a:r>
              <a:rPr lang="en-US" sz="2000" dirty="0">
                <a:solidFill>
                  <a:srgbClr val="00B050"/>
                </a:solidFill>
              </a:rPr>
              <a:t> </a:t>
            </a:r>
            <a:r>
              <a:rPr lang="en-US" sz="2000" dirty="0" err="1">
                <a:solidFill>
                  <a:srgbClr val="00B050"/>
                </a:solidFill>
              </a:rPr>
              <a:t>birgalikda</a:t>
            </a:r>
            <a:r>
              <a:rPr lang="en-US" sz="2000" dirty="0">
                <a:solidFill>
                  <a:srgbClr val="00B050"/>
                </a:solidFill>
              </a:rPr>
              <a:t> </a:t>
            </a:r>
            <a:r>
              <a:rPr lang="en-US" sz="2000" dirty="0" err="1">
                <a:solidFill>
                  <a:srgbClr val="00B050"/>
                </a:solidFill>
              </a:rPr>
              <a:t>ishlatiladi</a:t>
            </a:r>
            <a:r>
              <a:rPr lang="en-US" sz="2000" dirty="0">
                <a:solidFill>
                  <a:srgbClr val="00B050"/>
                </a:solidFill>
              </a:rPr>
              <a:t>.</a:t>
            </a:r>
            <a:endParaRPr lang="ru-RU" sz="2000" dirty="0">
              <a:solidFill>
                <a:srgbClr val="00B050"/>
              </a:solidFill>
            </a:endParaRPr>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Tree>
    <p:extLst>
      <p:ext uri="{BB962C8B-B14F-4D97-AF65-F5344CB8AC3E}">
        <p14:creationId xmlns:p14="http://schemas.microsoft.com/office/powerpoint/2010/main" val="2117200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pPr algn="ctr"/>
            <a:r>
              <a:rPr lang="uz-Cyrl-UZ" dirty="0">
                <a:solidFill>
                  <a:schemeClr val="accent1"/>
                </a:solidFill>
              </a:rPr>
              <a:t>Kompyuter grafikasining </a:t>
            </a:r>
            <a:r>
              <a:rPr lang="uz-Cyrl-UZ" dirty="0" smtClean="0">
                <a:solidFill>
                  <a:schemeClr val="accent1"/>
                </a:solidFill>
              </a:rPr>
              <a:t>vositalar</a:t>
            </a:r>
            <a:r>
              <a:rPr lang="en-US" dirty="0" err="1" smtClean="0">
                <a:solidFill>
                  <a:schemeClr val="accent1"/>
                </a:solidFill>
              </a:rPr>
              <a:t>i</a:t>
            </a:r>
            <a:r>
              <a:rPr lang="en-US" dirty="0" smtClean="0">
                <a:solidFill>
                  <a:schemeClr val="accent1"/>
                </a:solidFill>
              </a:rPr>
              <a:t> </a:t>
            </a:r>
            <a:r>
              <a:rPr lang="en-US" dirty="0" err="1" smtClean="0">
                <a:solidFill>
                  <a:schemeClr val="accent1"/>
                </a:solidFill>
              </a:rPr>
              <a:t>va</a:t>
            </a:r>
            <a:r>
              <a:rPr lang="ru-RU" dirty="0">
                <a:solidFill>
                  <a:schemeClr val="accent1"/>
                </a:solidFill>
              </a:rPr>
              <a:t/>
            </a:r>
            <a:br>
              <a:rPr lang="ru-RU" dirty="0">
                <a:solidFill>
                  <a:schemeClr val="accent1"/>
                </a:solidFill>
              </a:rPr>
            </a:br>
            <a:r>
              <a:rPr lang="en-US" dirty="0" err="1" smtClean="0">
                <a:solidFill>
                  <a:schemeClr val="accent1"/>
                </a:solidFill>
              </a:rPr>
              <a:t>Grafik</a:t>
            </a:r>
            <a:r>
              <a:rPr lang="en-US" dirty="0" smtClean="0">
                <a:solidFill>
                  <a:schemeClr val="accent1"/>
                </a:solidFill>
              </a:rPr>
              <a:t> </a:t>
            </a:r>
            <a:r>
              <a:rPr lang="en-US" dirty="0" err="1" smtClean="0">
                <a:solidFill>
                  <a:schemeClr val="accent1"/>
                </a:solidFill>
              </a:rPr>
              <a:t>dasturlari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sp>
        <p:nvSpPr>
          <p:cNvPr id="4" name="Прямоугольник 3"/>
          <p:cNvSpPr/>
          <p:nvPr/>
        </p:nvSpPr>
        <p:spPr>
          <a:xfrm>
            <a:off x="228600" y="1633797"/>
            <a:ext cx="6093069" cy="2002087"/>
          </a:xfrm>
          <a:prstGeom prst="rect">
            <a:avLst/>
          </a:prstGeom>
        </p:spPr>
        <p:txBody>
          <a:bodyPr wrap="square">
            <a:spAutoFit/>
          </a:bodyPr>
          <a:lstStyle/>
          <a:p>
            <a:pPr algn="just"/>
            <a:r>
              <a:rPr lang="uz-Cyrl-UZ"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Bugungi </a:t>
            </a:r>
            <a:r>
              <a:rPr lang="uz-Cyrl-UZ"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kun va zamon talabidan kelib chiqgan holda “Kompyuter grafikasi” fani har bir soha bilan uzviy bog’lanib, unga bo’lgan ehtiyoj tobora o’shib borayotganligi aniq. Kompyuter grafikasining qo’llanish ko’lami juda keng bo’lib, avvalom bor ushbu sohani vizualligi diqqatga sazovvordir. Ya’ni kompyuter grafikasida tasvir asosiy omil bo’lib xizmat qiladi</a:t>
            </a:r>
            <a:r>
              <a:rPr lang="uz-Cyrl-UZ"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5452317" y="3569485"/>
            <a:ext cx="6096000" cy="2585323"/>
          </a:xfrm>
          <a:prstGeom prst="rect">
            <a:avLst/>
          </a:prstGeom>
        </p:spPr>
        <p:txBody>
          <a:bodyPr>
            <a:spAutoFit/>
          </a:bodyPr>
          <a:lstStyle/>
          <a:p>
            <a:pPr algn="just"/>
            <a:r>
              <a:rPr lang="uz-Cyrl-UZ"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Ma’lumki axborot almashinuvida insonning ko’rish sezgi organi yordamida qabul qilingan axborot eng samarali qabul qilinadi va u xotirada ham chuqur iz qoldiradi. Jumladan tovush vositasida berilgan axborot ham ijobiy ta’sir etadi. Eng kam samara beruvchi axborot vositasi bu yozuvli axborot bo’lib, uni qabul qilib olish va miyada qayta ishlashda ko’proq vaqt sarflanadi va har bir insonning fiziologiyasidan kelib chiqgan holda axborotning ma’lum bir qismi yo’qotilib xotirada saqlanadi.</a:t>
            </a:r>
            <a:endPar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675685" y="1182605"/>
            <a:ext cx="3368212" cy="2245475"/>
          </a:xfrm>
          <a:prstGeom prst="rect">
            <a:avLst/>
          </a:prstGeom>
          <a:ln w="88900" cap="sq" cmpd="thickThin">
            <a:solidFill>
              <a:srgbClr val="000000"/>
            </a:solidFill>
            <a:prstDash val="solid"/>
            <a:miter lim="800000"/>
          </a:ln>
          <a:effectLst>
            <a:innerShdw blurRad="76200">
              <a:srgbClr val="000000"/>
            </a:innerShdw>
          </a:effectLst>
        </p:spPr>
      </p:pic>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12178" y="3575526"/>
            <a:ext cx="4554414" cy="2559485"/>
          </a:xfrm>
          <a:prstGeom prst="rect">
            <a:avLst/>
          </a:prstGeom>
          <a:ln>
            <a:noFill/>
          </a:ln>
          <a:effectLst>
            <a:softEdge rad="112500"/>
          </a:effectLst>
        </p:spPr>
      </p:pic>
      <p:sp>
        <p:nvSpPr>
          <p:cNvPr id="10" name="Прямоугольник 9"/>
          <p:cNvSpPr/>
          <p:nvPr/>
        </p:nvSpPr>
        <p:spPr>
          <a:xfrm>
            <a:off x="2346130" y="6143864"/>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
        <p:nvSpPr>
          <p:cNvPr id="11" name="Прямоугольник 10"/>
          <p:cNvSpPr/>
          <p:nvPr/>
        </p:nvSpPr>
        <p:spPr>
          <a:xfrm>
            <a:off x="9835114" y="625702"/>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472141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pPr algn="ctr"/>
            <a:r>
              <a:rPr lang="uz-Cyrl-UZ" dirty="0">
                <a:solidFill>
                  <a:schemeClr val="accent1"/>
                </a:solidFill>
              </a:rPr>
              <a:t>Kompyuter grafikasining </a:t>
            </a:r>
            <a:r>
              <a:rPr lang="uz-Cyrl-UZ" dirty="0" smtClean="0">
                <a:solidFill>
                  <a:schemeClr val="accent1"/>
                </a:solidFill>
              </a:rPr>
              <a:t>vositalar</a:t>
            </a:r>
            <a:r>
              <a:rPr lang="en-US" dirty="0" err="1" smtClean="0">
                <a:solidFill>
                  <a:schemeClr val="accent1"/>
                </a:solidFill>
              </a:rPr>
              <a:t>i</a:t>
            </a:r>
            <a:r>
              <a:rPr lang="en-US" dirty="0" smtClean="0">
                <a:solidFill>
                  <a:schemeClr val="accent1"/>
                </a:solidFill>
              </a:rPr>
              <a:t> </a:t>
            </a:r>
            <a:r>
              <a:rPr lang="en-US" dirty="0" err="1" smtClean="0">
                <a:solidFill>
                  <a:schemeClr val="accent1"/>
                </a:solidFill>
              </a:rPr>
              <a:t>va</a:t>
            </a:r>
            <a:r>
              <a:rPr lang="ru-RU" dirty="0">
                <a:solidFill>
                  <a:schemeClr val="accent1"/>
                </a:solidFill>
              </a:rPr>
              <a:t/>
            </a:r>
            <a:br>
              <a:rPr lang="ru-RU" dirty="0">
                <a:solidFill>
                  <a:schemeClr val="accent1"/>
                </a:solidFill>
              </a:rPr>
            </a:br>
            <a:r>
              <a:rPr lang="en-US" dirty="0" err="1" smtClean="0">
                <a:solidFill>
                  <a:schemeClr val="accent1"/>
                </a:solidFill>
              </a:rPr>
              <a:t>Grafik</a:t>
            </a:r>
            <a:r>
              <a:rPr lang="en-US" dirty="0" smtClean="0">
                <a:solidFill>
                  <a:schemeClr val="accent1"/>
                </a:solidFill>
              </a:rPr>
              <a:t> </a:t>
            </a:r>
            <a:r>
              <a:rPr lang="en-US" dirty="0" err="1" smtClean="0">
                <a:solidFill>
                  <a:schemeClr val="accent1"/>
                </a:solidFill>
              </a:rPr>
              <a:t>dasturlari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sp>
        <p:nvSpPr>
          <p:cNvPr id="4" name="Прямоугольник 3"/>
          <p:cNvSpPr/>
          <p:nvPr/>
        </p:nvSpPr>
        <p:spPr>
          <a:xfrm>
            <a:off x="339210" y="1875003"/>
            <a:ext cx="6901962" cy="4684359"/>
          </a:xfrm>
          <a:prstGeom prst="rect">
            <a:avLst/>
          </a:prstGeom>
        </p:spPr>
        <p:txBody>
          <a:bodyPr wrap="square">
            <a:spAutoFit/>
          </a:bodyPr>
          <a:lstStyle/>
          <a:p>
            <a:r>
              <a:rPr lang="uz-Cyrl-UZ" sz="2000" dirty="0" smtClean="0">
                <a:solidFill>
                  <a:schemeClr val="accent2">
                    <a:lumMod val="75000"/>
                  </a:schemeClr>
                </a:solidFill>
              </a:rPr>
              <a:t>Kompyuter </a:t>
            </a:r>
            <a:r>
              <a:rPr lang="uz-Cyrl-UZ" sz="2000" dirty="0">
                <a:solidFill>
                  <a:schemeClr val="accent2">
                    <a:lumMod val="75000"/>
                  </a:schemeClr>
                </a:solidFill>
              </a:rPr>
              <a:t>grafikasida axborotni tuzish insonning ko’rish va eshitish sezgi organlariga qaratilgan bo’lib, oddiy qilib aytganda axborot berish uchun tasvir va tovushdan keng foydalaniladi. Asosiy maqsad axborotni tasvir va tovushga aylantirishdan iborat</a:t>
            </a:r>
            <a:r>
              <a:rPr lang="uz-Cyrl-UZ" sz="2000" dirty="0" smtClean="0">
                <a:solidFill>
                  <a:schemeClr val="accent2">
                    <a:lumMod val="75000"/>
                  </a:schemeClr>
                </a:solidFill>
              </a:rPr>
              <a:t>.</a:t>
            </a:r>
            <a:endParaRPr lang="en-US" sz="2000" dirty="0" smtClean="0">
              <a:solidFill>
                <a:schemeClr val="accent2">
                  <a:lumMod val="75000"/>
                </a:schemeClr>
              </a:solidFill>
            </a:endParaRPr>
          </a:p>
          <a:p>
            <a:endParaRPr lang="ru-RU" sz="2000" dirty="0">
              <a:solidFill>
                <a:schemeClr val="accent2">
                  <a:lumMod val="75000"/>
                </a:schemeClr>
              </a:solidFill>
            </a:endParaRPr>
          </a:p>
          <a:p>
            <a:r>
              <a:rPr lang="uz-Cyrl-UZ" sz="2000" dirty="0">
                <a:solidFill>
                  <a:schemeClr val="accent2">
                    <a:lumMod val="75000"/>
                  </a:schemeClr>
                </a:solidFill>
              </a:rPr>
              <a:t>Bugungi kunda juda ko’plab kompyuter grafik dasturlari mavjud bo’lib, ularni qaysi sohada qollanilishi bilan bir biridan farqlanadi. </a:t>
            </a:r>
            <a:r>
              <a:rPr lang="en-US" sz="2000" dirty="0" err="1">
                <a:solidFill>
                  <a:schemeClr val="accent2">
                    <a:lumMod val="75000"/>
                  </a:schemeClr>
                </a:solidFill>
              </a:rPr>
              <a:t>Har</a:t>
            </a:r>
            <a:r>
              <a:rPr lang="en-US" sz="2000" dirty="0">
                <a:solidFill>
                  <a:schemeClr val="accent2">
                    <a:lumMod val="75000"/>
                  </a:schemeClr>
                </a:solidFill>
              </a:rPr>
              <a:t> </a:t>
            </a:r>
            <a:r>
              <a:rPr lang="en-US" sz="2000" dirty="0" err="1">
                <a:solidFill>
                  <a:schemeClr val="accent2">
                    <a:lumMod val="75000"/>
                  </a:schemeClr>
                </a:solidFill>
              </a:rPr>
              <a:t>bir</a:t>
            </a:r>
            <a:r>
              <a:rPr lang="en-US" sz="2000" dirty="0">
                <a:solidFill>
                  <a:schemeClr val="accent2">
                    <a:lumMod val="75000"/>
                  </a:schemeClr>
                </a:solidFill>
              </a:rPr>
              <a:t> </a:t>
            </a:r>
            <a:r>
              <a:rPr lang="en-US" sz="2000" dirty="0" err="1">
                <a:solidFill>
                  <a:schemeClr val="accent2">
                    <a:lumMod val="75000"/>
                  </a:schemeClr>
                </a:solidFill>
              </a:rPr>
              <a:t>soha</a:t>
            </a:r>
            <a:r>
              <a:rPr lang="en-US" sz="2000" dirty="0">
                <a:solidFill>
                  <a:schemeClr val="accent2">
                    <a:lumMod val="75000"/>
                  </a:schemeClr>
                </a:solidFill>
              </a:rPr>
              <a:t> </a:t>
            </a:r>
            <a:r>
              <a:rPr lang="en-US" sz="2000" dirty="0" err="1">
                <a:solidFill>
                  <a:schemeClr val="accent2">
                    <a:lumMod val="75000"/>
                  </a:schemeClr>
                </a:solidFill>
              </a:rPr>
              <a:t>mutaxassislari</a:t>
            </a:r>
            <a:r>
              <a:rPr lang="en-US" sz="2000" dirty="0">
                <a:solidFill>
                  <a:schemeClr val="accent2">
                    <a:lumMod val="75000"/>
                  </a:schemeClr>
                </a:solidFill>
              </a:rPr>
              <a:t> </a:t>
            </a:r>
            <a:r>
              <a:rPr lang="en-US" sz="2000" dirty="0" err="1">
                <a:solidFill>
                  <a:schemeClr val="accent2">
                    <a:lumMod val="75000"/>
                  </a:schemeClr>
                </a:solidFill>
              </a:rPr>
              <a:t>o’z</a:t>
            </a:r>
            <a:r>
              <a:rPr lang="en-US" sz="2000" dirty="0">
                <a:solidFill>
                  <a:schemeClr val="accent2">
                    <a:lumMod val="75000"/>
                  </a:schemeClr>
                </a:solidFill>
              </a:rPr>
              <a:t> </a:t>
            </a:r>
            <a:r>
              <a:rPr lang="en-US" sz="2000" dirty="0" err="1">
                <a:solidFill>
                  <a:schemeClr val="accent2">
                    <a:lumMod val="75000"/>
                  </a:schemeClr>
                </a:solidFill>
              </a:rPr>
              <a:t>faoliyatlari</a:t>
            </a:r>
            <a:r>
              <a:rPr lang="en-US" sz="2000" dirty="0">
                <a:solidFill>
                  <a:schemeClr val="accent2">
                    <a:lumMod val="75000"/>
                  </a:schemeClr>
                </a:solidFill>
              </a:rPr>
              <a:t> </a:t>
            </a:r>
            <a:r>
              <a:rPr lang="en-US" sz="2000" dirty="0" err="1">
                <a:solidFill>
                  <a:schemeClr val="accent2">
                    <a:lumMod val="75000"/>
                  </a:schemeClr>
                </a:solidFill>
              </a:rPr>
              <a:t>uchun</a:t>
            </a:r>
            <a:r>
              <a:rPr lang="en-US" sz="2000" dirty="0">
                <a:solidFill>
                  <a:schemeClr val="accent2">
                    <a:lumMod val="75000"/>
                  </a:schemeClr>
                </a:solidFill>
              </a:rPr>
              <a:t> </a:t>
            </a:r>
            <a:r>
              <a:rPr lang="en-US" sz="2000" dirty="0" err="1">
                <a:solidFill>
                  <a:schemeClr val="accent2">
                    <a:lumMod val="75000"/>
                  </a:schemeClr>
                </a:solidFill>
              </a:rPr>
              <a:t>qulay</a:t>
            </a:r>
            <a:r>
              <a:rPr lang="en-US" sz="2000" dirty="0">
                <a:solidFill>
                  <a:schemeClr val="accent2">
                    <a:lumMod val="75000"/>
                  </a:schemeClr>
                </a:solidFill>
              </a:rPr>
              <a:t> </a:t>
            </a:r>
            <a:r>
              <a:rPr lang="en-US" sz="2000" dirty="0" err="1">
                <a:solidFill>
                  <a:schemeClr val="accent2">
                    <a:lumMod val="75000"/>
                  </a:schemeClr>
                </a:solidFill>
              </a:rPr>
              <a:t>bo’lgan</a:t>
            </a:r>
            <a:r>
              <a:rPr lang="en-US" sz="2000" dirty="0">
                <a:solidFill>
                  <a:schemeClr val="accent2">
                    <a:lumMod val="75000"/>
                  </a:schemeClr>
                </a:solidFill>
              </a:rPr>
              <a:t>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dasturni</a:t>
            </a:r>
            <a:r>
              <a:rPr lang="en-US" sz="2000" dirty="0">
                <a:solidFill>
                  <a:schemeClr val="accent2">
                    <a:lumMod val="75000"/>
                  </a:schemeClr>
                </a:solidFill>
              </a:rPr>
              <a:t> </a:t>
            </a:r>
            <a:r>
              <a:rPr lang="en-US" sz="2000" dirty="0" err="1">
                <a:solidFill>
                  <a:schemeClr val="accent2">
                    <a:lumMod val="75000"/>
                  </a:schemeClr>
                </a:solidFill>
              </a:rPr>
              <a:t>tanlaydilar</a:t>
            </a:r>
            <a:r>
              <a:rPr lang="en-US" sz="2000" dirty="0">
                <a:solidFill>
                  <a:schemeClr val="accent2">
                    <a:lumMod val="75000"/>
                  </a:schemeClr>
                </a:solidFill>
              </a:rPr>
              <a:t>. </a:t>
            </a:r>
            <a:r>
              <a:rPr lang="en-US" sz="2000" dirty="0" err="1">
                <a:solidFill>
                  <a:schemeClr val="accent2">
                    <a:lumMod val="75000"/>
                  </a:schemeClr>
                </a:solidFill>
              </a:rPr>
              <a:t>Dasturlarning</a:t>
            </a:r>
            <a:r>
              <a:rPr lang="en-US" sz="2000" dirty="0">
                <a:solidFill>
                  <a:schemeClr val="accent2">
                    <a:lumMod val="75000"/>
                  </a:schemeClr>
                </a:solidFill>
              </a:rPr>
              <a:t> </a:t>
            </a:r>
            <a:r>
              <a:rPr lang="en-US" sz="2000" dirty="0" err="1">
                <a:solidFill>
                  <a:schemeClr val="accent2">
                    <a:lumMod val="75000"/>
                  </a:schemeClr>
                </a:solidFill>
              </a:rPr>
              <a:t>imkoniyat</a:t>
            </a:r>
            <a:r>
              <a:rPr lang="en-US" sz="2000" dirty="0">
                <a:solidFill>
                  <a:schemeClr val="accent2">
                    <a:lumMod val="75000"/>
                  </a:schemeClr>
                </a:solidFill>
              </a:rPr>
              <a:t> </a:t>
            </a:r>
            <a:r>
              <a:rPr lang="en-US" sz="2000" dirty="0" err="1">
                <a:solidFill>
                  <a:schemeClr val="accent2">
                    <a:lumMod val="75000"/>
                  </a:schemeClr>
                </a:solidFill>
              </a:rPr>
              <a:t>chegaralari</a:t>
            </a:r>
            <a:r>
              <a:rPr lang="en-US" sz="2000" dirty="0">
                <a:solidFill>
                  <a:schemeClr val="accent2">
                    <a:lumMod val="75000"/>
                  </a:schemeClr>
                </a:solidFill>
              </a:rPr>
              <a:t> ham </a:t>
            </a:r>
            <a:r>
              <a:rPr lang="en-US" sz="2000" dirty="0" err="1">
                <a:solidFill>
                  <a:schemeClr val="accent2">
                    <a:lumMod val="75000"/>
                  </a:schemeClr>
                </a:solidFill>
              </a:rPr>
              <a:t>ma’lum</a:t>
            </a:r>
            <a:r>
              <a:rPr lang="en-US" sz="2000" dirty="0">
                <a:solidFill>
                  <a:schemeClr val="accent2">
                    <a:lumMod val="75000"/>
                  </a:schemeClr>
                </a:solidFill>
              </a:rPr>
              <a:t> </a:t>
            </a:r>
            <a:r>
              <a:rPr lang="en-US" sz="2000" dirty="0" err="1">
                <a:solidFill>
                  <a:schemeClr val="accent2">
                    <a:lumMod val="75000"/>
                  </a:schemeClr>
                </a:solidFill>
              </a:rPr>
              <a:t>bir</a:t>
            </a:r>
            <a:r>
              <a:rPr lang="en-US" sz="2000" dirty="0">
                <a:solidFill>
                  <a:schemeClr val="accent2">
                    <a:lumMod val="75000"/>
                  </a:schemeClr>
                </a:solidFill>
              </a:rPr>
              <a:t> </a:t>
            </a:r>
            <a:r>
              <a:rPr lang="en-US" sz="2000" dirty="0" err="1">
                <a:solidFill>
                  <a:schemeClr val="accent2">
                    <a:lumMod val="75000"/>
                  </a:schemeClr>
                </a:solidFill>
              </a:rPr>
              <a:t>sohaga</a:t>
            </a:r>
            <a:r>
              <a:rPr lang="en-US" sz="2000" dirty="0">
                <a:solidFill>
                  <a:schemeClr val="accent2">
                    <a:lumMod val="75000"/>
                  </a:schemeClr>
                </a:solidFill>
              </a:rPr>
              <a:t> </a:t>
            </a:r>
            <a:r>
              <a:rPr lang="en-US" sz="2000" dirty="0" err="1">
                <a:solidFill>
                  <a:schemeClr val="accent2">
                    <a:lumMod val="75000"/>
                  </a:schemeClr>
                </a:solidFill>
              </a:rPr>
              <a:t>yo’naltirilgan</a:t>
            </a:r>
            <a:r>
              <a:rPr lang="en-US" sz="2000" dirty="0">
                <a:solidFill>
                  <a:schemeClr val="accent2">
                    <a:lumMod val="75000"/>
                  </a:schemeClr>
                </a:solidFill>
              </a:rPr>
              <a:t> </a:t>
            </a:r>
            <a:r>
              <a:rPr lang="en-US" sz="2000" dirty="0" err="1">
                <a:solidFill>
                  <a:schemeClr val="accent2">
                    <a:lumMod val="75000"/>
                  </a:schemeClr>
                </a:solidFill>
              </a:rPr>
              <a:t>bo’ladi</a:t>
            </a:r>
            <a:r>
              <a:rPr lang="en-US" sz="2000" dirty="0">
                <a:solidFill>
                  <a:schemeClr val="accent2">
                    <a:lumMod val="75000"/>
                  </a:schemeClr>
                </a:solidFill>
              </a:rPr>
              <a:t>. </a:t>
            </a:r>
            <a:r>
              <a:rPr lang="en-US" sz="2000" dirty="0" err="1">
                <a:solidFill>
                  <a:schemeClr val="accent2">
                    <a:lumMod val="75000"/>
                  </a:schemeClr>
                </a:solidFill>
              </a:rPr>
              <a:t>Demak</a:t>
            </a:r>
            <a:r>
              <a:rPr lang="en-US" sz="2000" dirty="0">
                <a:solidFill>
                  <a:schemeClr val="accent2">
                    <a:lumMod val="75000"/>
                  </a:schemeClr>
                </a:solidFill>
              </a:rPr>
              <a:t>,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dasturni</a:t>
            </a:r>
            <a:r>
              <a:rPr lang="en-US" sz="2000" dirty="0">
                <a:solidFill>
                  <a:schemeClr val="accent2">
                    <a:lumMod val="75000"/>
                  </a:schemeClr>
                </a:solidFill>
              </a:rPr>
              <a:t> </a:t>
            </a:r>
            <a:r>
              <a:rPr lang="en-US" sz="2000" dirty="0" err="1">
                <a:solidFill>
                  <a:schemeClr val="accent2">
                    <a:lumMod val="75000"/>
                  </a:schemeClr>
                </a:solidFill>
              </a:rPr>
              <a:t>tanlashda</a:t>
            </a:r>
            <a:r>
              <a:rPr lang="en-US" sz="2000" dirty="0">
                <a:solidFill>
                  <a:schemeClr val="accent2">
                    <a:lumMod val="75000"/>
                  </a:schemeClr>
                </a:solidFill>
              </a:rPr>
              <a:t> </a:t>
            </a:r>
            <a:r>
              <a:rPr lang="en-US" sz="2000" dirty="0" err="1">
                <a:solidFill>
                  <a:schemeClr val="accent2">
                    <a:lumMod val="75000"/>
                  </a:schemeClr>
                </a:solidFill>
              </a:rPr>
              <a:t>avvalom</a:t>
            </a:r>
            <a:r>
              <a:rPr lang="en-US" sz="2000" dirty="0">
                <a:solidFill>
                  <a:schemeClr val="accent2">
                    <a:lumMod val="75000"/>
                  </a:schemeClr>
                </a:solidFill>
              </a:rPr>
              <a:t> </a:t>
            </a:r>
            <a:r>
              <a:rPr lang="en-US" sz="2000" dirty="0" err="1">
                <a:solidFill>
                  <a:schemeClr val="accent2">
                    <a:lumMod val="75000"/>
                  </a:schemeClr>
                </a:solidFill>
              </a:rPr>
              <a:t>bor</a:t>
            </a:r>
            <a:r>
              <a:rPr lang="en-US" sz="2000" dirty="0">
                <a:solidFill>
                  <a:schemeClr val="accent2">
                    <a:lumMod val="75000"/>
                  </a:schemeClr>
                </a:solidFill>
              </a:rPr>
              <a:t> </a:t>
            </a:r>
            <a:r>
              <a:rPr lang="en-US" sz="2000" dirty="0" err="1">
                <a:solidFill>
                  <a:schemeClr val="accent2">
                    <a:lumMod val="75000"/>
                  </a:schemeClr>
                </a:solidFill>
              </a:rPr>
              <a:t>uning</a:t>
            </a:r>
            <a:r>
              <a:rPr lang="en-US" sz="2000" dirty="0">
                <a:solidFill>
                  <a:schemeClr val="accent2">
                    <a:lumMod val="75000"/>
                  </a:schemeClr>
                </a:solidFill>
              </a:rPr>
              <a:t> </a:t>
            </a:r>
            <a:r>
              <a:rPr lang="en-US" sz="2000" dirty="0" err="1">
                <a:solidFill>
                  <a:schemeClr val="accent2">
                    <a:lumMod val="75000"/>
                  </a:schemeClr>
                </a:solidFill>
              </a:rPr>
              <a:t>imkoniyatlarini</a:t>
            </a:r>
            <a:r>
              <a:rPr lang="en-US" sz="2000" dirty="0">
                <a:solidFill>
                  <a:schemeClr val="accent2">
                    <a:lumMod val="75000"/>
                  </a:schemeClr>
                </a:solidFill>
              </a:rPr>
              <a:t> </a:t>
            </a:r>
            <a:r>
              <a:rPr lang="en-US" sz="2000" dirty="0" err="1">
                <a:solidFill>
                  <a:schemeClr val="accent2">
                    <a:lumMod val="75000"/>
                  </a:schemeClr>
                </a:solidFill>
              </a:rPr>
              <a:t>inobatga</a:t>
            </a:r>
            <a:r>
              <a:rPr lang="en-US" sz="2000" dirty="0">
                <a:solidFill>
                  <a:schemeClr val="accent2">
                    <a:lumMod val="75000"/>
                  </a:schemeClr>
                </a:solidFill>
              </a:rPr>
              <a:t> </a:t>
            </a:r>
            <a:r>
              <a:rPr lang="en-US" sz="2000" dirty="0" err="1">
                <a:solidFill>
                  <a:schemeClr val="accent2">
                    <a:lumMod val="75000"/>
                  </a:schemeClr>
                </a:solidFill>
              </a:rPr>
              <a:t>olish</a:t>
            </a:r>
            <a:r>
              <a:rPr lang="en-US" sz="2000" dirty="0">
                <a:solidFill>
                  <a:schemeClr val="accent2">
                    <a:lumMod val="75000"/>
                  </a:schemeClr>
                </a:solidFill>
              </a:rPr>
              <a:t> </a:t>
            </a:r>
            <a:r>
              <a:rPr lang="en-US" sz="2000" dirty="0" err="1">
                <a:solidFill>
                  <a:schemeClr val="accent2">
                    <a:lumMod val="75000"/>
                  </a:schemeClr>
                </a:solidFill>
              </a:rPr>
              <a:t>lozim</a:t>
            </a:r>
            <a:r>
              <a:rPr lang="en-US" sz="2000" dirty="0">
                <a:solidFill>
                  <a:schemeClr val="accent2">
                    <a:lumMod val="75000"/>
                  </a:schemeClr>
                </a:solidFill>
              </a:rPr>
              <a:t>. </a:t>
            </a:r>
            <a:r>
              <a:rPr lang="en-US" sz="2000" dirty="0" err="1">
                <a:solidFill>
                  <a:schemeClr val="accent2">
                    <a:lumMod val="75000"/>
                  </a:schemeClr>
                </a:solidFill>
              </a:rPr>
              <a:t>Aksariyat</a:t>
            </a:r>
            <a:r>
              <a:rPr lang="en-US" sz="2000" dirty="0">
                <a:solidFill>
                  <a:schemeClr val="accent2">
                    <a:lumMod val="75000"/>
                  </a:schemeClr>
                </a:solidFill>
              </a:rPr>
              <a:t> </a:t>
            </a:r>
            <a:r>
              <a:rPr lang="en-US" sz="2000" dirty="0" err="1">
                <a:solidFill>
                  <a:schemeClr val="accent2">
                    <a:lumMod val="75000"/>
                  </a:schemeClr>
                </a:solidFill>
              </a:rPr>
              <a:t>hollarda</a:t>
            </a:r>
            <a:r>
              <a:rPr lang="en-US" sz="2000" dirty="0">
                <a:solidFill>
                  <a:schemeClr val="accent2">
                    <a:lumMod val="75000"/>
                  </a:schemeClr>
                </a:solidFill>
              </a:rPr>
              <a:t>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dasturni</a:t>
            </a:r>
            <a:r>
              <a:rPr lang="en-US" sz="2000" dirty="0">
                <a:solidFill>
                  <a:schemeClr val="accent2">
                    <a:lumMod val="75000"/>
                  </a:schemeClr>
                </a:solidFill>
              </a:rPr>
              <a:t> </a:t>
            </a:r>
            <a:r>
              <a:rPr lang="en-US" sz="2000" dirty="0" err="1">
                <a:solidFill>
                  <a:schemeClr val="accent2">
                    <a:lumMod val="75000"/>
                  </a:schemeClr>
                </a:solidFill>
              </a:rPr>
              <a:t>qo’llashdan</a:t>
            </a:r>
            <a:r>
              <a:rPr lang="en-US" sz="2000" dirty="0">
                <a:solidFill>
                  <a:schemeClr val="accent2">
                    <a:lumMod val="75000"/>
                  </a:schemeClr>
                </a:solidFill>
              </a:rPr>
              <a:t> </a:t>
            </a:r>
            <a:r>
              <a:rPr lang="en-US" sz="2000" dirty="0" err="1">
                <a:solidFill>
                  <a:schemeClr val="accent2">
                    <a:lumMod val="75000"/>
                  </a:schemeClr>
                </a:solidFill>
              </a:rPr>
              <a:t>oldin</a:t>
            </a:r>
            <a:r>
              <a:rPr lang="en-US" sz="2000" dirty="0">
                <a:solidFill>
                  <a:schemeClr val="accent2">
                    <a:lumMod val="75000"/>
                  </a:schemeClr>
                </a:solidFill>
              </a:rPr>
              <a:t> </a:t>
            </a:r>
            <a:r>
              <a:rPr lang="en-US" sz="2000" dirty="0" err="1">
                <a:solidFill>
                  <a:schemeClr val="accent2">
                    <a:lumMod val="75000"/>
                  </a:schemeClr>
                </a:solidFill>
              </a:rPr>
              <a:t>boshqa</a:t>
            </a:r>
            <a:r>
              <a:rPr lang="en-US" sz="2000" dirty="0">
                <a:solidFill>
                  <a:schemeClr val="accent2">
                    <a:lumMod val="75000"/>
                  </a:schemeClr>
                </a:solidFill>
              </a:rPr>
              <a:t> </a:t>
            </a:r>
            <a:r>
              <a:rPr lang="en-US" sz="2000" dirty="0" err="1">
                <a:solidFill>
                  <a:schemeClr val="accent2">
                    <a:lumMod val="75000"/>
                  </a:schemeClr>
                </a:solidFill>
              </a:rPr>
              <a:t>bir</a:t>
            </a:r>
            <a:r>
              <a:rPr lang="en-US" sz="2000" dirty="0">
                <a:solidFill>
                  <a:schemeClr val="accent2">
                    <a:lumMod val="75000"/>
                  </a:schemeClr>
                </a:solidFill>
              </a:rPr>
              <a:t> </a:t>
            </a:r>
            <a:r>
              <a:rPr lang="en-US" sz="2000" dirty="0" err="1">
                <a:solidFill>
                  <a:schemeClr val="accent2">
                    <a:lumMod val="75000"/>
                  </a:schemeClr>
                </a:solidFill>
              </a:rPr>
              <a:t>dasturlarni</a:t>
            </a:r>
            <a:r>
              <a:rPr lang="en-US" sz="2000" dirty="0">
                <a:solidFill>
                  <a:schemeClr val="accent2">
                    <a:lumMod val="75000"/>
                  </a:schemeClr>
                </a:solidFill>
              </a:rPr>
              <a:t> </a:t>
            </a:r>
            <a:r>
              <a:rPr lang="en-US" sz="2000" dirty="0" err="1">
                <a:solidFill>
                  <a:schemeClr val="accent2">
                    <a:lumMod val="75000"/>
                  </a:schemeClr>
                </a:solidFill>
              </a:rPr>
              <a:t>yoki</a:t>
            </a:r>
            <a:r>
              <a:rPr lang="en-US" sz="2000" dirty="0">
                <a:solidFill>
                  <a:schemeClr val="accent2">
                    <a:lumMod val="75000"/>
                  </a:schemeClr>
                </a:solidFill>
              </a:rPr>
              <a:t> </a:t>
            </a:r>
            <a:r>
              <a:rPr lang="en-US" sz="2000" dirty="0" err="1">
                <a:solidFill>
                  <a:schemeClr val="accent2">
                    <a:lumMod val="75000"/>
                  </a:schemeClr>
                </a:solidFill>
              </a:rPr>
              <a:t>fanlarni</a:t>
            </a:r>
            <a:r>
              <a:rPr lang="en-US" sz="2000" dirty="0">
                <a:solidFill>
                  <a:schemeClr val="accent2">
                    <a:lumMod val="75000"/>
                  </a:schemeClr>
                </a:solidFill>
              </a:rPr>
              <a:t> </a:t>
            </a:r>
            <a:r>
              <a:rPr lang="en-US" sz="2000" dirty="0" err="1">
                <a:solidFill>
                  <a:schemeClr val="accent2">
                    <a:lumMod val="75000"/>
                  </a:schemeClr>
                </a:solidFill>
              </a:rPr>
              <a:t>o’zlashtirishga</a:t>
            </a:r>
            <a:r>
              <a:rPr lang="en-US" sz="2000" dirty="0">
                <a:solidFill>
                  <a:schemeClr val="accent2">
                    <a:lumMod val="75000"/>
                  </a:schemeClr>
                </a:solidFill>
              </a:rPr>
              <a:t> </a:t>
            </a:r>
            <a:r>
              <a:rPr lang="en-US" sz="2000" dirty="0" err="1">
                <a:solidFill>
                  <a:schemeClr val="accent2">
                    <a:lumMod val="75000"/>
                  </a:schemeClr>
                </a:solidFill>
              </a:rPr>
              <a:t>ehtiyoj</a:t>
            </a:r>
            <a:r>
              <a:rPr lang="en-US" sz="2000" dirty="0">
                <a:solidFill>
                  <a:schemeClr val="accent2">
                    <a:lumMod val="75000"/>
                  </a:schemeClr>
                </a:solidFill>
              </a:rPr>
              <a:t> </a:t>
            </a:r>
            <a:r>
              <a:rPr lang="en-US" sz="2000" dirty="0" err="1">
                <a:solidFill>
                  <a:schemeClr val="accent2">
                    <a:lumMod val="75000"/>
                  </a:schemeClr>
                </a:solidFill>
              </a:rPr>
              <a:t>seziladi</a:t>
            </a:r>
            <a:r>
              <a:rPr lang="en-US" sz="2000" dirty="0">
                <a:solidFill>
                  <a:schemeClr val="accent2">
                    <a:lumMod val="75000"/>
                  </a:schemeClr>
                </a:solidFill>
              </a:rPr>
              <a:t>. </a:t>
            </a:r>
            <a:r>
              <a:rPr lang="en-US" sz="2000" dirty="0" err="1">
                <a:solidFill>
                  <a:schemeClr val="accent2">
                    <a:lumMod val="75000"/>
                  </a:schemeClr>
                </a:solidFill>
              </a:rPr>
              <a:t>Shunisi</a:t>
            </a:r>
            <a:r>
              <a:rPr lang="en-US" sz="2000" dirty="0">
                <a:solidFill>
                  <a:schemeClr val="accent2">
                    <a:lumMod val="75000"/>
                  </a:schemeClr>
                </a:solidFill>
              </a:rPr>
              <a:t> </a:t>
            </a:r>
            <a:r>
              <a:rPr lang="en-US" sz="2000" dirty="0" err="1">
                <a:solidFill>
                  <a:schemeClr val="accent2">
                    <a:lumMod val="75000"/>
                  </a:schemeClr>
                </a:solidFill>
              </a:rPr>
              <a:t>bilan</a:t>
            </a:r>
            <a:r>
              <a:rPr lang="en-US" sz="2000" dirty="0">
                <a:solidFill>
                  <a:schemeClr val="accent2">
                    <a:lumMod val="75000"/>
                  </a:schemeClr>
                </a:solidFill>
              </a:rPr>
              <a:t> ham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dasturlar</a:t>
            </a:r>
            <a:r>
              <a:rPr lang="en-US" sz="2000" dirty="0">
                <a:solidFill>
                  <a:schemeClr val="accent2">
                    <a:lumMod val="75000"/>
                  </a:schemeClr>
                </a:solidFill>
              </a:rPr>
              <a:t> </a:t>
            </a:r>
            <a:r>
              <a:rPr lang="en-US" sz="2000" dirty="0" err="1">
                <a:solidFill>
                  <a:schemeClr val="accent2">
                    <a:lumMod val="75000"/>
                  </a:schemeClr>
                </a:solidFill>
              </a:rPr>
              <a:t>murakkablashib</a:t>
            </a:r>
            <a:r>
              <a:rPr lang="en-US" sz="2000" dirty="0">
                <a:solidFill>
                  <a:schemeClr val="accent2">
                    <a:lumMod val="75000"/>
                  </a:schemeClr>
                </a:solidFill>
              </a:rPr>
              <a:t> </a:t>
            </a:r>
            <a:r>
              <a:rPr lang="en-US" sz="2000" dirty="0" err="1">
                <a:solidFill>
                  <a:schemeClr val="accent2">
                    <a:lumMod val="75000"/>
                  </a:schemeClr>
                </a:solidFill>
              </a:rPr>
              <a:t>boradi</a:t>
            </a:r>
            <a:r>
              <a:rPr lang="en-US" sz="2000" dirty="0">
                <a:solidFill>
                  <a:schemeClr val="accent2">
                    <a:lumMod val="75000"/>
                  </a:schemeClr>
                </a:solidFill>
              </a:rPr>
              <a:t>.</a:t>
            </a:r>
            <a:endParaRPr lang="ru-RU" sz="2000" dirty="0">
              <a:solidFill>
                <a:schemeClr val="accent2">
                  <a:lumMod val="75000"/>
                </a:schemeClr>
              </a:solidFill>
            </a:endParaRPr>
          </a:p>
          <a:p>
            <a:pPr algn="just"/>
            <a:endParaRPr lang="ru-RU" sz="2000" dirty="0">
              <a:solidFill>
                <a:schemeClr val="accent2">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endParaRPr lang="ru-RU" sz="16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8543" y="913034"/>
            <a:ext cx="4037384" cy="5383179"/>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5724744" y="635161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2611840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pPr algn="ctr"/>
            <a:r>
              <a:rPr lang="en-US" dirty="0">
                <a:solidFill>
                  <a:schemeClr val="accent1"/>
                </a:solidFill>
              </a:rPr>
              <a:t>Corel DRAW </a:t>
            </a:r>
            <a:r>
              <a:rPr lang="en-US" dirty="0" err="1">
                <a:solidFill>
                  <a:schemeClr val="accent1"/>
                </a:solidFill>
              </a:rPr>
              <a:t>dasturida</a:t>
            </a:r>
            <a:r>
              <a:rPr lang="en-US" dirty="0">
                <a:solidFill>
                  <a:schemeClr val="accent1"/>
                </a:solidFill>
              </a:rPr>
              <a:t> </a:t>
            </a:r>
            <a:r>
              <a:rPr lang="en-US" dirty="0" err="1">
                <a:solidFill>
                  <a:schemeClr val="accent1"/>
                </a:solidFill>
              </a:rPr>
              <a:t>ishlash</a:t>
            </a:r>
            <a:r>
              <a:rPr lang="en-US" dirty="0">
                <a:solidFill>
                  <a:schemeClr val="accent1"/>
                </a:solidFill>
              </a:rPr>
              <a:t> </a:t>
            </a:r>
            <a:r>
              <a:rPr lang="en-US" dirty="0" err="1">
                <a:solidFill>
                  <a:schemeClr val="accent1"/>
                </a:solidFill>
              </a:rPr>
              <a:t>asoslari</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uni</a:t>
            </a:r>
            <a:r>
              <a:rPr lang="en-US" dirty="0">
                <a:solidFill>
                  <a:schemeClr val="accent1"/>
                </a:solidFill>
              </a:rPr>
              <a:t> </a:t>
            </a:r>
            <a:r>
              <a:rPr lang="en-US" dirty="0" err="1">
                <a:solidFill>
                  <a:schemeClr val="accent1"/>
                </a:solidFill>
              </a:rPr>
              <a:t>ishga</a:t>
            </a:r>
            <a:r>
              <a:rPr lang="en-US" dirty="0">
                <a:solidFill>
                  <a:schemeClr val="accent1"/>
                </a:solidFill>
              </a:rPr>
              <a:t> </a:t>
            </a:r>
            <a:r>
              <a:rPr lang="en-US" dirty="0" err="1">
                <a:solidFill>
                  <a:schemeClr val="accent1"/>
                </a:solidFill>
              </a:rPr>
              <a:t>tushirish</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sp>
        <p:nvSpPr>
          <p:cNvPr id="4" name="Прямоугольник 3"/>
          <p:cNvSpPr/>
          <p:nvPr/>
        </p:nvSpPr>
        <p:spPr>
          <a:xfrm>
            <a:off x="207327" y="1469376"/>
            <a:ext cx="6093069" cy="2264531"/>
          </a:xfrm>
          <a:prstGeom prst="rect">
            <a:avLst/>
          </a:prstGeom>
        </p:spPr>
        <p:txBody>
          <a:bodyPr wrap="square">
            <a:spAutoFit/>
          </a:bodyPr>
          <a:lstStyle/>
          <a:p>
            <a:pPr algn="just"/>
            <a:r>
              <a:rPr lang="en-US" dirty="0" err="1"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hajmdagi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axborotlar</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inson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ko’rish</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kanallari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orqaliqabul</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qilinganda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yaxshi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o’zlashtiriladi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bolalikdagi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rasmli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kitoblaringizsizga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ko’proq</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yoqqan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Katta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hajmdagi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axborotlarni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ba’zan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boshqa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shaklda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qabulqilish</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qiyinroq</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biror</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kompaniyaning</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kunlar</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yillikaktsiyalarining</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kursi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ko’rsatilgan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jadvalni</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grafik</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asosda</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tuzilgan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bo’lsin</a:t>
            </a:r>
            <a:r>
              <a:rPr lang="en-US"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5452317" y="3569485"/>
            <a:ext cx="6096000" cy="2554545"/>
          </a:xfrm>
          <a:prstGeom prst="rect">
            <a:avLst/>
          </a:prstGeom>
        </p:spPr>
        <p:txBody>
          <a:bodyPr>
            <a:spAutoFit/>
          </a:bodyPr>
          <a:lstStyle/>
          <a:p>
            <a:pPr algn="just"/>
            <a:r>
              <a:rPr lang="en-US" sz="2000" dirty="0" err="1">
                <a:solidFill>
                  <a:schemeClr val="accent2">
                    <a:lumMod val="75000"/>
                  </a:schemeClr>
                </a:solidFill>
              </a:rPr>
              <a:t>Bundakursning</a:t>
            </a:r>
            <a:r>
              <a:rPr lang="en-US" sz="2000" dirty="0">
                <a:solidFill>
                  <a:schemeClr val="accent2">
                    <a:lumMod val="75000"/>
                  </a:schemeClr>
                </a:solidFill>
              </a:rPr>
              <a:t> </a:t>
            </a:r>
            <a:r>
              <a:rPr lang="en-US" sz="2000" dirty="0" err="1">
                <a:solidFill>
                  <a:schemeClr val="accent2">
                    <a:lumMod val="75000"/>
                  </a:schemeClr>
                </a:solidFill>
              </a:rPr>
              <a:t>bir</a:t>
            </a:r>
            <a:r>
              <a:rPr lang="en-US" sz="2000" dirty="0">
                <a:solidFill>
                  <a:schemeClr val="accent2">
                    <a:lumMod val="75000"/>
                  </a:schemeClr>
                </a:solidFill>
              </a:rPr>
              <a:t> </a:t>
            </a:r>
            <a:r>
              <a:rPr lang="en-US" sz="2000" dirty="0" err="1">
                <a:solidFill>
                  <a:schemeClr val="accent2">
                    <a:lumMod val="75000"/>
                  </a:schemeClr>
                </a:solidFill>
              </a:rPr>
              <a:t>yoqlama</a:t>
            </a:r>
            <a:r>
              <a:rPr lang="en-US" sz="2000" dirty="0">
                <a:solidFill>
                  <a:schemeClr val="accent2">
                    <a:lumMod val="75000"/>
                  </a:schemeClr>
                </a:solidFill>
              </a:rPr>
              <a:t> </a:t>
            </a:r>
            <a:r>
              <a:rPr lang="en-US" sz="2000" dirty="0" err="1">
                <a:solidFill>
                  <a:schemeClr val="accent2">
                    <a:lumMod val="75000"/>
                  </a:schemeClr>
                </a:solidFill>
              </a:rPr>
              <a:t>o’zgarish</a:t>
            </a:r>
            <a:r>
              <a:rPr lang="en-US" sz="2000" dirty="0">
                <a:solidFill>
                  <a:schemeClr val="accent2">
                    <a:lumMod val="75000"/>
                  </a:schemeClr>
                </a:solidFill>
              </a:rPr>
              <a:t> </a:t>
            </a:r>
            <a:r>
              <a:rPr lang="en-US" sz="2000" dirty="0" err="1">
                <a:solidFill>
                  <a:schemeClr val="accent2">
                    <a:lumMod val="75000"/>
                  </a:schemeClr>
                </a:solidFill>
              </a:rPr>
              <a:t>grafigi</a:t>
            </a:r>
            <a:r>
              <a:rPr lang="en-US" sz="2000" dirty="0">
                <a:solidFill>
                  <a:schemeClr val="accent2">
                    <a:lumMod val="75000"/>
                  </a:schemeClr>
                </a:solidFill>
              </a:rPr>
              <a:t> </a:t>
            </a:r>
            <a:r>
              <a:rPr lang="en-US" sz="2000" dirty="0" err="1">
                <a:solidFill>
                  <a:schemeClr val="accent2">
                    <a:lumMod val="75000"/>
                  </a:schemeClr>
                </a:solidFill>
              </a:rPr>
              <a:t>darhol</a:t>
            </a:r>
            <a:r>
              <a:rPr lang="en-US" sz="2000" dirty="0">
                <a:solidFill>
                  <a:schemeClr val="accent2">
                    <a:lumMod val="75000"/>
                  </a:schemeClr>
                </a:solidFill>
              </a:rPr>
              <a:t> </a:t>
            </a:r>
            <a:r>
              <a:rPr lang="en-US" sz="2000" dirty="0" err="1">
                <a:solidFill>
                  <a:schemeClr val="accent2">
                    <a:lumMod val="75000"/>
                  </a:schemeClr>
                </a:solidFill>
              </a:rPr>
              <a:t>ko’rinadi</a:t>
            </a:r>
            <a:r>
              <a:rPr lang="en-US" sz="2000" dirty="0">
                <a:solidFill>
                  <a:schemeClr val="accent2">
                    <a:lumMod val="75000"/>
                  </a:schemeClr>
                </a:solidFill>
              </a:rPr>
              <a:t>, </a:t>
            </a:r>
            <a:r>
              <a:rPr lang="en-US" sz="2000" dirty="0" err="1">
                <a:solidFill>
                  <a:schemeClr val="accent2">
                    <a:lumMod val="75000"/>
                  </a:schemeClr>
                </a:solidFill>
              </a:rPr>
              <a:t>lekin</a:t>
            </a:r>
            <a:r>
              <a:rPr lang="en-US" sz="2000" dirty="0">
                <a:solidFill>
                  <a:schemeClr val="accent2">
                    <a:lumMod val="75000"/>
                  </a:schemeClr>
                </a:solidFill>
              </a:rPr>
              <a:t> </a:t>
            </a:r>
            <a:r>
              <a:rPr lang="en-US" sz="2000" dirty="0" err="1">
                <a:solidFill>
                  <a:schemeClr val="accent2">
                    <a:lumMod val="75000"/>
                  </a:schemeClr>
                </a:solidFill>
              </a:rPr>
              <a:t>ularni</a:t>
            </a:r>
            <a:r>
              <a:rPr lang="en-US" sz="2000" dirty="0">
                <a:solidFill>
                  <a:schemeClr val="accent2">
                    <a:lumMod val="75000"/>
                  </a:schemeClr>
                </a:solidFill>
              </a:rPr>
              <a:t> </a:t>
            </a:r>
            <a:r>
              <a:rPr lang="en-US" sz="2000" dirty="0" err="1">
                <a:solidFill>
                  <a:schemeClr val="accent2">
                    <a:lumMod val="75000"/>
                  </a:schemeClr>
                </a:solidFill>
              </a:rPr>
              <a:t>jadvaldan</a:t>
            </a:r>
            <a:r>
              <a:rPr lang="en-US" sz="2000" dirty="0">
                <a:solidFill>
                  <a:schemeClr val="accent2">
                    <a:lumMod val="75000"/>
                  </a:schemeClr>
                </a:solidFill>
              </a:rPr>
              <a:t> </a:t>
            </a:r>
            <a:r>
              <a:rPr lang="en-US" sz="2000" dirty="0" err="1">
                <a:solidFill>
                  <a:schemeClr val="accent2">
                    <a:lumMod val="75000"/>
                  </a:schemeClr>
                </a:solidFill>
              </a:rPr>
              <a:t>anglash</a:t>
            </a:r>
            <a:r>
              <a:rPr lang="en-US" sz="2000" dirty="0">
                <a:solidFill>
                  <a:schemeClr val="accent2">
                    <a:lumMod val="75000"/>
                  </a:schemeClr>
                </a:solidFill>
              </a:rPr>
              <a:t> </a:t>
            </a:r>
            <a:r>
              <a:rPr lang="en-US" sz="2000" dirty="0" err="1">
                <a:solidFill>
                  <a:schemeClr val="accent2">
                    <a:lumMod val="75000"/>
                  </a:schemeClr>
                </a:solidFill>
              </a:rPr>
              <a:t>uchun</a:t>
            </a:r>
            <a:r>
              <a:rPr lang="en-US" sz="2000" dirty="0">
                <a:solidFill>
                  <a:schemeClr val="accent2">
                    <a:lumMod val="75000"/>
                  </a:schemeClr>
                </a:solidFill>
              </a:rPr>
              <a:t> </a:t>
            </a:r>
            <a:r>
              <a:rPr lang="en-US" sz="2000" dirty="0" err="1">
                <a:solidFill>
                  <a:schemeClr val="accent2">
                    <a:lumMod val="75000"/>
                  </a:schemeClr>
                </a:solidFill>
              </a:rPr>
              <a:t>vaqt</a:t>
            </a:r>
            <a:r>
              <a:rPr lang="en-US" sz="2000" dirty="0">
                <a:solidFill>
                  <a:schemeClr val="accent2">
                    <a:lumMod val="75000"/>
                  </a:schemeClr>
                </a:solidFill>
              </a:rPr>
              <a:t> </a:t>
            </a:r>
            <a:r>
              <a:rPr lang="en-US" sz="2000" dirty="0" err="1">
                <a:solidFill>
                  <a:schemeClr val="accent2">
                    <a:lumMod val="75000"/>
                  </a:schemeClr>
                </a:solidFill>
              </a:rPr>
              <a:t>va</a:t>
            </a:r>
            <a:r>
              <a:rPr lang="en-US" sz="2000" dirty="0">
                <a:solidFill>
                  <a:schemeClr val="accent2">
                    <a:lumMod val="75000"/>
                  </a:schemeClr>
                </a:solidFill>
              </a:rPr>
              <a:t> </a:t>
            </a:r>
            <a:r>
              <a:rPr lang="en-US" sz="2000" dirty="0" err="1">
                <a:solidFill>
                  <a:schemeClr val="accent2">
                    <a:lumMod val="75000"/>
                  </a:schemeClr>
                </a:solidFill>
              </a:rPr>
              <a:t>malaka</a:t>
            </a:r>
            <a:r>
              <a:rPr lang="en-US" sz="2000" dirty="0">
                <a:solidFill>
                  <a:schemeClr val="accent2">
                    <a:lumMod val="75000"/>
                  </a:schemeClr>
                </a:solidFill>
              </a:rPr>
              <a:t> </a:t>
            </a:r>
            <a:r>
              <a:rPr lang="en-US" sz="2000" dirty="0" err="1">
                <a:solidFill>
                  <a:schemeClr val="accent2">
                    <a:lumMod val="75000"/>
                  </a:schemeClr>
                </a:solidFill>
              </a:rPr>
              <a:t>talab</a:t>
            </a:r>
            <a:r>
              <a:rPr lang="en-US" sz="2000" dirty="0">
                <a:solidFill>
                  <a:schemeClr val="accent2">
                    <a:lumMod val="75000"/>
                  </a:schemeClr>
                </a:solidFill>
              </a:rPr>
              <a:t> </a:t>
            </a:r>
            <a:r>
              <a:rPr lang="en-US" sz="2000" dirty="0" err="1">
                <a:solidFill>
                  <a:schemeClr val="accent2">
                    <a:lumMod val="75000"/>
                  </a:schemeClr>
                </a:solidFill>
              </a:rPr>
              <a:t>qilinadi</a:t>
            </a:r>
            <a:r>
              <a:rPr lang="en-US" sz="2000" dirty="0">
                <a:solidFill>
                  <a:schemeClr val="accent2">
                    <a:lumMod val="75000"/>
                  </a:schemeClr>
                </a:solidFill>
              </a:rPr>
              <a:t>. </a:t>
            </a:r>
            <a:r>
              <a:rPr lang="en-US" sz="2000" dirty="0" err="1">
                <a:solidFill>
                  <a:schemeClr val="accent2">
                    <a:lumMod val="75000"/>
                  </a:schemeClr>
                </a:solidFill>
              </a:rPr>
              <a:t>Shuning</a:t>
            </a:r>
            <a:r>
              <a:rPr lang="en-US" sz="2000" dirty="0">
                <a:solidFill>
                  <a:schemeClr val="accent2">
                    <a:lumMod val="75000"/>
                  </a:schemeClr>
                </a:solidFill>
              </a:rPr>
              <a:t> </a:t>
            </a:r>
            <a:r>
              <a:rPr lang="en-US" sz="2000" dirty="0" err="1">
                <a:solidFill>
                  <a:schemeClr val="accent2">
                    <a:lumMod val="75000"/>
                  </a:schemeClr>
                </a:solidFill>
              </a:rPr>
              <a:t>uchun</a:t>
            </a:r>
            <a:r>
              <a:rPr lang="en-US" sz="2000" dirty="0">
                <a:solidFill>
                  <a:schemeClr val="accent2">
                    <a:lumMod val="75000"/>
                  </a:schemeClr>
                </a:solidFill>
              </a:rPr>
              <a:t>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ma’lumotlarning</a:t>
            </a:r>
            <a:r>
              <a:rPr lang="en-US" sz="2000" dirty="0">
                <a:solidFill>
                  <a:schemeClr val="accent2">
                    <a:lumMod val="75000"/>
                  </a:schemeClr>
                </a:solidFill>
              </a:rPr>
              <a:t> </a:t>
            </a:r>
            <a:r>
              <a:rPr lang="en-US" sz="2000" dirty="0" err="1">
                <a:solidFill>
                  <a:schemeClr val="accent2">
                    <a:lumMod val="75000"/>
                  </a:schemeClr>
                </a:solidFill>
              </a:rPr>
              <a:t>ulushi</a:t>
            </a:r>
            <a:r>
              <a:rPr lang="en-US" sz="2000" dirty="0">
                <a:solidFill>
                  <a:schemeClr val="accent2">
                    <a:lumMod val="75000"/>
                  </a:schemeClr>
                </a:solidFill>
              </a:rPr>
              <a:t> </a:t>
            </a:r>
            <a:r>
              <a:rPr lang="en-US" sz="2000" dirty="0" err="1">
                <a:solidFill>
                  <a:schemeClr val="accent2">
                    <a:lumMod val="75000"/>
                  </a:schemeClr>
                </a:solidFill>
              </a:rPr>
              <a:t>har</a:t>
            </a:r>
            <a:r>
              <a:rPr lang="en-US" sz="2000" dirty="0">
                <a:solidFill>
                  <a:schemeClr val="accent2">
                    <a:lumMod val="75000"/>
                  </a:schemeClr>
                </a:solidFill>
              </a:rPr>
              <a:t> </a:t>
            </a:r>
            <a:r>
              <a:rPr lang="en-US" sz="2000" dirty="0" err="1">
                <a:solidFill>
                  <a:schemeClr val="accent2">
                    <a:lumMod val="75000"/>
                  </a:schemeClr>
                </a:solidFill>
              </a:rPr>
              <a:t>qanday</a:t>
            </a:r>
            <a:r>
              <a:rPr lang="en-US" sz="2000" dirty="0">
                <a:solidFill>
                  <a:schemeClr val="accent2">
                    <a:lumMod val="75000"/>
                  </a:schemeClr>
                </a:solidFill>
              </a:rPr>
              <a:t> </a:t>
            </a:r>
            <a:r>
              <a:rPr lang="en-US" sz="2000" dirty="0" err="1">
                <a:solidFill>
                  <a:schemeClr val="accent2">
                    <a:lumMod val="75000"/>
                  </a:schemeClr>
                </a:solidFill>
              </a:rPr>
              <a:t>turdagi</a:t>
            </a:r>
            <a:r>
              <a:rPr lang="en-US" sz="2000" dirty="0">
                <a:solidFill>
                  <a:schemeClr val="accent2">
                    <a:lumMod val="75000"/>
                  </a:schemeClr>
                </a:solidFill>
              </a:rPr>
              <a:t> </a:t>
            </a:r>
            <a:r>
              <a:rPr lang="en-US" sz="2000" dirty="0" err="1">
                <a:solidFill>
                  <a:schemeClr val="accent2">
                    <a:lumMod val="75000"/>
                  </a:schemeClr>
                </a:solidFill>
              </a:rPr>
              <a:t>kasb</a:t>
            </a:r>
            <a:r>
              <a:rPr lang="en-US" sz="2000" dirty="0">
                <a:solidFill>
                  <a:schemeClr val="accent2">
                    <a:lumMod val="75000"/>
                  </a:schemeClr>
                </a:solidFill>
              </a:rPr>
              <a:t> </a:t>
            </a:r>
            <a:r>
              <a:rPr lang="en-US" sz="2000" dirty="0" err="1">
                <a:solidFill>
                  <a:schemeClr val="accent2">
                    <a:lumMod val="75000"/>
                  </a:schemeClr>
                </a:solidFill>
              </a:rPr>
              <a:t>bilan</a:t>
            </a:r>
            <a:r>
              <a:rPr lang="en-US" sz="2000" dirty="0">
                <a:solidFill>
                  <a:schemeClr val="accent2">
                    <a:lumMod val="75000"/>
                  </a:schemeClr>
                </a:solidFill>
              </a:rPr>
              <a:t> </a:t>
            </a:r>
            <a:r>
              <a:rPr lang="en-US" sz="2000" dirty="0" err="1">
                <a:solidFill>
                  <a:schemeClr val="accent2">
                    <a:lumMod val="75000"/>
                  </a:schemeClr>
                </a:solidFill>
              </a:rPr>
              <a:t>bog’liq</a:t>
            </a:r>
            <a:r>
              <a:rPr lang="en-US" sz="2000" dirty="0">
                <a:solidFill>
                  <a:schemeClr val="accent2">
                    <a:lumMod val="75000"/>
                  </a:schemeClr>
                </a:solidFill>
              </a:rPr>
              <a:t> </a:t>
            </a:r>
            <a:r>
              <a:rPr lang="en-US" sz="2000" dirty="0" err="1">
                <a:solidFill>
                  <a:schemeClr val="accent2">
                    <a:lumMod val="75000"/>
                  </a:schemeClr>
                </a:solidFill>
              </a:rPr>
              <a:t>faoliyatda</a:t>
            </a:r>
            <a:r>
              <a:rPr lang="en-US" sz="2000" dirty="0">
                <a:solidFill>
                  <a:schemeClr val="accent2">
                    <a:lumMod val="75000"/>
                  </a:schemeClr>
                </a:solidFill>
              </a:rPr>
              <a:t> </a:t>
            </a:r>
            <a:r>
              <a:rPr lang="en-US" sz="2000" dirty="0" err="1">
                <a:solidFill>
                  <a:schemeClr val="accent2">
                    <a:lumMod val="75000"/>
                  </a:schemeClr>
                </a:solidFill>
              </a:rPr>
              <a:t>qat’iy</a:t>
            </a:r>
            <a:r>
              <a:rPr lang="en-US" sz="2000" dirty="0">
                <a:solidFill>
                  <a:schemeClr val="accent2">
                    <a:lumMod val="75000"/>
                  </a:schemeClr>
                </a:solidFill>
              </a:rPr>
              <a:t> </a:t>
            </a:r>
            <a:r>
              <a:rPr lang="en-US" sz="2000" dirty="0" err="1">
                <a:solidFill>
                  <a:schemeClr val="accent2">
                    <a:lumMod val="75000"/>
                  </a:schemeClr>
                </a:solidFill>
              </a:rPr>
              <a:t>o’smoqda</a:t>
            </a:r>
            <a:r>
              <a:rPr lang="en-US" sz="2000" dirty="0">
                <a:solidFill>
                  <a:schemeClr val="accent2">
                    <a:lumMod val="75000"/>
                  </a:schemeClr>
                </a:solidFill>
              </a:rPr>
              <a:t>. </a:t>
            </a:r>
            <a:r>
              <a:rPr lang="en-US" sz="2000" dirty="0" err="1">
                <a:solidFill>
                  <a:schemeClr val="accent2">
                    <a:lumMod val="75000"/>
                  </a:schemeClr>
                </a:solidFill>
              </a:rPr>
              <a:t>Shunday</a:t>
            </a:r>
            <a:r>
              <a:rPr lang="en-US" sz="2000" dirty="0">
                <a:solidFill>
                  <a:schemeClr val="accent2">
                    <a:lumMod val="75000"/>
                  </a:schemeClr>
                </a:solidFill>
              </a:rPr>
              <a:t> </a:t>
            </a:r>
            <a:r>
              <a:rPr lang="en-US" sz="2000" dirty="0" err="1">
                <a:solidFill>
                  <a:schemeClr val="accent2">
                    <a:lumMod val="75000"/>
                  </a:schemeClr>
                </a:solidFill>
              </a:rPr>
              <a:t>ekan</a:t>
            </a:r>
            <a:r>
              <a:rPr lang="en-US" sz="2000" dirty="0">
                <a:solidFill>
                  <a:schemeClr val="accent2">
                    <a:lumMod val="75000"/>
                  </a:schemeClr>
                </a:solidFill>
              </a:rPr>
              <a:t> </a:t>
            </a:r>
            <a:r>
              <a:rPr lang="en-US" sz="2000" i="1" dirty="0" err="1">
                <a:solidFill>
                  <a:schemeClr val="accent2">
                    <a:lumMod val="75000"/>
                  </a:schemeClr>
                </a:solidFill>
              </a:rPr>
              <a:t>tasvirlar</a:t>
            </a:r>
            <a:r>
              <a:rPr lang="en-US" sz="2000" i="1" dirty="0">
                <a:solidFill>
                  <a:schemeClr val="accent2">
                    <a:lumMod val="75000"/>
                  </a:schemeClr>
                </a:solidFill>
              </a:rPr>
              <a:t> </a:t>
            </a:r>
            <a:r>
              <a:rPr lang="en-US" sz="2000" dirty="0" err="1">
                <a:solidFill>
                  <a:schemeClr val="accent2">
                    <a:lumMod val="75000"/>
                  </a:schemeClr>
                </a:solidFill>
              </a:rPr>
              <a:t>bilan</a:t>
            </a:r>
            <a:r>
              <a:rPr lang="en-US" sz="2000" dirty="0">
                <a:solidFill>
                  <a:schemeClr val="accent2">
                    <a:lumMod val="75000"/>
                  </a:schemeClr>
                </a:solidFill>
              </a:rPr>
              <a:t> </a:t>
            </a:r>
            <a:r>
              <a:rPr lang="en-US" sz="2000" dirty="0" err="1">
                <a:solidFill>
                  <a:schemeClr val="accent2">
                    <a:lumMod val="75000"/>
                  </a:schemeClr>
                </a:solidFill>
              </a:rPr>
              <a:t>ishlaydigan</a:t>
            </a:r>
            <a:r>
              <a:rPr lang="en-US" sz="2000" dirty="0">
                <a:solidFill>
                  <a:schemeClr val="accent2">
                    <a:lumMod val="75000"/>
                  </a:schemeClr>
                </a:solidFill>
              </a:rPr>
              <a:t> </a:t>
            </a:r>
            <a:r>
              <a:rPr lang="en-US" sz="2000" dirty="0" err="1">
                <a:solidFill>
                  <a:schemeClr val="accent2">
                    <a:lumMod val="75000"/>
                  </a:schemeClr>
                </a:solidFill>
              </a:rPr>
              <a:t>vosita</a:t>
            </a:r>
            <a:r>
              <a:rPr lang="en-US" sz="2000" dirty="0">
                <a:solidFill>
                  <a:schemeClr val="accent2">
                    <a:lumMod val="75000"/>
                  </a:schemeClr>
                </a:solidFill>
              </a:rPr>
              <a:t> </a:t>
            </a:r>
            <a:r>
              <a:rPr lang="en-US" sz="2000" dirty="0" err="1">
                <a:solidFill>
                  <a:schemeClr val="accent2">
                    <a:lumMod val="75000"/>
                  </a:schemeClr>
                </a:solidFill>
              </a:rPr>
              <a:t>va</a:t>
            </a:r>
            <a:r>
              <a:rPr lang="en-US" sz="2000" dirty="0">
                <a:solidFill>
                  <a:schemeClr val="accent2">
                    <a:lumMod val="75000"/>
                  </a:schemeClr>
                </a:solidFill>
              </a:rPr>
              <a:t> </a:t>
            </a:r>
            <a:r>
              <a:rPr lang="en-US" sz="2000" dirty="0" err="1">
                <a:solidFill>
                  <a:schemeClr val="accent2">
                    <a:lumMod val="75000"/>
                  </a:schemeClr>
                </a:solidFill>
              </a:rPr>
              <a:t>bu</a:t>
            </a:r>
            <a:r>
              <a:rPr lang="en-US" sz="2000" dirty="0">
                <a:solidFill>
                  <a:schemeClr val="accent2">
                    <a:lumMod val="75000"/>
                  </a:schemeClr>
                </a:solidFill>
              </a:rPr>
              <a:t> </a:t>
            </a:r>
            <a:r>
              <a:rPr lang="en-US" sz="2000" dirty="0" err="1">
                <a:solidFill>
                  <a:schemeClr val="accent2">
                    <a:lumMod val="75000"/>
                  </a:schemeClr>
                </a:solidFill>
              </a:rPr>
              <a:t>vositalar</a:t>
            </a:r>
            <a:r>
              <a:rPr lang="en-US" sz="2000" dirty="0">
                <a:solidFill>
                  <a:schemeClr val="accent2">
                    <a:lumMod val="75000"/>
                  </a:schemeClr>
                </a:solidFill>
              </a:rPr>
              <a:t> </a:t>
            </a:r>
            <a:r>
              <a:rPr lang="en-US" sz="2000" dirty="0" err="1">
                <a:solidFill>
                  <a:schemeClr val="accent2">
                    <a:lumMod val="75000"/>
                  </a:schemeClr>
                </a:solidFill>
              </a:rPr>
              <a:t>bilan</a:t>
            </a:r>
            <a:r>
              <a:rPr lang="en-US" sz="2000" dirty="0">
                <a:solidFill>
                  <a:schemeClr val="accent2">
                    <a:lumMod val="75000"/>
                  </a:schemeClr>
                </a:solidFill>
              </a:rPr>
              <a:t> </a:t>
            </a:r>
            <a:r>
              <a:rPr lang="en-US" sz="2000" dirty="0" err="1">
                <a:solidFill>
                  <a:schemeClr val="accent2">
                    <a:lumMod val="75000"/>
                  </a:schemeClr>
                </a:solidFill>
              </a:rPr>
              <a:t>to’g’riishlay</a:t>
            </a:r>
            <a:r>
              <a:rPr lang="en-US" sz="2000" dirty="0">
                <a:solidFill>
                  <a:schemeClr val="accent2">
                    <a:lumMod val="75000"/>
                  </a:schemeClr>
                </a:solidFill>
              </a:rPr>
              <a:t> </a:t>
            </a:r>
            <a:r>
              <a:rPr lang="en-US" sz="2000" dirty="0" err="1">
                <a:solidFill>
                  <a:schemeClr val="accent2">
                    <a:lumMod val="75000"/>
                  </a:schemeClr>
                </a:solidFill>
              </a:rPr>
              <a:t>oladigan</a:t>
            </a:r>
            <a:r>
              <a:rPr lang="en-US" sz="2000" dirty="0">
                <a:solidFill>
                  <a:schemeClr val="accent2">
                    <a:lumMod val="75000"/>
                  </a:schemeClr>
                </a:solidFill>
              </a:rPr>
              <a:t> </a:t>
            </a:r>
            <a:r>
              <a:rPr lang="en-US" sz="2000" dirty="0" err="1">
                <a:solidFill>
                  <a:schemeClr val="accent2">
                    <a:lumMod val="75000"/>
                  </a:schemeClr>
                </a:solidFill>
              </a:rPr>
              <a:t>mutaxassislar</a:t>
            </a:r>
            <a:r>
              <a:rPr lang="en-US" sz="2000" dirty="0">
                <a:solidFill>
                  <a:schemeClr val="accent2">
                    <a:lumMod val="75000"/>
                  </a:schemeClr>
                </a:solidFill>
              </a:rPr>
              <a:t> </a:t>
            </a:r>
            <a:r>
              <a:rPr lang="en-US" sz="2000" dirty="0" err="1">
                <a:solidFill>
                  <a:schemeClr val="accent2">
                    <a:lumMod val="75000"/>
                  </a:schemeClr>
                </a:solidFill>
              </a:rPr>
              <a:t>talab</a:t>
            </a:r>
            <a:r>
              <a:rPr lang="en-US" sz="2000" dirty="0">
                <a:solidFill>
                  <a:schemeClr val="accent2">
                    <a:lumMod val="75000"/>
                  </a:schemeClr>
                </a:solidFill>
              </a:rPr>
              <a:t> </a:t>
            </a:r>
            <a:r>
              <a:rPr lang="en-US" sz="2000" dirty="0" err="1">
                <a:solidFill>
                  <a:schemeClr val="accent2">
                    <a:lumMod val="75000"/>
                  </a:schemeClr>
                </a:solidFill>
              </a:rPr>
              <a:t>qilinadi</a:t>
            </a:r>
            <a:r>
              <a:rPr lang="en-US" sz="2000" dirty="0">
                <a:solidFill>
                  <a:schemeClr val="accent2">
                    <a:lumMod val="75000"/>
                  </a:schemeClr>
                </a:solidFill>
              </a:rPr>
              <a:t>. </a:t>
            </a:r>
            <a:r>
              <a:rPr lang="en-US" sz="2000" dirty="0" err="1">
                <a:solidFill>
                  <a:schemeClr val="accent2">
                    <a:lumMod val="75000"/>
                  </a:schemeClr>
                </a:solidFill>
              </a:rPr>
              <a:t>Ehtiyoj</a:t>
            </a:r>
            <a:r>
              <a:rPr lang="en-US" sz="2000" dirty="0">
                <a:solidFill>
                  <a:schemeClr val="accent2">
                    <a:lumMod val="75000"/>
                  </a:schemeClr>
                </a:solidFill>
              </a:rPr>
              <a:t> </a:t>
            </a:r>
            <a:r>
              <a:rPr lang="en-US" sz="2000" dirty="0" err="1">
                <a:solidFill>
                  <a:schemeClr val="accent2">
                    <a:lumMod val="75000"/>
                  </a:schemeClr>
                </a:solidFill>
              </a:rPr>
              <a:t>doim</a:t>
            </a:r>
            <a:r>
              <a:rPr lang="en-US" sz="2000" dirty="0">
                <a:solidFill>
                  <a:schemeClr val="accent2">
                    <a:lumMod val="75000"/>
                  </a:schemeClr>
                </a:solidFill>
              </a:rPr>
              <a:t> </a:t>
            </a:r>
            <a:r>
              <a:rPr lang="en-US" sz="2000" dirty="0" err="1">
                <a:solidFill>
                  <a:schemeClr val="accent2">
                    <a:lumMod val="75000"/>
                  </a:schemeClr>
                </a:solidFill>
              </a:rPr>
              <a:t>taklifni</a:t>
            </a:r>
            <a:r>
              <a:rPr lang="en-US" sz="2000" dirty="0">
                <a:solidFill>
                  <a:schemeClr val="accent2">
                    <a:lumMod val="75000"/>
                  </a:schemeClr>
                </a:solidFill>
              </a:rPr>
              <a:t> </a:t>
            </a:r>
            <a:r>
              <a:rPr lang="en-US" sz="2000" dirty="0" err="1">
                <a:solidFill>
                  <a:schemeClr val="accent2">
                    <a:lumMod val="75000"/>
                  </a:schemeClr>
                </a:solidFill>
              </a:rPr>
              <a:t>keltirib</a:t>
            </a:r>
            <a:r>
              <a:rPr lang="en-US" sz="2000" dirty="0">
                <a:solidFill>
                  <a:schemeClr val="accent2">
                    <a:lumMod val="75000"/>
                  </a:schemeClr>
                </a:solidFill>
              </a:rPr>
              <a:t> </a:t>
            </a:r>
            <a:r>
              <a:rPr lang="en-US" sz="2000" dirty="0" err="1">
                <a:solidFill>
                  <a:schemeClr val="accent2">
                    <a:lumMod val="75000"/>
                  </a:schemeClr>
                </a:solidFill>
              </a:rPr>
              <a:t>chiqaradi</a:t>
            </a:r>
            <a:r>
              <a:rPr lang="en-US" sz="2000" dirty="0">
                <a:solidFill>
                  <a:schemeClr val="accent2">
                    <a:lumMod val="75000"/>
                  </a:schemeClr>
                </a:solidFill>
              </a:rPr>
              <a:t>, </a:t>
            </a:r>
            <a:r>
              <a:rPr lang="en-US" sz="2000" dirty="0" err="1">
                <a:solidFill>
                  <a:schemeClr val="accent2">
                    <a:lumMod val="75000"/>
                  </a:schemeClr>
                </a:solidFill>
              </a:rPr>
              <a:t>shuning</a:t>
            </a:r>
            <a:r>
              <a:rPr lang="en-US" sz="2000" dirty="0">
                <a:solidFill>
                  <a:schemeClr val="accent2">
                    <a:lumMod val="75000"/>
                  </a:schemeClr>
                </a:solidFill>
              </a:rPr>
              <a:t> </a:t>
            </a:r>
            <a:r>
              <a:rPr lang="en-US" sz="2000" dirty="0" err="1">
                <a:solidFill>
                  <a:schemeClr val="accent2">
                    <a:lumMod val="75000"/>
                  </a:schemeClr>
                </a:solidFill>
              </a:rPr>
              <a:t>uchun</a:t>
            </a:r>
            <a:r>
              <a:rPr lang="en-US" sz="2000" dirty="0">
                <a:solidFill>
                  <a:schemeClr val="accent2">
                    <a:lumMod val="75000"/>
                  </a:schemeClr>
                </a:solidFill>
              </a:rPr>
              <a:t> </a:t>
            </a:r>
            <a:r>
              <a:rPr lang="en-US" sz="2000" dirty="0" err="1">
                <a:solidFill>
                  <a:schemeClr val="accent2">
                    <a:lumMod val="75000"/>
                  </a:schemeClr>
                </a:solidFill>
              </a:rPr>
              <a:t>grafik</a:t>
            </a:r>
            <a:r>
              <a:rPr lang="en-US" sz="2000" dirty="0">
                <a:solidFill>
                  <a:schemeClr val="accent2">
                    <a:lumMod val="75000"/>
                  </a:schemeClr>
                </a:solidFill>
              </a:rPr>
              <a:t> </a:t>
            </a:r>
            <a:r>
              <a:rPr lang="en-US" sz="2000" dirty="0" err="1">
                <a:solidFill>
                  <a:schemeClr val="accent2">
                    <a:lumMod val="75000"/>
                  </a:schemeClr>
                </a:solidFill>
              </a:rPr>
              <a:t>tasvirlarni</a:t>
            </a:r>
            <a:r>
              <a:rPr lang="en-US" sz="2000" dirty="0">
                <a:solidFill>
                  <a:schemeClr val="accent2">
                    <a:lumMod val="75000"/>
                  </a:schemeClr>
                </a:solidFill>
              </a:rPr>
              <a:t> </a:t>
            </a:r>
            <a:r>
              <a:rPr lang="en-US" sz="2000" dirty="0" err="1">
                <a:solidFill>
                  <a:schemeClr val="accent2">
                    <a:lumMod val="75000"/>
                  </a:schemeClr>
                </a:solidFill>
              </a:rPr>
              <a:t>avtomatlashtirishga</a:t>
            </a:r>
            <a:r>
              <a:rPr lang="en-US" sz="2000" dirty="0">
                <a:solidFill>
                  <a:schemeClr val="accent2">
                    <a:lumMod val="75000"/>
                  </a:schemeClr>
                </a:solidFill>
              </a:rPr>
              <a:t> </a:t>
            </a:r>
            <a:r>
              <a:rPr lang="en-US" sz="2000" dirty="0" err="1">
                <a:solidFill>
                  <a:schemeClr val="accent2">
                    <a:lumMod val="75000"/>
                  </a:schemeClr>
                </a:solidFill>
              </a:rPr>
              <a:t>mo’ljallangan</a:t>
            </a:r>
            <a:r>
              <a:rPr lang="en-US" sz="2000" dirty="0">
                <a:solidFill>
                  <a:schemeClr val="accent2">
                    <a:lumMod val="75000"/>
                  </a:schemeClr>
                </a:solidFill>
              </a:rPr>
              <a:t> </a:t>
            </a:r>
            <a:r>
              <a:rPr lang="en-US" sz="2000" dirty="0" err="1">
                <a:solidFill>
                  <a:schemeClr val="accent2">
                    <a:lumMod val="75000"/>
                  </a:schemeClr>
                </a:solidFill>
              </a:rPr>
              <a:t>dastur</a:t>
            </a:r>
            <a:r>
              <a:rPr lang="en-US" sz="2000" dirty="0">
                <a:solidFill>
                  <a:schemeClr val="accent2">
                    <a:lumMod val="75000"/>
                  </a:schemeClr>
                </a:solidFill>
              </a:rPr>
              <a:t> </a:t>
            </a:r>
            <a:r>
              <a:rPr lang="en-US" sz="2000" dirty="0" err="1">
                <a:solidFill>
                  <a:schemeClr val="accent2">
                    <a:lumMod val="75000"/>
                  </a:schemeClr>
                </a:solidFill>
              </a:rPr>
              <a:t>ta’minotlarbozori</a:t>
            </a:r>
            <a:r>
              <a:rPr lang="en-US" sz="2000" dirty="0">
                <a:solidFill>
                  <a:schemeClr val="accent2">
                    <a:lumMod val="75000"/>
                  </a:schemeClr>
                </a:solidFill>
              </a:rPr>
              <a:t> </a:t>
            </a:r>
            <a:r>
              <a:rPr lang="en-US" sz="2000" dirty="0" err="1">
                <a:solidFill>
                  <a:schemeClr val="accent2">
                    <a:lumMod val="75000"/>
                  </a:schemeClr>
                </a:solidFill>
              </a:rPr>
              <a:t>juda</a:t>
            </a:r>
            <a:r>
              <a:rPr lang="en-US" sz="2000" dirty="0">
                <a:solidFill>
                  <a:schemeClr val="accent2">
                    <a:lumMod val="75000"/>
                  </a:schemeClr>
                </a:solidFill>
              </a:rPr>
              <a:t> </a:t>
            </a:r>
            <a:r>
              <a:rPr lang="en-US" sz="2000" dirty="0" err="1">
                <a:solidFill>
                  <a:schemeClr val="accent2">
                    <a:lumMod val="75000"/>
                  </a:schemeClr>
                </a:solidFill>
              </a:rPr>
              <a:t>turli</a:t>
            </a:r>
            <a:r>
              <a:rPr lang="en-US" sz="2000" dirty="0">
                <a:solidFill>
                  <a:schemeClr val="accent2">
                    <a:lumMod val="75000"/>
                  </a:schemeClr>
                </a:solidFill>
              </a:rPr>
              <a:t> </a:t>
            </a:r>
            <a:r>
              <a:rPr lang="en-US" sz="2000" dirty="0" err="1">
                <a:solidFill>
                  <a:schemeClr val="accent2">
                    <a:lumMod val="75000"/>
                  </a:schemeClr>
                </a:solidFill>
              </a:rPr>
              <a:t>xil</a:t>
            </a:r>
            <a:r>
              <a:rPr lang="en-US" sz="2000" dirty="0">
                <a:solidFill>
                  <a:schemeClr val="accent2">
                    <a:lumMod val="75000"/>
                  </a:schemeClr>
                </a:solidFill>
              </a:rPr>
              <a:t> </a:t>
            </a:r>
            <a:r>
              <a:rPr lang="en-US" sz="2000" dirty="0" err="1">
                <a:solidFill>
                  <a:schemeClr val="accent2">
                    <a:lumMod val="75000"/>
                  </a:schemeClr>
                </a:solidFill>
              </a:rPr>
              <a:t>va</a:t>
            </a:r>
            <a:r>
              <a:rPr lang="en-US" sz="2000" dirty="0">
                <a:solidFill>
                  <a:schemeClr val="accent2">
                    <a:lumMod val="75000"/>
                  </a:schemeClr>
                </a:solidFill>
              </a:rPr>
              <a:t> </a:t>
            </a:r>
            <a:r>
              <a:rPr lang="en-US" sz="2000" dirty="0" err="1">
                <a:solidFill>
                  <a:schemeClr val="accent2">
                    <a:lumMod val="75000"/>
                  </a:schemeClr>
                </a:solidFill>
              </a:rPr>
              <a:t>kengdir</a:t>
            </a:r>
            <a:r>
              <a:rPr lang="en-US" sz="2000" dirty="0">
                <a:solidFill>
                  <a:schemeClr val="accent2">
                    <a:lumMod val="75000"/>
                  </a:schemeClr>
                </a:solidFill>
              </a:rPr>
              <a:t>.</a:t>
            </a:r>
            <a:endParaRPr lang="ru-RU" sz="2000" dirty="0">
              <a:solidFill>
                <a:schemeClr val="accent2">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527639" y="978233"/>
            <a:ext cx="4554414" cy="2559485"/>
          </a:xfrm>
          <a:prstGeom prst="rect">
            <a:avLst/>
          </a:prstGeom>
          <a:ln>
            <a:noFill/>
          </a:ln>
          <a:effectLst>
            <a:softEdge rad="112500"/>
          </a:effectLst>
        </p:spPr>
      </p:pic>
      <p:pic>
        <p:nvPicPr>
          <p:cNvPr id="5" name="Рисунок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11115" y="3513646"/>
            <a:ext cx="3869160" cy="2579440"/>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2761736" y="629621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
        <p:nvSpPr>
          <p:cNvPr id="10" name="Прямоугольник 9"/>
          <p:cNvSpPr/>
          <p:nvPr/>
        </p:nvSpPr>
        <p:spPr>
          <a:xfrm>
            <a:off x="9971428" y="3122220"/>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3236733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en-US" dirty="0">
                <a:solidFill>
                  <a:schemeClr val="accent1"/>
                </a:solidFill>
              </a:rPr>
              <a:t>Corel DRAW </a:t>
            </a:r>
            <a:r>
              <a:rPr lang="en-US" dirty="0" err="1">
                <a:solidFill>
                  <a:schemeClr val="accent1"/>
                </a:solidFill>
              </a:rPr>
              <a:t>dasturida</a:t>
            </a:r>
            <a:r>
              <a:rPr lang="en-US" dirty="0">
                <a:solidFill>
                  <a:schemeClr val="accent1"/>
                </a:solidFill>
              </a:rPr>
              <a:t> </a:t>
            </a:r>
            <a:r>
              <a:rPr lang="en-US" dirty="0" err="1">
                <a:solidFill>
                  <a:schemeClr val="accent1"/>
                </a:solidFill>
              </a:rPr>
              <a:t>ishlash</a:t>
            </a:r>
            <a:r>
              <a:rPr lang="en-US" dirty="0">
                <a:solidFill>
                  <a:schemeClr val="accent1"/>
                </a:solidFill>
              </a:rPr>
              <a:t> </a:t>
            </a:r>
            <a:r>
              <a:rPr lang="en-US" dirty="0" err="1">
                <a:solidFill>
                  <a:schemeClr val="accent1"/>
                </a:solidFill>
              </a:rPr>
              <a:t>asoslari</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uni</a:t>
            </a:r>
            <a:r>
              <a:rPr lang="en-US" dirty="0">
                <a:solidFill>
                  <a:schemeClr val="accent1"/>
                </a:solidFill>
              </a:rPr>
              <a:t> </a:t>
            </a:r>
            <a:r>
              <a:rPr lang="en-US" dirty="0" err="1">
                <a:solidFill>
                  <a:schemeClr val="accent1"/>
                </a:solidFill>
              </a:rPr>
              <a:t>ishga</a:t>
            </a:r>
            <a:r>
              <a:rPr lang="en-US" dirty="0">
                <a:solidFill>
                  <a:schemeClr val="accent1"/>
                </a:solidFill>
              </a:rPr>
              <a:t> </a:t>
            </a:r>
            <a:r>
              <a:rPr lang="en-US" dirty="0" err="1">
                <a:solidFill>
                  <a:schemeClr val="accent1"/>
                </a:solidFill>
              </a:rPr>
              <a:t>tushirish</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4" name="Прямоугольник 3"/>
          <p:cNvSpPr/>
          <p:nvPr/>
        </p:nvSpPr>
        <p:spPr>
          <a:xfrm>
            <a:off x="3785796" y="1539715"/>
            <a:ext cx="7802465" cy="4233467"/>
          </a:xfrm>
          <a:prstGeom prst="rect">
            <a:avLst/>
          </a:prstGeom>
        </p:spPr>
        <p:txBody>
          <a:bodyPr wrap="square">
            <a:spAutoFit/>
          </a:bodyPr>
          <a:lstStyle/>
          <a:p>
            <a:pPr algn="just">
              <a:lnSpc>
                <a:spcPct val="115000"/>
              </a:lnSpc>
              <a:spcAft>
                <a:spcPts val="0"/>
              </a:spcAft>
            </a:pPr>
            <a:r>
              <a:rPr lang="en-US" b="1" dirty="0" smtClean="0"/>
              <a:t>Corel </a:t>
            </a:r>
            <a:r>
              <a:rPr lang="en-US" dirty="0" err="1"/>
              <a:t>nomi</a:t>
            </a:r>
            <a:r>
              <a:rPr lang="en-US" dirty="0"/>
              <a:t> </a:t>
            </a:r>
            <a:r>
              <a:rPr lang="en-US" dirty="0" err="1"/>
              <a:t>bilan</a:t>
            </a:r>
            <a:r>
              <a:rPr lang="en-US" dirty="0"/>
              <a:t> </a:t>
            </a:r>
            <a:r>
              <a:rPr lang="en-US" dirty="0" err="1"/>
              <a:t>ataluvchi</a:t>
            </a:r>
            <a:r>
              <a:rPr lang="en-US" dirty="0"/>
              <a:t> </a:t>
            </a:r>
            <a:r>
              <a:rPr lang="en-US" i="1" dirty="0" err="1"/>
              <a:t>Kanada</a:t>
            </a:r>
            <a:r>
              <a:rPr lang="en-US" i="1" dirty="0"/>
              <a:t> </a:t>
            </a:r>
            <a:r>
              <a:rPr lang="en-US" dirty="0" err="1"/>
              <a:t>firmasiningdasturlar</a:t>
            </a:r>
            <a:r>
              <a:rPr lang="en-US" dirty="0"/>
              <a:t> </a:t>
            </a:r>
            <a:r>
              <a:rPr lang="en-US" dirty="0" err="1"/>
              <a:t>ta’minoti</a:t>
            </a:r>
            <a:r>
              <a:rPr lang="en-US" dirty="0"/>
              <a:t> </a:t>
            </a:r>
            <a:r>
              <a:rPr lang="en-US" dirty="0" err="1"/>
              <a:t>bilan</a:t>
            </a:r>
            <a:r>
              <a:rPr lang="en-US" dirty="0"/>
              <a:t> </a:t>
            </a:r>
            <a:r>
              <a:rPr lang="en-US" dirty="0" err="1"/>
              <a:t>shug’ullanuvchi</a:t>
            </a:r>
            <a:r>
              <a:rPr lang="en-US" dirty="0"/>
              <a:t> </a:t>
            </a:r>
            <a:r>
              <a:rPr lang="en-US" b="1" dirty="0" err="1"/>
              <a:t>CorelDRAW</a:t>
            </a:r>
            <a:r>
              <a:rPr lang="en-US" b="1" dirty="0"/>
              <a:t> </a:t>
            </a:r>
            <a:r>
              <a:rPr lang="en-US" dirty="0" err="1"/>
              <a:t>so’zsiz</a:t>
            </a:r>
            <a:r>
              <a:rPr lang="en-US" dirty="0"/>
              <a:t> </a:t>
            </a:r>
            <a:r>
              <a:rPr lang="en-US" dirty="0" err="1"/>
              <a:t>shu</a:t>
            </a:r>
            <a:r>
              <a:rPr lang="en-US" dirty="0"/>
              <a:t> </a:t>
            </a:r>
            <a:r>
              <a:rPr lang="en-US" dirty="0" err="1"/>
              <a:t>peshqadamlardanbiri</a:t>
            </a:r>
            <a:r>
              <a:rPr lang="en-US" dirty="0"/>
              <a:t> </a:t>
            </a:r>
            <a:r>
              <a:rPr lang="en-US" dirty="0" err="1"/>
              <a:t>hisoblanadi</a:t>
            </a:r>
            <a:r>
              <a:rPr lang="en-US" dirty="0"/>
              <a:t>. </a:t>
            </a:r>
            <a:r>
              <a:rPr lang="en-US" b="1" dirty="0"/>
              <a:t>Corel </a:t>
            </a:r>
            <a:r>
              <a:rPr lang="en-US" dirty="0" err="1"/>
              <a:t>firmasining</a:t>
            </a:r>
            <a:r>
              <a:rPr lang="en-US" dirty="0"/>
              <a:t> </a:t>
            </a:r>
            <a:r>
              <a:rPr lang="en-US" dirty="0" err="1"/>
              <a:t>dasturlar</a:t>
            </a:r>
            <a:r>
              <a:rPr lang="en-US" dirty="0"/>
              <a:t> </a:t>
            </a:r>
            <a:r>
              <a:rPr lang="en-US" dirty="0" err="1"/>
              <a:t>ta’minoti</a:t>
            </a:r>
            <a:r>
              <a:rPr lang="en-US" dirty="0"/>
              <a:t> </a:t>
            </a:r>
            <a:r>
              <a:rPr lang="en-US" dirty="0" err="1"/>
              <a:t>asosini</a:t>
            </a:r>
            <a:r>
              <a:rPr lang="en-US" dirty="0"/>
              <a:t> </a:t>
            </a:r>
            <a:r>
              <a:rPr lang="en-US" dirty="0" err="1"/>
              <a:t>tashkil</a:t>
            </a:r>
            <a:r>
              <a:rPr lang="en-US" dirty="0"/>
              <a:t> </a:t>
            </a:r>
            <a:r>
              <a:rPr lang="en-US" dirty="0" err="1"/>
              <a:t>etuvchi</a:t>
            </a:r>
            <a:r>
              <a:rPr lang="en-US" b="1" dirty="0" err="1"/>
              <a:t>CorelDRAW</a:t>
            </a:r>
            <a:r>
              <a:rPr lang="en-US" b="1" dirty="0"/>
              <a:t> 11 </a:t>
            </a:r>
            <a:r>
              <a:rPr lang="en-US" dirty="0"/>
              <a:t>2002 </a:t>
            </a:r>
            <a:r>
              <a:rPr lang="en-US" dirty="0" err="1"/>
              <a:t>yilning</a:t>
            </a:r>
            <a:r>
              <a:rPr lang="en-US" dirty="0"/>
              <a:t> </a:t>
            </a:r>
            <a:r>
              <a:rPr lang="en-US" dirty="0" err="1"/>
              <a:t>avgustida</a:t>
            </a:r>
            <a:r>
              <a:rPr lang="en-US" dirty="0"/>
              <a:t> </a:t>
            </a:r>
            <a:r>
              <a:rPr lang="en-US" dirty="0" err="1"/>
              <a:t>ishlab</a:t>
            </a:r>
            <a:r>
              <a:rPr lang="en-US" dirty="0"/>
              <a:t> </a:t>
            </a:r>
            <a:r>
              <a:rPr lang="en-US" dirty="0" err="1"/>
              <a:t>chiqarildi</a:t>
            </a:r>
            <a:r>
              <a:rPr lang="en-US" dirty="0"/>
              <a:t>. U </a:t>
            </a:r>
            <a:r>
              <a:rPr lang="en-US" dirty="0" err="1"/>
              <a:t>reklama</a:t>
            </a:r>
            <a:r>
              <a:rPr lang="en-US" dirty="0"/>
              <a:t> </a:t>
            </a:r>
            <a:r>
              <a:rPr lang="en-US" dirty="0" err="1"/>
              <a:t>mahsulotlariniishlab</a:t>
            </a:r>
            <a:r>
              <a:rPr lang="en-US" dirty="0"/>
              <a:t> </a:t>
            </a:r>
            <a:r>
              <a:rPr lang="en-US" dirty="0" err="1"/>
              <a:t>chiqarishda</a:t>
            </a:r>
            <a:r>
              <a:rPr lang="en-US" dirty="0"/>
              <a:t>, </a:t>
            </a:r>
            <a:r>
              <a:rPr lang="en-US" dirty="0" err="1"/>
              <a:t>nashrlarni</a:t>
            </a:r>
            <a:r>
              <a:rPr lang="en-US" dirty="0"/>
              <a:t> </a:t>
            </a:r>
            <a:r>
              <a:rPr lang="en-US" dirty="0" err="1"/>
              <a:t>tayyorlashda</a:t>
            </a:r>
            <a:r>
              <a:rPr lang="en-US" dirty="0"/>
              <a:t>, </a:t>
            </a:r>
            <a:r>
              <a:rPr lang="en-US" dirty="0" err="1"/>
              <a:t>hamda</a:t>
            </a:r>
            <a:r>
              <a:rPr lang="en-US" dirty="0"/>
              <a:t> Web </a:t>
            </a:r>
            <a:r>
              <a:rPr lang="en-US" dirty="0" err="1"/>
              <a:t>sahifalari</a:t>
            </a:r>
            <a:r>
              <a:rPr lang="en-US" dirty="0"/>
              <a:t> </a:t>
            </a:r>
            <a:r>
              <a:rPr lang="en-US" dirty="0" err="1"/>
              <a:t>uchun</a:t>
            </a:r>
            <a:r>
              <a:rPr lang="en-US" dirty="0"/>
              <a:t> </a:t>
            </a:r>
            <a:r>
              <a:rPr lang="en-US" dirty="0" err="1"/>
              <a:t>tasvirlarniyaratishda</a:t>
            </a:r>
            <a:r>
              <a:rPr lang="en-US" dirty="0"/>
              <a:t> </a:t>
            </a:r>
            <a:r>
              <a:rPr lang="en-US" dirty="0" err="1"/>
              <a:t>katta</a:t>
            </a:r>
            <a:r>
              <a:rPr lang="en-US" dirty="0"/>
              <a:t> </a:t>
            </a:r>
            <a:r>
              <a:rPr lang="en-US" dirty="0" err="1"/>
              <a:t>imkoniyatga</a:t>
            </a:r>
            <a:r>
              <a:rPr lang="en-US" dirty="0"/>
              <a:t> </a:t>
            </a:r>
            <a:r>
              <a:rPr lang="en-US" dirty="0" err="1"/>
              <a:t>ega.Sho’nga</a:t>
            </a:r>
            <a:r>
              <a:rPr lang="en-US" dirty="0"/>
              <a:t> </a:t>
            </a:r>
            <a:r>
              <a:rPr lang="en-US" dirty="0" err="1"/>
              <a:t>qaramasdan</a:t>
            </a:r>
            <a:r>
              <a:rPr lang="en-US" dirty="0"/>
              <a:t> </a:t>
            </a:r>
            <a:r>
              <a:rPr lang="en-US" b="1" dirty="0" err="1"/>
              <a:t>vektorli</a:t>
            </a:r>
            <a:r>
              <a:rPr lang="en-US" b="1" dirty="0"/>
              <a:t> </a:t>
            </a:r>
            <a:r>
              <a:rPr lang="en-US" b="1" dirty="0" err="1"/>
              <a:t>grafika</a:t>
            </a:r>
            <a:r>
              <a:rPr lang="en-US" b="1" dirty="0"/>
              <a:t> </a:t>
            </a:r>
            <a:r>
              <a:rPr lang="en-US" dirty="0" err="1"/>
              <a:t>bilanishlaydigan</a:t>
            </a:r>
            <a:r>
              <a:rPr lang="en-US" dirty="0"/>
              <a:t> </a:t>
            </a:r>
            <a:r>
              <a:rPr lang="en-US" dirty="0" err="1"/>
              <a:t>dunyo</a:t>
            </a:r>
            <a:r>
              <a:rPr lang="en-US" dirty="0"/>
              <a:t> </a:t>
            </a:r>
            <a:r>
              <a:rPr lang="en-US" dirty="0" err="1"/>
              <a:t>bo’yicha</a:t>
            </a:r>
            <a:r>
              <a:rPr lang="en-US" dirty="0"/>
              <a:t> </a:t>
            </a:r>
            <a:r>
              <a:rPr lang="en-US" dirty="0" err="1"/>
              <a:t>peshqadam</a:t>
            </a:r>
            <a:r>
              <a:rPr lang="en-US" dirty="0"/>
              <a:t> </a:t>
            </a:r>
            <a:r>
              <a:rPr lang="en-US" dirty="0" err="1"/>
              <a:t>dasturlar</a:t>
            </a:r>
            <a:r>
              <a:rPr lang="en-US" dirty="0"/>
              <a:t> </a:t>
            </a:r>
            <a:r>
              <a:rPr lang="en-US" dirty="0" err="1"/>
              <a:t>mavjud</a:t>
            </a:r>
            <a:r>
              <a:rPr lang="en-US" dirty="0"/>
              <a:t>. </a:t>
            </a:r>
            <a:r>
              <a:rPr lang="en-US" dirty="0" err="1"/>
              <a:t>Shulardan</a:t>
            </a:r>
            <a:r>
              <a:rPr lang="en-US" dirty="0"/>
              <a:t> </a:t>
            </a:r>
            <a:r>
              <a:rPr lang="en-US" dirty="0" err="1"/>
              <a:t>biri</a:t>
            </a:r>
            <a:r>
              <a:rPr lang="en-US" dirty="0"/>
              <a:t> – </a:t>
            </a:r>
            <a:r>
              <a:rPr lang="en-US" b="1" dirty="0" err="1"/>
              <a:t>AdobeIllustrator</a:t>
            </a:r>
            <a:r>
              <a:rPr lang="en-US" b="1" dirty="0"/>
              <a:t> </a:t>
            </a:r>
            <a:r>
              <a:rPr lang="en-US" dirty="0" err="1"/>
              <a:t>grafik</a:t>
            </a:r>
            <a:r>
              <a:rPr lang="en-US" dirty="0"/>
              <a:t> </a:t>
            </a:r>
            <a:r>
              <a:rPr lang="en-US" dirty="0" err="1"/>
              <a:t>dasturi</a:t>
            </a:r>
            <a:r>
              <a:rPr lang="en-US" dirty="0"/>
              <a:t>. </a:t>
            </a:r>
            <a:r>
              <a:rPr lang="en-US" dirty="0" err="1"/>
              <a:t>Lekin</a:t>
            </a:r>
            <a:r>
              <a:rPr lang="en-US" dirty="0"/>
              <a:t> </a:t>
            </a:r>
            <a:r>
              <a:rPr lang="en-US" b="1" dirty="0" err="1"/>
              <a:t>CorelDRAW</a:t>
            </a:r>
            <a:r>
              <a:rPr lang="en-US" dirty="0"/>
              <a:t>, </a:t>
            </a:r>
            <a:r>
              <a:rPr lang="en-US" b="1" dirty="0"/>
              <a:t>Adobe Illustrator </a:t>
            </a:r>
            <a:r>
              <a:rPr lang="en-US" dirty="0" err="1"/>
              <a:t>dan</a:t>
            </a:r>
            <a:r>
              <a:rPr lang="en-US" dirty="0"/>
              <a:t> </a:t>
            </a:r>
            <a:r>
              <a:rPr lang="en-US" dirty="0" err="1"/>
              <a:t>qo’lishmaydi</a:t>
            </a:r>
            <a:r>
              <a:rPr lang="en-US" dirty="0"/>
              <a:t>, u </a:t>
            </a:r>
            <a:r>
              <a:rPr lang="en-US" dirty="0" err="1"/>
              <a:t>ko’p</a:t>
            </a:r>
            <a:r>
              <a:rPr lang="en-US" dirty="0"/>
              <a:t> </a:t>
            </a:r>
            <a:r>
              <a:rPr lang="en-US" dirty="0" err="1"/>
              <a:t>parametrlar</a:t>
            </a:r>
            <a:r>
              <a:rPr lang="en-US" dirty="0"/>
              <a:t> </a:t>
            </a:r>
            <a:r>
              <a:rPr lang="en-US" dirty="0" err="1"/>
              <a:t>bo’yicha</a:t>
            </a:r>
            <a:r>
              <a:rPr lang="en-US" dirty="0"/>
              <a:t> </a:t>
            </a:r>
            <a:r>
              <a:rPr lang="en-US" dirty="0" err="1"/>
              <a:t>undan</a:t>
            </a:r>
            <a:r>
              <a:rPr lang="en-US" dirty="0"/>
              <a:t> </a:t>
            </a:r>
            <a:r>
              <a:rPr lang="en-US" dirty="0" err="1"/>
              <a:t>ustun</a:t>
            </a:r>
            <a:r>
              <a:rPr lang="en-US" dirty="0"/>
              <a:t> ham </a:t>
            </a:r>
            <a:r>
              <a:rPr lang="en-US" dirty="0" err="1"/>
              <a:t>keladi</a:t>
            </a:r>
            <a:r>
              <a:rPr lang="en-US" dirty="0"/>
              <a:t>.</a:t>
            </a:r>
            <a:r>
              <a:rPr lang="en-US" b="1" dirty="0"/>
              <a:t> Corel DRAW </a:t>
            </a:r>
            <a:r>
              <a:rPr lang="en-US" dirty="0"/>
              <a:t>( </a:t>
            </a:r>
            <a:r>
              <a:rPr lang="en-US" i="1" dirty="0" err="1"/>
              <a:t>Korel</a:t>
            </a:r>
            <a:r>
              <a:rPr lang="en-US" i="1" dirty="0"/>
              <a:t> </a:t>
            </a:r>
            <a:r>
              <a:rPr lang="en-US" i="1" dirty="0" err="1"/>
              <a:t>dro</a:t>
            </a:r>
            <a:r>
              <a:rPr lang="en-US" dirty="0"/>
              <a:t>) – </a:t>
            </a:r>
            <a:r>
              <a:rPr lang="en-US" i="1" dirty="0" err="1"/>
              <a:t>bu</a:t>
            </a:r>
            <a:r>
              <a:rPr lang="en-US" i="1" dirty="0"/>
              <a:t> </a:t>
            </a:r>
            <a:r>
              <a:rPr lang="en-US" i="1" dirty="0" err="1"/>
              <a:t>grafikli</a:t>
            </a:r>
            <a:r>
              <a:rPr lang="en-US" i="1" dirty="0"/>
              <a:t> </a:t>
            </a:r>
            <a:r>
              <a:rPr lang="en-US" i="1" dirty="0" err="1"/>
              <a:t>dastur</a:t>
            </a:r>
            <a:r>
              <a:rPr lang="en-US" i="1" dirty="0"/>
              <a:t> </a:t>
            </a:r>
            <a:r>
              <a:rPr lang="en-US" i="1" dirty="0" err="1"/>
              <a:t>bo’lib</a:t>
            </a:r>
            <a:r>
              <a:rPr lang="en-US" i="1" dirty="0"/>
              <a:t>, </a:t>
            </a:r>
            <a:r>
              <a:rPr lang="en-US" i="1" dirty="0" err="1"/>
              <a:t>uning</a:t>
            </a:r>
            <a:r>
              <a:rPr lang="en-US" i="1" dirty="0"/>
              <a:t> </a:t>
            </a:r>
            <a:r>
              <a:rPr lang="en-US" i="1" dirty="0" err="1"/>
              <a:t>yordamidavektorli</a:t>
            </a:r>
            <a:r>
              <a:rPr lang="en-US" i="1" dirty="0"/>
              <a:t> </a:t>
            </a:r>
            <a:r>
              <a:rPr lang="en-US" i="1" dirty="0" err="1"/>
              <a:t>tasvirlarni</a:t>
            </a:r>
            <a:r>
              <a:rPr lang="en-US" i="1" dirty="0"/>
              <a:t>, </a:t>
            </a:r>
            <a:r>
              <a:rPr lang="en-US" i="1" dirty="0" err="1"/>
              <a:t>grafikli</a:t>
            </a:r>
            <a:r>
              <a:rPr lang="en-US" i="1" dirty="0"/>
              <a:t> </a:t>
            </a:r>
            <a:r>
              <a:rPr lang="en-US" i="1" dirty="0" err="1"/>
              <a:t>matnlarni</a:t>
            </a:r>
            <a:r>
              <a:rPr lang="en-US" i="1" dirty="0"/>
              <a:t>, </a:t>
            </a:r>
            <a:r>
              <a:rPr lang="en-US" i="1" dirty="0" err="1"/>
              <a:t>xamda</a:t>
            </a:r>
            <a:r>
              <a:rPr lang="en-US" i="1" dirty="0"/>
              <a:t> </a:t>
            </a:r>
            <a:r>
              <a:rPr lang="en-US" i="1" dirty="0" err="1"/>
              <a:t>sizning</a:t>
            </a:r>
            <a:r>
              <a:rPr lang="en-US" i="1" dirty="0"/>
              <a:t> </a:t>
            </a:r>
            <a:r>
              <a:rPr lang="en-US" i="1" dirty="0" err="1"/>
              <a:t>tassovuringizdagi</a:t>
            </a:r>
            <a:r>
              <a:rPr lang="en-US" i="1" dirty="0"/>
              <a:t> </a:t>
            </a:r>
            <a:r>
              <a:rPr lang="en-US" i="1" dirty="0" err="1"/>
              <a:t>barcha</a:t>
            </a:r>
            <a:r>
              <a:rPr lang="en-US" i="1" dirty="0"/>
              <a:t> </a:t>
            </a:r>
            <a:r>
              <a:rPr lang="en-US" i="1" dirty="0" err="1"/>
              <a:t>ijodiygoyalaringizni</a:t>
            </a:r>
            <a:r>
              <a:rPr lang="en-US" i="1" dirty="0"/>
              <a:t> </a:t>
            </a:r>
            <a:r>
              <a:rPr lang="en-US" i="1" dirty="0" err="1"/>
              <a:t>amalga</a:t>
            </a:r>
            <a:r>
              <a:rPr lang="en-US" i="1" dirty="0"/>
              <a:t> </a:t>
            </a:r>
            <a:r>
              <a:rPr lang="en-US" i="1" dirty="0" err="1"/>
              <a:t>oshirishga</a:t>
            </a:r>
            <a:r>
              <a:rPr lang="en-US" i="1" dirty="0"/>
              <a:t> </a:t>
            </a:r>
            <a:r>
              <a:rPr lang="en-US" i="1" dirty="0" err="1"/>
              <a:t>yordam</a:t>
            </a:r>
            <a:r>
              <a:rPr lang="en-US" i="1" dirty="0"/>
              <a:t> </a:t>
            </a:r>
            <a:r>
              <a:rPr lang="en-US" i="1" dirty="0" err="1"/>
              <a:t>beradi</a:t>
            </a:r>
            <a:r>
              <a:rPr lang="en-US" i="1" dirty="0"/>
              <a:t>.</a:t>
            </a:r>
            <a:r>
              <a:rPr lang="en-US" dirty="0"/>
              <a:t> </a:t>
            </a:r>
            <a:r>
              <a:rPr lang="en-US" b="1" dirty="0" err="1"/>
              <a:t>CorelDRAW</a:t>
            </a:r>
            <a:r>
              <a:rPr lang="en-US" b="1" dirty="0"/>
              <a:t> </a:t>
            </a:r>
            <a:r>
              <a:rPr lang="en-US" b="1" dirty="0" err="1"/>
              <a:t>dasturida</a:t>
            </a:r>
            <a:r>
              <a:rPr lang="en-US" b="1" dirty="0"/>
              <a:t> </a:t>
            </a:r>
            <a:r>
              <a:rPr lang="en-US" b="1" dirty="0" err="1"/>
              <a:t>ishlash</a:t>
            </a:r>
            <a:r>
              <a:rPr lang="en-US" b="1" dirty="0"/>
              <a:t> </a:t>
            </a:r>
            <a:r>
              <a:rPr lang="en-US" dirty="0" err="1"/>
              <a:t>asoslari</a:t>
            </a:r>
            <a:r>
              <a:rPr lang="en-US" dirty="0"/>
              <a:t>: 1.Nuqtali </a:t>
            </a:r>
            <a:r>
              <a:rPr lang="en-US" dirty="0" err="1"/>
              <a:t>va</a:t>
            </a:r>
            <a:r>
              <a:rPr lang="en-US" dirty="0"/>
              <a:t> </a:t>
            </a:r>
            <a:r>
              <a:rPr lang="en-US" dirty="0" err="1"/>
              <a:t>vektorli</a:t>
            </a:r>
            <a:r>
              <a:rPr lang="en-US" dirty="0"/>
              <a:t> </a:t>
            </a:r>
            <a:r>
              <a:rPr lang="en-US" dirty="0" err="1"/>
              <a:t>tasvirlar</a:t>
            </a:r>
            <a:r>
              <a:rPr lang="en-US" dirty="0"/>
              <a:t>; </a:t>
            </a:r>
            <a:r>
              <a:rPr lang="en-US" dirty="0" err="1"/>
              <a:t>CorelDRAW</a:t>
            </a:r>
            <a:r>
              <a:rPr lang="en-US" dirty="0"/>
              <a:t> </a:t>
            </a:r>
            <a:r>
              <a:rPr lang="en-US" dirty="0" err="1"/>
              <a:t>ni</a:t>
            </a:r>
            <a:r>
              <a:rPr lang="en-US" dirty="0"/>
              <a:t> </a:t>
            </a:r>
            <a:r>
              <a:rPr lang="en-US" dirty="0" err="1"/>
              <a:t>ishga</a:t>
            </a:r>
            <a:r>
              <a:rPr lang="en-US" dirty="0"/>
              <a:t> </a:t>
            </a:r>
            <a:r>
              <a:rPr lang="en-US" dirty="0" err="1"/>
              <a:t>tushirish</a:t>
            </a:r>
            <a:r>
              <a:rPr lang="en-US" dirty="0"/>
              <a:t>. 3.Yangi </a:t>
            </a:r>
            <a:r>
              <a:rPr lang="en-US" dirty="0" err="1"/>
              <a:t>hujjatni</a:t>
            </a:r>
            <a:r>
              <a:rPr lang="en-US" dirty="0"/>
              <a:t> yaratish.4. </a:t>
            </a:r>
            <a:r>
              <a:rPr lang="en-US" dirty="0" err="1"/>
              <a:t>Hujjatni</a:t>
            </a:r>
            <a:r>
              <a:rPr lang="en-US" dirty="0"/>
              <a:t> </a:t>
            </a:r>
            <a:r>
              <a:rPr lang="en-US" dirty="0" err="1"/>
              <a:t>ochish</a:t>
            </a:r>
            <a:r>
              <a:rPr lang="en-US" dirty="0"/>
              <a:t> </a:t>
            </a:r>
            <a:r>
              <a:rPr lang="en-US" dirty="0" err="1"/>
              <a:t>va</a:t>
            </a:r>
            <a:r>
              <a:rPr lang="en-US" dirty="0"/>
              <a:t> </a:t>
            </a:r>
            <a:r>
              <a:rPr lang="en-US" dirty="0" err="1"/>
              <a:t>yopish</a:t>
            </a:r>
            <a:r>
              <a:rPr lang="en-US" dirty="0"/>
              <a:t>. </a:t>
            </a:r>
            <a:r>
              <a:rPr lang="en-US" dirty="0" err="1"/>
              <a:t>Hujjatni</a:t>
            </a:r>
            <a:r>
              <a:rPr lang="en-US" dirty="0"/>
              <a:t> </a:t>
            </a:r>
            <a:r>
              <a:rPr lang="en-US" dirty="0" err="1"/>
              <a:t>saqlash</a:t>
            </a:r>
            <a:r>
              <a:rPr lang="en-US" dirty="0"/>
              <a:t>. 6.Sahifaning </a:t>
            </a:r>
            <a:r>
              <a:rPr lang="en-US" dirty="0" err="1"/>
              <a:t>parametrini</a:t>
            </a:r>
            <a:r>
              <a:rPr lang="en-US" dirty="0"/>
              <a:t> </a:t>
            </a:r>
            <a:r>
              <a:rPr lang="en-US" dirty="0" err="1"/>
              <a:t>o’zgartirish</a:t>
            </a:r>
            <a:r>
              <a:rPr lang="en-US" dirty="0"/>
              <a:t>.</a:t>
            </a:r>
            <a:r>
              <a:rPr lang="en-US" b="1" dirty="0"/>
              <a:t> Corel DRAW </a:t>
            </a:r>
            <a:r>
              <a:rPr lang="en-US" dirty="0" err="1"/>
              <a:t>dasturi</a:t>
            </a:r>
            <a:r>
              <a:rPr lang="en-US" dirty="0"/>
              <a:t> </a:t>
            </a:r>
            <a:r>
              <a:rPr lang="en-US" dirty="0" err="1"/>
              <a:t>ishlaydigan</a:t>
            </a:r>
            <a:r>
              <a:rPr lang="en-US" dirty="0"/>
              <a:t> </a:t>
            </a:r>
            <a:r>
              <a:rPr lang="en-US" dirty="0" err="1"/>
              <a:t>barcha</a:t>
            </a:r>
            <a:r>
              <a:rPr lang="en-US" dirty="0"/>
              <a:t> </a:t>
            </a:r>
            <a:r>
              <a:rPr lang="en-US" dirty="0" err="1"/>
              <a:t>tasvirlar</a:t>
            </a:r>
            <a:r>
              <a:rPr lang="en-US" dirty="0"/>
              <a:t> </a:t>
            </a:r>
            <a:r>
              <a:rPr lang="en-US" dirty="0" err="1"/>
              <a:t>ikki</a:t>
            </a:r>
            <a:r>
              <a:rPr lang="en-US" dirty="0"/>
              <a:t> </a:t>
            </a:r>
            <a:r>
              <a:rPr lang="en-US" dirty="0" err="1"/>
              <a:t>sinfga</a:t>
            </a:r>
            <a:r>
              <a:rPr lang="en-US" dirty="0"/>
              <a:t> </a:t>
            </a:r>
            <a:r>
              <a:rPr lang="en-US" dirty="0" err="1"/>
              <a:t>bo’linadi</a:t>
            </a:r>
            <a:r>
              <a:rPr lang="en-US" dirty="0"/>
              <a:t>:</a:t>
            </a:r>
            <a:r>
              <a:rPr lang="en-US" b="1" dirty="0"/>
              <a:t> </a:t>
            </a:r>
            <a:r>
              <a:rPr lang="en-US" b="1" dirty="0" err="1"/>
              <a:t>nuqtali</a:t>
            </a:r>
            <a:r>
              <a:rPr lang="en-US" b="1" dirty="0"/>
              <a:t> </a:t>
            </a:r>
            <a:r>
              <a:rPr lang="en-US" i="1" dirty="0" err="1"/>
              <a:t>va</a:t>
            </a:r>
            <a:r>
              <a:rPr lang="en-US" i="1" dirty="0"/>
              <a:t> </a:t>
            </a:r>
            <a:r>
              <a:rPr lang="en-US" b="1" dirty="0" err="1"/>
              <a:t>vektorli</a:t>
            </a:r>
            <a:r>
              <a:rPr lang="en-US" b="1" dirty="0"/>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73723" y="1633797"/>
            <a:ext cx="2391395" cy="4245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964978" y="5880715"/>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12194411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en-US" dirty="0">
                <a:solidFill>
                  <a:schemeClr val="accent1"/>
                </a:solidFill>
              </a:rPr>
              <a:t>Corel DRAW </a:t>
            </a:r>
            <a:r>
              <a:rPr lang="en-US" dirty="0" err="1">
                <a:solidFill>
                  <a:schemeClr val="accent1"/>
                </a:solidFill>
              </a:rPr>
              <a:t>dasturida</a:t>
            </a:r>
            <a:r>
              <a:rPr lang="en-US" dirty="0">
                <a:solidFill>
                  <a:schemeClr val="accent1"/>
                </a:solidFill>
              </a:rPr>
              <a:t> </a:t>
            </a:r>
            <a:r>
              <a:rPr lang="en-US" dirty="0" err="1">
                <a:solidFill>
                  <a:schemeClr val="accent1"/>
                </a:solidFill>
              </a:rPr>
              <a:t>ishlash</a:t>
            </a:r>
            <a:r>
              <a:rPr lang="en-US" dirty="0">
                <a:solidFill>
                  <a:schemeClr val="accent1"/>
                </a:solidFill>
              </a:rPr>
              <a:t> </a:t>
            </a:r>
            <a:r>
              <a:rPr lang="en-US" dirty="0" err="1">
                <a:solidFill>
                  <a:schemeClr val="accent1"/>
                </a:solidFill>
              </a:rPr>
              <a:t>asoslari</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uni</a:t>
            </a:r>
            <a:r>
              <a:rPr lang="en-US" dirty="0">
                <a:solidFill>
                  <a:schemeClr val="accent1"/>
                </a:solidFill>
              </a:rPr>
              <a:t> </a:t>
            </a:r>
            <a:r>
              <a:rPr lang="en-US" dirty="0" err="1">
                <a:solidFill>
                  <a:schemeClr val="accent1"/>
                </a:solidFill>
              </a:rPr>
              <a:t>ishga</a:t>
            </a:r>
            <a:r>
              <a:rPr lang="en-US" dirty="0">
                <a:solidFill>
                  <a:schemeClr val="accent1"/>
                </a:solidFill>
              </a:rPr>
              <a:t> </a:t>
            </a:r>
            <a:r>
              <a:rPr lang="en-US" dirty="0" err="1">
                <a:solidFill>
                  <a:schemeClr val="accent1"/>
                </a:solidFill>
              </a:rPr>
              <a:t>tushirish</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sp>
        <p:nvSpPr>
          <p:cNvPr id="4" name="Прямоугольник 3"/>
          <p:cNvSpPr/>
          <p:nvPr/>
        </p:nvSpPr>
        <p:spPr>
          <a:xfrm>
            <a:off x="479888" y="1633797"/>
            <a:ext cx="7802465" cy="4213269"/>
          </a:xfrm>
          <a:prstGeom prst="rect">
            <a:avLst/>
          </a:prstGeom>
        </p:spPr>
        <p:txBody>
          <a:bodyPr wrap="square">
            <a:spAutoFit/>
          </a:bodyPr>
          <a:lstStyle/>
          <a:p>
            <a:pPr algn="just">
              <a:lnSpc>
                <a:spcPct val="115000"/>
              </a:lnSpc>
              <a:spcAft>
                <a:spcPts val="0"/>
              </a:spcAft>
            </a:pPr>
            <a:r>
              <a:rPr lang="en-US" dirty="0" err="1"/>
              <a:t>Vektorli</a:t>
            </a:r>
            <a:r>
              <a:rPr lang="en-US" dirty="0"/>
              <a:t> </a:t>
            </a:r>
            <a:r>
              <a:rPr lang="en-US" dirty="0" err="1"/>
              <a:t>grafikada</a:t>
            </a:r>
            <a:r>
              <a:rPr lang="en-US" dirty="0"/>
              <a:t> </a:t>
            </a:r>
            <a:r>
              <a:rPr lang="en-US" dirty="0" err="1"/>
              <a:t>tasvirning</a:t>
            </a:r>
            <a:r>
              <a:rPr lang="en-US" dirty="0"/>
              <a:t> </a:t>
            </a:r>
            <a:r>
              <a:rPr lang="en-US" dirty="0" err="1"/>
              <a:t>asosiy</a:t>
            </a:r>
            <a:r>
              <a:rPr lang="en-US" dirty="0"/>
              <a:t> </a:t>
            </a:r>
            <a:r>
              <a:rPr lang="en-US" dirty="0" err="1"/>
              <a:t>elementi</a:t>
            </a:r>
            <a:r>
              <a:rPr lang="en-US" dirty="0"/>
              <a:t> </a:t>
            </a:r>
            <a:r>
              <a:rPr lang="en-US" dirty="0" err="1"/>
              <a:t>sifatida</a:t>
            </a:r>
            <a:r>
              <a:rPr lang="en-US" dirty="0"/>
              <a:t> </a:t>
            </a:r>
            <a:r>
              <a:rPr lang="en-US" b="1" dirty="0" err="1"/>
              <a:t>chiziq</a:t>
            </a:r>
            <a:r>
              <a:rPr lang="en-US" b="1" dirty="0"/>
              <a:t> </a:t>
            </a:r>
            <a:r>
              <a:rPr lang="en-US" dirty="0" err="1"/>
              <a:t>qarladi.Chiziq</a:t>
            </a:r>
            <a:r>
              <a:rPr lang="en-US" dirty="0"/>
              <a:t> </a:t>
            </a:r>
            <a:r>
              <a:rPr lang="en-US" dirty="0" err="1"/>
              <a:t>sifatida</a:t>
            </a:r>
            <a:r>
              <a:rPr lang="en-US" dirty="0"/>
              <a:t> </a:t>
            </a:r>
            <a:r>
              <a:rPr lang="en-US" dirty="0" err="1"/>
              <a:t>to’g’ri</a:t>
            </a:r>
            <a:r>
              <a:rPr lang="en-US" dirty="0"/>
              <a:t> </a:t>
            </a:r>
            <a:r>
              <a:rPr lang="en-US" dirty="0" err="1"/>
              <a:t>chiziq</a:t>
            </a:r>
            <a:r>
              <a:rPr lang="en-US" dirty="0"/>
              <a:t> </a:t>
            </a:r>
            <a:r>
              <a:rPr lang="en-US" dirty="0" err="1"/>
              <a:t>bo’lishi</a:t>
            </a:r>
            <a:r>
              <a:rPr lang="en-US" dirty="0"/>
              <a:t> </a:t>
            </a:r>
            <a:r>
              <a:rPr lang="en-US" dirty="0" err="1"/>
              <a:t>mumkin</a:t>
            </a:r>
            <a:r>
              <a:rPr lang="en-US" dirty="0"/>
              <a:t>. </a:t>
            </a:r>
            <a:r>
              <a:rPr lang="en-US" i="1" dirty="0" err="1"/>
              <a:t>Rastrli</a:t>
            </a:r>
            <a:r>
              <a:rPr lang="en-US" i="1" dirty="0"/>
              <a:t> </a:t>
            </a:r>
            <a:r>
              <a:rPr lang="en-US" i="1" dirty="0" err="1"/>
              <a:t>grafikada</a:t>
            </a:r>
            <a:r>
              <a:rPr lang="en-US" i="1" dirty="0"/>
              <a:t> </a:t>
            </a:r>
            <a:r>
              <a:rPr lang="en-US" dirty="0" err="1"/>
              <a:t>bundaychiziqlar</a:t>
            </a:r>
            <a:r>
              <a:rPr lang="en-US" dirty="0"/>
              <a:t> </a:t>
            </a:r>
            <a:r>
              <a:rPr lang="en-US" dirty="0" err="1"/>
              <a:t>nuqtalar</a:t>
            </a:r>
            <a:r>
              <a:rPr lang="en-US" dirty="0"/>
              <a:t> (</a:t>
            </a:r>
            <a:r>
              <a:rPr lang="en-US" dirty="0" err="1"/>
              <a:t>piksellar</a:t>
            </a:r>
            <a:r>
              <a:rPr lang="en-US" dirty="0"/>
              <a:t>) </a:t>
            </a:r>
            <a:r>
              <a:rPr lang="en-US" dirty="0" err="1"/>
              <a:t>yordamida</a:t>
            </a:r>
            <a:r>
              <a:rPr lang="en-US" dirty="0"/>
              <a:t> </a:t>
            </a:r>
            <a:r>
              <a:rPr lang="en-US" dirty="0" err="1"/>
              <a:t>yaratilsa</a:t>
            </a:r>
            <a:r>
              <a:rPr lang="en-US" dirty="0"/>
              <a:t>, </a:t>
            </a:r>
            <a:r>
              <a:rPr lang="en-US" i="1" dirty="0" err="1"/>
              <a:t>vektorli</a:t>
            </a:r>
            <a:r>
              <a:rPr lang="en-US" i="1" dirty="0"/>
              <a:t> </a:t>
            </a:r>
            <a:r>
              <a:rPr lang="en-US" i="1" dirty="0" err="1"/>
              <a:t>grafikada</a:t>
            </a:r>
            <a:r>
              <a:rPr lang="en-US" i="1" dirty="0"/>
              <a:t> </a:t>
            </a:r>
            <a:r>
              <a:rPr lang="en-US" dirty="0" err="1"/>
              <a:t>esa</a:t>
            </a:r>
            <a:r>
              <a:rPr lang="en-US" dirty="0"/>
              <a:t> </a:t>
            </a:r>
            <a:r>
              <a:rPr lang="en-US" dirty="0" err="1"/>
              <a:t>tasvirlaryaratishda</a:t>
            </a:r>
            <a:r>
              <a:rPr lang="en-US" dirty="0"/>
              <a:t> </a:t>
            </a:r>
            <a:r>
              <a:rPr lang="en-US" dirty="0" err="1"/>
              <a:t>nuqtaga</a:t>
            </a:r>
            <a:r>
              <a:rPr lang="en-US" dirty="0"/>
              <a:t> </a:t>
            </a:r>
            <a:r>
              <a:rPr lang="en-US" dirty="0" err="1"/>
              <a:t>nisbatan</a:t>
            </a:r>
            <a:r>
              <a:rPr lang="en-US" dirty="0"/>
              <a:t> </a:t>
            </a:r>
            <a:r>
              <a:rPr lang="en-US" dirty="0" err="1"/>
              <a:t>umumiyroq</a:t>
            </a:r>
            <a:r>
              <a:rPr lang="en-US" dirty="0"/>
              <a:t> </a:t>
            </a:r>
            <a:r>
              <a:rPr lang="en-US" dirty="0" err="1"/>
              <a:t>bo’lgan</a:t>
            </a:r>
            <a:r>
              <a:rPr lang="en-US" dirty="0"/>
              <a:t> </a:t>
            </a:r>
            <a:r>
              <a:rPr lang="en-US" i="1" dirty="0" err="1"/>
              <a:t>chiziqlardan</a:t>
            </a:r>
            <a:r>
              <a:rPr lang="en-US" i="1" dirty="0"/>
              <a:t> </a:t>
            </a:r>
            <a:r>
              <a:rPr lang="en-US" dirty="0" err="1"/>
              <a:t>foydalaniladi</a:t>
            </a:r>
            <a:r>
              <a:rPr lang="en-US" dirty="0"/>
              <a:t> </a:t>
            </a:r>
            <a:r>
              <a:rPr lang="en-US" dirty="0" err="1"/>
              <a:t>va</a:t>
            </a:r>
            <a:r>
              <a:rPr lang="en-US" dirty="0"/>
              <a:t> </a:t>
            </a:r>
            <a:r>
              <a:rPr lang="en-US" dirty="0" err="1"/>
              <a:t>shuning</a:t>
            </a:r>
            <a:r>
              <a:rPr lang="en-US" dirty="0"/>
              <a:t> </a:t>
            </a:r>
            <a:r>
              <a:rPr lang="en-US" dirty="0" err="1"/>
              <a:t>hisobiga</a:t>
            </a:r>
            <a:r>
              <a:rPr lang="en-US" dirty="0"/>
              <a:t> </a:t>
            </a:r>
            <a:r>
              <a:rPr lang="en-US" dirty="0" err="1"/>
              <a:t>tasvirlar</a:t>
            </a:r>
            <a:r>
              <a:rPr lang="en-US" dirty="0"/>
              <a:t> </a:t>
            </a:r>
            <a:r>
              <a:rPr lang="en-US" dirty="0" err="1"/>
              <a:t>aniqrog</a:t>
            </a:r>
            <a:r>
              <a:rPr lang="en-US" dirty="0"/>
              <a:t>’ </a:t>
            </a:r>
            <a:r>
              <a:rPr lang="en-US" dirty="0" err="1"/>
              <a:t>bo’ladi</a:t>
            </a:r>
            <a:r>
              <a:rPr lang="en-US" dirty="0"/>
              <a:t>. </a:t>
            </a:r>
            <a:r>
              <a:rPr lang="en-US" dirty="0" err="1"/>
              <a:t>Vektorli</a:t>
            </a:r>
            <a:r>
              <a:rPr lang="en-US" dirty="0"/>
              <a:t> </a:t>
            </a:r>
            <a:r>
              <a:rPr lang="en-US" dirty="0" err="1"/>
              <a:t>grafikaning</a:t>
            </a:r>
            <a:r>
              <a:rPr lang="en-US" dirty="0"/>
              <a:t> </a:t>
            </a:r>
            <a:r>
              <a:rPr lang="en-US" dirty="0" err="1"/>
              <a:t>ixtiyoriy</a:t>
            </a:r>
            <a:r>
              <a:rPr lang="en-US" dirty="0"/>
              <a:t> </a:t>
            </a:r>
            <a:r>
              <a:rPr lang="en-US" dirty="0" err="1"/>
              <a:t>tasviri</a:t>
            </a:r>
            <a:r>
              <a:rPr lang="en-US" dirty="0"/>
              <a:t> </a:t>
            </a:r>
            <a:r>
              <a:rPr lang="en-US" dirty="0" err="1"/>
              <a:t>chiziqlardan</a:t>
            </a:r>
            <a:r>
              <a:rPr lang="en-US" dirty="0"/>
              <a:t> </a:t>
            </a:r>
            <a:r>
              <a:rPr lang="en-US" dirty="0" err="1"/>
              <a:t>tashkil</a:t>
            </a:r>
            <a:r>
              <a:rPr lang="en-US" dirty="0"/>
              <a:t> </a:t>
            </a:r>
            <a:r>
              <a:rPr lang="en-US" dirty="0" err="1"/>
              <a:t>topadi</a:t>
            </a:r>
            <a:r>
              <a:rPr lang="en-US" dirty="0"/>
              <a:t> </a:t>
            </a:r>
            <a:r>
              <a:rPr lang="en-US" dirty="0" err="1"/>
              <a:t>va</a:t>
            </a:r>
            <a:r>
              <a:rPr lang="en-US" dirty="0"/>
              <a:t> </a:t>
            </a:r>
            <a:r>
              <a:rPr lang="en-US" dirty="0" err="1"/>
              <a:t>oddiychiziqlardan</a:t>
            </a:r>
            <a:r>
              <a:rPr lang="en-US" dirty="0"/>
              <a:t> </a:t>
            </a:r>
            <a:r>
              <a:rPr lang="en-US" dirty="0" err="1"/>
              <a:t>murakkablari</a:t>
            </a:r>
            <a:r>
              <a:rPr lang="en-US" dirty="0"/>
              <a:t> </a:t>
            </a:r>
            <a:r>
              <a:rPr lang="en-US" dirty="0" err="1"/>
              <a:t>hosil</a:t>
            </a:r>
            <a:r>
              <a:rPr lang="en-US" dirty="0"/>
              <a:t> </a:t>
            </a:r>
            <a:r>
              <a:rPr lang="en-US" dirty="0" err="1"/>
              <a:t>qilinadi</a:t>
            </a:r>
            <a:r>
              <a:rPr lang="en-US" dirty="0"/>
              <a:t>. </a:t>
            </a:r>
            <a:r>
              <a:rPr lang="en-US" dirty="0" err="1"/>
              <a:t>Vektorli</a:t>
            </a:r>
            <a:r>
              <a:rPr lang="en-US" dirty="0"/>
              <a:t> </a:t>
            </a:r>
            <a:r>
              <a:rPr lang="en-US" dirty="0" err="1"/>
              <a:t>grafikaning</a:t>
            </a:r>
            <a:r>
              <a:rPr lang="en-US" dirty="0"/>
              <a:t> </a:t>
            </a:r>
            <a:r>
              <a:rPr lang="en-US" dirty="0" err="1"/>
              <a:t>matematik</a:t>
            </a:r>
            <a:r>
              <a:rPr lang="en-US" dirty="0"/>
              <a:t> </a:t>
            </a:r>
            <a:r>
              <a:rPr lang="en-US" dirty="0" err="1"/>
              <a:t>asosini</a:t>
            </a:r>
            <a:r>
              <a:rPr lang="en-US" dirty="0"/>
              <a:t> </a:t>
            </a:r>
            <a:r>
              <a:rPr lang="en-US" dirty="0" err="1"/>
              <a:t>geometrik</a:t>
            </a:r>
            <a:r>
              <a:rPr lang="en-US" dirty="0"/>
              <a:t> </a:t>
            </a:r>
            <a:r>
              <a:rPr lang="en-US" dirty="0" err="1"/>
              <a:t>figuralarning</a:t>
            </a:r>
            <a:r>
              <a:rPr lang="en-US" dirty="0"/>
              <a:t> </a:t>
            </a:r>
            <a:r>
              <a:rPr lang="en-US" dirty="0" err="1"/>
              <a:t>xossasini</a:t>
            </a:r>
            <a:r>
              <a:rPr lang="en-US" dirty="0"/>
              <a:t> </a:t>
            </a:r>
            <a:r>
              <a:rPr lang="en-US" dirty="0" err="1"/>
              <a:t>o’rganish</a:t>
            </a:r>
            <a:r>
              <a:rPr lang="en-US" dirty="0"/>
              <a:t> </a:t>
            </a:r>
            <a:r>
              <a:rPr lang="en-US" dirty="0" err="1"/>
              <a:t>hosil</a:t>
            </a:r>
            <a:r>
              <a:rPr lang="en-US" dirty="0"/>
              <a:t> </a:t>
            </a:r>
            <a:r>
              <a:rPr lang="en-US" dirty="0" err="1"/>
              <a:t>qiladi</a:t>
            </a:r>
            <a:r>
              <a:rPr lang="en-US" dirty="0"/>
              <a:t>. </a:t>
            </a:r>
            <a:r>
              <a:rPr lang="en-US" dirty="0" err="1"/>
              <a:t>Vektorli</a:t>
            </a:r>
            <a:r>
              <a:rPr lang="en-US" dirty="0"/>
              <a:t> </a:t>
            </a:r>
            <a:r>
              <a:rPr lang="en-US" dirty="0" err="1"/>
              <a:t>tasvirlarnikompyuter</a:t>
            </a:r>
            <a:r>
              <a:rPr lang="en-US" dirty="0"/>
              <a:t> </a:t>
            </a:r>
            <a:r>
              <a:rPr lang="en-US" dirty="0" err="1"/>
              <a:t>xotirasida</a:t>
            </a:r>
            <a:r>
              <a:rPr lang="en-US" dirty="0"/>
              <a:t> </a:t>
            </a:r>
            <a:r>
              <a:rPr lang="en-US" dirty="0" err="1"/>
              <a:t>ifodalanishi</a:t>
            </a:r>
            <a:r>
              <a:rPr lang="en-US" dirty="0"/>
              <a:t> </a:t>
            </a:r>
            <a:r>
              <a:rPr lang="en-US" dirty="0" err="1"/>
              <a:t>nuqtaliga</a:t>
            </a:r>
            <a:r>
              <a:rPr lang="en-US" dirty="0"/>
              <a:t> </a:t>
            </a:r>
            <a:r>
              <a:rPr lang="en-US" dirty="0" err="1"/>
              <a:t>qaraganda</a:t>
            </a:r>
            <a:r>
              <a:rPr lang="en-US" dirty="0"/>
              <a:t> </a:t>
            </a:r>
            <a:r>
              <a:rPr lang="en-US" dirty="0" err="1"/>
              <a:t>murakkabroq</a:t>
            </a:r>
            <a:r>
              <a:rPr lang="en-US" dirty="0"/>
              <a:t>. </a:t>
            </a:r>
            <a:r>
              <a:rPr lang="en-US" dirty="0" err="1"/>
              <a:t>Nuqtalitasvirning</a:t>
            </a:r>
            <a:r>
              <a:rPr lang="en-US" dirty="0"/>
              <a:t> </a:t>
            </a:r>
            <a:r>
              <a:rPr lang="en-US" dirty="0" err="1"/>
              <a:t>kamchiligi</a:t>
            </a:r>
            <a:r>
              <a:rPr lang="en-US" dirty="0"/>
              <a:t> – </a:t>
            </a:r>
            <a:r>
              <a:rPr lang="en-US" dirty="0" err="1"/>
              <a:t>kompyuter</a:t>
            </a:r>
            <a:r>
              <a:rPr lang="en-US" dirty="0"/>
              <a:t> </a:t>
            </a:r>
            <a:r>
              <a:rPr lang="en-US" dirty="0" err="1"/>
              <a:t>xotirasida</a:t>
            </a:r>
            <a:r>
              <a:rPr lang="en-US" dirty="0"/>
              <a:t> </a:t>
            </a:r>
            <a:r>
              <a:rPr lang="en-US" dirty="0" err="1"/>
              <a:t>ularni</a:t>
            </a:r>
            <a:r>
              <a:rPr lang="en-US" dirty="0"/>
              <a:t> </a:t>
            </a:r>
            <a:r>
              <a:rPr lang="en-US" dirty="0" err="1"/>
              <a:t>saqlash</a:t>
            </a:r>
            <a:r>
              <a:rPr lang="en-US" dirty="0"/>
              <a:t> </a:t>
            </a:r>
            <a:r>
              <a:rPr lang="en-US" dirty="0" err="1"/>
              <a:t>katta</a:t>
            </a:r>
            <a:r>
              <a:rPr lang="en-US" dirty="0"/>
              <a:t> joy </a:t>
            </a:r>
            <a:r>
              <a:rPr lang="en-US" dirty="0" err="1"/>
              <a:t>talab</a:t>
            </a:r>
            <a:r>
              <a:rPr lang="en-US" dirty="0"/>
              <a:t> </a:t>
            </a:r>
            <a:r>
              <a:rPr lang="en-US" dirty="0" err="1"/>
              <a:t>etiladi</a:t>
            </a:r>
            <a:r>
              <a:rPr lang="en-US" dirty="0"/>
              <a:t> </a:t>
            </a:r>
            <a:r>
              <a:rPr lang="en-US" dirty="0" err="1"/>
              <a:t>Nuqtali</a:t>
            </a:r>
            <a:r>
              <a:rPr lang="en-US" dirty="0"/>
              <a:t> </a:t>
            </a:r>
            <a:r>
              <a:rPr lang="en-US" dirty="0" err="1"/>
              <a:t>tasvirlar</a:t>
            </a:r>
            <a:r>
              <a:rPr lang="en-US" dirty="0"/>
              <a:t> </a:t>
            </a:r>
            <a:r>
              <a:rPr lang="en-US" dirty="0" err="1"/>
              <a:t>bilan</a:t>
            </a:r>
            <a:r>
              <a:rPr lang="en-US" dirty="0"/>
              <a:t> </a:t>
            </a:r>
            <a:r>
              <a:rPr lang="en-US" dirty="0" err="1"/>
              <a:t>yuqori</a:t>
            </a:r>
            <a:r>
              <a:rPr lang="en-US" dirty="0"/>
              <a:t> </a:t>
            </a:r>
            <a:r>
              <a:rPr lang="en-US" dirty="0" err="1"/>
              <a:t>aniqlikda</a:t>
            </a:r>
            <a:r>
              <a:rPr lang="en-US" dirty="0"/>
              <a:t> </a:t>
            </a:r>
            <a:r>
              <a:rPr lang="en-US" dirty="0" err="1"/>
              <a:t>ishlashda</a:t>
            </a:r>
            <a:r>
              <a:rPr lang="en-US" dirty="0"/>
              <a:t>, </a:t>
            </a:r>
            <a:r>
              <a:rPr lang="en-US" dirty="0" err="1"/>
              <a:t>ularga</a:t>
            </a:r>
            <a:r>
              <a:rPr lang="en-US" dirty="0"/>
              <a:t> </a:t>
            </a:r>
            <a:r>
              <a:rPr lang="en-US" dirty="0" err="1"/>
              <a:t>mos</a:t>
            </a:r>
            <a:r>
              <a:rPr lang="en-US" dirty="0"/>
              <a:t> </a:t>
            </a:r>
            <a:r>
              <a:rPr lang="en-US" dirty="0" err="1"/>
              <a:t>fayllarning</a:t>
            </a:r>
            <a:r>
              <a:rPr lang="en-US" dirty="0"/>
              <a:t> </a:t>
            </a:r>
            <a:r>
              <a:rPr lang="en-US" dirty="0" err="1"/>
              <a:t>o’lchami</a:t>
            </a:r>
            <a:r>
              <a:rPr lang="en-US" dirty="0"/>
              <a:t> </a:t>
            </a:r>
            <a:r>
              <a:rPr lang="en-US" dirty="0" err="1"/>
              <a:t>yuzlab</a:t>
            </a:r>
            <a:r>
              <a:rPr lang="en-US" dirty="0"/>
              <a:t> </a:t>
            </a:r>
            <a:r>
              <a:rPr lang="en-US" dirty="0" err="1"/>
              <a:t>megobaytlarni</a:t>
            </a:r>
            <a:r>
              <a:rPr lang="en-US" dirty="0"/>
              <a:t> </a:t>
            </a:r>
            <a:r>
              <a:rPr lang="en-US" dirty="0" err="1"/>
              <a:t>tashkil</a:t>
            </a:r>
            <a:r>
              <a:rPr lang="en-US" dirty="0"/>
              <a:t> </a:t>
            </a:r>
            <a:r>
              <a:rPr lang="en-US" dirty="0" err="1"/>
              <a:t>etadi</a:t>
            </a:r>
            <a:r>
              <a:rPr lang="en-US" dirty="0"/>
              <a:t>. </a:t>
            </a:r>
            <a:r>
              <a:rPr lang="en-US" dirty="0" err="1"/>
              <a:t>Ko’pincha</a:t>
            </a:r>
            <a:r>
              <a:rPr lang="en-US" dirty="0"/>
              <a:t>, </a:t>
            </a:r>
            <a:r>
              <a:rPr lang="en-US" dirty="0" err="1"/>
              <a:t>bunday</a:t>
            </a:r>
            <a:r>
              <a:rPr lang="en-US" dirty="0"/>
              <a:t> </a:t>
            </a:r>
            <a:r>
              <a:rPr lang="en-US" dirty="0" err="1"/>
              <a:t>katta</a:t>
            </a:r>
            <a:r>
              <a:rPr lang="en-US" dirty="0"/>
              <a:t> </a:t>
            </a:r>
            <a:r>
              <a:rPr lang="en-US" dirty="0" err="1"/>
              <a:t>ob’ektlar</a:t>
            </a:r>
            <a:r>
              <a:rPr lang="en-US" dirty="0"/>
              <a:t> </a:t>
            </a:r>
            <a:r>
              <a:rPr lang="en-US" dirty="0" err="1"/>
              <a:t>bilanishlaganda</a:t>
            </a:r>
            <a:r>
              <a:rPr lang="en-US" dirty="0"/>
              <a:t> </a:t>
            </a:r>
            <a:r>
              <a:rPr lang="en-US" dirty="0" err="1"/>
              <a:t>zamonaviy</a:t>
            </a:r>
            <a:r>
              <a:rPr lang="en-US" dirty="0"/>
              <a:t> </a:t>
            </a:r>
            <a:r>
              <a:rPr lang="en-US" dirty="0" err="1"/>
              <a:t>kompyuterlarning</a:t>
            </a:r>
            <a:r>
              <a:rPr lang="en-US" dirty="0"/>
              <a:t> </a:t>
            </a:r>
            <a:r>
              <a:rPr lang="en-US" dirty="0" err="1"/>
              <a:t>tezligi</a:t>
            </a:r>
            <a:r>
              <a:rPr lang="en-US" dirty="0"/>
              <a:t> </a:t>
            </a:r>
            <a:r>
              <a:rPr lang="en-US" dirty="0" err="1"/>
              <a:t>etmay</a:t>
            </a:r>
            <a:r>
              <a:rPr lang="en-US" dirty="0"/>
              <a:t> </a:t>
            </a:r>
            <a:r>
              <a:rPr lang="en-US" dirty="0" err="1"/>
              <a:t>qo’ladi</a:t>
            </a:r>
            <a:r>
              <a:rPr lang="en-US" dirty="0"/>
              <a:t>. </a:t>
            </a:r>
            <a:r>
              <a:rPr lang="en-US" dirty="0" err="1"/>
              <a:t>Vektorli</a:t>
            </a:r>
            <a:r>
              <a:rPr lang="en-US" dirty="0"/>
              <a:t> </a:t>
            </a:r>
            <a:r>
              <a:rPr lang="en-US" dirty="0" err="1"/>
              <a:t>tasvir</a:t>
            </a:r>
            <a:r>
              <a:rPr lang="en-US" dirty="0"/>
              <a:t> </a:t>
            </a:r>
            <a:r>
              <a:rPr lang="en-US" dirty="0" err="1"/>
              <a:t>bilanishlash</a:t>
            </a:r>
            <a:r>
              <a:rPr lang="en-US" dirty="0"/>
              <a:t> </a:t>
            </a:r>
            <a:r>
              <a:rPr lang="en-US" dirty="0" err="1"/>
              <a:t>mutloqa</a:t>
            </a:r>
            <a:r>
              <a:rPr lang="en-US" dirty="0"/>
              <a:t> </a:t>
            </a:r>
            <a:r>
              <a:rPr lang="en-US" dirty="0" err="1"/>
              <a:t>oson</a:t>
            </a:r>
            <a:r>
              <a:rPr lang="en-US" dirty="0"/>
              <a:t>. </a:t>
            </a:r>
            <a:r>
              <a:rPr lang="en-US" dirty="0" err="1"/>
              <a:t>Uni</a:t>
            </a:r>
            <a:r>
              <a:rPr lang="en-US" dirty="0"/>
              <a:t> </a:t>
            </a:r>
            <a:r>
              <a:rPr lang="en-US" dirty="0" err="1"/>
              <a:t>katta</a:t>
            </a:r>
            <a:r>
              <a:rPr lang="en-US" dirty="0"/>
              <a:t> </a:t>
            </a:r>
            <a:r>
              <a:rPr lang="en-US" dirty="0" err="1"/>
              <a:t>yoki</a:t>
            </a:r>
            <a:r>
              <a:rPr lang="en-US" dirty="0"/>
              <a:t> </a:t>
            </a:r>
            <a:r>
              <a:rPr lang="en-US" dirty="0" err="1"/>
              <a:t>kichik</a:t>
            </a:r>
            <a:r>
              <a:rPr lang="en-US" dirty="0"/>
              <a:t> </a:t>
            </a:r>
            <a:r>
              <a:rPr lang="en-US" dirty="0" err="1"/>
              <a:t>qilish</a:t>
            </a:r>
            <a:r>
              <a:rPr lang="en-US" dirty="0"/>
              <a:t> </a:t>
            </a:r>
            <a:r>
              <a:rPr lang="en-US" dirty="0" err="1"/>
              <a:t>uchun</a:t>
            </a:r>
            <a:r>
              <a:rPr lang="en-US" dirty="0"/>
              <a:t>, </a:t>
            </a:r>
            <a:r>
              <a:rPr lang="en-US" dirty="0" err="1"/>
              <a:t>faqat</a:t>
            </a:r>
            <a:r>
              <a:rPr lang="en-US" dirty="0"/>
              <a:t> </a:t>
            </a:r>
            <a:r>
              <a:rPr lang="en-US" dirty="0" err="1"/>
              <a:t>uni</a:t>
            </a:r>
            <a:r>
              <a:rPr lang="en-US" dirty="0"/>
              <a:t> </a:t>
            </a:r>
            <a:r>
              <a:rPr lang="en-US" dirty="0" err="1"/>
              <a:t>boshqaradigantasvir</a:t>
            </a:r>
            <a:r>
              <a:rPr lang="en-US" dirty="0"/>
              <a:t> </a:t>
            </a:r>
            <a:r>
              <a:rPr lang="en-US" dirty="0" err="1"/>
              <a:t>parametrini</a:t>
            </a:r>
            <a:r>
              <a:rPr lang="en-US" dirty="0"/>
              <a:t> </a:t>
            </a:r>
            <a:r>
              <a:rPr lang="en-US" dirty="0" err="1"/>
              <a:t>o’zgartirish</a:t>
            </a:r>
            <a:r>
              <a:rPr lang="en-US" dirty="0"/>
              <a:t> </a:t>
            </a:r>
            <a:r>
              <a:rPr lang="en-US" dirty="0" err="1"/>
              <a:t>mumkin</a:t>
            </a:r>
            <a:r>
              <a:rPr lang="en-US" dirty="0"/>
              <a:t>. </a:t>
            </a:r>
            <a:r>
              <a:rPr lang="en-US" dirty="0" err="1"/>
              <a:t>Bunda</a:t>
            </a:r>
            <a:r>
              <a:rPr lang="en-US" dirty="0"/>
              <a:t> </a:t>
            </a:r>
            <a:r>
              <a:rPr lang="en-US" dirty="0" err="1"/>
              <a:t>vektorli</a:t>
            </a:r>
            <a:r>
              <a:rPr lang="en-US" dirty="0"/>
              <a:t> </a:t>
            </a:r>
            <a:r>
              <a:rPr lang="en-US" dirty="0" err="1"/>
              <a:t>tasvir</a:t>
            </a:r>
            <a:r>
              <a:rPr lang="en-US" dirty="0"/>
              <a:t> </a:t>
            </a:r>
            <a:r>
              <a:rPr lang="en-US" dirty="0" err="1"/>
              <a:t>faylining</a:t>
            </a:r>
            <a:r>
              <a:rPr lang="en-US" dirty="0"/>
              <a:t> </a:t>
            </a:r>
            <a:r>
              <a:rPr lang="en-US" dirty="0" err="1"/>
              <a:t>o’lchami</a:t>
            </a:r>
            <a:r>
              <a:rPr lang="en-US" dirty="0"/>
              <a:t> </a:t>
            </a:r>
            <a:r>
              <a:rPr lang="en-US" dirty="0" err="1"/>
              <a:t>birbaytga</a:t>
            </a:r>
            <a:r>
              <a:rPr lang="en-US" dirty="0"/>
              <a:t> ham </a:t>
            </a:r>
            <a:r>
              <a:rPr lang="en-US" dirty="0" err="1"/>
              <a:t>oshmaydi.Kiritilgan</a:t>
            </a:r>
            <a:r>
              <a:rPr lang="en-US" dirty="0"/>
              <a:t> </a:t>
            </a:r>
            <a:r>
              <a:rPr lang="en-US" dirty="0" err="1"/>
              <a:t>o’zgartirishlar</a:t>
            </a:r>
            <a:r>
              <a:rPr lang="en-US" dirty="0"/>
              <a:t> </a:t>
            </a:r>
            <a:r>
              <a:rPr lang="en-US" dirty="0" err="1"/>
              <a:t>tasvirning</a:t>
            </a:r>
            <a:r>
              <a:rPr lang="en-US" dirty="0"/>
              <a:t> </a:t>
            </a:r>
            <a:r>
              <a:rPr lang="en-US" dirty="0" err="1"/>
              <a:t>aniqligiga</a:t>
            </a:r>
            <a:r>
              <a:rPr lang="en-US" dirty="0"/>
              <a:t> </a:t>
            </a:r>
            <a:r>
              <a:rPr lang="en-US" dirty="0" err="1"/>
              <a:t>ta’sir</a:t>
            </a:r>
            <a:r>
              <a:rPr lang="en-US" dirty="0"/>
              <a:t> </a:t>
            </a:r>
            <a:r>
              <a:rPr lang="en-US" dirty="0" err="1"/>
              <a:t>etmaydi</a:t>
            </a:r>
            <a:r>
              <a:rPr lang="en-US" dirty="0"/>
              <a:t>.</a:t>
            </a: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502163" y="2118946"/>
            <a:ext cx="3423137" cy="2567353"/>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960313" y="496369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194382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1311128"/>
          </a:xfrm>
        </p:spPr>
        <p:txBody>
          <a:bodyPr/>
          <a:lstStyle/>
          <a:p>
            <a:r>
              <a:rPr lang="en-US" dirty="0">
                <a:solidFill>
                  <a:schemeClr val="accent1"/>
                </a:solidFill>
              </a:rPr>
              <a:t>Corel DRAW </a:t>
            </a:r>
            <a:r>
              <a:rPr lang="en-US" dirty="0" err="1">
                <a:solidFill>
                  <a:schemeClr val="accent1"/>
                </a:solidFill>
              </a:rPr>
              <a:t>dasturida</a:t>
            </a:r>
            <a:r>
              <a:rPr lang="en-US" dirty="0">
                <a:solidFill>
                  <a:schemeClr val="accent1"/>
                </a:solidFill>
              </a:rPr>
              <a:t> </a:t>
            </a:r>
            <a:r>
              <a:rPr lang="en-US" dirty="0" err="1">
                <a:solidFill>
                  <a:schemeClr val="accent1"/>
                </a:solidFill>
              </a:rPr>
              <a:t>ishlash</a:t>
            </a:r>
            <a:r>
              <a:rPr lang="en-US" dirty="0">
                <a:solidFill>
                  <a:schemeClr val="accent1"/>
                </a:solidFill>
              </a:rPr>
              <a:t> </a:t>
            </a:r>
            <a:r>
              <a:rPr lang="en-US" dirty="0" err="1">
                <a:solidFill>
                  <a:schemeClr val="accent1"/>
                </a:solidFill>
              </a:rPr>
              <a:t>asoslari</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uni</a:t>
            </a:r>
            <a:r>
              <a:rPr lang="en-US" dirty="0">
                <a:solidFill>
                  <a:schemeClr val="accent1"/>
                </a:solidFill>
              </a:rPr>
              <a:t> </a:t>
            </a:r>
            <a:r>
              <a:rPr lang="en-US" dirty="0" err="1">
                <a:solidFill>
                  <a:schemeClr val="accent1"/>
                </a:solidFill>
              </a:rPr>
              <a:t>ishga</a:t>
            </a:r>
            <a:r>
              <a:rPr lang="en-US" dirty="0">
                <a:solidFill>
                  <a:schemeClr val="accent1"/>
                </a:solidFill>
              </a:rPr>
              <a:t> </a:t>
            </a:r>
            <a:r>
              <a:rPr lang="en-US" dirty="0" err="1">
                <a:solidFill>
                  <a:schemeClr val="accent1"/>
                </a:solidFill>
              </a:rPr>
              <a:t>tushirish</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sp>
        <p:nvSpPr>
          <p:cNvPr id="4" name="Прямоугольник 3"/>
          <p:cNvSpPr/>
          <p:nvPr/>
        </p:nvSpPr>
        <p:spPr>
          <a:xfrm>
            <a:off x="4501662" y="1539715"/>
            <a:ext cx="7086599" cy="3511026"/>
          </a:xfrm>
          <a:prstGeom prst="rect">
            <a:avLst/>
          </a:prstGeom>
        </p:spPr>
        <p:txBody>
          <a:bodyPr wrap="square">
            <a:spAutoFit/>
          </a:bodyPr>
          <a:lstStyle/>
          <a:p>
            <a:pPr algn="just">
              <a:lnSpc>
                <a:spcPct val="115000"/>
              </a:lnSpc>
            </a:pPr>
            <a:r>
              <a:rPr lang="en-US" dirty="0"/>
              <a:t>Corel DRAW </a:t>
            </a:r>
            <a:r>
              <a:rPr lang="en-US" dirty="0" err="1"/>
              <a:t>grafik</a:t>
            </a:r>
            <a:r>
              <a:rPr lang="en-US" dirty="0"/>
              <a:t> </a:t>
            </a:r>
            <a:r>
              <a:rPr lang="en-US" dirty="0" err="1"/>
              <a:t>muharriBiz</a:t>
            </a:r>
            <a:r>
              <a:rPr lang="en-US" dirty="0"/>
              <a:t> </a:t>
            </a:r>
            <a:r>
              <a:rPr lang="en-US" dirty="0" err="1"/>
              <a:t>o’rganmoqchi</a:t>
            </a:r>
            <a:r>
              <a:rPr lang="en-US" dirty="0"/>
              <a:t> </a:t>
            </a:r>
            <a:r>
              <a:rPr lang="en-US" dirty="0" err="1"/>
              <a:t>bo’layotgan</a:t>
            </a:r>
            <a:r>
              <a:rPr lang="en-US" dirty="0"/>
              <a:t> </a:t>
            </a:r>
            <a:r>
              <a:rPr lang="en-US" dirty="0" err="1"/>
              <a:t>dastur</a:t>
            </a:r>
            <a:r>
              <a:rPr lang="en-US" dirty="0"/>
              <a:t> </a:t>
            </a:r>
            <a:r>
              <a:rPr lang="en-US" dirty="0" err="1"/>
              <a:t>Amerikaning</a:t>
            </a:r>
            <a:r>
              <a:rPr lang="en-US" dirty="0"/>
              <a:t> Autodesk </a:t>
            </a:r>
            <a:r>
              <a:rPr lang="en-US" dirty="0" err="1"/>
              <a:t>firmasi</a:t>
            </a:r>
            <a:r>
              <a:rPr lang="en-US" dirty="0"/>
              <a:t> </a:t>
            </a:r>
            <a:r>
              <a:rPr lang="en-US" dirty="0" err="1"/>
              <a:t>tomonidan</a:t>
            </a:r>
            <a:r>
              <a:rPr lang="en-US" dirty="0"/>
              <a:t> </a:t>
            </a:r>
            <a:r>
              <a:rPr lang="en-US" dirty="0" err="1"/>
              <a:t>ishlab</a:t>
            </a:r>
            <a:r>
              <a:rPr lang="en-US" dirty="0"/>
              <a:t> </a:t>
            </a:r>
            <a:r>
              <a:rPr lang="en-US" dirty="0" err="1"/>
              <a:t>chiqilgan</a:t>
            </a:r>
            <a:r>
              <a:rPr lang="en-US" dirty="0"/>
              <a:t> AutoCAD </a:t>
            </a:r>
            <a:r>
              <a:rPr lang="en-US" dirty="0" err="1"/>
              <a:t>grafikaviy</a:t>
            </a:r>
            <a:r>
              <a:rPr lang="en-US" dirty="0"/>
              <a:t> </a:t>
            </a:r>
            <a:r>
              <a:rPr lang="en-US" dirty="0" err="1"/>
              <a:t>dasturidir</a:t>
            </a:r>
            <a:r>
              <a:rPr lang="en-US" dirty="0"/>
              <a:t>. Autodesk </a:t>
            </a:r>
            <a:r>
              <a:rPr lang="en-US" dirty="0" err="1"/>
              <a:t>firmasining</a:t>
            </a:r>
            <a:r>
              <a:rPr lang="en-US" dirty="0"/>
              <a:t> </a:t>
            </a:r>
            <a:r>
              <a:rPr lang="en-US" dirty="0" err="1"/>
              <a:t>juda</a:t>
            </a:r>
            <a:r>
              <a:rPr lang="en-US" dirty="0"/>
              <a:t> </a:t>
            </a:r>
            <a:r>
              <a:rPr lang="en-US" dirty="0" err="1"/>
              <a:t>ko’plab</a:t>
            </a:r>
            <a:r>
              <a:rPr lang="en-US" dirty="0"/>
              <a:t> </a:t>
            </a:r>
            <a:r>
              <a:rPr lang="en-US" dirty="0" err="1"/>
              <a:t>dastur</a:t>
            </a:r>
            <a:r>
              <a:rPr lang="en-US" dirty="0"/>
              <a:t> </a:t>
            </a:r>
            <a:r>
              <a:rPr lang="en-US" dirty="0" err="1"/>
              <a:t>mahsulotlari</a:t>
            </a:r>
            <a:r>
              <a:rPr lang="en-US" dirty="0"/>
              <a:t> </a:t>
            </a:r>
            <a:r>
              <a:rPr lang="en-US" dirty="0" err="1"/>
              <a:t>mavjud</a:t>
            </a:r>
            <a:r>
              <a:rPr lang="en-US" dirty="0"/>
              <a:t> </a:t>
            </a:r>
            <a:r>
              <a:rPr lang="en-US" dirty="0" err="1"/>
              <a:t>bo’lib</a:t>
            </a:r>
            <a:r>
              <a:rPr lang="en-US" dirty="0"/>
              <a:t> </a:t>
            </a:r>
            <a:r>
              <a:rPr lang="en-US" i="1" dirty="0"/>
              <a:t>(AutoCAD, </a:t>
            </a:r>
            <a:r>
              <a:rPr lang="en-US" i="1" dirty="0" err="1"/>
              <a:t>ArchiCAD</a:t>
            </a:r>
            <a:r>
              <a:rPr lang="en-US" i="1" dirty="0"/>
              <a:t>, AutoCAD Electrical, 3ds Max, Design Review</a:t>
            </a:r>
            <a:r>
              <a:rPr lang="en-US" dirty="0"/>
              <a:t>...), </a:t>
            </a:r>
            <a:r>
              <a:rPr lang="en-US" dirty="0" err="1"/>
              <a:t>butun</a:t>
            </a:r>
            <a:r>
              <a:rPr lang="en-US" dirty="0"/>
              <a:t> </a:t>
            </a:r>
            <a:r>
              <a:rPr lang="en-US" dirty="0" err="1"/>
              <a:t>dunyoda</a:t>
            </a:r>
            <a:r>
              <a:rPr lang="en-US" dirty="0"/>
              <a:t> </a:t>
            </a:r>
            <a:r>
              <a:rPr lang="en-US" dirty="0" err="1"/>
              <a:t>keng</a:t>
            </a:r>
            <a:r>
              <a:rPr lang="en-US" dirty="0"/>
              <a:t> </a:t>
            </a:r>
            <a:r>
              <a:rPr lang="en-US" dirty="0" err="1"/>
              <a:t>ommalashib</a:t>
            </a:r>
            <a:r>
              <a:rPr lang="en-US" dirty="0"/>
              <a:t> </a:t>
            </a:r>
            <a:r>
              <a:rPr lang="en-US" dirty="0" err="1"/>
              <a:t>ketgan</a:t>
            </a:r>
            <a:r>
              <a:rPr lang="en-US" dirty="0"/>
              <a:t>, </a:t>
            </a:r>
            <a:r>
              <a:rPr lang="en-US" dirty="0" err="1"/>
              <a:t>eng</a:t>
            </a:r>
            <a:r>
              <a:rPr lang="en-US" dirty="0"/>
              <a:t> </a:t>
            </a:r>
            <a:r>
              <a:rPr lang="en-US" dirty="0" err="1"/>
              <a:t>so’ngi</a:t>
            </a:r>
            <a:r>
              <a:rPr lang="en-US" dirty="0"/>
              <a:t> </a:t>
            </a:r>
            <a:r>
              <a:rPr lang="en-US" dirty="0" err="1"/>
              <a:t>texnologiyalarni</a:t>
            </a:r>
            <a:r>
              <a:rPr lang="en-US" dirty="0"/>
              <a:t> </a:t>
            </a:r>
            <a:r>
              <a:rPr lang="en-US" dirty="0" err="1"/>
              <a:t>o’zida</a:t>
            </a:r>
            <a:r>
              <a:rPr lang="en-US" dirty="0"/>
              <a:t> </a:t>
            </a:r>
            <a:r>
              <a:rPr lang="en-US" dirty="0" err="1"/>
              <a:t>mujassamlashtiradi</a:t>
            </a:r>
            <a:r>
              <a:rPr lang="en-US" dirty="0"/>
              <a:t>. </a:t>
            </a:r>
            <a:r>
              <a:rPr lang="en-US" dirty="0" err="1"/>
              <a:t>Firmaning</a:t>
            </a:r>
            <a:r>
              <a:rPr lang="en-US" dirty="0"/>
              <a:t> </a:t>
            </a:r>
            <a:r>
              <a:rPr lang="en-US" dirty="0" err="1"/>
              <a:t>dastur</a:t>
            </a:r>
            <a:r>
              <a:rPr lang="en-US" dirty="0"/>
              <a:t> </a:t>
            </a:r>
            <a:r>
              <a:rPr lang="en-US" dirty="0" err="1"/>
              <a:t>mahsulotlari</a:t>
            </a:r>
            <a:r>
              <a:rPr lang="en-US" dirty="0"/>
              <a:t> </a:t>
            </a:r>
            <a:r>
              <a:rPr lang="en-US" dirty="0" err="1"/>
              <a:t>ichida</a:t>
            </a:r>
            <a:r>
              <a:rPr lang="en-US" dirty="0"/>
              <a:t> AutoCAD </a:t>
            </a:r>
            <a:r>
              <a:rPr lang="en-US" dirty="0" err="1"/>
              <a:t>dasturi</a:t>
            </a:r>
            <a:r>
              <a:rPr lang="en-US" dirty="0"/>
              <a:t> </a:t>
            </a:r>
            <a:r>
              <a:rPr lang="en-US" dirty="0" err="1"/>
              <a:t>muhim</a:t>
            </a:r>
            <a:r>
              <a:rPr lang="en-US" dirty="0"/>
              <a:t> </a:t>
            </a:r>
            <a:r>
              <a:rPr lang="en-US" dirty="0" err="1"/>
              <a:t>o’rin</a:t>
            </a:r>
            <a:r>
              <a:rPr lang="en-US" dirty="0"/>
              <a:t> </a:t>
            </a:r>
            <a:r>
              <a:rPr lang="en-US" dirty="0" err="1"/>
              <a:t>tutadi</a:t>
            </a:r>
            <a:r>
              <a:rPr lang="en-US" dirty="0"/>
              <a:t>. U </a:t>
            </a:r>
            <a:r>
              <a:rPr lang="en-US" dirty="0" err="1"/>
              <a:t>asosiy</a:t>
            </a:r>
            <a:r>
              <a:rPr lang="en-US" dirty="0"/>
              <a:t> </a:t>
            </a:r>
            <a:r>
              <a:rPr lang="en-US" dirty="0" err="1"/>
              <a:t>bo’lib</a:t>
            </a:r>
            <a:r>
              <a:rPr lang="en-US" dirty="0"/>
              <a:t>, </a:t>
            </a:r>
            <a:r>
              <a:rPr lang="en-US" dirty="0" err="1"/>
              <a:t>qolgan</a:t>
            </a:r>
            <a:r>
              <a:rPr lang="en-US" dirty="0"/>
              <a:t> </a:t>
            </a:r>
            <a:r>
              <a:rPr lang="en-US" dirty="0" err="1"/>
              <a:t>dasturlar</a:t>
            </a:r>
            <a:r>
              <a:rPr lang="en-US" dirty="0"/>
              <a:t> </a:t>
            </a:r>
            <a:r>
              <a:rPr lang="en-US" dirty="0" err="1"/>
              <a:t>uning</a:t>
            </a:r>
            <a:r>
              <a:rPr lang="en-US" dirty="0"/>
              <a:t> </a:t>
            </a:r>
            <a:r>
              <a:rPr lang="en-US" dirty="0" err="1"/>
              <a:t>asosida</a:t>
            </a:r>
            <a:r>
              <a:rPr lang="en-US" dirty="0"/>
              <a:t> </a:t>
            </a:r>
            <a:r>
              <a:rPr lang="en-US" dirty="0" err="1"/>
              <a:t>yaratilgan</a:t>
            </a:r>
            <a:r>
              <a:rPr lang="en-US" dirty="0"/>
              <a:t> </a:t>
            </a:r>
            <a:r>
              <a:rPr lang="en-US" dirty="0" err="1"/>
              <a:t>hisoblanadi</a:t>
            </a:r>
            <a:r>
              <a:rPr lang="en-US" dirty="0"/>
              <a:t>. </a:t>
            </a:r>
            <a:r>
              <a:rPr lang="en-US" dirty="0" err="1"/>
              <a:t>Grafik</a:t>
            </a:r>
            <a:r>
              <a:rPr lang="en-US" dirty="0"/>
              <a:t> </a:t>
            </a:r>
            <a:r>
              <a:rPr lang="en-US" dirty="0" err="1"/>
              <a:t>imkoniyatlari</a:t>
            </a:r>
            <a:r>
              <a:rPr lang="en-US" dirty="0"/>
              <a:t> </a:t>
            </a:r>
            <a:r>
              <a:rPr lang="en-US" dirty="0" err="1"/>
              <a:t>juda</a:t>
            </a:r>
            <a:r>
              <a:rPr lang="en-US" dirty="0"/>
              <a:t> </a:t>
            </a:r>
            <a:r>
              <a:rPr lang="en-US" dirty="0" err="1"/>
              <a:t>yuqori</a:t>
            </a:r>
            <a:r>
              <a:rPr lang="en-US" dirty="0"/>
              <a:t> </a:t>
            </a:r>
            <a:r>
              <a:rPr lang="en-US" dirty="0" err="1"/>
              <a:t>va</a:t>
            </a:r>
            <a:r>
              <a:rPr lang="en-US" dirty="0"/>
              <a:t> </a:t>
            </a:r>
            <a:r>
              <a:rPr lang="en-US" dirty="0" err="1"/>
              <a:t>ayni</a:t>
            </a:r>
            <a:r>
              <a:rPr lang="en-US" dirty="0"/>
              <a:t> </a:t>
            </a:r>
            <a:r>
              <a:rPr lang="en-US" dirty="0" err="1"/>
              <a:t>paytda</a:t>
            </a:r>
            <a:r>
              <a:rPr lang="en-US" dirty="0"/>
              <a:t> ham soda, ham </a:t>
            </a:r>
            <a:r>
              <a:rPr lang="en-US" dirty="0" err="1"/>
              <a:t>murakkab</a:t>
            </a:r>
            <a:r>
              <a:rPr lang="en-US" dirty="0"/>
              <a:t> </a:t>
            </a:r>
            <a:r>
              <a:rPr lang="en-US" dirty="0" err="1"/>
              <a:t>topshiriqlarni</a:t>
            </a:r>
            <a:r>
              <a:rPr lang="en-US" dirty="0"/>
              <a:t> </a:t>
            </a:r>
            <a:r>
              <a:rPr lang="en-US" dirty="0" err="1"/>
              <a:t>bajara</a:t>
            </a:r>
            <a:r>
              <a:rPr lang="en-US" dirty="0"/>
              <a:t> </a:t>
            </a:r>
            <a:r>
              <a:rPr lang="en-US" dirty="0" err="1"/>
              <a:t>oladi</a:t>
            </a:r>
            <a:r>
              <a:rPr lang="en-US" dirty="0"/>
              <a:t>. </a:t>
            </a:r>
            <a:r>
              <a:rPr lang="en-US" dirty="0" err="1"/>
              <a:t>Shunisi</a:t>
            </a:r>
            <a:r>
              <a:rPr lang="en-US" dirty="0"/>
              <a:t> </a:t>
            </a:r>
            <a:r>
              <a:rPr lang="en-US" dirty="0" err="1"/>
              <a:t>e’tiborga</a:t>
            </a:r>
            <a:r>
              <a:rPr lang="en-US" dirty="0"/>
              <a:t> </a:t>
            </a:r>
            <a:r>
              <a:rPr lang="en-US" dirty="0" err="1"/>
              <a:t>loyiqki</a:t>
            </a:r>
            <a:r>
              <a:rPr lang="en-US" dirty="0"/>
              <a:t> u </a:t>
            </a:r>
            <a:r>
              <a:rPr lang="en-US" dirty="0" err="1"/>
              <a:t>bevosita</a:t>
            </a:r>
            <a:r>
              <a:rPr lang="en-US" dirty="0"/>
              <a:t> </a:t>
            </a:r>
            <a:r>
              <a:rPr lang="en-US" dirty="0" err="1"/>
              <a:t>aniq</a:t>
            </a:r>
            <a:r>
              <a:rPr lang="en-US" dirty="0"/>
              <a:t> </a:t>
            </a:r>
            <a:r>
              <a:rPr lang="en-US" dirty="0" err="1"/>
              <a:t>fanlar</a:t>
            </a:r>
            <a:r>
              <a:rPr lang="en-US" dirty="0"/>
              <a:t> </a:t>
            </a:r>
            <a:r>
              <a:rPr lang="en-US" dirty="0" err="1"/>
              <a:t>bilan</a:t>
            </a:r>
            <a:r>
              <a:rPr lang="en-US" dirty="0"/>
              <a:t> ham </a:t>
            </a:r>
            <a:r>
              <a:rPr lang="en-US" dirty="0" err="1"/>
              <a:t>chambarchas</a:t>
            </a:r>
            <a:r>
              <a:rPr lang="en-US" dirty="0"/>
              <a:t> </a:t>
            </a:r>
            <a:r>
              <a:rPr lang="en-US" dirty="0" err="1"/>
              <a:t>bog’liqdir</a:t>
            </a:r>
            <a:r>
              <a:rPr lang="en-US" dirty="0"/>
              <a:t>. </a:t>
            </a:r>
            <a:r>
              <a:rPr lang="en-US" dirty="0" err="1"/>
              <a:t>Ularning</a:t>
            </a:r>
            <a:r>
              <a:rPr lang="en-US" dirty="0"/>
              <a:t> </a:t>
            </a:r>
            <a:r>
              <a:rPr lang="en-US" dirty="0" err="1"/>
              <a:t>uzviy</a:t>
            </a:r>
            <a:r>
              <a:rPr lang="en-US" dirty="0"/>
              <a:t> </a:t>
            </a:r>
            <a:r>
              <a:rPr lang="en-US" dirty="0" err="1"/>
              <a:t>davomi</a:t>
            </a:r>
            <a:r>
              <a:rPr lang="en-US" dirty="0"/>
              <a:t> </a:t>
            </a:r>
            <a:r>
              <a:rPr lang="en-US" dirty="0" err="1"/>
              <a:t>sifatida</a:t>
            </a:r>
            <a:r>
              <a:rPr lang="en-US" dirty="0"/>
              <a:t> ham </a:t>
            </a:r>
            <a:r>
              <a:rPr lang="en-US" dirty="0" err="1"/>
              <a:t>qabul</a:t>
            </a:r>
            <a:r>
              <a:rPr lang="en-US" dirty="0"/>
              <a:t> </a:t>
            </a:r>
            <a:r>
              <a:rPr lang="en-US" dirty="0" err="1"/>
              <a:t>qilinishi</a:t>
            </a:r>
            <a:r>
              <a:rPr lang="en-US" dirty="0"/>
              <a:t> </a:t>
            </a:r>
            <a:r>
              <a:rPr lang="en-US" dirty="0" err="1"/>
              <a:t>mumkin</a:t>
            </a:r>
            <a:r>
              <a:rPr lang="en-US" dirty="0"/>
              <a:t> </a:t>
            </a:r>
            <a:r>
              <a:rPr lang="en-US" dirty="0" err="1"/>
              <a:t>va</a:t>
            </a:r>
            <a:r>
              <a:rPr lang="en-US" dirty="0"/>
              <a:t> </a:t>
            </a:r>
            <a:r>
              <a:rPr lang="en-US" dirty="0" err="1"/>
              <a:t>talabalarning</a:t>
            </a:r>
            <a:r>
              <a:rPr lang="en-US" dirty="0"/>
              <a:t> </a:t>
            </a:r>
            <a:r>
              <a:rPr lang="en-US" dirty="0" err="1"/>
              <a:t>kelgusi</a:t>
            </a:r>
            <a:r>
              <a:rPr lang="en-US" dirty="0"/>
              <a:t> </a:t>
            </a:r>
            <a:r>
              <a:rPr lang="en-US" dirty="0" err="1"/>
              <a:t>ish</a:t>
            </a:r>
            <a:r>
              <a:rPr lang="en-US" dirty="0"/>
              <a:t> </a:t>
            </a:r>
            <a:r>
              <a:rPr lang="en-US" dirty="0" err="1"/>
              <a:t>faoliyatlarida</a:t>
            </a:r>
            <a:r>
              <a:rPr lang="en-US" dirty="0"/>
              <a:t> ham </a:t>
            </a:r>
            <a:r>
              <a:rPr lang="en-US" dirty="0" err="1"/>
              <a:t>foydali</a:t>
            </a:r>
            <a:r>
              <a:rPr lang="en-US" dirty="0"/>
              <a:t> </a:t>
            </a:r>
            <a:r>
              <a:rPr lang="en-US" dirty="0" err="1"/>
              <a:t>o’rin</a:t>
            </a:r>
            <a:r>
              <a:rPr lang="en-US" dirty="0"/>
              <a:t> </a:t>
            </a:r>
            <a:r>
              <a:rPr lang="en-US" dirty="0" err="1"/>
              <a:t>tutadi</a:t>
            </a:r>
            <a:r>
              <a:rPr lang="en-US" dirty="0"/>
              <a:t> </a:t>
            </a:r>
            <a:r>
              <a:rPr lang="en-US" dirty="0" err="1"/>
              <a:t>degan</a:t>
            </a:r>
            <a:r>
              <a:rPr lang="en-US" dirty="0"/>
              <a:t> </a:t>
            </a:r>
            <a:r>
              <a:rPr lang="en-US" dirty="0" err="1"/>
              <a:t>umiddamiz</a:t>
            </a:r>
            <a:r>
              <a:rPr lang="en-US" dirty="0"/>
              <a:t>.</a:t>
            </a:r>
            <a:endParaRPr lang="ru-RU" dirty="0"/>
          </a:p>
          <a:p>
            <a:pPr algn="just">
              <a:lnSpc>
                <a:spcPct val="115000"/>
              </a:lnSpc>
              <a:spcAft>
                <a:spcPts val="0"/>
              </a:spcAft>
            </a:pPr>
            <a:endParaRPr lang="ru-RU" sz="14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743201"/>
            <a:ext cx="4048857" cy="269923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6" name="Прямоугольник 5"/>
          <p:cNvSpPr/>
          <p:nvPr/>
        </p:nvSpPr>
        <p:spPr>
          <a:xfrm>
            <a:off x="1359196" y="544243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163444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uz-Cyrl-UZ" dirty="0" smtClean="0">
                <a:solidFill>
                  <a:schemeClr val="accent1"/>
                </a:solidFill>
              </a:rPr>
              <a:t>Aut</a:t>
            </a:r>
            <a:r>
              <a:rPr lang="en-US" dirty="0" smtClean="0">
                <a:solidFill>
                  <a:schemeClr val="accent1"/>
                </a:solidFill>
              </a:rPr>
              <a:t>o</a:t>
            </a:r>
            <a:r>
              <a:rPr lang="uz-Cyrl-UZ" dirty="0" smtClean="0">
                <a:solidFill>
                  <a:schemeClr val="accent1"/>
                </a:solidFill>
              </a:rPr>
              <a:t>CAD </a:t>
            </a:r>
            <a:r>
              <a:rPr lang="uz-Cyrl-UZ" dirty="0">
                <a:solidFill>
                  <a:schemeClr val="accent1"/>
                </a:solidFill>
              </a:rPr>
              <a:t>grafik dasturi chizma yaratish </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856673" y="1617785"/>
            <a:ext cx="9998137" cy="4154984"/>
          </a:xfrm>
          <a:prstGeom prst="rect">
            <a:avLst/>
          </a:prstGeom>
        </p:spPr>
        <p:txBody>
          <a:bodyPr wrap="square">
            <a:spAutoFit/>
          </a:bodyPr>
          <a:lstStyle/>
          <a:p>
            <a:pPr algn="just" defTabSz="914309" fontAlgn="base">
              <a:spcBef>
                <a:spcPct val="0"/>
              </a:spcBef>
              <a:spcAft>
                <a:spcPct val="0"/>
              </a:spcAft>
              <a:defRPr/>
            </a:pPr>
            <a:r>
              <a:rPr lang="uz-Cyrl-UZ" sz="2400" dirty="0" smtClean="0">
                <a:solidFill>
                  <a:schemeClr val="accent2"/>
                </a:solidFill>
              </a:rPr>
              <a:t>AutuCAD </a:t>
            </a:r>
            <a:r>
              <a:rPr lang="uz-Cyrl-UZ" sz="2400" dirty="0">
                <a:solidFill>
                  <a:schemeClr val="accent2"/>
                </a:solidFill>
              </a:rPr>
              <a:t>grafik dasturi chizma yaratish bilan bog’liq bu’lganligi uchun ham chizmachilik, geumetriya, chizmachilik fanining nazariyasi hisoblanmish chizma geometriya kabi aniq fanlarni bilishni talab etadi. Oddiy geumetrik yasashlar (aylanani teng bu’lakarga bu’lish, aylana yuyi, urinma, vatar, burchak bissektrisalarni u’tkazish, perpendikulyarlik va parallellik xussalari...)ni bilish talab etiladi. Aks holda u’zimiz buyruqlar majmuasini nutu’g’ri berib dasturdan biron bir amalni ajarishini talab etishimiz u’rinsiz. Qisqa qilib aytganda AutuCAD grafik dasturini u’rganishda dastlab informatika su’ng chimachilik va chizma geumetriya fanlari u’zlashtirilgan bu’lishi luzim.     Hozirgi  vaqtda  uch  o‘lchamli  kompyuterli  modellashtirish  vositalari  foydalanuvchilarning e'tiborida  bo‘layapti  va  bu  tasodifiy  emas  albatta.  Ulardan  foydalanish  konstruktorlik-loyihalash ishlarining sifatli bajarilishi hamda foydalanuvchiga chizmalarni tez, sifatli, yuqori aniqlikda bajarish va  qog‘ozga chiqarish imkonini beradi.  </a:t>
            </a:r>
            <a:endParaRPr lang="ru-RU" sz="2400" dirty="0">
              <a:solidFill>
                <a:schemeClr val="accent2"/>
              </a:solidFill>
            </a:endParaRPr>
          </a:p>
        </p:txBody>
      </p:sp>
    </p:spTree>
    <p:extLst>
      <p:ext uri="{BB962C8B-B14F-4D97-AF65-F5344CB8AC3E}">
        <p14:creationId xmlns:p14="http://schemas.microsoft.com/office/powerpoint/2010/main" val="3842853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uz-Cyrl-UZ" dirty="0" smtClean="0">
                <a:solidFill>
                  <a:schemeClr val="accent1"/>
                </a:solidFill>
              </a:rPr>
              <a:t>Aut</a:t>
            </a:r>
            <a:r>
              <a:rPr lang="en-US" dirty="0" smtClean="0">
                <a:solidFill>
                  <a:schemeClr val="accent1"/>
                </a:solidFill>
              </a:rPr>
              <a:t>o</a:t>
            </a:r>
            <a:r>
              <a:rPr lang="uz-Cyrl-UZ" dirty="0" smtClean="0">
                <a:solidFill>
                  <a:schemeClr val="accent1"/>
                </a:solidFill>
              </a:rPr>
              <a:t>CAD </a:t>
            </a:r>
            <a:r>
              <a:rPr lang="uz-Cyrl-UZ" dirty="0">
                <a:solidFill>
                  <a:schemeClr val="accent1"/>
                </a:solidFill>
              </a:rPr>
              <a:t>grafik dasturi chizma yaratish </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526116" y="2118448"/>
            <a:ext cx="5149362" cy="28938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112">
            <a:extLst>
              <a:ext uri="{FF2B5EF4-FFF2-40B4-BE49-F238E27FC236}">
                <a16:creationId xmlns:a16="http://schemas.microsoft.com/office/drawing/2014/main" id="{9C8909F7-D927-F740-9836-8F8C8156580D}"/>
              </a:ext>
            </a:extLst>
          </p:cNvPr>
          <p:cNvSpPr/>
          <p:nvPr/>
        </p:nvSpPr>
        <p:spPr>
          <a:xfrm>
            <a:off x="856673" y="1617785"/>
            <a:ext cx="5253981" cy="3539430"/>
          </a:xfrm>
          <a:prstGeom prst="rect">
            <a:avLst/>
          </a:prstGeom>
        </p:spPr>
        <p:txBody>
          <a:bodyPr wrap="square">
            <a:spAutoFit/>
          </a:bodyPr>
          <a:lstStyle/>
          <a:p>
            <a:pPr algn="just" defTabSz="914309" fontAlgn="base">
              <a:spcBef>
                <a:spcPct val="0"/>
              </a:spcBef>
              <a:spcAft>
                <a:spcPct val="0"/>
              </a:spcAft>
              <a:defRPr/>
            </a:pPr>
            <a:r>
              <a:rPr lang="en-US" sz="1600" dirty="0" err="1">
                <a:solidFill>
                  <a:schemeClr val="accent2"/>
                </a:solidFill>
              </a:rPr>
              <a:t>Ushbu</a:t>
            </a:r>
            <a:r>
              <a:rPr lang="en-US" sz="1600" dirty="0">
                <a:solidFill>
                  <a:schemeClr val="accent2"/>
                </a:solidFill>
              </a:rPr>
              <a:t>  </a:t>
            </a:r>
            <a:r>
              <a:rPr lang="en-US" sz="1600" dirty="0" err="1">
                <a:solidFill>
                  <a:schemeClr val="accent2"/>
                </a:solidFill>
              </a:rPr>
              <a:t>qo‘llanmada</a:t>
            </a:r>
            <a:r>
              <a:rPr lang="en-US" sz="1600" dirty="0">
                <a:solidFill>
                  <a:schemeClr val="accent2"/>
                </a:solidFill>
              </a:rPr>
              <a:t>  </a:t>
            </a:r>
            <a:r>
              <a:rPr lang="en-US" sz="1600" dirty="0" err="1">
                <a:solidFill>
                  <a:schemeClr val="accent2"/>
                </a:solidFill>
              </a:rPr>
              <a:t>kompyuterli</a:t>
            </a:r>
            <a:r>
              <a:rPr lang="en-US" sz="1600" dirty="0">
                <a:solidFill>
                  <a:schemeClr val="accent2"/>
                </a:solidFill>
              </a:rPr>
              <a:t>  </a:t>
            </a:r>
            <a:r>
              <a:rPr lang="en-US" sz="1600" dirty="0" err="1">
                <a:solidFill>
                  <a:schemeClr val="accent2"/>
                </a:solidFill>
              </a:rPr>
              <a:t>modellashtirishni</a:t>
            </a:r>
            <a:r>
              <a:rPr lang="en-US" sz="1600" dirty="0">
                <a:solidFill>
                  <a:schemeClr val="accent2"/>
                </a:solidFill>
              </a:rPr>
              <a:t>  </a:t>
            </a:r>
            <a:r>
              <a:rPr lang="en-US" sz="1600" dirty="0" err="1">
                <a:solidFill>
                  <a:schemeClr val="accent2"/>
                </a:solidFill>
              </a:rPr>
              <a:t>loyihalashtirishning</a:t>
            </a:r>
            <a:r>
              <a:rPr lang="en-US" sz="1600" dirty="0">
                <a:solidFill>
                  <a:schemeClr val="accent2"/>
                </a:solidFill>
              </a:rPr>
              <a:t>  universal  </a:t>
            </a:r>
            <a:r>
              <a:rPr lang="en-US" sz="1600" dirty="0" err="1">
                <a:solidFill>
                  <a:schemeClr val="accent2"/>
                </a:solidFill>
              </a:rPr>
              <a:t>grafik</a:t>
            </a:r>
            <a:r>
              <a:rPr lang="en-US" sz="1600" dirty="0">
                <a:solidFill>
                  <a:schemeClr val="accent2"/>
                </a:solidFill>
              </a:rPr>
              <a:t> </a:t>
            </a:r>
            <a:r>
              <a:rPr lang="en-US" sz="1600" dirty="0" err="1">
                <a:solidFill>
                  <a:schemeClr val="accent2"/>
                </a:solidFill>
              </a:rPr>
              <a:t>sistemasi</a:t>
            </a:r>
            <a:r>
              <a:rPr lang="en-US" sz="1600" dirty="0">
                <a:solidFill>
                  <a:schemeClr val="accent2"/>
                </a:solidFill>
              </a:rPr>
              <a:t> </a:t>
            </a:r>
            <a:r>
              <a:rPr lang="en-US" sz="1600" dirty="0" err="1">
                <a:solidFill>
                  <a:schemeClr val="accent2"/>
                </a:solidFill>
              </a:rPr>
              <a:t>muhitidan</a:t>
            </a:r>
            <a:r>
              <a:rPr lang="en-US" sz="1600" dirty="0">
                <a:solidFill>
                  <a:schemeClr val="accent2"/>
                </a:solidFill>
              </a:rPr>
              <a:t> </a:t>
            </a:r>
            <a:r>
              <a:rPr lang="en-US" sz="1600" dirty="0" err="1">
                <a:solidFill>
                  <a:schemeClr val="accent2"/>
                </a:solidFill>
              </a:rPr>
              <a:t>iborat</a:t>
            </a:r>
            <a:r>
              <a:rPr lang="en-US" sz="1600" dirty="0">
                <a:solidFill>
                  <a:schemeClr val="accent2"/>
                </a:solidFill>
              </a:rPr>
              <a:t> </a:t>
            </a:r>
            <a:r>
              <a:rPr lang="en-US" sz="1600" dirty="0" err="1">
                <a:solidFill>
                  <a:schemeClr val="accent2"/>
                </a:solidFill>
              </a:rPr>
              <a:t>bo‘lgan</a:t>
            </a:r>
            <a:r>
              <a:rPr lang="en-US" sz="1600" dirty="0">
                <a:solidFill>
                  <a:schemeClr val="accent2"/>
                </a:solidFill>
              </a:rPr>
              <a:t>  AutoCAD </a:t>
            </a:r>
            <a:r>
              <a:rPr lang="en-US" sz="1600" dirty="0" err="1">
                <a:solidFill>
                  <a:schemeClr val="accent2"/>
                </a:solidFill>
              </a:rPr>
              <a:t>dan</a:t>
            </a:r>
            <a:r>
              <a:rPr lang="en-US" sz="1600" dirty="0">
                <a:solidFill>
                  <a:schemeClr val="accent2"/>
                </a:solidFill>
              </a:rPr>
              <a:t> </a:t>
            </a:r>
            <a:r>
              <a:rPr lang="en-US" sz="1600" dirty="0" err="1">
                <a:solidFill>
                  <a:schemeClr val="accent2"/>
                </a:solidFill>
              </a:rPr>
              <a:t>foydalanish</a:t>
            </a:r>
            <a:r>
              <a:rPr lang="en-US" sz="1600" dirty="0">
                <a:solidFill>
                  <a:schemeClr val="accent2"/>
                </a:solidFill>
              </a:rPr>
              <a:t> </a:t>
            </a:r>
            <a:r>
              <a:rPr lang="en-US" sz="1600" dirty="0" err="1">
                <a:solidFill>
                  <a:schemeClr val="accent2"/>
                </a:solidFill>
              </a:rPr>
              <a:t>uslubi</a:t>
            </a:r>
            <a:r>
              <a:rPr lang="en-US" sz="1600" dirty="0">
                <a:solidFill>
                  <a:schemeClr val="accent2"/>
                </a:solidFill>
              </a:rPr>
              <a:t> </a:t>
            </a:r>
            <a:r>
              <a:rPr lang="en-US" sz="1600" dirty="0" err="1">
                <a:solidFill>
                  <a:schemeClr val="accent2"/>
                </a:solidFill>
              </a:rPr>
              <a:t>taklif</a:t>
            </a:r>
            <a:r>
              <a:rPr lang="en-US" sz="1600" dirty="0">
                <a:solidFill>
                  <a:schemeClr val="accent2"/>
                </a:solidFill>
              </a:rPr>
              <a:t> </a:t>
            </a:r>
            <a:r>
              <a:rPr lang="en-US" sz="1600" dirty="0" err="1">
                <a:solidFill>
                  <a:schemeClr val="accent2"/>
                </a:solidFill>
              </a:rPr>
              <a:t>etilgan</a:t>
            </a:r>
            <a:r>
              <a:rPr lang="en-US" sz="1600" dirty="0">
                <a:solidFill>
                  <a:schemeClr val="accent2"/>
                </a:solidFill>
              </a:rPr>
              <a:t>. Bu AutoCAD  </a:t>
            </a:r>
            <a:r>
              <a:rPr lang="en-US" sz="1600" dirty="0" err="1">
                <a:solidFill>
                  <a:schemeClr val="accent2"/>
                </a:solidFill>
              </a:rPr>
              <a:t>tizimi</a:t>
            </a:r>
            <a:r>
              <a:rPr lang="en-US" sz="1600" dirty="0">
                <a:solidFill>
                  <a:schemeClr val="accent2"/>
                </a:solidFill>
              </a:rPr>
              <a:t>  Autodesk  </a:t>
            </a:r>
            <a:r>
              <a:rPr lang="en-US" sz="1600" dirty="0" err="1">
                <a:solidFill>
                  <a:schemeClr val="accent2"/>
                </a:solidFill>
              </a:rPr>
              <a:t>kompaniyasi</a:t>
            </a:r>
            <a:r>
              <a:rPr lang="en-US" sz="1600" dirty="0">
                <a:solidFill>
                  <a:schemeClr val="accent2"/>
                </a:solidFill>
              </a:rPr>
              <a:t>  </a:t>
            </a:r>
            <a:r>
              <a:rPr lang="en-US" sz="1600" dirty="0" err="1">
                <a:solidFill>
                  <a:schemeClr val="accent2"/>
                </a:solidFill>
              </a:rPr>
              <a:t>tomonidan</a:t>
            </a:r>
            <a:r>
              <a:rPr lang="en-US" sz="1600" dirty="0">
                <a:solidFill>
                  <a:schemeClr val="accent2"/>
                </a:solidFill>
              </a:rPr>
              <a:t>  </a:t>
            </a:r>
            <a:r>
              <a:rPr lang="en-US" sz="1600" dirty="0" err="1">
                <a:solidFill>
                  <a:schemeClr val="accent2"/>
                </a:solidFill>
              </a:rPr>
              <a:t>ishlab</a:t>
            </a:r>
            <a:r>
              <a:rPr lang="en-US" sz="1600" dirty="0">
                <a:solidFill>
                  <a:schemeClr val="accent2"/>
                </a:solidFill>
              </a:rPr>
              <a:t>  </a:t>
            </a:r>
            <a:r>
              <a:rPr lang="en-US" sz="1600" dirty="0" err="1">
                <a:solidFill>
                  <a:schemeClr val="accent2"/>
                </a:solidFill>
              </a:rPr>
              <a:t>chiqilgan</a:t>
            </a:r>
            <a:r>
              <a:rPr lang="en-US" sz="1600" dirty="0">
                <a:solidFill>
                  <a:schemeClr val="accent2"/>
                </a:solidFill>
              </a:rPr>
              <a:t>  </a:t>
            </a:r>
            <a:r>
              <a:rPr lang="en-US" sz="1600" dirty="0" err="1">
                <a:solidFill>
                  <a:schemeClr val="accent2"/>
                </a:solidFill>
              </a:rPr>
              <a:t>bo‘lib</a:t>
            </a:r>
            <a:r>
              <a:rPr lang="en-US" sz="1600" dirty="0">
                <a:solidFill>
                  <a:schemeClr val="accent2"/>
                </a:solidFill>
              </a:rPr>
              <a:t>,  </a:t>
            </a:r>
            <a:r>
              <a:rPr lang="en-US" sz="1600" dirty="0" err="1">
                <a:solidFill>
                  <a:schemeClr val="accent2"/>
                </a:solidFill>
              </a:rPr>
              <a:t>loyihalash</a:t>
            </a:r>
            <a:r>
              <a:rPr lang="en-US" sz="1600" dirty="0">
                <a:solidFill>
                  <a:schemeClr val="accent2"/>
                </a:solidFill>
              </a:rPr>
              <a:t>  </a:t>
            </a:r>
            <a:r>
              <a:rPr lang="en-US" sz="1600" dirty="0" err="1">
                <a:solidFill>
                  <a:schemeClr val="accent2"/>
                </a:solidFill>
              </a:rPr>
              <a:t>jarayonida</a:t>
            </a:r>
            <a:r>
              <a:rPr lang="en-US" sz="1600" dirty="0">
                <a:solidFill>
                  <a:schemeClr val="accent2"/>
                </a:solidFill>
              </a:rPr>
              <a:t>  </a:t>
            </a:r>
            <a:r>
              <a:rPr lang="en-US" sz="1600" dirty="0" err="1">
                <a:solidFill>
                  <a:schemeClr val="accent2"/>
                </a:solidFill>
              </a:rPr>
              <a:t>ko‘p</a:t>
            </a:r>
            <a:r>
              <a:rPr lang="en-US" sz="1600" dirty="0">
                <a:solidFill>
                  <a:schemeClr val="accent2"/>
                </a:solidFill>
              </a:rPr>
              <a:t>  </a:t>
            </a:r>
            <a:r>
              <a:rPr lang="en-US" sz="1600" dirty="0" err="1">
                <a:solidFill>
                  <a:schemeClr val="accent2"/>
                </a:solidFill>
              </a:rPr>
              <a:t>sonli</a:t>
            </a:r>
            <a:r>
              <a:rPr lang="en-US" sz="1600" dirty="0">
                <a:solidFill>
                  <a:schemeClr val="accent2"/>
                </a:solidFill>
              </a:rPr>
              <a:t> </a:t>
            </a:r>
            <a:r>
              <a:rPr lang="en-US" sz="1600" dirty="0" err="1">
                <a:solidFill>
                  <a:schemeClr val="accent2"/>
                </a:solidFill>
              </a:rPr>
              <a:t>foydalanuvchilar</a:t>
            </a:r>
            <a:r>
              <a:rPr lang="en-US" sz="1600" dirty="0">
                <a:solidFill>
                  <a:schemeClr val="accent2"/>
                </a:solidFill>
              </a:rPr>
              <a:t> </a:t>
            </a:r>
            <a:r>
              <a:rPr lang="en-US" sz="1600" dirty="0" err="1">
                <a:solidFill>
                  <a:schemeClr val="accent2"/>
                </a:solidFill>
              </a:rPr>
              <a:t>qulay</a:t>
            </a:r>
            <a:r>
              <a:rPr lang="en-US" sz="1600" dirty="0">
                <a:solidFill>
                  <a:schemeClr val="accent2"/>
                </a:solidFill>
              </a:rPr>
              <a:t> </a:t>
            </a:r>
            <a:r>
              <a:rPr lang="en-US" sz="1600" dirty="0" err="1">
                <a:solidFill>
                  <a:schemeClr val="accent2"/>
                </a:solidFill>
              </a:rPr>
              <a:t>holda</a:t>
            </a:r>
            <a:r>
              <a:rPr lang="en-US" sz="1600" dirty="0">
                <a:solidFill>
                  <a:schemeClr val="accent2"/>
                </a:solidFill>
              </a:rPr>
              <a:t> </a:t>
            </a:r>
            <a:r>
              <a:rPr lang="en-US" sz="1600" dirty="0" err="1">
                <a:solidFill>
                  <a:schemeClr val="accent2"/>
                </a:solidFill>
              </a:rPr>
              <a:t>ishlatishlari</a:t>
            </a:r>
            <a:r>
              <a:rPr lang="en-US" sz="1600" dirty="0">
                <a:solidFill>
                  <a:schemeClr val="accent2"/>
                </a:solidFill>
              </a:rPr>
              <a:t> </a:t>
            </a:r>
            <a:r>
              <a:rPr lang="en-US" sz="1600" dirty="0" err="1">
                <a:solidFill>
                  <a:schemeClr val="accent2"/>
                </a:solidFill>
              </a:rPr>
              <a:t>ko‘zda</a:t>
            </a:r>
            <a:r>
              <a:rPr lang="en-US" sz="1600" dirty="0">
                <a:solidFill>
                  <a:schemeClr val="accent2"/>
                </a:solidFill>
              </a:rPr>
              <a:t> </a:t>
            </a:r>
            <a:r>
              <a:rPr lang="en-US" sz="1600" dirty="0" err="1">
                <a:solidFill>
                  <a:schemeClr val="accent2"/>
                </a:solidFill>
              </a:rPr>
              <a:t>tutilgan</a:t>
            </a:r>
            <a:r>
              <a:rPr lang="en-US" sz="1600" dirty="0">
                <a:solidFill>
                  <a:schemeClr val="accent2"/>
                </a:solidFill>
              </a:rPr>
              <a:t>. </a:t>
            </a:r>
            <a:r>
              <a:rPr lang="en-US" sz="1600" dirty="0" err="1">
                <a:solidFill>
                  <a:schemeClr val="accent2"/>
                </a:solidFill>
              </a:rPr>
              <a:t>Hozirgi</a:t>
            </a:r>
            <a:r>
              <a:rPr lang="en-US" sz="1600" dirty="0">
                <a:solidFill>
                  <a:schemeClr val="accent2"/>
                </a:solidFill>
              </a:rPr>
              <a:t> </a:t>
            </a:r>
            <a:r>
              <a:rPr lang="en-US" sz="1600" dirty="0" err="1">
                <a:solidFill>
                  <a:schemeClr val="accent2"/>
                </a:solidFill>
              </a:rPr>
              <a:t>davrda</a:t>
            </a:r>
            <a:r>
              <a:rPr lang="en-US" sz="1600" dirty="0">
                <a:solidFill>
                  <a:schemeClr val="accent2"/>
                </a:solidFill>
              </a:rPr>
              <a:t> AutoCAD </a:t>
            </a:r>
            <a:r>
              <a:rPr lang="en-US" sz="1600" dirty="0" err="1">
                <a:solidFill>
                  <a:schemeClr val="accent2"/>
                </a:solidFill>
              </a:rPr>
              <a:t>ning</a:t>
            </a:r>
            <a:r>
              <a:rPr lang="en-US" sz="1600" dirty="0">
                <a:solidFill>
                  <a:schemeClr val="accent2"/>
                </a:solidFill>
              </a:rPr>
              <a:t> </a:t>
            </a:r>
            <a:r>
              <a:rPr lang="en-US" sz="1600" dirty="0" err="1">
                <a:solidFill>
                  <a:schemeClr val="accent2"/>
                </a:solidFill>
              </a:rPr>
              <a:t>dasturiy</a:t>
            </a:r>
            <a:r>
              <a:rPr lang="en-US" sz="1600" dirty="0">
                <a:solidFill>
                  <a:schemeClr val="accent2"/>
                </a:solidFill>
              </a:rPr>
              <a:t> </a:t>
            </a:r>
            <a:r>
              <a:rPr lang="en-US" sz="1600" dirty="0" err="1">
                <a:solidFill>
                  <a:schemeClr val="accent2"/>
                </a:solidFill>
              </a:rPr>
              <a:t>ta'minoti</a:t>
            </a:r>
            <a:r>
              <a:rPr lang="en-US" sz="1600" dirty="0">
                <a:solidFill>
                  <a:schemeClr val="accent2"/>
                </a:solidFill>
              </a:rPr>
              <a:t>  </a:t>
            </a:r>
            <a:r>
              <a:rPr lang="en-US" sz="1600" dirty="0" err="1">
                <a:solidFill>
                  <a:schemeClr val="accent2"/>
                </a:solidFill>
              </a:rPr>
              <a:t>kompaniyani</a:t>
            </a:r>
            <a:r>
              <a:rPr lang="en-US" sz="1600" dirty="0">
                <a:solidFill>
                  <a:schemeClr val="accent2"/>
                </a:solidFill>
              </a:rPr>
              <a:t>  </a:t>
            </a:r>
            <a:r>
              <a:rPr lang="en-US" sz="1600" dirty="0" err="1">
                <a:solidFill>
                  <a:schemeClr val="accent2"/>
                </a:solidFill>
              </a:rPr>
              <a:t>eng</a:t>
            </a:r>
            <a:r>
              <a:rPr lang="en-US" sz="1600" dirty="0">
                <a:solidFill>
                  <a:schemeClr val="accent2"/>
                </a:solidFill>
              </a:rPr>
              <a:t>  </a:t>
            </a:r>
            <a:r>
              <a:rPr lang="en-US" sz="1600" dirty="0" err="1">
                <a:solidFill>
                  <a:schemeClr val="accent2"/>
                </a:solidFill>
              </a:rPr>
              <a:t>yaxshi</a:t>
            </a:r>
            <a:r>
              <a:rPr lang="en-US" sz="1600" dirty="0">
                <a:solidFill>
                  <a:schemeClr val="accent2"/>
                </a:solidFill>
              </a:rPr>
              <a:t>  </a:t>
            </a:r>
            <a:r>
              <a:rPr lang="en-US" sz="1600" dirty="0" err="1">
                <a:solidFill>
                  <a:schemeClr val="accent2"/>
                </a:solidFill>
              </a:rPr>
              <a:t>mahsuloti</a:t>
            </a:r>
            <a:r>
              <a:rPr lang="en-US" sz="1600" dirty="0">
                <a:solidFill>
                  <a:schemeClr val="accent2"/>
                </a:solidFill>
              </a:rPr>
              <a:t>  </a:t>
            </a:r>
            <a:r>
              <a:rPr lang="en-US" sz="1600" dirty="0" err="1">
                <a:solidFill>
                  <a:schemeClr val="accent2"/>
                </a:solidFill>
              </a:rPr>
              <a:t>bo‘lib</a:t>
            </a:r>
            <a:r>
              <a:rPr lang="en-US" sz="1600" dirty="0">
                <a:solidFill>
                  <a:schemeClr val="accent2"/>
                </a:solidFill>
              </a:rPr>
              <a:t>,  </a:t>
            </a:r>
            <a:r>
              <a:rPr lang="en-US" sz="1600" dirty="0" err="1">
                <a:solidFill>
                  <a:schemeClr val="accent2"/>
                </a:solidFill>
              </a:rPr>
              <a:t>shaxsiy</a:t>
            </a:r>
            <a:r>
              <a:rPr lang="en-US" sz="1600" dirty="0">
                <a:solidFill>
                  <a:schemeClr val="accent2"/>
                </a:solidFill>
              </a:rPr>
              <a:t>  </a:t>
            </a:r>
            <a:r>
              <a:rPr lang="en-US" sz="1600" dirty="0" err="1">
                <a:solidFill>
                  <a:schemeClr val="accent2"/>
                </a:solidFill>
              </a:rPr>
              <a:t>kompyuterlarning</a:t>
            </a:r>
            <a:r>
              <a:rPr lang="en-US" sz="1600" dirty="0">
                <a:solidFill>
                  <a:schemeClr val="accent2"/>
                </a:solidFill>
              </a:rPr>
              <a:t>  </a:t>
            </a:r>
            <a:r>
              <a:rPr lang="en-US" sz="1600" dirty="0" err="1">
                <a:solidFill>
                  <a:schemeClr val="accent2"/>
                </a:solidFill>
              </a:rPr>
              <a:t>eng</a:t>
            </a:r>
            <a:r>
              <a:rPr lang="en-US" sz="1600" dirty="0">
                <a:solidFill>
                  <a:schemeClr val="accent2"/>
                </a:solidFill>
              </a:rPr>
              <a:t>  </a:t>
            </a:r>
            <a:r>
              <a:rPr lang="en-US" sz="1600" dirty="0" err="1">
                <a:solidFill>
                  <a:schemeClr val="accent2"/>
                </a:solidFill>
              </a:rPr>
              <a:t>keng</a:t>
            </a:r>
            <a:r>
              <a:rPr lang="en-US" sz="1600" dirty="0">
                <a:solidFill>
                  <a:schemeClr val="accent2"/>
                </a:solidFill>
              </a:rPr>
              <a:t>  </a:t>
            </a:r>
            <a:r>
              <a:rPr lang="en-US" sz="1600" dirty="0" err="1">
                <a:solidFill>
                  <a:schemeClr val="accent2"/>
                </a:solidFill>
              </a:rPr>
              <a:t>tarqalgan</a:t>
            </a:r>
            <a:r>
              <a:rPr lang="en-US" sz="1600" dirty="0">
                <a:solidFill>
                  <a:schemeClr val="accent2"/>
                </a:solidFill>
              </a:rPr>
              <a:t> </a:t>
            </a:r>
            <a:r>
              <a:rPr lang="en-US" sz="1600" dirty="0" err="1">
                <a:solidFill>
                  <a:schemeClr val="accent2"/>
                </a:solidFill>
              </a:rPr>
              <a:t>avtomatik</a:t>
            </a:r>
            <a:r>
              <a:rPr lang="en-US" sz="1600" dirty="0">
                <a:solidFill>
                  <a:schemeClr val="accent2"/>
                </a:solidFill>
              </a:rPr>
              <a:t> </a:t>
            </a:r>
            <a:r>
              <a:rPr lang="en-US" sz="1600" dirty="0" err="1">
                <a:solidFill>
                  <a:schemeClr val="accent2"/>
                </a:solidFill>
              </a:rPr>
              <a:t>loyihalash</a:t>
            </a:r>
            <a:r>
              <a:rPr lang="en-US" sz="1600" dirty="0">
                <a:solidFill>
                  <a:schemeClr val="accent2"/>
                </a:solidFill>
              </a:rPr>
              <a:t> </a:t>
            </a:r>
            <a:r>
              <a:rPr lang="en-US" sz="1600" dirty="0" err="1">
                <a:solidFill>
                  <a:schemeClr val="accent2"/>
                </a:solidFill>
              </a:rPr>
              <a:t>tizimi</a:t>
            </a:r>
            <a:r>
              <a:rPr lang="en-US" sz="1600" dirty="0">
                <a:solidFill>
                  <a:schemeClr val="accent2"/>
                </a:solidFill>
              </a:rPr>
              <a:t> </a:t>
            </a:r>
            <a:r>
              <a:rPr lang="en-US" sz="1600" dirty="0" err="1">
                <a:solidFill>
                  <a:schemeClr val="accent2"/>
                </a:solidFill>
              </a:rPr>
              <a:t>paketi</a:t>
            </a:r>
            <a:r>
              <a:rPr lang="en-US" sz="1600" dirty="0">
                <a:solidFill>
                  <a:schemeClr val="accent2"/>
                </a:solidFill>
              </a:rPr>
              <a:t> </a:t>
            </a:r>
            <a:r>
              <a:rPr lang="en-US" sz="1600" dirty="0" err="1">
                <a:solidFill>
                  <a:schemeClr val="accent2"/>
                </a:solidFill>
              </a:rPr>
              <a:t>hisoblanadi</a:t>
            </a:r>
            <a:r>
              <a:rPr lang="en-US" sz="1600" dirty="0">
                <a:solidFill>
                  <a:schemeClr val="accent2"/>
                </a:solidFill>
              </a:rPr>
              <a:t>. </a:t>
            </a:r>
            <a:r>
              <a:rPr lang="en-US" sz="1600" dirty="0" err="1">
                <a:solidFill>
                  <a:schemeClr val="accent2"/>
                </a:solidFill>
              </a:rPr>
              <a:t>Hozirgi</a:t>
            </a:r>
            <a:r>
              <a:rPr lang="en-US" sz="1600" dirty="0">
                <a:solidFill>
                  <a:schemeClr val="accent2"/>
                </a:solidFill>
              </a:rPr>
              <a:t>  </a:t>
            </a:r>
            <a:r>
              <a:rPr lang="en-US" sz="1600" dirty="0" err="1">
                <a:solidFill>
                  <a:schemeClr val="accent2"/>
                </a:solidFill>
              </a:rPr>
              <a:t>davrda</a:t>
            </a:r>
            <a:r>
              <a:rPr lang="en-US" sz="1600" dirty="0">
                <a:solidFill>
                  <a:schemeClr val="accent2"/>
                </a:solidFill>
              </a:rPr>
              <a:t>  </a:t>
            </a:r>
            <a:r>
              <a:rPr lang="en-US" sz="1600" dirty="0" err="1">
                <a:solidFill>
                  <a:schemeClr val="accent2"/>
                </a:solidFill>
              </a:rPr>
              <a:t>har</a:t>
            </a:r>
            <a:r>
              <a:rPr lang="en-US" sz="1600" dirty="0">
                <a:solidFill>
                  <a:schemeClr val="accent2"/>
                </a:solidFill>
              </a:rPr>
              <a:t>  </a:t>
            </a:r>
            <a:r>
              <a:rPr lang="en-US" sz="1600" dirty="0" err="1">
                <a:solidFill>
                  <a:schemeClr val="accent2"/>
                </a:solidFill>
              </a:rPr>
              <a:t>qanday</a:t>
            </a:r>
            <a:r>
              <a:rPr lang="en-US" sz="1600" dirty="0">
                <a:solidFill>
                  <a:schemeClr val="accent2"/>
                </a:solidFill>
              </a:rPr>
              <a:t>  </a:t>
            </a:r>
            <a:r>
              <a:rPr lang="en-US" sz="1600" dirty="0" err="1">
                <a:solidFill>
                  <a:schemeClr val="accent2"/>
                </a:solidFill>
              </a:rPr>
              <a:t>dastur</a:t>
            </a:r>
            <a:r>
              <a:rPr lang="en-US" sz="1600" dirty="0">
                <a:solidFill>
                  <a:schemeClr val="accent2"/>
                </a:solidFill>
              </a:rPr>
              <a:t>  </a:t>
            </a:r>
            <a:r>
              <a:rPr lang="en-US" sz="1600" dirty="0" err="1">
                <a:solidFill>
                  <a:schemeClr val="accent2"/>
                </a:solidFill>
              </a:rPr>
              <a:t>ta'minotining</a:t>
            </a:r>
            <a:r>
              <a:rPr lang="en-US" sz="1600" dirty="0">
                <a:solidFill>
                  <a:schemeClr val="accent2"/>
                </a:solidFill>
              </a:rPr>
              <a:t>  </a:t>
            </a:r>
            <a:r>
              <a:rPr lang="en-US" sz="1600" dirty="0" err="1">
                <a:solidFill>
                  <a:schemeClr val="accent2"/>
                </a:solidFill>
              </a:rPr>
              <a:t>eng</a:t>
            </a:r>
            <a:r>
              <a:rPr lang="en-US" sz="1600" dirty="0">
                <a:solidFill>
                  <a:schemeClr val="accent2"/>
                </a:solidFill>
              </a:rPr>
              <a:t>  </a:t>
            </a:r>
            <a:r>
              <a:rPr lang="en-US" sz="1600" dirty="0" err="1">
                <a:solidFill>
                  <a:schemeClr val="accent2"/>
                </a:solidFill>
              </a:rPr>
              <a:t>muhim</a:t>
            </a:r>
            <a:r>
              <a:rPr lang="en-US" sz="1600" dirty="0">
                <a:solidFill>
                  <a:schemeClr val="accent2"/>
                </a:solidFill>
              </a:rPr>
              <a:t>  </a:t>
            </a:r>
            <a:r>
              <a:rPr lang="en-US" sz="1600" dirty="0" err="1">
                <a:solidFill>
                  <a:schemeClr val="accent2"/>
                </a:solidFill>
              </a:rPr>
              <a:t>xarakteristkasi</a:t>
            </a:r>
            <a:r>
              <a:rPr lang="en-US" sz="1600" dirty="0">
                <a:solidFill>
                  <a:schemeClr val="accent2"/>
                </a:solidFill>
              </a:rPr>
              <a:t>  </a:t>
            </a:r>
            <a:r>
              <a:rPr lang="en-US" sz="1600" dirty="0" err="1">
                <a:solidFill>
                  <a:schemeClr val="accent2"/>
                </a:solidFill>
              </a:rPr>
              <a:t>buni</a:t>
            </a:r>
            <a:r>
              <a:rPr lang="en-US" sz="1600" dirty="0">
                <a:solidFill>
                  <a:schemeClr val="accent2"/>
                </a:solidFill>
              </a:rPr>
              <a:t>  </a:t>
            </a:r>
            <a:r>
              <a:rPr lang="en-US" sz="1600" dirty="0" err="1">
                <a:solidFill>
                  <a:schemeClr val="accent2"/>
                </a:solidFill>
              </a:rPr>
              <a:t>boshqa</a:t>
            </a:r>
            <a:r>
              <a:rPr lang="en-US" sz="1600" dirty="0">
                <a:solidFill>
                  <a:schemeClr val="accent2"/>
                </a:solidFill>
              </a:rPr>
              <a:t> </a:t>
            </a:r>
            <a:r>
              <a:rPr lang="en-US" sz="1600" dirty="0" err="1">
                <a:solidFill>
                  <a:schemeClr val="accent2"/>
                </a:solidFill>
              </a:rPr>
              <a:t>dasturlar</a:t>
            </a:r>
            <a:r>
              <a:rPr lang="en-US" sz="1600" dirty="0">
                <a:solidFill>
                  <a:schemeClr val="accent2"/>
                </a:solidFill>
              </a:rPr>
              <a:t>  </a:t>
            </a:r>
            <a:r>
              <a:rPr lang="en-US" sz="1600" dirty="0" err="1">
                <a:solidFill>
                  <a:schemeClr val="accent2"/>
                </a:solidFill>
              </a:rPr>
              <a:t>bilan</a:t>
            </a:r>
            <a:r>
              <a:rPr lang="en-US" sz="1600" dirty="0">
                <a:solidFill>
                  <a:schemeClr val="accent2"/>
                </a:solidFill>
              </a:rPr>
              <a:t>  </a:t>
            </a:r>
            <a:r>
              <a:rPr lang="en-US" sz="1600" dirty="0" err="1">
                <a:solidFill>
                  <a:schemeClr val="accent2"/>
                </a:solidFill>
              </a:rPr>
              <a:t>birgalikda</a:t>
            </a:r>
            <a:r>
              <a:rPr lang="en-US" sz="1600" dirty="0">
                <a:solidFill>
                  <a:schemeClr val="accent2"/>
                </a:solidFill>
              </a:rPr>
              <a:t>  </a:t>
            </a:r>
            <a:r>
              <a:rPr lang="en-US" sz="1600" dirty="0" err="1">
                <a:solidFill>
                  <a:schemeClr val="accent2"/>
                </a:solidFill>
              </a:rPr>
              <a:t>ishlata</a:t>
            </a:r>
            <a:r>
              <a:rPr lang="en-US" sz="1600" dirty="0">
                <a:solidFill>
                  <a:schemeClr val="accent2"/>
                </a:solidFill>
              </a:rPr>
              <a:t>  </a:t>
            </a:r>
            <a:r>
              <a:rPr lang="en-US" sz="1600" dirty="0" err="1">
                <a:solidFill>
                  <a:schemeClr val="accent2"/>
                </a:solidFill>
              </a:rPr>
              <a:t>bilish</a:t>
            </a:r>
            <a:r>
              <a:rPr lang="en-US" sz="1600" dirty="0">
                <a:solidFill>
                  <a:schemeClr val="accent2"/>
                </a:solidFill>
              </a:rPr>
              <a:t>  </a:t>
            </a:r>
            <a:r>
              <a:rPr lang="en-US" sz="1600" dirty="0" err="1">
                <a:solidFill>
                  <a:schemeClr val="accent2"/>
                </a:solidFill>
              </a:rPr>
              <a:t>xususiyatidir</a:t>
            </a:r>
            <a:r>
              <a:rPr lang="en-US" sz="1600" dirty="0">
                <a:solidFill>
                  <a:schemeClr val="accent2"/>
                </a:solidFill>
              </a:rPr>
              <a:t>.  Shu  </a:t>
            </a:r>
            <a:r>
              <a:rPr lang="en-US" sz="1600" dirty="0" err="1">
                <a:solidFill>
                  <a:schemeClr val="accent2"/>
                </a:solidFill>
              </a:rPr>
              <a:t>sababli</a:t>
            </a:r>
            <a:r>
              <a:rPr lang="en-US" sz="1600" dirty="0">
                <a:solidFill>
                  <a:schemeClr val="accent2"/>
                </a:solidFill>
              </a:rPr>
              <a:t>  AutoCAD  </a:t>
            </a:r>
            <a:r>
              <a:rPr lang="en-US" sz="1600" dirty="0" err="1">
                <a:solidFill>
                  <a:schemeClr val="accent2"/>
                </a:solidFill>
              </a:rPr>
              <a:t>tizimi</a:t>
            </a:r>
            <a:r>
              <a:rPr lang="en-US" sz="1600" dirty="0">
                <a:solidFill>
                  <a:schemeClr val="accent2"/>
                </a:solidFill>
              </a:rPr>
              <a:t>  </a:t>
            </a:r>
            <a:r>
              <a:rPr lang="en-US" sz="1600" dirty="0" err="1">
                <a:solidFill>
                  <a:schemeClr val="accent2"/>
                </a:solidFill>
              </a:rPr>
              <a:t>katta</a:t>
            </a:r>
            <a:r>
              <a:rPr lang="en-US" sz="1600" dirty="0">
                <a:solidFill>
                  <a:schemeClr val="accent2"/>
                </a:solidFill>
              </a:rPr>
              <a:t> </a:t>
            </a:r>
            <a:r>
              <a:rPr lang="en-US" sz="1600" dirty="0" err="1">
                <a:solidFill>
                  <a:schemeClr val="accent2"/>
                </a:solidFill>
              </a:rPr>
              <a:t>imkoniyatlarga</a:t>
            </a:r>
            <a:r>
              <a:rPr lang="en-US" sz="1600" dirty="0">
                <a:solidFill>
                  <a:schemeClr val="accent2"/>
                </a:solidFill>
              </a:rPr>
              <a:t> </a:t>
            </a:r>
            <a:r>
              <a:rPr lang="en-US" sz="1600" dirty="0" err="1">
                <a:solidFill>
                  <a:schemeClr val="accent2"/>
                </a:solidFill>
              </a:rPr>
              <a:t>ega</a:t>
            </a:r>
            <a:r>
              <a:rPr lang="en-US" sz="1600" dirty="0">
                <a:solidFill>
                  <a:schemeClr val="accent2"/>
                </a:solidFill>
              </a:rPr>
              <a:t> </a:t>
            </a:r>
            <a:r>
              <a:rPr lang="en-US" sz="1600" dirty="0" err="1">
                <a:solidFill>
                  <a:schemeClr val="accent2"/>
                </a:solidFill>
              </a:rPr>
              <a:t>bo‘lib</a:t>
            </a:r>
            <a:r>
              <a:rPr lang="en-US" sz="1600" dirty="0">
                <a:solidFill>
                  <a:schemeClr val="accent2"/>
                </a:solidFill>
              </a:rPr>
              <a:t>, </a:t>
            </a:r>
            <a:r>
              <a:rPr lang="en-US" sz="1600" dirty="0" err="1">
                <a:solidFill>
                  <a:schemeClr val="accent2"/>
                </a:solidFill>
              </a:rPr>
              <a:t>o‘z</a:t>
            </a:r>
            <a:r>
              <a:rPr lang="en-US" sz="1600" dirty="0">
                <a:solidFill>
                  <a:schemeClr val="accent2"/>
                </a:solidFill>
              </a:rPr>
              <a:t> </a:t>
            </a:r>
            <a:r>
              <a:rPr lang="en-US" sz="1600" dirty="0" err="1">
                <a:solidFill>
                  <a:schemeClr val="accent2"/>
                </a:solidFill>
              </a:rPr>
              <a:t>mahsulotini</a:t>
            </a:r>
            <a:r>
              <a:rPr lang="en-US" sz="1600" dirty="0">
                <a:solidFill>
                  <a:schemeClr val="accent2"/>
                </a:solidFill>
              </a:rPr>
              <a:t>  3D Studio </a:t>
            </a:r>
            <a:r>
              <a:rPr lang="en-US" sz="1600" dirty="0" err="1">
                <a:solidFill>
                  <a:schemeClr val="accent2"/>
                </a:solidFill>
              </a:rPr>
              <a:t>tizimiga</a:t>
            </a:r>
            <a:r>
              <a:rPr lang="en-US" sz="1600" dirty="0">
                <a:solidFill>
                  <a:schemeClr val="accent2"/>
                </a:solidFill>
              </a:rPr>
              <a:t> </a:t>
            </a:r>
            <a:r>
              <a:rPr lang="en-US" sz="1600" dirty="0" err="1">
                <a:solidFill>
                  <a:schemeClr val="accent2"/>
                </a:solidFill>
              </a:rPr>
              <a:t>eksport</a:t>
            </a:r>
            <a:r>
              <a:rPr lang="en-US" sz="1600" dirty="0">
                <a:solidFill>
                  <a:schemeClr val="accent2"/>
                </a:solidFill>
              </a:rPr>
              <a:t> </a:t>
            </a:r>
            <a:r>
              <a:rPr lang="en-US" sz="1600" dirty="0" err="1">
                <a:solidFill>
                  <a:schemeClr val="accent2"/>
                </a:solidFill>
              </a:rPr>
              <a:t>qilgan</a:t>
            </a:r>
            <a:r>
              <a:rPr lang="en-US" sz="1600" dirty="0">
                <a:solidFill>
                  <a:schemeClr val="accent2"/>
                </a:solidFill>
              </a:rPr>
              <a:t> </a:t>
            </a:r>
            <a:r>
              <a:rPr lang="en-US" sz="1600" dirty="0" err="1">
                <a:solidFill>
                  <a:schemeClr val="accent2"/>
                </a:solidFill>
              </a:rPr>
              <a:t>holda</a:t>
            </a:r>
            <a:r>
              <a:rPr lang="en-US" sz="1600" dirty="0">
                <a:solidFill>
                  <a:schemeClr val="accent2"/>
                </a:solidFill>
              </a:rPr>
              <a:t> </a:t>
            </a:r>
            <a:r>
              <a:rPr lang="en-US" sz="1600" dirty="0" err="1">
                <a:solidFill>
                  <a:schemeClr val="accent2"/>
                </a:solidFill>
              </a:rPr>
              <a:t>uch</a:t>
            </a:r>
            <a:r>
              <a:rPr lang="en-US" sz="1600" dirty="0">
                <a:solidFill>
                  <a:schemeClr val="accent2"/>
                </a:solidFill>
              </a:rPr>
              <a:t> </a:t>
            </a:r>
            <a:r>
              <a:rPr lang="en-US" sz="1600" dirty="0" err="1">
                <a:solidFill>
                  <a:schemeClr val="accent2"/>
                </a:solidFill>
              </a:rPr>
              <a:t>o‘lchovli</a:t>
            </a:r>
            <a:r>
              <a:rPr lang="en-US" sz="1600" dirty="0">
                <a:solidFill>
                  <a:schemeClr val="accent2"/>
                </a:solidFill>
              </a:rPr>
              <a:t> </a:t>
            </a:r>
            <a:r>
              <a:rPr lang="en-US" sz="1600" dirty="0" err="1">
                <a:solidFill>
                  <a:schemeClr val="accent2"/>
                </a:solidFill>
              </a:rPr>
              <a:t>modellarni</a:t>
            </a:r>
            <a:r>
              <a:rPr lang="en-US" sz="1600" dirty="0">
                <a:solidFill>
                  <a:schemeClr val="accent2"/>
                </a:solidFill>
              </a:rPr>
              <a:t>  </a:t>
            </a:r>
            <a:r>
              <a:rPr lang="en-US" sz="1600" dirty="0" err="1">
                <a:solidFill>
                  <a:schemeClr val="accent2"/>
                </a:solidFill>
              </a:rPr>
              <a:t>animatsiya</a:t>
            </a:r>
            <a:r>
              <a:rPr lang="en-US" sz="1600" dirty="0">
                <a:solidFill>
                  <a:schemeClr val="accent2"/>
                </a:solidFill>
              </a:rPr>
              <a:t>  </a:t>
            </a:r>
            <a:r>
              <a:rPr lang="en-US" sz="1600" dirty="0" err="1">
                <a:solidFill>
                  <a:schemeClr val="accent2"/>
                </a:solidFill>
              </a:rPr>
              <a:t>qilish</a:t>
            </a:r>
            <a:r>
              <a:rPr lang="en-US" sz="1600" dirty="0">
                <a:solidFill>
                  <a:schemeClr val="accent2"/>
                </a:solidFill>
              </a:rPr>
              <a:t>  </a:t>
            </a:r>
            <a:r>
              <a:rPr lang="en-US" sz="1600" dirty="0" err="1">
                <a:solidFill>
                  <a:schemeClr val="accent2"/>
                </a:solidFill>
              </a:rPr>
              <a:t>imkoniyatini</a:t>
            </a:r>
            <a:r>
              <a:rPr lang="en-US" sz="1600" dirty="0">
                <a:solidFill>
                  <a:schemeClr val="accent2"/>
                </a:solidFill>
              </a:rPr>
              <a:t>  </a:t>
            </a:r>
            <a:r>
              <a:rPr lang="en-US" sz="1600" dirty="0" err="1">
                <a:solidFill>
                  <a:schemeClr val="accent2"/>
                </a:solidFill>
              </a:rPr>
              <a:t>beradi</a:t>
            </a:r>
            <a:r>
              <a:rPr lang="en-US" sz="1600" dirty="0">
                <a:solidFill>
                  <a:schemeClr val="accent2"/>
                </a:solidFill>
              </a:rPr>
              <a:t>.  AutoCAD  </a:t>
            </a:r>
            <a:r>
              <a:rPr lang="en-US" sz="1600" dirty="0" err="1">
                <a:solidFill>
                  <a:schemeClr val="accent2"/>
                </a:solidFill>
              </a:rPr>
              <a:t>tizimida</a:t>
            </a:r>
            <a:r>
              <a:rPr lang="en-US" sz="1600" dirty="0">
                <a:solidFill>
                  <a:schemeClr val="accent2"/>
                </a:solidFill>
              </a:rPr>
              <a:t>  </a:t>
            </a:r>
            <a:r>
              <a:rPr lang="en-US" sz="1600" dirty="0" err="1">
                <a:solidFill>
                  <a:schemeClr val="accent2"/>
                </a:solidFill>
              </a:rPr>
              <a:t>ishlab</a:t>
            </a:r>
            <a:r>
              <a:rPr lang="en-US" sz="1600" dirty="0">
                <a:solidFill>
                  <a:schemeClr val="accent2"/>
                </a:solidFill>
              </a:rPr>
              <a:t>  </a:t>
            </a:r>
            <a:r>
              <a:rPr lang="en-US" sz="1600" dirty="0" err="1">
                <a:solidFill>
                  <a:schemeClr val="accent2"/>
                </a:solidFill>
              </a:rPr>
              <a:t>chiqilgan</a:t>
            </a:r>
            <a:r>
              <a:rPr lang="en-US" sz="1600" dirty="0">
                <a:solidFill>
                  <a:schemeClr val="accent2"/>
                </a:solidFill>
              </a:rPr>
              <a:t>  </a:t>
            </a:r>
            <a:r>
              <a:rPr lang="uz-Cyrl-UZ" sz="1600" dirty="0">
                <a:solidFill>
                  <a:schemeClr val="accent2"/>
                </a:solidFill>
              </a:rPr>
              <a:t>файл</a:t>
            </a:r>
            <a:r>
              <a:rPr lang="en-US" sz="1600" dirty="0">
                <a:solidFill>
                  <a:schemeClr val="accent2"/>
                </a:solidFill>
              </a:rPr>
              <a:t>lar Microsoft Office </a:t>
            </a:r>
            <a:r>
              <a:rPr lang="en-US" sz="1600" dirty="0" err="1">
                <a:solidFill>
                  <a:schemeClr val="accent2"/>
                </a:solidFill>
              </a:rPr>
              <a:t>dasturining</a:t>
            </a:r>
            <a:r>
              <a:rPr lang="en-US" sz="1600" dirty="0">
                <a:solidFill>
                  <a:schemeClr val="accent2"/>
                </a:solidFill>
              </a:rPr>
              <a:t> </a:t>
            </a:r>
            <a:r>
              <a:rPr lang="en-US" sz="1600" dirty="0" err="1">
                <a:solidFill>
                  <a:schemeClr val="accent2"/>
                </a:solidFill>
              </a:rPr>
              <a:t>har</a:t>
            </a:r>
            <a:r>
              <a:rPr lang="en-US" sz="1600" dirty="0">
                <a:solidFill>
                  <a:schemeClr val="accent2"/>
                </a:solidFill>
              </a:rPr>
              <a:t> </a:t>
            </a:r>
            <a:r>
              <a:rPr lang="en-US" sz="1600" dirty="0" err="1">
                <a:solidFill>
                  <a:schemeClr val="accent2"/>
                </a:solidFill>
              </a:rPr>
              <a:t>qanday</a:t>
            </a:r>
            <a:r>
              <a:rPr lang="en-US" sz="1600" dirty="0">
                <a:solidFill>
                  <a:schemeClr val="accent2"/>
                </a:solidFill>
              </a:rPr>
              <a:t> </a:t>
            </a:r>
            <a:r>
              <a:rPr lang="en-US" sz="1600" dirty="0" err="1">
                <a:solidFill>
                  <a:schemeClr val="accent2"/>
                </a:solidFill>
              </a:rPr>
              <a:t>mahsulotlari</a:t>
            </a:r>
            <a:r>
              <a:rPr lang="en-US" sz="1600" dirty="0">
                <a:solidFill>
                  <a:schemeClr val="accent2"/>
                </a:solidFill>
              </a:rPr>
              <a:t> </a:t>
            </a:r>
            <a:r>
              <a:rPr lang="en-US" sz="1600" dirty="0" err="1">
                <a:solidFill>
                  <a:schemeClr val="accent2"/>
                </a:solidFill>
              </a:rPr>
              <a:t>bilan</a:t>
            </a:r>
            <a:r>
              <a:rPr lang="en-US" sz="1600" dirty="0">
                <a:solidFill>
                  <a:schemeClr val="accent2"/>
                </a:solidFill>
              </a:rPr>
              <a:t> </a:t>
            </a:r>
            <a:r>
              <a:rPr lang="en-US" sz="1600" dirty="0" err="1">
                <a:solidFill>
                  <a:schemeClr val="accent2"/>
                </a:solidFill>
              </a:rPr>
              <a:t>mos</a:t>
            </a:r>
            <a:r>
              <a:rPr lang="en-US" sz="1600" dirty="0">
                <a:solidFill>
                  <a:schemeClr val="accent2"/>
                </a:solidFill>
              </a:rPr>
              <a:t> </a:t>
            </a:r>
            <a:r>
              <a:rPr lang="en-US" sz="1600" dirty="0" err="1">
                <a:solidFill>
                  <a:schemeClr val="accent2"/>
                </a:solidFill>
              </a:rPr>
              <a:t>keladi</a:t>
            </a:r>
            <a:r>
              <a:rPr lang="en-US" sz="1600" dirty="0">
                <a:solidFill>
                  <a:schemeClr val="accent2"/>
                </a:solidFill>
              </a:rPr>
              <a:t> . </a:t>
            </a:r>
            <a:endParaRPr lang="ru-RU" sz="1600" dirty="0">
              <a:solidFill>
                <a:schemeClr val="accent2"/>
              </a:solidFill>
            </a:endParaRPr>
          </a:p>
        </p:txBody>
      </p:sp>
      <p:sp>
        <p:nvSpPr>
          <p:cNvPr id="8" name="Прямоугольник 7"/>
          <p:cNvSpPr/>
          <p:nvPr/>
        </p:nvSpPr>
        <p:spPr>
          <a:xfrm>
            <a:off x="7790936" y="523874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2504921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uz-Cyrl-UZ" dirty="0" smtClean="0">
                <a:solidFill>
                  <a:schemeClr val="accent1"/>
                </a:solidFill>
              </a:rPr>
              <a:t>Aut</a:t>
            </a:r>
            <a:r>
              <a:rPr lang="en-US" dirty="0" smtClean="0">
                <a:solidFill>
                  <a:schemeClr val="accent1"/>
                </a:solidFill>
              </a:rPr>
              <a:t>o</a:t>
            </a:r>
            <a:r>
              <a:rPr lang="uz-Cyrl-UZ" dirty="0" smtClean="0">
                <a:solidFill>
                  <a:schemeClr val="accent1"/>
                </a:solidFill>
              </a:rPr>
              <a:t>CAD </a:t>
            </a:r>
            <a:r>
              <a:rPr lang="uz-Cyrl-UZ" dirty="0">
                <a:solidFill>
                  <a:schemeClr val="accent1"/>
                </a:solidFill>
              </a:rPr>
              <a:t>grafik dasturi chizma yaratish </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6590016" y="2259923"/>
            <a:ext cx="5253981" cy="2800767"/>
          </a:xfrm>
          <a:prstGeom prst="rect">
            <a:avLst/>
          </a:prstGeom>
        </p:spPr>
        <p:txBody>
          <a:bodyPr wrap="square">
            <a:spAutoFit/>
          </a:bodyPr>
          <a:lstStyle/>
          <a:p>
            <a:r>
              <a:rPr lang="en-US" sz="1600" dirty="0" err="1" smtClean="0">
                <a:solidFill>
                  <a:schemeClr val="accent2"/>
                </a:solidFill>
              </a:rPr>
              <a:t>Ish</a:t>
            </a:r>
            <a:r>
              <a:rPr lang="en-US" sz="1600" dirty="0" smtClean="0">
                <a:solidFill>
                  <a:schemeClr val="accent2"/>
                </a:solidFill>
              </a:rPr>
              <a:t> </a:t>
            </a:r>
            <a:r>
              <a:rPr lang="en-US" sz="1600" dirty="0" err="1">
                <a:solidFill>
                  <a:schemeClr val="accent2"/>
                </a:solidFill>
              </a:rPr>
              <a:t>stoliga</a:t>
            </a:r>
            <a:r>
              <a:rPr lang="en-US" sz="1600" dirty="0">
                <a:solidFill>
                  <a:schemeClr val="accent2"/>
                </a:solidFill>
              </a:rPr>
              <a:t> </a:t>
            </a:r>
            <a:r>
              <a:rPr lang="en-US" sz="1600" dirty="0" err="1">
                <a:solidFill>
                  <a:schemeClr val="accent2"/>
                </a:solidFill>
              </a:rPr>
              <a:t>quyidagilar</a:t>
            </a:r>
            <a:r>
              <a:rPr lang="en-US" sz="1600" dirty="0">
                <a:solidFill>
                  <a:schemeClr val="accent2"/>
                </a:solidFill>
              </a:rPr>
              <a:t> </a:t>
            </a:r>
            <a:r>
              <a:rPr lang="en-US" sz="1600" dirty="0" err="1">
                <a:solidFill>
                  <a:schemeClr val="accent2"/>
                </a:solidFill>
              </a:rPr>
              <a:t>kiritilgan</a:t>
            </a:r>
            <a:r>
              <a:rPr lang="en-US" sz="1600" dirty="0">
                <a:solidFill>
                  <a:schemeClr val="accent2"/>
                </a:solidFill>
              </a:rPr>
              <a:t>: </a:t>
            </a:r>
            <a:endParaRPr lang="ru-RU" sz="1600" dirty="0">
              <a:solidFill>
                <a:schemeClr val="accent2"/>
              </a:solidFill>
            </a:endParaRPr>
          </a:p>
          <a:p>
            <a:r>
              <a:rPr lang="en-US" sz="1600" dirty="0">
                <a:solidFill>
                  <a:schemeClr val="accent2"/>
                </a:solidFill>
              </a:rPr>
              <a:t>•        TUSHUVCHI MENYU QATORI –</a:t>
            </a:r>
            <a:r>
              <a:rPr lang="en-US" sz="1600" dirty="0" err="1">
                <a:solidFill>
                  <a:schemeClr val="accent2"/>
                </a:solidFill>
              </a:rPr>
              <a:t>menyuning</a:t>
            </a:r>
            <a:r>
              <a:rPr lang="en-US" sz="1600" dirty="0">
                <a:solidFill>
                  <a:schemeClr val="accent2"/>
                </a:solidFill>
              </a:rPr>
              <a:t> </a:t>
            </a:r>
            <a:r>
              <a:rPr lang="en-US" sz="1600" dirty="0" err="1">
                <a:solidFill>
                  <a:schemeClr val="accent2"/>
                </a:solidFill>
              </a:rPr>
              <a:t>eng</a:t>
            </a:r>
            <a:r>
              <a:rPr lang="en-US" sz="1600" dirty="0">
                <a:solidFill>
                  <a:schemeClr val="accent2"/>
                </a:solidFill>
              </a:rPr>
              <a:t> </a:t>
            </a:r>
            <a:r>
              <a:rPr lang="en-US" sz="1600" dirty="0" err="1">
                <a:solidFill>
                  <a:schemeClr val="accent2"/>
                </a:solidFill>
              </a:rPr>
              <a:t>yuqori</a:t>
            </a:r>
            <a:r>
              <a:rPr lang="en-US" sz="1600" dirty="0">
                <a:solidFill>
                  <a:schemeClr val="accent2"/>
                </a:solidFill>
              </a:rPr>
              <a:t> </a:t>
            </a:r>
            <a:r>
              <a:rPr lang="en-US" sz="1600" dirty="0" err="1">
                <a:solidFill>
                  <a:schemeClr val="accent2"/>
                </a:solidFill>
              </a:rPr>
              <a:t>qatori</a:t>
            </a:r>
            <a:r>
              <a:rPr lang="en-US" sz="1600" dirty="0">
                <a:solidFill>
                  <a:schemeClr val="accent2"/>
                </a:solidFill>
              </a:rPr>
              <a:t>; </a:t>
            </a:r>
            <a:endParaRPr lang="ru-RU" sz="1600" dirty="0">
              <a:solidFill>
                <a:schemeClr val="accent2"/>
              </a:solidFill>
            </a:endParaRPr>
          </a:p>
          <a:p>
            <a:r>
              <a:rPr lang="en-US" sz="1600" dirty="0">
                <a:solidFill>
                  <a:schemeClr val="accent2"/>
                </a:solidFill>
              </a:rPr>
              <a:t>•        ASBOBLAR PANELI –</a:t>
            </a:r>
            <a:r>
              <a:rPr lang="en-US" sz="1600" dirty="0" err="1">
                <a:solidFill>
                  <a:schemeClr val="accent2"/>
                </a:solidFill>
              </a:rPr>
              <a:t>yuqorida</a:t>
            </a:r>
            <a:r>
              <a:rPr lang="en-US" sz="1600" dirty="0">
                <a:solidFill>
                  <a:schemeClr val="accent2"/>
                </a:solidFill>
              </a:rPr>
              <a:t>, </a:t>
            </a:r>
            <a:r>
              <a:rPr lang="en-US" sz="1600" dirty="0" err="1">
                <a:solidFill>
                  <a:schemeClr val="accent2"/>
                </a:solidFill>
              </a:rPr>
              <a:t>ish</a:t>
            </a:r>
            <a:r>
              <a:rPr lang="en-US" sz="1600" dirty="0">
                <a:solidFill>
                  <a:schemeClr val="accent2"/>
                </a:solidFill>
              </a:rPr>
              <a:t> </a:t>
            </a:r>
            <a:r>
              <a:rPr lang="en-US" sz="1600" dirty="0" err="1">
                <a:solidFill>
                  <a:schemeClr val="accent2"/>
                </a:solidFill>
              </a:rPr>
              <a:t>stolining</a:t>
            </a:r>
            <a:r>
              <a:rPr lang="en-US" sz="1600" dirty="0">
                <a:solidFill>
                  <a:schemeClr val="accent2"/>
                </a:solidFill>
              </a:rPr>
              <a:t> </a:t>
            </a:r>
            <a:r>
              <a:rPr lang="en-US" sz="1600" dirty="0" err="1">
                <a:solidFill>
                  <a:schemeClr val="accent2"/>
                </a:solidFill>
              </a:rPr>
              <a:t>o‘ng</a:t>
            </a:r>
            <a:r>
              <a:rPr lang="en-US" sz="1600" dirty="0">
                <a:solidFill>
                  <a:schemeClr val="accent2"/>
                </a:solidFill>
              </a:rPr>
              <a:t> </a:t>
            </a:r>
            <a:r>
              <a:rPr lang="en-US" sz="1600" dirty="0" err="1">
                <a:solidFill>
                  <a:schemeClr val="accent2"/>
                </a:solidFill>
              </a:rPr>
              <a:t>va</a:t>
            </a:r>
            <a:r>
              <a:rPr lang="en-US" sz="1600" dirty="0">
                <a:solidFill>
                  <a:schemeClr val="accent2"/>
                </a:solidFill>
              </a:rPr>
              <a:t> chap </a:t>
            </a:r>
            <a:r>
              <a:rPr lang="en-US" sz="1600" dirty="0" err="1">
                <a:solidFill>
                  <a:schemeClr val="accent2"/>
                </a:solidFill>
              </a:rPr>
              <a:t>tomonida</a:t>
            </a:r>
            <a:r>
              <a:rPr lang="en-US" sz="1600" dirty="0">
                <a:solidFill>
                  <a:schemeClr val="accent2"/>
                </a:solidFill>
              </a:rPr>
              <a:t>. </a:t>
            </a:r>
            <a:endParaRPr lang="ru-RU" sz="1600" dirty="0">
              <a:solidFill>
                <a:schemeClr val="accent2"/>
              </a:solidFill>
            </a:endParaRPr>
          </a:p>
          <a:p>
            <a:r>
              <a:rPr lang="en-US" sz="1600" dirty="0" err="1">
                <a:solidFill>
                  <a:schemeClr val="accent2"/>
                </a:solidFill>
              </a:rPr>
              <a:t>Keyingi</a:t>
            </a:r>
            <a:r>
              <a:rPr lang="en-US" sz="1600" dirty="0">
                <a:solidFill>
                  <a:schemeClr val="accent2"/>
                </a:solidFill>
              </a:rPr>
              <a:t> </a:t>
            </a:r>
            <a:r>
              <a:rPr lang="en-US" sz="1600" dirty="0" err="1">
                <a:solidFill>
                  <a:schemeClr val="accent2"/>
                </a:solidFill>
              </a:rPr>
              <a:t>ishlarda</a:t>
            </a:r>
            <a:r>
              <a:rPr lang="en-US" sz="1600" dirty="0">
                <a:solidFill>
                  <a:schemeClr val="accent2"/>
                </a:solidFill>
              </a:rPr>
              <a:t> </a:t>
            </a:r>
            <a:r>
              <a:rPr lang="en-US" sz="1600" dirty="0" err="1">
                <a:solidFill>
                  <a:schemeClr val="accent2"/>
                </a:solidFill>
              </a:rPr>
              <a:t>foydalaniladigan</a:t>
            </a:r>
            <a:r>
              <a:rPr lang="en-US" sz="1600" dirty="0">
                <a:solidFill>
                  <a:schemeClr val="accent2"/>
                </a:solidFill>
              </a:rPr>
              <a:t> </a:t>
            </a:r>
            <a:r>
              <a:rPr lang="en-US" sz="1600" dirty="0" err="1">
                <a:solidFill>
                  <a:schemeClr val="accent2"/>
                </a:solidFill>
              </a:rPr>
              <a:t>asosiy</a:t>
            </a:r>
            <a:r>
              <a:rPr lang="en-US" sz="1600" dirty="0">
                <a:solidFill>
                  <a:schemeClr val="accent2"/>
                </a:solidFill>
              </a:rPr>
              <a:t> </a:t>
            </a:r>
            <a:r>
              <a:rPr lang="en-US" sz="1600" dirty="0" err="1">
                <a:solidFill>
                  <a:schemeClr val="accent2"/>
                </a:solidFill>
              </a:rPr>
              <a:t>asboblar</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1)      «</a:t>
            </a:r>
            <a:r>
              <a:rPr lang="en-US" sz="1600" dirty="0" err="1">
                <a:solidFill>
                  <a:schemeClr val="accent2"/>
                </a:solidFill>
              </a:rPr>
              <a:t>Standart</a:t>
            </a:r>
            <a:r>
              <a:rPr lang="en-US" sz="1600" dirty="0">
                <a:solidFill>
                  <a:schemeClr val="accent2"/>
                </a:solidFill>
              </a:rPr>
              <a:t> </a:t>
            </a:r>
            <a:r>
              <a:rPr lang="en-US" sz="1600" dirty="0" err="1">
                <a:solidFill>
                  <a:schemeClr val="accent2"/>
                </a:solidFill>
              </a:rPr>
              <a:t>asboblar</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2)      «</a:t>
            </a:r>
            <a:r>
              <a:rPr lang="en-US" sz="1600" dirty="0" err="1">
                <a:solidFill>
                  <a:schemeClr val="accent2"/>
                </a:solidFill>
              </a:rPr>
              <a:t>Obyekt</a:t>
            </a:r>
            <a:r>
              <a:rPr lang="en-US" sz="1600" dirty="0">
                <a:solidFill>
                  <a:schemeClr val="accent2"/>
                </a:solidFill>
              </a:rPr>
              <a:t> </a:t>
            </a:r>
            <a:r>
              <a:rPr lang="en-US" sz="1600" dirty="0" err="1">
                <a:solidFill>
                  <a:schemeClr val="accent2"/>
                </a:solidFill>
              </a:rPr>
              <a:t>xossasi</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3)      «</a:t>
            </a:r>
            <a:r>
              <a:rPr lang="en-US" sz="1600" dirty="0" err="1">
                <a:solidFill>
                  <a:schemeClr val="accent2"/>
                </a:solidFill>
              </a:rPr>
              <a:t>Chizish</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4)      «</a:t>
            </a:r>
            <a:r>
              <a:rPr lang="en-US" sz="1600" dirty="0" err="1">
                <a:solidFill>
                  <a:schemeClr val="accent2"/>
                </a:solidFill>
              </a:rPr>
              <a:t>O‘zgartirish</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5)      «</a:t>
            </a:r>
            <a:r>
              <a:rPr lang="en-US" sz="1600" dirty="0" err="1">
                <a:solidFill>
                  <a:schemeClr val="accent2"/>
                </a:solidFill>
              </a:rPr>
              <a:t>O‘lchamlar</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r>
              <a:rPr lang="en-US" sz="1600" dirty="0">
                <a:solidFill>
                  <a:schemeClr val="accent2"/>
                </a:solidFill>
              </a:rPr>
              <a:t>6)      «</a:t>
            </a:r>
            <a:r>
              <a:rPr lang="en-US" sz="1600" dirty="0" err="1">
                <a:solidFill>
                  <a:schemeClr val="accent2"/>
                </a:solidFill>
              </a:rPr>
              <a:t>Obyektni</a:t>
            </a:r>
            <a:r>
              <a:rPr lang="en-US" sz="1600" dirty="0">
                <a:solidFill>
                  <a:schemeClr val="accent2"/>
                </a:solidFill>
              </a:rPr>
              <a:t> </a:t>
            </a:r>
            <a:r>
              <a:rPr lang="en-US" sz="1600" dirty="0" err="1">
                <a:solidFill>
                  <a:schemeClr val="accent2"/>
                </a:solidFill>
              </a:rPr>
              <a:t>bog‘lash</a:t>
            </a:r>
            <a:r>
              <a:rPr lang="en-US" sz="1600" dirty="0">
                <a:solidFill>
                  <a:schemeClr val="accent2"/>
                </a:solidFill>
              </a:rPr>
              <a:t>» </a:t>
            </a:r>
            <a:r>
              <a:rPr lang="en-US" sz="1600" dirty="0" err="1">
                <a:solidFill>
                  <a:schemeClr val="accent2"/>
                </a:solidFill>
              </a:rPr>
              <a:t>paneli</a:t>
            </a:r>
            <a:r>
              <a:rPr lang="en-US" sz="1600" dirty="0">
                <a:solidFill>
                  <a:schemeClr val="accent2"/>
                </a:solidFill>
              </a:rPr>
              <a:t>. </a:t>
            </a:r>
            <a:endParaRPr lang="ru-RU" sz="1600" dirty="0">
              <a:solidFill>
                <a:schemeClr val="accent2"/>
              </a:solidFill>
            </a:endParaRPr>
          </a:p>
          <a:p>
            <a:pPr algn="just" defTabSz="914309" fontAlgn="base">
              <a:spcBef>
                <a:spcPct val="0"/>
              </a:spcBef>
              <a:spcAft>
                <a:spcPct val="0"/>
              </a:spcAft>
              <a:defRPr/>
            </a:pPr>
            <a:endParaRPr lang="ru-RU" sz="1600" dirty="0">
              <a:solidFill>
                <a:schemeClr val="accent2"/>
              </a:solidFill>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804790" y="1883556"/>
            <a:ext cx="5394960" cy="3407410"/>
          </a:xfrm>
          <a:prstGeom prst="rect">
            <a:avLst/>
          </a:prstGeom>
          <a:noFill/>
          <a:ln>
            <a:noFill/>
          </a:ln>
        </p:spPr>
      </p:pic>
    </p:spTree>
    <p:extLst>
      <p:ext uri="{BB962C8B-B14F-4D97-AF65-F5344CB8AC3E}">
        <p14:creationId xmlns:p14="http://schemas.microsoft.com/office/powerpoint/2010/main" val="2631454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uz-Cyrl-UZ" dirty="0" smtClean="0">
                <a:solidFill>
                  <a:schemeClr val="accent1"/>
                </a:solidFill>
              </a:rPr>
              <a:t>Fanning </a:t>
            </a:r>
            <a:r>
              <a:rPr lang="uz-Cyrl-UZ" dirty="0">
                <a:solidFill>
                  <a:schemeClr val="accent1"/>
                </a:solidFill>
              </a:rPr>
              <a:t>maqsad va vazifalari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803920" y="1292470"/>
            <a:ext cx="5253981" cy="2862322"/>
          </a:xfrm>
          <a:prstGeom prst="rect">
            <a:avLst/>
          </a:prstGeom>
        </p:spPr>
        <p:txBody>
          <a:bodyPr wrap="square">
            <a:spAutoFit/>
          </a:bodyPr>
          <a:lstStyle/>
          <a:p>
            <a:r>
              <a:rPr lang="uz-Cyrl-UZ" b="1" i="1" dirty="0"/>
              <a:t> Fanning maqsad </a:t>
            </a:r>
            <a:r>
              <a:rPr lang="uz-Cyrl-UZ" dirty="0"/>
              <a:t>- Muhandislik va kompyuter grafikasi fani umumtexnikaviy fan bo‘lib u talabalarga umumuhandislik va mahsus texnikaviy fanlarni o‘zlashtirishga zamin bo‘ladi. Talabalarni xozirgi zamon grafik dasturlar vositalari bilan tanishtirish, ulardan mutaxassislik yo’nalishiga mos keladigan grafik primitivlarni bajarish, ularni taxrir qilib maqbul variantlarini xosil qilish, bajarilgan grafika axborotlarni xotirada saqlash va qog’ozga chop etib olish kabi bilim va ko’nikmalarni puxta egallashlarini ta'lim standartlarida talab qilingan darajada o’rgatishdan iborat.</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8239" y="1591377"/>
            <a:ext cx="5533292" cy="3688861"/>
          </a:xfrm>
          <a:prstGeom prst="rect">
            <a:avLst/>
          </a:prstGeom>
        </p:spPr>
      </p:pic>
      <p:sp>
        <p:nvSpPr>
          <p:cNvPr id="5" name="Прямоугольник 4"/>
          <p:cNvSpPr/>
          <p:nvPr/>
        </p:nvSpPr>
        <p:spPr>
          <a:xfrm>
            <a:off x="243254" y="4286677"/>
            <a:ext cx="5630008" cy="1146211"/>
          </a:xfrm>
          <a:prstGeom prst="rect">
            <a:avLst/>
          </a:prstGeom>
        </p:spPr>
        <p:txBody>
          <a:bodyPr wrap="square">
            <a:spAutoFit/>
          </a:bodyPr>
          <a:lstStyle/>
          <a:p>
            <a:pPr marL="449580" marR="17145" algn="just">
              <a:lnSpc>
                <a:spcPct val="107000"/>
              </a:lnSpc>
              <a:spcAft>
                <a:spcPts val="800"/>
              </a:spcAft>
            </a:pPr>
            <a:r>
              <a:rPr lang="uz-Cyrl-UZ" sz="1600"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Fanning vazifasi</a:t>
            </a:r>
            <a:r>
              <a:rPr lang="uz-Cyrl-UZ" sz="1600"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 - nazariy bilimlar, amaliy ko‘nikmalar asosida fazoviy shakllarning tekislikdagi tasvirlari, ya’ni tekis modellarini (chizmalarini) qog‘ozda hamda grafik dastur yordamida kompyuterda chizish. </a:t>
            </a:r>
            <a:endParaRPr lang="ru-RU" sz="12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7746974" y="5580476"/>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a:t>
            </a:r>
            <a:r>
              <a:rPr lang="en-US" sz="1050" dirty="0" smtClean="0">
                <a:hlinkClick r:id="rId3"/>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1328965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uz-Cyrl-UZ" dirty="0" smtClean="0">
                <a:solidFill>
                  <a:schemeClr val="accent1"/>
                </a:solidFill>
              </a:rPr>
              <a:t>Fanning </a:t>
            </a:r>
            <a:r>
              <a:rPr lang="uz-Cyrl-UZ" dirty="0">
                <a:solidFill>
                  <a:schemeClr val="accent1"/>
                </a:solidFill>
              </a:rPr>
              <a:t>maqsad va vazifalari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smtClean="0"/>
              <a:t> </a:t>
            </a:r>
            <a:endParaRPr lang="ru-RU" dirty="0"/>
          </a:p>
        </p:txBody>
      </p:sp>
      <p:sp>
        <p:nvSpPr>
          <p:cNvPr id="5" name="Прямоугольник 4"/>
          <p:cNvSpPr/>
          <p:nvPr/>
        </p:nvSpPr>
        <p:spPr>
          <a:xfrm>
            <a:off x="5948702" y="1283646"/>
            <a:ext cx="5621975" cy="4524315"/>
          </a:xfrm>
          <a:prstGeom prst="rect">
            <a:avLst/>
          </a:prstGeom>
        </p:spPr>
        <p:txBody>
          <a:bodyPr wrap="square">
            <a:spAutoFit/>
          </a:bodyPr>
          <a:lstStyle/>
          <a:p>
            <a:pPr algn="ctr"/>
            <a:r>
              <a:rPr lang="en-US" dirty="0" err="1">
                <a:solidFill>
                  <a:schemeClr val="accent2">
                    <a:lumMod val="75000"/>
                  </a:schemeClr>
                </a:solidFill>
              </a:rPr>
              <a:t>Kursning</a:t>
            </a:r>
            <a:r>
              <a:rPr lang="en-US" dirty="0">
                <a:solidFill>
                  <a:schemeClr val="accent2">
                    <a:lumMod val="75000"/>
                  </a:schemeClr>
                </a:solidFill>
              </a:rPr>
              <a:t> </a:t>
            </a:r>
            <a:r>
              <a:rPr lang="en-US" dirty="0" err="1">
                <a:solidFill>
                  <a:schemeClr val="accent2">
                    <a:lumMod val="75000"/>
                  </a:schemeClr>
                </a:solidFill>
              </a:rPr>
              <a:t>vazifalari</a:t>
            </a:r>
            <a:r>
              <a:rPr lang="en-US" dirty="0">
                <a:solidFill>
                  <a:schemeClr val="accent2">
                    <a:lumMod val="75000"/>
                  </a:schemeClr>
                </a:solidFill>
              </a:rPr>
              <a:t> </a:t>
            </a:r>
            <a:r>
              <a:rPr lang="en-US" dirty="0" err="1">
                <a:solidFill>
                  <a:schemeClr val="accent2">
                    <a:lumMod val="75000"/>
                  </a:schemeClr>
                </a:solidFill>
              </a:rPr>
              <a:t>quyidagilardan</a:t>
            </a:r>
            <a:r>
              <a:rPr lang="en-US" dirty="0">
                <a:solidFill>
                  <a:schemeClr val="accent2">
                    <a:lumMod val="75000"/>
                  </a:schemeClr>
                </a:solidFill>
              </a:rPr>
              <a:t> </a:t>
            </a:r>
            <a:r>
              <a:rPr lang="en-US" dirty="0" err="1">
                <a:solidFill>
                  <a:schemeClr val="accent2">
                    <a:lumMod val="75000"/>
                  </a:schemeClr>
                </a:solidFill>
              </a:rPr>
              <a:t>iborat</a:t>
            </a:r>
            <a:r>
              <a:rPr lang="en-US" dirty="0">
                <a:solidFill>
                  <a:schemeClr val="accent2">
                    <a:lumMod val="75000"/>
                  </a:schemeClr>
                </a:solidFill>
              </a:rPr>
              <a:t>:</a:t>
            </a:r>
          </a:p>
          <a:p>
            <a:r>
              <a:rPr lang="en-US" dirty="0"/>
              <a:t>	</a:t>
            </a:r>
            <a:r>
              <a:rPr lang="en-US" dirty="0" err="1"/>
              <a:t>talabalarda</a:t>
            </a:r>
            <a:r>
              <a:rPr lang="en-US" dirty="0"/>
              <a:t> </a:t>
            </a:r>
            <a:r>
              <a:rPr lang="en-US" dirty="0" err="1"/>
              <a:t>hozirgi</a:t>
            </a:r>
            <a:r>
              <a:rPr lang="en-US" dirty="0"/>
              <a:t> </a:t>
            </a:r>
            <a:r>
              <a:rPr lang="en-US" dirty="0" err="1"/>
              <a:t>zamon</a:t>
            </a:r>
            <a:r>
              <a:rPr lang="en-US" dirty="0"/>
              <a:t> </a:t>
            </a:r>
            <a:r>
              <a:rPr lang="en-US" dirty="0" err="1"/>
              <a:t>kompyuter</a:t>
            </a:r>
            <a:r>
              <a:rPr lang="en-US" dirty="0"/>
              <a:t> </a:t>
            </a:r>
            <a:r>
              <a:rPr lang="en-US" dirty="0" err="1"/>
              <a:t>grafikasi</a:t>
            </a:r>
            <a:r>
              <a:rPr lang="en-US" dirty="0"/>
              <a:t> </a:t>
            </a:r>
            <a:r>
              <a:rPr lang="en-US" dirty="0" err="1"/>
              <a:t>bo’yicha</a:t>
            </a:r>
            <a:r>
              <a:rPr lang="en-US" dirty="0"/>
              <a:t> </a:t>
            </a:r>
            <a:r>
              <a:rPr lang="en-US" dirty="0" err="1"/>
              <a:t>bilim</a:t>
            </a:r>
            <a:r>
              <a:rPr lang="en-US" dirty="0"/>
              <a:t> </a:t>
            </a:r>
            <a:r>
              <a:rPr lang="en-US" dirty="0" err="1"/>
              <a:t>negizini</a:t>
            </a:r>
            <a:r>
              <a:rPr lang="en-US" dirty="0"/>
              <a:t> </a:t>
            </a:r>
            <a:r>
              <a:rPr lang="en-US" dirty="0" err="1"/>
              <a:t>paydo</a:t>
            </a:r>
            <a:endParaRPr lang="en-US" dirty="0"/>
          </a:p>
          <a:p>
            <a:r>
              <a:rPr lang="en-US" dirty="0" err="1"/>
              <a:t>qilish</a:t>
            </a:r>
            <a:r>
              <a:rPr lang="en-US" dirty="0"/>
              <a:t>.</a:t>
            </a:r>
          </a:p>
          <a:p>
            <a:r>
              <a:rPr lang="en-US" dirty="0"/>
              <a:t>	</a:t>
            </a:r>
            <a:r>
              <a:rPr lang="en-US" dirty="0" err="1"/>
              <a:t>talabalarning</a:t>
            </a:r>
            <a:r>
              <a:rPr lang="en-US" dirty="0"/>
              <a:t> </a:t>
            </a:r>
            <a:r>
              <a:rPr lang="en-US" dirty="0" err="1"/>
              <a:t>hozirgi</a:t>
            </a:r>
            <a:r>
              <a:rPr lang="en-US" dirty="0"/>
              <a:t> </a:t>
            </a:r>
            <a:r>
              <a:rPr lang="en-US" dirty="0" err="1"/>
              <a:t>zamon</a:t>
            </a:r>
            <a:r>
              <a:rPr lang="en-US" dirty="0"/>
              <a:t> </a:t>
            </a:r>
            <a:r>
              <a:rPr lang="en-US" dirty="0" err="1"/>
              <a:t>kompyuter</a:t>
            </a:r>
            <a:r>
              <a:rPr lang="en-US" dirty="0"/>
              <a:t> </a:t>
            </a:r>
            <a:r>
              <a:rPr lang="en-US" dirty="0" err="1"/>
              <a:t>grafikasi</a:t>
            </a:r>
            <a:r>
              <a:rPr lang="en-US" dirty="0"/>
              <a:t> </a:t>
            </a:r>
            <a:r>
              <a:rPr lang="en-US" dirty="0" err="1"/>
              <a:t>vositalarini</a:t>
            </a:r>
            <a:r>
              <a:rPr lang="en-US" dirty="0"/>
              <a:t> </a:t>
            </a:r>
            <a:r>
              <a:rPr lang="en-US" dirty="0" err="1"/>
              <a:t>va</a:t>
            </a:r>
            <a:r>
              <a:rPr lang="en-US" dirty="0"/>
              <a:t> </a:t>
            </a:r>
            <a:r>
              <a:rPr lang="en-US" dirty="0" err="1"/>
              <a:t>ularning</a:t>
            </a:r>
            <a:r>
              <a:rPr lang="en-US" dirty="0"/>
              <a:t> </a:t>
            </a:r>
            <a:r>
              <a:rPr lang="en-US" dirty="0" err="1"/>
              <a:t>ishlatilishini</a:t>
            </a:r>
            <a:r>
              <a:rPr lang="en-US" dirty="0"/>
              <a:t> </a:t>
            </a:r>
            <a:r>
              <a:rPr lang="en-US" dirty="0" err="1"/>
              <a:t>o’zlashtirish</a:t>
            </a:r>
            <a:r>
              <a:rPr lang="en-US" dirty="0"/>
              <a:t>.</a:t>
            </a:r>
          </a:p>
          <a:p>
            <a:r>
              <a:rPr lang="en-US" dirty="0"/>
              <a:t>	</a:t>
            </a:r>
            <a:r>
              <a:rPr lang="en-US" dirty="0" err="1"/>
              <a:t>kompyuter</a:t>
            </a:r>
            <a:r>
              <a:rPr lang="en-US" dirty="0"/>
              <a:t> </a:t>
            </a:r>
            <a:r>
              <a:rPr lang="en-US" dirty="0" err="1"/>
              <a:t>grafikasining</a:t>
            </a:r>
            <a:r>
              <a:rPr lang="en-US" dirty="0"/>
              <a:t> </a:t>
            </a:r>
            <a:r>
              <a:rPr lang="en-US" dirty="0" err="1"/>
              <a:t>texnologik</a:t>
            </a:r>
            <a:r>
              <a:rPr lang="en-US" dirty="0"/>
              <a:t> </a:t>
            </a:r>
            <a:r>
              <a:rPr lang="en-US" dirty="0" err="1"/>
              <a:t>tuzilishini</a:t>
            </a:r>
            <a:r>
              <a:rPr lang="en-US" dirty="0"/>
              <a:t> </a:t>
            </a:r>
            <a:r>
              <a:rPr lang="en-US" dirty="0" err="1"/>
              <a:t>va</a:t>
            </a:r>
            <a:r>
              <a:rPr lang="en-US" dirty="0"/>
              <a:t> </a:t>
            </a:r>
            <a:r>
              <a:rPr lang="en-US" dirty="0" err="1"/>
              <a:t>har</a:t>
            </a:r>
            <a:r>
              <a:rPr lang="en-US" dirty="0"/>
              <a:t> </a:t>
            </a:r>
            <a:r>
              <a:rPr lang="en-US" dirty="0" err="1"/>
              <a:t>xil</a:t>
            </a:r>
            <a:r>
              <a:rPr lang="en-US" dirty="0"/>
              <a:t> </a:t>
            </a:r>
            <a:r>
              <a:rPr lang="en-US" dirty="0" err="1"/>
              <a:t>namoyish</a:t>
            </a:r>
            <a:r>
              <a:rPr lang="en-US" dirty="0"/>
              <a:t> </a:t>
            </a:r>
            <a:r>
              <a:rPr lang="en-US" dirty="0" err="1"/>
              <a:t>materiallarini</a:t>
            </a:r>
            <a:r>
              <a:rPr lang="en-US" dirty="0"/>
              <a:t> </a:t>
            </a:r>
            <a:r>
              <a:rPr lang="en-US" dirty="0" err="1"/>
              <a:t>o’rganish</a:t>
            </a:r>
            <a:r>
              <a:rPr lang="en-US" dirty="0"/>
              <a:t>.</a:t>
            </a:r>
          </a:p>
          <a:p>
            <a:r>
              <a:rPr lang="en-US" dirty="0"/>
              <a:t>	</a:t>
            </a:r>
            <a:r>
              <a:rPr lang="en-US" dirty="0" err="1"/>
              <a:t>kompyuter</a:t>
            </a:r>
            <a:r>
              <a:rPr lang="en-US" dirty="0"/>
              <a:t> </a:t>
            </a:r>
            <a:r>
              <a:rPr lang="en-US" dirty="0" err="1"/>
              <a:t>grafikasi</a:t>
            </a:r>
            <a:r>
              <a:rPr lang="en-US" dirty="0"/>
              <a:t> </a:t>
            </a:r>
            <a:r>
              <a:rPr lang="en-US" dirty="0" err="1"/>
              <a:t>rivojining</a:t>
            </a:r>
            <a:r>
              <a:rPr lang="en-US" dirty="0"/>
              <a:t> </a:t>
            </a:r>
            <a:r>
              <a:rPr lang="en-US" dirty="0" err="1"/>
              <a:t>o’rni</a:t>
            </a:r>
            <a:r>
              <a:rPr lang="en-US" dirty="0"/>
              <a:t> </a:t>
            </a:r>
            <a:r>
              <a:rPr lang="en-US" dirty="0" err="1"/>
              <a:t>va</a:t>
            </a:r>
            <a:r>
              <a:rPr lang="en-US" dirty="0"/>
              <a:t> </a:t>
            </a:r>
            <a:r>
              <a:rPr lang="en-US" dirty="0" err="1"/>
              <a:t>hozirgi</a:t>
            </a:r>
            <a:r>
              <a:rPr lang="en-US" dirty="0"/>
              <a:t> </a:t>
            </a:r>
            <a:r>
              <a:rPr lang="en-US" dirty="0" err="1"/>
              <a:t>zamon</a:t>
            </a:r>
            <a:r>
              <a:rPr lang="en-US" dirty="0"/>
              <a:t> </a:t>
            </a:r>
            <a:r>
              <a:rPr lang="en-US" dirty="0" err="1"/>
              <a:t>holatini</a:t>
            </a:r>
            <a:r>
              <a:rPr lang="en-US" dirty="0"/>
              <a:t> </a:t>
            </a:r>
            <a:r>
              <a:rPr lang="en-US" dirty="0" err="1"/>
              <a:t>bilish</a:t>
            </a:r>
            <a:r>
              <a:rPr lang="en-US" dirty="0"/>
              <a:t>.</a:t>
            </a:r>
          </a:p>
          <a:p>
            <a:r>
              <a:rPr lang="en-US" dirty="0"/>
              <a:t>	</a:t>
            </a:r>
            <a:r>
              <a:rPr lang="en-US" dirty="0" err="1"/>
              <a:t>hozirgi</a:t>
            </a:r>
            <a:r>
              <a:rPr lang="en-US" dirty="0"/>
              <a:t> </a:t>
            </a:r>
            <a:r>
              <a:rPr lang="en-US" dirty="0" err="1"/>
              <a:t>zamon</a:t>
            </a:r>
            <a:r>
              <a:rPr lang="en-US" dirty="0"/>
              <a:t> </a:t>
            </a:r>
            <a:r>
              <a:rPr lang="en-US" dirty="0" err="1"/>
              <a:t>shaxsiy</a:t>
            </a:r>
            <a:r>
              <a:rPr lang="en-US" dirty="0"/>
              <a:t> </a:t>
            </a:r>
            <a:r>
              <a:rPr lang="en-US" dirty="0" err="1"/>
              <a:t>kompyuterlarida</a:t>
            </a:r>
            <a:r>
              <a:rPr lang="en-US" dirty="0"/>
              <a:t> </a:t>
            </a:r>
            <a:r>
              <a:rPr lang="en-US" dirty="0" err="1"/>
              <a:t>grafikaning</a:t>
            </a:r>
            <a:r>
              <a:rPr lang="en-US" dirty="0"/>
              <a:t> </a:t>
            </a:r>
            <a:r>
              <a:rPr lang="en-US" dirty="0" err="1"/>
              <a:t>texnologik</a:t>
            </a:r>
            <a:r>
              <a:rPr lang="en-US" dirty="0"/>
              <a:t> </a:t>
            </a:r>
            <a:r>
              <a:rPr lang="en-US" dirty="0" err="1"/>
              <a:t>tuzilishini</a:t>
            </a:r>
            <a:r>
              <a:rPr lang="en-US" dirty="0"/>
              <a:t> </a:t>
            </a:r>
            <a:r>
              <a:rPr lang="en-US" dirty="0" err="1"/>
              <a:t>o’rganish</a:t>
            </a:r>
            <a:r>
              <a:rPr lang="en-US" dirty="0"/>
              <a:t>.</a:t>
            </a:r>
          </a:p>
          <a:p>
            <a:r>
              <a:rPr lang="en-US" dirty="0"/>
              <a:t>	</a:t>
            </a:r>
            <a:r>
              <a:rPr lang="en-US" dirty="0" err="1"/>
              <a:t>hozirgi</a:t>
            </a:r>
            <a:r>
              <a:rPr lang="en-US" dirty="0"/>
              <a:t> </a:t>
            </a:r>
            <a:r>
              <a:rPr lang="en-US" dirty="0" err="1"/>
              <a:t>zamon</a:t>
            </a:r>
            <a:r>
              <a:rPr lang="en-US" dirty="0"/>
              <a:t> </a:t>
            </a:r>
            <a:r>
              <a:rPr lang="en-US" dirty="0" err="1"/>
              <a:t>kompyuter</a:t>
            </a:r>
            <a:r>
              <a:rPr lang="en-US" dirty="0"/>
              <a:t> </a:t>
            </a:r>
            <a:r>
              <a:rPr lang="en-US" dirty="0" err="1"/>
              <a:t>grafikasini</a:t>
            </a:r>
            <a:r>
              <a:rPr lang="en-US" dirty="0"/>
              <a:t> </a:t>
            </a:r>
            <a:r>
              <a:rPr lang="en-US" dirty="0" err="1"/>
              <a:t>o’zining</a:t>
            </a:r>
            <a:r>
              <a:rPr lang="en-US" dirty="0"/>
              <a:t> </a:t>
            </a:r>
            <a:r>
              <a:rPr lang="en-US" dirty="0" err="1"/>
              <a:t>o’quv</a:t>
            </a:r>
            <a:r>
              <a:rPr lang="en-US" dirty="0"/>
              <a:t> </a:t>
            </a:r>
            <a:r>
              <a:rPr lang="en-US" dirty="0" err="1"/>
              <a:t>soxasida</a:t>
            </a:r>
            <a:r>
              <a:rPr lang="en-US" dirty="0"/>
              <a:t> </a:t>
            </a:r>
            <a:r>
              <a:rPr lang="en-US" dirty="0" err="1"/>
              <a:t>va</a:t>
            </a:r>
            <a:r>
              <a:rPr lang="en-US" dirty="0"/>
              <a:t> professional </a:t>
            </a:r>
            <a:r>
              <a:rPr lang="en-US" dirty="0" err="1"/>
              <a:t>faoliyatida</a:t>
            </a:r>
            <a:r>
              <a:rPr lang="en-US" dirty="0"/>
              <a:t> </a:t>
            </a:r>
            <a:r>
              <a:rPr lang="en-US" dirty="0" err="1"/>
              <a:t>foydalanishni</a:t>
            </a:r>
            <a:r>
              <a:rPr lang="en-US" dirty="0"/>
              <a:t> </a:t>
            </a:r>
            <a:r>
              <a:rPr lang="en-US" dirty="0" err="1"/>
              <a:t>bilish</a:t>
            </a:r>
            <a:r>
              <a:rPr lang="en-US" dirty="0"/>
              <a:t>.</a:t>
            </a:r>
          </a:p>
          <a:p>
            <a:r>
              <a:rPr lang="en-US" dirty="0"/>
              <a:t>	</a:t>
            </a:r>
            <a:r>
              <a:rPr lang="en-US" dirty="0" err="1"/>
              <a:t>kompyuter</a:t>
            </a:r>
            <a:r>
              <a:rPr lang="en-US" dirty="0"/>
              <a:t> </a:t>
            </a:r>
            <a:r>
              <a:rPr lang="en-US" dirty="0" err="1"/>
              <a:t>grafikasining</a:t>
            </a:r>
            <a:r>
              <a:rPr lang="en-US" dirty="0"/>
              <a:t> </a:t>
            </a:r>
            <a:r>
              <a:rPr lang="en-US" dirty="0" err="1"/>
              <a:t>texnikaviy</a:t>
            </a:r>
            <a:r>
              <a:rPr lang="en-US" dirty="0"/>
              <a:t> </a:t>
            </a:r>
            <a:r>
              <a:rPr lang="en-US" dirty="0" err="1"/>
              <a:t>vositalari</a:t>
            </a:r>
            <a:r>
              <a:rPr lang="en-US" dirty="0"/>
              <a:t> </a:t>
            </a:r>
            <a:r>
              <a:rPr lang="en-US" dirty="0" err="1"/>
              <a:t>va</a:t>
            </a:r>
            <a:r>
              <a:rPr lang="en-US" dirty="0"/>
              <a:t> </a:t>
            </a:r>
            <a:r>
              <a:rPr lang="en-US" dirty="0" err="1"/>
              <a:t>zamonaviy</a:t>
            </a:r>
            <a:r>
              <a:rPr lang="en-US" dirty="0"/>
              <a:t> </a:t>
            </a:r>
            <a:r>
              <a:rPr lang="en-US" dirty="0" err="1"/>
              <a:t>dasturlari</a:t>
            </a:r>
            <a:r>
              <a:rPr lang="en-US" dirty="0"/>
              <a:t> </a:t>
            </a:r>
            <a:r>
              <a:rPr lang="en-US" dirty="0" err="1"/>
              <a:t>bilan</a:t>
            </a:r>
            <a:r>
              <a:rPr lang="en-US" dirty="0"/>
              <a:t> </a:t>
            </a:r>
            <a:r>
              <a:rPr lang="en-US" dirty="0" err="1"/>
              <a:t>doimiy</a:t>
            </a:r>
            <a:r>
              <a:rPr lang="en-US" dirty="0"/>
              <a:t> </a:t>
            </a:r>
            <a:r>
              <a:rPr lang="en-US" dirty="0" err="1"/>
              <a:t>ishlash</a:t>
            </a:r>
            <a:r>
              <a:rPr lang="en-US" dirty="0"/>
              <a:t> </a:t>
            </a:r>
            <a:r>
              <a:rPr lang="en-US" dirty="0" err="1"/>
              <a:t>malakasini</a:t>
            </a:r>
            <a:r>
              <a:rPr lang="en-US" dirty="0"/>
              <a:t> </a:t>
            </a:r>
            <a:r>
              <a:rPr lang="en-US" dirty="0" err="1"/>
              <a:t>oshirish</a:t>
            </a:r>
            <a:r>
              <a:rPr lang="en-US" dirty="0"/>
              <a:t>.</a:t>
            </a:r>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914" y="1060115"/>
            <a:ext cx="3125082" cy="4747846"/>
          </a:xfrm>
          <a:prstGeom prst="rect">
            <a:avLst/>
          </a:prstGeom>
        </p:spPr>
      </p:pic>
      <p:sp>
        <p:nvSpPr>
          <p:cNvPr id="4" name="Прямоугольник 3"/>
          <p:cNvSpPr/>
          <p:nvPr/>
        </p:nvSpPr>
        <p:spPr>
          <a:xfrm>
            <a:off x="2684455" y="6104621"/>
            <a:ext cx="6096000" cy="461665"/>
          </a:xfrm>
          <a:prstGeom prst="rect">
            <a:avLst/>
          </a:prstGeom>
        </p:spPr>
        <p:txBody>
          <a:bodyPr>
            <a:spAutoFit/>
          </a:bodyPr>
          <a:lstStyle/>
          <a:p>
            <a:r>
              <a:rPr lang="ru-RU" sz="1200" dirty="0" err="1"/>
              <a:t>Kevin</a:t>
            </a:r>
            <a:r>
              <a:rPr lang="ru-RU" sz="1200" dirty="0"/>
              <a:t> V. (2022). </a:t>
            </a:r>
            <a:r>
              <a:rPr lang="ru-RU" sz="1200" dirty="0" err="1"/>
              <a:t>The</a:t>
            </a:r>
            <a:r>
              <a:rPr lang="ru-RU" sz="1200" dirty="0"/>
              <a:t> </a:t>
            </a:r>
            <a:r>
              <a:rPr lang="ru-RU" sz="1200" dirty="0" err="1"/>
              <a:t>Articulated</a:t>
            </a:r>
            <a:r>
              <a:rPr lang="ru-RU" sz="1200" dirty="0"/>
              <a:t> </a:t>
            </a:r>
            <a:r>
              <a:rPr lang="ru-RU" sz="1200" dirty="0" err="1"/>
              <a:t>Wall</a:t>
            </a:r>
            <a:r>
              <a:rPr lang="ru-RU" sz="1200" dirty="0"/>
              <a:t>, </a:t>
            </a:r>
            <a:r>
              <a:rPr lang="ru-RU" sz="1200" dirty="0" err="1"/>
              <a:t>better</a:t>
            </a:r>
            <a:r>
              <a:rPr lang="ru-RU" sz="1200" dirty="0"/>
              <a:t> </a:t>
            </a:r>
            <a:r>
              <a:rPr lang="ru-RU" sz="1200" dirty="0" err="1"/>
              <a:t>known</a:t>
            </a:r>
            <a:r>
              <a:rPr lang="ru-RU" sz="1200" dirty="0"/>
              <a:t> </a:t>
            </a:r>
            <a:r>
              <a:rPr lang="ru-RU" sz="1200" dirty="0" err="1"/>
              <a:t>as</a:t>
            </a:r>
            <a:r>
              <a:rPr lang="ru-RU" sz="1200" dirty="0"/>
              <a:t> </a:t>
            </a:r>
            <a:r>
              <a:rPr lang="ru-RU" sz="1200" dirty="0" err="1"/>
              <a:t>the</a:t>
            </a:r>
            <a:r>
              <a:rPr lang="ru-RU" sz="1200" dirty="0"/>
              <a:t> I-25 </a:t>
            </a:r>
            <a:r>
              <a:rPr lang="ru-RU" sz="1200" dirty="0" err="1"/>
              <a:t>french</a:t>
            </a:r>
            <a:r>
              <a:rPr lang="ru-RU" sz="1200" dirty="0"/>
              <a:t> </a:t>
            </a:r>
            <a:r>
              <a:rPr lang="ru-RU" sz="1200" dirty="0" err="1"/>
              <a:t>fries</a:t>
            </a:r>
            <a:r>
              <a:rPr lang="ru-RU" sz="1200" dirty="0"/>
              <a:t> </a:t>
            </a:r>
            <a:r>
              <a:rPr lang="ru-RU" sz="1200" dirty="0" err="1"/>
              <a:t>by</a:t>
            </a:r>
            <a:r>
              <a:rPr lang="ru-RU" sz="1200" dirty="0"/>
              <a:t> </a:t>
            </a:r>
            <a:r>
              <a:rPr lang="ru-RU" sz="1200" dirty="0" err="1"/>
              <a:t>Herbert</a:t>
            </a:r>
            <a:r>
              <a:rPr lang="ru-RU" sz="1200" dirty="0"/>
              <a:t> </a:t>
            </a:r>
            <a:r>
              <a:rPr lang="ru-RU" sz="1200" dirty="0" err="1"/>
              <a:t>Bayer</a:t>
            </a:r>
            <a:r>
              <a:rPr lang="ru-RU" sz="1200" dirty="0"/>
              <a:t>. </a:t>
            </a:r>
            <a:r>
              <a:rPr lang="ru-RU" sz="1200" dirty="0" err="1"/>
              <a:t>Unsplash</a:t>
            </a:r>
            <a:r>
              <a:rPr lang="ru-RU" sz="1200" dirty="0"/>
              <a:t>. https://unsplash.com/photos/-NUxh4Xop74</a:t>
            </a:r>
          </a:p>
        </p:txBody>
      </p:sp>
    </p:spTree>
    <p:extLst>
      <p:ext uri="{BB962C8B-B14F-4D97-AF65-F5344CB8AC3E}">
        <p14:creationId xmlns:p14="http://schemas.microsoft.com/office/powerpoint/2010/main" val="1228628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smtClean="0">
                <a:solidFill>
                  <a:schemeClr val="accent1"/>
                </a:solidFill>
              </a:rPr>
              <a:t>Foydalanilgan</a:t>
            </a:r>
            <a:r>
              <a:rPr lang="en-US" dirty="0" smtClean="0">
                <a:solidFill>
                  <a:schemeClr val="accent1"/>
                </a:solidFill>
              </a:rPr>
              <a:t> </a:t>
            </a:r>
            <a:r>
              <a:rPr lang="en-US" dirty="0" err="1" smtClean="0">
                <a:solidFill>
                  <a:schemeClr val="accent1"/>
                </a:solidFill>
              </a:rPr>
              <a:t>adabiyotlar</a:t>
            </a:r>
            <a:r>
              <a:rPr lang="en-US" dirty="0" smtClean="0">
                <a:solidFill>
                  <a:schemeClr val="accent1"/>
                </a:solidFill>
              </a:rPr>
              <a:t> </a:t>
            </a:r>
            <a:r>
              <a:rPr lang="en-US" dirty="0" err="1" smtClean="0">
                <a:solidFill>
                  <a:schemeClr val="accent1"/>
                </a:solidFill>
              </a:rPr>
              <a:t>va</a:t>
            </a:r>
            <a:r>
              <a:rPr lang="en-US" dirty="0" smtClean="0">
                <a:solidFill>
                  <a:schemeClr val="accent1"/>
                </a:solidFill>
              </a:rPr>
              <a:t> </a:t>
            </a:r>
            <a:r>
              <a:rPr lang="en-US" dirty="0" err="1" smtClean="0">
                <a:solidFill>
                  <a:schemeClr val="accent1"/>
                </a:solidFill>
              </a:rPr>
              <a:t>sayt</a:t>
            </a:r>
            <a:r>
              <a:rPr lang="en-US" dirty="0" smtClean="0">
                <a:solidFill>
                  <a:schemeClr val="accent1"/>
                </a:solidFill>
              </a:rPr>
              <a:t> </a:t>
            </a:r>
            <a:r>
              <a:rPr lang="en-US" dirty="0" err="1" smtClean="0">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smtClean="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smtClean="0">
                <a:solidFill>
                  <a:schemeClr val="accent2">
                    <a:lumMod val="75000"/>
                  </a:schemeClr>
                </a:solidFill>
              </a:rPr>
              <a:t>Asosiy</a:t>
            </a:r>
            <a:r>
              <a:rPr lang="en-US" dirty="0" smtClean="0">
                <a:solidFill>
                  <a:schemeClr val="accent2">
                    <a:lumMod val="75000"/>
                  </a:schemeClr>
                </a:solidFill>
              </a:rPr>
              <a:t> </a:t>
            </a:r>
            <a:r>
              <a:rPr lang="en-US" dirty="0" err="1">
                <a:solidFill>
                  <a:schemeClr val="accent2">
                    <a:lumMod val="75000"/>
                  </a:schemeClr>
                </a:solidFill>
              </a:rPr>
              <a:t>adabiyotlar</a:t>
            </a:r>
            <a:r>
              <a:rPr lang="en-US" dirty="0">
                <a:solidFill>
                  <a:schemeClr val="accent2">
                    <a:lumMod val="75000"/>
                  </a:schemeClr>
                </a:solidFill>
              </a:rPr>
              <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smtClean="0">
                <a:solidFill>
                  <a:schemeClr val="accent2">
                    <a:lumMod val="75000"/>
                  </a:schemeClr>
                </a:solidFill>
              </a:rPr>
              <a:t>Rasmlar</a:t>
            </a:r>
            <a:r>
              <a:rPr lang="en-US" dirty="0" smtClean="0">
                <a:solidFill>
                  <a:schemeClr val="accent2">
                    <a:lumMod val="75000"/>
                  </a:schemeClr>
                </a:solidFill>
              </a:rPr>
              <a:t> </a:t>
            </a:r>
            <a:r>
              <a:rPr lang="en-US" dirty="0" err="1" smtClean="0">
                <a:solidFill>
                  <a:schemeClr val="accent2">
                    <a:lumMod val="75000"/>
                  </a:schemeClr>
                </a:solidFill>
              </a:rPr>
              <a:t>yuklangan</a:t>
            </a:r>
            <a:r>
              <a:rPr lang="en-US" dirty="0" smtClean="0">
                <a:solidFill>
                  <a:schemeClr val="accent2">
                    <a:lumMod val="75000"/>
                  </a:schemeClr>
                </a:solidFill>
              </a:rPr>
              <a:t> </a:t>
            </a:r>
            <a:r>
              <a:rPr lang="en-US" dirty="0" err="1" smtClean="0">
                <a:solidFill>
                  <a:schemeClr val="accent2">
                    <a:lumMod val="75000"/>
                  </a:schemeClr>
                </a:solidFill>
              </a:rPr>
              <a:t>sayt</a:t>
            </a:r>
            <a:r>
              <a:rPr lang="en-US" dirty="0" smtClean="0">
                <a:solidFill>
                  <a:schemeClr val="accent2">
                    <a:lumMod val="75000"/>
                  </a:schemeClr>
                </a:solidFill>
              </a:rPr>
              <a:t> </a:t>
            </a:r>
            <a:r>
              <a:rPr lang="en-US" dirty="0" err="1" smtClean="0">
                <a:solidFill>
                  <a:schemeClr val="accent2">
                    <a:lumMod val="75000"/>
                  </a:schemeClr>
                </a:solidFill>
              </a:rPr>
              <a:t>linki</a:t>
            </a:r>
            <a:r>
              <a:rPr lang="en-US" dirty="0" smtClean="0">
                <a:solidFill>
                  <a:schemeClr val="accent2">
                    <a:lumMod val="75000"/>
                  </a:schemeClr>
                </a:solidFill>
              </a:rPr>
              <a:t>:</a:t>
            </a:r>
            <a:br>
              <a:rPr lang="en-US" dirty="0" smtClean="0">
                <a:solidFill>
                  <a:schemeClr val="accent2">
                    <a:lumMod val="75000"/>
                  </a:schemeClr>
                </a:solidFill>
              </a:rPr>
            </a:br>
            <a:r>
              <a:rPr lang="en-US" dirty="0">
                <a:solidFill>
                  <a:schemeClr val="accent2">
                    <a:lumMod val="75000"/>
                  </a:schemeClr>
                </a:solidFill>
              </a:rPr>
              <a:t/>
            </a:r>
            <a:br>
              <a:rPr lang="en-US" dirty="0">
                <a:solidFill>
                  <a:schemeClr val="accent2">
                    <a:lumMod val="75000"/>
                  </a:schemeClr>
                </a:solidFill>
              </a:rPr>
            </a:br>
            <a:r>
              <a:rPr lang="en-US" dirty="0">
                <a:solidFill>
                  <a:schemeClr val="accent2">
                    <a:lumMod val="75000"/>
                  </a:schemeClr>
                </a:solidFill>
                <a:hlinkClick r:id="rId2"/>
              </a:rPr>
              <a:t>https://unsplash.com</a:t>
            </a:r>
            <a:r>
              <a:rPr lang="en-US" dirty="0" smtClean="0">
                <a:solidFill>
                  <a:schemeClr val="accent2">
                    <a:lumMod val="75000"/>
                  </a:schemeClr>
                </a:solidFill>
                <a:hlinkClick r:id="rId2"/>
              </a:rPr>
              <a:t>/</a:t>
            </a:r>
            <a:r>
              <a:rPr lang="en-US" dirty="0" smtClean="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39278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smtClean="0">
                <a:solidFill>
                  <a:schemeClr val="accent2">
                    <a:lumMod val="75000"/>
                  </a:schemeClr>
                </a:solidFill>
              </a:rPr>
              <a:t>rahmat</a:t>
            </a:r>
            <a:r>
              <a:rPr lang="en-US" sz="6600" i="1" dirty="0" smtClean="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a:t>
            </a:r>
            <a:r>
              <a:rPr lang="en-US" sz="1050" dirty="0" smtClean="0">
                <a:hlinkClick r:id="rId4"/>
              </a:rPr>
              <a:t>License</a:t>
            </a:r>
            <a:r>
              <a:rPr lang="en-US" sz="1050" dirty="0" smtClean="0"/>
              <a:t>. </a:t>
            </a:r>
            <a:br>
              <a:rPr lang="en-US" sz="1050" dirty="0" smtClean="0"/>
            </a:br>
            <a:r>
              <a:rPr lang="ru-RU" sz="1050" dirty="0" smtClean="0"/>
              <a:t>https</a:t>
            </a:r>
            <a:r>
              <a:rPr lang="ru-RU" sz="1050" dirty="0"/>
              <a:t>://unsplash.com/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660</TotalTime>
  <Words>1911</Words>
  <Application>Microsoft Office PowerPoint</Application>
  <PresentationFormat>Широкоэкранный</PresentationFormat>
  <Paragraphs>122</Paragraphs>
  <Slides>19</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19</vt:i4>
      </vt:variant>
    </vt:vector>
  </HeadingPairs>
  <TitlesOfParts>
    <vt:vector size="28" baseType="lpstr">
      <vt:lpstr>VTB Group Cond Book</vt:lpstr>
      <vt:lpstr>Oswald Light</vt:lpstr>
      <vt:lpstr>Calibri</vt:lpstr>
      <vt:lpstr>Roboto Condensed</vt:lpstr>
      <vt:lpstr>VTB Group Cond Demi Bold</vt:lpstr>
      <vt:lpstr>Oswald</vt:lpstr>
      <vt:lpstr>Arial</vt:lpstr>
      <vt:lpstr>Times New Roman</vt:lpstr>
      <vt:lpstr>Тема Office</vt:lpstr>
      <vt:lpstr>Презентация PowerPoint</vt:lpstr>
      <vt:lpstr>Презентация PowerPoint</vt:lpstr>
      <vt:lpstr>Chizma geometriya va muhandislik grafikasi fani haqida qisqacha ma`lumot.  </vt:lpstr>
      <vt:lpstr>Muhandislik va kompyuter grafikasi fani haqida umumiy ma`lumotlar.</vt:lpstr>
      <vt:lpstr>Muhandislik va kompyuter grafikasi fani haqida umumiy ma`lumotlar.</vt:lpstr>
      <vt:lpstr>Muhandislik va kompyuter grafikasi fani haqida umumiy ma`lumotlar.</vt:lpstr>
      <vt:lpstr>Kompyuter grafikasining vositalari va Grafik dasturlari</vt:lpstr>
      <vt:lpstr>Kompyuter grafikasining vositalari va Grafik dasturlari</vt:lpstr>
      <vt:lpstr>Corel DRAW dasturida ishlash asoslari va uni ishga tushirish</vt:lpstr>
      <vt:lpstr>Corel DRAW dasturida ishlash asoslari va uni ishga tushirish</vt:lpstr>
      <vt:lpstr>Corel DRAW dasturida ishlash asoslari va uni ishga tushirish</vt:lpstr>
      <vt:lpstr>Corel DRAW dasturida ishlash asoslari va uni ishga tushirish</vt:lpstr>
      <vt:lpstr>AutoCAD grafik dasturi chizma yaratish </vt:lpstr>
      <vt:lpstr>AutoCAD grafik dasturi chizma yaratish </vt:lpstr>
      <vt:lpstr>AutoCAD grafik dasturi chizma yaratish </vt:lpstr>
      <vt:lpstr>Fanning maqsad va vazifalari</vt:lpstr>
      <vt:lpstr>Fanning maqsad va vazifalari</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Pilotech</cp:lastModifiedBy>
  <cp:revision>85</cp:revision>
  <dcterms:created xsi:type="dcterms:W3CDTF">2021-03-13T09:42:31Z</dcterms:created>
  <dcterms:modified xsi:type="dcterms:W3CDTF">2023-09-14T17:43:25Z</dcterms:modified>
</cp:coreProperties>
</file>