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sldIdLst>
    <p:sldId id="256" r:id="rId2"/>
    <p:sldId id="285" r:id="rId3"/>
    <p:sldId id="313" r:id="rId4"/>
    <p:sldId id="296" r:id="rId5"/>
    <p:sldId id="299" r:id="rId6"/>
    <p:sldId id="297" r:id="rId7"/>
    <p:sldId id="295" r:id="rId8"/>
    <p:sldId id="298" r:id="rId9"/>
    <p:sldId id="300" r:id="rId10"/>
    <p:sldId id="304" r:id="rId11"/>
    <p:sldId id="301" r:id="rId12"/>
    <p:sldId id="305" r:id="rId13"/>
    <p:sldId id="306" r:id="rId14"/>
    <p:sldId id="307" r:id="rId15"/>
    <p:sldId id="308" r:id="rId16"/>
    <p:sldId id="309" r:id="rId17"/>
    <p:sldId id="310" r:id="rId18"/>
    <p:sldId id="311" r:id="rId19"/>
    <p:sldId id="312" r:id="rId20"/>
    <p:sldId id="278"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49" autoAdjust="0"/>
    <p:restoredTop sz="94660"/>
  </p:normalViewPr>
  <p:slideViewPr>
    <p:cSldViewPr snapToGrid="0">
      <p:cViewPr>
        <p:scale>
          <a:sx n="40" d="100"/>
          <a:sy n="40" d="100"/>
        </p:scale>
        <p:origin x="-5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9DF58D-A2CC-4444-A348-F7FF911FCF35}"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AF1C824B-201F-4750-8480-703ACB76E961}">
      <dgm:prSet custT="1"/>
      <dgm:spPr/>
      <dgm:t>
        <a:bodyPr/>
        <a:lstStyle/>
        <a:p>
          <a:pPr rtl="0"/>
          <a:r>
            <a:rPr lang="uz-Cyrl-UZ" sz="1600" b="1" i="0" baseline="0" dirty="0" smtClean="0">
              <a:solidFill>
                <a:srgbClr val="FF0000"/>
              </a:solidFill>
            </a:rPr>
            <a:t>Mеxanizmni kinеmatik tеkshirishdan oldin nazariy mеxanikaning kinеmatika qismida o`rganiladigan quyidagi umumiy xollarni esga olish lozim.</a:t>
          </a:r>
          <a:endParaRPr lang="ru-RU" sz="1600" b="1" i="0" baseline="0" dirty="0">
            <a:solidFill>
              <a:srgbClr val="FF0000"/>
            </a:solidFill>
          </a:endParaRPr>
        </a:p>
      </dgm:t>
    </dgm:pt>
    <dgm:pt modelId="{6D0EC1FC-DCEC-48CE-82B9-5213304E2D01}" type="parTrans" cxnId="{3FAA16AE-E3EF-4E3E-A75D-82B954906E41}">
      <dgm:prSet/>
      <dgm:spPr/>
      <dgm:t>
        <a:bodyPr/>
        <a:lstStyle/>
        <a:p>
          <a:endParaRPr lang="ru-RU"/>
        </a:p>
      </dgm:t>
    </dgm:pt>
    <dgm:pt modelId="{688A7E6A-7232-4264-957F-D8CF7A72E8DA}" type="sibTrans" cxnId="{3FAA16AE-E3EF-4E3E-A75D-82B954906E41}">
      <dgm:prSet/>
      <dgm:spPr/>
      <dgm:t>
        <a:bodyPr/>
        <a:lstStyle/>
        <a:p>
          <a:endParaRPr lang="ru-RU"/>
        </a:p>
      </dgm:t>
    </dgm:pt>
    <dgm:pt modelId="{78EE60EF-8CA8-48A9-96F0-B223924C1FA5}">
      <dgm:prSet custT="1"/>
      <dgm:spPr/>
      <dgm:t>
        <a:bodyPr/>
        <a:lstStyle/>
        <a:p>
          <a:pPr rtl="0"/>
          <a:r>
            <a:rPr lang="uz-Cyrl-UZ" sz="1400" b="0" i="0" baseline="0" dirty="0" smtClean="0"/>
            <a:t>1. Harakatdagi nuqtaning qo’zg’almas bo’g’indagi nuqtaga nisbatan aniqlanadigan tezligi va tezlanishi absolyut, shu nuqtaning harakatdagi, ya'ni o'zi ham ma'lum tezlik va tezlanishga ega bo'lgan boshqa bir nuqtaga nisbatan aniqlanadigan tezlik va tezlanishi nisbiy deyiladi.</a:t>
          </a:r>
          <a:endParaRPr lang="ru-RU" sz="1400" b="0" i="0" baseline="0" dirty="0"/>
        </a:p>
      </dgm:t>
    </dgm:pt>
    <dgm:pt modelId="{A7995B51-22F7-4C2D-A2C1-744E41BB9B8D}" type="parTrans" cxnId="{18875EB9-403A-41C1-BC4A-24468FF0F1EE}">
      <dgm:prSet/>
      <dgm:spPr/>
      <dgm:t>
        <a:bodyPr/>
        <a:lstStyle/>
        <a:p>
          <a:endParaRPr lang="ru-RU"/>
        </a:p>
      </dgm:t>
    </dgm:pt>
    <dgm:pt modelId="{52CBA232-1977-44AE-84C6-771B71CD1F9E}" type="sibTrans" cxnId="{18875EB9-403A-41C1-BC4A-24468FF0F1EE}">
      <dgm:prSet/>
      <dgm:spPr/>
      <dgm:t>
        <a:bodyPr/>
        <a:lstStyle/>
        <a:p>
          <a:endParaRPr lang="ru-RU"/>
        </a:p>
      </dgm:t>
    </dgm:pt>
    <dgm:pt modelId="{33BFC411-B741-4947-B1A7-EEA3CC057327}">
      <dgm:prSet custT="1"/>
      <dgm:spPr/>
      <dgm:t>
        <a:bodyPr/>
        <a:lstStyle/>
        <a:p>
          <a:pPr rtl="0"/>
          <a:r>
            <a:rPr lang="uz-Cyrl-UZ" sz="1400" b="0" i="0" baseline="0" dirty="0" smtClean="0"/>
            <a:t>2. Ilgarilanma harakatlanuvchi bo`g`indagi nuqtalar tеzliklarining yo`nalishlari o`zaro parallеl bo`lib, qiymatlari bir xil bo`ladi. Bu xoll tеzlanishga ham taalluqli. </a:t>
          </a:r>
          <a:endParaRPr lang="ru-RU" sz="1400" b="0" i="0" baseline="0" dirty="0"/>
        </a:p>
      </dgm:t>
    </dgm:pt>
    <dgm:pt modelId="{80243970-5DA3-4610-A204-F4972A9E128C}" type="parTrans" cxnId="{DB3D8825-0725-4021-AF6B-8950A62929DD}">
      <dgm:prSet/>
      <dgm:spPr/>
      <dgm:t>
        <a:bodyPr/>
        <a:lstStyle/>
        <a:p>
          <a:endParaRPr lang="ru-RU"/>
        </a:p>
      </dgm:t>
    </dgm:pt>
    <dgm:pt modelId="{780F2B00-26A4-4715-A01E-9CAC6955FCAC}" type="sibTrans" cxnId="{DB3D8825-0725-4021-AF6B-8950A62929DD}">
      <dgm:prSet/>
      <dgm:spPr/>
      <dgm:t>
        <a:bodyPr/>
        <a:lstStyle/>
        <a:p>
          <a:endParaRPr lang="ru-RU"/>
        </a:p>
      </dgm:t>
    </dgm:pt>
    <dgm:pt modelId="{4AA9CD1F-555E-4182-8B36-A09476271328}">
      <dgm:prSet custT="1"/>
      <dgm:spPr/>
      <dgm:t>
        <a:bodyPr/>
        <a:lstStyle/>
        <a:p>
          <a:pPr rtl="0"/>
          <a:r>
            <a:rPr lang="uz-Cyrl-UZ" sz="1400" b="0" i="0" baseline="0" dirty="0" smtClean="0"/>
            <a:t>3. Qo`zg`almas o`q atrofida aylanma harakat qiluvchi bo’g`inga tеgishli nuqtalarning tеzliklari shu nuqtalarni aylanish o`qi bilan tutashtiruvchi to`g`ri chiziqqa tik yo`nalgan bo`lib, qiymatlari quyidagi formuladan aniqlanadi: </a:t>
          </a:r>
          <a:endParaRPr lang="ru-RU" sz="1400" b="0" i="0" baseline="0" dirty="0"/>
        </a:p>
      </dgm:t>
    </dgm:pt>
    <dgm:pt modelId="{77324433-71B3-4843-910B-A487AED73B12}" type="parTrans" cxnId="{279A2675-8C76-4C7F-89CF-B4BCA1F1DF1C}">
      <dgm:prSet/>
      <dgm:spPr/>
      <dgm:t>
        <a:bodyPr/>
        <a:lstStyle/>
        <a:p>
          <a:endParaRPr lang="ru-RU"/>
        </a:p>
      </dgm:t>
    </dgm:pt>
    <dgm:pt modelId="{A49A268E-90FC-425C-9F71-9E0DA57AB945}" type="sibTrans" cxnId="{279A2675-8C76-4C7F-89CF-B4BCA1F1DF1C}">
      <dgm:prSet/>
      <dgm:spPr/>
      <dgm:t>
        <a:bodyPr/>
        <a:lstStyle/>
        <a:p>
          <a:endParaRPr lang="ru-RU"/>
        </a:p>
      </dgm:t>
    </dgm:pt>
    <dgm:pt modelId="{493E7F99-B78D-4C11-A8A4-C0895D1285ED}">
      <dgm:prSet custT="1"/>
      <dgm:spPr/>
      <dgm:t>
        <a:bodyPr/>
        <a:lstStyle/>
        <a:p>
          <a:pPr rtl="0"/>
          <a:r>
            <a:rPr lang="uz-Cyrl-UZ" sz="2800" b="0" i="0" baseline="0" dirty="0" smtClean="0"/>
            <a:t>υ</a:t>
          </a:r>
          <a:r>
            <a:rPr lang="uz-Cyrl-UZ" sz="2800" b="0" i="0" baseline="-30000" dirty="0" smtClean="0"/>
            <a:t>А</a:t>
          </a:r>
          <a:r>
            <a:rPr lang="uz-Cyrl-UZ" sz="2800" b="0" i="0" baseline="0" dirty="0" smtClean="0"/>
            <a:t>=</a:t>
          </a:r>
          <a:r>
            <a:rPr lang="en-US" sz="2800" b="0" i="0" baseline="0" dirty="0" smtClean="0"/>
            <a:t>ω</a:t>
          </a:r>
          <a:r>
            <a:rPr lang="uz-Cyrl-UZ" sz="2800" b="0" i="0" baseline="0" dirty="0" smtClean="0"/>
            <a:t>·l</a:t>
          </a:r>
          <a:r>
            <a:rPr lang="uz-Cyrl-UZ" sz="2800" b="0" i="0" baseline="-30000" dirty="0" smtClean="0"/>
            <a:t>OA</a:t>
          </a:r>
          <a:endParaRPr lang="ru-RU" sz="2800" b="0" i="0" baseline="0" dirty="0"/>
        </a:p>
      </dgm:t>
    </dgm:pt>
    <dgm:pt modelId="{FFB16B89-F509-44D1-9DA0-8C092CF487C6}" type="parTrans" cxnId="{D0FD0324-9A79-4B0D-8936-318DA83E2DA1}">
      <dgm:prSet/>
      <dgm:spPr/>
      <dgm:t>
        <a:bodyPr/>
        <a:lstStyle/>
        <a:p>
          <a:endParaRPr lang="ru-RU"/>
        </a:p>
      </dgm:t>
    </dgm:pt>
    <dgm:pt modelId="{04356C12-94D0-4934-88C2-06FA3A0D98B9}" type="sibTrans" cxnId="{D0FD0324-9A79-4B0D-8936-318DA83E2DA1}">
      <dgm:prSet/>
      <dgm:spPr/>
      <dgm:t>
        <a:bodyPr/>
        <a:lstStyle/>
        <a:p>
          <a:endParaRPr lang="ru-RU"/>
        </a:p>
      </dgm:t>
    </dgm:pt>
    <dgm:pt modelId="{CEB20CC8-8671-4568-985C-D39A4D9ED74C}">
      <dgm:prSet custT="1"/>
      <dgm:spPr/>
      <dgm:t>
        <a:bodyPr/>
        <a:lstStyle/>
        <a:p>
          <a:pPr rtl="0"/>
          <a:r>
            <a:rPr lang="uz-Cyrl-UZ" sz="1400" b="0" i="0" baseline="0" dirty="0" smtClean="0"/>
            <a:t>bunda </a:t>
          </a:r>
          <a:r>
            <a:rPr lang="en-US" sz="1400" b="0" i="0" baseline="0" dirty="0" smtClean="0"/>
            <a:t>ω</a:t>
          </a:r>
          <a:r>
            <a:rPr lang="uz-Cyrl-UZ" sz="1400" b="0" i="0" baseline="0" dirty="0" smtClean="0"/>
            <a:t> – bo`g`inning burchak tеzligi; l</a:t>
          </a:r>
          <a:r>
            <a:rPr lang="uz-Cyrl-UZ" sz="1400" b="0" i="0" baseline="-30000" dirty="0" smtClean="0"/>
            <a:t>OA</a:t>
          </a:r>
          <a:r>
            <a:rPr lang="uz-Cyrl-UZ" sz="1400" b="0" i="0" baseline="0" dirty="0" smtClean="0"/>
            <a:t> –nuqtadan aylanish o`qigacha bo`lgan masofa.</a:t>
          </a:r>
          <a:endParaRPr lang="uz-Cyrl-UZ" sz="1400" b="0" i="0" baseline="0" dirty="0"/>
        </a:p>
      </dgm:t>
    </dgm:pt>
    <dgm:pt modelId="{B6EF7D8F-92E1-4F1C-B8B7-9F9FEB1508AC}" type="parTrans" cxnId="{4CFFD338-E02E-4731-ACA0-40BE7F97B740}">
      <dgm:prSet/>
      <dgm:spPr/>
      <dgm:t>
        <a:bodyPr/>
        <a:lstStyle/>
        <a:p>
          <a:endParaRPr lang="ru-RU"/>
        </a:p>
      </dgm:t>
    </dgm:pt>
    <dgm:pt modelId="{36377F1B-7F2E-4E8F-A722-095FA2FF0566}" type="sibTrans" cxnId="{4CFFD338-E02E-4731-ACA0-40BE7F97B740}">
      <dgm:prSet/>
      <dgm:spPr/>
      <dgm:t>
        <a:bodyPr/>
        <a:lstStyle/>
        <a:p>
          <a:endParaRPr lang="ru-RU"/>
        </a:p>
      </dgm:t>
    </dgm:pt>
    <dgm:pt modelId="{03A4CD5D-63DF-42AC-985A-7C19B0A95A2F}" type="pres">
      <dgm:prSet presAssocID="{169DF58D-A2CC-4444-A348-F7FF911FCF35}" presName="Name0" presStyleCnt="0">
        <dgm:presLayoutVars>
          <dgm:chMax val="7"/>
          <dgm:dir/>
          <dgm:animLvl val="lvl"/>
          <dgm:resizeHandles val="exact"/>
        </dgm:presLayoutVars>
      </dgm:prSet>
      <dgm:spPr/>
      <dgm:t>
        <a:bodyPr/>
        <a:lstStyle/>
        <a:p>
          <a:endParaRPr lang="ru-RU"/>
        </a:p>
      </dgm:t>
    </dgm:pt>
    <dgm:pt modelId="{34B0AB5A-BAFC-4BD9-8ECF-8DAE192979EA}" type="pres">
      <dgm:prSet presAssocID="{AF1C824B-201F-4750-8480-703ACB76E961}" presName="circle1" presStyleLbl="node1" presStyleIdx="0" presStyleCnt="6"/>
      <dgm:spPr/>
    </dgm:pt>
    <dgm:pt modelId="{2D4A1922-1E37-4BF0-88DF-36C84B732356}" type="pres">
      <dgm:prSet presAssocID="{AF1C824B-201F-4750-8480-703ACB76E961}" presName="space" presStyleCnt="0"/>
      <dgm:spPr/>
    </dgm:pt>
    <dgm:pt modelId="{90B9CE7A-0D8D-47B4-9FF7-DD2673D66ED1}" type="pres">
      <dgm:prSet presAssocID="{AF1C824B-201F-4750-8480-703ACB76E961}" presName="rect1" presStyleLbl="alignAcc1" presStyleIdx="0" presStyleCnt="6"/>
      <dgm:spPr/>
      <dgm:t>
        <a:bodyPr/>
        <a:lstStyle/>
        <a:p>
          <a:endParaRPr lang="ru-RU"/>
        </a:p>
      </dgm:t>
    </dgm:pt>
    <dgm:pt modelId="{A7974E27-C247-464F-8477-D965D598B2B5}" type="pres">
      <dgm:prSet presAssocID="{78EE60EF-8CA8-48A9-96F0-B223924C1FA5}" presName="vertSpace2" presStyleLbl="node1" presStyleIdx="0" presStyleCnt="6"/>
      <dgm:spPr/>
    </dgm:pt>
    <dgm:pt modelId="{4D9AE183-6289-4691-BD15-A4D36F386B2A}" type="pres">
      <dgm:prSet presAssocID="{78EE60EF-8CA8-48A9-96F0-B223924C1FA5}" presName="circle2" presStyleLbl="node1" presStyleIdx="1" presStyleCnt="6"/>
      <dgm:spPr/>
    </dgm:pt>
    <dgm:pt modelId="{FA374B60-682B-4D82-8B31-E75C1C735DB9}" type="pres">
      <dgm:prSet presAssocID="{78EE60EF-8CA8-48A9-96F0-B223924C1FA5}" presName="rect2" presStyleLbl="alignAcc1" presStyleIdx="1" presStyleCnt="6" custScaleY="98191"/>
      <dgm:spPr/>
      <dgm:t>
        <a:bodyPr/>
        <a:lstStyle/>
        <a:p>
          <a:endParaRPr lang="ru-RU"/>
        </a:p>
      </dgm:t>
    </dgm:pt>
    <dgm:pt modelId="{683BF78F-5E9B-4143-96AC-55123088BD70}" type="pres">
      <dgm:prSet presAssocID="{33BFC411-B741-4947-B1A7-EEA3CC057327}" presName="vertSpace3" presStyleLbl="node1" presStyleIdx="1" presStyleCnt="6"/>
      <dgm:spPr/>
    </dgm:pt>
    <dgm:pt modelId="{FB3322AB-75C8-4EEF-8A10-AD3341528404}" type="pres">
      <dgm:prSet presAssocID="{33BFC411-B741-4947-B1A7-EEA3CC057327}" presName="circle3" presStyleLbl="node1" presStyleIdx="2" presStyleCnt="6"/>
      <dgm:spPr/>
    </dgm:pt>
    <dgm:pt modelId="{42B96507-2C41-45CF-BAA1-6900711F8B80}" type="pres">
      <dgm:prSet presAssocID="{33BFC411-B741-4947-B1A7-EEA3CC057327}" presName="rect3" presStyleLbl="alignAcc1" presStyleIdx="2" presStyleCnt="6" custScaleY="91591"/>
      <dgm:spPr/>
      <dgm:t>
        <a:bodyPr/>
        <a:lstStyle/>
        <a:p>
          <a:endParaRPr lang="ru-RU"/>
        </a:p>
      </dgm:t>
    </dgm:pt>
    <dgm:pt modelId="{028F05C1-6D7E-4430-B440-C557184A77E6}" type="pres">
      <dgm:prSet presAssocID="{4AA9CD1F-555E-4182-8B36-A09476271328}" presName="vertSpace4" presStyleLbl="node1" presStyleIdx="2" presStyleCnt="6"/>
      <dgm:spPr/>
    </dgm:pt>
    <dgm:pt modelId="{A7B40FFE-7CF3-4384-BE9B-866624D3713F}" type="pres">
      <dgm:prSet presAssocID="{4AA9CD1F-555E-4182-8B36-A09476271328}" presName="circle4" presStyleLbl="node1" presStyleIdx="3" presStyleCnt="6"/>
      <dgm:spPr/>
    </dgm:pt>
    <dgm:pt modelId="{43587111-335D-405A-BCD0-6C03C07AE074}" type="pres">
      <dgm:prSet presAssocID="{4AA9CD1F-555E-4182-8B36-A09476271328}" presName="rect4" presStyleLbl="alignAcc1" presStyleIdx="3" presStyleCnt="6" custScaleY="55031"/>
      <dgm:spPr/>
      <dgm:t>
        <a:bodyPr/>
        <a:lstStyle/>
        <a:p>
          <a:endParaRPr lang="ru-RU"/>
        </a:p>
      </dgm:t>
    </dgm:pt>
    <dgm:pt modelId="{3131DD9D-04C4-459A-8DDD-E7D9F52FC5C5}" type="pres">
      <dgm:prSet presAssocID="{493E7F99-B78D-4C11-A8A4-C0895D1285ED}" presName="vertSpace5" presStyleLbl="node1" presStyleIdx="3" presStyleCnt="6"/>
      <dgm:spPr/>
    </dgm:pt>
    <dgm:pt modelId="{4969CF0E-9B6E-41DC-A9AC-5813C914085A}" type="pres">
      <dgm:prSet presAssocID="{493E7F99-B78D-4C11-A8A4-C0895D1285ED}" presName="circle5" presStyleLbl="node1" presStyleIdx="4" presStyleCnt="6"/>
      <dgm:spPr/>
    </dgm:pt>
    <dgm:pt modelId="{98224FBF-7CBE-490D-AF29-0560E242B920}" type="pres">
      <dgm:prSet presAssocID="{493E7F99-B78D-4C11-A8A4-C0895D1285ED}" presName="rect5" presStyleLbl="alignAcc1" presStyleIdx="4" presStyleCnt="6" custScaleY="57648" custLinFactNeighborY="32915"/>
      <dgm:spPr/>
      <dgm:t>
        <a:bodyPr/>
        <a:lstStyle/>
        <a:p>
          <a:endParaRPr lang="ru-RU"/>
        </a:p>
      </dgm:t>
    </dgm:pt>
    <dgm:pt modelId="{845CB86C-281F-4EB1-95BF-92178F436975}" type="pres">
      <dgm:prSet presAssocID="{CEB20CC8-8671-4568-985C-D39A4D9ED74C}" presName="vertSpace6" presStyleLbl="node1" presStyleIdx="4" presStyleCnt="6"/>
      <dgm:spPr/>
    </dgm:pt>
    <dgm:pt modelId="{4E19B8C8-B583-4747-9AB6-3A18C420C81E}" type="pres">
      <dgm:prSet presAssocID="{CEB20CC8-8671-4568-985C-D39A4D9ED74C}" presName="circle6" presStyleLbl="node1" presStyleIdx="5" presStyleCnt="6"/>
      <dgm:spPr/>
    </dgm:pt>
    <dgm:pt modelId="{7411420D-1403-4569-BC63-1D9B31D85BA8}" type="pres">
      <dgm:prSet presAssocID="{CEB20CC8-8671-4568-985C-D39A4D9ED74C}" presName="rect6" presStyleLbl="alignAcc1" presStyleIdx="5" presStyleCnt="6" custScaleY="78588" custLinFactY="92226" custLinFactNeighborX="-384" custLinFactNeighborY="100000"/>
      <dgm:spPr/>
      <dgm:t>
        <a:bodyPr/>
        <a:lstStyle/>
        <a:p>
          <a:endParaRPr lang="ru-RU"/>
        </a:p>
      </dgm:t>
    </dgm:pt>
    <dgm:pt modelId="{7A372345-428A-4E6A-B550-DFE85F8E2121}" type="pres">
      <dgm:prSet presAssocID="{AF1C824B-201F-4750-8480-703ACB76E961}" presName="rect1ParTxNoCh" presStyleLbl="alignAcc1" presStyleIdx="5" presStyleCnt="6">
        <dgm:presLayoutVars>
          <dgm:chMax val="1"/>
          <dgm:bulletEnabled val="1"/>
        </dgm:presLayoutVars>
      </dgm:prSet>
      <dgm:spPr/>
      <dgm:t>
        <a:bodyPr/>
        <a:lstStyle/>
        <a:p>
          <a:endParaRPr lang="ru-RU"/>
        </a:p>
      </dgm:t>
    </dgm:pt>
    <dgm:pt modelId="{FB0E6D02-A388-4D0C-87FF-6DE6B1769F0E}" type="pres">
      <dgm:prSet presAssocID="{78EE60EF-8CA8-48A9-96F0-B223924C1FA5}" presName="rect2ParTxNoCh" presStyleLbl="alignAcc1" presStyleIdx="5" presStyleCnt="6">
        <dgm:presLayoutVars>
          <dgm:chMax val="1"/>
          <dgm:bulletEnabled val="1"/>
        </dgm:presLayoutVars>
      </dgm:prSet>
      <dgm:spPr/>
      <dgm:t>
        <a:bodyPr/>
        <a:lstStyle/>
        <a:p>
          <a:endParaRPr lang="ru-RU"/>
        </a:p>
      </dgm:t>
    </dgm:pt>
    <dgm:pt modelId="{5858DFF7-2D3A-49CD-BA95-BF8136E69771}" type="pres">
      <dgm:prSet presAssocID="{33BFC411-B741-4947-B1A7-EEA3CC057327}" presName="rect3ParTxNoCh" presStyleLbl="alignAcc1" presStyleIdx="5" presStyleCnt="6">
        <dgm:presLayoutVars>
          <dgm:chMax val="1"/>
          <dgm:bulletEnabled val="1"/>
        </dgm:presLayoutVars>
      </dgm:prSet>
      <dgm:spPr/>
      <dgm:t>
        <a:bodyPr/>
        <a:lstStyle/>
        <a:p>
          <a:endParaRPr lang="ru-RU"/>
        </a:p>
      </dgm:t>
    </dgm:pt>
    <dgm:pt modelId="{74F4ED1C-5E90-4B00-B15F-D91B0746475F}" type="pres">
      <dgm:prSet presAssocID="{4AA9CD1F-555E-4182-8B36-A09476271328}" presName="rect4ParTxNoCh" presStyleLbl="alignAcc1" presStyleIdx="5" presStyleCnt="6">
        <dgm:presLayoutVars>
          <dgm:chMax val="1"/>
          <dgm:bulletEnabled val="1"/>
        </dgm:presLayoutVars>
      </dgm:prSet>
      <dgm:spPr/>
      <dgm:t>
        <a:bodyPr/>
        <a:lstStyle/>
        <a:p>
          <a:endParaRPr lang="ru-RU"/>
        </a:p>
      </dgm:t>
    </dgm:pt>
    <dgm:pt modelId="{3AF0295E-BA2A-4508-A306-ECB316EC5B67}" type="pres">
      <dgm:prSet presAssocID="{493E7F99-B78D-4C11-A8A4-C0895D1285ED}" presName="rect5ParTxNoCh" presStyleLbl="alignAcc1" presStyleIdx="5" presStyleCnt="6">
        <dgm:presLayoutVars>
          <dgm:chMax val="1"/>
          <dgm:bulletEnabled val="1"/>
        </dgm:presLayoutVars>
      </dgm:prSet>
      <dgm:spPr/>
      <dgm:t>
        <a:bodyPr/>
        <a:lstStyle/>
        <a:p>
          <a:endParaRPr lang="ru-RU"/>
        </a:p>
      </dgm:t>
    </dgm:pt>
    <dgm:pt modelId="{3C153CDC-1496-4798-B37A-D2BC23B80F8B}" type="pres">
      <dgm:prSet presAssocID="{CEB20CC8-8671-4568-985C-D39A4D9ED74C}" presName="rect6ParTxNoCh" presStyleLbl="alignAcc1" presStyleIdx="5" presStyleCnt="6">
        <dgm:presLayoutVars>
          <dgm:chMax val="1"/>
          <dgm:bulletEnabled val="1"/>
        </dgm:presLayoutVars>
      </dgm:prSet>
      <dgm:spPr/>
      <dgm:t>
        <a:bodyPr/>
        <a:lstStyle/>
        <a:p>
          <a:endParaRPr lang="ru-RU"/>
        </a:p>
      </dgm:t>
    </dgm:pt>
  </dgm:ptLst>
  <dgm:cxnLst>
    <dgm:cxn modelId="{BE228CCA-3D11-46DD-A5C7-BD71FA9D03C5}" type="presOf" srcId="{AF1C824B-201F-4750-8480-703ACB76E961}" destId="{90B9CE7A-0D8D-47B4-9FF7-DD2673D66ED1}" srcOrd="0" destOrd="0" presId="urn:microsoft.com/office/officeart/2005/8/layout/target3"/>
    <dgm:cxn modelId="{18875EB9-403A-41C1-BC4A-24468FF0F1EE}" srcId="{169DF58D-A2CC-4444-A348-F7FF911FCF35}" destId="{78EE60EF-8CA8-48A9-96F0-B223924C1FA5}" srcOrd="1" destOrd="0" parTransId="{A7995B51-22F7-4C2D-A2C1-744E41BB9B8D}" sibTransId="{52CBA232-1977-44AE-84C6-771B71CD1F9E}"/>
    <dgm:cxn modelId="{279A2675-8C76-4C7F-89CF-B4BCA1F1DF1C}" srcId="{169DF58D-A2CC-4444-A348-F7FF911FCF35}" destId="{4AA9CD1F-555E-4182-8B36-A09476271328}" srcOrd="3" destOrd="0" parTransId="{77324433-71B3-4843-910B-A487AED73B12}" sibTransId="{A49A268E-90FC-425C-9F71-9E0DA57AB945}"/>
    <dgm:cxn modelId="{72F0D3A0-7839-48EC-836B-BDF7D80AD59C}" type="presOf" srcId="{33BFC411-B741-4947-B1A7-EEA3CC057327}" destId="{5858DFF7-2D3A-49CD-BA95-BF8136E69771}" srcOrd="1" destOrd="0" presId="urn:microsoft.com/office/officeart/2005/8/layout/target3"/>
    <dgm:cxn modelId="{0F435AA3-6C97-4565-87C2-71938F63D4DB}" type="presOf" srcId="{AF1C824B-201F-4750-8480-703ACB76E961}" destId="{7A372345-428A-4E6A-B550-DFE85F8E2121}" srcOrd="1" destOrd="0" presId="urn:microsoft.com/office/officeart/2005/8/layout/target3"/>
    <dgm:cxn modelId="{4CFFD338-E02E-4731-ACA0-40BE7F97B740}" srcId="{169DF58D-A2CC-4444-A348-F7FF911FCF35}" destId="{CEB20CC8-8671-4568-985C-D39A4D9ED74C}" srcOrd="5" destOrd="0" parTransId="{B6EF7D8F-92E1-4F1C-B8B7-9F9FEB1508AC}" sibTransId="{36377F1B-7F2E-4E8F-A722-095FA2FF0566}"/>
    <dgm:cxn modelId="{36BE4471-62A2-4A77-9933-BF93E1AD3F4C}" type="presOf" srcId="{33BFC411-B741-4947-B1A7-EEA3CC057327}" destId="{42B96507-2C41-45CF-BAA1-6900711F8B80}" srcOrd="0" destOrd="0" presId="urn:microsoft.com/office/officeart/2005/8/layout/target3"/>
    <dgm:cxn modelId="{E62FDEA5-42BC-4FC6-BA0B-A93DA8B1A135}" type="presOf" srcId="{4AA9CD1F-555E-4182-8B36-A09476271328}" destId="{74F4ED1C-5E90-4B00-B15F-D91B0746475F}" srcOrd="1" destOrd="0" presId="urn:microsoft.com/office/officeart/2005/8/layout/target3"/>
    <dgm:cxn modelId="{3FAA16AE-E3EF-4E3E-A75D-82B954906E41}" srcId="{169DF58D-A2CC-4444-A348-F7FF911FCF35}" destId="{AF1C824B-201F-4750-8480-703ACB76E961}" srcOrd="0" destOrd="0" parTransId="{6D0EC1FC-DCEC-48CE-82B9-5213304E2D01}" sibTransId="{688A7E6A-7232-4264-957F-D8CF7A72E8DA}"/>
    <dgm:cxn modelId="{049F3519-C229-447E-A4CC-7D1C26B06EE4}" type="presOf" srcId="{CEB20CC8-8671-4568-985C-D39A4D9ED74C}" destId="{3C153CDC-1496-4798-B37A-D2BC23B80F8B}" srcOrd="1" destOrd="0" presId="urn:microsoft.com/office/officeart/2005/8/layout/target3"/>
    <dgm:cxn modelId="{277327F2-19B4-4B01-B3C5-833882D44614}" type="presOf" srcId="{78EE60EF-8CA8-48A9-96F0-B223924C1FA5}" destId="{FA374B60-682B-4D82-8B31-E75C1C735DB9}" srcOrd="0" destOrd="0" presId="urn:microsoft.com/office/officeart/2005/8/layout/target3"/>
    <dgm:cxn modelId="{93977EC1-9906-4BAE-9FA4-62E38F5DC7B3}" type="presOf" srcId="{493E7F99-B78D-4C11-A8A4-C0895D1285ED}" destId="{3AF0295E-BA2A-4508-A306-ECB316EC5B67}" srcOrd="1" destOrd="0" presId="urn:microsoft.com/office/officeart/2005/8/layout/target3"/>
    <dgm:cxn modelId="{E4C30FE9-D420-4252-9BCD-9B84688738DB}" type="presOf" srcId="{78EE60EF-8CA8-48A9-96F0-B223924C1FA5}" destId="{FB0E6D02-A388-4D0C-87FF-6DE6B1769F0E}" srcOrd="1" destOrd="0" presId="urn:microsoft.com/office/officeart/2005/8/layout/target3"/>
    <dgm:cxn modelId="{DB3D8825-0725-4021-AF6B-8950A62929DD}" srcId="{169DF58D-A2CC-4444-A348-F7FF911FCF35}" destId="{33BFC411-B741-4947-B1A7-EEA3CC057327}" srcOrd="2" destOrd="0" parTransId="{80243970-5DA3-4610-A204-F4972A9E128C}" sibTransId="{780F2B00-26A4-4715-A01E-9CAC6955FCAC}"/>
    <dgm:cxn modelId="{D0FD0324-9A79-4B0D-8936-318DA83E2DA1}" srcId="{169DF58D-A2CC-4444-A348-F7FF911FCF35}" destId="{493E7F99-B78D-4C11-A8A4-C0895D1285ED}" srcOrd="4" destOrd="0" parTransId="{FFB16B89-F509-44D1-9DA0-8C092CF487C6}" sibTransId="{04356C12-94D0-4934-88C2-06FA3A0D98B9}"/>
    <dgm:cxn modelId="{E79A7F0B-8C31-488F-BF62-CBBBC6382540}" type="presOf" srcId="{4AA9CD1F-555E-4182-8B36-A09476271328}" destId="{43587111-335D-405A-BCD0-6C03C07AE074}" srcOrd="0" destOrd="0" presId="urn:microsoft.com/office/officeart/2005/8/layout/target3"/>
    <dgm:cxn modelId="{16DA6993-0570-4007-BDFC-302710B3BB81}" type="presOf" srcId="{CEB20CC8-8671-4568-985C-D39A4D9ED74C}" destId="{7411420D-1403-4569-BC63-1D9B31D85BA8}" srcOrd="0" destOrd="0" presId="urn:microsoft.com/office/officeart/2005/8/layout/target3"/>
    <dgm:cxn modelId="{FB959DD4-6D2A-4F47-96A4-CFE8B0904194}" type="presOf" srcId="{169DF58D-A2CC-4444-A348-F7FF911FCF35}" destId="{03A4CD5D-63DF-42AC-985A-7C19B0A95A2F}" srcOrd="0" destOrd="0" presId="urn:microsoft.com/office/officeart/2005/8/layout/target3"/>
    <dgm:cxn modelId="{46ECCBE7-65E8-4054-8659-0445D5980C9A}" type="presOf" srcId="{493E7F99-B78D-4C11-A8A4-C0895D1285ED}" destId="{98224FBF-7CBE-490D-AF29-0560E242B920}" srcOrd="0" destOrd="0" presId="urn:microsoft.com/office/officeart/2005/8/layout/target3"/>
    <dgm:cxn modelId="{BE4B013C-E6F9-473D-8BA0-295FF4B62799}" type="presParOf" srcId="{03A4CD5D-63DF-42AC-985A-7C19B0A95A2F}" destId="{34B0AB5A-BAFC-4BD9-8ECF-8DAE192979EA}" srcOrd="0" destOrd="0" presId="urn:microsoft.com/office/officeart/2005/8/layout/target3"/>
    <dgm:cxn modelId="{45230F9B-7429-440C-BF0A-79B4E57F69A0}" type="presParOf" srcId="{03A4CD5D-63DF-42AC-985A-7C19B0A95A2F}" destId="{2D4A1922-1E37-4BF0-88DF-36C84B732356}" srcOrd="1" destOrd="0" presId="urn:microsoft.com/office/officeart/2005/8/layout/target3"/>
    <dgm:cxn modelId="{82297484-CB58-40BE-930D-C849DE647CA8}" type="presParOf" srcId="{03A4CD5D-63DF-42AC-985A-7C19B0A95A2F}" destId="{90B9CE7A-0D8D-47B4-9FF7-DD2673D66ED1}" srcOrd="2" destOrd="0" presId="urn:microsoft.com/office/officeart/2005/8/layout/target3"/>
    <dgm:cxn modelId="{5C603CA6-8267-40A4-8F5E-9F92616B286F}" type="presParOf" srcId="{03A4CD5D-63DF-42AC-985A-7C19B0A95A2F}" destId="{A7974E27-C247-464F-8477-D965D598B2B5}" srcOrd="3" destOrd="0" presId="urn:microsoft.com/office/officeart/2005/8/layout/target3"/>
    <dgm:cxn modelId="{6FF22FCD-587E-4243-BB25-D0D86D1BA98F}" type="presParOf" srcId="{03A4CD5D-63DF-42AC-985A-7C19B0A95A2F}" destId="{4D9AE183-6289-4691-BD15-A4D36F386B2A}" srcOrd="4" destOrd="0" presId="urn:microsoft.com/office/officeart/2005/8/layout/target3"/>
    <dgm:cxn modelId="{D4A38FFF-9D4C-41B5-B775-88F19D269C6A}" type="presParOf" srcId="{03A4CD5D-63DF-42AC-985A-7C19B0A95A2F}" destId="{FA374B60-682B-4D82-8B31-E75C1C735DB9}" srcOrd="5" destOrd="0" presId="urn:microsoft.com/office/officeart/2005/8/layout/target3"/>
    <dgm:cxn modelId="{30B17E00-D21B-4281-87F2-4B7FFCC3411D}" type="presParOf" srcId="{03A4CD5D-63DF-42AC-985A-7C19B0A95A2F}" destId="{683BF78F-5E9B-4143-96AC-55123088BD70}" srcOrd="6" destOrd="0" presId="urn:microsoft.com/office/officeart/2005/8/layout/target3"/>
    <dgm:cxn modelId="{E1F9A538-CFC2-49A5-BF5D-71B6E7CCE22E}" type="presParOf" srcId="{03A4CD5D-63DF-42AC-985A-7C19B0A95A2F}" destId="{FB3322AB-75C8-4EEF-8A10-AD3341528404}" srcOrd="7" destOrd="0" presId="urn:microsoft.com/office/officeart/2005/8/layout/target3"/>
    <dgm:cxn modelId="{C9F89B68-F7FF-47F0-95B4-977045079CFF}" type="presParOf" srcId="{03A4CD5D-63DF-42AC-985A-7C19B0A95A2F}" destId="{42B96507-2C41-45CF-BAA1-6900711F8B80}" srcOrd="8" destOrd="0" presId="urn:microsoft.com/office/officeart/2005/8/layout/target3"/>
    <dgm:cxn modelId="{88DC46E5-C9E7-4AB2-B6D6-2840F533FC0A}" type="presParOf" srcId="{03A4CD5D-63DF-42AC-985A-7C19B0A95A2F}" destId="{028F05C1-6D7E-4430-B440-C557184A77E6}" srcOrd="9" destOrd="0" presId="urn:microsoft.com/office/officeart/2005/8/layout/target3"/>
    <dgm:cxn modelId="{F56B9046-66B8-4529-BEAF-EB67354AC739}" type="presParOf" srcId="{03A4CD5D-63DF-42AC-985A-7C19B0A95A2F}" destId="{A7B40FFE-7CF3-4384-BE9B-866624D3713F}" srcOrd="10" destOrd="0" presId="urn:microsoft.com/office/officeart/2005/8/layout/target3"/>
    <dgm:cxn modelId="{DB1945FA-58C0-4C8E-8958-D9427EEEAB75}" type="presParOf" srcId="{03A4CD5D-63DF-42AC-985A-7C19B0A95A2F}" destId="{43587111-335D-405A-BCD0-6C03C07AE074}" srcOrd="11" destOrd="0" presId="urn:microsoft.com/office/officeart/2005/8/layout/target3"/>
    <dgm:cxn modelId="{599E5017-AAC5-4DB4-92D8-B7B81CE77EB7}" type="presParOf" srcId="{03A4CD5D-63DF-42AC-985A-7C19B0A95A2F}" destId="{3131DD9D-04C4-459A-8DDD-E7D9F52FC5C5}" srcOrd="12" destOrd="0" presId="urn:microsoft.com/office/officeart/2005/8/layout/target3"/>
    <dgm:cxn modelId="{5A4ACB0A-6DE0-4F42-AEC0-17F6BF0B01F1}" type="presParOf" srcId="{03A4CD5D-63DF-42AC-985A-7C19B0A95A2F}" destId="{4969CF0E-9B6E-41DC-A9AC-5813C914085A}" srcOrd="13" destOrd="0" presId="urn:microsoft.com/office/officeart/2005/8/layout/target3"/>
    <dgm:cxn modelId="{5A79834D-6779-47C7-80B1-D6524F2FFAAB}" type="presParOf" srcId="{03A4CD5D-63DF-42AC-985A-7C19B0A95A2F}" destId="{98224FBF-7CBE-490D-AF29-0560E242B920}" srcOrd="14" destOrd="0" presId="urn:microsoft.com/office/officeart/2005/8/layout/target3"/>
    <dgm:cxn modelId="{0C52C572-30A1-4BA8-B9B4-139A741DC19B}" type="presParOf" srcId="{03A4CD5D-63DF-42AC-985A-7C19B0A95A2F}" destId="{845CB86C-281F-4EB1-95BF-92178F436975}" srcOrd="15" destOrd="0" presId="urn:microsoft.com/office/officeart/2005/8/layout/target3"/>
    <dgm:cxn modelId="{6886C6F0-876F-4B5A-84ED-170E8992DCB0}" type="presParOf" srcId="{03A4CD5D-63DF-42AC-985A-7C19B0A95A2F}" destId="{4E19B8C8-B583-4747-9AB6-3A18C420C81E}" srcOrd="16" destOrd="0" presId="urn:microsoft.com/office/officeart/2005/8/layout/target3"/>
    <dgm:cxn modelId="{C8B9751D-4222-45BA-A482-CD12151AFF2D}" type="presParOf" srcId="{03A4CD5D-63DF-42AC-985A-7C19B0A95A2F}" destId="{7411420D-1403-4569-BC63-1D9B31D85BA8}" srcOrd="17" destOrd="0" presId="urn:microsoft.com/office/officeart/2005/8/layout/target3"/>
    <dgm:cxn modelId="{6FA6D6A5-A5EC-496E-BC92-8ADFC6B5B831}" type="presParOf" srcId="{03A4CD5D-63DF-42AC-985A-7C19B0A95A2F}" destId="{7A372345-428A-4E6A-B550-DFE85F8E2121}" srcOrd="18" destOrd="0" presId="urn:microsoft.com/office/officeart/2005/8/layout/target3"/>
    <dgm:cxn modelId="{EC0013BB-FD86-4702-B52B-7A8750CD634B}" type="presParOf" srcId="{03A4CD5D-63DF-42AC-985A-7C19B0A95A2F}" destId="{FB0E6D02-A388-4D0C-87FF-6DE6B1769F0E}" srcOrd="19" destOrd="0" presId="urn:microsoft.com/office/officeart/2005/8/layout/target3"/>
    <dgm:cxn modelId="{CF8C13C3-A8A5-471D-8865-7D6BBB4D8D49}" type="presParOf" srcId="{03A4CD5D-63DF-42AC-985A-7C19B0A95A2F}" destId="{5858DFF7-2D3A-49CD-BA95-BF8136E69771}" srcOrd="20" destOrd="0" presId="urn:microsoft.com/office/officeart/2005/8/layout/target3"/>
    <dgm:cxn modelId="{5E9CC0A8-361B-4958-9332-CBFD28ADC156}" type="presParOf" srcId="{03A4CD5D-63DF-42AC-985A-7C19B0A95A2F}" destId="{74F4ED1C-5E90-4B00-B15F-D91B0746475F}" srcOrd="21" destOrd="0" presId="urn:microsoft.com/office/officeart/2005/8/layout/target3"/>
    <dgm:cxn modelId="{EE5ABC82-6AEC-46EB-8D10-0FE6CB7C3A4B}" type="presParOf" srcId="{03A4CD5D-63DF-42AC-985A-7C19B0A95A2F}" destId="{3AF0295E-BA2A-4508-A306-ECB316EC5B67}" srcOrd="22" destOrd="0" presId="urn:microsoft.com/office/officeart/2005/8/layout/target3"/>
    <dgm:cxn modelId="{07A8550B-2AFB-4CB9-AFD2-6B2A8AE0CA7A}" type="presParOf" srcId="{03A4CD5D-63DF-42AC-985A-7C19B0A95A2F}" destId="{3C153CDC-1496-4798-B37A-D2BC23B80F8B}" srcOrd="2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B0AB5A-BAFC-4BD9-8ECF-8DAE192979EA}">
      <dsp:nvSpPr>
        <dsp:cNvPr id="0" name=""/>
        <dsp:cNvSpPr/>
      </dsp:nvSpPr>
      <dsp:spPr>
        <a:xfrm>
          <a:off x="0" y="0"/>
          <a:ext cx="4789716" cy="4789716"/>
        </a:xfrm>
        <a:prstGeom prst="pie">
          <a:avLst>
            <a:gd name="adj1" fmla="val 5400000"/>
            <a:gd name="adj2" fmla="val 16200000"/>
          </a:avLst>
        </a:prstGeom>
        <a:solidFill>
          <a:schemeClr val="accent1">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B9CE7A-0D8D-47B4-9FF7-DD2673D66ED1}">
      <dsp:nvSpPr>
        <dsp:cNvPr id="0" name=""/>
        <dsp:cNvSpPr/>
      </dsp:nvSpPr>
      <dsp:spPr>
        <a:xfrm>
          <a:off x="2394858" y="0"/>
          <a:ext cx="8229599" cy="4789716"/>
        </a:xfrm>
        <a:prstGeom prst="rect">
          <a:avLst/>
        </a:prstGeom>
        <a:solidFill>
          <a:schemeClr val="lt1">
            <a:alpha val="90000"/>
            <a:hueOff val="0"/>
            <a:satOff val="0"/>
            <a:lumOff val="0"/>
            <a:alphaOff val="0"/>
          </a:schemeClr>
        </a:solidFill>
        <a:ln w="425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uz-Cyrl-UZ" sz="1600" b="1" i="0" kern="1200" baseline="0" dirty="0" smtClean="0">
              <a:solidFill>
                <a:srgbClr val="FF0000"/>
              </a:solidFill>
            </a:rPr>
            <a:t>Mеxanizmni kinеmatik tеkshirishdan oldin nazariy mеxanikaning kinеmatika qismida o`rganiladigan quyidagi umumiy xollarni esga olish lozim.</a:t>
          </a:r>
          <a:endParaRPr lang="ru-RU" sz="1600" b="1" i="0" kern="1200" baseline="0" dirty="0">
            <a:solidFill>
              <a:srgbClr val="FF0000"/>
            </a:solidFill>
          </a:endParaRPr>
        </a:p>
      </dsp:txBody>
      <dsp:txXfrm>
        <a:off x="2394858" y="0"/>
        <a:ext cx="8229599" cy="598715"/>
      </dsp:txXfrm>
    </dsp:sp>
    <dsp:sp modelId="{4D9AE183-6289-4691-BD15-A4D36F386B2A}">
      <dsp:nvSpPr>
        <dsp:cNvPr id="0" name=""/>
        <dsp:cNvSpPr/>
      </dsp:nvSpPr>
      <dsp:spPr>
        <a:xfrm>
          <a:off x="419100" y="598715"/>
          <a:ext cx="3951514" cy="3951514"/>
        </a:xfrm>
        <a:prstGeom prst="pie">
          <a:avLst>
            <a:gd name="adj1" fmla="val 5400000"/>
            <a:gd name="adj2" fmla="val 16200000"/>
          </a:avLst>
        </a:prstGeom>
        <a:solidFill>
          <a:schemeClr val="accent1">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374B60-682B-4D82-8B31-E75C1C735DB9}">
      <dsp:nvSpPr>
        <dsp:cNvPr id="0" name=""/>
        <dsp:cNvSpPr/>
      </dsp:nvSpPr>
      <dsp:spPr>
        <a:xfrm>
          <a:off x="2394858" y="634457"/>
          <a:ext cx="8229599" cy="3880031"/>
        </a:xfrm>
        <a:prstGeom prst="rect">
          <a:avLst/>
        </a:prstGeom>
        <a:solidFill>
          <a:schemeClr val="lt1">
            <a:alpha val="90000"/>
            <a:hueOff val="0"/>
            <a:satOff val="0"/>
            <a:lumOff val="0"/>
            <a:alphaOff val="0"/>
          </a:schemeClr>
        </a:solidFill>
        <a:ln w="425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uz-Cyrl-UZ" sz="1400" b="0" i="0" kern="1200" baseline="0" dirty="0" smtClean="0"/>
            <a:t>1. Harakatdagi nuqtaning qo’zg’almas bo’g’indagi nuqtaga nisbatan aniqlanadigan tezligi va tezlanishi absolyut, shu nuqtaning harakatdagi, ya'ni o'zi ham ma'lum tezlik va tezlanishga ega bo'lgan boshqa bir nuqtaga nisbatan aniqlanadigan tezlik va tezlanishi nisbiy deyiladi.</a:t>
          </a:r>
          <a:endParaRPr lang="ru-RU" sz="1400" b="0" i="0" kern="1200" baseline="0" dirty="0"/>
        </a:p>
      </dsp:txBody>
      <dsp:txXfrm>
        <a:off x="2394858" y="634457"/>
        <a:ext cx="8229599" cy="587885"/>
      </dsp:txXfrm>
    </dsp:sp>
    <dsp:sp modelId="{FB3322AB-75C8-4EEF-8A10-AD3341528404}">
      <dsp:nvSpPr>
        <dsp:cNvPr id="0" name=""/>
        <dsp:cNvSpPr/>
      </dsp:nvSpPr>
      <dsp:spPr>
        <a:xfrm>
          <a:off x="838201" y="1197432"/>
          <a:ext cx="3113312" cy="3113312"/>
        </a:xfrm>
        <a:prstGeom prst="pie">
          <a:avLst>
            <a:gd name="adj1" fmla="val 5400000"/>
            <a:gd name="adj2" fmla="val 16200000"/>
          </a:avLst>
        </a:prstGeom>
        <a:solidFill>
          <a:schemeClr val="accent1">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B96507-2C41-45CF-BAA1-6900711F8B80}">
      <dsp:nvSpPr>
        <dsp:cNvPr id="0" name=""/>
        <dsp:cNvSpPr/>
      </dsp:nvSpPr>
      <dsp:spPr>
        <a:xfrm>
          <a:off x="2394858" y="1328331"/>
          <a:ext cx="8229599" cy="2851513"/>
        </a:xfrm>
        <a:prstGeom prst="rect">
          <a:avLst/>
        </a:prstGeom>
        <a:solidFill>
          <a:schemeClr val="lt1">
            <a:alpha val="90000"/>
            <a:hueOff val="0"/>
            <a:satOff val="0"/>
            <a:lumOff val="0"/>
            <a:alphaOff val="0"/>
          </a:schemeClr>
        </a:solidFill>
        <a:ln w="425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uz-Cyrl-UZ" sz="1400" b="0" i="0" kern="1200" baseline="0" dirty="0" smtClean="0"/>
            <a:t>2. Ilgarilanma harakatlanuvchi bo`g`indagi nuqtalar tеzliklarining yo`nalishlari o`zaro parallеl bo`lib, qiymatlari bir xil bo`ladi. Bu xoll tеzlanishga ham taalluqli. </a:t>
          </a:r>
          <a:endParaRPr lang="ru-RU" sz="1400" b="0" i="0" kern="1200" baseline="0" dirty="0"/>
        </a:p>
      </dsp:txBody>
      <dsp:txXfrm>
        <a:off x="2394858" y="1328331"/>
        <a:ext cx="8229599" cy="548365"/>
      </dsp:txXfrm>
    </dsp:sp>
    <dsp:sp modelId="{A7B40FFE-7CF3-4384-BE9B-866624D3713F}">
      <dsp:nvSpPr>
        <dsp:cNvPr id="0" name=""/>
        <dsp:cNvSpPr/>
      </dsp:nvSpPr>
      <dsp:spPr>
        <a:xfrm>
          <a:off x="1257300" y="1796143"/>
          <a:ext cx="2275115" cy="2275115"/>
        </a:xfrm>
        <a:prstGeom prst="pie">
          <a:avLst>
            <a:gd name="adj1" fmla="val 5400000"/>
            <a:gd name="adj2" fmla="val 16200000"/>
          </a:avLst>
        </a:prstGeom>
        <a:solidFill>
          <a:schemeClr val="accent1">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587111-335D-405A-BCD0-6C03C07AE074}">
      <dsp:nvSpPr>
        <dsp:cNvPr id="0" name=""/>
        <dsp:cNvSpPr/>
      </dsp:nvSpPr>
      <dsp:spPr>
        <a:xfrm>
          <a:off x="2394858" y="2307691"/>
          <a:ext cx="8229599" cy="1252018"/>
        </a:xfrm>
        <a:prstGeom prst="rect">
          <a:avLst/>
        </a:prstGeom>
        <a:solidFill>
          <a:schemeClr val="lt1">
            <a:alpha val="90000"/>
            <a:hueOff val="0"/>
            <a:satOff val="0"/>
            <a:lumOff val="0"/>
            <a:alphaOff val="0"/>
          </a:schemeClr>
        </a:solidFill>
        <a:ln w="425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uz-Cyrl-UZ" sz="1400" b="0" i="0" kern="1200" baseline="0" dirty="0" smtClean="0"/>
            <a:t>3. Qo`zg`almas o`q atrofida aylanma harakat qiluvchi bo’g`inga tеgishli nuqtalarning tеzliklari shu nuqtalarni aylanish o`qi bilan tutashtiruvchi to`g`ri chiziqqa tik yo`nalgan bo`lib, qiymatlari quyidagi formuladan aniqlanadi: </a:t>
          </a:r>
          <a:endParaRPr lang="ru-RU" sz="1400" b="0" i="0" kern="1200" baseline="0" dirty="0"/>
        </a:p>
      </dsp:txBody>
      <dsp:txXfrm>
        <a:off x="2394858" y="2307691"/>
        <a:ext cx="8229599" cy="329479"/>
      </dsp:txXfrm>
    </dsp:sp>
    <dsp:sp modelId="{4969CF0E-9B6E-41DC-A9AC-5813C914085A}">
      <dsp:nvSpPr>
        <dsp:cNvPr id="0" name=""/>
        <dsp:cNvSpPr/>
      </dsp:nvSpPr>
      <dsp:spPr>
        <a:xfrm>
          <a:off x="1676401" y="2394859"/>
          <a:ext cx="1436913" cy="1436913"/>
        </a:xfrm>
        <a:prstGeom prst="pie">
          <a:avLst>
            <a:gd name="adj1" fmla="val 5400000"/>
            <a:gd name="adj2" fmla="val 16200000"/>
          </a:avLst>
        </a:prstGeom>
        <a:solidFill>
          <a:schemeClr val="accent1">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224FBF-7CBE-490D-AF29-0560E242B920}">
      <dsp:nvSpPr>
        <dsp:cNvPr id="0" name=""/>
        <dsp:cNvSpPr/>
      </dsp:nvSpPr>
      <dsp:spPr>
        <a:xfrm>
          <a:off x="2394858" y="3172100"/>
          <a:ext cx="8229599" cy="828351"/>
        </a:xfrm>
        <a:prstGeom prst="rect">
          <a:avLst/>
        </a:prstGeom>
        <a:solidFill>
          <a:schemeClr val="lt1">
            <a:alpha val="90000"/>
            <a:hueOff val="0"/>
            <a:satOff val="0"/>
            <a:lumOff val="0"/>
            <a:alphaOff val="0"/>
          </a:schemeClr>
        </a:solidFill>
        <a:ln w="425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0" i="0" kern="1200" baseline="0" dirty="0" smtClean="0"/>
            <a:t>υ</a:t>
          </a:r>
          <a:r>
            <a:rPr lang="uz-Cyrl-UZ" sz="2800" b="0" i="0" kern="1200" baseline="-30000" dirty="0" smtClean="0"/>
            <a:t>А</a:t>
          </a:r>
          <a:r>
            <a:rPr lang="uz-Cyrl-UZ" sz="2800" b="0" i="0" kern="1200" baseline="0" dirty="0" smtClean="0"/>
            <a:t>=</a:t>
          </a:r>
          <a:r>
            <a:rPr lang="en-US" sz="2800" b="0" i="0" kern="1200" baseline="0" dirty="0" smtClean="0"/>
            <a:t>ω</a:t>
          </a:r>
          <a:r>
            <a:rPr lang="uz-Cyrl-UZ" sz="2800" b="0" i="0" kern="1200" baseline="0" dirty="0" smtClean="0"/>
            <a:t>·l</a:t>
          </a:r>
          <a:r>
            <a:rPr lang="uz-Cyrl-UZ" sz="2800" b="0" i="0" kern="1200" baseline="-30000" dirty="0" smtClean="0"/>
            <a:t>OA</a:t>
          </a:r>
          <a:endParaRPr lang="ru-RU" sz="2800" b="0" i="0" kern="1200" baseline="0" dirty="0"/>
        </a:p>
      </dsp:txBody>
      <dsp:txXfrm>
        <a:off x="2394858" y="3172100"/>
        <a:ext cx="8229599" cy="345147"/>
      </dsp:txXfrm>
    </dsp:sp>
    <dsp:sp modelId="{4E19B8C8-B583-4747-9AB6-3A18C420C81E}">
      <dsp:nvSpPr>
        <dsp:cNvPr id="0" name=""/>
        <dsp:cNvSpPr/>
      </dsp:nvSpPr>
      <dsp:spPr>
        <a:xfrm>
          <a:off x="2095502" y="2993575"/>
          <a:ext cx="598711" cy="598711"/>
        </a:xfrm>
        <a:prstGeom prst="pie">
          <a:avLst>
            <a:gd name="adj1" fmla="val 5400000"/>
            <a:gd name="adj2" fmla="val 16200000"/>
          </a:avLst>
        </a:prstGeom>
        <a:solidFill>
          <a:schemeClr val="accent1">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11420D-1403-4569-BC63-1D9B31D85BA8}">
      <dsp:nvSpPr>
        <dsp:cNvPr id="0" name=""/>
        <dsp:cNvSpPr/>
      </dsp:nvSpPr>
      <dsp:spPr>
        <a:xfrm>
          <a:off x="2363256" y="4208552"/>
          <a:ext cx="8229599" cy="470515"/>
        </a:xfrm>
        <a:prstGeom prst="rect">
          <a:avLst/>
        </a:prstGeom>
        <a:solidFill>
          <a:schemeClr val="lt1">
            <a:alpha val="90000"/>
            <a:hueOff val="0"/>
            <a:satOff val="0"/>
            <a:lumOff val="0"/>
            <a:alphaOff val="0"/>
          </a:schemeClr>
        </a:solidFill>
        <a:ln w="425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uz-Cyrl-UZ" sz="1400" b="0" i="0" kern="1200" baseline="0" dirty="0" smtClean="0"/>
            <a:t>bunda </a:t>
          </a:r>
          <a:r>
            <a:rPr lang="en-US" sz="1400" b="0" i="0" kern="1200" baseline="0" dirty="0" smtClean="0"/>
            <a:t>ω</a:t>
          </a:r>
          <a:r>
            <a:rPr lang="uz-Cyrl-UZ" sz="1400" b="0" i="0" kern="1200" baseline="0" dirty="0" smtClean="0"/>
            <a:t> – bo`g`inning burchak tеzligi; l</a:t>
          </a:r>
          <a:r>
            <a:rPr lang="uz-Cyrl-UZ" sz="1400" b="0" i="0" kern="1200" baseline="-30000" dirty="0" smtClean="0"/>
            <a:t>OA</a:t>
          </a:r>
          <a:r>
            <a:rPr lang="uz-Cyrl-UZ" sz="1400" b="0" i="0" kern="1200" baseline="0" dirty="0" smtClean="0"/>
            <a:t> –nuqtadan aylanish o`qigacha bo`lgan masofa.</a:t>
          </a:r>
          <a:endParaRPr lang="uz-Cyrl-UZ" sz="1400" b="0" i="0" kern="1200" baseline="0" dirty="0"/>
        </a:p>
      </dsp:txBody>
      <dsp:txXfrm>
        <a:off x="2363256" y="4208552"/>
        <a:ext cx="8229599" cy="470515"/>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 Id="rId5" Type="http://schemas.openxmlformats.org/officeDocument/2006/relationships/image" Target="../media/image7.wmf"/><Relationship Id="rId4"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5.vml.rels><?xml version="1.0" encoding="UTF-8" standalone="yes"?>
<Relationships xmlns="http://schemas.openxmlformats.org/package/2006/relationships"><Relationship Id="rId8" Type="http://schemas.openxmlformats.org/officeDocument/2006/relationships/image" Target="../media/image16.wmf"/><Relationship Id="rId3" Type="http://schemas.openxmlformats.org/officeDocument/2006/relationships/image" Target="../media/image11.wmf"/><Relationship Id="rId7" Type="http://schemas.openxmlformats.org/officeDocument/2006/relationships/image" Target="../media/image15.wmf"/><Relationship Id="rId2" Type="http://schemas.openxmlformats.org/officeDocument/2006/relationships/image" Target="../media/image10.wmf"/><Relationship Id="rId1" Type="http://schemas.openxmlformats.org/officeDocument/2006/relationships/image" Target="../media/image9.wmf"/><Relationship Id="rId6" Type="http://schemas.openxmlformats.org/officeDocument/2006/relationships/image" Target="../media/image14.wmf"/><Relationship Id="rId5" Type="http://schemas.openxmlformats.org/officeDocument/2006/relationships/image" Target="../media/image13.wmf"/><Relationship Id="rId4" Type="http://schemas.openxmlformats.org/officeDocument/2006/relationships/image" Target="../media/image12.wmf"/><Relationship Id="rId9" Type="http://schemas.openxmlformats.org/officeDocument/2006/relationships/image" Target="../media/image1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wmf"/><Relationship Id="rId1" Type="http://schemas.openxmlformats.org/officeDocument/2006/relationships/image" Target="../media/image30.wmf"/><Relationship Id="rId6" Type="http://schemas.openxmlformats.org/officeDocument/2006/relationships/image" Target="../media/image35.wmf"/><Relationship Id="rId5" Type="http://schemas.openxmlformats.org/officeDocument/2006/relationships/image" Target="../media/image34.wmf"/><Relationship Id="rId4" Type="http://schemas.openxmlformats.org/officeDocument/2006/relationships/image" Target="../media/image33.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wmf"/><Relationship Id="rId1" Type="http://schemas.openxmlformats.org/officeDocument/2006/relationships/image" Target="../media/image36.wmf"/><Relationship Id="rId5" Type="http://schemas.openxmlformats.org/officeDocument/2006/relationships/image" Target="../media/image40.wmf"/><Relationship Id="rId4" Type="http://schemas.openxmlformats.org/officeDocument/2006/relationships/image" Target="../media/image39.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558129" y="434162"/>
            <a:ext cx="11075745"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963168" y="1820206"/>
            <a:ext cx="103632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963168" y="3685032"/>
            <a:ext cx="103632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11" name="Номер слайда 10"/>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0560" y="4983480"/>
            <a:ext cx="10911840" cy="1051560"/>
          </a:xfrm>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a:xfrm>
            <a:off x="670560" y="530352"/>
            <a:ext cx="1091184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558129" y="434163"/>
            <a:ext cx="11075745"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624459" y="4928616"/>
            <a:ext cx="1091184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24459" y="5624484"/>
            <a:ext cx="1091184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685803" y="530352"/>
            <a:ext cx="524256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340480" y="530352"/>
            <a:ext cx="524256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0560" y="4983480"/>
            <a:ext cx="1091184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809632" y="579438"/>
            <a:ext cx="524256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202892" y="579438"/>
            <a:ext cx="524256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809632" y="1447800"/>
            <a:ext cx="524256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202892" y="1447800"/>
            <a:ext cx="524256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5045" y="533400"/>
            <a:ext cx="39624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7385129" y="1447802"/>
            <a:ext cx="39624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1"/>
          </p:nvPr>
        </p:nvSpPr>
        <p:spPr>
          <a:xfrm>
            <a:off x="1015163" y="930144"/>
            <a:ext cx="6168212"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8534401" y="434162"/>
            <a:ext cx="3099473"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609600" y="5012056"/>
            <a:ext cx="109728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8616949" y="533400"/>
            <a:ext cx="298704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679E84D-4EC2-46AC-843A-3CC7B5D88CB4}" type="slidenum">
              <a:rPr lang="ru-RU" smtClean="0"/>
              <a:pPr/>
              <a:t>‹#›</a:t>
            </a:fld>
            <a:endParaRPr lang="ru-RU"/>
          </a:p>
        </p:txBody>
      </p:sp>
      <p:sp>
        <p:nvSpPr>
          <p:cNvPr id="3" name="Рисунок 2"/>
          <p:cNvSpPr>
            <a:spLocks noGrp="1"/>
          </p:cNvSpPr>
          <p:nvPr>
            <p:ph type="pic" idx="1"/>
          </p:nvPr>
        </p:nvSpPr>
        <p:spPr>
          <a:xfrm>
            <a:off x="561973" y="435768"/>
            <a:ext cx="7900416"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0560" y="4983480"/>
            <a:ext cx="1091184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70560" y="530352"/>
            <a:ext cx="1091184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533405"/>
            <a:ext cx="26416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711200" y="533403"/>
            <a:ext cx="79248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D79D0AC-9F07-4C5A-976A-DB433970471A}" type="datetimeFigureOut">
              <a:rPr lang="ru-RU" smtClean="0"/>
              <a:pPr/>
              <a:t>11.04.2019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679E84D-4EC2-46AC-843A-3CC7B5D88CB4}"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D79D0AC-9F07-4C5A-976A-DB433970471A}" type="datetimeFigureOut">
              <a:rPr lang="ru-RU" smtClean="0"/>
              <a:pPr/>
              <a:t>11.04.2019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a:xfrm>
            <a:off x="531812" y="3244139"/>
            <a:ext cx="779767" cy="365125"/>
          </a:xfrm>
        </p:spPr>
        <p:txBody>
          <a:bodyPr/>
          <a:lstStyle/>
          <a:p>
            <a:fld id="{B679E84D-4EC2-46AC-843A-3CC7B5D88CB4}" type="slidenum">
              <a:rPr lang="ru-RU" smtClean="0"/>
              <a:pPr/>
              <a:t>‹#›</a:t>
            </a:fld>
            <a:endParaRPr lang="ru-RU"/>
          </a:p>
        </p:txBody>
      </p:sp>
    </p:spTree>
    <p:extLst>
      <p:ext uri="{BB962C8B-B14F-4D97-AF65-F5344CB8AC3E}">
        <p14:creationId xmlns:p14="http://schemas.microsoft.com/office/powerpoint/2010/main" val="716528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558129" y="434162"/>
            <a:ext cx="11075745"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670560" y="4985590"/>
            <a:ext cx="1091184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670560" y="530352"/>
            <a:ext cx="1091184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5035104" y="6111876"/>
            <a:ext cx="3048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FD79D0AC-9F07-4C5A-976A-DB433970471A}" type="datetimeFigureOut">
              <a:rPr lang="ru-RU" smtClean="0"/>
              <a:pPr/>
              <a:t>11.04.2019</a:t>
            </a:fld>
            <a:endParaRPr lang="ru-RU"/>
          </a:p>
        </p:txBody>
      </p:sp>
      <p:sp>
        <p:nvSpPr>
          <p:cNvPr id="18" name="Нижний колонтитул 17"/>
          <p:cNvSpPr>
            <a:spLocks noGrp="1"/>
          </p:cNvSpPr>
          <p:nvPr>
            <p:ph type="ftr" sz="quarter" idx="3"/>
          </p:nvPr>
        </p:nvSpPr>
        <p:spPr>
          <a:xfrm>
            <a:off x="8083104" y="6111876"/>
            <a:ext cx="3048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11131104" y="6111876"/>
            <a:ext cx="6096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B679E84D-4EC2-46AC-843A-3CC7B5D88CB4}"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5.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2.bin"/><Relationship Id="rId7" Type="http://schemas.openxmlformats.org/officeDocument/2006/relationships/oleObject" Target="../embeddings/oleObject4.bin"/><Relationship Id="rId12" Type="http://schemas.openxmlformats.org/officeDocument/2006/relationships/image" Target="../media/image7.w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4.wmf"/><Relationship Id="rId11" Type="http://schemas.openxmlformats.org/officeDocument/2006/relationships/oleObject" Target="../embeddings/oleObject6.bin"/><Relationship Id="rId5" Type="http://schemas.openxmlformats.org/officeDocument/2006/relationships/oleObject" Target="../embeddings/oleObject3.bin"/><Relationship Id="rId10" Type="http://schemas.openxmlformats.org/officeDocument/2006/relationships/image" Target="../media/image6.wmf"/><Relationship Id="rId4" Type="http://schemas.openxmlformats.org/officeDocument/2006/relationships/image" Target="../media/image3.wmf"/><Relationship Id="rId9" Type="http://schemas.openxmlformats.org/officeDocument/2006/relationships/oleObject" Target="../embeddings/oleObject5.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8.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2.wmf"/></Relationships>
</file>

<file path=ppt/slides/_rels/slide8.xml.rels><?xml version="1.0" encoding="UTF-8" standalone="yes"?>
<Relationships xmlns="http://schemas.openxmlformats.org/package/2006/relationships"><Relationship Id="rId8" Type="http://schemas.openxmlformats.org/officeDocument/2006/relationships/image" Target="../media/image11.wmf"/><Relationship Id="rId13" Type="http://schemas.openxmlformats.org/officeDocument/2006/relationships/oleObject" Target="../embeddings/oleObject14.bin"/><Relationship Id="rId18" Type="http://schemas.openxmlformats.org/officeDocument/2006/relationships/image" Target="../media/image16.wmf"/><Relationship Id="rId3" Type="http://schemas.openxmlformats.org/officeDocument/2006/relationships/oleObject" Target="../embeddings/oleObject9.bin"/><Relationship Id="rId7" Type="http://schemas.openxmlformats.org/officeDocument/2006/relationships/oleObject" Target="../embeddings/oleObject11.bin"/><Relationship Id="rId12" Type="http://schemas.openxmlformats.org/officeDocument/2006/relationships/image" Target="../media/image13.wmf"/><Relationship Id="rId17" Type="http://schemas.openxmlformats.org/officeDocument/2006/relationships/oleObject" Target="../embeddings/oleObject16.bin"/><Relationship Id="rId2" Type="http://schemas.openxmlformats.org/officeDocument/2006/relationships/slideLayout" Target="../slideLayouts/slideLayout7.xml"/><Relationship Id="rId16" Type="http://schemas.openxmlformats.org/officeDocument/2006/relationships/image" Target="../media/image15.wmf"/><Relationship Id="rId20" Type="http://schemas.openxmlformats.org/officeDocument/2006/relationships/image" Target="../media/image17.wmf"/><Relationship Id="rId1" Type="http://schemas.openxmlformats.org/officeDocument/2006/relationships/vmlDrawing" Target="../drawings/vmlDrawing5.vml"/><Relationship Id="rId6" Type="http://schemas.openxmlformats.org/officeDocument/2006/relationships/image" Target="../media/image10.wmf"/><Relationship Id="rId11" Type="http://schemas.openxmlformats.org/officeDocument/2006/relationships/oleObject" Target="../embeddings/oleObject13.bin"/><Relationship Id="rId5" Type="http://schemas.openxmlformats.org/officeDocument/2006/relationships/oleObject" Target="../embeddings/oleObject10.bin"/><Relationship Id="rId15" Type="http://schemas.openxmlformats.org/officeDocument/2006/relationships/oleObject" Target="../embeddings/oleObject15.bin"/><Relationship Id="rId10" Type="http://schemas.openxmlformats.org/officeDocument/2006/relationships/image" Target="../media/image12.wmf"/><Relationship Id="rId19" Type="http://schemas.openxmlformats.org/officeDocument/2006/relationships/oleObject" Target="../embeddings/oleObject17.bin"/><Relationship Id="rId4" Type="http://schemas.openxmlformats.org/officeDocument/2006/relationships/image" Target="../media/image9.wmf"/><Relationship Id="rId9" Type="http://schemas.openxmlformats.org/officeDocument/2006/relationships/oleObject" Target="../embeddings/oleObject12.bin"/><Relationship Id="rId14" Type="http://schemas.openxmlformats.org/officeDocument/2006/relationships/image" Target="../media/image14.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18.wmf"/></Relationships>
</file>

<file path=ppt/slides/_rels/slide12.x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image" Target="../media/image20.wmf"/><Relationship Id="rId5" Type="http://schemas.openxmlformats.org/officeDocument/2006/relationships/oleObject" Target="../embeddings/oleObject20.bin"/><Relationship Id="rId4" Type="http://schemas.openxmlformats.org/officeDocument/2006/relationships/image" Target="../media/image19.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image" Target="../media/image22.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23.wmf"/></Relationships>
</file>

<file path=ppt/slides/_rels/slide15.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24.bin"/><Relationship Id="rId7" Type="http://schemas.openxmlformats.org/officeDocument/2006/relationships/oleObject" Target="../embeddings/oleObject26.bin"/><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image" Target="../media/image25.wmf"/><Relationship Id="rId5" Type="http://schemas.openxmlformats.org/officeDocument/2006/relationships/oleObject" Target="../embeddings/oleObject25.bin"/><Relationship Id="rId4" Type="http://schemas.openxmlformats.org/officeDocument/2006/relationships/image" Target="../media/image24.wmf"/></Relationships>
</file>

<file path=ppt/slides/_rels/slide16.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27.bin"/><Relationship Id="rId7" Type="http://schemas.openxmlformats.org/officeDocument/2006/relationships/oleObject" Target="../embeddings/oleObject29.bin"/><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image" Target="../media/image28.wmf"/><Relationship Id="rId5" Type="http://schemas.openxmlformats.org/officeDocument/2006/relationships/oleObject" Target="../embeddings/oleObject28.bin"/><Relationship Id="rId4" Type="http://schemas.openxmlformats.org/officeDocument/2006/relationships/image" Target="../media/image27.wmf"/></Relationships>
</file>

<file path=ppt/slides/_rels/slide17.xml.rels><?xml version="1.0" encoding="UTF-8" standalone="yes"?>
<Relationships xmlns="http://schemas.openxmlformats.org/package/2006/relationships"><Relationship Id="rId8" Type="http://schemas.openxmlformats.org/officeDocument/2006/relationships/image" Target="../media/image32.wmf"/><Relationship Id="rId13" Type="http://schemas.openxmlformats.org/officeDocument/2006/relationships/oleObject" Target="../embeddings/oleObject35.bin"/><Relationship Id="rId3" Type="http://schemas.openxmlformats.org/officeDocument/2006/relationships/oleObject" Target="../embeddings/oleObject30.bin"/><Relationship Id="rId7" Type="http://schemas.openxmlformats.org/officeDocument/2006/relationships/oleObject" Target="../embeddings/oleObject32.bin"/><Relationship Id="rId12" Type="http://schemas.openxmlformats.org/officeDocument/2006/relationships/image" Target="../media/image34.wmf"/><Relationship Id="rId2" Type="http://schemas.openxmlformats.org/officeDocument/2006/relationships/slideLayout" Target="../slideLayouts/slideLayout7.xml"/><Relationship Id="rId1" Type="http://schemas.openxmlformats.org/officeDocument/2006/relationships/vmlDrawing" Target="../drawings/vmlDrawing12.vml"/><Relationship Id="rId6" Type="http://schemas.openxmlformats.org/officeDocument/2006/relationships/image" Target="../media/image31.wmf"/><Relationship Id="rId11" Type="http://schemas.openxmlformats.org/officeDocument/2006/relationships/oleObject" Target="../embeddings/oleObject34.bin"/><Relationship Id="rId5" Type="http://schemas.openxmlformats.org/officeDocument/2006/relationships/oleObject" Target="../embeddings/oleObject31.bin"/><Relationship Id="rId10" Type="http://schemas.openxmlformats.org/officeDocument/2006/relationships/image" Target="../media/image33.wmf"/><Relationship Id="rId4" Type="http://schemas.openxmlformats.org/officeDocument/2006/relationships/image" Target="../media/image30.wmf"/><Relationship Id="rId9" Type="http://schemas.openxmlformats.org/officeDocument/2006/relationships/oleObject" Target="../embeddings/oleObject33.bin"/><Relationship Id="rId14" Type="http://schemas.openxmlformats.org/officeDocument/2006/relationships/image" Target="../media/image35.wmf"/></Relationships>
</file>

<file path=ppt/slides/_rels/slide18.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oleObject" Target="../embeddings/oleObject36.bin"/><Relationship Id="rId7" Type="http://schemas.openxmlformats.org/officeDocument/2006/relationships/oleObject" Target="../embeddings/oleObject38.bin"/><Relationship Id="rId12" Type="http://schemas.openxmlformats.org/officeDocument/2006/relationships/image" Target="../media/image40.wmf"/><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image" Target="../media/image37.wmf"/><Relationship Id="rId11" Type="http://schemas.openxmlformats.org/officeDocument/2006/relationships/oleObject" Target="../embeddings/oleObject40.bin"/><Relationship Id="rId5" Type="http://schemas.openxmlformats.org/officeDocument/2006/relationships/oleObject" Target="../embeddings/oleObject37.bin"/><Relationship Id="rId10" Type="http://schemas.openxmlformats.org/officeDocument/2006/relationships/image" Target="../media/image39.wmf"/><Relationship Id="rId4" Type="http://schemas.openxmlformats.org/officeDocument/2006/relationships/image" Target="../media/image36.wmf"/><Relationship Id="rId9" Type="http://schemas.openxmlformats.org/officeDocument/2006/relationships/oleObject" Target="../embeddings/oleObject39.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6693" y="279888"/>
            <a:ext cx="10945503" cy="2638566"/>
          </a:xfrm>
        </p:spPr>
        <p:txBody>
          <a:bodyPr>
            <a:normAutofit fontScale="90000"/>
          </a:bodyPr>
          <a:lstStyle/>
          <a:p>
            <a:pPr algn="ctr"/>
            <a:r>
              <a:rPr lang="en-US" sz="5400" dirty="0" smtClean="0">
                <a:solidFill>
                  <a:schemeClr val="tx1">
                    <a:lumMod val="85000"/>
                    <a:lumOff val="15000"/>
                  </a:schemeClr>
                </a:solidFill>
                <a:latin typeface="Times New Roman" pitchFamily="18" charset="0"/>
                <a:cs typeface="Times New Roman" pitchFamily="18" charset="0"/>
              </a:rPr>
              <a:t/>
            </a:r>
            <a:br>
              <a:rPr lang="en-US" sz="5400" dirty="0" smtClean="0">
                <a:solidFill>
                  <a:schemeClr val="tx1">
                    <a:lumMod val="85000"/>
                    <a:lumOff val="15000"/>
                  </a:schemeClr>
                </a:solidFill>
                <a:latin typeface="Times New Roman" pitchFamily="18" charset="0"/>
                <a:cs typeface="Times New Roman" pitchFamily="18" charset="0"/>
              </a:rPr>
            </a:br>
            <a:r>
              <a:rPr lang="en-US" sz="4400" b="1" dirty="0" smtClean="0">
                <a:solidFill>
                  <a:schemeClr val="tx1">
                    <a:lumMod val="85000"/>
                    <a:lumOff val="15000"/>
                  </a:schemeClr>
                </a:solidFill>
                <a:latin typeface="Times New Roman" pitchFamily="18" charset="0"/>
                <a:cs typeface="Times New Roman" pitchFamily="18" charset="0"/>
              </a:rPr>
              <a:t> T</a:t>
            </a:r>
            <a:r>
              <a:rPr lang="ru-RU" sz="4400" b="1" dirty="0" smtClean="0">
                <a:solidFill>
                  <a:schemeClr val="tx1">
                    <a:lumMod val="85000"/>
                    <a:lumOff val="15000"/>
                  </a:schemeClr>
                </a:solidFill>
                <a:latin typeface="Times New Roman" pitchFamily="18" charset="0"/>
                <a:cs typeface="Times New Roman" pitchFamily="18" charset="0"/>
              </a:rPr>
              <a:t>Е</a:t>
            </a:r>
            <a:r>
              <a:rPr lang="en-US" sz="4400" b="1" dirty="0" smtClean="0">
                <a:solidFill>
                  <a:schemeClr val="tx1">
                    <a:lumMod val="85000"/>
                    <a:lumOff val="15000"/>
                  </a:schemeClr>
                </a:solidFill>
                <a:latin typeface="Times New Roman" pitchFamily="18" charset="0"/>
                <a:cs typeface="Times New Roman" pitchFamily="18" charset="0"/>
              </a:rPr>
              <a:t>KIS M</a:t>
            </a:r>
            <a:r>
              <a:rPr lang="ru-RU" sz="4400" b="1" dirty="0" smtClean="0">
                <a:solidFill>
                  <a:schemeClr val="tx1">
                    <a:lumMod val="85000"/>
                    <a:lumOff val="15000"/>
                  </a:schemeClr>
                </a:solidFill>
                <a:latin typeface="Times New Roman" pitchFamily="18" charset="0"/>
                <a:cs typeface="Times New Roman" pitchFamily="18" charset="0"/>
              </a:rPr>
              <a:t>Е</a:t>
            </a:r>
            <a:r>
              <a:rPr lang="en-US" sz="4400" b="1" dirty="0" smtClean="0">
                <a:solidFill>
                  <a:schemeClr val="tx1">
                    <a:lumMod val="85000"/>
                    <a:lumOff val="15000"/>
                  </a:schemeClr>
                </a:solidFill>
                <a:latin typeface="Times New Roman" pitchFamily="18" charset="0"/>
                <a:cs typeface="Times New Roman" pitchFamily="18" charset="0"/>
              </a:rPr>
              <a:t>XANIZMLARNING T</a:t>
            </a:r>
            <a:r>
              <a:rPr lang="ru-RU" sz="4400" b="1" dirty="0" smtClean="0">
                <a:solidFill>
                  <a:schemeClr val="tx1">
                    <a:lumMod val="85000"/>
                    <a:lumOff val="15000"/>
                  </a:schemeClr>
                </a:solidFill>
                <a:latin typeface="Times New Roman" pitchFamily="18" charset="0"/>
                <a:cs typeface="Times New Roman" pitchFamily="18" charset="0"/>
              </a:rPr>
              <a:t>Е</a:t>
            </a:r>
            <a:r>
              <a:rPr lang="en-US" sz="4400" b="1" dirty="0" smtClean="0">
                <a:solidFill>
                  <a:schemeClr val="tx1">
                    <a:lumMod val="85000"/>
                    <a:lumOff val="15000"/>
                  </a:schemeClr>
                </a:solidFill>
                <a:latin typeface="Times New Roman" pitchFamily="18" charset="0"/>
                <a:cs typeface="Times New Roman" pitchFamily="18" charset="0"/>
              </a:rPr>
              <a:t>ZLIK VA T</a:t>
            </a:r>
            <a:r>
              <a:rPr lang="ru-RU" sz="4400" b="1" dirty="0" smtClean="0">
                <a:solidFill>
                  <a:schemeClr val="tx1">
                    <a:lumMod val="85000"/>
                    <a:lumOff val="15000"/>
                  </a:schemeClr>
                </a:solidFill>
                <a:latin typeface="Times New Roman" pitchFamily="18" charset="0"/>
                <a:cs typeface="Times New Roman" pitchFamily="18" charset="0"/>
              </a:rPr>
              <a:t>Е</a:t>
            </a:r>
            <a:r>
              <a:rPr lang="en-US" sz="4400" b="1" dirty="0" smtClean="0">
                <a:solidFill>
                  <a:schemeClr val="tx1">
                    <a:lumMod val="85000"/>
                    <a:lumOff val="15000"/>
                  </a:schemeClr>
                </a:solidFill>
                <a:latin typeface="Times New Roman" pitchFamily="18" charset="0"/>
                <a:cs typeface="Times New Roman" pitchFamily="18" charset="0"/>
              </a:rPr>
              <a:t>ZLANISHLAR PLANI </a:t>
            </a:r>
            <a:r>
              <a:rPr lang="en-US" sz="6700" dirty="0" smtClean="0">
                <a:solidFill>
                  <a:schemeClr val="tx1"/>
                </a:solidFill>
                <a:latin typeface="Times New Roman" pitchFamily="18" charset="0"/>
                <a:cs typeface="Times New Roman" pitchFamily="18" charset="0"/>
              </a:rPr>
              <a:t/>
            </a:r>
            <a:br>
              <a:rPr lang="en-US" sz="6700" dirty="0" smtClean="0">
                <a:solidFill>
                  <a:schemeClr val="tx1"/>
                </a:solidFill>
                <a:latin typeface="Times New Roman" pitchFamily="18" charset="0"/>
                <a:cs typeface="Times New Roman" pitchFamily="18" charset="0"/>
              </a:rPr>
            </a:br>
            <a:endParaRPr lang="ru-RU" sz="6700" dirty="0">
              <a:solidFill>
                <a:schemeClr val="tx1"/>
              </a:solidFill>
            </a:endParaRPr>
          </a:p>
        </p:txBody>
      </p:sp>
      <p:sp>
        <p:nvSpPr>
          <p:cNvPr id="3" name="Объект 2"/>
          <p:cNvSpPr>
            <a:spLocks noGrp="1"/>
          </p:cNvSpPr>
          <p:nvPr>
            <p:ph idx="1"/>
          </p:nvPr>
        </p:nvSpPr>
        <p:spPr>
          <a:xfrm>
            <a:off x="941578" y="2323368"/>
            <a:ext cx="10276313" cy="3803177"/>
          </a:xfrm>
        </p:spPr>
        <p:txBody>
          <a:bodyPr>
            <a:normAutofit fontScale="62500" lnSpcReduction="20000"/>
          </a:bodyPr>
          <a:lstStyle/>
          <a:p>
            <a:pPr algn="ctr">
              <a:buFont typeface="Wingdings" panose="05000000000000000000" pitchFamily="2" charset="2"/>
              <a:buChar char="Ø"/>
              <a:defRPr/>
            </a:pPr>
            <a:r>
              <a:rPr lang="en-US" sz="9600" dirty="0" err="1">
                <a:solidFill>
                  <a:srgbClr val="0070C0"/>
                </a:solidFill>
                <a:latin typeface="Times New Roman" pitchFamily="18" charset="0"/>
                <a:cs typeface="Times New Roman" pitchFamily="18" charset="0"/>
              </a:rPr>
              <a:t>Reja</a:t>
            </a:r>
            <a:r>
              <a:rPr lang="en-US" sz="9600" dirty="0" smtClean="0">
                <a:solidFill>
                  <a:srgbClr val="0070C0"/>
                </a:solidFill>
                <a:latin typeface="Times New Roman" pitchFamily="18" charset="0"/>
                <a:cs typeface="Times New Roman" pitchFamily="18" charset="0"/>
              </a:rPr>
              <a:t>:</a:t>
            </a:r>
            <a:endParaRPr lang="ru-RU" sz="9600" dirty="0" smtClean="0">
              <a:solidFill>
                <a:srgbClr val="0070C0"/>
              </a:solidFill>
              <a:latin typeface="Times New Roman" pitchFamily="18" charset="0"/>
              <a:cs typeface="Times New Roman" pitchFamily="18" charset="0"/>
            </a:endParaRPr>
          </a:p>
          <a:p>
            <a:r>
              <a:rPr lang="en-GB" sz="6400" dirty="0" smtClean="0">
                <a:latin typeface="Times New Roman" pitchFamily="18" charset="0"/>
                <a:cs typeface="Times New Roman" pitchFamily="18" charset="0"/>
              </a:rPr>
              <a:t>M</a:t>
            </a:r>
            <a:r>
              <a:rPr lang="en-US" sz="6400" dirty="0" smtClean="0">
                <a:latin typeface="Times New Roman" pitchFamily="18" charset="0"/>
                <a:cs typeface="Times New Roman" pitchFamily="18" charset="0"/>
              </a:rPr>
              <a:t>e</a:t>
            </a:r>
            <a:r>
              <a:rPr lang="en-GB" sz="6400" dirty="0" err="1" smtClean="0">
                <a:latin typeface="Times New Roman" pitchFamily="18" charset="0"/>
                <a:cs typeface="Times New Roman" pitchFamily="18" charset="0"/>
              </a:rPr>
              <a:t>xanizmlar</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uchun</a:t>
            </a:r>
            <a:r>
              <a:rPr lang="en-GB" sz="6400" dirty="0" smtClean="0">
                <a:latin typeface="Times New Roman" pitchFamily="18" charset="0"/>
                <a:cs typeface="Times New Roman" pitchFamily="18" charset="0"/>
              </a:rPr>
              <a:t> t</a:t>
            </a:r>
            <a:r>
              <a:rPr lang="en-US" sz="6400" dirty="0" smtClean="0">
                <a:latin typeface="Times New Roman" pitchFamily="18" charset="0"/>
                <a:cs typeface="Times New Roman" pitchFamily="18" charset="0"/>
              </a:rPr>
              <a:t>e</a:t>
            </a:r>
            <a:r>
              <a:rPr lang="en-GB" sz="6400" dirty="0" err="1" smtClean="0">
                <a:latin typeface="Times New Roman" pitchFamily="18" charset="0"/>
                <a:cs typeface="Times New Roman" pitchFamily="18" charset="0"/>
              </a:rPr>
              <a:t>zliklar</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planini</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qurish</a:t>
            </a:r>
            <a:endParaRPr lang="en-GB" sz="6400" dirty="0" smtClean="0">
              <a:latin typeface="Times New Roman" pitchFamily="18" charset="0"/>
              <a:cs typeface="Times New Roman" pitchFamily="18" charset="0"/>
            </a:endParaRPr>
          </a:p>
          <a:p>
            <a:r>
              <a:rPr lang="en-GB" sz="6400" dirty="0" err="1" smtClean="0">
                <a:latin typeface="Times New Roman" pitchFamily="18" charset="0"/>
                <a:cs typeface="Times New Roman" pitchFamily="18" charset="0"/>
              </a:rPr>
              <a:t>Mexanizm</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bo’ginlari</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nuqtalarining</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tezliklarini</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aniqlash</a:t>
            </a:r>
            <a:r>
              <a:rPr lang="en-GB" sz="6400" dirty="0" smtClean="0">
                <a:latin typeface="Times New Roman" pitchFamily="18" charset="0"/>
                <a:cs typeface="Times New Roman" pitchFamily="18" charset="0"/>
              </a:rPr>
              <a:t> </a:t>
            </a:r>
            <a:endParaRPr lang="ru-RU" sz="6400" dirty="0" smtClean="0">
              <a:latin typeface="Times New Roman" pitchFamily="18" charset="0"/>
              <a:cs typeface="Times New Roman" pitchFamily="18" charset="0"/>
            </a:endParaRPr>
          </a:p>
          <a:p>
            <a:r>
              <a:rPr lang="en-GB" sz="6400" dirty="0" smtClean="0">
                <a:latin typeface="Times New Roman" pitchFamily="18" charset="0"/>
                <a:cs typeface="Times New Roman" pitchFamily="18" charset="0"/>
              </a:rPr>
              <a:t>M</a:t>
            </a:r>
            <a:r>
              <a:rPr lang="en-US" sz="6400" dirty="0" smtClean="0">
                <a:latin typeface="Times New Roman" pitchFamily="18" charset="0"/>
                <a:cs typeface="Times New Roman" pitchFamily="18" charset="0"/>
              </a:rPr>
              <a:t>e</a:t>
            </a:r>
            <a:r>
              <a:rPr lang="en-GB" sz="6400" dirty="0" err="1" smtClean="0">
                <a:latin typeface="Times New Roman" pitchFamily="18" charset="0"/>
                <a:cs typeface="Times New Roman" pitchFamily="18" charset="0"/>
              </a:rPr>
              <a:t>xanizmlar</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uchun</a:t>
            </a:r>
            <a:r>
              <a:rPr lang="en-GB" sz="6400" dirty="0" smtClean="0">
                <a:latin typeface="Times New Roman" pitchFamily="18" charset="0"/>
                <a:cs typeface="Times New Roman" pitchFamily="18" charset="0"/>
              </a:rPr>
              <a:t> t</a:t>
            </a:r>
            <a:r>
              <a:rPr lang="en-US" sz="6400" dirty="0" smtClean="0">
                <a:latin typeface="Times New Roman" pitchFamily="18" charset="0"/>
                <a:cs typeface="Times New Roman" pitchFamily="18" charset="0"/>
              </a:rPr>
              <a:t>e</a:t>
            </a:r>
            <a:r>
              <a:rPr lang="en-GB" sz="6400" dirty="0" err="1" smtClean="0">
                <a:latin typeface="Times New Roman" pitchFamily="18" charset="0"/>
                <a:cs typeface="Times New Roman" pitchFamily="18" charset="0"/>
              </a:rPr>
              <a:t>zlanishlar</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planini</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qurish</a:t>
            </a:r>
            <a:endParaRPr lang="en-GB" sz="6400" dirty="0" smtClean="0">
              <a:latin typeface="Times New Roman" pitchFamily="18" charset="0"/>
              <a:cs typeface="Times New Roman" pitchFamily="18" charset="0"/>
            </a:endParaRPr>
          </a:p>
          <a:p>
            <a:r>
              <a:rPr lang="en-GB" sz="6400" dirty="0" err="1" smtClean="0">
                <a:latin typeface="Times New Roman" pitchFamily="18" charset="0"/>
                <a:cs typeface="Times New Roman" pitchFamily="18" charset="0"/>
              </a:rPr>
              <a:t>Tezlanishlar</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planining</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tasviriy</a:t>
            </a:r>
            <a:r>
              <a:rPr lang="en-GB" sz="6400" dirty="0" smtClean="0">
                <a:latin typeface="Times New Roman" pitchFamily="18" charset="0"/>
                <a:cs typeface="Times New Roman" pitchFamily="18" charset="0"/>
              </a:rPr>
              <a:t> </a:t>
            </a:r>
            <a:r>
              <a:rPr lang="en-GB" sz="6400" dirty="0" err="1" smtClean="0">
                <a:latin typeface="Times New Roman" pitchFamily="18" charset="0"/>
                <a:cs typeface="Times New Roman" pitchFamily="18" charset="0"/>
              </a:rPr>
              <a:t>xossalari</a:t>
            </a:r>
            <a:endParaRPr lang="ru-RU" sz="6400" dirty="0" smtClean="0">
              <a:latin typeface="Times New Roman" pitchFamily="18" charset="0"/>
              <a:cs typeface="Times New Roman" pitchFamily="18" charset="0"/>
            </a:endParaRPr>
          </a:p>
          <a:p>
            <a:pPr>
              <a:buFont typeface="Wingdings" panose="05000000000000000000" pitchFamily="2" charset="2"/>
              <a:buChar char="Ø"/>
            </a:pPr>
            <a:endParaRPr lang="en-US" sz="6600" dirty="0"/>
          </a:p>
          <a:p>
            <a:pPr lvl="0">
              <a:buFont typeface="Wingdings" panose="05000000000000000000" pitchFamily="2" charset="2"/>
              <a:buChar char="Ø"/>
            </a:pPr>
            <a:endParaRPr lang="en-US" sz="6600" dirty="0" smtClean="0"/>
          </a:p>
          <a:p>
            <a:pPr lvl="0">
              <a:buFont typeface="Wingdings" panose="05000000000000000000" pitchFamily="2" charset="2"/>
              <a:buChar char="Ø"/>
            </a:pPr>
            <a:endParaRPr lang="en-US" sz="6600" dirty="0" smtClean="0"/>
          </a:p>
          <a:p>
            <a:endParaRPr lang="ru-RU" sz="6000" dirty="0"/>
          </a:p>
        </p:txBody>
      </p:sp>
    </p:spTree>
    <p:extLst>
      <p:ext uri="{BB962C8B-B14F-4D97-AF65-F5344CB8AC3E}">
        <p14:creationId xmlns:p14="http://schemas.microsoft.com/office/powerpoint/2010/main" val="15264202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2460333737"/>
              </p:ext>
            </p:extLst>
          </p:nvPr>
        </p:nvGraphicFramePr>
        <p:xfrm>
          <a:off x="1018502" y="626115"/>
          <a:ext cx="10624457" cy="47897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17391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558086" y="930346"/>
            <a:ext cx="11321142" cy="4251254"/>
          </a:xfrm>
          <a:prstGeom prst="ellipse">
            <a:avLst/>
          </a:prstGeom>
          <a:solidFill>
            <a:srgbClr val="FF0000"/>
          </a:solidFill>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5400" dirty="0" err="1" smtClean="0">
                <a:latin typeface="Times New Roman" panose="02020603050405020304" pitchFamily="18" charset="0"/>
                <a:cs typeface="Times New Roman" panose="02020603050405020304" pitchFamily="18" charset="0"/>
              </a:rPr>
              <a:t>Quyida</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krivoship-polzunli</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mexanizmni</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ko’rib</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chiqamiz</a:t>
            </a:r>
            <a:endParaRPr lang="ru-RU" sz="5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611084" y="769256"/>
            <a:ext cx="2407436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2620292027"/>
              </p:ext>
            </p:extLst>
          </p:nvPr>
        </p:nvGraphicFramePr>
        <p:xfrm>
          <a:off x="1611085" y="769257"/>
          <a:ext cx="9027886" cy="5886934"/>
        </p:xfrm>
        <a:graphic>
          <a:graphicData uri="http://schemas.openxmlformats.org/presentationml/2006/ole">
            <mc:AlternateContent xmlns:mc="http://schemas.openxmlformats.org/markup-compatibility/2006">
              <mc:Choice xmlns:v="urn:schemas-microsoft-com:vml" Requires="v">
                <p:oleObj spid="_x0000_s6167" r:id="rId3" imgW="12287250" imgH="4914900" progId="">
                  <p:embed/>
                </p:oleObj>
              </mc:Choice>
              <mc:Fallback>
                <p:oleObj r:id="rId3" imgW="12287250" imgH="4914900" progId="">
                  <p:embed/>
                  <p:pic>
                    <p:nvPicPr>
                      <p:cNvPr id="0" name="Picture 21"/>
                      <p:cNvPicPr>
                        <a:picLocks noChangeAspect="1" noChangeArrowheads="1"/>
                      </p:cNvPicPr>
                      <p:nvPr/>
                    </p:nvPicPr>
                    <p:blipFill>
                      <a:blip r:embed="rId4">
                        <a:extLst>
                          <a:ext uri="{28A0092B-C50C-407E-A947-70E740481C1C}">
                            <a14:useLocalDpi xmlns:a14="http://schemas.microsoft.com/office/drawing/2010/main" val="0"/>
                          </a:ext>
                        </a:extLst>
                      </a:blip>
                      <a:srcRect l="48376" t="11559" r="30278" b="53470"/>
                      <a:stretch>
                        <a:fillRect/>
                      </a:stretch>
                    </p:blipFill>
                    <p:spPr bwMode="auto">
                      <a:xfrm>
                        <a:off x="1611085" y="769257"/>
                        <a:ext cx="9027886" cy="588693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575810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514543" y="291717"/>
            <a:ext cx="11321142" cy="1451428"/>
          </a:xfrm>
          <a:prstGeom prst="ellipse">
            <a:avLst/>
          </a:prstGeom>
          <a:solidFill>
            <a:srgbClr val="FF0000"/>
          </a:solidFill>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5400" dirty="0" err="1" smtClean="0">
                <a:latin typeface="Times New Roman" panose="02020603050405020304" pitchFamily="18" charset="0"/>
                <a:cs typeface="Times New Roman" panose="02020603050405020304" pitchFamily="18" charset="0"/>
              </a:rPr>
              <a:t>Vektor</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tenglamalar</a:t>
            </a:r>
            <a:r>
              <a:rPr lang="en-US" sz="5400" dirty="0" smtClean="0">
                <a:latin typeface="Times New Roman" panose="02020603050405020304" pitchFamily="18" charset="0"/>
                <a:cs typeface="Times New Roman" panose="02020603050405020304" pitchFamily="18" charset="0"/>
              </a:rPr>
              <a:t> </a:t>
            </a:r>
            <a:r>
              <a:rPr lang="en-US" sz="5400" dirty="0" err="1" smtClean="0">
                <a:latin typeface="Times New Roman" panose="02020603050405020304" pitchFamily="18" charset="0"/>
                <a:cs typeface="Times New Roman" panose="02020603050405020304" pitchFamily="18" charset="0"/>
              </a:rPr>
              <a:t>tuzamiz</a:t>
            </a:r>
            <a:endParaRPr lang="ru-RU" sz="5400" dirty="0">
              <a:latin typeface="Times New Roman" panose="02020603050405020304" pitchFamily="18" charset="0"/>
              <a:cs typeface="Times New Roman" panose="02020603050405020304" pitchFamily="18" charset="0"/>
            </a:endParaRPr>
          </a:p>
        </p:txBody>
      </p:sp>
      <p:sp>
        <p:nvSpPr>
          <p:cNvPr id="3" name="Стрелка вниз 2"/>
          <p:cNvSpPr/>
          <p:nvPr/>
        </p:nvSpPr>
        <p:spPr>
          <a:xfrm>
            <a:off x="5737845" y="1747299"/>
            <a:ext cx="1233714" cy="1059543"/>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ru-RU"/>
          </a:p>
        </p:txBody>
      </p:sp>
      <p:sp>
        <p:nvSpPr>
          <p:cNvPr id="4" name="Блок-схема: альтернативный процесс 3"/>
          <p:cNvSpPr/>
          <p:nvPr/>
        </p:nvSpPr>
        <p:spPr>
          <a:xfrm>
            <a:off x="605307" y="2806842"/>
            <a:ext cx="11081556" cy="3761383"/>
          </a:xfrm>
          <a:prstGeom prst="flowChartAlternateProcess">
            <a:avLst/>
          </a:prstGeom>
          <a:solidFill>
            <a:srgbClr val="FFFF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5" name="Rectangle 12"/>
          <p:cNvSpPr>
            <a:spLocks noChangeArrowheads="1"/>
          </p:cNvSpPr>
          <p:nvPr/>
        </p:nvSpPr>
        <p:spPr bwMode="auto">
          <a:xfrm>
            <a:off x="-537028" y="-18868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2233440555"/>
              </p:ext>
            </p:extLst>
          </p:nvPr>
        </p:nvGraphicFramePr>
        <p:xfrm>
          <a:off x="1338705" y="3284784"/>
          <a:ext cx="2819990" cy="1173913"/>
        </p:xfrm>
        <a:graphic>
          <a:graphicData uri="http://schemas.openxmlformats.org/presentationml/2006/ole">
            <mc:AlternateContent xmlns:mc="http://schemas.openxmlformats.org/markup-compatibility/2006">
              <mc:Choice xmlns:v="urn:schemas-microsoft-com:vml" Requires="v">
                <p:oleObj spid="_x0000_s9327" name="Уравнение" r:id="rId3" imgW="1180800" imgH="482400" progId="Equation.3">
                  <p:embed/>
                </p:oleObj>
              </mc:Choice>
              <mc:Fallback>
                <p:oleObj name="Уравнение" r:id="rId3" imgW="1180800" imgH="482400" progId="Equation.3">
                  <p:embed/>
                  <p:pic>
                    <p:nvPicPr>
                      <p:cNvPr id="0" name="Picture 9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705" y="3284784"/>
                        <a:ext cx="2819990" cy="1173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ectangle 1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2391357244"/>
              </p:ext>
            </p:extLst>
          </p:nvPr>
        </p:nvGraphicFramePr>
        <p:xfrm>
          <a:off x="4642922" y="3324727"/>
          <a:ext cx="2598915" cy="1053938"/>
        </p:xfrm>
        <a:graphic>
          <a:graphicData uri="http://schemas.openxmlformats.org/presentationml/2006/ole">
            <mc:AlternateContent xmlns:mc="http://schemas.openxmlformats.org/markup-compatibility/2006">
              <mc:Choice xmlns:v="urn:schemas-microsoft-com:vml" Requires="v">
                <p:oleObj spid="_x0000_s9328" name="Уравнение" r:id="rId5" imgW="1091726" imgH="431613" progId="Equation.3">
                  <p:embed/>
                </p:oleObj>
              </mc:Choice>
              <mc:Fallback>
                <p:oleObj name="Уравнение" r:id="rId5" imgW="1091726" imgH="431613" progId="Equation.3">
                  <p:embed/>
                  <p:pic>
                    <p:nvPicPr>
                      <p:cNvPr id="0" name="Picture 9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2922" y="3324727"/>
                        <a:ext cx="2598915" cy="1053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9" name="Rectangle 16"/>
          <p:cNvSpPr>
            <a:spLocks noChangeArrowheads="1"/>
          </p:cNvSpPr>
          <p:nvPr/>
        </p:nvSpPr>
        <p:spPr bwMode="auto">
          <a:xfrm>
            <a:off x="2279197" y="411525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 name="Объект 19"/>
          <p:cNvGraphicFramePr>
            <a:graphicFrameLocks noChangeAspect="1"/>
          </p:cNvGraphicFramePr>
          <p:nvPr>
            <p:extLst>
              <p:ext uri="{D42A27DB-BD31-4B8C-83A1-F6EECF244321}">
                <p14:modId xmlns:p14="http://schemas.microsoft.com/office/powerpoint/2010/main" val="2475745293"/>
              </p:ext>
            </p:extLst>
          </p:nvPr>
        </p:nvGraphicFramePr>
        <p:xfrm>
          <a:off x="7903438" y="3464897"/>
          <a:ext cx="2655410" cy="1125796"/>
        </p:xfrm>
        <a:graphic>
          <a:graphicData uri="http://schemas.openxmlformats.org/presentationml/2006/ole">
            <mc:AlternateContent xmlns:mc="http://schemas.openxmlformats.org/markup-compatibility/2006">
              <mc:Choice xmlns:v="urn:schemas-microsoft-com:vml" Requires="v">
                <p:oleObj spid="_x0000_s9329" name="Уравнение" r:id="rId7" imgW="1028254" imgH="431613" progId="Equation.3">
                  <p:embed/>
                </p:oleObj>
              </mc:Choice>
              <mc:Fallback>
                <p:oleObj name="Уравнение" r:id="rId7" imgW="1028254" imgH="431613" progId="Equation.3">
                  <p:embed/>
                  <p:pic>
                    <p:nvPicPr>
                      <p:cNvPr id="0" name="Picture 9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03438" y="3464897"/>
                        <a:ext cx="2655410" cy="112579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 name="Rectangle 1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2" name="Объект 21"/>
          <p:cNvGraphicFramePr>
            <a:graphicFrameLocks noChangeAspect="1"/>
          </p:cNvGraphicFramePr>
          <p:nvPr>
            <p:extLst>
              <p:ext uri="{D42A27DB-BD31-4B8C-83A1-F6EECF244321}">
                <p14:modId xmlns:p14="http://schemas.microsoft.com/office/powerpoint/2010/main" val="2816326752"/>
              </p:ext>
            </p:extLst>
          </p:nvPr>
        </p:nvGraphicFramePr>
        <p:xfrm>
          <a:off x="6247705" y="5069481"/>
          <a:ext cx="2825174" cy="1080596"/>
        </p:xfrm>
        <a:graphic>
          <a:graphicData uri="http://schemas.openxmlformats.org/presentationml/2006/ole">
            <mc:AlternateContent xmlns:mc="http://schemas.openxmlformats.org/markup-compatibility/2006">
              <mc:Choice xmlns:v="urn:schemas-microsoft-com:vml" Requires="v">
                <p:oleObj spid="_x0000_s9330" name="Уравнение" r:id="rId9" imgW="1143000" imgH="431800" progId="Equation.3">
                  <p:embed/>
                </p:oleObj>
              </mc:Choice>
              <mc:Fallback>
                <p:oleObj name="Уравнение" r:id="rId9" imgW="1143000" imgH="431800" progId="Equation.3">
                  <p:embed/>
                  <p:pic>
                    <p:nvPicPr>
                      <p:cNvPr id="0" name="Picture 9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247705" y="5069481"/>
                        <a:ext cx="2825174" cy="108059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3" name="Rectangle 20"/>
          <p:cNvSpPr>
            <a:spLocks noChangeArrowheads="1"/>
          </p:cNvSpPr>
          <p:nvPr/>
        </p:nvSpPr>
        <p:spPr bwMode="auto">
          <a:xfrm>
            <a:off x="4916715" y="487839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4" name="Объект 23"/>
          <p:cNvGraphicFramePr>
            <a:graphicFrameLocks noChangeAspect="1"/>
          </p:cNvGraphicFramePr>
          <p:nvPr>
            <p:extLst>
              <p:ext uri="{D42A27DB-BD31-4B8C-83A1-F6EECF244321}">
                <p14:modId xmlns:p14="http://schemas.microsoft.com/office/powerpoint/2010/main" val="3362213386"/>
              </p:ext>
            </p:extLst>
          </p:nvPr>
        </p:nvGraphicFramePr>
        <p:xfrm>
          <a:off x="1662504" y="5032346"/>
          <a:ext cx="2980418" cy="1142690"/>
        </p:xfrm>
        <a:graphic>
          <a:graphicData uri="http://schemas.openxmlformats.org/presentationml/2006/ole">
            <mc:AlternateContent xmlns:mc="http://schemas.openxmlformats.org/markup-compatibility/2006">
              <mc:Choice xmlns:v="urn:schemas-microsoft-com:vml" Requires="v">
                <p:oleObj spid="_x0000_s9331" name="Уравнение" r:id="rId11" imgW="1244600" imgH="469900" progId="Equation.3">
                  <p:embed/>
                </p:oleObj>
              </mc:Choice>
              <mc:Fallback>
                <p:oleObj name="Уравнение" r:id="rId11" imgW="1244600" imgH="469900" progId="Equation.3">
                  <p:embed/>
                  <p:pic>
                    <p:nvPicPr>
                      <p:cNvPr id="0" name="Picture 10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662504" y="5032346"/>
                        <a:ext cx="2980418" cy="11426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1499020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перфолента 1"/>
          <p:cNvSpPr/>
          <p:nvPr/>
        </p:nvSpPr>
        <p:spPr>
          <a:xfrm>
            <a:off x="300264" y="58057"/>
            <a:ext cx="11451771" cy="6596743"/>
          </a:xfrm>
          <a:prstGeom prst="flowChartPunchedTape">
            <a:avLst/>
          </a:prstGeom>
          <a:solidFill>
            <a:srgbClr val="00B050"/>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dirty="0">
                <a:latin typeface="Times New Roman" panose="02020603050405020304" pitchFamily="18" charset="0"/>
                <a:cs typeface="Times New Roman" panose="02020603050405020304" pitchFamily="18" charset="0"/>
              </a:rPr>
              <a:t>A </a:t>
            </a:r>
            <a:r>
              <a:rPr lang="en-US" sz="3200" dirty="0" err="1" smtClean="0">
                <a:latin typeface="Times New Roman" panose="02020603050405020304" pitchFamily="18" charset="0"/>
                <a:cs typeface="Times New Roman" panose="02020603050405020304" pitchFamily="18" charset="0"/>
              </a:rPr>
              <a:t>nuqtaning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tezlik</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vektori</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a:t>
            </a:r>
            <a:r>
              <a:rPr lang="en-US" sz="3200" baseline="-25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A </a:t>
            </a:r>
            <a:r>
              <a:rPr lang="en-US" sz="3200" dirty="0" err="1" smtClean="0">
                <a:latin typeface="Times New Roman" panose="02020603050405020304" pitchFamily="18" charset="0"/>
                <a:cs typeface="Times New Roman" panose="02020603050405020304" pitchFamily="18" charset="0"/>
              </a:rPr>
              <a:t>kesmaga</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perpendikulyar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aylanish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tomoniga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yo’nalgan</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planining</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qutbini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tanlab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olib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undan</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pa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kesmani</a:t>
            </a:r>
            <a:r>
              <a:rPr lang="en-US" sz="3200" dirty="0">
                <a:latin typeface="Times New Roman" panose="02020603050405020304" pitchFamily="18" charset="0"/>
                <a:cs typeface="Times New Roman" panose="02020603050405020304" pitchFamily="18" charset="0"/>
              </a:rPr>
              <a:t> O</a:t>
            </a:r>
            <a:r>
              <a:rPr lang="en-US" sz="3200" baseline="-25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A </a:t>
            </a:r>
            <a:r>
              <a:rPr lang="en-US" sz="3200" dirty="0" err="1">
                <a:latin typeface="Times New Roman" panose="02020603050405020304" pitchFamily="18" charset="0"/>
                <a:cs typeface="Times New Roman" panose="02020603050405020304" pitchFamily="18" charset="0"/>
              </a:rPr>
              <a:t>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perpindilulyar</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qilib</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o’tkazamiz</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Kesma</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pa</a:t>
            </a:r>
            <a:r>
              <a:rPr lang="en-US" sz="3200" dirty="0">
                <a:latin typeface="Times New Roman" panose="02020603050405020304" pitchFamily="18" charset="0"/>
                <a:cs typeface="Times New Roman" panose="02020603050405020304" pitchFamily="18" charset="0"/>
              </a:rPr>
              <a:t> A </a:t>
            </a:r>
            <a:r>
              <a:rPr lang="en-US" sz="3200" dirty="0" err="1" smtClean="0">
                <a:latin typeface="Times New Roman" panose="02020603050405020304" pitchFamily="18" charset="0"/>
                <a:cs typeface="Times New Roman" panose="02020603050405020304" pitchFamily="18" charset="0"/>
              </a:rPr>
              <a:t>nuqtaning</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tezligini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ifodalaydigan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chizmadagi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vektor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uzunligi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uzunligi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ihtiyoriy</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tanlab</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olinadi</a:t>
            </a:r>
            <a:r>
              <a:rPr lang="en-US" sz="3200" dirty="0" smtClean="0">
                <a:latin typeface="Times New Roman" panose="02020603050405020304" pitchFamily="18" charset="0"/>
                <a:cs typeface="Times New Roman" panose="02020603050405020304" pitchFamily="18" charset="0"/>
              </a:rPr>
              <a:t>  Pa = 50 mm ( 30 – 70 </a:t>
            </a:r>
            <a:r>
              <a:rPr lang="en-US" sz="3200" dirty="0" err="1" smtClean="0">
                <a:latin typeface="Times New Roman" panose="02020603050405020304" pitchFamily="18" charset="0"/>
                <a:cs typeface="Times New Roman" panose="02020603050405020304" pitchFamily="18" charset="0"/>
              </a:rPr>
              <a:t>tavsiya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etiladi</a:t>
            </a:r>
            <a:r>
              <a:rPr lang="en-US" sz="3200" dirty="0" smtClean="0">
                <a:latin typeface="Times New Roman" panose="02020603050405020304" pitchFamily="18" charset="0"/>
                <a:cs typeface="Times New Roman" panose="02020603050405020304" pitchFamily="18" charset="0"/>
              </a:rPr>
              <a:t>).</a:t>
            </a:r>
          </a:p>
          <a:p>
            <a:pPr algn="ctr"/>
            <a:endParaRPr lang="en-US" dirty="0" smtClean="0"/>
          </a:p>
          <a:p>
            <a:pPr algn="ctr"/>
            <a:endParaRPr lang="ru-RU" dirty="0"/>
          </a:p>
        </p:txBody>
      </p:sp>
      <p:sp>
        <p:nvSpPr>
          <p:cNvPr id="9" name="Rectangle 8"/>
          <p:cNvSpPr>
            <a:spLocks noChangeArrowheads="1"/>
          </p:cNvSpPr>
          <p:nvPr/>
        </p:nvSpPr>
        <p:spPr bwMode="auto">
          <a:xfrm>
            <a:off x="0" y="-101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10"/>
          <p:cNvSpPr>
            <a:spLocks noChangeArrowheads="1"/>
          </p:cNvSpPr>
          <p:nvPr/>
        </p:nvSpPr>
        <p:spPr bwMode="auto">
          <a:xfrm>
            <a:off x="3628571" y="374468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1371519653"/>
              </p:ext>
            </p:extLst>
          </p:nvPr>
        </p:nvGraphicFramePr>
        <p:xfrm>
          <a:off x="1683656" y="4630057"/>
          <a:ext cx="4835156" cy="1237343"/>
        </p:xfrm>
        <a:graphic>
          <a:graphicData uri="http://schemas.openxmlformats.org/presentationml/2006/ole">
            <mc:AlternateContent xmlns:mc="http://schemas.openxmlformats.org/markup-compatibility/2006">
              <mc:Choice xmlns:v="urn:schemas-microsoft-com:vml" Requires="v">
                <p:oleObj spid="_x0000_s7210" name="Уравнение" r:id="rId3" imgW="1536033" imgH="393529" progId="Equation.3">
                  <p:embed/>
                </p:oleObj>
              </mc:Choice>
              <mc:Fallback>
                <p:oleObj name="Уравнение" r:id="rId3" imgW="1536033" imgH="393529" progId="Equation.3">
                  <p:embed/>
                  <p:pic>
                    <p:nvPicPr>
                      <p:cNvPr id="0" name="Picture 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3656" y="4630057"/>
                        <a:ext cx="4835156" cy="123734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590886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1"/>
            <a:ext cx="2681450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3820138242"/>
              </p:ext>
            </p:extLst>
          </p:nvPr>
        </p:nvGraphicFramePr>
        <p:xfrm>
          <a:off x="3106056" y="0"/>
          <a:ext cx="8316686" cy="6885256"/>
        </p:xfrm>
        <a:graphic>
          <a:graphicData uri="http://schemas.openxmlformats.org/presentationml/2006/ole">
            <mc:AlternateContent xmlns:mc="http://schemas.openxmlformats.org/markup-compatibility/2006">
              <mc:Choice xmlns:v="urn:schemas-microsoft-com:vml" Requires="v">
                <p:oleObj spid="_x0000_s5144" r:id="rId3" imgW="12287250" imgH="4914900" progId="">
                  <p:embed/>
                </p:oleObj>
              </mc:Choice>
              <mc:Fallback>
                <p:oleObj r:id="rId3" imgW="12287250" imgH="4914900" progId="">
                  <p:embed/>
                  <p:pic>
                    <p:nvPicPr>
                      <p:cNvPr id="0" name="Picture 22"/>
                      <p:cNvPicPr>
                        <a:picLocks noChangeAspect="1" noChangeArrowheads="1"/>
                      </p:cNvPicPr>
                      <p:nvPr/>
                    </p:nvPicPr>
                    <p:blipFill>
                      <a:blip r:embed="rId4">
                        <a:extLst>
                          <a:ext uri="{28A0092B-C50C-407E-A947-70E740481C1C}">
                            <a14:useLocalDpi xmlns:a14="http://schemas.microsoft.com/office/drawing/2010/main" val="0"/>
                          </a:ext>
                        </a:extLst>
                      </a:blip>
                      <a:srcRect l="50697" t="53307" r="41191" b="26390"/>
                      <a:stretch>
                        <a:fillRect/>
                      </a:stretch>
                    </p:blipFill>
                    <p:spPr bwMode="auto">
                      <a:xfrm>
                        <a:off x="3106056" y="0"/>
                        <a:ext cx="8316686" cy="688525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Овал 3"/>
          <p:cNvSpPr/>
          <p:nvPr/>
        </p:nvSpPr>
        <p:spPr>
          <a:xfrm>
            <a:off x="1393371" y="188685"/>
            <a:ext cx="4992915" cy="1901372"/>
          </a:xfrm>
          <a:prstGeom prst="ellipse">
            <a:avLst/>
          </a:prstGeom>
          <a:solidFill>
            <a:srgbClr val="92D050"/>
          </a:solidFill>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480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Tezliklar</a:t>
            </a:r>
            <a:r>
              <a:rPr lang="en-US" sz="48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4800" dirty="0" err="1"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plani</a:t>
            </a:r>
            <a:endParaRPr lang="ru-RU" sz="48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0032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Блок-схема: решение 8"/>
          <p:cNvSpPr/>
          <p:nvPr/>
        </p:nvSpPr>
        <p:spPr>
          <a:xfrm>
            <a:off x="141668" y="103032"/>
            <a:ext cx="11848563" cy="3013656"/>
          </a:xfrm>
          <a:prstGeom prst="flowChartDecision">
            <a:avLst/>
          </a:prstGeom>
          <a:solidFill>
            <a:srgbClr val="FF0000"/>
          </a:solidFill>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r>
              <a:rPr lang="en-US" sz="3600" dirty="0" err="1">
                <a:latin typeface="Times New Roman" panose="02020603050405020304" pitchFamily="18" charset="0"/>
                <a:cs typeface="Times New Roman" panose="02020603050405020304" pitchFamily="18" charset="0"/>
              </a:rPr>
              <a:t>Tezliklar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planidan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foydalanib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qanday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nuqtaning</a:t>
            </a:r>
            <a:r>
              <a:rPr lang="en-US" sz="3600" dirty="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tezlik</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qiymatini</a:t>
            </a:r>
            <a:r>
              <a:rPr lang="en-US" sz="3600" dirty="0" smtClean="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aniqlash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mumkin</a:t>
            </a:r>
            <a:endParaRPr lang="ru-RU" sz="3600" dirty="0">
              <a:latin typeface="Times New Roman" panose="02020603050405020304" pitchFamily="18" charset="0"/>
              <a:cs typeface="Times New Roman" panose="02020603050405020304" pitchFamily="18" charset="0"/>
            </a:endParaRPr>
          </a:p>
        </p:txBody>
      </p:sp>
      <p:sp>
        <p:nvSpPr>
          <p:cNvPr id="10" name="Стрелка вниз 9"/>
          <p:cNvSpPr/>
          <p:nvPr/>
        </p:nvSpPr>
        <p:spPr>
          <a:xfrm>
            <a:off x="5531476" y="3116688"/>
            <a:ext cx="1068946" cy="618185"/>
          </a:xfrm>
          <a:prstGeom prst="down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ru-RU"/>
          </a:p>
        </p:txBody>
      </p:sp>
      <p:sp>
        <p:nvSpPr>
          <p:cNvPr id="11" name="Прямоугольник с двумя скругленными противолежащими углами 10"/>
          <p:cNvSpPr/>
          <p:nvPr/>
        </p:nvSpPr>
        <p:spPr>
          <a:xfrm>
            <a:off x="270457" y="3734873"/>
            <a:ext cx="11719774" cy="3013656"/>
          </a:xfrm>
          <a:prstGeom prst="round2DiagRect">
            <a:avLst/>
          </a:prstGeom>
          <a:solidFill>
            <a:srgbClr val="FFFF00"/>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ru-RU"/>
          </a:p>
        </p:txBody>
      </p:sp>
      <p:sp>
        <p:nvSpPr>
          <p:cNvPr id="12" name="Rectangle 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145024359"/>
              </p:ext>
            </p:extLst>
          </p:nvPr>
        </p:nvGraphicFramePr>
        <p:xfrm>
          <a:off x="3379637" y="4114881"/>
          <a:ext cx="2216580" cy="663181"/>
        </p:xfrm>
        <a:graphic>
          <a:graphicData uri="http://schemas.openxmlformats.org/presentationml/2006/ole">
            <mc:AlternateContent xmlns:mc="http://schemas.openxmlformats.org/markup-compatibility/2006">
              <mc:Choice xmlns:v="urn:schemas-microsoft-com:vml" Requires="v">
                <p:oleObj spid="_x0000_s8380" name="Уравнение" r:id="rId3" imgW="774360" imgH="228600" progId="Equation.3">
                  <p:embed/>
                </p:oleObj>
              </mc:Choice>
              <mc:Fallback>
                <p:oleObj name="Уравнение" r:id="rId3" imgW="774360" imgH="228600" progId="Equation.3">
                  <p:embed/>
                  <p:pic>
                    <p:nvPicPr>
                      <p:cNvPr id="0" name="Picture 16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9637" y="4114881"/>
                        <a:ext cx="2216580" cy="66318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Rectangle 1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p14="http://schemas.microsoft.com/office/powerpoint/2010/main" val="4246857709"/>
              </p:ext>
            </p:extLst>
          </p:nvPr>
        </p:nvGraphicFramePr>
        <p:xfrm>
          <a:off x="6033294" y="4210793"/>
          <a:ext cx="2333082" cy="567269"/>
        </p:xfrm>
        <a:graphic>
          <a:graphicData uri="http://schemas.openxmlformats.org/presentationml/2006/ole">
            <mc:AlternateContent xmlns:mc="http://schemas.openxmlformats.org/markup-compatibility/2006">
              <mc:Choice xmlns:v="urn:schemas-microsoft-com:vml" Requires="v">
                <p:oleObj spid="_x0000_s8381" name="Уравнение" r:id="rId5" imgW="825480" imgH="228600" progId="Equation.3">
                  <p:embed/>
                </p:oleObj>
              </mc:Choice>
              <mc:Fallback>
                <p:oleObj name="Уравнение" r:id="rId5" imgW="825480" imgH="228600" progId="Equation.3">
                  <p:embed/>
                  <p:pic>
                    <p:nvPicPr>
                      <p:cNvPr id="0" name="Picture 16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33294" y="4210793"/>
                        <a:ext cx="2333082" cy="56726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1708688864"/>
              </p:ext>
            </p:extLst>
          </p:nvPr>
        </p:nvGraphicFramePr>
        <p:xfrm>
          <a:off x="8803453" y="4241151"/>
          <a:ext cx="2464695" cy="676924"/>
        </p:xfrm>
        <a:graphic>
          <a:graphicData uri="http://schemas.openxmlformats.org/presentationml/2006/ole">
            <mc:AlternateContent xmlns:mc="http://schemas.openxmlformats.org/markup-compatibility/2006">
              <mc:Choice xmlns:v="urn:schemas-microsoft-com:vml" Requires="v">
                <p:oleObj spid="_x0000_s8382" name="Уравнение" r:id="rId7" imgW="901440" imgH="241200" progId="Equation.3">
                  <p:embed/>
                </p:oleObj>
              </mc:Choice>
              <mc:Fallback>
                <p:oleObj name="Уравнение" r:id="rId7" imgW="901440" imgH="241200" progId="Equation.3">
                  <p:embed/>
                  <p:pic>
                    <p:nvPicPr>
                      <p:cNvPr id="0" name="Picture 16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3453" y="4241151"/>
                        <a:ext cx="2464695" cy="67692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 name="Rectangle 1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 name="Объект 18"/>
          <p:cNvGraphicFramePr>
            <a:graphicFrameLocks noChangeAspect="1"/>
          </p:cNvGraphicFramePr>
          <p:nvPr>
            <p:extLst>
              <p:ext uri="{D42A27DB-BD31-4B8C-83A1-F6EECF244321}">
                <p14:modId xmlns:p14="http://schemas.microsoft.com/office/powerpoint/2010/main" val="1651297700"/>
              </p:ext>
            </p:extLst>
          </p:nvPr>
        </p:nvGraphicFramePr>
        <p:xfrm>
          <a:off x="1177612" y="5187436"/>
          <a:ext cx="1936124" cy="1121776"/>
        </p:xfrm>
        <a:graphic>
          <a:graphicData uri="http://schemas.openxmlformats.org/presentationml/2006/ole">
            <mc:AlternateContent xmlns:mc="http://schemas.openxmlformats.org/markup-compatibility/2006">
              <mc:Choice xmlns:v="urn:schemas-microsoft-com:vml" Requires="v">
                <p:oleObj spid="_x0000_s8383" name="Уравнение" r:id="rId9" imgW="672840" imgH="393480" progId="Equation.3">
                  <p:embed/>
                </p:oleObj>
              </mc:Choice>
              <mc:Fallback>
                <p:oleObj name="Уравнение" r:id="rId9" imgW="672840" imgH="393480" progId="Equation.3">
                  <p:embed/>
                  <p:pic>
                    <p:nvPicPr>
                      <p:cNvPr id="0" name="Picture 16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77612" y="5187436"/>
                        <a:ext cx="1936124" cy="11217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 name="Rectangle 1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1" name="Объект 20"/>
          <p:cNvGraphicFramePr>
            <a:graphicFrameLocks noChangeAspect="1"/>
          </p:cNvGraphicFramePr>
          <p:nvPr>
            <p:extLst>
              <p:ext uri="{D42A27DB-BD31-4B8C-83A1-F6EECF244321}">
                <p14:modId xmlns:p14="http://schemas.microsoft.com/office/powerpoint/2010/main" val="126217826"/>
              </p:ext>
            </p:extLst>
          </p:nvPr>
        </p:nvGraphicFramePr>
        <p:xfrm>
          <a:off x="3760631" y="5241701"/>
          <a:ext cx="1580859" cy="1143600"/>
        </p:xfrm>
        <a:graphic>
          <a:graphicData uri="http://schemas.openxmlformats.org/presentationml/2006/ole">
            <mc:AlternateContent xmlns:mc="http://schemas.openxmlformats.org/markup-compatibility/2006">
              <mc:Choice xmlns:v="urn:schemas-microsoft-com:vml" Requires="v">
                <p:oleObj spid="_x0000_s8384" name="Уравнение" r:id="rId11" imgW="596880" imgH="431640" progId="Equation.3">
                  <p:embed/>
                </p:oleObj>
              </mc:Choice>
              <mc:Fallback>
                <p:oleObj name="Уравнение" r:id="rId11" imgW="596880" imgH="431640" progId="Equation.3">
                  <p:embed/>
                  <p:pic>
                    <p:nvPicPr>
                      <p:cNvPr id="0" name="Picture 16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60631" y="5241701"/>
                        <a:ext cx="1580859" cy="1143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 name="Rectangle 1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3" name="Объект 22"/>
          <p:cNvGraphicFramePr>
            <a:graphicFrameLocks noChangeAspect="1"/>
          </p:cNvGraphicFramePr>
          <p:nvPr>
            <p:extLst>
              <p:ext uri="{D42A27DB-BD31-4B8C-83A1-F6EECF244321}">
                <p14:modId xmlns:p14="http://schemas.microsoft.com/office/powerpoint/2010/main" val="3414127967"/>
              </p:ext>
            </p:extLst>
          </p:nvPr>
        </p:nvGraphicFramePr>
        <p:xfrm>
          <a:off x="5834396" y="5289193"/>
          <a:ext cx="1512648" cy="1087808"/>
        </p:xfrm>
        <a:graphic>
          <a:graphicData uri="http://schemas.openxmlformats.org/presentationml/2006/ole">
            <mc:AlternateContent xmlns:mc="http://schemas.openxmlformats.org/markup-compatibility/2006">
              <mc:Choice xmlns:v="urn:schemas-microsoft-com:vml" Requires="v">
                <p:oleObj spid="_x0000_s8385" name="Уравнение" r:id="rId13" imgW="634680" imgH="457200" progId="Equation.3">
                  <p:embed/>
                </p:oleObj>
              </mc:Choice>
              <mc:Fallback>
                <p:oleObj name="Уравнение" r:id="rId13" imgW="634680" imgH="457200" progId="Equation.3">
                  <p:embed/>
                  <p:pic>
                    <p:nvPicPr>
                      <p:cNvPr id="0" name="Picture 16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34396" y="5289193"/>
                        <a:ext cx="1512648" cy="108780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4" name="Rectangle 2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5" name="Объект 24"/>
          <p:cNvGraphicFramePr>
            <a:graphicFrameLocks noChangeAspect="1"/>
          </p:cNvGraphicFramePr>
          <p:nvPr>
            <p:extLst>
              <p:ext uri="{D42A27DB-BD31-4B8C-83A1-F6EECF244321}">
                <p14:modId xmlns:p14="http://schemas.microsoft.com/office/powerpoint/2010/main" val="172482294"/>
              </p:ext>
            </p:extLst>
          </p:nvPr>
        </p:nvGraphicFramePr>
        <p:xfrm>
          <a:off x="7684548" y="5289193"/>
          <a:ext cx="1356421" cy="951256"/>
        </p:xfrm>
        <a:graphic>
          <a:graphicData uri="http://schemas.openxmlformats.org/presentationml/2006/ole">
            <mc:AlternateContent xmlns:mc="http://schemas.openxmlformats.org/markup-compatibility/2006">
              <mc:Choice xmlns:v="urn:schemas-microsoft-com:vml" Requires="v">
                <p:oleObj spid="_x0000_s8386" name="Уравнение" r:id="rId15" imgW="609480" imgH="431640" progId="Equation.3">
                  <p:embed/>
                </p:oleObj>
              </mc:Choice>
              <mc:Fallback>
                <p:oleObj name="Уравнение" r:id="rId15" imgW="609480" imgH="431640" progId="Equation.3">
                  <p:embed/>
                  <p:pic>
                    <p:nvPicPr>
                      <p:cNvPr id="0" name="Picture 167"/>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684548" y="5289193"/>
                        <a:ext cx="1356421" cy="95125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 name="Rectangle 2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7" name="Объект 26"/>
          <p:cNvGraphicFramePr>
            <a:graphicFrameLocks noChangeAspect="1"/>
          </p:cNvGraphicFramePr>
          <p:nvPr>
            <p:extLst>
              <p:ext uri="{D42A27DB-BD31-4B8C-83A1-F6EECF244321}">
                <p14:modId xmlns:p14="http://schemas.microsoft.com/office/powerpoint/2010/main" val="503320977"/>
              </p:ext>
            </p:extLst>
          </p:nvPr>
        </p:nvGraphicFramePr>
        <p:xfrm>
          <a:off x="9543245" y="5321045"/>
          <a:ext cx="1405407" cy="1048516"/>
        </p:xfrm>
        <a:graphic>
          <a:graphicData uri="http://schemas.openxmlformats.org/presentationml/2006/ole">
            <mc:AlternateContent xmlns:mc="http://schemas.openxmlformats.org/markup-compatibility/2006">
              <mc:Choice xmlns:v="urn:schemas-microsoft-com:vml" Requires="v">
                <p:oleObj spid="_x0000_s8387" name="Уравнение" r:id="rId17" imgW="647640" imgH="482400" progId="Equation.3">
                  <p:embed/>
                </p:oleObj>
              </mc:Choice>
              <mc:Fallback>
                <p:oleObj name="Уравнение" r:id="rId17" imgW="647640" imgH="482400" progId="Equation.3">
                  <p:embed/>
                  <p:pic>
                    <p:nvPicPr>
                      <p:cNvPr id="0" name="Picture 168"/>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543245" y="5321045"/>
                        <a:ext cx="1405407" cy="104851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Rectangle 25"/>
          <p:cNvSpPr>
            <a:spLocks noChangeArrowheads="1"/>
          </p:cNvSpPr>
          <p:nvPr/>
        </p:nvSpPr>
        <p:spPr bwMode="auto">
          <a:xfrm>
            <a:off x="2381250" y="4274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9" name="Объект 28"/>
          <p:cNvGraphicFramePr>
            <a:graphicFrameLocks noChangeAspect="1"/>
          </p:cNvGraphicFramePr>
          <p:nvPr>
            <p:extLst>
              <p:ext uri="{D42A27DB-BD31-4B8C-83A1-F6EECF244321}">
                <p14:modId xmlns:p14="http://schemas.microsoft.com/office/powerpoint/2010/main" val="4266093302"/>
              </p:ext>
            </p:extLst>
          </p:nvPr>
        </p:nvGraphicFramePr>
        <p:xfrm>
          <a:off x="649579" y="4029075"/>
          <a:ext cx="2208770" cy="619125"/>
        </p:xfrm>
        <a:graphic>
          <a:graphicData uri="http://schemas.openxmlformats.org/presentationml/2006/ole">
            <mc:AlternateContent xmlns:mc="http://schemas.openxmlformats.org/markup-compatibility/2006">
              <mc:Choice xmlns:v="urn:schemas-microsoft-com:vml" Requires="v">
                <p:oleObj spid="_x0000_s8388" name="Уравнение" r:id="rId19" imgW="825500" imgH="228600" progId="Equation.3">
                  <p:embed/>
                </p:oleObj>
              </mc:Choice>
              <mc:Fallback>
                <p:oleObj name="Уравнение" r:id="rId19" imgW="825500" imgH="228600" progId="Equation.3">
                  <p:embed/>
                  <p:pic>
                    <p:nvPicPr>
                      <p:cNvPr id="0" name="Picture 169"/>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49579" y="4029075"/>
                        <a:ext cx="2208770" cy="619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234708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3639" y="0"/>
            <a:ext cx="11771290" cy="6194739"/>
          </a:xfrm>
        </p:spPr>
        <p:txBody>
          <a:bodyPr>
            <a:normAutofit/>
          </a:bodyPr>
          <a:lstStyle/>
          <a:p>
            <a:r>
              <a:rPr lang="en-US" dirty="0"/>
              <a:t> </a:t>
            </a:r>
            <a:r>
              <a:rPr lang="ru-RU" dirty="0"/>
              <a:t/>
            </a:r>
            <a:br>
              <a:rPr lang="ru-RU"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endParaRPr lang="ru-RU" dirty="0"/>
          </a:p>
        </p:txBody>
      </p:sp>
      <p:sp>
        <p:nvSpPr>
          <p:cNvPr id="5" name="Блок-схема: перфолента 4"/>
          <p:cNvSpPr/>
          <p:nvPr/>
        </p:nvSpPr>
        <p:spPr>
          <a:xfrm>
            <a:off x="579549" y="1777285"/>
            <a:ext cx="11500834" cy="4868214"/>
          </a:xfrm>
          <a:prstGeom prst="flowChartPunchedTape">
            <a:avLst/>
          </a:prstGeom>
          <a:solidFill>
            <a:srgbClr val="FF0000"/>
          </a:solidFill>
        </p:spPr>
        <p:style>
          <a:lnRef idx="1">
            <a:schemeClr val="accent3"/>
          </a:lnRef>
          <a:fillRef idx="2">
            <a:schemeClr val="accent3"/>
          </a:fillRef>
          <a:effectRef idx="1">
            <a:schemeClr val="accent3"/>
          </a:effectRef>
          <a:fontRef idx="minor">
            <a:schemeClr val="dk1"/>
          </a:fontRef>
        </p:style>
        <p:txBody>
          <a:bodyPr rtlCol="0" anchor="ctr"/>
          <a:lstStyle/>
          <a:p>
            <a:pPr marL="514350" indent="-51435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Tezliklar</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planining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qutbi</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nolga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bo’lgan</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nuqtalarni</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tasvirlaydi</a:t>
            </a:r>
            <a:r>
              <a:rPr lang="en-US" sz="3200" dirty="0" smtClean="0">
                <a:latin typeface="Times New Roman" panose="02020603050405020304" pitchFamily="18" charset="0"/>
                <a:cs typeface="Times New Roman" panose="02020603050405020304" pitchFamily="18" charset="0"/>
              </a:rPr>
              <a:t>.</a:t>
            </a:r>
          </a:p>
          <a:p>
            <a:pPr marL="514350" indent="-51435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Qutbda</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boshlanadigan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vektorlar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absolyut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ifodalaydi</a:t>
            </a:r>
            <a:r>
              <a:rPr lang="en-US" sz="3200" dirty="0" smtClean="0">
                <a:latin typeface="Times New Roman" panose="02020603050405020304" pitchFamily="18" charset="0"/>
                <a:cs typeface="Times New Roman" panose="02020603050405020304" pitchFamily="18" charset="0"/>
              </a:rPr>
              <a:t>.</a:t>
            </a:r>
          </a:p>
          <a:p>
            <a:pPr marL="514350" indent="-51435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Absolyut</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uchlarini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tutashtiradigan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vektorlar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nisbiy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tezliklarni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ifodalaydi</a:t>
            </a:r>
            <a:r>
              <a:rPr lang="en-US" sz="3200" dirty="0">
                <a:latin typeface="Times New Roman" panose="02020603050405020304" pitchFamily="18" charset="0"/>
                <a:cs typeface="Times New Roman" panose="02020603050405020304" pitchFamily="18" charset="0"/>
              </a:rPr>
              <a:t>.</a:t>
            </a:r>
            <a:endParaRPr lang="ru-RU" sz="3200" dirty="0"/>
          </a:p>
        </p:txBody>
      </p:sp>
      <p:sp>
        <p:nvSpPr>
          <p:cNvPr id="6" name="Блок-схема: альтернативный процесс 5"/>
          <p:cNvSpPr/>
          <p:nvPr/>
        </p:nvSpPr>
        <p:spPr>
          <a:xfrm>
            <a:off x="746974" y="270457"/>
            <a:ext cx="10019763" cy="1223492"/>
          </a:xfrm>
          <a:prstGeom prst="flowChartAlternateProcess">
            <a:avLst/>
          </a:prstGeom>
          <a:solidFill>
            <a:schemeClr val="accent1"/>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b="1" dirty="0" smtClean="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r>
              <a:rPr lang="en-US" sz="4000" b="1" dirty="0" err="1" smtClean="0">
                <a:latin typeface="Times New Roman" panose="02020603050405020304" pitchFamily="18" charset="0"/>
                <a:cs typeface="Times New Roman" panose="02020603050405020304" pitchFamily="18" charset="0"/>
              </a:rPr>
              <a:t>Tezliklar</a:t>
            </a:r>
            <a:r>
              <a:rPr lang="en-US" sz="4000" b="1" dirty="0" smtClean="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planlarining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tasviriy</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hossalari</a:t>
            </a:r>
            <a:r>
              <a:rPr lang="en-US" sz="4000" b="1"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r>
              <a:rPr lang="ru-RU" dirty="0"/>
              <a:t/>
            </a:r>
            <a:br>
              <a:rPr lang="ru-RU" dirty="0"/>
            </a:br>
            <a:endParaRPr lang="ru-RU" dirty="0"/>
          </a:p>
        </p:txBody>
      </p:sp>
      <p:sp>
        <p:nvSpPr>
          <p:cNvPr id="9" name="Стрелка вниз 8"/>
          <p:cNvSpPr/>
          <p:nvPr/>
        </p:nvSpPr>
        <p:spPr>
          <a:xfrm>
            <a:off x="3709116" y="1493949"/>
            <a:ext cx="759853" cy="1326524"/>
          </a:xfrm>
          <a:prstGeom prst="down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250349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0462" y="609600"/>
            <a:ext cx="10676586" cy="5726806"/>
          </a:xfrm>
        </p:spPr>
        <p:txBody>
          <a:bodyPr>
            <a:normAutofit/>
          </a:bodyPr>
          <a:lstStyle/>
          <a:p>
            <a:pPr algn="ctr"/>
            <a:r>
              <a:rPr lang="en-US" b="1" dirty="0" err="1">
                <a:latin typeface="Times New Roman" panose="02020603050405020304" pitchFamily="18" charset="0"/>
                <a:cs typeface="Times New Roman" panose="02020603050405020304" pitchFamily="18" charset="0"/>
              </a:rPr>
              <a:t>Tezlanishlar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planini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qurish</a:t>
            </a:r>
            <a:r>
              <a:rPr lang="en-US" b="1" dirty="0">
                <a:latin typeface="Times New Roman" panose="02020603050405020304" pitchFamily="18" charset="0"/>
                <a:cs typeface="Times New Roman" panose="02020603050405020304" pitchFamily="18" charset="0"/>
              </a:rPr>
              <a:t>.</a:t>
            </a:r>
            <a:r>
              <a:rPr lang="ru-RU" dirty="0"/>
              <a:t/>
            </a:r>
            <a:br>
              <a:rPr lang="ru-RU" dirty="0"/>
            </a:br>
            <a:r>
              <a:rPr lang="en-US" dirty="0"/>
              <a:t> </a:t>
            </a:r>
            <a:r>
              <a:rPr lang="ru-RU" dirty="0"/>
              <a:t/>
            </a:r>
            <a:br>
              <a:rPr lang="ru-RU" dirty="0"/>
            </a:br>
            <a:r>
              <a:rPr lang="en-US" dirty="0"/>
              <a:t>	</a:t>
            </a:r>
            <a:r>
              <a:rPr lang="en-US" sz="4000" dirty="0" err="1" smtClean="0"/>
              <a:t>Nuqtalar</a:t>
            </a:r>
            <a:r>
              <a:rPr lang="en-US" sz="4000" dirty="0" smtClean="0"/>
              <a:t> </a:t>
            </a:r>
            <a:r>
              <a:rPr lang="en-US" sz="4000" dirty="0" err="1" smtClean="0">
                <a:latin typeface="Times New Roman" panose="02020603050405020304" pitchFamily="18" charset="0"/>
                <a:cs typeface="Times New Roman" panose="02020603050405020304" pitchFamily="18" charset="0"/>
              </a:rPr>
              <a:t>t</a:t>
            </a:r>
            <a:r>
              <a:rPr lang="en-US" sz="4000" dirty="0" err="1" smtClean="0">
                <a:latin typeface="Times New Roman" panose="02020603050405020304" pitchFamily="18" charset="0"/>
                <a:cs typeface="Times New Roman" panose="02020603050405020304" pitchFamily="18" charset="0"/>
              </a:rPr>
              <a:t>ezliklari</a:t>
            </a: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mexanizmda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tezlik</a:t>
            </a:r>
            <a:r>
              <a:rPr lang="en-US" sz="4000"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plan</a:t>
            </a:r>
            <a:r>
              <a:rPr lang="en-US" sz="4000" dirty="0">
                <a:latin typeface="Times New Roman" panose="02020603050405020304" pitchFamily="18" charset="0"/>
                <a:cs typeface="Times New Roman" panose="02020603050405020304" pitchFamily="18" charset="0"/>
              </a:rPr>
              <a:t>i </a:t>
            </a:r>
            <a:r>
              <a:rPr lang="en-US" sz="4000" dirty="0" err="1">
                <a:latin typeface="Times New Roman" panose="02020603050405020304" pitchFamily="18" charset="0"/>
                <a:cs typeface="Times New Roman" panose="02020603050405020304" pitchFamily="18" charset="0"/>
              </a:rPr>
              <a:t>yordamida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topilsa</a:t>
            </a:r>
            <a:r>
              <a:rPr lang="en-US" sz="4000" dirty="0">
                <a:latin typeface="Times New Roman" panose="02020603050405020304" pitchFamily="18" charset="0"/>
                <a:cs typeface="Times New Roman" panose="02020603050405020304" pitchFamily="18" charset="0"/>
              </a:rPr>
              <a:t>, </a:t>
            </a:r>
            <a:r>
              <a:rPr lang="en-US" sz="4000" dirty="0" err="1" smtClean="0"/>
              <a:t>n</a:t>
            </a:r>
            <a:r>
              <a:rPr lang="en-US" sz="4000" dirty="0" err="1" smtClean="0"/>
              <a:t>uqtalar</a:t>
            </a:r>
            <a:r>
              <a:rPr lang="en-US" sz="4000" dirty="0" smtClean="0"/>
              <a:t> </a:t>
            </a:r>
            <a:r>
              <a:rPr lang="en-US" sz="4000" dirty="0" err="1" smtClean="0">
                <a:latin typeface="Times New Roman" panose="02020603050405020304" pitchFamily="18" charset="0"/>
                <a:cs typeface="Times New Roman" panose="02020603050405020304" pitchFamily="18" charset="0"/>
              </a:rPr>
              <a:t>tezlanishlari</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mexanizmda</a:t>
            </a: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tezlanishlar</a:t>
            </a:r>
            <a:r>
              <a:rPr lang="en-US" sz="4000"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plan</a:t>
            </a:r>
            <a:r>
              <a:rPr lang="en-US" sz="4000" dirty="0" err="1">
                <a:latin typeface="Times New Roman" panose="02020603050405020304" pitchFamily="18" charset="0"/>
                <a:cs typeface="Times New Roman" panose="02020603050405020304" pitchFamily="18" charset="0"/>
              </a:rPr>
              <a:t>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yordamida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topiladi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a:t>
            </a:r>
            <a:r>
              <a:rPr lang="en-US" sz="4000"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plan</a:t>
            </a:r>
            <a:r>
              <a:rPr lang="en-US" sz="4000" dirty="0">
                <a:latin typeface="Times New Roman" panose="02020603050405020304" pitchFamily="18" charset="0"/>
                <a:cs typeface="Times New Roman" panose="02020603050405020304" pitchFamily="18" charset="0"/>
              </a:rPr>
              <a:t>i – </a:t>
            </a:r>
            <a:r>
              <a:rPr lang="en-US" sz="4000" dirty="0" err="1">
                <a:latin typeface="Times New Roman" panose="02020603050405020304" pitchFamily="18" charset="0"/>
                <a:cs typeface="Times New Roman" panose="02020603050405020304" pitchFamily="18" charset="0"/>
              </a:rPr>
              <a:t>bu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nuqtaning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absolyut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nisbiy</a:t>
            </a:r>
            <a:r>
              <a:rPr lang="en-US" sz="4000" dirty="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tezlanishlar</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vektorlaridan</a:t>
            </a: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qurilgan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ko’pburchakdir</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447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437882" y="167425"/>
            <a:ext cx="11565227" cy="1506828"/>
          </a:xfrm>
          <a:prstGeom prst="ellipse">
            <a:avLst/>
          </a:prstGeom>
          <a:solidFill>
            <a:srgbClr val="FFFF00"/>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4800" dirty="0" err="1" smtClean="0">
                <a:latin typeface="Times New Roman" panose="02020603050405020304" pitchFamily="18" charset="0"/>
                <a:cs typeface="Times New Roman" panose="02020603050405020304" pitchFamily="18" charset="0"/>
              </a:rPr>
              <a:t>Tezlanish</a:t>
            </a:r>
            <a:r>
              <a:rPr lang="en-US" sz="4800" dirty="0" smtClean="0">
                <a:latin typeface="Times New Roman" panose="02020603050405020304" pitchFamily="18" charset="0"/>
                <a:cs typeface="Times New Roman" panose="02020603050405020304" pitchFamily="18" charset="0"/>
              </a:rPr>
              <a:t> </a:t>
            </a:r>
            <a:r>
              <a:rPr lang="en-US" sz="4800" dirty="0" err="1" smtClean="0">
                <a:latin typeface="Times New Roman" panose="02020603050405020304" pitchFamily="18" charset="0"/>
                <a:cs typeface="Times New Roman" panose="02020603050405020304" pitchFamily="18" charset="0"/>
              </a:rPr>
              <a:t>vektor</a:t>
            </a:r>
            <a:r>
              <a:rPr lang="en-US" sz="4800" dirty="0" smtClean="0">
                <a:latin typeface="Times New Roman" panose="02020603050405020304" pitchFamily="18" charset="0"/>
                <a:cs typeface="Times New Roman" panose="02020603050405020304" pitchFamily="18" charset="0"/>
              </a:rPr>
              <a:t> </a:t>
            </a:r>
            <a:r>
              <a:rPr lang="en-US" sz="4800" dirty="0" err="1" smtClean="0">
                <a:latin typeface="Times New Roman" panose="02020603050405020304" pitchFamily="18" charset="0"/>
                <a:cs typeface="Times New Roman" panose="02020603050405020304" pitchFamily="18" charset="0"/>
              </a:rPr>
              <a:t>tenglamalari</a:t>
            </a:r>
            <a:endParaRPr lang="ru-RU" sz="4800" dirty="0">
              <a:latin typeface="Times New Roman" panose="02020603050405020304" pitchFamily="18" charset="0"/>
              <a:cs typeface="Times New Roman" panose="02020603050405020304" pitchFamily="18" charset="0"/>
            </a:endParaRPr>
          </a:p>
        </p:txBody>
      </p:sp>
      <p:sp>
        <p:nvSpPr>
          <p:cNvPr id="3" name="Скругленный прямоугольник 2"/>
          <p:cNvSpPr/>
          <p:nvPr/>
        </p:nvSpPr>
        <p:spPr>
          <a:xfrm>
            <a:off x="850006" y="1519707"/>
            <a:ext cx="10728101" cy="533829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4" name="Rectangle 2"/>
          <p:cNvSpPr>
            <a:spLocks noChangeArrowheads="1"/>
          </p:cNvSpPr>
          <p:nvPr/>
        </p:nvSpPr>
        <p:spPr bwMode="auto">
          <a:xfrm>
            <a:off x="-193183" y="-12878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113765236"/>
              </p:ext>
            </p:extLst>
          </p:nvPr>
        </p:nvGraphicFramePr>
        <p:xfrm>
          <a:off x="1893888" y="1811337"/>
          <a:ext cx="6812230" cy="5005043"/>
        </p:xfrm>
        <a:graphic>
          <a:graphicData uri="http://schemas.openxmlformats.org/presentationml/2006/ole">
            <mc:AlternateContent xmlns:mc="http://schemas.openxmlformats.org/markup-compatibility/2006">
              <mc:Choice xmlns:v="urn:schemas-microsoft-com:vml" Requires="v">
                <p:oleObj spid="_x0000_s10256" name="Уравнение" r:id="rId3" imgW="1815840" imgH="2641320" progId="Equation.3">
                  <p:embed/>
                </p:oleObj>
              </mc:Choice>
              <mc:Fallback>
                <p:oleObj name="Уравнение" r:id="rId3" imgW="1815840" imgH="2641320" progId="Equation.3">
                  <p:embed/>
                  <p:pic>
                    <p:nvPicPr>
                      <p:cNvPr id="0"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3888" y="1811337"/>
                        <a:ext cx="6812230" cy="500504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37990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8941" y="86805"/>
            <a:ext cx="11639229" cy="6648845"/>
          </a:xfrm>
        </p:spPr>
        <p:txBody>
          <a:bodyPr>
            <a:normAutofit fontScale="90000"/>
          </a:bodyPr>
          <a:lstStyle/>
          <a:p>
            <a:pPr algn="just"/>
            <a:r>
              <a:rPr lang="en-US" sz="4000" dirty="0" smtClean="0">
                <a:latin typeface="Times New Roman" panose="02020603050405020304" pitchFamily="18" charset="0"/>
                <a:cs typeface="Times New Roman" panose="02020603050405020304" pitchFamily="18" charset="0"/>
              </a:rPr>
              <a:t/>
            </a:r>
            <a:br>
              <a:rPr lang="en-US" sz="4000" dirty="0" smtClean="0">
                <a:latin typeface="Times New Roman" panose="02020603050405020304" pitchFamily="18" charset="0"/>
                <a:cs typeface="Times New Roman" panose="02020603050405020304" pitchFamily="18" charset="0"/>
              </a:rPr>
            </a:br>
            <a:r>
              <a:rPr lang="en-US" sz="4000" dirty="0" smtClean="0">
                <a:latin typeface="Times New Roman" panose="02020603050405020304" pitchFamily="18" charset="0"/>
                <a:cs typeface="Times New Roman" panose="02020603050405020304" pitchFamily="18" charset="0"/>
              </a:rPr>
              <a:t>	</a:t>
            </a:r>
            <a:r>
              <a:rPr lang="uz-Cyrl-UZ" sz="3600" b="0" dirty="0" smtClean="0">
                <a:solidFill>
                  <a:schemeClr val="tx1"/>
                </a:solidFill>
                <a:latin typeface="Times New Roman" panose="02020603050405020304" pitchFamily="18" charset="0"/>
                <a:cs typeface="Times New Roman" panose="02020603050405020304" pitchFamily="18" charset="0"/>
              </a:rPr>
              <a:t>Tezlanishlar </a:t>
            </a:r>
            <a:r>
              <a:rPr lang="uz-Cyrl-UZ" sz="3600" b="0" dirty="0">
                <a:solidFill>
                  <a:schemeClr val="tx1"/>
                </a:solidFill>
                <a:latin typeface="Times New Roman" panose="02020603050405020304" pitchFamily="18" charset="0"/>
                <a:cs typeface="Times New Roman" panose="02020603050405020304" pitchFamily="18" charset="0"/>
              </a:rPr>
              <a:t>planini qurish kirish bo’g’inida joylashgan nuqtalarning tezlanishini aniqlashdan boshlanadi. O</a:t>
            </a:r>
            <a:r>
              <a:rPr lang="uz-Cyrl-UZ" sz="3600" b="0" baseline="-25000" dirty="0">
                <a:solidFill>
                  <a:schemeClr val="tx1"/>
                </a:solidFill>
                <a:latin typeface="Times New Roman" panose="02020603050405020304" pitchFamily="18" charset="0"/>
                <a:cs typeface="Times New Roman" panose="02020603050405020304" pitchFamily="18" charset="0"/>
              </a:rPr>
              <a:t>1</a:t>
            </a:r>
            <a:r>
              <a:rPr lang="uz-Cyrl-UZ" sz="3600" b="0" dirty="0">
                <a:solidFill>
                  <a:schemeClr val="tx1"/>
                </a:solidFill>
                <a:latin typeface="Times New Roman" panose="02020603050405020304" pitchFamily="18" charset="0"/>
                <a:cs typeface="Times New Roman" panose="02020603050405020304" pitchFamily="18" charset="0"/>
              </a:rPr>
              <a:t> nuqta qo’zg’almas nuqta va uning tezlanishi nolga teng. Tezlanishlar planning qutb o’rnini </a:t>
            </a:r>
            <a:r>
              <a:rPr lang="uz-Cyrl-UZ" sz="3600" b="0" dirty="0" smtClean="0">
                <a:solidFill>
                  <a:schemeClr val="tx1"/>
                </a:solidFill>
                <a:latin typeface="Times New Roman" panose="02020603050405020304" pitchFamily="18" charset="0"/>
                <a:cs typeface="Times New Roman" panose="02020603050405020304" pitchFamily="18" charset="0"/>
              </a:rPr>
              <a:t>tanlaymiz.Shu </a:t>
            </a:r>
            <a:r>
              <a:rPr lang="uz-Cyrl-UZ" sz="3600" b="0" dirty="0">
                <a:solidFill>
                  <a:schemeClr val="tx1"/>
                </a:solidFill>
                <a:latin typeface="Times New Roman" panose="02020603050405020304" pitchFamily="18" charset="0"/>
                <a:cs typeface="Times New Roman" panose="02020603050405020304" pitchFamily="18" charset="0"/>
              </a:rPr>
              <a:t>qutb tezlanishlari nolga teng nuqtalarini joylashtiramiz</a:t>
            </a:r>
            <a:r>
              <a:rPr lang="uz-Cyrl-UZ" sz="3600" b="0" dirty="0" smtClean="0">
                <a:solidFill>
                  <a:schemeClr val="tx1"/>
                </a:solidFill>
                <a:latin typeface="Times New Roman" panose="02020603050405020304" pitchFamily="18" charset="0"/>
                <a:cs typeface="Times New Roman" panose="02020603050405020304" pitchFamily="18" charset="0"/>
              </a:rPr>
              <a:t>,</a:t>
            </a:r>
            <a:r>
              <a:rPr lang="en-US" sz="3600" b="0" dirty="0" smtClean="0">
                <a:solidFill>
                  <a:schemeClr val="tx1"/>
                </a:solidFill>
                <a:latin typeface="Times New Roman" panose="02020603050405020304" pitchFamily="18" charset="0"/>
                <a:cs typeface="Times New Roman" panose="02020603050405020304" pitchFamily="18" charset="0"/>
              </a:rPr>
              <a:t> </a:t>
            </a:r>
            <a:r>
              <a:rPr lang="en-US" sz="3600" b="0" dirty="0" err="1" smtClean="0">
                <a:solidFill>
                  <a:schemeClr val="tx1"/>
                </a:solidFill>
                <a:latin typeface="Times New Roman" panose="02020603050405020304" pitchFamily="18" charset="0"/>
                <a:cs typeface="Times New Roman" panose="02020603050405020304" pitchFamily="18" charset="0"/>
              </a:rPr>
              <a:t>yani</a:t>
            </a:r>
            <a:r>
              <a:rPr lang="uz-Cyrl-UZ" sz="3600" b="0" dirty="0" smtClean="0">
                <a:solidFill>
                  <a:schemeClr val="tx1"/>
                </a:solidFill>
                <a:latin typeface="Times New Roman" panose="02020603050405020304" pitchFamily="18" charset="0"/>
                <a:cs typeface="Times New Roman" panose="02020603050405020304" pitchFamily="18" charset="0"/>
              </a:rPr>
              <a:t> </a:t>
            </a:r>
            <a:r>
              <a:rPr lang="uz-Cyrl-UZ" sz="3600" b="0" dirty="0">
                <a:solidFill>
                  <a:schemeClr val="tx1"/>
                </a:solidFill>
                <a:latin typeface="Times New Roman" panose="02020603050405020304" pitchFamily="18" charset="0"/>
                <a:cs typeface="Times New Roman" panose="02020603050405020304" pitchFamily="18" charset="0"/>
              </a:rPr>
              <a:t>O</a:t>
            </a:r>
            <a:r>
              <a:rPr lang="uz-Cyrl-UZ" sz="3600" b="0" baseline="-25000" dirty="0">
                <a:solidFill>
                  <a:schemeClr val="tx1"/>
                </a:solidFill>
                <a:latin typeface="Times New Roman" panose="02020603050405020304" pitchFamily="18" charset="0"/>
                <a:cs typeface="Times New Roman" panose="02020603050405020304" pitchFamily="18" charset="0"/>
              </a:rPr>
              <a:t>1</a:t>
            </a:r>
            <a:r>
              <a:rPr lang="uz-Cyrl-UZ" sz="3600" b="0" dirty="0">
                <a:solidFill>
                  <a:schemeClr val="tx1"/>
                </a:solidFill>
                <a:latin typeface="Times New Roman" panose="02020603050405020304" pitchFamily="18" charset="0"/>
                <a:cs typeface="Times New Roman" panose="02020603050405020304" pitchFamily="18" charset="0"/>
              </a:rPr>
              <a:t> va O</a:t>
            </a:r>
            <a:r>
              <a:rPr lang="uz-Cyrl-UZ" sz="3600" b="0" baseline="-25000" dirty="0">
                <a:solidFill>
                  <a:schemeClr val="tx1"/>
                </a:solidFill>
                <a:latin typeface="Times New Roman" panose="02020603050405020304" pitchFamily="18" charset="0"/>
                <a:cs typeface="Times New Roman" panose="02020603050405020304" pitchFamily="18" charset="0"/>
              </a:rPr>
              <a:t>2</a:t>
            </a:r>
            <a:r>
              <a:rPr lang="uz-Cyrl-UZ" sz="3600" b="0" dirty="0">
                <a:solidFill>
                  <a:schemeClr val="tx1"/>
                </a:solidFill>
                <a:latin typeface="Times New Roman" panose="02020603050405020304" pitchFamily="18" charset="0"/>
                <a:cs typeface="Times New Roman" panose="02020603050405020304" pitchFamily="18" charset="0"/>
              </a:rPr>
              <a:t> </a:t>
            </a:r>
            <a:r>
              <a:rPr lang="uz-Cyrl-UZ" sz="3600" b="0" dirty="0" smtClean="0">
                <a:solidFill>
                  <a:schemeClr val="tx1"/>
                </a:solidFill>
                <a:latin typeface="Times New Roman" panose="02020603050405020304" pitchFamily="18" charset="0"/>
                <a:cs typeface="Times New Roman" panose="02020603050405020304" pitchFamily="18" charset="0"/>
              </a:rPr>
              <a:t>nuqtalarini.</a:t>
            </a:r>
            <a:r>
              <a:rPr lang="en-US" sz="3600" b="0" dirty="0" smtClean="0">
                <a:solidFill>
                  <a:schemeClr val="tx1"/>
                </a:solidFill>
                <a:latin typeface="Times New Roman" panose="02020603050405020304" pitchFamily="18" charset="0"/>
                <a:cs typeface="Times New Roman" panose="02020603050405020304" pitchFamily="18" charset="0"/>
              </a:rPr>
              <a:t>A </a:t>
            </a:r>
            <a:r>
              <a:rPr lang="en-US" sz="3600" b="0" dirty="0" err="1">
                <a:solidFill>
                  <a:schemeClr val="tx1"/>
                </a:solidFill>
                <a:latin typeface="Times New Roman" panose="02020603050405020304" pitchFamily="18" charset="0"/>
                <a:cs typeface="Times New Roman" panose="02020603050405020304" pitchFamily="18" charset="0"/>
              </a:rPr>
              <a:t>nuqtaning</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tezlanishi</a:t>
            </a:r>
            <a:r>
              <a:rPr lang="ru-RU" sz="3600" b="0" dirty="0">
                <a:solidFill>
                  <a:schemeClr val="tx1"/>
                </a:solidFill>
                <a:latin typeface="Times New Roman" panose="02020603050405020304" pitchFamily="18" charset="0"/>
                <a:cs typeface="Times New Roman" panose="02020603050405020304" pitchFamily="18" charset="0"/>
              </a:rPr>
              <a:t>:</a:t>
            </a:r>
            <a:br>
              <a:rPr lang="ru-RU" sz="3600" b="0" dirty="0">
                <a:solidFill>
                  <a:schemeClr val="tx1"/>
                </a:solidFill>
                <a:latin typeface="Times New Roman" panose="02020603050405020304" pitchFamily="18" charset="0"/>
                <a:cs typeface="Times New Roman" panose="02020603050405020304" pitchFamily="18" charset="0"/>
              </a:rPr>
            </a:br>
            <a:r>
              <a:rPr lang="en-US" sz="3600" b="0" dirty="0">
                <a:solidFill>
                  <a:schemeClr val="tx1"/>
                </a:solidFill>
                <a:latin typeface="Times New Roman" panose="02020603050405020304" pitchFamily="18" charset="0"/>
                <a:cs typeface="Times New Roman" panose="02020603050405020304" pitchFamily="18" charset="0"/>
              </a:rPr>
              <a:t/>
            </a:r>
            <a:br>
              <a:rPr lang="en-US" sz="3600" b="0" dirty="0">
                <a:solidFill>
                  <a:schemeClr val="tx1"/>
                </a:solidFill>
                <a:latin typeface="Times New Roman" panose="02020603050405020304" pitchFamily="18" charset="0"/>
                <a:cs typeface="Times New Roman" panose="02020603050405020304" pitchFamily="18" charset="0"/>
              </a:rPr>
            </a:br>
            <a:r>
              <a:rPr lang="en-US" sz="3600" b="0" dirty="0" err="1">
                <a:solidFill>
                  <a:schemeClr val="tx1"/>
                </a:solidFill>
                <a:latin typeface="Times New Roman" panose="02020603050405020304" pitchFamily="18" charset="0"/>
                <a:cs typeface="Times New Roman" panose="02020603050405020304" pitchFamily="18" charset="0"/>
              </a:rPr>
              <a:t>Tangensial</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tezlanish</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nolga</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teng</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chunki</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kirish</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bo’g’ini</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o’zgarmas</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tezlik</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bilan</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aylanadi</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va</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uning</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burchak</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tezlanishi</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quyidagicha</a:t>
            </a:r>
            <a:r>
              <a:rPr lang="en-GB" sz="3600" b="0" dirty="0">
                <a:solidFill>
                  <a:schemeClr val="tx1"/>
                </a:solidFill>
                <a:latin typeface="Times New Roman" panose="02020603050405020304" pitchFamily="18" charset="0"/>
                <a:cs typeface="Times New Roman" panose="02020603050405020304" pitchFamily="18" charset="0"/>
              </a:rPr>
              <a:t>:</a:t>
            </a:r>
            <a:r>
              <a:rPr lang="en-US" sz="3600" b="0" dirty="0">
                <a:solidFill>
                  <a:schemeClr val="tx1"/>
                </a:solidFill>
                <a:latin typeface="Times New Roman" panose="02020603050405020304" pitchFamily="18" charset="0"/>
                <a:cs typeface="Times New Roman" panose="02020603050405020304" pitchFamily="18" charset="0"/>
              </a:rPr>
              <a:t> </a:t>
            </a:r>
            <a:r>
              <a:rPr lang="ru-RU" sz="3600" b="0" dirty="0">
                <a:solidFill>
                  <a:schemeClr val="tx1"/>
                </a:solidFill>
                <a:latin typeface="Times New Roman" panose="02020603050405020304" pitchFamily="18" charset="0"/>
                <a:cs typeface="Times New Roman" panose="02020603050405020304" pitchFamily="18" charset="0"/>
              </a:rPr>
              <a:t/>
            </a:r>
            <a:br>
              <a:rPr lang="ru-RU" sz="3600" b="0" dirty="0">
                <a:solidFill>
                  <a:schemeClr val="tx1"/>
                </a:solidFill>
                <a:latin typeface="Times New Roman" panose="02020603050405020304" pitchFamily="18" charset="0"/>
                <a:cs typeface="Times New Roman" panose="02020603050405020304" pitchFamily="18" charset="0"/>
              </a:rPr>
            </a:br>
            <a:r>
              <a:rPr lang="en-US" sz="3600" b="0" dirty="0" smtClean="0">
                <a:solidFill>
                  <a:schemeClr val="tx1"/>
                </a:solidFill>
                <a:latin typeface="Times New Roman" panose="02020603050405020304" pitchFamily="18" charset="0"/>
                <a:cs typeface="Times New Roman" panose="02020603050405020304" pitchFamily="18" charset="0"/>
              </a:rPr>
              <a:t>Normal </a:t>
            </a:r>
            <a:r>
              <a:rPr lang="en-US" sz="3600" b="0" dirty="0" err="1" smtClean="0">
                <a:solidFill>
                  <a:schemeClr val="tx1"/>
                </a:solidFill>
                <a:latin typeface="Times New Roman" panose="02020603050405020304" pitchFamily="18" charset="0"/>
                <a:cs typeface="Times New Roman" panose="02020603050405020304" pitchFamily="18" charset="0"/>
              </a:rPr>
              <a:t>tezlanish</a:t>
            </a:r>
            <a:r>
              <a:rPr lang="en-US" sz="3600" b="0" dirty="0">
                <a:solidFill>
                  <a:schemeClr val="tx1"/>
                </a:solidFill>
                <a:latin typeface="Times New Roman" panose="02020603050405020304" pitchFamily="18" charset="0"/>
                <a:cs typeface="Times New Roman" panose="02020603050405020304" pitchFamily="18" charset="0"/>
              </a:rPr>
              <a:t>:</a:t>
            </a:r>
            <a:r>
              <a:rPr lang="ru-RU" sz="3600" b="0" dirty="0">
                <a:solidFill>
                  <a:schemeClr val="tx1"/>
                </a:solidFill>
                <a:latin typeface="Times New Roman" panose="02020603050405020304" pitchFamily="18" charset="0"/>
                <a:cs typeface="Times New Roman" panose="02020603050405020304" pitchFamily="18" charset="0"/>
              </a:rPr>
              <a:t/>
            </a:r>
            <a:br>
              <a:rPr lang="ru-RU" sz="3600" b="0" dirty="0">
                <a:solidFill>
                  <a:schemeClr val="tx1"/>
                </a:solidFill>
                <a:latin typeface="Times New Roman" panose="02020603050405020304" pitchFamily="18" charset="0"/>
                <a:cs typeface="Times New Roman" panose="02020603050405020304" pitchFamily="18" charset="0"/>
              </a:rPr>
            </a:br>
            <a:endParaRPr lang="ru-RU" sz="3600" b="0" dirty="0">
              <a:solidFill>
                <a:schemeClr val="tx1"/>
              </a:solidFill>
              <a:latin typeface="Times New Roman" panose="02020603050405020304" pitchFamily="18" charset="0"/>
              <a:cs typeface="Times New Roman" panose="02020603050405020304" pitchFamily="18" charset="0"/>
            </a:endParaRPr>
          </a:p>
        </p:txBody>
      </p:sp>
      <p:sp>
        <p:nvSpPr>
          <p:cNvPr id="11" name="Rectangle 12"/>
          <p:cNvSpPr>
            <a:spLocks noChangeArrowheads="1"/>
          </p:cNvSpPr>
          <p:nvPr/>
        </p:nvSpPr>
        <p:spPr bwMode="auto">
          <a:xfrm>
            <a:off x="-167426"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814234064"/>
              </p:ext>
            </p:extLst>
          </p:nvPr>
        </p:nvGraphicFramePr>
        <p:xfrm>
          <a:off x="7189255" y="3880296"/>
          <a:ext cx="4056846" cy="918952"/>
        </p:xfrm>
        <a:graphic>
          <a:graphicData uri="http://schemas.openxmlformats.org/presentationml/2006/ole">
            <mc:AlternateContent xmlns:mc="http://schemas.openxmlformats.org/markup-compatibility/2006">
              <mc:Choice xmlns:v="urn:schemas-microsoft-com:vml" Requires="v">
                <p:oleObj spid="_x0000_s11314" name="Уравнение" r:id="rId3" imgW="825142" imgH="266584" progId="Equation.3">
                  <p:embed/>
                </p:oleObj>
              </mc:Choice>
              <mc:Fallback>
                <p:oleObj name="Уравнение" r:id="rId3" imgW="825142" imgH="266584" progId="Equation.3">
                  <p:embed/>
                  <p:pic>
                    <p:nvPicPr>
                      <p:cNvPr id="0" name="Picture 4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9255" y="3880296"/>
                        <a:ext cx="4056846" cy="91895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 name="Объект 13"/>
          <p:cNvGraphicFramePr>
            <a:graphicFrameLocks noChangeAspect="1"/>
          </p:cNvGraphicFramePr>
          <p:nvPr>
            <p:extLst>
              <p:ext uri="{D42A27DB-BD31-4B8C-83A1-F6EECF244321}">
                <p14:modId xmlns:p14="http://schemas.microsoft.com/office/powerpoint/2010/main" val="727532250"/>
              </p:ext>
            </p:extLst>
          </p:nvPr>
        </p:nvGraphicFramePr>
        <p:xfrm>
          <a:off x="2666344" y="6125458"/>
          <a:ext cx="2975020" cy="732542"/>
        </p:xfrm>
        <a:graphic>
          <a:graphicData uri="http://schemas.openxmlformats.org/presentationml/2006/ole">
            <mc:AlternateContent xmlns:mc="http://schemas.openxmlformats.org/markup-compatibility/2006">
              <mc:Choice xmlns:v="urn:schemas-microsoft-com:vml" Requires="v">
                <p:oleObj spid="_x0000_s11315" name="Уравнение" r:id="rId5" imgW="1028254" imgH="253890" progId="Equation.3">
                  <p:embed/>
                </p:oleObj>
              </mc:Choice>
              <mc:Fallback>
                <p:oleObj name="Уравнение" r:id="rId5" imgW="1028254" imgH="253890" progId="Equation.3">
                  <p:embed/>
                  <p:pic>
                    <p:nvPicPr>
                      <p:cNvPr id="0" name="Picture 4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6344" y="6125458"/>
                        <a:ext cx="2975020" cy="7325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Rectangle 16"/>
          <p:cNvSpPr>
            <a:spLocks noChangeArrowheads="1"/>
          </p:cNvSpPr>
          <p:nvPr/>
        </p:nvSpPr>
        <p:spPr bwMode="auto">
          <a:xfrm>
            <a:off x="-167426" y="-132523"/>
            <a:ext cx="1240598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4063469925"/>
              </p:ext>
            </p:extLst>
          </p:nvPr>
        </p:nvGraphicFramePr>
        <p:xfrm>
          <a:off x="6589075" y="6077525"/>
          <a:ext cx="2618928" cy="780475"/>
        </p:xfrm>
        <a:graphic>
          <a:graphicData uri="http://schemas.openxmlformats.org/presentationml/2006/ole">
            <mc:AlternateContent xmlns:mc="http://schemas.openxmlformats.org/markup-compatibility/2006">
              <mc:Choice xmlns:v="urn:schemas-microsoft-com:vml" Requires="v">
                <p:oleObj spid="_x0000_s11316" name="Уравнение" r:id="rId7" imgW="812520" imgH="241200" progId="Equation.3">
                  <p:embed/>
                </p:oleObj>
              </mc:Choice>
              <mc:Fallback>
                <p:oleObj name="Уравнение" r:id="rId7" imgW="812520" imgH="241200" progId="Equation.3">
                  <p:embed/>
                  <p:pic>
                    <p:nvPicPr>
                      <p:cNvPr id="0" name="Picture 4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89075" y="6077525"/>
                        <a:ext cx="2618928" cy="7804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827255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ChangeAspect="1"/>
          </p:cNvGraphicFramePr>
          <p:nvPr>
            <p:extLst>
              <p:ext uri="{D42A27DB-BD31-4B8C-83A1-F6EECF244321}">
                <p14:modId xmlns:p14="http://schemas.microsoft.com/office/powerpoint/2010/main" val="43930459"/>
              </p:ext>
            </p:extLst>
          </p:nvPr>
        </p:nvGraphicFramePr>
        <p:xfrm>
          <a:off x="4851579" y="3339835"/>
          <a:ext cx="3116764" cy="2082788"/>
        </p:xfrm>
        <a:graphic>
          <a:graphicData uri="http://schemas.openxmlformats.org/presentationml/2006/ole">
            <mc:AlternateContent xmlns:mc="http://schemas.openxmlformats.org/markup-compatibility/2006">
              <mc:Choice xmlns:v="urn:schemas-microsoft-com:vml" Requires="v">
                <p:oleObj spid="_x0000_s12310" name="Уравнение" r:id="rId3" imgW="558720" imgH="419040" progId="Equation.3">
                  <p:embed/>
                </p:oleObj>
              </mc:Choice>
              <mc:Fallback>
                <p:oleObj name="Уравнение" r:id="rId3" imgW="558720" imgH="419040" progId="Equation.3">
                  <p:embed/>
                  <p:pic>
                    <p:nvPicPr>
                      <p:cNvPr id="0"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1579" y="3339835"/>
                        <a:ext cx="3116764" cy="20827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Овал 3"/>
          <p:cNvSpPr/>
          <p:nvPr/>
        </p:nvSpPr>
        <p:spPr>
          <a:xfrm>
            <a:off x="817502" y="1204071"/>
            <a:ext cx="10869769" cy="191649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57200" algn="ctr" eaLnBrk="0" fontAlgn="base" hangingPunct="0">
              <a:spcBef>
                <a:spcPct val="0"/>
              </a:spcBef>
              <a:spcAft>
                <a:spcPct val="0"/>
              </a:spcAft>
            </a:pPr>
            <a:r>
              <a:rPr lang="en-US" sz="40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Tezlanishlar</a:t>
            </a:r>
            <a:r>
              <a:rPr lang="en-US" sz="4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planining</a:t>
            </a:r>
            <a:r>
              <a:rPr lang="en-US" sz="40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masshtabi</a:t>
            </a:r>
            <a:r>
              <a:rPr lang="ru-RU" dirty="0" smtClean="0">
                <a:solidFill>
                  <a:schemeClr val="tx1"/>
                </a:solidFill>
                <a:latin typeface="Arial" panose="020B0604020202020204" pitchFamily="34" charset="0"/>
                <a:ea typeface="Times New Roman" panose="02020603050405020304" pitchFamily="18" charset="0"/>
              </a:rPr>
              <a:t>:</a:t>
            </a:r>
            <a:endParaRPr lang="ru-RU" sz="2000" dirty="0">
              <a:solidFill>
                <a:schemeClr val="tx1"/>
              </a:solidFill>
              <a:latin typeface="Arial" panose="020B0604020202020204" pitchFamily="34" charset="0"/>
            </a:endParaRPr>
          </a:p>
          <a:p>
            <a:pPr algn="ctr"/>
            <a:endParaRPr lang="ru-RU" dirty="0"/>
          </a:p>
        </p:txBody>
      </p:sp>
    </p:spTree>
    <p:extLst>
      <p:ext uri="{BB962C8B-B14F-4D97-AF65-F5344CB8AC3E}">
        <p14:creationId xmlns:p14="http://schemas.microsoft.com/office/powerpoint/2010/main" val="1498142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683026" y="715617"/>
            <a:ext cx="2426151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2295612147"/>
              </p:ext>
            </p:extLst>
          </p:nvPr>
        </p:nvGraphicFramePr>
        <p:xfrm>
          <a:off x="1333500" y="292421"/>
          <a:ext cx="10172700" cy="6222679"/>
        </p:xfrm>
        <a:graphic>
          <a:graphicData uri="http://schemas.openxmlformats.org/presentationml/2006/ole">
            <mc:AlternateContent xmlns:mc="http://schemas.openxmlformats.org/markup-compatibility/2006">
              <mc:Choice xmlns:v="urn:schemas-microsoft-com:vml" Requires="v">
                <p:oleObj spid="_x0000_s13326" r:id="rId3" imgW="12287250" imgH="4914900" progId="">
                  <p:embed/>
                </p:oleObj>
              </mc:Choice>
              <mc:Fallback>
                <p:oleObj r:id="rId3" imgW="12287250" imgH="4914900" progId="">
                  <p:embed/>
                  <p:pic>
                    <p:nvPicPr>
                      <p:cNvPr id="0" name="Picture 12"/>
                      <p:cNvPicPr>
                        <a:picLocks noChangeAspect="1" noChangeArrowheads="1"/>
                      </p:cNvPicPr>
                      <p:nvPr/>
                    </p:nvPicPr>
                    <p:blipFill>
                      <a:blip r:embed="rId4">
                        <a:extLst>
                          <a:ext uri="{28A0092B-C50C-407E-A947-70E740481C1C}">
                            <a14:useLocalDpi xmlns:a14="http://schemas.microsoft.com/office/drawing/2010/main" val="0"/>
                          </a:ext>
                        </a:extLst>
                      </a:blip>
                      <a:srcRect l="41750" t="65067" r="39275" b="143"/>
                      <a:stretch>
                        <a:fillRect/>
                      </a:stretch>
                    </p:blipFill>
                    <p:spPr bwMode="auto">
                      <a:xfrm>
                        <a:off x="1333500" y="292421"/>
                        <a:ext cx="10172700" cy="622267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Овал 3"/>
          <p:cNvSpPr/>
          <p:nvPr/>
        </p:nvSpPr>
        <p:spPr>
          <a:xfrm>
            <a:off x="536714" y="4972050"/>
            <a:ext cx="7902436" cy="1543050"/>
          </a:xfrm>
          <a:prstGeom prst="ellipse">
            <a:avLst/>
          </a:prstGeom>
          <a:solidFill>
            <a:srgbClr val="FF0000"/>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4400" dirty="0" err="1" smtClean="0">
                <a:latin typeface="Times New Roman" panose="02020603050405020304" pitchFamily="18" charset="0"/>
                <a:cs typeface="Times New Roman" panose="02020603050405020304" pitchFamily="18" charset="0"/>
              </a:rPr>
              <a:t>Tezlanishlar</a:t>
            </a:r>
            <a:r>
              <a:rPr lang="en-US" sz="4400" dirty="0" smtClean="0">
                <a:latin typeface="Times New Roman" panose="02020603050405020304" pitchFamily="18" charset="0"/>
                <a:cs typeface="Times New Roman" panose="02020603050405020304" pitchFamily="18" charset="0"/>
              </a:rPr>
              <a:t> </a:t>
            </a:r>
            <a:r>
              <a:rPr lang="en-US" sz="4400" dirty="0" err="1" smtClean="0">
                <a:latin typeface="Times New Roman" panose="02020603050405020304" pitchFamily="18" charset="0"/>
                <a:cs typeface="Times New Roman" panose="02020603050405020304" pitchFamily="18" charset="0"/>
              </a:rPr>
              <a:t>plani</a:t>
            </a:r>
            <a:endParaRPr lang="en-US" sz="4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0213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419100" y="609600"/>
            <a:ext cx="11487150" cy="1276350"/>
          </a:xfrm>
          <a:prstGeom prst="ellipse">
            <a:avLst/>
          </a:prstGeom>
          <a:solidFill>
            <a:srgbClr val="92D050"/>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4000" dirty="0">
                <a:latin typeface="Times New Roman" panose="02020603050405020304" pitchFamily="18" charset="0"/>
                <a:cs typeface="Times New Roman" panose="02020603050405020304" pitchFamily="18" charset="0"/>
              </a:rPr>
              <a:t>Normal </a:t>
            </a:r>
            <a:r>
              <a:rPr lang="en-US" sz="4000" dirty="0" err="1" smtClean="0">
                <a:latin typeface="Times New Roman" panose="02020603050405020304" pitchFamily="18" charset="0"/>
                <a:cs typeface="Times New Roman" panose="02020603050405020304" pitchFamily="18" charset="0"/>
              </a:rPr>
              <a:t>tezlanishlar</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qiymatlarini</a:t>
            </a: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hisoblab</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topamiz</a:t>
            </a:r>
            <a:endParaRPr lang="ru-RU" sz="40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200025" y="274240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590880989"/>
              </p:ext>
            </p:extLst>
          </p:nvPr>
        </p:nvGraphicFramePr>
        <p:xfrm>
          <a:off x="624184" y="2246312"/>
          <a:ext cx="4932036" cy="1677988"/>
        </p:xfrm>
        <a:graphic>
          <a:graphicData uri="http://schemas.openxmlformats.org/presentationml/2006/ole">
            <mc:AlternateContent xmlns:mc="http://schemas.openxmlformats.org/markup-compatibility/2006">
              <mc:Choice xmlns:v="urn:schemas-microsoft-com:vml" Requires="v">
                <p:oleObj spid="_x0000_s14373" name="Уравнение" r:id="rId3" imgW="1371600" imgH="469800" progId="Equation.3">
                  <p:embed/>
                </p:oleObj>
              </mc:Choice>
              <mc:Fallback>
                <p:oleObj name="Уравнение" r:id="rId3" imgW="1371600" imgH="469800" progId="Equation.3">
                  <p:embed/>
                  <p:pic>
                    <p:nvPicPr>
                      <p:cNvPr id="0" name="Picture 3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184" y="2246312"/>
                        <a:ext cx="4932036" cy="16779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1485900" y="34480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288819894"/>
              </p:ext>
            </p:extLst>
          </p:nvPr>
        </p:nvGraphicFramePr>
        <p:xfrm>
          <a:off x="6034180" y="3018170"/>
          <a:ext cx="4976720" cy="1668631"/>
        </p:xfrm>
        <a:graphic>
          <a:graphicData uri="http://schemas.openxmlformats.org/presentationml/2006/ole">
            <mc:AlternateContent xmlns:mc="http://schemas.openxmlformats.org/markup-compatibility/2006">
              <mc:Choice xmlns:v="urn:schemas-microsoft-com:vml" Requires="v">
                <p:oleObj spid="_x0000_s14374" name="Уравнение" r:id="rId5" imgW="1409400" imgH="469800" progId="Equation.3">
                  <p:embed/>
                </p:oleObj>
              </mc:Choice>
              <mc:Fallback>
                <p:oleObj name="Уравнение" r:id="rId5" imgW="1409400" imgH="469800" progId="Equation.3">
                  <p:embed/>
                  <p:pic>
                    <p:nvPicPr>
                      <p:cNvPr id="0" name="Picture 3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34180" y="3018170"/>
                        <a:ext cx="4976720" cy="166863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a:spLocks noChangeArrowheads="1"/>
          </p:cNvSpPr>
          <p:nvPr/>
        </p:nvSpPr>
        <p:spPr bwMode="auto">
          <a:xfrm>
            <a:off x="1485900" y="34480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898118046"/>
              </p:ext>
            </p:extLst>
          </p:nvPr>
        </p:nvGraphicFramePr>
        <p:xfrm>
          <a:off x="1638240" y="4999370"/>
          <a:ext cx="4868922" cy="1578535"/>
        </p:xfrm>
        <a:graphic>
          <a:graphicData uri="http://schemas.openxmlformats.org/presentationml/2006/ole">
            <mc:AlternateContent xmlns:mc="http://schemas.openxmlformats.org/markup-compatibility/2006">
              <mc:Choice xmlns:v="urn:schemas-microsoft-com:vml" Requires="v">
                <p:oleObj spid="_x0000_s14375" name="Уравнение" r:id="rId7" imgW="1536480" imgH="495000" progId="Equation.3">
                  <p:embed/>
                </p:oleObj>
              </mc:Choice>
              <mc:Fallback>
                <p:oleObj name="Уравнение" r:id="rId7" imgW="1536480" imgH="495000" progId="Equation.3">
                  <p:embed/>
                  <p:pic>
                    <p:nvPicPr>
                      <p:cNvPr id="0" name="Picture 3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8240" y="4999370"/>
                        <a:ext cx="4868922" cy="15785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711013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493486" y="174170"/>
            <a:ext cx="11379200" cy="153851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4000" dirty="0" err="1">
                <a:latin typeface="Times New Roman" panose="02020603050405020304" pitchFamily="18" charset="0"/>
                <a:cs typeface="Times New Roman" panose="02020603050405020304" pitchFamily="18" charset="0"/>
              </a:rPr>
              <a:t>Shu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tezlanishlarni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ifodalaydigan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chizmadagi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uzunliklar</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pPr algn="ctr"/>
            <a:endParaRPr lang="ru-RU" dirty="0"/>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055197154"/>
              </p:ext>
            </p:extLst>
          </p:nvPr>
        </p:nvGraphicFramePr>
        <p:xfrm>
          <a:off x="1248229" y="2057399"/>
          <a:ext cx="3212646" cy="2345497"/>
        </p:xfrm>
        <a:graphic>
          <a:graphicData uri="http://schemas.openxmlformats.org/presentationml/2006/ole">
            <mc:AlternateContent xmlns:mc="http://schemas.openxmlformats.org/markup-compatibility/2006">
              <mc:Choice xmlns:v="urn:schemas-microsoft-com:vml" Requires="v">
                <p:oleObj spid="_x0000_s15400" name="Уравнение" r:id="rId3" imgW="634680" imgH="457200" progId="Equation.3">
                  <p:embed/>
                </p:oleObj>
              </mc:Choice>
              <mc:Fallback>
                <p:oleObj name="Уравнение" r:id="rId3" imgW="634680" imgH="457200" progId="Equation.3">
                  <p:embed/>
                  <p:pic>
                    <p:nvPicPr>
                      <p:cNvPr id="0" name="Picture 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8229" y="2057399"/>
                        <a:ext cx="3212646" cy="234549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999432898"/>
              </p:ext>
            </p:extLst>
          </p:nvPr>
        </p:nvGraphicFramePr>
        <p:xfrm>
          <a:off x="6535631" y="2283556"/>
          <a:ext cx="2942198" cy="2023972"/>
        </p:xfrm>
        <a:graphic>
          <a:graphicData uri="http://schemas.openxmlformats.org/presentationml/2006/ole">
            <mc:AlternateContent xmlns:mc="http://schemas.openxmlformats.org/markup-compatibility/2006">
              <mc:Choice xmlns:v="urn:schemas-microsoft-com:vml" Requires="v">
                <p:oleObj spid="_x0000_s15401" name="Уравнение" r:id="rId5" imgW="672840" imgH="457200" progId="Equation.3">
                  <p:embed/>
                </p:oleObj>
              </mc:Choice>
              <mc:Fallback>
                <p:oleObj name="Уравнение" r:id="rId5" imgW="672840" imgH="457200" progId="Equation.3">
                  <p:embed/>
                  <p:pic>
                    <p:nvPicPr>
                      <p:cNvPr id="0"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35631" y="2283556"/>
                        <a:ext cx="2942198" cy="202397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421980960"/>
              </p:ext>
            </p:extLst>
          </p:nvPr>
        </p:nvGraphicFramePr>
        <p:xfrm>
          <a:off x="3573235" y="4164868"/>
          <a:ext cx="3846286" cy="2353183"/>
        </p:xfrm>
        <a:graphic>
          <a:graphicData uri="http://schemas.openxmlformats.org/presentationml/2006/ole">
            <mc:AlternateContent xmlns:mc="http://schemas.openxmlformats.org/markup-compatibility/2006">
              <mc:Choice xmlns:v="urn:schemas-microsoft-com:vml" Requires="v">
                <p:oleObj spid="_x0000_s15402" name="Уравнение" r:id="rId7" imgW="761760" imgH="469800" progId="Equation.3">
                  <p:embed/>
                </p:oleObj>
              </mc:Choice>
              <mc:Fallback>
                <p:oleObj name="Уравнение" r:id="rId7" imgW="761760" imgH="469800" progId="Equation.3">
                  <p:embed/>
                  <p:pic>
                    <p:nvPicPr>
                      <p:cNvPr id="0" name="Picture 3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73235" y="4164868"/>
                        <a:ext cx="3846286" cy="235318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7097178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233714" y="377371"/>
            <a:ext cx="10043886" cy="1233716"/>
          </a:xfrm>
          <a:prstGeom prst="roundRect">
            <a:avLst/>
          </a:prstGeom>
          <a:solidFill>
            <a:srgbClr val="FF0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4800" dirty="0" err="1">
                <a:latin typeface="Times New Roman" panose="02020603050405020304" pitchFamily="18" charset="0"/>
                <a:cs typeface="Times New Roman" panose="02020603050405020304" pitchFamily="18" charset="0"/>
              </a:rPr>
              <a:t>Tezlanishlarning</a:t>
            </a:r>
            <a:r>
              <a:rPr lang="en-US" sz="4800" dirty="0">
                <a:latin typeface="Times New Roman" panose="02020603050405020304" pitchFamily="18" charset="0"/>
                <a:cs typeface="Times New Roman" panose="02020603050405020304" pitchFamily="18" charset="0"/>
              </a:rPr>
              <a:t> son </a:t>
            </a:r>
            <a:r>
              <a:rPr lang="en-US" sz="4800" dirty="0" err="1">
                <a:latin typeface="Times New Roman" panose="02020603050405020304" pitchFamily="18" charset="0"/>
                <a:cs typeface="Times New Roman" panose="02020603050405020304" pitchFamily="18" charset="0"/>
              </a:rPr>
              <a:t>qiymatlari</a:t>
            </a:r>
            <a:r>
              <a:rPr lang="en-US" sz="4800" dirty="0">
                <a:latin typeface="Times New Roman" panose="02020603050405020304" pitchFamily="18" charset="0"/>
                <a:cs typeface="Times New Roman" panose="02020603050405020304" pitchFamily="18" charset="0"/>
              </a:rPr>
              <a:t>:</a:t>
            </a:r>
            <a:endParaRPr lang="ru-RU" sz="48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391277328"/>
              </p:ext>
            </p:extLst>
          </p:nvPr>
        </p:nvGraphicFramePr>
        <p:xfrm>
          <a:off x="873181" y="2245799"/>
          <a:ext cx="3548056" cy="1156155"/>
        </p:xfrm>
        <a:graphic>
          <a:graphicData uri="http://schemas.openxmlformats.org/presentationml/2006/ole">
            <mc:AlternateContent xmlns:mc="http://schemas.openxmlformats.org/markup-compatibility/2006">
              <mc:Choice xmlns:v="urn:schemas-microsoft-com:vml" Requires="v">
                <p:oleObj spid="_x0000_s16451" name="Уравнение" r:id="rId3" imgW="736560" imgH="228600" progId="Equation.3">
                  <p:embed/>
                </p:oleObj>
              </mc:Choice>
              <mc:Fallback>
                <p:oleObj name="Уравнение" r:id="rId3" imgW="736560" imgH="228600" progId="Equation.3">
                  <p:embed/>
                  <p:pic>
                    <p:nvPicPr>
                      <p:cNvPr id="0" name="Picture 5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181" y="2245799"/>
                        <a:ext cx="3548056" cy="115615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96938416"/>
              </p:ext>
            </p:extLst>
          </p:nvPr>
        </p:nvGraphicFramePr>
        <p:xfrm>
          <a:off x="6572176" y="2106267"/>
          <a:ext cx="4218179" cy="1295687"/>
        </p:xfrm>
        <a:graphic>
          <a:graphicData uri="http://schemas.openxmlformats.org/presentationml/2006/ole">
            <mc:AlternateContent xmlns:mc="http://schemas.openxmlformats.org/markup-compatibility/2006">
              <mc:Choice xmlns:v="urn:schemas-microsoft-com:vml" Requires="v">
                <p:oleObj spid="_x0000_s16452" name="Уравнение" r:id="rId5" imgW="799920" imgH="241200" progId="Equation.3">
                  <p:embed/>
                </p:oleObj>
              </mc:Choice>
              <mc:Fallback>
                <p:oleObj name="Уравнение" r:id="rId5" imgW="799920" imgH="241200" progId="Equation.3">
                  <p:embed/>
                  <p:pic>
                    <p:nvPicPr>
                      <p:cNvPr id="0" name="Picture 5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72176" y="2106267"/>
                        <a:ext cx="4218179" cy="12956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070184309"/>
              </p:ext>
            </p:extLst>
          </p:nvPr>
        </p:nvGraphicFramePr>
        <p:xfrm>
          <a:off x="873181" y="3825402"/>
          <a:ext cx="3773004" cy="1117606"/>
        </p:xfrm>
        <a:graphic>
          <a:graphicData uri="http://schemas.openxmlformats.org/presentationml/2006/ole">
            <mc:AlternateContent xmlns:mc="http://schemas.openxmlformats.org/markup-compatibility/2006">
              <mc:Choice xmlns:v="urn:schemas-microsoft-com:vml" Requires="v">
                <p:oleObj spid="_x0000_s16453" name="Уравнение" r:id="rId7" imgW="812520" imgH="228600" progId="Equation.3">
                  <p:embed/>
                </p:oleObj>
              </mc:Choice>
              <mc:Fallback>
                <p:oleObj name="Уравнение" r:id="rId7" imgW="812520" imgH="228600" progId="Equation.3">
                  <p:embed/>
                  <p:pic>
                    <p:nvPicPr>
                      <p:cNvPr id="0" name="Picture 5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181" y="3825402"/>
                        <a:ext cx="3773004" cy="111760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250262708"/>
              </p:ext>
            </p:extLst>
          </p:nvPr>
        </p:nvGraphicFramePr>
        <p:xfrm>
          <a:off x="6572176" y="3738840"/>
          <a:ext cx="4008738" cy="1209340"/>
        </p:xfrm>
        <a:graphic>
          <a:graphicData uri="http://schemas.openxmlformats.org/presentationml/2006/ole">
            <mc:AlternateContent xmlns:mc="http://schemas.openxmlformats.org/markup-compatibility/2006">
              <mc:Choice xmlns:v="urn:schemas-microsoft-com:vml" Requires="v">
                <p:oleObj spid="_x0000_s16454" name="Уравнение" r:id="rId9" imgW="812520" imgH="241200" progId="Equation.3">
                  <p:embed/>
                </p:oleObj>
              </mc:Choice>
              <mc:Fallback>
                <p:oleObj name="Уравнение" r:id="rId9" imgW="812520" imgH="241200" progId="Equation.3">
                  <p:embed/>
                  <p:pic>
                    <p:nvPicPr>
                      <p:cNvPr id="0" name="Picture 5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572176" y="3738840"/>
                        <a:ext cx="4008738" cy="120934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Rectangle 10"/>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146596552"/>
              </p:ext>
            </p:extLst>
          </p:nvPr>
        </p:nvGraphicFramePr>
        <p:xfrm>
          <a:off x="896962" y="5340451"/>
          <a:ext cx="3976423" cy="1161942"/>
        </p:xfrm>
        <a:graphic>
          <a:graphicData uri="http://schemas.openxmlformats.org/presentationml/2006/ole">
            <mc:AlternateContent xmlns:mc="http://schemas.openxmlformats.org/markup-compatibility/2006">
              <mc:Choice xmlns:v="urn:schemas-microsoft-com:vml" Requires="v">
                <p:oleObj spid="_x0000_s16455" name="Уравнение" r:id="rId11" imgW="863280" imgH="241200" progId="Equation.3">
                  <p:embed/>
                </p:oleObj>
              </mc:Choice>
              <mc:Fallback>
                <p:oleObj name="Уравнение" r:id="rId11" imgW="863280" imgH="241200" progId="Equation.3">
                  <p:embed/>
                  <p:pic>
                    <p:nvPicPr>
                      <p:cNvPr id="0" name="Picture 5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96962" y="5340451"/>
                        <a:ext cx="3976423" cy="1161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1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1019090875"/>
              </p:ext>
            </p:extLst>
          </p:nvPr>
        </p:nvGraphicFramePr>
        <p:xfrm>
          <a:off x="6511664" y="5197526"/>
          <a:ext cx="4696597" cy="1304867"/>
        </p:xfrm>
        <a:graphic>
          <a:graphicData uri="http://schemas.openxmlformats.org/presentationml/2006/ole">
            <mc:AlternateContent xmlns:mc="http://schemas.openxmlformats.org/markup-compatibility/2006">
              <mc:Choice xmlns:v="urn:schemas-microsoft-com:vml" Requires="v">
                <p:oleObj spid="_x0000_s16456" name="Уравнение" r:id="rId13" imgW="914400" imgH="253800" progId="Equation.3">
                  <p:embed/>
                </p:oleObj>
              </mc:Choice>
              <mc:Fallback>
                <p:oleObj name="Уравнение" r:id="rId13" imgW="914400" imgH="253800" progId="Equation.3">
                  <p:embed/>
                  <p:pic>
                    <p:nvPicPr>
                      <p:cNvPr id="0" name="Picture 6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511664" y="5197526"/>
                        <a:ext cx="4696597" cy="130486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321509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696687" y="595086"/>
            <a:ext cx="11205028" cy="134350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4400" dirty="0" err="1">
                <a:latin typeface="Times New Roman" panose="02020603050405020304" pitchFamily="18" charset="0"/>
                <a:cs typeface="Times New Roman" panose="02020603050405020304" pitchFamily="18" charset="0"/>
              </a:rPr>
              <a:t>Bo’g’inlarning</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burchak</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tezlanishlari</a:t>
            </a:r>
            <a:r>
              <a:rPr lang="en-US" sz="4400" dirty="0">
                <a:latin typeface="Times New Roman" panose="02020603050405020304" pitchFamily="18" charset="0"/>
                <a:cs typeface="Times New Roman" panose="02020603050405020304" pitchFamily="18" charset="0"/>
              </a:rPr>
              <a:t>:</a:t>
            </a:r>
            <a:endParaRPr lang="ru-RU" sz="44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806741388"/>
              </p:ext>
            </p:extLst>
          </p:nvPr>
        </p:nvGraphicFramePr>
        <p:xfrm>
          <a:off x="1016118" y="2283637"/>
          <a:ext cx="2193687" cy="1121218"/>
        </p:xfrm>
        <a:graphic>
          <a:graphicData uri="http://schemas.openxmlformats.org/presentationml/2006/ole">
            <mc:AlternateContent xmlns:mc="http://schemas.openxmlformats.org/markup-compatibility/2006">
              <mc:Choice xmlns:v="urn:schemas-microsoft-com:vml" Requires="v">
                <p:oleObj spid="_x0000_s17459" name="Уравнение" r:id="rId3" imgW="406048" imgH="215713" progId="Equation.3">
                  <p:embed/>
                </p:oleObj>
              </mc:Choice>
              <mc:Fallback>
                <p:oleObj name="Уравнение" r:id="rId3" imgW="406048" imgH="215713" progId="Equation.3">
                  <p:embed/>
                  <p:pic>
                    <p:nvPicPr>
                      <p:cNvPr id="0" name="Picture 4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118" y="2283637"/>
                        <a:ext cx="2193687" cy="112121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936081330"/>
              </p:ext>
            </p:extLst>
          </p:nvPr>
        </p:nvGraphicFramePr>
        <p:xfrm>
          <a:off x="4083601" y="1770743"/>
          <a:ext cx="3264937" cy="2423886"/>
        </p:xfrm>
        <a:graphic>
          <a:graphicData uri="http://schemas.openxmlformats.org/presentationml/2006/ole">
            <mc:AlternateContent xmlns:mc="http://schemas.openxmlformats.org/markup-compatibility/2006">
              <mc:Choice xmlns:v="urn:schemas-microsoft-com:vml" Requires="v">
                <p:oleObj spid="_x0000_s17460" name="Уравнение" r:id="rId5" imgW="571320" imgH="457200" progId="Equation.3">
                  <p:embed/>
                </p:oleObj>
              </mc:Choice>
              <mc:Fallback>
                <p:oleObj name="Уравнение" r:id="rId5" imgW="571320" imgH="457200" progId="Equation.3">
                  <p:embed/>
                  <p:pic>
                    <p:nvPicPr>
                      <p:cNvPr id="0" name="Picture 4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83601" y="1770743"/>
                        <a:ext cx="3264937" cy="242388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950894789"/>
              </p:ext>
            </p:extLst>
          </p:nvPr>
        </p:nvGraphicFramePr>
        <p:xfrm>
          <a:off x="8113487" y="1938590"/>
          <a:ext cx="3150746" cy="2243195"/>
        </p:xfrm>
        <a:graphic>
          <a:graphicData uri="http://schemas.openxmlformats.org/presentationml/2006/ole">
            <mc:AlternateContent xmlns:mc="http://schemas.openxmlformats.org/markup-compatibility/2006">
              <mc:Choice xmlns:v="urn:schemas-microsoft-com:vml" Requires="v">
                <p:oleObj spid="_x0000_s17461" name="Уравнение" r:id="rId7" imgW="596880" imgH="457200" progId="Equation.3">
                  <p:embed/>
                </p:oleObj>
              </mc:Choice>
              <mc:Fallback>
                <p:oleObj name="Уравнение" r:id="rId7" imgW="596880" imgH="457200" progId="Equation.3">
                  <p:embed/>
                  <p:pic>
                    <p:nvPicPr>
                      <p:cNvPr id="0" name="Picture 4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13487" y="1938590"/>
                        <a:ext cx="3150746" cy="224319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582556456"/>
              </p:ext>
            </p:extLst>
          </p:nvPr>
        </p:nvGraphicFramePr>
        <p:xfrm>
          <a:off x="3918858" y="4387547"/>
          <a:ext cx="3803989" cy="2325264"/>
        </p:xfrm>
        <a:graphic>
          <a:graphicData uri="http://schemas.openxmlformats.org/presentationml/2006/ole">
            <mc:AlternateContent xmlns:mc="http://schemas.openxmlformats.org/markup-compatibility/2006">
              <mc:Choice xmlns:v="urn:schemas-microsoft-com:vml" Requires="v">
                <p:oleObj spid="_x0000_s17462" name="Уравнение" r:id="rId9" imgW="622080" imgH="495000" progId="Equation.3">
                  <p:embed/>
                </p:oleObj>
              </mc:Choice>
              <mc:Fallback>
                <p:oleObj name="Уравнение" r:id="rId9" imgW="622080" imgH="495000" progId="Equation.3">
                  <p:embed/>
                  <p:pic>
                    <p:nvPicPr>
                      <p:cNvPr id="0" name="Picture 4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18858" y="4387547"/>
                        <a:ext cx="3803989" cy="232526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171841538"/>
              </p:ext>
            </p:extLst>
          </p:nvPr>
        </p:nvGraphicFramePr>
        <p:xfrm>
          <a:off x="866840" y="3742334"/>
          <a:ext cx="2451812" cy="1290427"/>
        </p:xfrm>
        <a:graphic>
          <a:graphicData uri="http://schemas.openxmlformats.org/presentationml/2006/ole">
            <mc:AlternateContent xmlns:mc="http://schemas.openxmlformats.org/markup-compatibility/2006">
              <mc:Choice xmlns:v="urn:schemas-microsoft-com:vml" Requires="v">
                <p:oleObj spid="_x0000_s17463" name="Уравнение" r:id="rId11" imgW="406224" imgH="228501" progId="Equation.3">
                  <p:embed/>
                </p:oleObj>
              </mc:Choice>
              <mc:Fallback>
                <p:oleObj name="Уравнение" r:id="rId11" imgW="406224" imgH="228501" progId="Equation.3">
                  <p:embed/>
                  <p:pic>
                    <p:nvPicPr>
                      <p:cNvPr id="0" name="Picture 4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66840" y="3742334"/>
                        <a:ext cx="2451812" cy="129042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520633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718456" y="0"/>
            <a:ext cx="10820401" cy="1611085"/>
          </a:xfrm>
          <a:prstGeom prst="roundRect">
            <a:avLst/>
          </a:prstGeom>
          <a:solidFill>
            <a:srgbClr val="7030A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4800" b="1" i="1" dirty="0" err="1">
                <a:solidFill>
                  <a:schemeClr val="bg1"/>
                </a:solidFill>
                <a:latin typeface="Times New Roman" panose="02020603050405020304" pitchFamily="18" charset="0"/>
                <a:cs typeface="Times New Roman" panose="02020603050405020304" pitchFamily="18" charset="0"/>
              </a:rPr>
              <a:t>Tezlanishlar</a:t>
            </a:r>
            <a:r>
              <a:rPr lang="en-US" sz="4800" b="1" i="1" dirty="0">
                <a:solidFill>
                  <a:schemeClr val="bg1"/>
                </a:solidFill>
                <a:latin typeface="Times New Roman" panose="02020603050405020304" pitchFamily="18" charset="0"/>
                <a:cs typeface="Times New Roman" panose="02020603050405020304" pitchFamily="18" charset="0"/>
              </a:rPr>
              <a:t> </a:t>
            </a:r>
            <a:r>
              <a:rPr lang="en-US" sz="4800" b="1" i="1" dirty="0" err="1" smtClean="0">
                <a:solidFill>
                  <a:schemeClr val="bg1"/>
                </a:solidFill>
                <a:latin typeface="Times New Roman" panose="02020603050405020304" pitchFamily="18" charset="0"/>
                <a:cs typeface="Times New Roman" panose="02020603050405020304" pitchFamily="18" charset="0"/>
              </a:rPr>
              <a:t>planining</a:t>
            </a:r>
            <a:r>
              <a:rPr lang="en-US" sz="4800" b="1" i="1" dirty="0" smtClean="0">
                <a:solidFill>
                  <a:schemeClr val="bg1"/>
                </a:solidFill>
                <a:latin typeface="Times New Roman" panose="02020603050405020304" pitchFamily="18" charset="0"/>
                <a:cs typeface="Times New Roman" panose="02020603050405020304" pitchFamily="18" charset="0"/>
              </a:rPr>
              <a:t> </a:t>
            </a:r>
            <a:r>
              <a:rPr lang="en-US" sz="4800" b="1" i="1" dirty="0" err="1">
                <a:solidFill>
                  <a:schemeClr val="bg1"/>
                </a:solidFill>
                <a:latin typeface="Times New Roman" panose="02020603050405020304" pitchFamily="18" charset="0"/>
                <a:cs typeface="Times New Roman" panose="02020603050405020304" pitchFamily="18" charset="0"/>
              </a:rPr>
              <a:t>tasviriy</a:t>
            </a:r>
            <a:r>
              <a:rPr lang="en-US" sz="4800" b="1" i="1" dirty="0">
                <a:solidFill>
                  <a:schemeClr val="bg1"/>
                </a:solidFill>
                <a:latin typeface="Times New Roman" panose="02020603050405020304" pitchFamily="18" charset="0"/>
                <a:cs typeface="Times New Roman" panose="02020603050405020304" pitchFamily="18" charset="0"/>
              </a:rPr>
              <a:t> </a:t>
            </a:r>
            <a:r>
              <a:rPr lang="en-US" sz="4800" b="1" i="1" dirty="0" err="1">
                <a:solidFill>
                  <a:schemeClr val="bg1"/>
                </a:solidFill>
                <a:latin typeface="Times New Roman" panose="02020603050405020304" pitchFamily="18" charset="0"/>
                <a:cs typeface="Times New Roman" panose="02020603050405020304" pitchFamily="18" charset="0"/>
              </a:rPr>
              <a:t>hossalari</a:t>
            </a:r>
            <a:r>
              <a:rPr lang="en-US" i="1" dirty="0"/>
              <a:t>.</a:t>
            </a:r>
            <a:endParaRPr lang="ru-RU" dirty="0"/>
          </a:p>
          <a:p>
            <a:pPr algn="ctr"/>
            <a:endParaRPr lang="ru-RU" dirty="0"/>
          </a:p>
        </p:txBody>
      </p:sp>
      <p:sp>
        <p:nvSpPr>
          <p:cNvPr id="3" name="Скругленный прямоугольник 2"/>
          <p:cNvSpPr/>
          <p:nvPr/>
        </p:nvSpPr>
        <p:spPr>
          <a:xfrm>
            <a:off x="435429" y="1611086"/>
            <a:ext cx="11451771" cy="5246914"/>
          </a:xfrm>
          <a:prstGeom prst="roundRect">
            <a:avLst/>
          </a:prstGeom>
          <a:solidFill>
            <a:srgbClr val="FFFF00"/>
          </a:solidFill>
        </p:spPr>
        <p:style>
          <a:lnRef idx="1">
            <a:schemeClr val="accent2"/>
          </a:lnRef>
          <a:fillRef idx="2">
            <a:schemeClr val="accent2"/>
          </a:fillRef>
          <a:effectRef idx="1">
            <a:schemeClr val="accent2"/>
          </a:effectRef>
          <a:fontRef idx="minor">
            <a:schemeClr val="dk1"/>
          </a:fontRef>
        </p:style>
        <p:txBody>
          <a:bodyPr rtlCol="0" anchor="ctr"/>
          <a:lstStyle/>
          <a:p>
            <a:pPr marL="571500" indent="-571500">
              <a:buFont typeface="Wingdings" panose="05000000000000000000" pitchFamily="2" charset="2"/>
              <a:buChar char="q"/>
            </a:pPr>
            <a:r>
              <a:rPr lang="en-US" sz="36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planining</a:t>
            </a:r>
            <a:r>
              <a:rPr lang="en-US" sz="3800" dirty="0">
                <a:latin typeface="Times New Roman" panose="02020603050405020304" pitchFamily="18" charset="0"/>
                <a:cs typeface="Times New Roman" panose="02020603050405020304" pitchFamily="18" charset="0"/>
              </a:rPr>
              <a:t> π </a:t>
            </a:r>
            <a:r>
              <a:rPr lang="en-US" sz="3800" dirty="0" err="1">
                <a:latin typeface="Times New Roman" panose="02020603050405020304" pitchFamily="18" charset="0"/>
                <a:cs typeface="Times New Roman" panose="02020603050405020304" pitchFamily="18" charset="0"/>
              </a:rPr>
              <a:t>qutbida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boshini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olgan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kesmalar</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nuqtalarining</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absolyut</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tasvirlaydi</a:t>
            </a:r>
            <a:r>
              <a:rPr lang="en-US" sz="3800" dirty="0">
                <a:latin typeface="Times New Roman" panose="02020603050405020304" pitchFamily="18" charset="0"/>
                <a:cs typeface="Times New Roman" panose="02020603050405020304" pitchFamily="18" charset="0"/>
              </a:rPr>
              <a:t>.</a:t>
            </a:r>
            <a:endParaRPr lang="ru-RU" sz="3800" dirty="0">
              <a:latin typeface="Times New Roman" panose="02020603050405020304" pitchFamily="18" charset="0"/>
              <a:cs typeface="Times New Roman" panose="02020603050405020304" pitchFamily="18" charset="0"/>
            </a:endParaRPr>
          </a:p>
          <a:p>
            <a:pPr marL="571500" indent="-571500">
              <a:buFont typeface="Wingdings" panose="05000000000000000000" pitchFamily="2" charset="2"/>
              <a:buChar char="q"/>
            </a:pPr>
            <a:r>
              <a:rPr lang="en-US" sz="3800" dirty="0" err="1" smtClean="0">
                <a:latin typeface="Times New Roman" panose="02020603050405020304" pitchFamily="18" charset="0"/>
                <a:cs typeface="Times New Roman" panose="02020603050405020304" pitchFamily="18" charset="0"/>
              </a:rPr>
              <a:t>Absolyut</a:t>
            </a:r>
            <a:r>
              <a:rPr lang="en-US" sz="38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tezlanishlarning</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uchlarini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tutashtiradigan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kesmalar</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nuqtalarning</a:t>
            </a:r>
            <a:r>
              <a:rPr lang="en-US" sz="38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nisbiy</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tezlanishlarini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ifodalaydi</a:t>
            </a:r>
            <a:r>
              <a:rPr lang="en-US" sz="3800" dirty="0">
                <a:latin typeface="Times New Roman" panose="02020603050405020304" pitchFamily="18" charset="0"/>
                <a:cs typeface="Times New Roman" panose="02020603050405020304" pitchFamily="18" charset="0"/>
              </a:rPr>
              <a:t>.</a:t>
            </a:r>
            <a:endParaRPr lang="ru-RU" sz="3800" dirty="0">
              <a:latin typeface="Times New Roman" panose="02020603050405020304" pitchFamily="18" charset="0"/>
              <a:cs typeface="Times New Roman" panose="02020603050405020304" pitchFamily="18" charset="0"/>
            </a:endParaRPr>
          </a:p>
          <a:p>
            <a:pPr marL="571500" indent="-571500">
              <a:buFont typeface="Wingdings" panose="05000000000000000000" pitchFamily="2" charset="2"/>
              <a:buChar char="q"/>
            </a:pPr>
            <a:r>
              <a:rPr lang="en-US" sz="3800" dirty="0" err="1" smtClean="0">
                <a:latin typeface="Times New Roman" panose="02020603050405020304" pitchFamily="18" charset="0"/>
                <a:cs typeface="Times New Roman" panose="02020603050405020304" pitchFamily="18" charset="0"/>
              </a:rPr>
              <a:t>Planlar</a:t>
            </a:r>
            <a:r>
              <a:rPr lang="en-US" sz="38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qutbi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tezlanishlari</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nolga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teng</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bo’lgan</a:t>
            </a:r>
            <a:r>
              <a:rPr lang="en-US" sz="3800" dirty="0">
                <a:latin typeface="Times New Roman" panose="02020603050405020304" pitchFamily="18" charset="0"/>
                <a:cs typeface="Times New Roman" panose="02020603050405020304" pitchFamily="18" charset="0"/>
              </a:rPr>
              <a:t> </a:t>
            </a:r>
            <a:r>
              <a:rPr lang="en-US" sz="3800" dirty="0" err="1" smtClean="0">
                <a:latin typeface="Times New Roman" panose="02020603050405020304" pitchFamily="18" charset="0"/>
                <a:cs typeface="Times New Roman" panose="02020603050405020304" pitchFamily="18" charset="0"/>
              </a:rPr>
              <a:t>nuqtalarni</a:t>
            </a:r>
            <a:r>
              <a:rPr lang="en-US" sz="3800" dirty="0" smtClean="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tasvirlaydi</a:t>
            </a:r>
            <a:r>
              <a:rPr lang="en-US" sz="3800" dirty="0">
                <a:latin typeface="Times New Roman" panose="02020603050405020304" pitchFamily="18" charset="0"/>
                <a:cs typeface="Times New Roman" panose="02020603050405020304" pitchFamily="18" charset="0"/>
              </a:rPr>
              <a:t>.</a:t>
            </a:r>
            <a:endParaRPr lang="ru-RU" sz="3800" dirty="0">
              <a:latin typeface="Times New Roman" panose="02020603050405020304" pitchFamily="18" charset="0"/>
              <a:cs typeface="Times New Roman" panose="02020603050405020304" pitchFamily="18" charset="0"/>
            </a:endParaRPr>
          </a:p>
          <a:p>
            <a:pPr algn="ct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78405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2" y="818795"/>
            <a:ext cx="10575235" cy="5446643"/>
          </a:xfrm>
          <a:prstGeom prst="ellipse">
            <a:avLst/>
          </a:prstGeom>
          <a:solidFill>
            <a:schemeClr val="bg1">
              <a:lumMod val="95000"/>
            </a:schemeClr>
          </a:solid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57150" h="38100" prst="hardEdge"/>
            </a:sp3d>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 </a:t>
            </a:r>
          </a:p>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ETIBORINGIZ UCHUN RAXMAT!</a:t>
            </a:r>
            <a:endPar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a:p>
            <a:pPr algn="ctr"/>
            <a:endParaRPr lang="ru-RU"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270718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1195</TotalTime>
  <Words>333</Words>
  <Application>Microsoft Office PowerPoint</Application>
  <PresentationFormat>Произвольный</PresentationFormat>
  <Paragraphs>41</Paragraphs>
  <Slides>20</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20</vt:i4>
      </vt:variant>
    </vt:vector>
  </HeadingPairs>
  <TitlesOfParts>
    <vt:vector size="22" baseType="lpstr">
      <vt:lpstr>Аспект</vt:lpstr>
      <vt:lpstr>Уравнение</vt:lpstr>
      <vt:lpstr>  TЕKIS MЕXANIZMLARNING TЕZLIK VA TЕZLANISHLAR PLANI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Tezlanishlar planini qurish.    Nuqtalar tezliklari mexanizmda tezlik plani yordamida topilsa, nuqtalar tezlanishlari mexanizmda tezlanishlar plani yordamida topiladi. Tezlanish plani – bu nuqtaning absolyut va nisbiy tezlanishlar vektorlaridan qurilgan ko’pburchakdir. </vt:lpstr>
      <vt:lpstr>Презентация PowerPoint</vt:lpstr>
      <vt:lpstr>  Tezlanishlar planini qurish kirish bo’g’inida joylashgan nuqtalarning tezlanishini aniqlashdan boshlanadi. O1 nuqta qo’zg’almas nuqta va uning tezlanishi nolga teng. Tezlanishlar planning qutb o’rnini tanlaymiz.Shu qutb tezlanishlari nolga teng nuqtalarini joylashtiramiz, yani O1 va O2 nuqtalarini.A nuqtaning tezlanishi:  Tangensial tezlanish nolga teng, chunki kirish bo’g’ini o’zgarmas tezlik bilan aylanadi va uning burchak tezlanishi quyidagicha:  Normal tezlanish: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Ma’ruza №2 KINEMATIK JUFTLAR VA ULARNING TURLARI </dc:title>
  <dc:creator>Admin</dc:creator>
  <cp:lastModifiedBy>admin</cp:lastModifiedBy>
  <cp:revision>121</cp:revision>
  <dcterms:created xsi:type="dcterms:W3CDTF">2016-11-02T09:43:45Z</dcterms:created>
  <dcterms:modified xsi:type="dcterms:W3CDTF">2019-04-11T12:26:38Z</dcterms:modified>
</cp:coreProperties>
</file>