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1076" r:id="rId2"/>
    <p:sldId id="1105" r:id="rId3"/>
    <p:sldId id="1077" r:id="rId4"/>
    <p:sldId id="1121" r:id="rId5"/>
    <p:sldId id="1120" r:id="rId6"/>
    <p:sldId id="1091" r:id="rId7"/>
    <p:sldId id="1122" r:id="rId8"/>
    <p:sldId id="1092" r:id="rId9"/>
    <p:sldId id="1111" r:id="rId10"/>
    <p:sldId id="1112" r:id="rId11"/>
    <p:sldId id="1113" r:id="rId12"/>
    <p:sldId id="1093" r:id="rId13"/>
    <p:sldId id="1114" r:id="rId14"/>
    <p:sldId id="1115" r:id="rId15"/>
    <p:sldId id="1116" r:id="rId16"/>
    <p:sldId id="1117" r:id="rId17"/>
    <p:sldId id="1118" r:id="rId18"/>
    <p:sldId id="1119" r:id="rId19"/>
    <p:sldId id="1106" r:id="rId20"/>
    <p:sldId id="1104" r:id="rId21"/>
  </p:sldIdLst>
  <p:sldSz cx="12192000" cy="6858000"/>
  <p:notesSz cx="6858000" cy="9144000"/>
  <p:embeddedFontLst>
    <p:embeddedFont>
      <p:font typeface="Oswald Light" panose="020B0604020202020204" charset="-52"/>
      <p:regular r:id="rId24"/>
    </p:embeddedFont>
    <p:embeddedFont>
      <p:font typeface="Oswald" panose="020B0604020202020204" charset="-52"/>
      <p:regular r:id="rId25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  <p15:guide id="4" pos="8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7" autoAdjust="0"/>
    <p:restoredTop sz="94695" autoAdjust="0"/>
  </p:normalViewPr>
  <p:slideViewPr>
    <p:cSldViewPr snapToGrid="0">
      <p:cViewPr>
        <p:scale>
          <a:sx n="63" d="100"/>
          <a:sy n="63" d="100"/>
        </p:scale>
        <p:origin x="-1426" y="-509"/>
      </p:cViewPr>
      <p:guideLst>
        <p:guide orient="horz" pos="2160"/>
        <p:guide pos="3840"/>
        <p:guide pos="86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9" d="100"/>
          <a:sy n="59" d="100"/>
        </p:scale>
        <p:origin x="216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67884FD4-2731-43B1-B5F5-5A6FEADAD6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6DA76E0F-6665-4EB9-8015-9D6D3142D4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0688-7344-4F47-AB68-1D7A3B4D7138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89EEECC-6EC5-4916-8FEA-8D2BEFBBE9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604AD1FE-98F3-4DC9-BC58-532D6E3AFBD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F9D0CC-DC0D-42D6-9260-7CC98666CB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0276783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 xmlns="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BA4FD9-D78B-4876-9972-93EA0CCC1D59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A2D108-47F5-4EC9-9B7D-E61A2219B1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270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u="sng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A2D108-47F5-4EC9-9B7D-E61A2219B11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662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100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94">
            <a:extLst>
              <a:ext uri="{FF2B5EF4-FFF2-40B4-BE49-F238E27FC236}">
                <a16:creationId xmlns:a16="http://schemas.microsoft.com/office/drawing/2014/main" xmlns="" id="{DD50784A-8247-4CFA-B5AE-62C819356E14}"/>
              </a:ext>
            </a:extLst>
          </p:cNvPr>
          <p:cNvSpPr/>
          <p:nvPr userDrawn="1"/>
        </p:nvSpPr>
        <p:spPr>
          <a:xfrm rot="5400000">
            <a:off x="7804306" y="-95855"/>
            <a:ext cx="4290312" cy="4482022"/>
          </a:xfrm>
          <a:custGeom>
            <a:avLst/>
            <a:gdLst>
              <a:gd name="connsiteX0" fmla="*/ 0 w 4290312"/>
              <a:gd name="connsiteY0" fmla="*/ 4445166 h 4482022"/>
              <a:gd name="connsiteX1" fmla="*/ 0 w 4290312"/>
              <a:gd name="connsiteY1" fmla="*/ 0 h 4482022"/>
              <a:gd name="connsiteX2" fmla="*/ 4221879 w 4290312"/>
              <a:gd name="connsiteY2" fmla="*/ 0 h 4482022"/>
              <a:gd name="connsiteX3" fmla="*/ 4246895 w 4290312"/>
              <a:gd name="connsiteY3" fmla="*/ 140082 h 4482022"/>
              <a:gd name="connsiteX4" fmla="*/ 4290312 w 4290312"/>
              <a:gd name="connsiteY4" fmla="*/ 713926 h 4482022"/>
              <a:gd name="connsiteX5" fmla="*/ 522216 w 4290312"/>
              <a:gd name="connsiteY5" fmla="*/ 4482022 h 4482022"/>
              <a:gd name="connsiteX6" fmla="*/ 136950 w 4290312"/>
              <a:gd name="connsiteY6" fmla="*/ 4462568 h 4482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0312" h="4482022">
                <a:moveTo>
                  <a:pt x="0" y="4445166"/>
                </a:moveTo>
                <a:lnTo>
                  <a:pt x="0" y="0"/>
                </a:lnTo>
                <a:lnTo>
                  <a:pt x="4221879" y="0"/>
                </a:lnTo>
                <a:lnTo>
                  <a:pt x="4246895" y="140082"/>
                </a:lnTo>
                <a:cubicBezTo>
                  <a:pt x="4275485" y="327190"/>
                  <a:pt x="4290312" y="518826"/>
                  <a:pt x="4290312" y="713926"/>
                </a:cubicBezTo>
                <a:cubicBezTo>
                  <a:pt x="4290312" y="2794988"/>
                  <a:pt x="2603278" y="4482022"/>
                  <a:pt x="522216" y="4482022"/>
                </a:cubicBezTo>
                <a:cubicBezTo>
                  <a:pt x="392150" y="4482022"/>
                  <a:pt x="263623" y="4475432"/>
                  <a:pt x="136950" y="4462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30000"/>
                </a:schemeClr>
              </a:gs>
              <a:gs pos="83000">
                <a:schemeClr val="accent3">
                  <a:alpha val="73000"/>
                </a:schemeClr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12" name="Полилиния 34">
            <a:extLst>
              <a:ext uri="{FF2B5EF4-FFF2-40B4-BE49-F238E27FC236}">
                <a16:creationId xmlns:a16="http://schemas.microsoft.com/office/drawing/2014/main" xmlns="" id="{E168CA1A-1B07-4388-8AF5-C69136B3CD21}"/>
              </a:ext>
            </a:extLst>
          </p:cNvPr>
          <p:cNvSpPr/>
          <p:nvPr userDrawn="1"/>
        </p:nvSpPr>
        <p:spPr>
          <a:xfrm flipH="1">
            <a:off x="-2" y="2162939"/>
            <a:ext cx="4614553" cy="4698421"/>
          </a:xfrm>
          <a:custGeom>
            <a:avLst/>
            <a:gdLst>
              <a:gd name="connsiteX0" fmla="*/ 6248719 w 6248719"/>
              <a:gd name="connsiteY0" fmla="*/ 0 h 6362288"/>
              <a:gd name="connsiteX1" fmla="*/ 6248719 w 6248719"/>
              <a:gd name="connsiteY1" fmla="*/ 6362288 h 6362288"/>
              <a:gd name="connsiteX2" fmla="*/ 0 w 6248719"/>
              <a:gd name="connsiteY2" fmla="*/ 6362288 h 6362288"/>
              <a:gd name="connsiteX3" fmla="*/ 6037680 w 6248719"/>
              <a:gd name="connsiteY3" fmla="*/ 5337 h 636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48719" h="6362288">
                <a:moveTo>
                  <a:pt x="6248719" y="0"/>
                </a:moveTo>
                <a:lnTo>
                  <a:pt x="6248719" y="6362288"/>
                </a:lnTo>
                <a:lnTo>
                  <a:pt x="0" y="6362288"/>
                </a:lnTo>
                <a:cubicBezTo>
                  <a:pt x="0" y="2956723"/>
                  <a:pt x="2674482" y="175818"/>
                  <a:pt x="6037680" y="5337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42000"/>
                </a:schemeClr>
              </a:gs>
              <a:gs pos="83000">
                <a:schemeClr val="accent3"/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9580D8C2-7AAF-4FA0-957A-2948D4330C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12" y="1103505"/>
            <a:ext cx="6771723" cy="718151"/>
          </a:xfrm>
          <a:prstGeom prst="rect">
            <a:avLst/>
          </a:prstGeom>
        </p:spPr>
      </p:pic>
      <p:sp>
        <p:nvSpPr>
          <p:cNvPr id="9" name="Рисунок 8">
            <a:extLst>
              <a:ext uri="{FF2B5EF4-FFF2-40B4-BE49-F238E27FC236}">
                <a16:creationId xmlns:a16="http://schemas.microsoft.com/office/drawing/2014/main" xmlns="" id="{AB06AE15-2EAA-4D77-AFC1-56323DCF10E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98267" y="1800225"/>
            <a:ext cx="6731183" cy="3954271"/>
          </a:xfrm>
          <a:prstGeom prst="roundRect">
            <a:avLst>
              <a:gd name="adj" fmla="val 287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764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ьный слайд"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100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94">
            <a:extLst>
              <a:ext uri="{FF2B5EF4-FFF2-40B4-BE49-F238E27FC236}">
                <a16:creationId xmlns:a16="http://schemas.microsoft.com/office/drawing/2014/main" xmlns="" id="{DD50784A-8247-4CFA-B5AE-62C819356E14}"/>
              </a:ext>
            </a:extLst>
          </p:cNvPr>
          <p:cNvSpPr/>
          <p:nvPr userDrawn="1"/>
        </p:nvSpPr>
        <p:spPr>
          <a:xfrm rot="5400000">
            <a:off x="7804306" y="-95855"/>
            <a:ext cx="4290312" cy="4482022"/>
          </a:xfrm>
          <a:custGeom>
            <a:avLst/>
            <a:gdLst>
              <a:gd name="connsiteX0" fmla="*/ 0 w 4290312"/>
              <a:gd name="connsiteY0" fmla="*/ 4445166 h 4482022"/>
              <a:gd name="connsiteX1" fmla="*/ 0 w 4290312"/>
              <a:gd name="connsiteY1" fmla="*/ 0 h 4482022"/>
              <a:gd name="connsiteX2" fmla="*/ 4221879 w 4290312"/>
              <a:gd name="connsiteY2" fmla="*/ 0 h 4482022"/>
              <a:gd name="connsiteX3" fmla="*/ 4246895 w 4290312"/>
              <a:gd name="connsiteY3" fmla="*/ 140082 h 4482022"/>
              <a:gd name="connsiteX4" fmla="*/ 4290312 w 4290312"/>
              <a:gd name="connsiteY4" fmla="*/ 713926 h 4482022"/>
              <a:gd name="connsiteX5" fmla="*/ 522216 w 4290312"/>
              <a:gd name="connsiteY5" fmla="*/ 4482022 h 4482022"/>
              <a:gd name="connsiteX6" fmla="*/ 136950 w 4290312"/>
              <a:gd name="connsiteY6" fmla="*/ 4462568 h 4482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0312" h="4482022">
                <a:moveTo>
                  <a:pt x="0" y="4445166"/>
                </a:moveTo>
                <a:lnTo>
                  <a:pt x="0" y="0"/>
                </a:lnTo>
                <a:lnTo>
                  <a:pt x="4221879" y="0"/>
                </a:lnTo>
                <a:lnTo>
                  <a:pt x="4246895" y="140082"/>
                </a:lnTo>
                <a:cubicBezTo>
                  <a:pt x="4275485" y="327190"/>
                  <a:pt x="4290312" y="518826"/>
                  <a:pt x="4290312" y="713926"/>
                </a:cubicBezTo>
                <a:cubicBezTo>
                  <a:pt x="4290312" y="2794988"/>
                  <a:pt x="2603278" y="4482022"/>
                  <a:pt x="522216" y="4482022"/>
                </a:cubicBezTo>
                <a:cubicBezTo>
                  <a:pt x="392150" y="4482022"/>
                  <a:pt x="263623" y="4475432"/>
                  <a:pt x="136950" y="4462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30000"/>
                </a:schemeClr>
              </a:gs>
              <a:gs pos="83000">
                <a:schemeClr val="accent3">
                  <a:alpha val="73000"/>
                </a:schemeClr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12" name="Полилиния 34">
            <a:extLst>
              <a:ext uri="{FF2B5EF4-FFF2-40B4-BE49-F238E27FC236}">
                <a16:creationId xmlns:a16="http://schemas.microsoft.com/office/drawing/2014/main" xmlns="" id="{E168CA1A-1B07-4388-8AF5-C69136B3CD21}"/>
              </a:ext>
            </a:extLst>
          </p:cNvPr>
          <p:cNvSpPr/>
          <p:nvPr userDrawn="1"/>
        </p:nvSpPr>
        <p:spPr>
          <a:xfrm flipH="1">
            <a:off x="-2" y="2162939"/>
            <a:ext cx="4614553" cy="4698421"/>
          </a:xfrm>
          <a:custGeom>
            <a:avLst/>
            <a:gdLst>
              <a:gd name="connsiteX0" fmla="*/ 6248719 w 6248719"/>
              <a:gd name="connsiteY0" fmla="*/ 0 h 6362288"/>
              <a:gd name="connsiteX1" fmla="*/ 6248719 w 6248719"/>
              <a:gd name="connsiteY1" fmla="*/ 6362288 h 6362288"/>
              <a:gd name="connsiteX2" fmla="*/ 0 w 6248719"/>
              <a:gd name="connsiteY2" fmla="*/ 6362288 h 6362288"/>
              <a:gd name="connsiteX3" fmla="*/ 6037680 w 6248719"/>
              <a:gd name="connsiteY3" fmla="*/ 5337 h 636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48719" h="6362288">
                <a:moveTo>
                  <a:pt x="6248719" y="0"/>
                </a:moveTo>
                <a:lnTo>
                  <a:pt x="6248719" y="6362288"/>
                </a:lnTo>
                <a:lnTo>
                  <a:pt x="0" y="6362288"/>
                </a:lnTo>
                <a:cubicBezTo>
                  <a:pt x="0" y="2956723"/>
                  <a:pt x="2674482" y="175818"/>
                  <a:pt x="6037680" y="5337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42000"/>
                </a:schemeClr>
              </a:gs>
              <a:gs pos="83000">
                <a:schemeClr val="accent3"/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9F36E499-E3F2-1B38-C3B5-5E3901F9109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368357" y="-1577499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360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100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94">
            <a:extLst>
              <a:ext uri="{FF2B5EF4-FFF2-40B4-BE49-F238E27FC236}">
                <a16:creationId xmlns:a16="http://schemas.microsoft.com/office/drawing/2014/main" xmlns="" id="{58A60FB7-5C04-64C3-CE5A-22E3CCDD544E}"/>
              </a:ext>
            </a:extLst>
          </p:cNvPr>
          <p:cNvSpPr/>
          <p:nvPr userDrawn="1"/>
        </p:nvSpPr>
        <p:spPr>
          <a:xfrm rot="5400000">
            <a:off x="7804306" y="-95855"/>
            <a:ext cx="4290312" cy="4482022"/>
          </a:xfrm>
          <a:custGeom>
            <a:avLst/>
            <a:gdLst>
              <a:gd name="connsiteX0" fmla="*/ 0 w 4290312"/>
              <a:gd name="connsiteY0" fmla="*/ 4445166 h 4482022"/>
              <a:gd name="connsiteX1" fmla="*/ 0 w 4290312"/>
              <a:gd name="connsiteY1" fmla="*/ 0 h 4482022"/>
              <a:gd name="connsiteX2" fmla="*/ 4221879 w 4290312"/>
              <a:gd name="connsiteY2" fmla="*/ 0 h 4482022"/>
              <a:gd name="connsiteX3" fmla="*/ 4246895 w 4290312"/>
              <a:gd name="connsiteY3" fmla="*/ 140082 h 4482022"/>
              <a:gd name="connsiteX4" fmla="*/ 4290312 w 4290312"/>
              <a:gd name="connsiteY4" fmla="*/ 713926 h 4482022"/>
              <a:gd name="connsiteX5" fmla="*/ 522216 w 4290312"/>
              <a:gd name="connsiteY5" fmla="*/ 4482022 h 4482022"/>
              <a:gd name="connsiteX6" fmla="*/ 136950 w 4290312"/>
              <a:gd name="connsiteY6" fmla="*/ 4462568 h 4482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0312" h="4482022">
                <a:moveTo>
                  <a:pt x="0" y="4445166"/>
                </a:moveTo>
                <a:lnTo>
                  <a:pt x="0" y="0"/>
                </a:lnTo>
                <a:lnTo>
                  <a:pt x="4221879" y="0"/>
                </a:lnTo>
                <a:lnTo>
                  <a:pt x="4246895" y="140082"/>
                </a:lnTo>
                <a:cubicBezTo>
                  <a:pt x="4275485" y="327190"/>
                  <a:pt x="4290312" y="518826"/>
                  <a:pt x="4290312" y="713926"/>
                </a:cubicBezTo>
                <a:cubicBezTo>
                  <a:pt x="4290312" y="2794988"/>
                  <a:pt x="2603278" y="4482022"/>
                  <a:pt x="522216" y="4482022"/>
                </a:cubicBezTo>
                <a:cubicBezTo>
                  <a:pt x="392150" y="4482022"/>
                  <a:pt x="263623" y="4475432"/>
                  <a:pt x="136950" y="4462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30000"/>
                </a:schemeClr>
              </a:gs>
              <a:gs pos="83000">
                <a:schemeClr val="accent3">
                  <a:alpha val="73000"/>
                </a:schemeClr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3" name="Полилиния 34">
            <a:extLst>
              <a:ext uri="{FF2B5EF4-FFF2-40B4-BE49-F238E27FC236}">
                <a16:creationId xmlns:a16="http://schemas.microsoft.com/office/drawing/2014/main" xmlns="" id="{0CD00261-F199-D622-8EBA-8B280205C8F5}"/>
              </a:ext>
            </a:extLst>
          </p:cNvPr>
          <p:cNvSpPr/>
          <p:nvPr userDrawn="1"/>
        </p:nvSpPr>
        <p:spPr>
          <a:xfrm flipH="1">
            <a:off x="-2" y="2162939"/>
            <a:ext cx="4614553" cy="4698421"/>
          </a:xfrm>
          <a:custGeom>
            <a:avLst/>
            <a:gdLst>
              <a:gd name="connsiteX0" fmla="*/ 6248719 w 6248719"/>
              <a:gd name="connsiteY0" fmla="*/ 0 h 6362288"/>
              <a:gd name="connsiteX1" fmla="*/ 6248719 w 6248719"/>
              <a:gd name="connsiteY1" fmla="*/ 6362288 h 6362288"/>
              <a:gd name="connsiteX2" fmla="*/ 0 w 6248719"/>
              <a:gd name="connsiteY2" fmla="*/ 6362288 h 6362288"/>
              <a:gd name="connsiteX3" fmla="*/ 6037680 w 6248719"/>
              <a:gd name="connsiteY3" fmla="*/ 5337 h 636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48719" h="6362288">
                <a:moveTo>
                  <a:pt x="6248719" y="0"/>
                </a:moveTo>
                <a:lnTo>
                  <a:pt x="6248719" y="6362288"/>
                </a:lnTo>
                <a:lnTo>
                  <a:pt x="0" y="6362288"/>
                </a:lnTo>
                <a:cubicBezTo>
                  <a:pt x="0" y="2956723"/>
                  <a:pt x="2674482" y="175818"/>
                  <a:pt x="6037680" y="5337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42000"/>
                </a:schemeClr>
              </a:gs>
              <a:gs pos="83000">
                <a:schemeClr val="accent3"/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3264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23" name="Рисунок 18">
            <a:extLst>
              <a:ext uri="{FF2B5EF4-FFF2-40B4-BE49-F238E27FC236}">
                <a16:creationId xmlns:a16="http://schemas.microsoft.com/office/drawing/2014/main" xmlns="" id="{0EE28773-79A8-4AB3-91D2-1F9A1FB5F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2911" y="2389238"/>
            <a:ext cx="1917975" cy="245394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24" name="Рисунок 18">
            <a:extLst>
              <a:ext uri="{FF2B5EF4-FFF2-40B4-BE49-F238E27FC236}">
                <a16:creationId xmlns:a16="http://schemas.microsoft.com/office/drawing/2014/main" xmlns="" id="{4C715CF0-7A52-4ABA-8699-CA2F04E82A1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124890" y="1187120"/>
            <a:ext cx="1836002" cy="156863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25" name="Рисунок 18">
            <a:extLst>
              <a:ext uri="{FF2B5EF4-FFF2-40B4-BE49-F238E27FC236}">
                <a16:creationId xmlns:a16="http://schemas.microsoft.com/office/drawing/2014/main" xmlns="" id="{94B18A68-98C1-4A6B-A32E-8FBD12F11E7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124890" y="4154366"/>
            <a:ext cx="1836002" cy="1679451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26" name="Рисунок 18">
            <a:extLst>
              <a:ext uri="{FF2B5EF4-FFF2-40B4-BE49-F238E27FC236}">
                <a16:creationId xmlns:a16="http://schemas.microsoft.com/office/drawing/2014/main" xmlns="" id="{122664B7-6C22-4693-A486-A386135C0AC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92455" y="2505553"/>
            <a:ext cx="2250364" cy="1846893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6B9832A-AF57-3606-30B7-2E13FAA5D40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594" y="95085"/>
            <a:ext cx="1292225" cy="115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2467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en-US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Digital IT pitch-deck PowerPoint bundle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6" name="Рисунок 73">
            <a:extLst>
              <a:ext uri="{FF2B5EF4-FFF2-40B4-BE49-F238E27FC236}">
                <a16:creationId xmlns:a16="http://schemas.microsoft.com/office/drawing/2014/main" xmlns="" id="{70087263-42A7-4590-BAC8-05B3B56A913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213735" y="1952625"/>
            <a:ext cx="5858827" cy="367426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07151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en-US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Digital IT pitch-deck PowerPoint bundle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6" name="Рисунок 73">
            <a:extLst>
              <a:ext uri="{FF2B5EF4-FFF2-40B4-BE49-F238E27FC236}">
                <a16:creationId xmlns:a16="http://schemas.microsoft.com/office/drawing/2014/main" xmlns="" id="{70087263-42A7-4590-BAC8-05B3B56A913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3144" y="1666815"/>
            <a:ext cx="5867669" cy="367426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9246A411-C217-426B-8DFC-6926599D0F1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31455" y="1155244"/>
            <a:ext cx="3574720" cy="357472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 w="635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/>
          <a:lstStyle>
            <a:lvl1pPr>
              <a:defRPr lang="ru-RU" dirty="0"/>
            </a:lvl1pPr>
          </a:lstStyle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530695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6" name="Rectangle 193">
            <a:extLst>
              <a:ext uri="{FF2B5EF4-FFF2-40B4-BE49-F238E27FC236}">
                <a16:creationId xmlns:a16="http://schemas.microsoft.com/office/drawing/2014/main" xmlns="" id="{4A1744A1-E9BA-46DB-AE1E-F9901F701D85}"/>
              </a:ext>
            </a:extLst>
          </p:cNvPr>
          <p:cNvSpPr/>
          <p:nvPr userDrawn="1"/>
        </p:nvSpPr>
        <p:spPr>
          <a:xfrm>
            <a:off x="5969000" y="-50800"/>
            <a:ext cx="6299200" cy="6953034"/>
          </a:xfrm>
          <a:custGeom>
            <a:avLst/>
            <a:gdLst>
              <a:gd name="connsiteX0" fmla="*/ 719382 w 6616700"/>
              <a:gd name="connsiteY0" fmla="*/ 0 h 4316203"/>
              <a:gd name="connsiteX1" fmla="*/ 5897318 w 6616700"/>
              <a:gd name="connsiteY1" fmla="*/ 0 h 4316203"/>
              <a:gd name="connsiteX2" fmla="*/ 6616700 w 6616700"/>
              <a:gd name="connsiteY2" fmla="*/ 719382 h 4316203"/>
              <a:gd name="connsiteX3" fmla="*/ 6616700 w 6616700"/>
              <a:gd name="connsiteY3" fmla="*/ 4316203 h 4316203"/>
              <a:gd name="connsiteX4" fmla="*/ 6616700 w 6616700"/>
              <a:gd name="connsiteY4" fmla="*/ 4316203 h 4316203"/>
              <a:gd name="connsiteX5" fmla="*/ 0 w 6616700"/>
              <a:gd name="connsiteY5" fmla="*/ 4316203 h 4316203"/>
              <a:gd name="connsiteX6" fmla="*/ 0 w 6616700"/>
              <a:gd name="connsiteY6" fmla="*/ 4316203 h 4316203"/>
              <a:gd name="connsiteX7" fmla="*/ 0 w 6616700"/>
              <a:gd name="connsiteY7" fmla="*/ 719382 h 4316203"/>
              <a:gd name="connsiteX8" fmla="*/ 719382 w 6616700"/>
              <a:gd name="connsiteY8" fmla="*/ 0 h 4316203"/>
              <a:gd name="connsiteX0" fmla="*/ 6688382 w 6688382"/>
              <a:gd name="connsiteY0" fmla="*/ 0 h 7897603"/>
              <a:gd name="connsiteX1" fmla="*/ 5897318 w 6688382"/>
              <a:gd name="connsiteY1" fmla="*/ 3581400 h 7897603"/>
              <a:gd name="connsiteX2" fmla="*/ 6616700 w 6688382"/>
              <a:gd name="connsiteY2" fmla="*/ 4300782 h 7897603"/>
              <a:gd name="connsiteX3" fmla="*/ 6616700 w 6688382"/>
              <a:gd name="connsiteY3" fmla="*/ 7897603 h 7897603"/>
              <a:gd name="connsiteX4" fmla="*/ 6616700 w 6688382"/>
              <a:gd name="connsiteY4" fmla="*/ 7897603 h 7897603"/>
              <a:gd name="connsiteX5" fmla="*/ 0 w 6688382"/>
              <a:gd name="connsiteY5" fmla="*/ 7897603 h 7897603"/>
              <a:gd name="connsiteX6" fmla="*/ 0 w 6688382"/>
              <a:gd name="connsiteY6" fmla="*/ 7897603 h 7897603"/>
              <a:gd name="connsiteX7" fmla="*/ 0 w 6688382"/>
              <a:gd name="connsiteY7" fmla="*/ 4300782 h 7897603"/>
              <a:gd name="connsiteX8" fmla="*/ 6688382 w 6688382"/>
              <a:gd name="connsiteY8" fmla="*/ 0 h 7897603"/>
              <a:gd name="connsiteX0" fmla="*/ 6688382 w 6688382"/>
              <a:gd name="connsiteY0" fmla="*/ 0 h 7897603"/>
              <a:gd name="connsiteX1" fmla="*/ 5897318 w 6688382"/>
              <a:gd name="connsiteY1" fmla="*/ 3581400 h 7897603"/>
              <a:gd name="connsiteX2" fmla="*/ 6616700 w 6688382"/>
              <a:gd name="connsiteY2" fmla="*/ 4300782 h 7897603"/>
              <a:gd name="connsiteX3" fmla="*/ 6616700 w 6688382"/>
              <a:gd name="connsiteY3" fmla="*/ 7897603 h 7897603"/>
              <a:gd name="connsiteX4" fmla="*/ 6616700 w 6688382"/>
              <a:gd name="connsiteY4" fmla="*/ 7897603 h 7897603"/>
              <a:gd name="connsiteX5" fmla="*/ 0 w 6688382"/>
              <a:gd name="connsiteY5" fmla="*/ 7897603 h 7897603"/>
              <a:gd name="connsiteX6" fmla="*/ 0 w 6688382"/>
              <a:gd name="connsiteY6" fmla="*/ 7897603 h 7897603"/>
              <a:gd name="connsiteX7" fmla="*/ 4940300 w 6688382"/>
              <a:gd name="connsiteY7" fmla="*/ 3564182 h 7897603"/>
              <a:gd name="connsiteX8" fmla="*/ 6688382 w 6688382"/>
              <a:gd name="connsiteY8" fmla="*/ 0 h 7897603"/>
              <a:gd name="connsiteX0" fmla="*/ 6688382 w 6688382"/>
              <a:gd name="connsiteY0" fmla="*/ 0 h 7897603"/>
              <a:gd name="connsiteX1" fmla="*/ 5897318 w 6688382"/>
              <a:gd name="connsiteY1" fmla="*/ 3581400 h 7897603"/>
              <a:gd name="connsiteX2" fmla="*/ 6616700 w 6688382"/>
              <a:gd name="connsiteY2" fmla="*/ 4300782 h 7897603"/>
              <a:gd name="connsiteX3" fmla="*/ 6616700 w 6688382"/>
              <a:gd name="connsiteY3" fmla="*/ 7897603 h 7897603"/>
              <a:gd name="connsiteX4" fmla="*/ 6616700 w 6688382"/>
              <a:gd name="connsiteY4" fmla="*/ 7897603 h 7897603"/>
              <a:gd name="connsiteX5" fmla="*/ 0 w 6688382"/>
              <a:gd name="connsiteY5" fmla="*/ 7897603 h 7897603"/>
              <a:gd name="connsiteX6" fmla="*/ 0 w 6688382"/>
              <a:gd name="connsiteY6" fmla="*/ 7897603 h 7897603"/>
              <a:gd name="connsiteX7" fmla="*/ 4102100 w 6688382"/>
              <a:gd name="connsiteY7" fmla="*/ 3805482 h 7897603"/>
              <a:gd name="connsiteX8" fmla="*/ 6688382 w 6688382"/>
              <a:gd name="connsiteY8" fmla="*/ 0 h 7897603"/>
              <a:gd name="connsiteX0" fmla="*/ 5964482 w 6616700"/>
              <a:gd name="connsiteY0" fmla="*/ 0 h 7923003"/>
              <a:gd name="connsiteX1" fmla="*/ 5897318 w 6616700"/>
              <a:gd name="connsiteY1" fmla="*/ 3606800 h 7923003"/>
              <a:gd name="connsiteX2" fmla="*/ 6616700 w 6616700"/>
              <a:gd name="connsiteY2" fmla="*/ 4326182 h 7923003"/>
              <a:gd name="connsiteX3" fmla="*/ 6616700 w 6616700"/>
              <a:gd name="connsiteY3" fmla="*/ 7923003 h 7923003"/>
              <a:gd name="connsiteX4" fmla="*/ 6616700 w 6616700"/>
              <a:gd name="connsiteY4" fmla="*/ 7923003 h 7923003"/>
              <a:gd name="connsiteX5" fmla="*/ 0 w 6616700"/>
              <a:gd name="connsiteY5" fmla="*/ 7923003 h 7923003"/>
              <a:gd name="connsiteX6" fmla="*/ 0 w 6616700"/>
              <a:gd name="connsiteY6" fmla="*/ 7923003 h 7923003"/>
              <a:gd name="connsiteX7" fmla="*/ 4102100 w 6616700"/>
              <a:gd name="connsiteY7" fmla="*/ 3830882 h 7923003"/>
              <a:gd name="connsiteX8" fmla="*/ 5964482 w 6616700"/>
              <a:gd name="connsiteY8" fmla="*/ 0 h 7923003"/>
              <a:gd name="connsiteX0" fmla="*/ 5964482 w 6621218"/>
              <a:gd name="connsiteY0" fmla="*/ 0 h 7923003"/>
              <a:gd name="connsiteX1" fmla="*/ 6621218 w 6621218"/>
              <a:gd name="connsiteY1" fmla="*/ 0 h 7923003"/>
              <a:gd name="connsiteX2" fmla="*/ 6616700 w 6621218"/>
              <a:gd name="connsiteY2" fmla="*/ 4326182 h 7923003"/>
              <a:gd name="connsiteX3" fmla="*/ 6616700 w 6621218"/>
              <a:gd name="connsiteY3" fmla="*/ 7923003 h 7923003"/>
              <a:gd name="connsiteX4" fmla="*/ 6616700 w 6621218"/>
              <a:gd name="connsiteY4" fmla="*/ 7923003 h 7923003"/>
              <a:gd name="connsiteX5" fmla="*/ 0 w 6621218"/>
              <a:gd name="connsiteY5" fmla="*/ 7923003 h 7923003"/>
              <a:gd name="connsiteX6" fmla="*/ 0 w 6621218"/>
              <a:gd name="connsiteY6" fmla="*/ 7923003 h 7923003"/>
              <a:gd name="connsiteX7" fmla="*/ 4102100 w 6621218"/>
              <a:gd name="connsiteY7" fmla="*/ 3830882 h 7923003"/>
              <a:gd name="connsiteX8" fmla="*/ 5964482 w 6621218"/>
              <a:gd name="connsiteY8" fmla="*/ 0 h 7923003"/>
              <a:gd name="connsiteX0" fmla="*/ 6046594 w 6621218"/>
              <a:gd name="connsiteY0" fmla="*/ 0 h 8070634"/>
              <a:gd name="connsiteX1" fmla="*/ 6621218 w 6621218"/>
              <a:gd name="connsiteY1" fmla="*/ 147631 h 8070634"/>
              <a:gd name="connsiteX2" fmla="*/ 6616700 w 6621218"/>
              <a:gd name="connsiteY2" fmla="*/ 4473813 h 8070634"/>
              <a:gd name="connsiteX3" fmla="*/ 6616700 w 6621218"/>
              <a:gd name="connsiteY3" fmla="*/ 8070634 h 8070634"/>
              <a:gd name="connsiteX4" fmla="*/ 6616700 w 6621218"/>
              <a:gd name="connsiteY4" fmla="*/ 8070634 h 8070634"/>
              <a:gd name="connsiteX5" fmla="*/ 0 w 6621218"/>
              <a:gd name="connsiteY5" fmla="*/ 8070634 h 8070634"/>
              <a:gd name="connsiteX6" fmla="*/ 0 w 6621218"/>
              <a:gd name="connsiteY6" fmla="*/ 8070634 h 8070634"/>
              <a:gd name="connsiteX7" fmla="*/ 4102100 w 6621218"/>
              <a:gd name="connsiteY7" fmla="*/ 3978513 h 8070634"/>
              <a:gd name="connsiteX8" fmla="*/ 6046594 w 6621218"/>
              <a:gd name="connsiteY8" fmla="*/ 0 h 8070634"/>
              <a:gd name="connsiteX0" fmla="*/ 6046594 w 6668894"/>
              <a:gd name="connsiteY0" fmla="*/ 0 h 8070634"/>
              <a:gd name="connsiteX1" fmla="*/ 6668894 w 6668894"/>
              <a:gd name="connsiteY1" fmla="*/ 76200 h 8070634"/>
              <a:gd name="connsiteX2" fmla="*/ 6616700 w 6668894"/>
              <a:gd name="connsiteY2" fmla="*/ 4473813 h 8070634"/>
              <a:gd name="connsiteX3" fmla="*/ 6616700 w 6668894"/>
              <a:gd name="connsiteY3" fmla="*/ 8070634 h 8070634"/>
              <a:gd name="connsiteX4" fmla="*/ 6616700 w 6668894"/>
              <a:gd name="connsiteY4" fmla="*/ 8070634 h 8070634"/>
              <a:gd name="connsiteX5" fmla="*/ 0 w 6668894"/>
              <a:gd name="connsiteY5" fmla="*/ 8070634 h 8070634"/>
              <a:gd name="connsiteX6" fmla="*/ 0 w 6668894"/>
              <a:gd name="connsiteY6" fmla="*/ 8070634 h 8070634"/>
              <a:gd name="connsiteX7" fmla="*/ 4102100 w 6668894"/>
              <a:gd name="connsiteY7" fmla="*/ 3978513 h 8070634"/>
              <a:gd name="connsiteX8" fmla="*/ 6046594 w 6668894"/>
              <a:gd name="connsiteY8" fmla="*/ 0 h 8070634"/>
              <a:gd name="connsiteX0" fmla="*/ 6287894 w 6910194"/>
              <a:gd name="connsiteY0" fmla="*/ 0 h 8070634"/>
              <a:gd name="connsiteX1" fmla="*/ 6910194 w 6910194"/>
              <a:gd name="connsiteY1" fmla="*/ 76200 h 8070634"/>
              <a:gd name="connsiteX2" fmla="*/ 6858000 w 6910194"/>
              <a:gd name="connsiteY2" fmla="*/ 4473813 h 8070634"/>
              <a:gd name="connsiteX3" fmla="*/ 6858000 w 6910194"/>
              <a:gd name="connsiteY3" fmla="*/ 8070634 h 8070634"/>
              <a:gd name="connsiteX4" fmla="*/ 6858000 w 6910194"/>
              <a:gd name="connsiteY4" fmla="*/ 8070634 h 8070634"/>
              <a:gd name="connsiteX5" fmla="*/ 241300 w 6910194"/>
              <a:gd name="connsiteY5" fmla="*/ 8070634 h 8070634"/>
              <a:gd name="connsiteX6" fmla="*/ 0 w 6910194"/>
              <a:gd name="connsiteY6" fmla="*/ 8007134 h 8070634"/>
              <a:gd name="connsiteX7" fmla="*/ 4343400 w 6910194"/>
              <a:gd name="connsiteY7" fmla="*/ 3978513 h 8070634"/>
              <a:gd name="connsiteX8" fmla="*/ 6287894 w 6910194"/>
              <a:gd name="connsiteY8" fmla="*/ 0 h 8070634"/>
              <a:gd name="connsiteX0" fmla="*/ 6287894 w 6910194"/>
              <a:gd name="connsiteY0" fmla="*/ 0 h 8070634"/>
              <a:gd name="connsiteX1" fmla="*/ 6910194 w 6910194"/>
              <a:gd name="connsiteY1" fmla="*/ 76200 h 8070634"/>
              <a:gd name="connsiteX2" fmla="*/ 6858000 w 6910194"/>
              <a:gd name="connsiteY2" fmla="*/ 4473813 h 8070634"/>
              <a:gd name="connsiteX3" fmla="*/ 6858000 w 6910194"/>
              <a:gd name="connsiteY3" fmla="*/ 8070634 h 8070634"/>
              <a:gd name="connsiteX4" fmla="*/ 6858000 w 6910194"/>
              <a:gd name="connsiteY4" fmla="*/ 8070634 h 8070634"/>
              <a:gd name="connsiteX5" fmla="*/ 1714500 w 6910194"/>
              <a:gd name="connsiteY5" fmla="*/ 6953034 h 8070634"/>
              <a:gd name="connsiteX6" fmla="*/ 0 w 6910194"/>
              <a:gd name="connsiteY6" fmla="*/ 8007134 h 8070634"/>
              <a:gd name="connsiteX7" fmla="*/ 4343400 w 6910194"/>
              <a:gd name="connsiteY7" fmla="*/ 3978513 h 8070634"/>
              <a:gd name="connsiteX8" fmla="*/ 6287894 w 6910194"/>
              <a:gd name="connsiteY8" fmla="*/ 0 h 8070634"/>
              <a:gd name="connsiteX0" fmla="*/ 6287894 w 6910194"/>
              <a:gd name="connsiteY0" fmla="*/ 0 h 8070634"/>
              <a:gd name="connsiteX1" fmla="*/ 6910194 w 6910194"/>
              <a:gd name="connsiteY1" fmla="*/ 76200 h 8070634"/>
              <a:gd name="connsiteX2" fmla="*/ 6858000 w 6910194"/>
              <a:gd name="connsiteY2" fmla="*/ 4473813 h 8070634"/>
              <a:gd name="connsiteX3" fmla="*/ 6858000 w 6910194"/>
              <a:gd name="connsiteY3" fmla="*/ 8070634 h 8070634"/>
              <a:gd name="connsiteX4" fmla="*/ 6375400 w 6910194"/>
              <a:gd name="connsiteY4" fmla="*/ 5365534 h 8070634"/>
              <a:gd name="connsiteX5" fmla="*/ 1714500 w 6910194"/>
              <a:gd name="connsiteY5" fmla="*/ 6953034 h 8070634"/>
              <a:gd name="connsiteX6" fmla="*/ 0 w 6910194"/>
              <a:gd name="connsiteY6" fmla="*/ 8007134 h 8070634"/>
              <a:gd name="connsiteX7" fmla="*/ 4343400 w 6910194"/>
              <a:gd name="connsiteY7" fmla="*/ 3978513 h 8070634"/>
              <a:gd name="connsiteX8" fmla="*/ 6287894 w 6910194"/>
              <a:gd name="connsiteY8" fmla="*/ 0 h 80706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83400 w 6910194"/>
              <a:gd name="connsiteY3" fmla="*/ 6343434 h 8007134"/>
              <a:gd name="connsiteX4" fmla="*/ 6375400 w 6910194"/>
              <a:gd name="connsiteY4" fmla="*/ 5365534 h 8007134"/>
              <a:gd name="connsiteX5" fmla="*/ 1714500 w 6910194"/>
              <a:gd name="connsiteY5" fmla="*/ 6953034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19900 w 6910194"/>
              <a:gd name="connsiteY3" fmla="*/ 6991134 h 8007134"/>
              <a:gd name="connsiteX4" fmla="*/ 6375400 w 6910194"/>
              <a:gd name="connsiteY4" fmla="*/ 5365534 h 8007134"/>
              <a:gd name="connsiteX5" fmla="*/ 1714500 w 6910194"/>
              <a:gd name="connsiteY5" fmla="*/ 6953034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19900 w 6910194"/>
              <a:gd name="connsiteY3" fmla="*/ 6991134 h 8007134"/>
              <a:gd name="connsiteX4" fmla="*/ 5563994 w 6910194"/>
              <a:gd name="connsiteY4" fmla="*/ 6985000 h 8007134"/>
              <a:gd name="connsiteX5" fmla="*/ 1714500 w 6910194"/>
              <a:gd name="connsiteY5" fmla="*/ 6953034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19900 w 6910194"/>
              <a:gd name="connsiteY3" fmla="*/ 6991134 h 8007134"/>
              <a:gd name="connsiteX4" fmla="*/ 5563994 w 6910194"/>
              <a:gd name="connsiteY4" fmla="*/ 6985000 h 8007134"/>
              <a:gd name="connsiteX5" fmla="*/ 1626994 w 6910194"/>
              <a:gd name="connsiteY5" fmla="*/ 6997700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148194 w 6910194"/>
              <a:gd name="connsiteY0" fmla="*/ 50800 h 7930934"/>
              <a:gd name="connsiteX1" fmla="*/ 6910194 w 6910194"/>
              <a:gd name="connsiteY1" fmla="*/ 0 h 7930934"/>
              <a:gd name="connsiteX2" fmla="*/ 6858000 w 6910194"/>
              <a:gd name="connsiteY2" fmla="*/ 4397613 h 7930934"/>
              <a:gd name="connsiteX3" fmla="*/ 6819900 w 6910194"/>
              <a:gd name="connsiteY3" fmla="*/ 6914934 h 7930934"/>
              <a:gd name="connsiteX4" fmla="*/ 5563994 w 6910194"/>
              <a:gd name="connsiteY4" fmla="*/ 6908800 h 7930934"/>
              <a:gd name="connsiteX5" fmla="*/ 1626994 w 6910194"/>
              <a:gd name="connsiteY5" fmla="*/ 6921500 h 7930934"/>
              <a:gd name="connsiteX6" fmla="*/ 0 w 6910194"/>
              <a:gd name="connsiteY6" fmla="*/ 7930934 h 7930934"/>
              <a:gd name="connsiteX7" fmla="*/ 4343400 w 6910194"/>
              <a:gd name="connsiteY7" fmla="*/ 3902313 h 7930934"/>
              <a:gd name="connsiteX8" fmla="*/ 6148194 w 6910194"/>
              <a:gd name="connsiteY8" fmla="*/ 50800 h 7930934"/>
              <a:gd name="connsiteX0" fmla="*/ 6173594 w 6910194"/>
              <a:gd name="connsiteY0" fmla="*/ 76200 h 7930934"/>
              <a:gd name="connsiteX1" fmla="*/ 6910194 w 6910194"/>
              <a:gd name="connsiteY1" fmla="*/ 0 h 7930934"/>
              <a:gd name="connsiteX2" fmla="*/ 6858000 w 6910194"/>
              <a:gd name="connsiteY2" fmla="*/ 4397613 h 7930934"/>
              <a:gd name="connsiteX3" fmla="*/ 6819900 w 6910194"/>
              <a:gd name="connsiteY3" fmla="*/ 6914934 h 7930934"/>
              <a:gd name="connsiteX4" fmla="*/ 5563994 w 6910194"/>
              <a:gd name="connsiteY4" fmla="*/ 6908800 h 7930934"/>
              <a:gd name="connsiteX5" fmla="*/ 1626994 w 6910194"/>
              <a:gd name="connsiteY5" fmla="*/ 6921500 h 7930934"/>
              <a:gd name="connsiteX6" fmla="*/ 0 w 6910194"/>
              <a:gd name="connsiteY6" fmla="*/ 7930934 h 7930934"/>
              <a:gd name="connsiteX7" fmla="*/ 4343400 w 6910194"/>
              <a:gd name="connsiteY7" fmla="*/ 3902313 h 7930934"/>
              <a:gd name="connsiteX8" fmla="*/ 6173594 w 6910194"/>
              <a:gd name="connsiteY8" fmla="*/ 76200 h 7930934"/>
              <a:gd name="connsiteX0" fmla="*/ 6019800 w 6756400"/>
              <a:gd name="connsiteY0" fmla="*/ 76200 h 6985000"/>
              <a:gd name="connsiteX1" fmla="*/ 6756400 w 6756400"/>
              <a:gd name="connsiteY1" fmla="*/ 0 h 6985000"/>
              <a:gd name="connsiteX2" fmla="*/ 6704206 w 6756400"/>
              <a:gd name="connsiteY2" fmla="*/ 4397613 h 6985000"/>
              <a:gd name="connsiteX3" fmla="*/ 6666106 w 6756400"/>
              <a:gd name="connsiteY3" fmla="*/ 6914934 h 6985000"/>
              <a:gd name="connsiteX4" fmla="*/ 5410200 w 6756400"/>
              <a:gd name="connsiteY4" fmla="*/ 6908800 h 6985000"/>
              <a:gd name="connsiteX5" fmla="*/ 1473200 w 6756400"/>
              <a:gd name="connsiteY5" fmla="*/ 6921500 h 6985000"/>
              <a:gd name="connsiteX6" fmla="*/ 0 w 6756400"/>
              <a:gd name="connsiteY6" fmla="*/ 6985000 h 6985000"/>
              <a:gd name="connsiteX7" fmla="*/ 4189606 w 6756400"/>
              <a:gd name="connsiteY7" fmla="*/ 3902313 h 6985000"/>
              <a:gd name="connsiteX8" fmla="*/ 6019800 w 6756400"/>
              <a:gd name="connsiteY8" fmla="*/ 76200 h 6985000"/>
              <a:gd name="connsiteX0" fmla="*/ 5562600 w 6299200"/>
              <a:gd name="connsiteY0" fmla="*/ 76200 h 6946900"/>
              <a:gd name="connsiteX1" fmla="*/ 6299200 w 6299200"/>
              <a:gd name="connsiteY1" fmla="*/ 0 h 6946900"/>
              <a:gd name="connsiteX2" fmla="*/ 6247006 w 6299200"/>
              <a:gd name="connsiteY2" fmla="*/ 4397613 h 6946900"/>
              <a:gd name="connsiteX3" fmla="*/ 6208906 w 6299200"/>
              <a:gd name="connsiteY3" fmla="*/ 6914934 h 6946900"/>
              <a:gd name="connsiteX4" fmla="*/ 4953000 w 6299200"/>
              <a:gd name="connsiteY4" fmla="*/ 6908800 h 6946900"/>
              <a:gd name="connsiteX5" fmla="*/ 1016000 w 6299200"/>
              <a:gd name="connsiteY5" fmla="*/ 6921500 h 6946900"/>
              <a:gd name="connsiteX6" fmla="*/ 0 w 6299200"/>
              <a:gd name="connsiteY6" fmla="*/ 6946900 h 6946900"/>
              <a:gd name="connsiteX7" fmla="*/ 3732406 w 6299200"/>
              <a:gd name="connsiteY7" fmla="*/ 3902313 h 6946900"/>
              <a:gd name="connsiteX8" fmla="*/ 5562600 w 6299200"/>
              <a:gd name="connsiteY8" fmla="*/ 76200 h 6946900"/>
              <a:gd name="connsiteX0" fmla="*/ 5562600 w 6299200"/>
              <a:gd name="connsiteY0" fmla="*/ 76200 h 6946900"/>
              <a:gd name="connsiteX1" fmla="*/ 6299200 w 6299200"/>
              <a:gd name="connsiteY1" fmla="*/ 0 h 6946900"/>
              <a:gd name="connsiteX2" fmla="*/ 6247006 w 6299200"/>
              <a:gd name="connsiteY2" fmla="*/ 4397613 h 6946900"/>
              <a:gd name="connsiteX3" fmla="*/ 6208906 w 6299200"/>
              <a:gd name="connsiteY3" fmla="*/ 6914934 h 6946900"/>
              <a:gd name="connsiteX4" fmla="*/ 5054600 w 6299200"/>
              <a:gd name="connsiteY4" fmla="*/ 6908800 h 6946900"/>
              <a:gd name="connsiteX5" fmla="*/ 1016000 w 6299200"/>
              <a:gd name="connsiteY5" fmla="*/ 6921500 h 6946900"/>
              <a:gd name="connsiteX6" fmla="*/ 0 w 6299200"/>
              <a:gd name="connsiteY6" fmla="*/ 6946900 h 6946900"/>
              <a:gd name="connsiteX7" fmla="*/ 3732406 w 6299200"/>
              <a:gd name="connsiteY7" fmla="*/ 3902313 h 6946900"/>
              <a:gd name="connsiteX8" fmla="*/ 5562600 w 6299200"/>
              <a:gd name="connsiteY8" fmla="*/ 76200 h 6946900"/>
              <a:gd name="connsiteX0" fmla="*/ 5562600 w 6299200"/>
              <a:gd name="connsiteY0" fmla="*/ 76200 h 6946900"/>
              <a:gd name="connsiteX1" fmla="*/ 6299200 w 6299200"/>
              <a:gd name="connsiteY1" fmla="*/ 0 h 6946900"/>
              <a:gd name="connsiteX2" fmla="*/ 6247006 w 6299200"/>
              <a:gd name="connsiteY2" fmla="*/ 4397613 h 6946900"/>
              <a:gd name="connsiteX3" fmla="*/ 6208906 w 6299200"/>
              <a:gd name="connsiteY3" fmla="*/ 6914934 h 6946900"/>
              <a:gd name="connsiteX4" fmla="*/ 5245100 w 6299200"/>
              <a:gd name="connsiteY4" fmla="*/ 6934200 h 6946900"/>
              <a:gd name="connsiteX5" fmla="*/ 1016000 w 6299200"/>
              <a:gd name="connsiteY5" fmla="*/ 6921500 h 6946900"/>
              <a:gd name="connsiteX6" fmla="*/ 0 w 6299200"/>
              <a:gd name="connsiteY6" fmla="*/ 6946900 h 6946900"/>
              <a:gd name="connsiteX7" fmla="*/ 3732406 w 6299200"/>
              <a:gd name="connsiteY7" fmla="*/ 3902313 h 6946900"/>
              <a:gd name="connsiteX8" fmla="*/ 5562600 w 6299200"/>
              <a:gd name="connsiteY8" fmla="*/ 76200 h 6946900"/>
              <a:gd name="connsiteX0" fmla="*/ 5562600 w 6299200"/>
              <a:gd name="connsiteY0" fmla="*/ 76200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1016000 w 6299200"/>
              <a:gd name="connsiteY5" fmla="*/ 69215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562600 w 6299200"/>
              <a:gd name="connsiteY8" fmla="*/ 76200 h 6953034"/>
              <a:gd name="connsiteX0" fmla="*/ 5562600 w 6299200"/>
              <a:gd name="connsiteY0" fmla="*/ 76200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825500 w 6299200"/>
              <a:gd name="connsiteY5" fmla="*/ 69469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562600 w 6299200"/>
              <a:gd name="connsiteY8" fmla="*/ 76200 h 6953034"/>
              <a:gd name="connsiteX0" fmla="*/ 5613400 w 6299200"/>
              <a:gd name="connsiteY0" fmla="*/ 12700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825500 w 6299200"/>
              <a:gd name="connsiteY5" fmla="*/ 69469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613400 w 6299200"/>
              <a:gd name="connsiteY8" fmla="*/ 12700 h 6953034"/>
              <a:gd name="connsiteX0" fmla="*/ 5562600 w 6299200"/>
              <a:gd name="connsiteY0" fmla="*/ 45719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825500 w 6299200"/>
              <a:gd name="connsiteY5" fmla="*/ 69469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562600 w 6299200"/>
              <a:gd name="connsiteY8" fmla="*/ 45719 h 6953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99200" h="6953034">
                <a:moveTo>
                  <a:pt x="5562600" y="45719"/>
                </a:moveTo>
                <a:lnTo>
                  <a:pt x="6299200" y="0"/>
                </a:lnTo>
                <a:lnTo>
                  <a:pt x="6247006" y="4397613"/>
                </a:lnTo>
                <a:lnTo>
                  <a:pt x="6247006" y="6953034"/>
                </a:lnTo>
                <a:lnTo>
                  <a:pt x="5245100" y="6934200"/>
                </a:lnTo>
                <a:lnTo>
                  <a:pt x="825500" y="6946900"/>
                </a:lnTo>
                <a:lnTo>
                  <a:pt x="0" y="6946900"/>
                </a:lnTo>
                <a:lnTo>
                  <a:pt x="3732406" y="3902313"/>
                </a:lnTo>
                <a:lnTo>
                  <a:pt x="5562600" y="45719"/>
                </a:lnTo>
                <a:close/>
              </a:path>
            </a:pathLst>
          </a:custGeom>
          <a:gradFill flip="none" rotWithShape="1">
            <a:gsLst>
              <a:gs pos="5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2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12AC4948-A7ED-43AE-9AE1-1034D401D0F5}"/>
              </a:ext>
            </a:extLst>
          </p:cNvPr>
          <p:cNvSpPr/>
          <p:nvPr userDrawn="1"/>
        </p:nvSpPr>
        <p:spPr>
          <a:xfrm>
            <a:off x="8433880" y="2996120"/>
            <a:ext cx="758757" cy="5642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Freeform 131">
            <a:extLst>
              <a:ext uri="{FF2B5EF4-FFF2-40B4-BE49-F238E27FC236}">
                <a16:creationId xmlns:a16="http://schemas.microsoft.com/office/drawing/2014/main" xmlns="" id="{E271C5CC-6FD4-43ED-B7ED-2988CB8AA1B6}"/>
              </a:ext>
            </a:extLst>
          </p:cNvPr>
          <p:cNvSpPr>
            <a:spLocks/>
          </p:cNvSpPr>
          <p:nvPr userDrawn="1"/>
        </p:nvSpPr>
        <p:spPr bwMode="auto">
          <a:xfrm>
            <a:off x="1534321" y="1250043"/>
            <a:ext cx="9618660" cy="6113975"/>
          </a:xfrm>
          <a:custGeom>
            <a:avLst/>
            <a:gdLst>
              <a:gd name="connsiteX0" fmla="*/ 9162777 w 9367131"/>
              <a:gd name="connsiteY0" fmla="*/ 0 h 5954094"/>
              <a:gd name="connsiteX1" fmla="*/ 9367131 w 9367131"/>
              <a:gd name="connsiteY1" fmla="*/ 482672 h 5954094"/>
              <a:gd name="connsiteX2" fmla="*/ 9171075 w 9367131"/>
              <a:gd name="connsiteY2" fmla="*/ 482672 h 5954094"/>
              <a:gd name="connsiteX3" fmla="*/ 8258220 w 9367131"/>
              <a:gd name="connsiteY3" fmla="*/ 2548006 h 5954094"/>
              <a:gd name="connsiteX4" fmla="*/ 4343320 w 9367131"/>
              <a:gd name="connsiteY4" fmla="*/ 5954094 h 5954094"/>
              <a:gd name="connsiteX5" fmla="*/ 0 w 9367131"/>
              <a:gd name="connsiteY5" fmla="*/ 5954094 h 5954094"/>
              <a:gd name="connsiteX6" fmla="*/ 7459473 w 9367131"/>
              <a:gd name="connsiteY6" fmla="*/ 2548006 h 5954094"/>
              <a:gd name="connsiteX7" fmla="*/ 7459472 w 9367131"/>
              <a:gd name="connsiteY7" fmla="*/ 2548006 h 5954094"/>
              <a:gd name="connsiteX8" fmla="*/ 8735395 w 9367131"/>
              <a:gd name="connsiteY8" fmla="*/ 500929 h 5954094"/>
              <a:gd name="connsiteX9" fmla="*/ 8535189 w 9367131"/>
              <a:gd name="connsiteY9" fmla="*/ 500929 h 5954094"/>
              <a:gd name="connsiteX10" fmla="*/ 9162777 w 9367131"/>
              <a:gd name="connsiteY10" fmla="*/ 0 h 5954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367131" h="5954094">
                <a:moveTo>
                  <a:pt x="9162777" y="0"/>
                </a:moveTo>
                <a:lnTo>
                  <a:pt x="9367131" y="482672"/>
                </a:lnTo>
                <a:lnTo>
                  <a:pt x="9171075" y="482672"/>
                </a:lnTo>
                <a:lnTo>
                  <a:pt x="8258220" y="2548006"/>
                </a:lnTo>
                <a:lnTo>
                  <a:pt x="4343320" y="5954094"/>
                </a:lnTo>
                <a:lnTo>
                  <a:pt x="0" y="5954094"/>
                </a:lnTo>
                <a:lnTo>
                  <a:pt x="7459473" y="2548006"/>
                </a:lnTo>
                <a:lnTo>
                  <a:pt x="7459472" y="2548006"/>
                </a:lnTo>
                <a:lnTo>
                  <a:pt x="8735395" y="500929"/>
                </a:lnTo>
                <a:lnTo>
                  <a:pt x="8535189" y="500929"/>
                </a:lnTo>
                <a:lnTo>
                  <a:pt x="9162777" y="0"/>
                </a:lnTo>
                <a:close/>
              </a:path>
            </a:pathLst>
          </a:cu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en-US" sz="450" b="1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DC96F624-DDCD-4056-84D4-FE5406A64CE8}"/>
              </a:ext>
            </a:extLst>
          </p:cNvPr>
          <p:cNvSpPr/>
          <p:nvPr userDrawn="1"/>
        </p:nvSpPr>
        <p:spPr>
          <a:xfrm>
            <a:off x="5982510" y="3988341"/>
            <a:ext cx="758757" cy="5642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43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Begijonov Makhmudbek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590590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279" userDrawn="1">
          <p15:clr>
            <a:srgbClr val="FBAE40"/>
          </p15:clr>
        </p15:guide>
        <p15:guide id="4" pos="7401" userDrawn="1">
          <p15:clr>
            <a:srgbClr val="FBAE40"/>
          </p15:clr>
        </p15:guide>
        <p15:guide id="5" orient="horz" pos="323" userDrawn="1">
          <p15:clr>
            <a:srgbClr val="FBAE40"/>
          </p15:clr>
        </p15:guide>
        <p15:guide id="6" orient="horz" pos="4065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922A43EE-37ED-0EF7-321F-44564C1CAB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3566" y="392400"/>
            <a:ext cx="6073200" cy="60732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 w="635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/>
          <a:lstStyle>
            <a:lvl1pPr>
              <a:defRPr lang="ru-RU" dirty="0"/>
            </a:lvl1pPr>
          </a:lstStyle>
          <a:p>
            <a:pPr lvl="0"/>
            <a:endParaRPr lang="ru-RU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079699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279" userDrawn="1">
          <p15:clr>
            <a:srgbClr val="FBAE40"/>
          </p15:clr>
        </p15:guide>
        <p15:guide id="4" pos="7401" userDrawn="1">
          <p15:clr>
            <a:srgbClr val="FBAE40"/>
          </p15:clr>
        </p15:guide>
        <p15:guide id="5" orient="horz" pos="323" userDrawn="1">
          <p15:clr>
            <a:srgbClr val="FBAE40"/>
          </p15:clr>
        </p15:guide>
        <p15:guide id="6" orient="horz" pos="4065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737793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74">
            <a:extLst>
              <a:ext uri="{FF2B5EF4-FFF2-40B4-BE49-F238E27FC236}">
                <a16:creationId xmlns:a16="http://schemas.microsoft.com/office/drawing/2014/main" xmlns="" id="{C4DFF94C-E145-478A-8203-B269E81912C7}"/>
              </a:ext>
            </a:extLst>
          </p:cNvPr>
          <p:cNvSpPr/>
          <p:nvPr userDrawn="1"/>
        </p:nvSpPr>
        <p:spPr>
          <a:xfrm>
            <a:off x="-4624347" y="-1321300"/>
            <a:ext cx="10207543" cy="10207538"/>
          </a:xfrm>
          <a:prstGeom prst="ellipse">
            <a:avLst/>
          </a:pr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 err="1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37155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B8E443D3-C989-420C-939B-BB36148DB93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7631" y="1966913"/>
            <a:ext cx="5941218" cy="3550443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85364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2">
            <a:extLst>
              <a:ext uri="{FF2B5EF4-FFF2-40B4-BE49-F238E27FC236}">
                <a16:creationId xmlns:a16="http://schemas.microsoft.com/office/drawing/2014/main" xmlns="" id="{4757B6DF-076E-361C-332D-A0EB864637F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08195" y="-1577499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7488" y="337155"/>
            <a:ext cx="4222516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42667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74">
            <a:extLst>
              <a:ext uri="{FF2B5EF4-FFF2-40B4-BE49-F238E27FC236}">
                <a16:creationId xmlns:a16="http://schemas.microsoft.com/office/drawing/2014/main" xmlns="" id="{C4DFF94C-E145-478A-8203-B269E81912C7}"/>
              </a:ext>
            </a:extLst>
          </p:cNvPr>
          <p:cNvSpPr/>
          <p:nvPr userDrawn="1"/>
        </p:nvSpPr>
        <p:spPr>
          <a:xfrm>
            <a:off x="5751038" y="-1321300"/>
            <a:ext cx="10207543" cy="10207538"/>
          </a:xfrm>
          <a:prstGeom prst="ellipse">
            <a:avLst/>
          </a:pr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 err="1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37155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xmlns="" id="{9A2B306E-0650-4283-89A9-0E227DF5C62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557" y="953950"/>
            <a:ext cx="9148043" cy="6076437"/>
          </a:xfrm>
          <a:prstGeom prst="rect">
            <a:avLst/>
          </a:prstGeom>
        </p:spPr>
      </p:pic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B8E443D3-C989-420C-939B-BB36148DB93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10656" y="1966913"/>
            <a:ext cx="5941218" cy="3550443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52205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2">
            <a:extLst>
              <a:ext uri="{FF2B5EF4-FFF2-40B4-BE49-F238E27FC236}">
                <a16:creationId xmlns:a16="http://schemas.microsoft.com/office/drawing/2014/main" xmlns="" id="{6D9ED8E7-9D83-A48E-E146-0DD50B3F2F4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216699" y="-1577499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37155"/>
            <a:ext cx="4075135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2929771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2">
            <a:extLst>
              <a:ext uri="{FF2B5EF4-FFF2-40B4-BE49-F238E27FC236}">
                <a16:creationId xmlns:a16="http://schemas.microsoft.com/office/drawing/2014/main" xmlns="" id="{136B3A4F-4D8A-40B4-95C9-5200B96EE4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5217" y="-522"/>
            <a:ext cx="12192000" cy="360679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55142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63634907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255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xmlns="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15" name="Рисунок 2">
            <a:extLst>
              <a:ext uri="{FF2B5EF4-FFF2-40B4-BE49-F238E27FC236}">
                <a16:creationId xmlns:a16="http://schemas.microsoft.com/office/drawing/2014/main" xmlns="" id="{7093EDD3-4480-4049-A82A-D4049AC3113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21383" y="1724743"/>
            <a:ext cx="2386800" cy="23868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xmlns="" id="{FC1E6A4A-E2C0-4D63-BE71-37308DE756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866863" y="1724743"/>
            <a:ext cx="2386800" cy="23868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xmlns="" id="{94FFDAA4-2EF4-4DE6-9E1D-73216D16517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412344" y="1724743"/>
            <a:ext cx="2386800" cy="23868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20438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Рисунок 82">
            <a:extLst>
              <a:ext uri="{FF2B5EF4-FFF2-40B4-BE49-F238E27FC236}">
                <a16:creationId xmlns:a16="http://schemas.microsoft.com/office/drawing/2014/main" xmlns="" id="{1E60C6E6-E49D-4E31-82A2-A999DF68C82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6713" y="4576763"/>
            <a:ext cx="3110590" cy="2333625"/>
          </a:xfrm>
          <a:prstGeom prst="roundRect">
            <a:avLst>
              <a:gd name="adj" fmla="val 1565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ru-RU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xmlns="" id="{75E5B588-7114-4246-AAB0-258581938DBE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38468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" name="Рисунок 73">
            <a:extLst>
              <a:ext uri="{FF2B5EF4-FFF2-40B4-BE49-F238E27FC236}">
                <a16:creationId xmlns:a16="http://schemas.microsoft.com/office/drawing/2014/main" xmlns="" id="{F818671B-5820-427D-AF49-A5299E9923D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862388" y="3607594"/>
            <a:ext cx="4557712" cy="2845594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83" name="Рисунок 82">
            <a:extLst>
              <a:ext uri="{FF2B5EF4-FFF2-40B4-BE49-F238E27FC236}">
                <a16:creationId xmlns:a16="http://schemas.microsoft.com/office/drawing/2014/main" xmlns="" id="{8D781D7D-BA30-4009-B3C4-207BBDFD0A8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78842" y="4341203"/>
            <a:ext cx="2321595" cy="3102585"/>
          </a:xfrm>
          <a:prstGeom prst="roundRect">
            <a:avLst>
              <a:gd name="adj" fmla="val 1565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81823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xmlns="" id="{75E5B588-7114-4246-AAB0-258581938DBE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38468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0DD5E299-FA48-80FC-2F7B-26944CEDFA0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89501" y="3537087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26033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xmlns="" id="{63625772-4B94-463A-AF84-929C60827F5D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06137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717223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9">
            <a:extLst>
              <a:ext uri="{FF2B5EF4-FFF2-40B4-BE49-F238E27FC236}">
                <a16:creationId xmlns:a16="http://schemas.microsoft.com/office/drawing/2014/main" xmlns="" id="{4B6D3DEB-7D50-4F8B-A4EB-8B8DACAA6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9" name="Заголовок 2">
            <a:extLst>
              <a:ext uri="{FF2B5EF4-FFF2-40B4-BE49-F238E27FC236}">
                <a16:creationId xmlns:a16="http://schemas.microsoft.com/office/drawing/2014/main" xmlns="" id="{F0B8FE2C-96E3-444B-9949-E1D53543D75F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72885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D85FC0D-9464-4538-8E32-A864AF617F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555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1" r:id="rId2"/>
    <p:sldLayoutId id="2147483661" r:id="rId3"/>
    <p:sldLayoutId id="2147483650" r:id="rId4"/>
    <p:sldLayoutId id="2147483684" r:id="rId5"/>
    <p:sldLayoutId id="2147483688" r:id="rId6"/>
    <p:sldLayoutId id="2147483683" r:id="rId7"/>
    <p:sldLayoutId id="2147483675" r:id="rId8"/>
    <p:sldLayoutId id="2147483690" r:id="rId9"/>
    <p:sldLayoutId id="2147483689" r:id="rId10"/>
    <p:sldLayoutId id="2147483677" r:id="rId11"/>
    <p:sldLayoutId id="2147483692" r:id="rId12"/>
    <p:sldLayoutId id="2147483678" r:id="rId13"/>
    <p:sldLayoutId id="2147483693" r:id="rId14"/>
    <p:sldLayoutId id="2147483676" r:id="rId15"/>
    <p:sldLayoutId id="2147483674" r:id="rId16"/>
    <p:sldLayoutId id="2147483680" r:id="rId17"/>
    <p:sldLayoutId id="2147483694" r:id="rId18"/>
    <p:sldLayoutId id="2147483681" r:id="rId19"/>
    <p:sldLayoutId id="2147483682" r:id="rId20"/>
    <p:sldLayoutId id="2147483679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unsplash.com/licens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unsplash.com/licens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&#1048;&#1085;&#1090;&#1077;&#1083;&#1083;&#1077;&#1082;&#1090;&#1091;&#1072;&#1083;\&#1056;&#1072;&#1073;&#1086;&#1095;&#1080;&#1081;%20&#1089;&#1090;&#1086;&#1083;\&#1058;&#1045;&#1061;&#1053;&#1048;&#1050;%20&#1063;&#1048;&#1047;&#1052;&#1040;&#1063;&#1048;&#1051;&#1048;&#1050;%20&#1042;&#1040;%20&#1044;&#1048;&#1047;&#1040;&#1049;&#1053;\Dizayn%202\pl_103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unsplash.com/photos/aJTiW00qqtI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unsplash.com/" TargetMode="Externa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unsplash.com/licens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7579039" y="4793149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Begijonov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Makhmudbek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xmlns="" id="{6AB33A65-AF4F-1F56-FEAF-DC2BF6049A20}"/>
              </a:ext>
            </a:extLst>
          </p:cNvPr>
          <p:cNvSpPr/>
          <p:nvPr/>
        </p:nvSpPr>
        <p:spPr>
          <a:xfrm>
            <a:off x="7579039" y="5242190"/>
            <a:ext cx="3174328" cy="510230"/>
          </a:xfrm>
          <a:prstGeom prst="round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8" name="Rounded Rectangle 4">
            <a:extLst>
              <a:ext uri="{FF2B5EF4-FFF2-40B4-BE49-F238E27FC236}">
                <a16:creationId xmlns:a16="http://schemas.microsoft.com/office/drawing/2014/main" xmlns="" id="{092A18EC-EEA5-80D5-6B0C-D5A11DAFF90E}"/>
              </a:ext>
            </a:extLst>
          </p:cNvPr>
          <p:cNvSpPr/>
          <p:nvPr/>
        </p:nvSpPr>
        <p:spPr>
          <a:xfrm>
            <a:off x="9325230" y="5242190"/>
            <a:ext cx="1635826" cy="510230"/>
          </a:xfrm>
          <a:prstGeom prst="round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8130988" y="5307144"/>
            <a:ext cx="2775319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500" dirty="0" err="1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sz="250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          2023-2024</a:t>
            </a:r>
            <a:endParaRPr lang="ru-RU" sz="250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3236CCD-9B28-5CE5-3DDC-C40178E1D1A6}"/>
              </a:ext>
            </a:extLst>
          </p:cNvPr>
          <p:cNvSpPr txBox="1"/>
          <p:nvPr/>
        </p:nvSpPr>
        <p:spPr>
          <a:xfrm>
            <a:off x="6753201" y="219901"/>
            <a:ext cx="5438799" cy="144655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Drawing geometry and engineering graphics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85A35DD-AA2F-D986-8797-18101F661DE1}"/>
              </a:ext>
            </a:extLst>
          </p:cNvPr>
          <p:cNvSpPr txBox="1"/>
          <p:nvPr/>
        </p:nvSpPr>
        <p:spPr>
          <a:xfrm>
            <a:off x="6986860" y="3409220"/>
            <a:ext cx="4209224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Throwing and finishing of drawings. Formats. Masks. Types of lines.</a:t>
            </a: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89" b="17089"/>
          <a:stretch>
            <a:fillRect/>
          </a:stretch>
        </p:blipFill>
        <p:spPr>
          <a:xfrm>
            <a:off x="-2402541" y="-611683"/>
            <a:ext cx="9047182" cy="9047182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7923945" y="1877497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r"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 smtClean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Week 3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699028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7579039" y="4793149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Begijonov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Makhmudbek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xmlns="" id="{6AB33A65-AF4F-1F56-FEAF-DC2BF6049A20}"/>
              </a:ext>
            </a:extLst>
          </p:cNvPr>
          <p:cNvSpPr/>
          <p:nvPr/>
        </p:nvSpPr>
        <p:spPr>
          <a:xfrm>
            <a:off x="7579039" y="5242190"/>
            <a:ext cx="3174328" cy="510230"/>
          </a:xfrm>
          <a:prstGeom prst="round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8" name="Rounded Rectangle 4">
            <a:extLst>
              <a:ext uri="{FF2B5EF4-FFF2-40B4-BE49-F238E27FC236}">
                <a16:creationId xmlns:a16="http://schemas.microsoft.com/office/drawing/2014/main" xmlns="" id="{092A18EC-EEA5-80D5-6B0C-D5A11DAFF90E}"/>
              </a:ext>
            </a:extLst>
          </p:cNvPr>
          <p:cNvSpPr/>
          <p:nvPr/>
        </p:nvSpPr>
        <p:spPr>
          <a:xfrm>
            <a:off x="9325230" y="5242190"/>
            <a:ext cx="1635826" cy="510230"/>
          </a:xfrm>
          <a:prstGeom prst="round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8130988" y="5307144"/>
            <a:ext cx="2775319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500" dirty="0" err="1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sz="250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          2023-2024</a:t>
            </a:r>
            <a:endParaRPr lang="ru-RU" sz="250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3236CCD-9B28-5CE5-3DDC-C40178E1D1A6}"/>
              </a:ext>
            </a:extLst>
          </p:cNvPr>
          <p:cNvSpPr txBox="1"/>
          <p:nvPr/>
        </p:nvSpPr>
        <p:spPr>
          <a:xfrm>
            <a:off x="6753201" y="219901"/>
            <a:ext cx="5438799" cy="212365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CHIZMA GEOMETRIYA </a:t>
            </a:r>
            <a:r>
              <a:rPr lang="en-US" sz="4400" b="1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va</a:t>
            </a:r>
            <a:r>
              <a:rPr lang="en-US" sz="4400" b="1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MUHANDISLIK GRAFIKASI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85A35DD-AA2F-D986-8797-18101F661DE1}"/>
              </a:ext>
            </a:extLst>
          </p:cNvPr>
          <p:cNvSpPr txBox="1"/>
          <p:nvPr/>
        </p:nvSpPr>
        <p:spPr>
          <a:xfrm>
            <a:off x="6986860" y="3409220"/>
            <a:ext cx="4209224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Chizmalarda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ko`rinishlar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Formatlar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Masshtablar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Chiziq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turlari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</a:t>
            </a: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89" b="17089"/>
          <a:stretch>
            <a:fillRect/>
          </a:stretch>
        </p:blipFill>
        <p:spPr>
          <a:xfrm>
            <a:off x="-2402541" y="-611683"/>
            <a:ext cx="9047182" cy="9047182"/>
          </a:xfrm>
        </p:spPr>
      </p:pic>
      <p:sp>
        <p:nvSpPr>
          <p:cNvPr id="3" name="Прямоугольник 2"/>
          <p:cNvSpPr/>
          <p:nvPr/>
        </p:nvSpPr>
        <p:spPr>
          <a:xfrm>
            <a:off x="2205317" y="611797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Kevin</a:t>
            </a:r>
            <a:r>
              <a:rPr lang="ru-RU" dirty="0"/>
              <a:t> V. (2022).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Articulated</a:t>
            </a:r>
            <a:r>
              <a:rPr lang="ru-RU" dirty="0"/>
              <a:t> </a:t>
            </a:r>
            <a:r>
              <a:rPr lang="ru-RU" dirty="0" err="1"/>
              <a:t>Wall</a:t>
            </a:r>
            <a:r>
              <a:rPr lang="ru-RU" dirty="0"/>
              <a:t>, </a:t>
            </a:r>
            <a:r>
              <a:rPr lang="ru-RU" dirty="0" err="1"/>
              <a:t>better</a:t>
            </a:r>
            <a:r>
              <a:rPr lang="ru-RU" dirty="0"/>
              <a:t> </a:t>
            </a:r>
            <a:r>
              <a:rPr lang="ru-RU" dirty="0" err="1"/>
              <a:t>known</a:t>
            </a:r>
            <a:r>
              <a:rPr lang="ru-RU" dirty="0"/>
              <a:t> </a:t>
            </a:r>
            <a:r>
              <a:rPr lang="ru-RU" dirty="0" err="1"/>
              <a:t>as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I-25 </a:t>
            </a:r>
            <a:r>
              <a:rPr lang="ru-RU" dirty="0" err="1"/>
              <a:t>french</a:t>
            </a:r>
            <a:r>
              <a:rPr lang="ru-RU" dirty="0"/>
              <a:t> </a:t>
            </a:r>
            <a:r>
              <a:rPr lang="ru-RU" dirty="0" err="1"/>
              <a:t>fries</a:t>
            </a:r>
            <a:r>
              <a:rPr lang="ru-RU" dirty="0"/>
              <a:t> </a:t>
            </a:r>
            <a:r>
              <a:rPr lang="ru-RU" dirty="0" err="1"/>
              <a:t>by</a:t>
            </a:r>
            <a:r>
              <a:rPr lang="ru-RU" dirty="0"/>
              <a:t> </a:t>
            </a:r>
            <a:r>
              <a:rPr lang="ru-RU" dirty="0" err="1"/>
              <a:t>Herbert</a:t>
            </a:r>
            <a:r>
              <a:rPr lang="ru-RU" dirty="0"/>
              <a:t> </a:t>
            </a:r>
            <a:r>
              <a:rPr lang="ru-RU" dirty="0" err="1"/>
              <a:t>Bayer</a:t>
            </a:r>
            <a:r>
              <a:rPr lang="ru-RU" dirty="0"/>
              <a:t>. </a:t>
            </a:r>
            <a:r>
              <a:rPr lang="ru-RU" dirty="0" err="1"/>
              <a:t>Unsplash</a:t>
            </a:r>
            <a:r>
              <a:rPr lang="ru-RU" dirty="0"/>
              <a:t>. https://unsplash.com/photos/-NUxh4Xop74</a:t>
            </a:r>
          </a:p>
        </p:txBody>
      </p:sp>
    </p:spTree>
    <p:extLst>
      <p:ext uri="{BB962C8B-B14F-4D97-AF65-F5344CB8AC3E}">
        <p14:creationId xmlns:p14="http://schemas.microsoft.com/office/powerpoint/2010/main" val="2722268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72" y="2501744"/>
            <a:ext cx="1295846" cy="863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5" name="Прямоугольник 89">
            <a:extLst>
              <a:ext uri="{FF2B5EF4-FFF2-40B4-BE49-F238E27FC236}">
                <a16:creationId xmlns:a16="http://schemas.microsoft.com/office/drawing/2014/main" xmlns="" id="{D9D26434-EA57-B947-A355-DD9C43A9BF65}"/>
              </a:ext>
            </a:extLst>
          </p:cNvPr>
          <p:cNvSpPr/>
          <p:nvPr/>
        </p:nvSpPr>
        <p:spPr>
          <a:xfrm>
            <a:off x="1722587" y="1425785"/>
            <a:ext cx="1650752" cy="30158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998" b="1" dirty="0">
                <a:solidFill>
                  <a:schemeClr val="accent1"/>
                </a:solidFill>
                <a:latin typeface="+mj-lt"/>
                <a:ea typeface="VTB Group Cond Demi Bold" panose="020B0506050504020204" pitchFamily="34" charset="77"/>
              </a:rPr>
              <a:t>1</a:t>
            </a:r>
            <a:endParaRPr lang="ru-RU" sz="18998" b="1" dirty="0">
              <a:solidFill>
                <a:schemeClr val="accent1"/>
              </a:solidFill>
              <a:latin typeface="+mj-lt"/>
              <a:ea typeface="VTB Group Cond Demi Bold" panose="020B0506050504020204" pitchFamily="34" charset="77"/>
            </a:endParaRPr>
          </a:p>
        </p:txBody>
      </p:sp>
      <p:sp>
        <p:nvSpPr>
          <p:cNvPr id="26" name="Прямоугольник 89">
            <a:extLst>
              <a:ext uri="{FF2B5EF4-FFF2-40B4-BE49-F238E27FC236}">
                <a16:creationId xmlns:a16="http://schemas.microsoft.com/office/drawing/2014/main" xmlns="" id="{1321A889-6000-D44C-81CF-DF77430B04A8}"/>
              </a:ext>
            </a:extLst>
          </p:cNvPr>
          <p:cNvSpPr/>
          <p:nvPr/>
        </p:nvSpPr>
        <p:spPr>
          <a:xfrm>
            <a:off x="5309861" y="1425785"/>
            <a:ext cx="1650752" cy="30158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998" b="1" dirty="0">
                <a:solidFill>
                  <a:schemeClr val="accent1"/>
                </a:solidFill>
                <a:latin typeface="+mj-lt"/>
                <a:ea typeface="VTB Group Cond Demi Bold" panose="020B0506050504020204" pitchFamily="34" charset="77"/>
              </a:rPr>
              <a:t>2</a:t>
            </a:r>
            <a:endParaRPr lang="ru-RU" sz="18998" b="1" dirty="0">
              <a:solidFill>
                <a:schemeClr val="accent1"/>
              </a:solidFill>
              <a:latin typeface="+mj-lt"/>
              <a:ea typeface="VTB Group Cond Demi Bold" panose="020B0506050504020204" pitchFamily="34" charset="77"/>
            </a:endParaRPr>
          </a:p>
        </p:txBody>
      </p:sp>
      <p:sp>
        <p:nvSpPr>
          <p:cNvPr id="27" name="Прямоугольник 89">
            <a:extLst>
              <a:ext uri="{FF2B5EF4-FFF2-40B4-BE49-F238E27FC236}">
                <a16:creationId xmlns:a16="http://schemas.microsoft.com/office/drawing/2014/main" xmlns="" id="{B53E7CAC-8E76-0D41-A6D5-D12B7497D66C}"/>
              </a:ext>
            </a:extLst>
          </p:cNvPr>
          <p:cNvSpPr/>
          <p:nvPr/>
        </p:nvSpPr>
        <p:spPr>
          <a:xfrm>
            <a:off x="8780630" y="1425785"/>
            <a:ext cx="1650752" cy="30158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998" b="1" dirty="0">
                <a:solidFill>
                  <a:schemeClr val="accent1"/>
                </a:solidFill>
                <a:latin typeface="+mj-lt"/>
                <a:ea typeface="VTB Group Cond Demi Bold" panose="020B0506050504020204" pitchFamily="34" charset="77"/>
              </a:rPr>
              <a:t>3</a:t>
            </a:r>
            <a:endParaRPr lang="ru-RU" sz="18998" b="1" dirty="0">
              <a:solidFill>
                <a:schemeClr val="accent1"/>
              </a:solidFill>
              <a:latin typeface="+mj-lt"/>
              <a:ea typeface="VTB Group Cond Demi Bold" panose="020B0506050504020204" pitchFamily="34" charset="77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214C3ACB-0164-7845-ADE5-96D3BEC8B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252992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Chizmalarda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ko`rinishlar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Formatlar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Masshtablar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Chiziq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turlari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</a:t>
            </a:r>
            <a:r>
              <a:rPr lang="en-US" dirty="0">
                <a:solidFill>
                  <a:srgbClr val="0070C0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/>
            </a:r>
            <a:br>
              <a:rPr lang="en-US" dirty="0">
                <a:solidFill>
                  <a:srgbClr val="0070C0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</a:br>
            <a:r>
              <a:rPr lang="en-US" b="1" dirty="0">
                <a:solidFill>
                  <a:schemeClr val="accent1"/>
                </a:solidFill>
              </a:rPr>
              <a:t/>
            </a:r>
            <a:br>
              <a:rPr lang="en-US" b="1" dirty="0">
                <a:solidFill>
                  <a:schemeClr val="accent1"/>
                </a:solidFill>
              </a:rPr>
            </a:b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C2DFD1A4-A2BA-4131-9143-9C232E6C2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373AE3C4-C2A6-4DCD-9963-3D7F259FD580}" type="slidenum">
              <a:rPr lang="ru-RU" smtClean="0"/>
              <a:t>3</a:t>
            </a:fld>
            <a:endParaRPr lang="ru-RU"/>
          </a:p>
        </p:txBody>
      </p:sp>
      <p:sp>
        <p:nvSpPr>
          <p:cNvPr id="7" name="Прямоугольник 89">
            <a:extLst>
              <a:ext uri="{FF2B5EF4-FFF2-40B4-BE49-F238E27FC236}">
                <a16:creationId xmlns:a16="http://schemas.microsoft.com/office/drawing/2014/main" xmlns="" id="{46AE3FAF-EA59-4B48-AFFD-61623945DA29}"/>
              </a:ext>
            </a:extLst>
          </p:cNvPr>
          <p:cNvSpPr/>
          <p:nvPr/>
        </p:nvSpPr>
        <p:spPr>
          <a:xfrm>
            <a:off x="1120951" y="4227422"/>
            <a:ext cx="30400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Chizmalarda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ko`rinishlar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endParaRPr lang="ru-RU" sz="3200" dirty="0">
              <a:solidFill>
                <a:schemeClr val="accent2"/>
              </a:solidFill>
            </a:endParaRPr>
          </a:p>
        </p:txBody>
      </p:sp>
      <p:sp>
        <p:nvSpPr>
          <p:cNvPr id="8" name="Прямоугольник 112">
            <a:extLst>
              <a:ext uri="{FF2B5EF4-FFF2-40B4-BE49-F238E27FC236}">
                <a16:creationId xmlns:a16="http://schemas.microsoft.com/office/drawing/2014/main" xmlns="" id="{9C8909F7-D927-F740-9836-8F8C8156580D}"/>
              </a:ext>
            </a:extLst>
          </p:cNvPr>
          <p:cNvSpPr/>
          <p:nvPr/>
        </p:nvSpPr>
        <p:spPr>
          <a:xfrm>
            <a:off x="4702602" y="4232022"/>
            <a:ext cx="28652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Formatlar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Masshtablar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endParaRPr lang="ru-RU" sz="3200" dirty="0">
              <a:solidFill>
                <a:schemeClr val="accent2"/>
              </a:solidFill>
            </a:endParaRPr>
          </a:p>
        </p:txBody>
      </p:sp>
      <p:sp>
        <p:nvSpPr>
          <p:cNvPr id="9" name="Прямоугольник 112">
            <a:extLst>
              <a:ext uri="{FF2B5EF4-FFF2-40B4-BE49-F238E27FC236}">
                <a16:creationId xmlns:a16="http://schemas.microsoft.com/office/drawing/2014/main" xmlns="" id="{5292FC76-8701-CA4C-B6C9-BFDB59F9808E}"/>
              </a:ext>
            </a:extLst>
          </p:cNvPr>
          <p:cNvSpPr/>
          <p:nvPr/>
        </p:nvSpPr>
        <p:spPr>
          <a:xfrm>
            <a:off x="8188790" y="4232022"/>
            <a:ext cx="28652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Chiziq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3200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turlari</a:t>
            </a:r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</a:t>
            </a:r>
            <a:r>
              <a:rPr lang="en-US" sz="3200" dirty="0">
                <a:solidFill>
                  <a:srgbClr val="0070C0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/>
            </a:r>
            <a:br>
              <a:rPr lang="en-US" sz="3200" dirty="0">
                <a:solidFill>
                  <a:srgbClr val="0070C0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</a:br>
            <a:endParaRPr lang="en-US" sz="3200" dirty="0">
              <a:solidFill>
                <a:schemeClr val="accent2"/>
              </a:solidFill>
            </a:endParaRPr>
          </a:p>
        </p:txBody>
      </p:sp>
      <p:sp>
        <p:nvSpPr>
          <p:cNvPr id="41" name="Rectangle 11">
            <a:extLst>
              <a:ext uri="{FF2B5EF4-FFF2-40B4-BE49-F238E27FC236}">
                <a16:creationId xmlns:a16="http://schemas.microsoft.com/office/drawing/2014/main" xmlns="" id="{A5459FF9-5852-4461-8485-C62B3F117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37992" y="1902474"/>
            <a:ext cx="1465648" cy="2206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94382" y="3743293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9990137" y="124161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</p:spTree>
    <p:extLst>
      <p:ext uri="{BB962C8B-B14F-4D97-AF65-F5344CB8AC3E}">
        <p14:creationId xmlns:p14="http://schemas.microsoft.com/office/powerpoint/2010/main" val="407566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C8E18C-6EB9-4C69-AD60-0B73800FD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</p:spPr>
        <p:txBody>
          <a:bodyPr/>
          <a:lstStyle/>
          <a:p>
            <a:pPr algn="ctr"/>
            <a:r>
              <a:rPr lang="uz-Cyrl-UZ" b="1" i="1" dirty="0"/>
              <a:t>3.1. Chizmalarda ko`rinishlar</a:t>
            </a:r>
            <a:r>
              <a:rPr lang="uz-Cyrl-UZ" i="1" dirty="0"/>
              <a:t>.</a:t>
            </a:r>
            <a:endParaRPr lang="ru-RU" dirty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286A539A-6EF6-446D-A0C5-9929F3B3D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4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4F1D487-2CAB-4CC7-A588-C8B01FE4D87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438" y="1402628"/>
            <a:ext cx="9204959" cy="45153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245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40B6AE47-DF96-435E-9A72-DF2141017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5</a:t>
            </a:fld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0790EBE5-90D1-45CB-906E-3AA82D55E876}"/>
              </a:ext>
            </a:extLst>
          </p:cNvPr>
          <p:cNvSpPr/>
          <p:nvPr/>
        </p:nvSpPr>
        <p:spPr>
          <a:xfrm>
            <a:off x="348003" y="188721"/>
            <a:ext cx="6096000" cy="648055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80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qurilishi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sanoatining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O‘zDS 3.302-96.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Buyummlarning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tekislikka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to`g`ri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ortogonal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proyeksiyalash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tekislikka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to`g`ri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ortogonal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proyeksiyalash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tasvirlanayotgan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predmet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kuzatuvchi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proyeksiyalar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tedisligi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o`rtasida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proyeksiyasi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o`rtasidagi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olmaydi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proyeksiyasi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o`rtasida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o`zgarishlar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nu`tasi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aksincha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dirty="0"/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Buyumlarning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tasvirlarini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chizishda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soddalashtirishlar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shartliliklarga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ruhsat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moslilikni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predmet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rasmining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proyeksiyasi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Proyeksiya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tekisliklari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tariqasida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devorlari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tomonlariga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predmet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proyeksiyalanadi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49580" algn="just">
              <a:lnSpc>
                <a:spcPct val="115000"/>
              </a:lnSpc>
              <a:spcAft>
                <a:spcPts val="80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13B5A40-9511-42D1-AB10-7BC236B219B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80497"/>
            <a:ext cx="5603875" cy="3789909"/>
          </a:xfrm>
          <a:prstGeom prst="rect">
            <a:avLst/>
          </a:prstGeom>
          <a:noFill/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7394F569-2FA1-4AFE-B113-41CFB04A4191}"/>
              </a:ext>
            </a:extLst>
          </p:cNvPr>
          <p:cNvSpPr/>
          <p:nvPr/>
        </p:nvSpPr>
        <p:spPr>
          <a:xfrm>
            <a:off x="6814164" y="4647283"/>
            <a:ext cx="5151795" cy="3906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uz-Cyrl-UZ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lang="de-DE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1-rasm</a:t>
            </a:r>
            <a:r>
              <a:rPr lang="de-DE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de-DE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Detalni</a:t>
            </a:r>
            <a:r>
              <a:rPr lang="de-DE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</a:t>
            </a:r>
            <a:r>
              <a:rPr lang="de-DE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tekisliklariga</a:t>
            </a:r>
            <a:r>
              <a:rPr lang="de-DE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de-DE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tasvirlash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6385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6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10" y="546080"/>
            <a:ext cx="4768362" cy="518415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20549" y="5880715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0F891DC1-C99E-4E8E-98CE-2E36402879F4}"/>
              </a:ext>
            </a:extLst>
          </p:cNvPr>
          <p:cNvSpPr/>
          <p:nvPr/>
        </p:nvSpPr>
        <p:spPr>
          <a:xfrm>
            <a:off x="5669280" y="546081"/>
            <a:ext cx="6096000" cy="548868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800"/>
              </a:spcAft>
            </a:pPr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1-rasmda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gorizontal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frontal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proyeksiya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Frontal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tekislikka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tushirilgan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boshdeb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Predmet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frontal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tekislikka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joylashtirilishi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kerakki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undagi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predmet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o`lchamlari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to`liq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tasavvur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Chizmadagi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o`z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mazmuniga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ko`rinish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qirqim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kesimlarga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bo`linadi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Ko`rinish</a:t>
            </a:r>
            <a:r>
              <a:rPr lang="ru-RU" sz="20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deb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buyumni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kuzatuvchiga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qarab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turgan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tomonining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tasviriga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aytiladi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Tasvirlar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sonini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kamaytirish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maqsadida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ko`rinishlarda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detallarning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ko`rinmaydigan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qismlari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shrix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ko`rsatiladi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Ammo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ko`rinishda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shrix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ko`p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bo`lsa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o`qish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qiyinlashadi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Shuning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qo`llash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chegaralangan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bo`lishi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Ko`rinishlar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yordamchi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mahalliy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ko`rinishlarga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bo`linadi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23364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F7A7FF6E-5536-49BF-B44F-0B0DB3711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7</a:t>
            </a:fld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6B9F8CA6-57C9-4FC2-B125-168FE598B113}"/>
              </a:ext>
            </a:extLst>
          </p:cNvPr>
          <p:cNvGrpSpPr>
            <a:grpSpLocks/>
          </p:cNvGrpSpPr>
          <p:nvPr/>
        </p:nvGrpSpPr>
        <p:grpSpPr bwMode="auto">
          <a:xfrm>
            <a:off x="660400" y="1015999"/>
            <a:ext cx="10820400" cy="5452732"/>
            <a:chOff x="3141" y="9577"/>
            <a:chExt cx="7307" cy="6197"/>
          </a:xfrm>
        </p:grpSpPr>
        <p:grpSp>
          <p:nvGrpSpPr>
            <p:cNvPr id="5" name="Group 16">
              <a:extLst>
                <a:ext uri="{FF2B5EF4-FFF2-40B4-BE49-F238E27FC236}">
                  <a16:creationId xmlns:a16="http://schemas.microsoft.com/office/drawing/2014/main" xmlns="" id="{69A62838-9A3F-4261-B581-5CD8B0C8D6D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41" y="9577"/>
              <a:ext cx="7307" cy="6197"/>
              <a:chOff x="2772" y="8098"/>
              <a:chExt cx="6416" cy="5489"/>
            </a:xfrm>
          </p:grpSpPr>
          <p:grpSp>
            <p:nvGrpSpPr>
              <p:cNvPr id="9" name="Group 17">
                <a:extLst>
                  <a:ext uri="{FF2B5EF4-FFF2-40B4-BE49-F238E27FC236}">
                    <a16:creationId xmlns:a16="http://schemas.microsoft.com/office/drawing/2014/main" xmlns="" id="{245157BD-2251-4544-A644-248B205E9E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772" y="8098"/>
                <a:ext cx="6416" cy="4523"/>
                <a:chOff x="5964" y="8694"/>
                <a:chExt cx="5703" cy="4639"/>
              </a:xfrm>
            </p:grpSpPr>
            <p:pic>
              <p:nvPicPr>
                <p:cNvPr id="11" name="Picture 18" descr="Основные виды по ГОСТ 2.305-68">
                  <a:extLst>
                    <a:ext uri="{FF2B5EF4-FFF2-40B4-BE49-F238E27FC236}">
                      <a16:creationId xmlns:a16="http://schemas.microsoft.com/office/drawing/2014/main" xmlns="" id="{6ED43CD5-5873-4B6F-8B1C-6313AE27EB6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r:link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1672" t="32603"/>
                <a:stretch>
                  <a:fillRect/>
                </a:stretch>
              </p:blipFill>
              <p:spPr bwMode="auto">
                <a:xfrm>
                  <a:off x="5964" y="8921"/>
                  <a:ext cx="5703" cy="4412"/>
                </a:xfrm>
                <a:prstGeom prst="rect">
                  <a:avLst/>
                </a:prstGeom>
                <a:solidFill>
                  <a:srgbClr val="FFFF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12" name="Group 19">
                  <a:extLst>
                    <a:ext uri="{FF2B5EF4-FFF2-40B4-BE49-F238E27FC236}">
                      <a16:creationId xmlns:a16="http://schemas.microsoft.com/office/drawing/2014/main" xmlns="" id="{88AED1E9-ACB4-4F56-91A4-AD1010E36B9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5964" y="8694"/>
                  <a:ext cx="5527" cy="3558"/>
                  <a:chOff x="5964" y="8694"/>
                  <a:chExt cx="5527" cy="3558"/>
                </a:xfrm>
              </p:grpSpPr>
              <p:sp>
                <p:nvSpPr>
                  <p:cNvPr id="13" name="Text Box 20">
                    <a:extLst>
                      <a:ext uri="{FF2B5EF4-FFF2-40B4-BE49-F238E27FC236}">
                        <a16:creationId xmlns:a16="http://schemas.microsoft.com/office/drawing/2014/main" xmlns="" id="{C436EDA2-FFAA-40A2-96D7-321437E5A5E6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964" y="8694"/>
                    <a:ext cx="1317" cy="1620"/>
                  </a:xfrm>
                  <a:prstGeom prst="rect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rot="0" vert="horz" wrap="square" lIns="91440" tIns="45720" rIns="91440" bIns="45720" anchor="t" anchorCtr="0" upright="1">
                    <a:noAutofit/>
                  </a:bodyPr>
                  <a:lstStyle/>
                  <a:p>
                    <a:pPr>
                      <a:lnSpc>
                        <a:spcPct val="107000"/>
                      </a:lnSpc>
                      <a:spcAft>
                        <a:spcPts val="800"/>
                      </a:spcAft>
                    </a:pPr>
                    <a:r>
                      <a: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 </a:t>
                    </a:r>
                  </a:p>
                </p:txBody>
              </p:sp>
              <p:grpSp>
                <p:nvGrpSpPr>
                  <p:cNvPr id="14" name="Group 21">
                    <a:extLst>
                      <a:ext uri="{FF2B5EF4-FFF2-40B4-BE49-F238E27FC236}">
                        <a16:creationId xmlns:a16="http://schemas.microsoft.com/office/drawing/2014/main" xmlns="" id="{2C59AAC1-B32D-4547-A6F7-14B3375CCA1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6235" y="9262"/>
                    <a:ext cx="5256" cy="2990"/>
                    <a:chOff x="6235" y="9262"/>
                    <a:chExt cx="5256" cy="2990"/>
                  </a:xfrm>
                </p:grpSpPr>
                <p:sp>
                  <p:nvSpPr>
                    <p:cNvPr id="15" name="Text Box 22">
                      <a:extLst>
                        <a:ext uri="{FF2B5EF4-FFF2-40B4-BE49-F238E27FC236}">
                          <a16:creationId xmlns:a16="http://schemas.microsoft.com/office/drawing/2014/main" xmlns="" id="{783212FD-E69B-4433-8005-72F63581767A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7513" y="9262"/>
                      <a:ext cx="1347" cy="360"/>
                    </a:xfrm>
                    <a:prstGeom prst="rect">
                      <a:avLst/>
                    </a:prstGeom>
                    <a:solidFill>
                      <a:srgbClr val="F9F6CB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rot="0" vert="horz" wrap="square" lIns="91440" tIns="45720" rIns="91440" bIns="45720" anchor="t" anchorCtr="0" upright="1">
                      <a:noAutofit/>
                    </a:bodyPr>
                    <a:lstStyle/>
                    <a:p>
                      <a:pPr indent="-5334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Quyidan ko`rinish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6" name="Text Box 23">
                      <a:extLst>
                        <a:ext uri="{FF2B5EF4-FFF2-40B4-BE49-F238E27FC236}">
                          <a16:creationId xmlns:a16="http://schemas.microsoft.com/office/drawing/2014/main" xmlns="" id="{6BF5C00F-69FC-42F8-B10F-621A582F50C2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7512" y="10528"/>
                      <a:ext cx="1292" cy="326"/>
                    </a:xfrm>
                    <a:prstGeom prst="rect">
                      <a:avLst/>
                    </a:prstGeom>
                    <a:solidFill>
                      <a:srgbClr val="F9F6CB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rot="0" vert="horz" wrap="square" lIns="91440" tIns="45720" rIns="91440" bIns="45720" anchor="t" anchorCtr="0" upright="1">
                      <a:noAutofit/>
                    </a:bodyPr>
                    <a:lstStyle/>
                    <a:p>
                      <a:pPr indent="-62230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Olddan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ko`rinish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7" name="Text Box 24">
                      <a:extLst>
                        <a:ext uri="{FF2B5EF4-FFF2-40B4-BE49-F238E27FC236}">
                          <a16:creationId xmlns:a16="http://schemas.microsoft.com/office/drawing/2014/main" xmlns="" id="{5A4B211E-AA58-47D1-BA94-6C797090B80F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162" y="10528"/>
                      <a:ext cx="1329" cy="326"/>
                    </a:xfrm>
                    <a:prstGeom prst="rect">
                      <a:avLst/>
                    </a:prstGeom>
                    <a:solidFill>
                      <a:srgbClr val="F9F6CB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rot="0" vert="horz" wrap="square" lIns="91440" tIns="45720" rIns="91440" bIns="45720" anchor="t" anchorCtr="0" upright="1">
                      <a:noAutofit/>
                    </a:bodyPr>
                    <a:lstStyle/>
                    <a:p>
                      <a:pPr indent="-53340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Ortdan korinish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8" name="Text Box 25">
                      <a:extLst>
                        <a:ext uri="{FF2B5EF4-FFF2-40B4-BE49-F238E27FC236}">
                          <a16:creationId xmlns:a16="http://schemas.microsoft.com/office/drawing/2014/main" xmlns="" id="{7467D6E4-99BF-4ACA-B0C2-AA3671AEFC44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8874" y="10415"/>
                      <a:ext cx="1286" cy="426"/>
                    </a:xfrm>
                    <a:prstGeom prst="rect">
                      <a:avLst/>
                    </a:prstGeom>
                    <a:solidFill>
                      <a:srgbClr val="F9F6CB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rot="0" vert="horz" wrap="square" lIns="91440" tIns="45720" rIns="91440" bIns="45720" anchor="t" anchorCtr="0" upright="1">
                      <a:noAutofit/>
                    </a:bodyPr>
                    <a:lstStyle/>
                    <a:p>
                      <a:pPr indent="-53340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Chapdan ko`rinish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9" name="Text Box 26">
                      <a:extLst>
                        <a:ext uri="{FF2B5EF4-FFF2-40B4-BE49-F238E27FC236}">
                          <a16:creationId xmlns:a16="http://schemas.microsoft.com/office/drawing/2014/main" xmlns="" id="{755F5DE5-5C8F-45EE-B9BD-79A4643AAAD4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7517" y="11892"/>
                      <a:ext cx="1343" cy="360"/>
                    </a:xfrm>
                    <a:prstGeom prst="rect">
                      <a:avLst/>
                    </a:prstGeom>
                    <a:solidFill>
                      <a:srgbClr val="F9F6CB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rot="0" vert="horz" wrap="square" lIns="91440" tIns="45720" rIns="91440" bIns="45720" anchor="t" anchorCtr="0" upright="1">
                      <a:noAutofit/>
                    </a:bodyPr>
                    <a:lstStyle/>
                    <a:p>
                      <a:pPr indent="-5334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Ustdan ko`rinish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20" name="Text Box 27">
                      <a:extLst>
                        <a:ext uri="{FF2B5EF4-FFF2-40B4-BE49-F238E27FC236}">
                          <a16:creationId xmlns:a16="http://schemas.microsoft.com/office/drawing/2014/main" xmlns="" id="{D3F84D9E-9916-445B-B3D1-AE625A689A83}"/>
                        </a:ext>
                      </a:extLst>
                    </p:cNvPr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235" y="10528"/>
                      <a:ext cx="1277" cy="326"/>
                    </a:xfrm>
                    <a:prstGeom prst="rect">
                      <a:avLst/>
                    </a:prstGeom>
                    <a:solidFill>
                      <a:srgbClr val="F9F6CB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 algn="ctr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rot="0" vert="horz" wrap="square" lIns="91440" tIns="45720" rIns="91440" bIns="45720" anchor="t" anchorCtr="0" upright="1">
                      <a:noAutofit/>
                    </a:bodyPr>
                    <a:lstStyle/>
                    <a:p>
                      <a:pPr indent="-53340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O`ngdan ko`rinish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  <p:sp>
            <p:nvSpPr>
              <p:cNvPr id="10" name="Text Box 28">
                <a:extLst>
                  <a:ext uri="{FF2B5EF4-FFF2-40B4-BE49-F238E27FC236}">
                    <a16:creationId xmlns:a16="http://schemas.microsoft.com/office/drawing/2014/main" xmlns="" id="{97EA1371-87F2-4335-931B-19A186921F9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43" y="13097"/>
                <a:ext cx="4500" cy="49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uz-Cyrl-UZ" sz="1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3.</a:t>
                </a:r>
                <a:r>
                  <a:rPr lang="en-US" sz="1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2-rasm</a:t>
                </a:r>
                <a:r>
                  <a:rPr lang="en-US" sz="1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1400" i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Asosiy</a:t>
                </a:r>
                <a:r>
                  <a:rPr lang="en-US" sz="140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400" i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ko`rinishlar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6" name="Text Box 29">
              <a:extLst>
                <a:ext uri="{FF2B5EF4-FFF2-40B4-BE49-F238E27FC236}">
                  <a16:creationId xmlns:a16="http://schemas.microsoft.com/office/drawing/2014/main" xmlns="" id="{4EDBF799-3A0E-4739-A4E7-3724C8544F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1" y="12779"/>
              <a:ext cx="400" cy="265"/>
            </a:xfrm>
            <a:prstGeom prst="rect">
              <a:avLst/>
            </a:prstGeom>
            <a:solidFill>
              <a:srgbClr val="FBF5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7" name="Text Box 30">
              <a:extLst>
                <a:ext uri="{FF2B5EF4-FFF2-40B4-BE49-F238E27FC236}">
                  <a16:creationId xmlns:a16="http://schemas.microsoft.com/office/drawing/2014/main" xmlns="" id="{CE04F90C-BC51-416D-A65A-1080025B65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68" y="14163"/>
              <a:ext cx="400" cy="265"/>
            </a:xfrm>
            <a:prstGeom prst="rect">
              <a:avLst/>
            </a:prstGeom>
            <a:solidFill>
              <a:srgbClr val="FBF5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8" name="Text Box 31">
              <a:extLst>
                <a:ext uri="{FF2B5EF4-FFF2-40B4-BE49-F238E27FC236}">
                  <a16:creationId xmlns:a16="http://schemas.microsoft.com/office/drawing/2014/main" xmlns="" id="{20170391-D4AF-4B21-8D0B-7AEDAAB669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81" y="12779"/>
              <a:ext cx="400" cy="265"/>
            </a:xfrm>
            <a:prstGeom prst="rect">
              <a:avLst/>
            </a:prstGeom>
            <a:solidFill>
              <a:srgbClr val="FBF5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11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F98466CA-B6FB-426E-AF11-BDAF8206E4C8}"/>
              </a:ext>
            </a:extLst>
          </p:cNvPr>
          <p:cNvSpPr/>
          <p:nvPr/>
        </p:nvSpPr>
        <p:spPr>
          <a:xfrm>
            <a:off x="2550160" y="300766"/>
            <a:ext cx="7213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36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ko`rinishlar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952192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1311128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3.2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Formatlar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Masshtablar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ru-RU" dirty="0">
                <a:solidFill>
                  <a:schemeClr val="accent2"/>
                </a:solidFill>
              </a:rPr>
              <a:t/>
            </a:r>
            <a:br>
              <a:rPr lang="ru-RU" dirty="0">
                <a:solidFill>
                  <a:schemeClr val="accent2"/>
                </a:solidFill>
              </a:rPr>
            </a:b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8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3065" y="1318639"/>
            <a:ext cx="2523759" cy="38342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824047" y="564988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Kevin</a:t>
            </a:r>
            <a:r>
              <a:rPr lang="ru-RU" dirty="0"/>
              <a:t> V. (2022).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Articulated</a:t>
            </a:r>
            <a:r>
              <a:rPr lang="ru-RU" dirty="0"/>
              <a:t> </a:t>
            </a:r>
            <a:r>
              <a:rPr lang="ru-RU" dirty="0" err="1"/>
              <a:t>Wall</a:t>
            </a:r>
            <a:r>
              <a:rPr lang="ru-RU" dirty="0"/>
              <a:t>, </a:t>
            </a:r>
            <a:r>
              <a:rPr lang="ru-RU" dirty="0" err="1"/>
              <a:t>better</a:t>
            </a:r>
            <a:r>
              <a:rPr lang="ru-RU" dirty="0"/>
              <a:t> </a:t>
            </a:r>
            <a:r>
              <a:rPr lang="ru-RU" dirty="0" err="1"/>
              <a:t>known</a:t>
            </a:r>
            <a:r>
              <a:rPr lang="ru-RU" dirty="0"/>
              <a:t> </a:t>
            </a:r>
            <a:r>
              <a:rPr lang="ru-RU" dirty="0" err="1"/>
              <a:t>as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I-25 </a:t>
            </a:r>
            <a:r>
              <a:rPr lang="ru-RU" dirty="0" err="1"/>
              <a:t>french</a:t>
            </a:r>
            <a:r>
              <a:rPr lang="ru-RU" dirty="0"/>
              <a:t> </a:t>
            </a:r>
            <a:r>
              <a:rPr lang="ru-RU" dirty="0" err="1"/>
              <a:t>fries</a:t>
            </a:r>
            <a:r>
              <a:rPr lang="ru-RU" dirty="0"/>
              <a:t> </a:t>
            </a:r>
            <a:r>
              <a:rPr lang="ru-RU" dirty="0" err="1"/>
              <a:t>by</a:t>
            </a:r>
            <a:r>
              <a:rPr lang="ru-RU" dirty="0"/>
              <a:t> </a:t>
            </a:r>
            <a:r>
              <a:rPr lang="ru-RU" dirty="0" err="1"/>
              <a:t>Herbert</a:t>
            </a:r>
            <a:r>
              <a:rPr lang="ru-RU" dirty="0"/>
              <a:t> </a:t>
            </a:r>
            <a:r>
              <a:rPr lang="ru-RU" dirty="0" err="1"/>
              <a:t>Bayer</a:t>
            </a:r>
            <a:r>
              <a:rPr lang="ru-RU" dirty="0"/>
              <a:t>. </a:t>
            </a:r>
            <a:r>
              <a:rPr lang="ru-RU" dirty="0" err="1"/>
              <a:t>Unsplash</a:t>
            </a:r>
            <a:r>
              <a:rPr lang="ru-RU" dirty="0"/>
              <a:t>. https://unsplash.com/photos/-NUxh4Xop74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60183" y="1318639"/>
            <a:ext cx="7534250" cy="40370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Chizmalarni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 bo‘yicha asosiy standartlar qatoriga formatlar, masshtablar, chiziqlar, shriftlar, asosiy yozuv va materiallarni grafik belgilar standartlari kiradi. Ularni quyida alohida ko‘rib chiqamiz. 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571625" algn="l"/>
              </a:tabLst>
            </a:pPr>
            <a:r>
              <a:rPr lang="uz-Cyrl-UZ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 formatlari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6695" algn="just">
              <a:lnSpc>
                <a:spcPct val="150000"/>
              </a:lnSpc>
              <a:spcAft>
                <a:spcPts val="60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Chizmalar format deb ataluvchi standart o‘lchamli chizma qog‘ozlariga chiziladi. Tomonlarining o‘lchami 1189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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841 mm va yuzasi 1 m</a:t>
            </a:r>
            <a:r>
              <a:rPr lang="uz-Cyrl-UZ" cap="all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bo‘lgan qog‘oz a0 formatli chizma qog‘ozi deyiladi. A0 format qog‘ozini teng bo‘laklarga bo‘lishdan hosil bo‘lgan qog‘ozlar asosiy formatlar hisoblanadi. </a:t>
            </a:r>
            <a:endParaRPr lang="ru-RU" sz="11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200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9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61338" y="322669"/>
            <a:ext cx="71247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20970" marR="90170" indent="-269875" algn="r">
              <a:lnSpc>
                <a:spcPct val="150000"/>
              </a:lnSpc>
              <a:spcAft>
                <a:spcPts val="800"/>
              </a:spcAft>
              <a:tabLst>
                <a:tab pos="1571625" algn="l"/>
              </a:tabLst>
            </a:pP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.2-jadval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106983"/>
              </p:ext>
            </p:extLst>
          </p:nvPr>
        </p:nvGraphicFramePr>
        <p:xfrm>
          <a:off x="1142999" y="830500"/>
          <a:ext cx="9972676" cy="104521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2805590">
                  <a:extLst>
                    <a:ext uri="{9D8B030D-6E8A-4147-A177-3AD203B41FA5}">
                      <a16:colId xmlns:a16="http://schemas.microsoft.com/office/drawing/2014/main" xmlns="" val="4052089171"/>
                    </a:ext>
                  </a:extLst>
                </a:gridCol>
                <a:gridCol w="1384781">
                  <a:extLst>
                    <a:ext uri="{9D8B030D-6E8A-4147-A177-3AD203B41FA5}">
                      <a16:colId xmlns:a16="http://schemas.microsoft.com/office/drawing/2014/main" xmlns="" val="646735890"/>
                    </a:ext>
                  </a:extLst>
                </a:gridCol>
                <a:gridCol w="1402794">
                  <a:extLst>
                    <a:ext uri="{9D8B030D-6E8A-4147-A177-3AD203B41FA5}">
                      <a16:colId xmlns:a16="http://schemas.microsoft.com/office/drawing/2014/main" xmlns="" val="3037504595"/>
                    </a:ext>
                  </a:extLst>
                </a:gridCol>
                <a:gridCol w="1408424">
                  <a:extLst>
                    <a:ext uri="{9D8B030D-6E8A-4147-A177-3AD203B41FA5}">
                      <a16:colId xmlns:a16="http://schemas.microsoft.com/office/drawing/2014/main" xmlns="" val="806098272"/>
                    </a:ext>
                  </a:extLst>
                </a:gridCol>
                <a:gridCol w="1391536">
                  <a:extLst>
                    <a:ext uri="{9D8B030D-6E8A-4147-A177-3AD203B41FA5}">
                      <a16:colId xmlns:a16="http://schemas.microsoft.com/office/drawing/2014/main" xmlns="" val="1112776706"/>
                    </a:ext>
                  </a:extLst>
                </a:gridCol>
                <a:gridCol w="1579551">
                  <a:extLst>
                    <a:ext uri="{9D8B030D-6E8A-4147-A177-3AD203B41FA5}">
                      <a16:colId xmlns:a16="http://schemas.microsoft.com/office/drawing/2014/main" xmlns="" val="1652010239"/>
                    </a:ext>
                  </a:extLst>
                </a:gridCol>
              </a:tblGrid>
              <a:tr h="3479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>
                          <a:effectLst/>
                        </a:rPr>
                        <a:t>Format belgisi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>
                          <a:effectLst/>
                        </a:rPr>
                        <a:t>A4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>
                          <a:effectLst/>
                        </a:rPr>
                        <a:t>A3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>
                          <a:effectLst/>
                        </a:rPr>
                        <a:t>A2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>
                          <a:effectLst/>
                        </a:rPr>
                        <a:t>A1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>
                          <a:effectLst/>
                        </a:rPr>
                        <a:t>A0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2191938413"/>
                  </a:ext>
                </a:extLst>
              </a:tr>
              <a:tr h="6972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en-US" sz="1400" dirty="0" err="1">
                          <a:effectLst/>
                        </a:rPr>
                        <a:t>Qog‘oz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tomonlarining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o‘lchami</a:t>
                      </a:r>
                      <a:r>
                        <a:rPr lang="en-US" sz="1400" dirty="0">
                          <a:effectLst/>
                        </a:rPr>
                        <a:t>, mm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>
                          <a:effectLst/>
                        </a:rPr>
                        <a:t>297×210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>
                          <a:effectLst/>
                        </a:rPr>
                        <a:t>297×420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>
                          <a:effectLst/>
                        </a:rPr>
                        <a:t>594×420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>
                          <a:effectLst/>
                        </a:rPr>
                        <a:t>594×841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400" dirty="0">
                          <a:effectLst/>
                        </a:rPr>
                        <a:t>1189×841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815747869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382495" y="1563396"/>
            <a:ext cx="3758185" cy="539847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676525" y="6374696"/>
            <a:ext cx="73616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Free to use under the </a:t>
            </a:r>
            <a:r>
              <a:rPr lang="en-US" dirty="0" err="1">
                <a:hlinkClick r:id="rId3"/>
              </a:rPr>
              <a:t>Unsplash</a:t>
            </a:r>
            <a:r>
              <a:rPr lang="en-US" dirty="0">
                <a:hlinkClick r:id="rId3"/>
              </a:rPr>
              <a:t> License</a:t>
            </a:r>
            <a:r>
              <a:rPr lang="en-US" dirty="0"/>
              <a:t>.  </a:t>
            </a:r>
            <a:r>
              <a:rPr lang="ru-RU" dirty="0">
                <a:hlinkClick r:id="rId4"/>
              </a:rPr>
              <a:t>https://unsplash.com/photos/aJTiW00qqtI</a:t>
            </a:r>
            <a:r>
              <a:rPr lang="en-US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1461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10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57349" y="166465"/>
            <a:ext cx="831532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571625" algn="l"/>
              </a:tabLst>
            </a:pPr>
            <a:r>
              <a:rPr lang="ru-RU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Masshtablar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71625" algn="l"/>
              </a:tabLs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tasvirlangan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o‘lchamlarini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xaqiqiy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o‘lchamlariga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"M"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M1:1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natural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o‘lchamdagi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chizilgan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ifodalaydi.Davlat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standartiga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qatorlardan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47851"/>
              </p:ext>
            </p:extLst>
          </p:nvPr>
        </p:nvGraphicFramePr>
        <p:xfrm>
          <a:off x="1117600" y="3017520"/>
          <a:ext cx="9875520" cy="296418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4502414">
                  <a:extLst>
                    <a:ext uri="{9D8B030D-6E8A-4147-A177-3AD203B41FA5}">
                      <a16:colId xmlns:a16="http://schemas.microsoft.com/office/drawing/2014/main" xmlns="" val="1291539280"/>
                    </a:ext>
                  </a:extLst>
                </a:gridCol>
                <a:gridCol w="5373106">
                  <a:extLst>
                    <a:ext uri="{9D8B030D-6E8A-4147-A177-3AD203B41FA5}">
                      <a16:colId xmlns:a16="http://schemas.microsoft.com/office/drawing/2014/main" xmlns="" val="1545045774"/>
                    </a:ext>
                  </a:extLst>
                </a:gridCol>
              </a:tblGrid>
              <a:tr h="16661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en-US" sz="1800" dirty="0" err="1">
                          <a:effectLst/>
                        </a:rPr>
                        <a:t>Kichraytirish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masshtablarni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800">
                          <a:effectLst/>
                        </a:rPr>
                        <a:t>1:</a:t>
                      </a:r>
                      <a:r>
                        <a:rPr lang="en-US" sz="1800">
                          <a:effectLst/>
                        </a:rPr>
                        <a:t>2</a:t>
                      </a:r>
                      <a:r>
                        <a:rPr lang="ru-RU" sz="1800">
                          <a:effectLst/>
                        </a:rPr>
                        <a:t>; 1:2.5; 1:4; 1:5; 1:10; 1:15; 1:20; 1:25; 1:40; 1:50; 1:75; 1:100; 1:200; 1:400; 1:500; 1:800; 1:1000.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025169753"/>
                  </a:ext>
                </a:extLst>
              </a:tr>
              <a:tr h="64903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en-US" sz="1800">
                          <a:effectLst/>
                        </a:rPr>
                        <a:t>Haqiqiy kattalikdagi natural masshtab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800">
                          <a:effectLst/>
                        </a:rPr>
                        <a:t>1:1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850447"/>
                  </a:ext>
                </a:extLst>
              </a:tr>
              <a:tr h="64903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en-US" sz="1800">
                          <a:effectLst/>
                        </a:rPr>
                        <a:t>Kattalashtirish  masshtablari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571625" algn="l"/>
                        </a:tabLst>
                      </a:pPr>
                      <a:r>
                        <a:rPr lang="ru-RU" sz="1800" dirty="0">
                          <a:effectLst/>
                        </a:rPr>
                        <a:t>2:1;  2.5:1; 4:1; 5:1; 10:1; 20:1; 40:1; 50:1;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17873443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457574" y="2603914"/>
            <a:ext cx="7286625" cy="463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20970" indent="-90170" algn="ctr">
              <a:lnSpc>
                <a:spcPct val="150000"/>
              </a:lnSpc>
              <a:spcAft>
                <a:spcPts val="800"/>
              </a:spcAft>
              <a:tabLst>
                <a:tab pos="1571625" algn="l"/>
              </a:tabLst>
            </a:pP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.3-jadval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765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11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0197" y="322669"/>
            <a:ext cx="11353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571625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1-rasmda 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natural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(m1:1),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kichiklashtirilgan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(m1:2)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kattalashtirilgan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(m2:1)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masshtablardagi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bo‘lishidan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qat’iy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sonlarining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xaqiqiy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natural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1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05" y="1314449"/>
            <a:ext cx="9895720" cy="4276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2748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</p:spPr>
        <p:txBody>
          <a:bodyPr/>
          <a:lstStyle/>
          <a:p>
            <a:pPr algn="just"/>
            <a:r>
              <a:rPr lang="en-US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</a:t>
            </a:r>
            <a:r>
              <a:rPr lang="en-US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chiziqlari</a:t>
            </a:r>
            <a:endParaRPr lang="en-US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12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62575" y="907140"/>
            <a:ext cx="6143625" cy="5950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chiziqlari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standartlari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ko‘rsatmalarga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binoan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yo‘g‘onlik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rasmga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chiziqlardan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foydalanib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bajarilanadi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chiziqlarining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chizig‘iga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yo‘g‘onliklari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4-jadvalda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chiziqning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yo‘g‘onligi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chizmaning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murakkabligiga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0,5 mm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1,4 mm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qalinlikda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olinishi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Talabalarga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A3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formatda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bajarayotgan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topshiriqlarida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tutash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chiziqning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qalinligini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mm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chemeClr val="accent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86" y="1699101"/>
            <a:ext cx="4554414" cy="2559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669855" y="4517789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</p:spTree>
    <p:extLst>
      <p:ext uri="{BB962C8B-B14F-4D97-AF65-F5344CB8AC3E}">
        <p14:creationId xmlns:p14="http://schemas.microsoft.com/office/powerpoint/2010/main" val="472141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13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81474" y="165703"/>
            <a:ext cx="7439025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20970" indent="-90170" algn="r">
              <a:lnSpc>
                <a:spcPct val="150000"/>
              </a:lnSpc>
              <a:spcAft>
                <a:spcPts val="800"/>
              </a:spcAft>
              <a:tabLst>
                <a:tab pos="1571625" algn="l"/>
              </a:tabLst>
            </a:pP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.4-jadval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0414" y="504461"/>
            <a:ext cx="5040528" cy="5960825"/>
          </a:xfrm>
          <a:prstGeom prst="rect">
            <a:avLst/>
          </a:prstGeom>
        </p:spPr>
      </p:pic>
      <p:pic>
        <p:nvPicPr>
          <p:cNvPr id="28" name="Рисунок 27" descr="17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614"/>
          <a:stretch/>
        </p:blipFill>
        <p:spPr bwMode="auto">
          <a:xfrm>
            <a:off x="848480" y="1181366"/>
            <a:ext cx="4590295" cy="4276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3377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14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48785" y="1024400"/>
            <a:ext cx="1030605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71625" algn="l"/>
              </a:tabLs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-rasm,1)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ko‘rinar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sirtlarning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ko‘rinar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kesishuv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kesimning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qirqim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kiruvchi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ko‘rinar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tasvirlashda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71625" algn="l"/>
              </a:tabLs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Ingichka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shtrixlash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tokcha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2), OX, OY, OZ -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proeksiya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o‘qlarini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yondosh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tasvirlovchi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tasavvur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qilinayotgan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tekisliklarning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yasashlarda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xarakterli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nuqtalarni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yo‘llarini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ko‘rsatuvchi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chizishda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Shtrix chiziq ko‘rinmaydigan kontur va o‘tish chiziqlarini tasvirlashda ishlatiladi (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3.2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-rasm, 3).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Shtrixpunktir chiziq o‘q va markaz chiziqlarini, chetga chiqarib yoki bevosita ko‘rinishda bajarilgan kesimlarning simmetriya o‘qlarini tasvirlashda ishlatiladi (2.2-rasm, 4). Tutash to‘lqin chiziq ko‘rinish va qirqimlarda kesilish, chegaralash chiziqlarini tasvirlashda ishlatiladi (2.2-rasm, 5). Yo‘g‘on uzuq chiziq  kesuvchi tekislikning holatini belgilash uchun ishlatiladi (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.2-rasm. 6)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5798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15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234554"/>
            <a:ext cx="3486150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Ingichka tutash siniq chiziq uzun o‘yiq chiziqlarni tasvirlashda ishlatiladi (2.2-rasm, 7). Yo‘g‘on to‘lqin shtrixpunktir chiziq buyum yuzalarining termik ishlov beriladigan yoki qoplanadigan joylarini belgilashda (2.2-rasm, 8) va kesuvchi tekislik oldida joylashgan elementlarni tasvirlashda ishlatiladi.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Ingichka ikki nuqtali shtrixpunktir chiziq yoyilmalardagi bukilish (2.2-rasm, 9) va ko‘rinish bilan ustma-ust joylashgan yoyish chiziqlarini tasvirlashda ishlatiladi.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4" y="322669"/>
            <a:ext cx="4058285" cy="538162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809231" y="6051531"/>
            <a:ext cx="105028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571625" algn="l"/>
              </a:tabLs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uz-Cyrl-UZ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948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1311128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2. 3.</a:t>
            </a:r>
            <a:r>
              <a:rPr lang="ru-RU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Texnik</a:t>
            </a:r>
            <a:r>
              <a:rPr lang="ru-RU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hujjatlarni</a:t>
            </a:r>
            <a:r>
              <a:rPr lang="ru-RU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i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tayyorlash</a:t>
            </a:r>
            <a:r>
              <a:rPr lang="ru-RU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</a:t>
            </a:r>
            <a: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ru-RU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en-US" b="1" i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Asosiy</a:t>
            </a:r>
            <a:r>
              <a:rPr lang="en-US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i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yozuv</a:t>
            </a:r>
            <a:endParaRPr lang="ru-R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16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57072" y="1724963"/>
            <a:ext cx="8315325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 yozuv chizmalar to‘g‘risida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ma’lumotlarni beradi. Asosiy yozuvning rasmi, o‘lchami va mazmuni Davlat standartlari O‘zDS 2.304-97 dabelgilangan.Chizma va sxemalar uchun asosiy yozuvlar o‘lchamlarining namunasi </a:t>
            </a:r>
            <a:r>
              <a:rPr lang="uz-Cyrl-UZ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 ko’rsatilgan.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12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50" y="3243437"/>
            <a:ext cx="6419850" cy="324556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5206738" y="6305446"/>
            <a:ext cx="110799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571625" algn="l"/>
              </a:tabLs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2.3-rasm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4959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17</a:t>
            </a:fld>
            <a:endParaRPr lang="ru-RU" dirty="0"/>
          </a:p>
        </p:txBody>
      </p:sp>
      <p:pic>
        <p:nvPicPr>
          <p:cNvPr id="4" name="Рисунок 3" descr="12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935" y="989434"/>
            <a:ext cx="8062277" cy="28079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408930" y="3908510"/>
            <a:ext cx="105028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571625" algn="l"/>
              </a:tabLs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  <a:r>
              <a:rPr lang="uz-Cyrl-UZ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9278" y="4527447"/>
            <a:ext cx="5769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Asosiy yozuvni to‘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dirish namunasi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uz-Cyrl-U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-rasmda ko‘rsatilgan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68279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18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2875" y="102979"/>
            <a:ext cx="12192000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 yozuv grafalari – katakchada quyidagi ma’lumotlar ko‘rsatilgan: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1-grafa. Buyumning nomi, chizmaning  nomi yoki hujjatning nomi, agarda shu hujjatga shifr berilgan bo‘lsa.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2-grafa. Hujjatning belgilanishi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3-grafa. Tayyorlanadigan detalning materiali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4-grafa. Chizmaning literi  (o‘quv ch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izmasiga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«O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harfi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5-grafa.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kilogrammlarda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o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lchov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rsatilmaydi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6-grafa.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Chizmaning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masshtabi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O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zDS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2.302-97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rsatiladi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7-grafa.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Varaqning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8-grafa.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Hujjatning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varaqlar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9-grafa.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tashkilotning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(O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yurtining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shifri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10-grafa.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Hujjatni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imzolovchi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11-grafa.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Hujjatni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imzolovchi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familiyasi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12-grafa.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Chizmani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tayyorlanishida mas’ul shaxslar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imzosi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13-grafa. Hujjatni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imzolangan sanasi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Eslatma: 3 va 5-grafalar faqat detal chizmalarida to‘ldiriladi.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8678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</p:spPr>
        <p:txBody>
          <a:bodyPr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Foydalanilgan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adabiyotlar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va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sayt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linklari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19</a:t>
            </a:fld>
            <a:endParaRPr lang="ru-RU" dirty="0"/>
          </a:p>
        </p:txBody>
      </p:sp>
      <p:sp>
        <p:nvSpPr>
          <p:cNvPr id="7" name="Прямоугольник 112">
            <a:extLst>
              <a:ext uri="{FF2B5EF4-FFF2-40B4-BE49-F238E27FC236}">
                <a16:creationId xmlns:a16="http://schemas.microsoft.com/office/drawing/2014/main" xmlns="" id="{9C8909F7-D927-F740-9836-8F8C8156580D}"/>
              </a:ext>
            </a:extLst>
          </p:cNvPr>
          <p:cNvSpPr/>
          <p:nvPr/>
        </p:nvSpPr>
        <p:spPr>
          <a:xfrm>
            <a:off x="786335" y="2004647"/>
            <a:ext cx="52539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i="1" dirty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948702" y="1283646"/>
            <a:ext cx="562197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Asosiy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adabiyotlar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/>
              <a:t>1</a:t>
            </a:r>
            <a:r>
              <a:rPr lang="uz-Cyrl-UZ" dirty="0"/>
              <a:t>. </a:t>
            </a:r>
            <a:r>
              <a:rPr lang="en-US" dirty="0"/>
              <a:t>Harvey Willard Miller. </a:t>
            </a:r>
            <a:r>
              <a:rPr lang="uz-Cyrl-UZ" dirty="0"/>
              <a:t> Descriptive Geometry</a:t>
            </a:r>
            <a:r>
              <a:rPr lang="en-US" dirty="0"/>
              <a:t>. London, 2013. - 149 pages.</a:t>
            </a:r>
            <a:endParaRPr lang="ru-RU" dirty="0"/>
          </a:p>
          <a:p>
            <a:r>
              <a:rPr lang="en-US" dirty="0"/>
              <a:t>2. William Griswold Smith. Practical </a:t>
            </a:r>
            <a:r>
              <a:rPr lang="uz-Cyrl-UZ" dirty="0"/>
              <a:t>Descriptive Geometry</a:t>
            </a:r>
            <a:r>
              <a:rPr lang="en-US" dirty="0"/>
              <a:t>. London. 2013. - 257 pages.</a:t>
            </a:r>
            <a:endParaRPr lang="ru-RU" dirty="0"/>
          </a:p>
          <a:p>
            <a:r>
              <a:rPr lang="en-US" dirty="0"/>
              <a:t>3. </a:t>
            </a:r>
            <a:r>
              <a:rPr lang="en-US" dirty="0" err="1"/>
              <a:t>Azimov</a:t>
            </a:r>
            <a:r>
              <a:rPr lang="en-US" dirty="0"/>
              <a:t> T.D. </a:t>
            </a:r>
            <a:r>
              <a:rPr lang="en-US" dirty="0" err="1"/>
              <a:t>Chizma</a:t>
            </a:r>
            <a:r>
              <a:rPr lang="en-US" dirty="0"/>
              <a:t> </a:t>
            </a:r>
            <a:r>
              <a:rPr lang="en-US" dirty="0" err="1"/>
              <a:t>geometriya</a:t>
            </a:r>
            <a:r>
              <a:rPr lang="en-US" dirty="0"/>
              <a:t> </a:t>
            </a:r>
            <a:r>
              <a:rPr lang="en-US" dirty="0" err="1"/>
              <a:t>fanidan</a:t>
            </a:r>
            <a:r>
              <a:rPr lang="en-US" dirty="0"/>
              <a:t> </a:t>
            </a:r>
            <a:r>
              <a:rPr lang="en-US" dirty="0" err="1"/>
              <a:t>ma’ruzalar</a:t>
            </a:r>
            <a:r>
              <a:rPr lang="en-US" dirty="0"/>
              <a:t> </a:t>
            </a:r>
            <a:r>
              <a:rPr lang="en-US" dirty="0" err="1"/>
              <a:t>matni</a:t>
            </a:r>
            <a:r>
              <a:rPr lang="en-US" dirty="0"/>
              <a:t>. </a:t>
            </a:r>
            <a:r>
              <a:rPr lang="en-US" dirty="0" err="1"/>
              <a:t>O’quv</a:t>
            </a:r>
            <a:r>
              <a:rPr lang="en-US" dirty="0"/>
              <a:t> </a:t>
            </a:r>
            <a:r>
              <a:rPr lang="en-US" dirty="0" err="1"/>
              <a:t>qo’llanma</a:t>
            </a:r>
            <a:r>
              <a:rPr lang="en-US" dirty="0"/>
              <a:t> </a:t>
            </a:r>
            <a:r>
              <a:rPr lang="uz-Cyrl-UZ" dirty="0"/>
              <a:t>–T.: </a:t>
            </a:r>
            <a:r>
              <a:rPr lang="en-US" dirty="0"/>
              <a:t>TDTU, 2005. - 155 b.</a:t>
            </a:r>
            <a:endParaRPr lang="ru-RU" dirty="0"/>
          </a:p>
          <a:p>
            <a:r>
              <a:rPr lang="en-US" dirty="0"/>
              <a:t>4</a:t>
            </a:r>
            <a:r>
              <a:rPr lang="uz-Cyrl-UZ" dirty="0"/>
              <a:t>.  Murodov Sh. va boshqalar. Chizma geometriya. Oliy o’quv yurtlari uchun darslik.   -T.: ”O’qituvchi”, 2008. - 260 b.</a:t>
            </a:r>
            <a:endParaRPr lang="ru-RU" dirty="0"/>
          </a:p>
          <a:p>
            <a:r>
              <a:rPr lang="ru-RU" dirty="0"/>
              <a:t>5. </a:t>
            </a:r>
            <a:r>
              <a:rPr lang="en-US" dirty="0"/>
              <a:t>L</a:t>
            </a:r>
            <a:r>
              <a:rPr lang="ru-RU" dirty="0"/>
              <a:t>. </a:t>
            </a:r>
            <a:r>
              <a:rPr lang="en-US" dirty="0" err="1"/>
              <a:t>Xeyfes</a:t>
            </a:r>
            <a:r>
              <a:rPr lang="ru-RU" dirty="0"/>
              <a:t> «Инженерная компьютерная графика» СПБ: БХБ. - Петербург.:  2005.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02923" y="4844534"/>
            <a:ext cx="34829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Rasmlar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yuklangan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sayt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linki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:</a:t>
            </a: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https://unsplash.com/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516" y="1283646"/>
            <a:ext cx="3188223" cy="4800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78362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4333" y="357838"/>
            <a:ext cx="10515600" cy="701731"/>
          </a:xfrm>
        </p:spPr>
        <p:txBody>
          <a:bodyPr/>
          <a:lstStyle/>
          <a:p>
            <a:pPr algn="ctr"/>
            <a:r>
              <a:rPr lang="en-US" b="1" dirty="0" err="1">
                <a:solidFill>
                  <a:schemeClr val="accent1"/>
                </a:solidFill>
              </a:rPr>
              <a:t>Chizma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geometriya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va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muhandislik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grafikasi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20</a:t>
            </a:fld>
            <a:endParaRPr lang="ru-RU" dirty="0"/>
          </a:p>
        </p:txBody>
      </p:sp>
      <p:sp>
        <p:nvSpPr>
          <p:cNvPr id="7" name="Прямоугольник 112">
            <a:extLst>
              <a:ext uri="{FF2B5EF4-FFF2-40B4-BE49-F238E27FC236}">
                <a16:creationId xmlns:a16="http://schemas.microsoft.com/office/drawing/2014/main" xmlns="" id="{9C8909F7-D927-F740-9836-8F8C8156580D}"/>
              </a:ext>
            </a:extLst>
          </p:cNvPr>
          <p:cNvSpPr/>
          <p:nvPr/>
        </p:nvSpPr>
        <p:spPr>
          <a:xfrm>
            <a:off x="4865966" y="1960686"/>
            <a:ext cx="52539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i="1" dirty="0"/>
              <a:t>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31" y="1318844"/>
            <a:ext cx="3030415" cy="4545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838548" y="2529826"/>
            <a:ext cx="460716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i="1" dirty="0" err="1">
                <a:solidFill>
                  <a:schemeClr val="accent2">
                    <a:lumMod val="75000"/>
                  </a:schemeClr>
                </a:solidFill>
              </a:rPr>
              <a:t>E`tiboringiz</a:t>
            </a:r>
            <a:r>
              <a:rPr lang="en-US" sz="6600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600" i="1" dirty="0" err="1">
                <a:solidFill>
                  <a:schemeClr val="accent2">
                    <a:lumMod val="75000"/>
                  </a:schemeClr>
                </a:solidFill>
              </a:rPr>
              <a:t>uchun</a:t>
            </a:r>
            <a:r>
              <a:rPr lang="en-US" sz="6600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600" i="1" dirty="0" err="1">
                <a:solidFill>
                  <a:schemeClr val="accent2">
                    <a:lumMod val="75000"/>
                  </a:schemeClr>
                </a:solidFill>
              </a:rPr>
              <a:t>rahmat</a:t>
            </a:r>
            <a:r>
              <a:rPr lang="en-US" sz="6600" i="1" dirty="0">
                <a:solidFill>
                  <a:schemeClr val="accent2">
                    <a:lumMod val="75000"/>
                  </a:schemeClr>
                </a:solidFill>
              </a:rPr>
              <a:t>!</a:t>
            </a:r>
            <a:endParaRPr lang="ru-RU" sz="66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915" y="1303968"/>
            <a:ext cx="3125082" cy="4747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6256172" y="6212343"/>
            <a:ext cx="6096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err="1"/>
              <a:t>Kevin</a:t>
            </a:r>
            <a:r>
              <a:rPr lang="ru-RU" sz="1100" dirty="0"/>
              <a:t> V. (2022). </a:t>
            </a:r>
            <a:r>
              <a:rPr lang="ru-RU" sz="1100" dirty="0" err="1"/>
              <a:t>The</a:t>
            </a:r>
            <a:r>
              <a:rPr lang="ru-RU" sz="1100" dirty="0"/>
              <a:t> </a:t>
            </a:r>
            <a:r>
              <a:rPr lang="ru-RU" sz="1100" dirty="0" err="1"/>
              <a:t>Articulated</a:t>
            </a:r>
            <a:r>
              <a:rPr lang="ru-RU" sz="1100" dirty="0"/>
              <a:t> </a:t>
            </a:r>
            <a:r>
              <a:rPr lang="ru-RU" sz="1100" dirty="0" err="1"/>
              <a:t>Wall</a:t>
            </a:r>
            <a:r>
              <a:rPr lang="ru-RU" sz="1100" dirty="0"/>
              <a:t>, </a:t>
            </a:r>
            <a:r>
              <a:rPr lang="ru-RU" sz="1100" dirty="0" err="1"/>
              <a:t>better</a:t>
            </a:r>
            <a:r>
              <a:rPr lang="ru-RU" sz="1100" dirty="0"/>
              <a:t> </a:t>
            </a:r>
            <a:r>
              <a:rPr lang="ru-RU" sz="1100" dirty="0" err="1"/>
              <a:t>known</a:t>
            </a:r>
            <a:r>
              <a:rPr lang="ru-RU" sz="1100" dirty="0"/>
              <a:t> </a:t>
            </a:r>
            <a:r>
              <a:rPr lang="ru-RU" sz="1100" dirty="0" err="1"/>
              <a:t>as</a:t>
            </a:r>
            <a:r>
              <a:rPr lang="ru-RU" sz="1100" dirty="0"/>
              <a:t> </a:t>
            </a:r>
            <a:r>
              <a:rPr lang="ru-RU" sz="1100" dirty="0" err="1"/>
              <a:t>the</a:t>
            </a:r>
            <a:r>
              <a:rPr lang="ru-RU" sz="1100" dirty="0"/>
              <a:t> I-25 </a:t>
            </a:r>
            <a:r>
              <a:rPr lang="ru-RU" sz="1100" dirty="0" err="1"/>
              <a:t>french</a:t>
            </a:r>
            <a:r>
              <a:rPr lang="ru-RU" sz="1100" dirty="0"/>
              <a:t> </a:t>
            </a:r>
            <a:r>
              <a:rPr lang="ru-RU" sz="1100" dirty="0" err="1"/>
              <a:t>fries</a:t>
            </a:r>
            <a:r>
              <a:rPr lang="ru-RU" sz="1100" dirty="0"/>
              <a:t> </a:t>
            </a:r>
            <a:r>
              <a:rPr lang="ru-RU" sz="1100" dirty="0" err="1"/>
              <a:t>by</a:t>
            </a:r>
            <a:r>
              <a:rPr lang="ru-RU" sz="1100" dirty="0"/>
              <a:t> </a:t>
            </a:r>
            <a:r>
              <a:rPr lang="ru-RU" sz="1100" dirty="0" err="1"/>
              <a:t>Herbert</a:t>
            </a:r>
            <a:r>
              <a:rPr lang="ru-RU" sz="1100" dirty="0"/>
              <a:t> </a:t>
            </a:r>
            <a:r>
              <a:rPr lang="ru-RU" sz="1100" dirty="0" err="1"/>
              <a:t>Bayer</a:t>
            </a:r>
            <a:r>
              <a:rPr lang="ru-RU" sz="1100" dirty="0"/>
              <a:t>. </a:t>
            </a:r>
            <a:r>
              <a:rPr lang="ru-RU" sz="1100" dirty="0" err="1"/>
              <a:t>Unsplash</a:t>
            </a:r>
            <a:r>
              <a:rPr lang="ru-RU" sz="1100" dirty="0"/>
              <a:t>. https://unsplash.com/photos/-NUxh4Xop74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366082" y="622839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</p:spTree>
    <p:extLst>
      <p:ext uri="{BB962C8B-B14F-4D97-AF65-F5344CB8AC3E}">
        <p14:creationId xmlns:p14="http://schemas.microsoft.com/office/powerpoint/2010/main" val="34798376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IT Pitch deck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51E8"/>
      </a:accent1>
      <a:accent2>
        <a:srgbClr val="367CFF"/>
      </a:accent2>
      <a:accent3>
        <a:srgbClr val="00369B"/>
      </a:accent3>
      <a:accent4>
        <a:srgbClr val="FA3585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4">
      <a:majorFont>
        <a:latin typeface="Oswald"/>
        <a:ea typeface=""/>
        <a:cs typeface=""/>
      </a:majorFont>
      <a:minorFont>
        <a:latin typeface="Oswald Ligh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784</TotalTime>
  <Words>1212</Words>
  <Application>Microsoft Office PowerPoint</Application>
  <PresentationFormat>Произвольный</PresentationFormat>
  <Paragraphs>133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0" baseType="lpstr">
      <vt:lpstr>Arial</vt:lpstr>
      <vt:lpstr>VTB Group Cond Book</vt:lpstr>
      <vt:lpstr>Oswald Light</vt:lpstr>
      <vt:lpstr>Times New Roman</vt:lpstr>
      <vt:lpstr>Oswald</vt:lpstr>
      <vt:lpstr>Calibri</vt:lpstr>
      <vt:lpstr>Roboto Condensed</vt:lpstr>
      <vt:lpstr>VTB Group Cond Demi Bold</vt:lpstr>
      <vt:lpstr>Symbol</vt:lpstr>
      <vt:lpstr>Тема Office</vt:lpstr>
      <vt:lpstr>Презентация PowerPoint</vt:lpstr>
      <vt:lpstr>Презентация PowerPoint</vt:lpstr>
      <vt:lpstr>Chizmalarda ko`rinishlar. Formatlar. Masshtablar. Chiziq turlari.  </vt:lpstr>
      <vt:lpstr>3.1. Chizmalarda ko`rinishlar.</vt:lpstr>
      <vt:lpstr>Презентация PowerPoint</vt:lpstr>
      <vt:lpstr>Презентация PowerPoint</vt:lpstr>
      <vt:lpstr>Презентация PowerPoint</vt:lpstr>
      <vt:lpstr>3.2 Formatlar. Masshtablar.  </vt:lpstr>
      <vt:lpstr>Презентация PowerPoint</vt:lpstr>
      <vt:lpstr>Презентация PowerPoint</vt:lpstr>
      <vt:lpstr>Презентация PowerPoint</vt:lpstr>
      <vt:lpstr>Chizma chiziqlari</vt:lpstr>
      <vt:lpstr>Презентация PowerPoint</vt:lpstr>
      <vt:lpstr>Презентация PowerPoint</vt:lpstr>
      <vt:lpstr>Презентация PowerPoint</vt:lpstr>
      <vt:lpstr>2. 3. Texnik hujjatlarni tayyorlash. Asosiy yozuv</vt:lpstr>
      <vt:lpstr>Презентация PowerPoint</vt:lpstr>
      <vt:lpstr>Презентация PowerPoint</vt:lpstr>
      <vt:lpstr>Foydalanilgan adabiyotlar va sayt linklari</vt:lpstr>
      <vt:lpstr>Chizma geometriya va muhandislik grafikasi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Ким Воронин</dc:creator>
  <cp:lastModifiedBy>ADMIN</cp:lastModifiedBy>
  <cp:revision>103</cp:revision>
  <dcterms:created xsi:type="dcterms:W3CDTF">2021-03-13T09:42:31Z</dcterms:created>
  <dcterms:modified xsi:type="dcterms:W3CDTF">2023-10-03T18:41:28Z</dcterms:modified>
</cp:coreProperties>
</file>