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23"/>
  </p:notesMasterIdLst>
  <p:handoutMasterIdLst>
    <p:handoutMasterId r:id="rId24"/>
  </p:handoutMasterIdLst>
  <p:sldIdLst>
    <p:sldId id="1076" r:id="rId2"/>
    <p:sldId id="1105" r:id="rId3"/>
    <p:sldId id="1077" r:id="rId4"/>
    <p:sldId id="1090" r:id="rId5"/>
    <p:sldId id="1123" r:id="rId6"/>
    <p:sldId id="1124" r:id="rId7"/>
    <p:sldId id="1121" r:id="rId8"/>
    <p:sldId id="1120" r:id="rId9"/>
    <p:sldId id="1091" r:id="rId10"/>
    <p:sldId id="1108" r:id="rId11"/>
    <p:sldId id="1109" r:id="rId12"/>
    <p:sldId id="1110" r:id="rId13"/>
    <p:sldId id="1122" r:id="rId14"/>
    <p:sldId id="1092" r:id="rId15"/>
    <p:sldId id="1125" r:id="rId16"/>
    <p:sldId id="1117" r:id="rId17"/>
    <p:sldId id="1126" r:id="rId18"/>
    <p:sldId id="1127" r:id="rId19"/>
    <p:sldId id="1128" r:id="rId20"/>
    <p:sldId id="1106" r:id="rId21"/>
    <p:sldId id="1104" r:id="rId22"/>
  </p:sldIdLst>
  <p:sldSz cx="12192000" cy="6858000"/>
  <p:notesSz cx="6858000" cy="9144000"/>
  <p:embeddedFontLst>
    <p:embeddedFont>
      <p:font typeface="Oswald Light" panose="020B0604020202020204" charset="-52"/>
      <p:regular r:id="rId25"/>
    </p:embeddedFont>
    <p:embeddedFont>
      <p:font typeface="Calibri" panose="020F0502020204030204" pitchFamily="34" charset="0"/>
      <p:regular r:id="rId26"/>
      <p:bold r:id="rId27"/>
      <p:italic r:id="rId28"/>
      <p:boldItalic r:id="rId29"/>
    </p:embeddedFont>
    <p:embeddedFont>
      <p:font typeface="Oswald" panose="020B0604020202020204" charset="-52"/>
      <p:regular r:id="rId30"/>
      <p:bold r:id="rId31"/>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7" autoAdjust="0"/>
    <p:restoredTop sz="94695" autoAdjust="0"/>
  </p:normalViewPr>
  <p:slideViewPr>
    <p:cSldViewPr snapToGrid="0">
      <p:cViewPr>
        <p:scale>
          <a:sx n="88" d="100"/>
          <a:sy n="88" d="100"/>
        </p:scale>
        <p:origin x="-466" y="-29"/>
      </p:cViewPr>
      <p:guideLst>
        <p:guide orient="horz" pos="2160"/>
        <p:guide pos="384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xmlns=""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03.10.2023</a:t>
            </a:fld>
            <a:endParaRPr lang="ru-RU"/>
          </a:p>
        </p:txBody>
      </p:sp>
      <p:sp>
        <p:nvSpPr>
          <p:cNvPr id="4" name="Нижний колонтитул 3">
            <a:extLst>
              <a:ext uri="{FF2B5EF4-FFF2-40B4-BE49-F238E27FC236}">
                <a16:creationId xmlns:a16="http://schemas.microsoft.com/office/drawing/2014/main" xmlns=""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xmlns=""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xmlns="">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03.10.2023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xmlns=""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xmlns=""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xmlns=""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xmlns=""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xmlns=""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xmlns=""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xmlns=""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xmlns=""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xmlns=""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xmlns=""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xmlns=""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xmlns=""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xmlns=""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xmlns=""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xmlns=""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xmlns=""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xmlns=""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xmlns=""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xmlns=""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xmlns=""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xmlns=""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xmlns=""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xmlns=""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xmlns=""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xmlns=""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xmlns=""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xmlns=""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xmlns=""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xmlns=""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xmlns=""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xmlns=""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xmlns=""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xmlns=""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xmlns=""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xmlns=""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xmlns=""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xmlns=""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xmlns=""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xmlns=""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xmlns=""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xmlns=""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xmlns=""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xmlns=""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xmlns=""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s://unsplash.com/photos/M_NvKwSOkug" TargetMode="External"/><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unsplash.com/photos/M_NvKwSOkug"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photos/M_NvKwSOkug"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xmlns=""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xmlns=""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xmlns=""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xmlns=""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xmlns=""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Engineering graphics. Design documentation. Standards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10" name="TextBox 9">
            <a:extLst>
              <a:ext uri="{FF2B5EF4-FFF2-40B4-BE49-F238E27FC236}">
                <a16:creationId xmlns:a16="http://schemas.microsoft.com/office/drawing/2014/main" xmlns="" id="{4F1E0505-E303-D8ED-6CC0-D70EACE43B47}"/>
              </a:ext>
            </a:extLst>
          </p:cNvPr>
          <p:cNvSpPr txBox="1">
            <a:spLocks/>
          </p:cNvSpPr>
          <p:nvPr/>
        </p:nvSpPr>
        <p:spPr bwMode="gray">
          <a:xfrm>
            <a:off x="7887775" y="1865918"/>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algn="r" fontAlgn="base">
              <a:spcAft>
                <a:spcPct val="0"/>
              </a:spcAft>
              <a:buClr>
                <a:srgbClr val="009FE9"/>
              </a:buClr>
            </a:pPr>
            <a:r>
              <a:rPr lang="en-US" sz="2200" dirty="0" smtClean="0">
                <a:solidFill>
                  <a:srgbClr val="FFFF00"/>
                </a:solidFill>
                <a:latin typeface="Oswald Light" pitchFamily="2" charset="-52"/>
                <a:ea typeface="VTB Group Cond Book" panose="020B0506050504020204" pitchFamily="34" charset="77"/>
              </a:rPr>
              <a:t>Week 2</a:t>
            </a:r>
            <a:endParaRPr lang="ru-RU" sz="2200" dirty="0">
              <a:solidFill>
                <a:srgbClr val="FFFF00"/>
              </a:solidFill>
              <a:latin typeface="Oswald Light" pitchFamily="2" charset="-52"/>
              <a:ea typeface="VTB Group Cond Book" panose="020B0506050504020204" pitchFamily="34" charset="77"/>
            </a:endParaRPr>
          </a:p>
        </p:txBody>
      </p:sp>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xmlns=""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xmlns=""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xmlns=""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xmlns=""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sp>
        <p:nvSpPr>
          <p:cNvPr id="2" name="TextBox 1">
            <a:extLst>
              <a:ext uri="{FF2B5EF4-FFF2-40B4-BE49-F238E27FC236}">
                <a16:creationId xmlns:a16="http://schemas.microsoft.com/office/drawing/2014/main" xmlns=""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uz-Cyrl-UZ" sz="2400" dirty="0">
                <a:solidFill>
                  <a:schemeClr val="bg1"/>
                </a:solidFill>
                <a:latin typeface="Oswald" pitchFamily="2" charset="-52"/>
                <a:ea typeface="Roboto Condensed" panose="02000000000000000000" pitchFamily="2" charset="0"/>
                <a:cs typeface="Roboto Condensed" panose="02000000000000000000" pitchFamily="2" charset="0"/>
              </a:rPr>
              <a:t>Muhandislik grafikasi. Dizayn hujjatlari. Standartlar. </a:t>
            </a:r>
            <a:endParaRPr lang="en-US" sz="2400" dirty="0">
              <a:solidFill>
                <a:schemeClr val="bg1"/>
              </a:solidFill>
              <a:latin typeface="Oswald" pitchFamily="2" charset="-52"/>
              <a:ea typeface="Roboto Condensed" panose="02000000000000000000" pitchFamily="2" charset="0"/>
              <a:cs typeface="Roboto Condensed" panose="02000000000000000000" pitchFamily="2" charset="0"/>
            </a:endParaRP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xmlns=""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xmlns=""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xmlns=""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xmlns="" id="{214C3ACB-0164-7845-ADE5-96D3BEC8B2AD}"/>
              </a:ext>
            </a:extLst>
          </p:cNvPr>
          <p:cNvSpPr>
            <a:spLocks noGrp="1"/>
          </p:cNvSpPr>
          <p:nvPr>
            <p:ph type="title"/>
          </p:nvPr>
        </p:nvSpPr>
        <p:spPr>
          <a:xfrm>
            <a:off x="339210" y="322669"/>
            <a:ext cx="10515600" cy="2529923"/>
          </a:xfrm>
          <a:prstGeom prst="rect">
            <a:avLst/>
          </a:prstGeom>
        </p:spPr>
        <p:txBody>
          <a:bodyPr/>
          <a:lstStyle/>
          <a:p>
            <a:pPr algn="ctr"/>
            <a:r>
              <a:rPr lang="uz-Cyrl-UZ"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Muhandislik grafikasi. Dizayn hujjatlari. Standartlar. </a:t>
            </a:r>
            <a:r>
              <a:rPr lang="en-US"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r>
            <a:br>
              <a:rPr lang="en-US"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br>
            <a:r>
              <a:rPr lang="en-US" b="1" dirty="0">
                <a:solidFill>
                  <a:schemeClr val="accent1"/>
                </a:solidFill>
              </a:rPr>
              <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xmlns=""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7" name="Прямоугольник 89">
            <a:extLst>
              <a:ext uri="{FF2B5EF4-FFF2-40B4-BE49-F238E27FC236}">
                <a16:creationId xmlns:a16="http://schemas.microsoft.com/office/drawing/2014/main" xmlns="" id="{46AE3FAF-EA59-4B48-AFFD-61623945DA29}"/>
              </a:ext>
            </a:extLst>
          </p:cNvPr>
          <p:cNvSpPr/>
          <p:nvPr/>
        </p:nvSpPr>
        <p:spPr>
          <a:xfrm>
            <a:off x="1120951" y="4227422"/>
            <a:ext cx="3040080" cy="1077218"/>
          </a:xfrm>
          <a:prstGeom prst="rect">
            <a:avLst/>
          </a:prstGeom>
        </p:spPr>
        <p:txBody>
          <a:bodyPr wrap="square">
            <a:spAutoFit/>
          </a:bodyPr>
          <a:lstStyle/>
          <a:p>
            <a:r>
              <a:rPr lang="uz-Cyrl-UZ"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Muhandislik grafikasi. </a:t>
            </a:r>
            <a:endPar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endParaRPr>
          </a:p>
        </p:txBody>
      </p:sp>
      <p:sp>
        <p:nvSpPr>
          <p:cNvPr id="8" name="Прямоугольник 112">
            <a:extLst>
              <a:ext uri="{FF2B5EF4-FFF2-40B4-BE49-F238E27FC236}">
                <a16:creationId xmlns:a16="http://schemas.microsoft.com/office/drawing/2014/main" xmlns="" id="{9C8909F7-D927-F740-9836-8F8C8156580D}"/>
              </a:ext>
            </a:extLst>
          </p:cNvPr>
          <p:cNvSpPr/>
          <p:nvPr/>
        </p:nvSpPr>
        <p:spPr>
          <a:xfrm>
            <a:off x="4702602" y="4232022"/>
            <a:ext cx="2865271" cy="584775"/>
          </a:xfrm>
          <a:prstGeom prst="rect">
            <a:avLst/>
          </a:prstGeom>
        </p:spPr>
        <p:txBody>
          <a:bodyPr wrap="square">
            <a:spAutoFit/>
          </a:bodyPr>
          <a:lstStyle/>
          <a:p>
            <a:pPr algn="ctr" defTabSz="914309" fontAlgn="base">
              <a:spcBef>
                <a:spcPct val="0"/>
              </a:spcBef>
              <a:spcAft>
                <a:spcPct val="0"/>
              </a:spcAft>
              <a:defRPr/>
            </a:pPr>
            <a:r>
              <a:rPr lang="uz-Cyrl-UZ"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Dizayn hujjatlari. </a:t>
            </a:r>
            <a:endParaRPr lang="ru-RU" sz="3200" dirty="0">
              <a:solidFill>
                <a:schemeClr val="accent2"/>
              </a:solidFill>
            </a:endParaRPr>
          </a:p>
        </p:txBody>
      </p:sp>
      <p:sp>
        <p:nvSpPr>
          <p:cNvPr id="9" name="Прямоугольник 112">
            <a:extLst>
              <a:ext uri="{FF2B5EF4-FFF2-40B4-BE49-F238E27FC236}">
                <a16:creationId xmlns:a16="http://schemas.microsoft.com/office/drawing/2014/main" xmlns="" id="{5292FC76-8701-CA4C-B6C9-BFDB59F9808E}"/>
              </a:ext>
            </a:extLst>
          </p:cNvPr>
          <p:cNvSpPr/>
          <p:nvPr/>
        </p:nvSpPr>
        <p:spPr>
          <a:xfrm>
            <a:off x="8188790" y="4232022"/>
            <a:ext cx="2865271" cy="584775"/>
          </a:xfrm>
          <a:prstGeom prst="rect">
            <a:avLst/>
          </a:prstGeom>
        </p:spPr>
        <p:txBody>
          <a:bodyPr wrap="square">
            <a:spAutoFit/>
          </a:bodyPr>
          <a:lstStyle/>
          <a:p>
            <a:pPr algn="ctr" defTabSz="914309" fontAlgn="base">
              <a:spcBef>
                <a:spcPct val="0"/>
              </a:spcBef>
              <a:spcAft>
                <a:spcPct val="0"/>
              </a:spcAft>
              <a:defRPr/>
            </a:pPr>
            <a:r>
              <a:rPr lang="uz-Cyrl-UZ"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Standartlar.</a:t>
            </a:r>
            <a:endParaRPr lang="en-US" sz="3200" dirty="0">
              <a:solidFill>
                <a:schemeClr val="accent2"/>
              </a:solidFill>
            </a:endParaRPr>
          </a:p>
        </p:txBody>
      </p:sp>
      <p:sp>
        <p:nvSpPr>
          <p:cNvPr id="41" name="Rectangle 11">
            <a:extLst>
              <a:ext uri="{FF2B5EF4-FFF2-40B4-BE49-F238E27FC236}">
                <a16:creationId xmlns:a16="http://schemas.microsoft.com/office/drawing/2014/main" xmlns=""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uz-Cyrl-UZ" b="1" i="1" dirty="0"/>
              <a:t>Muhandislik  grafikasi haqida umumiy ma`lumotlar</a:t>
            </a:r>
            <a:r>
              <a:rPr lang="uz-Cyrl-UZ" i="1" dirty="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4" name="Прямоугольник 3"/>
          <p:cNvSpPr/>
          <p:nvPr/>
        </p:nvSpPr>
        <p:spPr>
          <a:xfrm>
            <a:off x="518746" y="1819182"/>
            <a:ext cx="8088923" cy="3914918"/>
          </a:xfrm>
          <a:prstGeom prst="rect">
            <a:avLst/>
          </a:prstGeom>
        </p:spPr>
        <p:txBody>
          <a:bodyPr wrap="square">
            <a:spAutoFit/>
          </a:bodyPr>
          <a:lstStyle/>
          <a:p>
            <a:pPr algn="just">
              <a:lnSpc>
                <a:spcPct val="115000"/>
              </a:lnSpc>
              <a:spcAft>
                <a:spcPts val="0"/>
              </a:spcAft>
            </a:pPr>
            <a:r>
              <a:rPr lang="uz-Cyrl-UZ"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Muhandislik va  kompyuter grafikasi</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tushinchasi keng qamrovli sohalarni o’zida mujassamlashtirib, bunda oddiy grafik chizishdan to real borliqdagi turli tasvirlarni hosil qilish, ularga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z</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eb berish, dastur vositasi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ordamida hatto tasvirga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oid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angi loyi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alarni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aratish ko’zda tutiladi. U mul'timedia muhitida ishlash imkoni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atini beradi. Kompyuter grafikasi - bu avvalo keng tarqalib bora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otgan dastur ta’minotidir,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a’ni komp’</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uter grafikasi mavjud va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angi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aratila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otgan dasturlarga ta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anadi.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hatto</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dasturlarning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o’ziga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zeb</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berishda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ham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juda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keng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qo’llaniladi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rivojlanishi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jarayonlarning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real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uch</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o’lchovli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fazoda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qanday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kechishini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aniq</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tasvirlash</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hatto</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harakatdagi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imkoniyatini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yaratdi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SHuning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hozirda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shunday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amaliy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dasturlar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paketlari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mavjudki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yordamida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ko’rilajotgan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masalaning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asosiy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parametrini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bergan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holda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yechimi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natijasini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grafik</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rasmida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olinishi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Bu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holda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biz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natijalarni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ko’plab</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jadvallar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rasmida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olishdan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qutilamiz</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4B33CAB-0BB6-4FD1-B847-0C5FDAB48006}"/>
              </a:ext>
            </a:extLst>
          </p:cNvPr>
          <p:cNvSpPr>
            <a:spLocks noGrp="1"/>
          </p:cNvSpPr>
          <p:nvPr>
            <p:ph type="title"/>
          </p:nvPr>
        </p:nvSpPr>
        <p:spPr>
          <a:xfrm>
            <a:off x="339210" y="322669"/>
            <a:ext cx="8240586" cy="6130909"/>
          </a:xfrm>
        </p:spPr>
        <p:txBody>
          <a:bodyPr/>
          <a:lstStyle/>
          <a:p>
            <a:r>
              <a:rPr lang="en-US" sz="2400" dirty="0" err="1">
                <a:latin typeface="+mn-lt"/>
              </a:rPr>
              <a:t>Chizmachilik</a:t>
            </a:r>
            <a:r>
              <a:rPr lang="en-US" sz="2400" dirty="0">
                <a:latin typeface="+mn-lt"/>
              </a:rPr>
              <a:t> </a:t>
            </a:r>
            <a:r>
              <a:rPr lang="en-US" sz="2400" dirty="0" err="1">
                <a:latin typeface="+mn-lt"/>
              </a:rPr>
              <a:t>fani</a:t>
            </a:r>
            <a:r>
              <a:rPr lang="en-US" sz="2400" dirty="0">
                <a:latin typeface="+mn-lt"/>
              </a:rPr>
              <a:t> </a:t>
            </a:r>
            <a:r>
              <a:rPr lang="en-US" sz="2400" dirty="0" err="1">
                <a:latin typeface="+mn-lt"/>
              </a:rPr>
              <a:t>mazmunidan</a:t>
            </a:r>
            <a:r>
              <a:rPr lang="en-US" sz="2400" dirty="0">
                <a:latin typeface="+mn-lt"/>
              </a:rPr>
              <a:t> </a:t>
            </a:r>
            <a:r>
              <a:rPr lang="en-US" sz="2400" dirty="0" err="1">
                <a:latin typeface="+mn-lt"/>
              </a:rPr>
              <a:t>kelib</a:t>
            </a:r>
            <a:r>
              <a:rPr lang="en-US" sz="2400" dirty="0">
                <a:latin typeface="+mn-lt"/>
              </a:rPr>
              <a:t> </a:t>
            </a:r>
            <a:r>
              <a:rPr lang="en-US" sz="2400" dirty="0" err="1">
                <a:latin typeface="+mn-lt"/>
              </a:rPr>
              <a:t>chiqqan</a:t>
            </a:r>
            <a:r>
              <a:rPr lang="en-US" sz="2400" dirty="0">
                <a:latin typeface="+mn-lt"/>
              </a:rPr>
              <a:t> </a:t>
            </a:r>
            <a:r>
              <a:rPr lang="en-US" sz="2400" dirty="0" err="1">
                <a:latin typeface="+mn-lt"/>
              </a:rPr>
              <a:t>holda</a:t>
            </a:r>
            <a:r>
              <a:rPr lang="en-US" sz="2400" dirty="0">
                <a:latin typeface="+mn-lt"/>
              </a:rPr>
              <a:t> </a:t>
            </a:r>
            <a:r>
              <a:rPr lang="en-US" sz="2400" dirty="0" err="1">
                <a:latin typeface="+mn-lt"/>
              </a:rPr>
              <a:t>mashg‘ulotlarda</a:t>
            </a:r>
            <a:r>
              <a:rPr lang="ru-RU" sz="2400" dirty="0">
                <a:latin typeface="+mn-lt"/>
              </a:rPr>
              <a:t> </a:t>
            </a:r>
            <a:r>
              <a:rPr lang="en-US" sz="2400" dirty="0" err="1">
                <a:latin typeface="+mn-lt"/>
              </a:rPr>
              <a:t>quyidagi</a:t>
            </a:r>
            <a:r>
              <a:rPr lang="en-US" sz="2400" dirty="0">
                <a:latin typeface="+mn-lt"/>
              </a:rPr>
              <a:t> </a:t>
            </a:r>
            <a:r>
              <a:rPr lang="en-US" sz="2400" dirty="0" err="1">
                <a:latin typeface="+mn-lt"/>
              </a:rPr>
              <a:t>shartlarga</a:t>
            </a:r>
            <a:r>
              <a:rPr lang="en-US" sz="2400" dirty="0">
                <a:latin typeface="+mn-lt"/>
              </a:rPr>
              <a:t> </a:t>
            </a:r>
            <a:r>
              <a:rPr lang="en-US" sz="2400" dirty="0" err="1">
                <a:latin typeface="+mn-lt"/>
              </a:rPr>
              <a:t>amal</a:t>
            </a:r>
            <a:r>
              <a:rPr lang="en-US" sz="2400" dirty="0">
                <a:latin typeface="+mn-lt"/>
              </a:rPr>
              <a:t> </a:t>
            </a:r>
            <a:r>
              <a:rPr lang="en-US" sz="2400" dirty="0" err="1">
                <a:latin typeface="+mn-lt"/>
              </a:rPr>
              <a:t>qilinishi</a:t>
            </a:r>
            <a:r>
              <a:rPr lang="en-US" sz="2400" dirty="0">
                <a:latin typeface="+mn-lt"/>
              </a:rPr>
              <a:t> </a:t>
            </a:r>
            <a:r>
              <a:rPr lang="en-US" sz="2400" dirty="0" err="1">
                <a:latin typeface="+mn-lt"/>
              </a:rPr>
              <a:t>politexnik</a:t>
            </a:r>
            <a:r>
              <a:rPr lang="en-US" sz="2400" dirty="0">
                <a:latin typeface="+mn-lt"/>
              </a:rPr>
              <a:t> </a:t>
            </a:r>
            <a:r>
              <a:rPr lang="en-US" sz="2400" dirty="0" err="1">
                <a:latin typeface="+mn-lt"/>
              </a:rPr>
              <a:t>tamoyillarni</a:t>
            </a:r>
            <a:r>
              <a:rPr lang="en-US" sz="2400" dirty="0">
                <a:latin typeface="+mn-lt"/>
              </a:rPr>
              <a:t> </a:t>
            </a:r>
            <a:r>
              <a:rPr lang="en-US" sz="2400" dirty="0" err="1">
                <a:latin typeface="+mn-lt"/>
              </a:rPr>
              <a:t>amalga</a:t>
            </a:r>
            <a:r>
              <a:rPr lang="ru-RU" sz="2400" dirty="0">
                <a:latin typeface="+mn-lt"/>
              </a:rPr>
              <a:t/>
            </a:r>
            <a:br>
              <a:rPr lang="ru-RU" sz="2400" dirty="0">
                <a:latin typeface="+mn-lt"/>
              </a:rPr>
            </a:br>
            <a:r>
              <a:rPr lang="en-US" sz="2400" dirty="0" err="1">
                <a:latin typeface="+mn-lt"/>
              </a:rPr>
              <a:t>oshirishga</a:t>
            </a:r>
            <a:r>
              <a:rPr lang="en-US" sz="2400" dirty="0">
                <a:latin typeface="+mn-lt"/>
              </a:rPr>
              <a:t> </a:t>
            </a:r>
            <a:r>
              <a:rPr lang="en-US" sz="2400" dirty="0" err="1">
                <a:latin typeface="+mn-lt"/>
              </a:rPr>
              <a:t>ko'maklashadi</a:t>
            </a:r>
            <a:r>
              <a:rPr lang="en-US" sz="2400" dirty="0">
                <a:latin typeface="+mn-lt"/>
              </a:rPr>
              <a:t>.</a:t>
            </a:r>
            <a:r>
              <a:rPr lang="ru-RU" sz="2400" dirty="0">
                <a:latin typeface="+mn-lt"/>
              </a:rPr>
              <a:t/>
            </a:r>
            <a:br>
              <a:rPr lang="ru-RU" sz="2400" dirty="0">
                <a:latin typeface="+mn-lt"/>
              </a:rPr>
            </a:br>
            <a:r>
              <a:rPr lang="en-US" sz="2400" dirty="0">
                <a:latin typeface="+mn-lt"/>
              </a:rPr>
              <a:t>• </a:t>
            </a:r>
            <a:r>
              <a:rPr lang="en-US" sz="2400" dirty="0" err="1">
                <a:latin typeface="+mn-lt"/>
              </a:rPr>
              <a:t>Nazariyaning</a:t>
            </a:r>
            <a:r>
              <a:rPr lang="en-US" sz="2400" dirty="0">
                <a:latin typeface="+mn-lt"/>
              </a:rPr>
              <a:t> </a:t>
            </a:r>
            <a:r>
              <a:rPr lang="en-US" sz="2400" dirty="0" err="1">
                <a:latin typeface="+mn-lt"/>
              </a:rPr>
              <a:t>amaliyot</a:t>
            </a:r>
            <a:r>
              <a:rPr lang="en-US" sz="2400" dirty="0">
                <a:latin typeface="+mn-lt"/>
              </a:rPr>
              <a:t> </a:t>
            </a:r>
            <a:r>
              <a:rPr lang="en-US" sz="2400" dirty="0" err="1">
                <a:latin typeface="+mn-lt"/>
              </a:rPr>
              <a:t>bilan</a:t>
            </a:r>
            <a:r>
              <a:rPr lang="en-US" sz="2400" dirty="0">
                <a:latin typeface="+mn-lt"/>
              </a:rPr>
              <a:t> </a:t>
            </a:r>
            <a:r>
              <a:rPr lang="en-US" sz="2400" dirty="0" err="1">
                <a:latin typeface="+mn-lt"/>
              </a:rPr>
              <a:t>bog'lab</a:t>
            </a:r>
            <a:r>
              <a:rPr lang="en-US" sz="2400" dirty="0">
                <a:latin typeface="+mn-lt"/>
              </a:rPr>
              <a:t> </a:t>
            </a:r>
            <a:r>
              <a:rPr lang="en-US" sz="2400" dirty="0" err="1">
                <a:latin typeface="+mn-lt"/>
              </a:rPr>
              <a:t>olib</a:t>
            </a:r>
            <a:r>
              <a:rPr lang="en-US" sz="2400" dirty="0">
                <a:latin typeface="+mn-lt"/>
              </a:rPr>
              <a:t> </a:t>
            </a:r>
            <a:r>
              <a:rPr lang="en-US" sz="2400" dirty="0" err="1">
                <a:latin typeface="+mn-lt"/>
              </a:rPr>
              <a:t>borilishi</a:t>
            </a:r>
            <a:r>
              <a:rPr lang="en-US" sz="2400" dirty="0">
                <a:latin typeface="+mn-lt"/>
              </a:rPr>
              <a:t>. </a:t>
            </a:r>
            <a:r>
              <a:rPr lang="en-US" sz="2400" dirty="0" err="1">
                <a:latin typeface="+mn-lt"/>
              </a:rPr>
              <a:t>Bunda</a:t>
            </a:r>
            <a:r>
              <a:rPr lang="en-US" sz="2400" dirty="0">
                <a:latin typeface="+mn-lt"/>
              </a:rPr>
              <a:t> </a:t>
            </a:r>
            <a:r>
              <a:rPr lang="en-US" sz="2400" dirty="0" err="1">
                <a:latin typeface="+mn-lt"/>
              </a:rPr>
              <a:t>ma’lum</a:t>
            </a:r>
            <a:r>
              <a:rPr lang="ru-RU" sz="2400" dirty="0">
                <a:latin typeface="+mn-lt"/>
              </a:rPr>
              <a:t/>
            </a:r>
            <a:br>
              <a:rPr lang="ru-RU" sz="2400" dirty="0">
                <a:latin typeface="+mn-lt"/>
              </a:rPr>
            </a:br>
            <a:r>
              <a:rPr lang="en-US" sz="2400" dirty="0" err="1">
                <a:latin typeface="+mn-lt"/>
              </a:rPr>
              <a:t>miqdordagi</a:t>
            </a:r>
            <a:r>
              <a:rPr lang="en-US" sz="2400" dirty="0">
                <a:latin typeface="+mn-lt"/>
              </a:rPr>
              <a:t> </a:t>
            </a:r>
            <a:r>
              <a:rPr lang="en-US" sz="2400" dirty="0" err="1">
                <a:latin typeface="+mn-lt"/>
              </a:rPr>
              <a:t>nazariy</a:t>
            </a:r>
            <a:r>
              <a:rPr lang="en-US" sz="2400" dirty="0">
                <a:latin typeface="+mn-lt"/>
              </a:rPr>
              <a:t> </a:t>
            </a:r>
            <a:r>
              <a:rPr lang="en-US" sz="2400" dirty="0" err="1">
                <a:latin typeface="+mn-lt"/>
              </a:rPr>
              <a:t>ma’lumotlar</a:t>
            </a:r>
            <a:r>
              <a:rPr lang="en-US" sz="2400" dirty="0">
                <a:latin typeface="+mn-lt"/>
              </a:rPr>
              <a:t> o ‘</a:t>
            </a:r>
            <a:r>
              <a:rPr lang="en-US" sz="2400" dirty="0" err="1">
                <a:latin typeface="+mn-lt"/>
              </a:rPr>
              <a:t>zlashtirilgandan</a:t>
            </a:r>
            <a:r>
              <a:rPr lang="en-US" sz="2400" dirty="0">
                <a:latin typeface="+mn-lt"/>
              </a:rPr>
              <a:t> </a:t>
            </a:r>
            <a:r>
              <a:rPr lang="en-US" sz="2400" dirty="0" err="1">
                <a:latin typeface="+mn-lt"/>
              </a:rPr>
              <a:t>so‘ng</a:t>
            </a:r>
            <a:r>
              <a:rPr lang="en-US" sz="2400" dirty="0">
                <a:latin typeface="+mn-lt"/>
              </a:rPr>
              <a:t> </a:t>
            </a:r>
            <a:r>
              <a:rPr lang="en-US" sz="2400" dirty="0" err="1">
                <a:latin typeface="+mn-lt"/>
              </a:rPr>
              <a:t>o‘rganilgan</a:t>
            </a:r>
            <a:r>
              <a:rPr lang="ru-RU" sz="2400" dirty="0">
                <a:latin typeface="+mn-lt"/>
              </a:rPr>
              <a:t/>
            </a:r>
            <a:br>
              <a:rPr lang="ru-RU" sz="2400" dirty="0">
                <a:latin typeface="+mn-lt"/>
              </a:rPr>
            </a:br>
            <a:r>
              <a:rPr lang="en-US" sz="2400" dirty="0" err="1">
                <a:latin typeface="+mn-lt"/>
              </a:rPr>
              <a:t>bilimlarni</a:t>
            </a:r>
            <a:r>
              <a:rPr lang="en-US" sz="2400" dirty="0">
                <a:latin typeface="+mn-lt"/>
              </a:rPr>
              <a:t> </a:t>
            </a:r>
            <a:r>
              <a:rPr lang="en-US" sz="2400" dirty="0" err="1">
                <a:latin typeface="+mn-lt"/>
              </a:rPr>
              <a:t>qollash</a:t>
            </a:r>
            <a:r>
              <a:rPr lang="en-US" sz="2400" dirty="0">
                <a:latin typeface="+mn-lt"/>
              </a:rPr>
              <a:t> talab </a:t>
            </a:r>
            <a:r>
              <a:rPr lang="en-US" sz="2400" dirty="0" err="1">
                <a:latin typeface="+mn-lt"/>
              </a:rPr>
              <a:t>qilinadigan</a:t>
            </a:r>
            <a:r>
              <a:rPr lang="en-US" sz="2400" dirty="0">
                <a:latin typeface="+mn-lt"/>
              </a:rPr>
              <a:t> </a:t>
            </a:r>
            <a:r>
              <a:rPr lang="en-US" sz="2400" dirty="0" err="1">
                <a:latin typeface="+mn-lt"/>
              </a:rPr>
              <a:t>amaliy</a:t>
            </a:r>
            <a:r>
              <a:rPr lang="en-US" sz="2400" dirty="0">
                <a:latin typeface="+mn-lt"/>
              </a:rPr>
              <a:t> </a:t>
            </a:r>
            <a:r>
              <a:rPr lang="en-US" sz="2400" dirty="0" err="1">
                <a:latin typeface="+mn-lt"/>
              </a:rPr>
              <a:t>masalalar</a:t>
            </a:r>
            <a:r>
              <a:rPr lang="en-US" sz="2400" dirty="0">
                <a:latin typeface="+mn-lt"/>
              </a:rPr>
              <a:t> </a:t>
            </a:r>
            <a:r>
              <a:rPr lang="en-US" sz="2400" dirty="0" err="1">
                <a:latin typeface="+mn-lt"/>
              </a:rPr>
              <a:t>yechiladi</a:t>
            </a:r>
            <a:r>
              <a:rPr lang="en-US" sz="2400" dirty="0">
                <a:latin typeface="+mn-lt"/>
              </a:rPr>
              <a:t>;</a:t>
            </a:r>
            <a:r>
              <a:rPr lang="ru-RU" sz="2400" dirty="0">
                <a:latin typeface="+mn-lt"/>
              </a:rPr>
              <a:t/>
            </a:r>
            <a:br>
              <a:rPr lang="ru-RU" sz="2400" dirty="0">
                <a:latin typeface="+mn-lt"/>
              </a:rPr>
            </a:br>
            <a:r>
              <a:rPr lang="en-US" sz="2400" dirty="0">
                <a:latin typeface="+mn-lt"/>
              </a:rPr>
              <a:t>• </a:t>
            </a:r>
            <a:r>
              <a:rPr lang="en-US" sz="2400" dirty="0" err="1">
                <a:latin typeface="+mn-lt"/>
              </a:rPr>
              <a:t>Chizma</a:t>
            </a:r>
            <a:r>
              <a:rPr lang="en-US" sz="2400" dirty="0">
                <a:latin typeface="+mn-lt"/>
              </a:rPr>
              <a:t> </a:t>
            </a:r>
            <a:r>
              <a:rPr lang="en-US" sz="2400" dirty="0" err="1">
                <a:latin typeface="+mn-lt"/>
              </a:rPr>
              <a:t>qurishning</a:t>
            </a:r>
            <a:r>
              <a:rPr lang="en-US" sz="2400" dirty="0">
                <a:latin typeface="+mn-lt"/>
              </a:rPr>
              <a:t> </a:t>
            </a:r>
            <a:r>
              <a:rPr lang="en-US" sz="2400" dirty="0" err="1">
                <a:latin typeface="+mn-lt"/>
              </a:rPr>
              <a:t>nazariy</a:t>
            </a:r>
            <a:r>
              <a:rPr lang="en-US" sz="2400" dirty="0">
                <a:latin typeface="+mn-lt"/>
              </a:rPr>
              <a:t> </a:t>
            </a:r>
            <a:r>
              <a:rPr lang="en-US" sz="2400" dirty="0" err="1">
                <a:latin typeface="+mn-lt"/>
              </a:rPr>
              <a:t>asosi</a:t>
            </a:r>
            <a:r>
              <a:rPr lang="en-US" sz="2400" dirty="0">
                <a:latin typeface="+mn-lt"/>
              </a:rPr>
              <a:t> </a:t>
            </a:r>
            <a:r>
              <a:rPr lang="en-US" sz="2400" dirty="0" err="1">
                <a:latin typeface="+mn-lt"/>
              </a:rPr>
              <a:t>bolgan</a:t>
            </a:r>
            <a:r>
              <a:rPr lang="en-US" sz="2400" dirty="0">
                <a:latin typeface="+mn-lt"/>
              </a:rPr>
              <a:t> </a:t>
            </a:r>
            <a:r>
              <a:rPr lang="en-US" sz="2400" dirty="0" err="1">
                <a:latin typeface="+mn-lt"/>
              </a:rPr>
              <a:t>proyeksiyalar</a:t>
            </a:r>
            <a:r>
              <a:rPr lang="en-US" sz="2400" dirty="0">
                <a:latin typeface="+mn-lt"/>
              </a:rPr>
              <a:t> </a:t>
            </a:r>
            <a:r>
              <a:rPr lang="en-US" sz="2400" dirty="0" err="1">
                <a:latin typeface="+mn-lt"/>
              </a:rPr>
              <a:t>metodini</a:t>
            </a:r>
            <a:r>
              <a:rPr lang="ru-RU" sz="2400" dirty="0">
                <a:latin typeface="+mn-lt"/>
              </a:rPr>
              <a:t/>
            </a:r>
            <a:br>
              <a:rPr lang="ru-RU" sz="2400" dirty="0">
                <a:latin typeface="+mn-lt"/>
              </a:rPr>
            </a:br>
            <a:r>
              <a:rPr lang="en-US" sz="2400" dirty="0" err="1">
                <a:latin typeface="+mn-lt"/>
              </a:rPr>
              <a:t>tushunish</a:t>
            </a:r>
            <a:r>
              <a:rPr lang="en-US" sz="2400" dirty="0">
                <a:latin typeface="+mn-lt"/>
              </a:rPr>
              <a:t>. Bu </a:t>
            </a:r>
            <a:r>
              <a:rPr lang="en-US" sz="2400" dirty="0" err="1">
                <a:latin typeface="+mn-lt"/>
              </a:rPr>
              <a:t>kishilarning</a:t>
            </a:r>
            <a:r>
              <a:rPr lang="en-US" sz="2400" dirty="0">
                <a:latin typeface="+mn-lt"/>
              </a:rPr>
              <a:t> </a:t>
            </a:r>
            <a:r>
              <a:rPr lang="en-US" sz="2400" dirty="0" err="1">
                <a:latin typeface="+mn-lt"/>
              </a:rPr>
              <a:t>qator</a:t>
            </a:r>
            <a:r>
              <a:rPr lang="en-US" sz="2400" dirty="0">
                <a:latin typeface="+mn-lt"/>
              </a:rPr>
              <a:t> </a:t>
            </a:r>
            <a:r>
              <a:rPr lang="en-US" sz="2400" dirty="0" err="1">
                <a:latin typeface="+mn-lt"/>
              </a:rPr>
              <a:t>fanlar</a:t>
            </a:r>
            <a:r>
              <a:rPr lang="en-US" sz="2400" dirty="0">
                <a:latin typeface="+mn-lt"/>
              </a:rPr>
              <a:t> (</a:t>
            </a:r>
            <a:r>
              <a:rPr lang="en-US" sz="2400" dirty="0" err="1">
                <a:latin typeface="+mn-lt"/>
              </a:rPr>
              <a:t>geometriya</a:t>
            </a:r>
            <a:r>
              <a:rPr lang="en-US" sz="2400" dirty="0">
                <a:latin typeface="+mn-lt"/>
              </a:rPr>
              <a:t>, </a:t>
            </a:r>
            <a:r>
              <a:rPr lang="en-US" sz="2400" dirty="0" err="1">
                <a:latin typeface="+mn-lt"/>
              </a:rPr>
              <a:t>optika</a:t>
            </a:r>
            <a:r>
              <a:rPr lang="en-US" sz="2400" dirty="0">
                <a:latin typeface="+mn-lt"/>
              </a:rPr>
              <a:t>,...)</a:t>
            </a:r>
            <a:r>
              <a:rPr lang="en-US" sz="2400" dirty="0" err="1">
                <a:latin typeface="+mn-lt"/>
              </a:rPr>
              <a:t>ni</a:t>
            </a:r>
            <a:r>
              <a:rPr lang="en-US" sz="2400" dirty="0">
                <a:latin typeface="+mn-lt"/>
              </a:rPr>
              <a:t> </a:t>
            </a:r>
            <a:r>
              <a:rPr lang="en-US" sz="2400" dirty="0" err="1">
                <a:latin typeface="+mn-lt"/>
              </a:rPr>
              <a:t>o‘rganish</a:t>
            </a:r>
            <a:r>
              <a:rPr lang="en-US" sz="2400" dirty="0">
                <a:latin typeface="+mn-lt"/>
              </a:rPr>
              <a:t> </a:t>
            </a:r>
            <a:r>
              <a:rPr lang="en-US" sz="2400" dirty="0" err="1">
                <a:latin typeface="+mn-lt"/>
              </a:rPr>
              <a:t>faoliyatida</a:t>
            </a:r>
            <a:r>
              <a:rPr lang="en-US" sz="2400" dirty="0">
                <a:latin typeface="+mn-lt"/>
              </a:rPr>
              <a:t> </a:t>
            </a:r>
            <a:r>
              <a:rPr lang="en-US" sz="2400" dirty="0" err="1">
                <a:latin typeface="+mn-lt"/>
              </a:rPr>
              <a:t>bilimlarni</a:t>
            </a:r>
            <a:r>
              <a:rPr lang="en-US" sz="2400" dirty="0">
                <a:latin typeface="+mn-lt"/>
              </a:rPr>
              <a:t> </a:t>
            </a:r>
            <a:r>
              <a:rPr lang="en-US" sz="2400" dirty="0" err="1">
                <a:latin typeface="+mn-lt"/>
              </a:rPr>
              <a:t>oson</a:t>
            </a:r>
            <a:r>
              <a:rPr lang="en-US" sz="2400" dirty="0">
                <a:latin typeface="+mn-lt"/>
              </a:rPr>
              <a:t> </a:t>
            </a:r>
            <a:r>
              <a:rPr lang="en-US" sz="2400" dirty="0" err="1">
                <a:latin typeface="+mn-lt"/>
              </a:rPr>
              <a:t>egallashlariga</a:t>
            </a:r>
            <a:r>
              <a:rPr lang="en-US" sz="2400" dirty="0">
                <a:latin typeface="+mn-lt"/>
              </a:rPr>
              <a:t> </a:t>
            </a:r>
            <a:r>
              <a:rPr lang="en-US" sz="2400" dirty="0" err="1">
                <a:latin typeface="+mn-lt"/>
              </a:rPr>
              <a:t>ko‘maklashadi</a:t>
            </a:r>
            <a:r>
              <a:rPr lang="en-US" sz="2400" dirty="0">
                <a:latin typeface="+mn-lt"/>
              </a:rPr>
              <a:t>:</a:t>
            </a:r>
            <a:r>
              <a:rPr lang="ru-RU" sz="2400" dirty="0">
                <a:latin typeface="+mn-lt"/>
              </a:rPr>
              <a:t/>
            </a:r>
            <a:br>
              <a:rPr lang="ru-RU" sz="2400" dirty="0">
                <a:latin typeface="+mn-lt"/>
              </a:rPr>
            </a:br>
            <a:r>
              <a:rPr lang="en-US" sz="2400" dirty="0">
                <a:latin typeface="+mn-lt"/>
              </a:rPr>
              <a:t>• </a:t>
            </a:r>
            <a:r>
              <a:rPr lang="en-US" sz="2400" dirty="0" err="1">
                <a:latin typeface="+mn-lt"/>
              </a:rPr>
              <a:t>Dastuming</a:t>
            </a:r>
            <a:r>
              <a:rPr lang="en-US" sz="2400" dirty="0">
                <a:latin typeface="+mn-lt"/>
              </a:rPr>
              <a:t> </a:t>
            </a:r>
            <a:r>
              <a:rPr lang="en-US" sz="2400" dirty="0" err="1">
                <a:latin typeface="+mn-lt"/>
              </a:rPr>
              <a:t>aniq</a:t>
            </a:r>
            <a:r>
              <a:rPr lang="en-US" sz="2400" dirty="0">
                <a:latin typeface="+mn-lt"/>
              </a:rPr>
              <a:t> </a:t>
            </a:r>
            <a:r>
              <a:rPr lang="en-US" sz="2400" dirty="0" err="1">
                <a:latin typeface="+mn-lt"/>
              </a:rPr>
              <a:t>mavzulari</a:t>
            </a:r>
            <a:r>
              <a:rPr lang="en-US" sz="2400" dirty="0">
                <a:latin typeface="+mn-lt"/>
              </a:rPr>
              <a:t> </a:t>
            </a:r>
            <a:r>
              <a:rPr lang="en-US" sz="2400" dirty="0" err="1">
                <a:latin typeface="+mn-lt"/>
              </a:rPr>
              <a:t>bo‘yicha</a:t>
            </a:r>
            <a:r>
              <a:rPr lang="en-US" sz="2400" dirty="0">
                <a:latin typeface="+mn-lt"/>
              </a:rPr>
              <a:t> </a:t>
            </a:r>
            <a:r>
              <a:rPr lang="en-US" sz="2400" dirty="0" err="1">
                <a:latin typeface="+mn-lt"/>
              </a:rPr>
              <a:t>ko'rgazmalar</a:t>
            </a:r>
            <a:r>
              <a:rPr lang="en-US" sz="2400" dirty="0">
                <a:latin typeface="+mn-lt"/>
              </a:rPr>
              <a:t> </a:t>
            </a:r>
            <a:r>
              <a:rPr lang="en-US" sz="2400" dirty="0" err="1">
                <a:latin typeface="+mn-lt"/>
              </a:rPr>
              <a:t>tanlash</a:t>
            </a:r>
            <a:r>
              <a:rPr lang="en-US" sz="2400" dirty="0">
                <a:latin typeface="+mn-lt"/>
              </a:rPr>
              <a:t>.</a:t>
            </a:r>
            <a:r>
              <a:rPr lang="ru-RU" sz="2400" dirty="0">
                <a:latin typeface="+mn-lt"/>
              </a:rPr>
              <a:t/>
            </a:r>
            <a:br>
              <a:rPr lang="ru-RU" sz="2400" dirty="0">
                <a:latin typeface="+mn-lt"/>
              </a:rPr>
            </a:br>
            <a:r>
              <a:rPr lang="en-US" sz="2400" dirty="0" err="1">
                <a:latin typeface="+mn-lt"/>
              </a:rPr>
              <a:t>Naturadan</a:t>
            </a:r>
            <a:r>
              <a:rPr lang="en-US" sz="2400" dirty="0">
                <a:latin typeface="+mn-lt"/>
              </a:rPr>
              <a:t> </a:t>
            </a:r>
            <a:r>
              <a:rPr lang="en-US" sz="2400" dirty="0" err="1">
                <a:latin typeface="+mn-lt"/>
              </a:rPr>
              <a:t>chizma</a:t>
            </a:r>
            <a:r>
              <a:rPr lang="en-US" sz="2400" dirty="0">
                <a:latin typeface="+mn-lt"/>
              </a:rPr>
              <a:t> </a:t>
            </a:r>
            <a:r>
              <a:rPr lang="en-US" sz="2400" dirty="0" err="1">
                <a:latin typeface="+mn-lt"/>
              </a:rPr>
              <a:t>va</a:t>
            </a:r>
            <a:r>
              <a:rPr lang="en-US" sz="2400" dirty="0">
                <a:latin typeface="+mn-lt"/>
              </a:rPr>
              <a:t> </a:t>
            </a:r>
            <a:r>
              <a:rPr lang="en-US" sz="2400" dirty="0" err="1">
                <a:latin typeface="+mn-lt"/>
              </a:rPr>
              <a:t>mashqlarni</a:t>
            </a:r>
            <a:r>
              <a:rPr lang="en-US" sz="2400" dirty="0">
                <a:latin typeface="+mn-lt"/>
              </a:rPr>
              <a:t> </a:t>
            </a:r>
            <a:r>
              <a:rPr lang="en-US" sz="2400" dirty="0" err="1">
                <a:latin typeface="+mn-lt"/>
              </a:rPr>
              <a:t>bajarishda</a:t>
            </a:r>
            <a:r>
              <a:rPr lang="en-US" sz="2400" dirty="0">
                <a:latin typeface="+mn-lt"/>
              </a:rPr>
              <a:t> </a:t>
            </a:r>
            <a:r>
              <a:rPr lang="en-US" sz="2400" dirty="0" err="1">
                <a:latin typeface="+mn-lt"/>
              </a:rPr>
              <a:t>mashinasozlikning</a:t>
            </a:r>
            <a:r>
              <a:rPr lang="en-US" sz="2400" dirty="0">
                <a:latin typeface="+mn-lt"/>
              </a:rPr>
              <a:t> </a:t>
            </a:r>
            <a:r>
              <a:rPr lang="en-US" sz="2400" dirty="0" err="1">
                <a:latin typeface="+mn-lt"/>
              </a:rPr>
              <a:t>keng</a:t>
            </a:r>
            <a:r>
              <a:rPr lang="ru-RU" sz="2400" dirty="0">
                <a:latin typeface="+mn-lt"/>
              </a:rPr>
              <a:t/>
            </a:r>
            <a:br>
              <a:rPr lang="ru-RU" sz="2400" dirty="0">
                <a:latin typeface="+mn-lt"/>
              </a:rPr>
            </a:br>
            <a:r>
              <a:rPr lang="en-US" sz="2400" dirty="0" err="1">
                <a:latin typeface="+mn-lt"/>
              </a:rPr>
              <a:t>tarqalgan</a:t>
            </a:r>
            <a:r>
              <a:rPr lang="en-US" sz="2400" dirty="0">
                <a:latin typeface="+mn-lt"/>
              </a:rPr>
              <a:t> </a:t>
            </a:r>
            <a:r>
              <a:rPr lang="en-US" sz="2400" dirty="0" err="1">
                <a:latin typeface="+mn-lt"/>
              </a:rPr>
              <a:t>tipaviy</a:t>
            </a:r>
            <a:r>
              <a:rPr lang="en-US" sz="2400" dirty="0">
                <a:latin typeface="+mn-lt"/>
              </a:rPr>
              <a:t> </a:t>
            </a:r>
            <a:r>
              <a:rPr lang="en-US" sz="2400" dirty="0" err="1">
                <a:latin typeface="+mn-lt"/>
              </a:rPr>
              <a:t>detallaridan</a:t>
            </a:r>
            <a:r>
              <a:rPr lang="en-US" sz="2400" dirty="0">
                <a:latin typeface="+mn-lt"/>
              </a:rPr>
              <a:t> </a:t>
            </a:r>
            <a:r>
              <a:rPr lang="en-US" sz="2400" dirty="0" err="1">
                <a:latin typeface="+mn-lt"/>
              </a:rPr>
              <a:t>foydalaniladi</a:t>
            </a:r>
            <a:r>
              <a:rPr lang="en-US" sz="2400" dirty="0">
                <a:latin typeface="+mn-lt"/>
              </a:rPr>
              <a:t>;</a:t>
            </a:r>
            <a:r>
              <a:rPr lang="ru-RU" sz="2400" dirty="0">
                <a:latin typeface="+mn-lt"/>
              </a:rPr>
              <a:t/>
            </a:r>
            <a:br>
              <a:rPr lang="ru-RU" sz="2400" dirty="0">
                <a:latin typeface="+mn-lt"/>
              </a:rPr>
            </a:br>
            <a:r>
              <a:rPr lang="en-US" sz="2400" dirty="0">
                <a:latin typeface="+mn-lt"/>
              </a:rPr>
              <a:t>• </a:t>
            </a:r>
            <a:r>
              <a:rPr lang="en-US" sz="2400" dirty="0" err="1">
                <a:latin typeface="+mn-lt"/>
              </a:rPr>
              <a:t>Ta’lim</a:t>
            </a:r>
            <a:r>
              <a:rPr lang="en-US" sz="2400" dirty="0">
                <a:latin typeface="+mn-lt"/>
              </a:rPr>
              <a:t> </a:t>
            </a:r>
            <a:r>
              <a:rPr lang="en-US" sz="2400" dirty="0" err="1">
                <a:latin typeface="+mn-lt"/>
              </a:rPr>
              <a:t>jarayonida</a:t>
            </a:r>
            <a:r>
              <a:rPr lang="en-US" sz="2400" dirty="0">
                <a:latin typeface="+mn-lt"/>
              </a:rPr>
              <a:t> </a:t>
            </a:r>
            <a:r>
              <a:rPr lang="en-US" sz="2400" dirty="0" err="1">
                <a:latin typeface="+mn-lt"/>
              </a:rPr>
              <a:t>o‘quvchilarning</a:t>
            </a:r>
            <a:r>
              <a:rPr lang="en-US" sz="2400" dirty="0">
                <a:latin typeface="+mn-lt"/>
              </a:rPr>
              <a:t> </a:t>
            </a:r>
            <a:r>
              <a:rPr lang="en-US" sz="2400" dirty="0" err="1">
                <a:latin typeface="+mn-lt"/>
              </a:rPr>
              <a:t>hayot</a:t>
            </a:r>
            <a:r>
              <a:rPr lang="en-US" sz="2400" dirty="0">
                <a:latin typeface="+mn-lt"/>
              </a:rPr>
              <a:t> </a:t>
            </a:r>
            <a:r>
              <a:rPr lang="en-US" sz="2400" dirty="0" err="1">
                <a:latin typeface="+mn-lt"/>
              </a:rPr>
              <a:t>tajribalari</a:t>
            </a:r>
            <a:r>
              <a:rPr lang="en-US" sz="2400" dirty="0">
                <a:latin typeface="+mn-lt"/>
              </a:rPr>
              <a:t>, </a:t>
            </a:r>
            <a:r>
              <a:rPr lang="en-US" sz="2400" dirty="0" err="1">
                <a:latin typeface="+mn-lt"/>
              </a:rPr>
              <a:t>texnika</a:t>
            </a:r>
            <a:r>
              <a:rPr lang="en-US" sz="2400" dirty="0">
                <a:latin typeface="+mn-lt"/>
              </a:rPr>
              <a:t>, </a:t>
            </a:r>
            <a:r>
              <a:rPr lang="en-US" sz="2400" dirty="0" err="1">
                <a:latin typeface="+mn-lt"/>
              </a:rPr>
              <a:t>turmush</a:t>
            </a:r>
            <a:r>
              <a:rPr lang="ru-RU" sz="2400" dirty="0">
                <a:latin typeface="+mn-lt"/>
              </a:rPr>
              <a:t/>
            </a:r>
            <a:br>
              <a:rPr lang="ru-RU" sz="2400" dirty="0">
                <a:latin typeface="+mn-lt"/>
              </a:rPr>
            </a:br>
            <a:r>
              <a:rPr lang="en-US" sz="2400" dirty="0" err="1">
                <a:latin typeface="+mn-lt"/>
              </a:rPr>
              <a:t>va</a:t>
            </a:r>
            <a:r>
              <a:rPr lang="en-US" sz="2400" dirty="0">
                <a:latin typeface="+mn-lt"/>
              </a:rPr>
              <a:t> </a:t>
            </a:r>
            <a:r>
              <a:rPr lang="en-US" sz="2400" dirty="0" err="1">
                <a:latin typeface="+mn-lt"/>
              </a:rPr>
              <a:t>tabiat</a:t>
            </a:r>
            <a:r>
              <a:rPr lang="en-US" sz="2400" dirty="0">
                <a:latin typeface="+mn-lt"/>
              </a:rPr>
              <a:t> </a:t>
            </a:r>
            <a:r>
              <a:rPr lang="en-US" sz="2400" dirty="0" err="1">
                <a:latin typeface="+mn-lt"/>
              </a:rPr>
              <a:t>hodisasini</a:t>
            </a:r>
            <a:r>
              <a:rPr lang="en-US" sz="2400" dirty="0">
                <a:latin typeface="+mn-lt"/>
              </a:rPr>
              <a:t> </a:t>
            </a:r>
            <a:r>
              <a:rPr lang="en-US" sz="2400" dirty="0" err="1">
                <a:latin typeface="+mn-lt"/>
              </a:rPr>
              <a:t>kuzatishlaridan</a:t>
            </a:r>
            <a:r>
              <a:rPr lang="en-US" sz="2400" dirty="0">
                <a:latin typeface="+mn-lt"/>
              </a:rPr>
              <a:t> </a:t>
            </a:r>
            <a:r>
              <a:rPr lang="en-US" sz="2400" dirty="0" err="1">
                <a:latin typeface="+mn-lt"/>
              </a:rPr>
              <a:t>chiqargan</a:t>
            </a:r>
            <a:r>
              <a:rPr lang="en-US" sz="2400" dirty="0">
                <a:latin typeface="+mn-lt"/>
              </a:rPr>
              <a:t> </a:t>
            </a:r>
            <a:r>
              <a:rPr lang="en-US" sz="2400" dirty="0" err="1">
                <a:latin typeface="+mn-lt"/>
              </a:rPr>
              <a:t>xulosalarini</a:t>
            </a:r>
            <a:r>
              <a:rPr lang="en-US" sz="2400" dirty="0">
                <a:latin typeface="+mn-lt"/>
              </a:rPr>
              <a:t> </a:t>
            </a:r>
            <a:r>
              <a:rPr lang="en-US" sz="2400" dirty="0" err="1">
                <a:latin typeface="+mn-lt"/>
              </a:rPr>
              <a:t>chizmachilik</a:t>
            </a:r>
            <a:r>
              <a:rPr lang="ru-RU" sz="2400" dirty="0">
                <a:latin typeface="+mn-lt"/>
              </a:rPr>
              <a:t/>
            </a:r>
            <a:br>
              <a:rPr lang="ru-RU" sz="2400" dirty="0">
                <a:latin typeface="+mn-lt"/>
              </a:rPr>
            </a:br>
            <a:r>
              <a:rPr lang="en-US" sz="2400" dirty="0" err="1">
                <a:latin typeface="+mn-lt"/>
              </a:rPr>
              <a:t>kursi</a:t>
            </a:r>
            <a:r>
              <a:rPr lang="en-US" sz="2400" dirty="0">
                <a:latin typeface="+mn-lt"/>
              </a:rPr>
              <a:t> </a:t>
            </a:r>
            <a:r>
              <a:rPr lang="en-US" sz="2400" dirty="0" err="1">
                <a:latin typeface="+mn-lt"/>
              </a:rPr>
              <a:t>bilimlari</a:t>
            </a:r>
            <a:r>
              <a:rPr lang="en-US" sz="2400" dirty="0">
                <a:latin typeface="+mn-lt"/>
              </a:rPr>
              <a:t> </a:t>
            </a:r>
            <a:r>
              <a:rPr lang="en-US" sz="2400" dirty="0" err="1">
                <a:latin typeface="+mn-lt"/>
              </a:rPr>
              <a:t>bilan</a:t>
            </a:r>
            <a:r>
              <a:rPr lang="en-US" sz="2400" dirty="0">
                <a:latin typeface="+mn-lt"/>
              </a:rPr>
              <a:t> </a:t>
            </a:r>
            <a:r>
              <a:rPr lang="en-US" sz="2400" dirty="0" err="1">
                <a:latin typeface="+mn-lt"/>
              </a:rPr>
              <a:t>bog‘lab</a:t>
            </a:r>
            <a:r>
              <a:rPr lang="en-US" sz="2400" dirty="0">
                <a:latin typeface="+mn-lt"/>
              </a:rPr>
              <a:t> </a:t>
            </a:r>
            <a:r>
              <a:rPr lang="en-US" sz="2400" dirty="0" err="1">
                <a:latin typeface="+mn-lt"/>
              </a:rPr>
              <a:t>olib</a:t>
            </a:r>
            <a:r>
              <a:rPr lang="en-US" sz="2400" dirty="0">
                <a:latin typeface="+mn-lt"/>
              </a:rPr>
              <a:t> </a:t>
            </a:r>
            <a:r>
              <a:rPr lang="en-US" sz="2400" dirty="0" err="1">
                <a:latin typeface="+mn-lt"/>
              </a:rPr>
              <a:t>borish</a:t>
            </a:r>
            <a:r>
              <a:rPr lang="en-US" sz="2400" dirty="0">
                <a:latin typeface="+mn-lt"/>
              </a:rPr>
              <a:t> (</a:t>
            </a:r>
            <a:r>
              <a:rPr lang="en-US" sz="2400" dirty="0" err="1">
                <a:latin typeface="+mn-lt"/>
              </a:rPr>
              <a:t>masalan</a:t>
            </a:r>
            <a:r>
              <a:rPr lang="en-US" sz="2400" dirty="0">
                <a:latin typeface="+mn-lt"/>
              </a:rPr>
              <a:t>, </a:t>
            </a:r>
            <a:r>
              <a:rPr lang="en-US" sz="2400" dirty="0" err="1">
                <a:latin typeface="+mn-lt"/>
              </a:rPr>
              <a:t>aniq</a:t>
            </a:r>
            <a:r>
              <a:rPr lang="en-US" sz="2400" dirty="0">
                <a:latin typeface="+mn-lt"/>
              </a:rPr>
              <a:t> </a:t>
            </a:r>
            <a:r>
              <a:rPr lang="en-US" sz="2400" dirty="0" err="1">
                <a:latin typeface="+mn-lt"/>
              </a:rPr>
              <a:t>bir</a:t>
            </a:r>
            <a:r>
              <a:rPr lang="en-US" sz="2400" dirty="0">
                <a:latin typeface="+mn-lt"/>
              </a:rPr>
              <a:t> </a:t>
            </a:r>
            <a:r>
              <a:rPr lang="en-US" sz="2400" dirty="0" err="1">
                <a:latin typeface="+mn-lt"/>
              </a:rPr>
              <a:t>buyumda</a:t>
            </a:r>
            <a:r>
              <a:rPr lang="ru-RU" sz="2400" dirty="0">
                <a:latin typeface="+mn-lt"/>
              </a:rPr>
              <a:t/>
            </a:r>
            <a:br>
              <a:rPr lang="ru-RU" sz="2400" dirty="0">
                <a:latin typeface="+mn-lt"/>
              </a:rPr>
            </a:br>
            <a:r>
              <a:rPr lang="en-US" sz="2400" dirty="0" err="1">
                <a:latin typeface="+mn-lt"/>
              </a:rPr>
              <a:t>geometrik</a:t>
            </a:r>
            <a:r>
              <a:rPr lang="en-US" sz="2400" dirty="0">
                <a:latin typeface="+mn-lt"/>
              </a:rPr>
              <a:t> </a:t>
            </a:r>
            <a:r>
              <a:rPr lang="en-US" sz="2400" dirty="0" err="1">
                <a:latin typeface="+mn-lt"/>
              </a:rPr>
              <a:t>shakllaming</a:t>
            </a:r>
            <a:r>
              <a:rPr lang="en-US" sz="2400" dirty="0">
                <a:latin typeface="+mn-lt"/>
              </a:rPr>
              <a:t> </a:t>
            </a:r>
            <a:r>
              <a:rPr lang="en-US" sz="2400" dirty="0" err="1">
                <a:latin typeface="+mn-lt"/>
              </a:rPr>
              <a:t>mujassamlashuvi</a:t>
            </a:r>
            <a:r>
              <a:rPr lang="en-US" sz="2400" dirty="0">
                <a:latin typeface="+mn-lt"/>
              </a:rPr>
              <a:t>. </a:t>
            </a:r>
            <a:r>
              <a:rPr lang="en-US" sz="2400" dirty="0" err="1">
                <a:latin typeface="+mn-lt"/>
              </a:rPr>
              <a:t>buyum</a:t>
            </a:r>
            <a:r>
              <a:rPr lang="en-US" sz="2400" dirty="0">
                <a:latin typeface="+mn-lt"/>
              </a:rPr>
              <a:t> </a:t>
            </a:r>
            <a:r>
              <a:rPr lang="en-US" sz="2400" dirty="0" err="1">
                <a:latin typeface="+mn-lt"/>
              </a:rPr>
              <a:t>soyasi</a:t>
            </a:r>
            <a:r>
              <a:rPr lang="en-US" sz="2400" dirty="0">
                <a:latin typeface="+mn-lt"/>
              </a:rPr>
              <a:t> </a:t>
            </a:r>
            <a:r>
              <a:rPr lang="en-US" sz="2400" dirty="0" err="1">
                <a:latin typeface="+mn-lt"/>
              </a:rPr>
              <a:t>shaklining</a:t>
            </a:r>
            <a:r>
              <a:rPr lang="ru-RU" sz="2400" dirty="0">
                <a:latin typeface="+mn-lt"/>
              </a:rPr>
              <a:t/>
            </a:r>
            <a:br>
              <a:rPr lang="ru-RU" sz="2400" dirty="0">
                <a:latin typeface="+mn-lt"/>
              </a:rPr>
            </a:br>
            <a:r>
              <a:rPr lang="en-US" sz="2400" dirty="0" err="1">
                <a:latin typeface="+mn-lt"/>
              </a:rPr>
              <a:t>xususiyatlari</a:t>
            </a:r>
            <a:r>
              <a:rPr lang="en-US" sz="2400" dirty="0">
                <a:latin typeface="+mn-lt"/>
              </a:rPr>
              <a:t> </a:t>
            </a:r>
            <a:r>
              <a:rPr lang="en-US" sz="2400" dirty="0" err="1">
                <a:latin typeface="+mn-lt"/>
              </a:rPr>
              <a:t>va</a:t>
            </a:r>
            <a:r>
              <a:rPr lang="en-US" sz="2400" dirty="0">
                <a:latin typeface="+mn-lt"/>
              </a:rPr>
              <a:t> h.).</a:t>
            </a:r>
            <a:r>
              <a:rPr lang="ru-RU" sz="2800" dirty="0">
                <a:latin typeface="+mn-lt"/>
              </a:rPr>
              <a:t/>
            </a:r>
            <a:br>
              <a:rPr lang="ru-RU" sz="2800" dirty="0">
                <a:latin typeface="+mn-lt"/>
              </a:rPr>
            </a:br>
            <a:endParaRPr lang="ru-RU" sz="2800" dirty="0">
              <a:latin typeface="+mn-lt"/>
            </a:endParaRPr>
          </a:p>
        </p:txBody>
      </p:sp>
      <p:sp>
        <p:nvSpPr>
          <p:cNvPr id="3" name="Номер слайда 2">
            <a:extLst>
              <a:ext uri="{FF2B5EF4-FFF2-40B4-BE49-F238E27FC236}">
                <a16:creationId xmlns:a16="http://schemas.microsoft.com/office/drawing/2014/main" xmlns="" id="{BF0C00AD-5B98-460A-B663-B7D56DF0BFF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4" name="Рисунок 3">
            <a:extLst>
              <a:ext uri="{FF2B5EF4-FFF2-40B4-BE49-F238E27FC236}">
                <a16:creationId xmlns:a16="http://schemas.microsoft.com/office/drawing/2014/main" xmlns="" id="{570B6ABF-0B58-4D7A-BC4C-911DE290AE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60607" y="830323"/>
            <a:ext cx="3163950" cy="45158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a:extLst>
              <a:ext uri="{FF2B5EF4-FFF2-40B4-BE49-F238E27FC236}">
                <a16:creationId xmlns:a16="http://schemas.microsoft.com/office/drawing/2014/main" xmlns="" id="{EDEE0EDF-DCEC-47A9-8527-0F889B6C42B3}"/>
              </a:ext>
            </a:extLst>
          </p:cNvPr>
          <p:cNvSpPr/>
          <p:nvPr/>
        </p:nvSpPr>
        <p:spPr>
          <a:xfrm>
            <a:off x="8991076" y="5504457"/>
            <a:ext cx="2743200"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Tree>
    <p:extLst>
      <p:ext uri="{BB962C8B-B14F-4D97-AF65-F5344CB8AC3E}">
        <p14:creationId xmlns:p14="http://schemas.microsoft.com/office/powerpoint/2010/main" val="3409217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xmlns="" id="{9EE2907B-3228-4794-8B45-986322E6737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sp>
        <p:nvSpPr>
          <p:cNvPr id="4" name="Прямоугольник 3">
            <a:extLst>
              <a:ext uri="{FF2B5EF4-FFF2-40B4-BE49-F238E27FC236}">
                <a16:creationId xmlns:a16="http://schemas.microsoft.com/office/drawing/2014/main" xmlns="" id="{673BF32D-0412-4EB6-8330-778F3B420095}"/>
              </a:ext>
            </a:extLst>
          </p:cNvPr>
          <p:cNvSpPr/>
          <p:nvPr/>
        </p:nvSpPr>
        <p:spPr>
          <a:xfrm>
            <a:off x="4561839" y="298638"/>
            <a:ext cx="7020561" cy="5016758"/>
          </a:xfrm>
          <a:prstGeom prst="rect">
            <a:avLst/>
          </a:prstGeom>
        </p:spPr>
        <p:txBody>
          <a:bodyPr wrap="square">
            <a:spAutoFit/>
          </a:bodyPr>
          <a:lstStyle/>
          <a:p>
            <a:r>
              <a:rPr lang="en-US" sz="2000" dirty="0" err="1"/>
              <a:t>Grafik</a:t>
            </a:r>
            <a:r>
              <a:rPr lang="en-US" sz="2000" dirty="0"/>
              <a:t> </a:t>
            </a:r>
            <a:r>
              <a:rPr lang="en-US" sz="2000" dirty="0" err="1"/>
              <a:t>tasvirlar</a:t>
            </a:r>
            <a:r>
              <a:rPr lang="en-US" sz="2000" dirty="0"/>
              <a:t> </a:t>
            </a:r>
            <a:r>
              <a:rPr lang="en-US" sz="2000" dirty="0" err="1"/>
              <a:t>maktabdagi</a:t>
            </a:r>
            <a:r>
              <a:rPr lang="en-US" sz="2000" dirty="0"/>
              <a:t> </a:t>
            </a:r>
            <a:r>
              <a:rPr lang="en-US" sz="2000" dirty="0" err="1"/>
              <a:t>ko‘pchilik</a:t>
            </a:r>
            <a:r>
              <a:rPr lang="en-US" sz="2000" dirty="0"/>
              <a:t> </a:t>
            </a:r>
            <a:r>
              <a:rPr lang="en-US" sz="2000" dirty="0" err="1"/>
              <a:t>fanlar</a:t>
            </a:r>
            <a:r>
              <a:rPr lang="en-US" sz="2000" dirty="0"/>
              <a:t> </a:t>
            </a:r>
            <a:r>
              <a:rPr lang="en-US" sz="2000" dirty="0" err="1"/>
              <a:t>bo‘yicha</a:t>
            </a:r>
            <a:r>
              <a:rPr lang="en-US" sz="2000" dirty="0"/>
              <a:t> </a:t>
            </a:r>
            <a:r>
              <a:rPr lang="en-US" sz="2000" dirty="0" err="1"/>
              <a:t>yangi</a:t>
            </a:r>
            <a:r>
              <a:rPr lang="en-US" sz="2000" dirty="0"/>
              <a:t> </a:t>
            </a:r>
            <a:r>
              <a:rPr lang="en-US" sz="2000" dirty="0" err="1"/>
              <a:t>bilimlami</a:t>
            </a:r>
            <a:endParaRPr lang="ru-RU" sz="2000" dirty="0"/>
          </a:p>
          <a:p>
            <a:r>
              <a:rPr lang="en-US" sz="2000" dirty="0" err="1"/>
              <a:t>o'quvchilar</a:t>
            </a:r>
            <a:r>
              <a:rPr lang="en-US" sz="2000" dirty="0"/>
              <a:t> </a:t>
            </a:r>
            <a:r>
              <a:rPr lang="en-US" sz="2000" dirty="0" err="1"/>
              <a:t>faol</a:t>
            </a:r>
            <a:r>
              <a:rPr lang="en-US" sz="2000" dirty="0"/>
              <a:t> </a:t>
            </a:r>
            <a:r>
              <a:rPr lang="en-US" sz="2000" dirty="0" err="1"/>
              <a:t>va</a:t>
            </a:r>
            <a:r>
              <a:rPr lang="en-US" sz="2000" dirty="0"/>
              <a:t> </a:t>
            </a:r>
            <a:r>
              <a:rPr lang="en-US" sz="2000" dirty="0" err="1"/>
              <a:t>ongli</a:t>
            </a:r>
            <a:r>
              <a:rPr lang="en-US" sz="2000" dirty="0"/>
              <a:t> </a:t>
            </a:r>
            <a:r>
              <a:rPr lang="en-US" sz="2000" dirty="0" err="1"/>
              <a:t>ravishda</a:t>
            </a:r>
            <a:r>
              <a:rPr lang="en-US" sz="2000" dirty="0"/>
              <a:t> </a:t>
            </a:r>
            <a:r>
              <a:rPr lang="en-US" sz="2000" dirty="0" err="1"/>
              <a:t>o‘zlashtirishiarida</a:t>
            </a:r>
            <a:r>
              <a:rPr lang="en-US" sz="2000" dirty="0"/>
              <a:t> </a:t>
            </a:r>
            <a:r>
              <a:rPr lang="en-US" sz="2000" dirty="0" err="1"/>
              <a:t>eng</a:t>
            </a:r>
            <a:r>
              <a:rPr lang="en-US" sz="2000" dirty="0"/>
              <a:t> </a:t>
            </a:r>
            <a:r>
              <a:rPr lang="en-US" sz="2000" dirty="0" err="1"/>
              <a:t>asosiy</a:t>
            </a:r>
            <a:endParaRPr lang="ru-RU" sz="2000" dirty="0"/>
          </a:p>
          <a:p>
            <a:r>
              <a:rPr lang="en-US" sz="2000" dirty="0" err="1"/>
              <a:t>vositalardan</a:t>
            </a:r>
            <a:r>
              <a:rPr lang="en-US" sz="2000" dirty="0"/>
              <a:t> </a:t>
            </a:r>
            <a:r>
              <a:rPr lang="en-US" sz="2000" dirty="0" err="1"/>
              <a:t>biri</a:t>
            </a:r>
            <a:r>
              <a:rPr lang="en-US" sz="2000" dirty="0"/>
              <a:t> </a:t>
            </a:r>
            <a:r>
              <a:rPr lang="en-US" sz="2000" dirty="0" err="1"/>
              <a:t>sanaladi</a:t>
            </a:r>
            <a:r>
              <a:rPr lang="en-US" sz="2000" dirty="0"/>
              <a:t>. </a:t>
            </a:r>
            <a:r>
              <a:rPr lang="en-US" sz="2000" dirty="0" err="1"/>
              <a:t>Ular</a:t>
            </a:r>
            <a:r>
              <a:rPr lang="en-US" sz="2000" dirty="0"/>
              <a:t> </a:t>
            </a:r>
            <a:r>
              <a:rPr lang="en-US" sz="2000" dirty="0" err="1"/>
              <a:t>bilimlaming</a:t>
            </a:r>
            <a:r>
              <a:rPr lang="en-US" sz="2000" dirty="0"/>
              <a:t> </a:t>
            </a:r>
            <a:r>
              <a:rPr lang="en-US" sz="2000" dirty="0" err="1"/>
              <a:t>sezgi</a:t>
            </a:r>
            <a:r>
              <a:rPr lang="en-US" sz="2000" dirty="0"/>
              <a:t> </a:t>
            </a:r>
            <a:r>
              <a:rPr lang="en-US" sz="2000" dirty="0" err="1"/>
              <a:t>asosini</a:t>
            </a:r>
            <a:r>
              <a:rPr lang="en-US" sz="2000" dirty="0"/>
              <a:t> </a:t>
            </a:r>
            <a:r>
              <a:rPr lang="en-US" sz="2000" dirty="0" err="1"/>
              <a:t>ta’minlaydi</a:t>
            </a:r>
            <a:r>
              <a:rPr lang="en-US" sz="2000" dirty="0"/>
              <a:t> </a:t>
            </a:r>
            <a:r>
              <a:rPr lang="en-US" sz="2000" dirty="0" err="1"/>
              <a:t>va</a:t>
            </a:r>
            <a:endParaRPr lang="ru-RU" sz="2000" dirty="0"/>
          </a:p>
          <a:p>
            <a:r>
              <a:rPr lang="en-US" sz="2000" dirty="0" err="1"/>
              <a:t>o‘quvchilarda</a:t>
            </a:r>
            <a:r>
              <a:rPr lang="en-US" sz="2000" dirty="0"/>
              <a:t> </a:t>
            </a:r>
            <a:r>
              <a:rPr lang="en-US" sz="2000" dirty="0" err="1"/>
              <a:t>bizni</a:t>
            </a:r>
            <a:r>
              <a:rPr lang="en-US" sz="2000" dirty="0"/>
              <a:t> </a:t>
            </a:r>
            <a:r>
              <a:rPr lang="en-US" sz="2000" dirty="0" err="1"/>
              <a:t>o‘rab</a:t>
            </a:r>
            <a:r>
              <a:rPr lang="en-US" sz="2000" dirty="0"/>
              <a:t> </a:t>
            </a:r>
            <a:r>
              <a:rPr lang="en-US" sz="2000" dirty="0" err="1"/>
              <a:t>turgan</a:t>
            </a:r>
            <a:r>
              <a:rPr lang="en-US" sz="2000" dirty="0"/>
              <a:t> </a:t>
            </a:r>
            <a:r>
              <a:rPr lang="en-US" sz="2000" dirty="0" err="1"/>
              <a:t>olam</a:t>
            </a:r>
            <a:r>
              <a:rPr lang="en-US" sz="2000" dirty="0"/>
              <a:t> </a:t>
            </a:r>
            <a:r>
              <a:rPr lang="en-US" sz="2000" dirty="0" err="1"/>
              <a:t>va</a:t>
            </a:r>
            <a:r>
              <a:rPr lang="en-US" sz="2000" dirty="0"/>
              <a:t> </a:t>
            </a:r>
            <a:r>
              <a:rPr lang="en-US" sz="2000" dirty="0" err="1"/>
              <a:t>undagi</a:t>
            </a:r>
            <a:r>
              <a:rPr lang="en-US" sz="2000" dirty="0"/>
              <a:t> </a:t>
            </a:r>
            <a:r>
              <a:rPr lang="en-US" sz="2000" dirty="0" err="1"/>
              <a:t>narsalar</a:t>
            </a:r>
            <a:r>
              <a:rPr lang="en-US" sz="2000" dirty="0"/>
              <a:t> </a:t>
            </a:r>
            <a:r>
              <a:rPr lang="en-US" sz="2000" dirty="0" err="1"/>
              <a:t>haqida</a:t>
            </a:r>
            <a:r>
              <a:rPr lang="en-US" sz="2000" dirty="0"/>
              <a:t> </a:t>
            </a:r>
            <a:r>
              <a:rPr lang="en-US" sz="2000" dirty="0" err="1"/>
              <a:t>yaqqol</a:t>
            </a:r>
            <a:r>
              <a:rPr lang="en-US" sz="2000" dirty="0"/>
              <a:t>,</a:t>
            </a:r>
            <a:endParaRPr lang="ru-RU" sz="2000" dirty="0"/>
          </a:p>
          <a:p>
            <a:r>
              <a:rPr lang="en-US" sz="2000" dirty="0" err="1"/>
              <a:t>aniq</a:t>
            </a:r>
            <a:r>
              <a:rPr lang="en-US" sz="2000" dirty="0"/>
              <a:t> </a:t>
            </a:r>
            <a:r>
              <a:rPr lang="en-US" sz="2000" dirty="0" err="1"/>
              <a:t>va</a:t>
            </a:r>
            <a:r>
              <a:rPr lang="en-US" sz="2000" dirty="0"/>
              <a:t> </a:t>
            </a:r>
            <a:r>
              <a:rPr lang="en-US" sz="2000" dirty="0" err="1"/>
              <a:t>to‘g‘ri</a:t>
            </a:r>
            <a:r>
              <a:rPr lang="en-US" sz="2000" dirty="0"/>
              <a:t> </a:t>
            </a:r>
            <a:r>
              <a:rPr lang="en-US" sz="2000" dirty="0" err="1"/>
              <a:t>tasawurlami</a:t>
            </a:r>
            <a:r>
              <a:rPr lang="en-US" sz="2000" dirty="0"/>
              <a:t> </a:t>
            </a:r>
            <a:r>
              <a:rPr lang="en-US" sz="2000" dirty="0" err="1"/>
              <a:t>hosil</a:t>
            </a:r>
            <a:r>
              <a:rPr lang="en-US" sz="2000" dirty="0"/>
              <a:t> </a:t>
            </a:r>
            <a:r>
              <a:rPr lang="en-US" sz="2000" dirty="0" err="1"/>
              <a:t>qilish</a:t>
            </a:r>
            <a:r>
              <a:rPr lang="en-US" sz="2000" dirty="0"/>
              <a:t> </a:t>
            </a:r>
            <a:r>
              <a:rPr lang="en-US" sz="2000" dirty="0" err="1"/>
              <a:t>maqsadlarini</a:t>
            </a:r>
            <a:r>
              <a:rPr lang="en-US" sz="2000" dirty="0"/>
              <a:t> </a:t>
            </a:r>
            <a:r>
              <a:rPr lang="en-US" sz="2000" dirty="0" err="1"/>
              <a:t>ko‘zda</a:t>
            </a:r>
            <a:r>
              <a:rPr lang="en-US" sz="2000" dirty="0"/>
              <a:t> </a:t>
            </a:r>
            <a:r>
              <a:rPr lang="en-US" sz="2000" dirty="0" err="1"/>
              <a:t>tutadi</a:t>
            </a:r>
            <a:r>
              <a:rPr lang="en-US" sz="2000" dirty="0"/>
              <a:t>.</a:t>
            </a:r>
            <a:endParaRPr lang="ru-RU" sz="2000" dirty="0"/>
          </a:p>
          <a:p>
            <a:r>
              <a:rPr lang="en-US" sz="2000" dirty="0" err="1"/>
              <a:t>Afsuski</a:t>
            </a:r>
            <a:r>
              <a:rPr lang="en-US" sz="2000" dirty="0"/>
              <a:t>, </a:t>
            </a:r>
            <a:r>
              <a:rPr lang="en-US" sz="2000" dirty="0" err="1"/>
              <a:t>o‘quv</a:t>
            </a:r>
            <a:r>
              <a:rPr lang="en-US" sz="2000" dirty="0"/>
              <a:t> </a:t>
            </a:r>
            <a:r>
              <a:rPr lang="en-US" sz="2000" dirty="0" err="1"/>
              <a:t>jarayonida</a:t>
            </a:r>
            <a:r>
              <a:rPr lang="en-US" sz="2000" dirty="0"/>
              <a:t> </a:t>
            </a:r>
            <a:r>
              <a:rPr lang="en-US" sz="2000" dirty="0" err="1"/>
              <a:t>grafikani</a:t>
            </a:r>
            <a:r>
              <a:rPr lang="en-US" sz="2000" dirty="0"/>
              <a:t> </a:t>
            </a:r>
            <a:r>
              <a:rPr lang="en-US" sz="2000" dirty="0" err="1"/>
              <a:t>qo‘liashning</a:t>
            </a:r>
            <a:r>
              <a:rPr lang="en-US" sz="2000" dirty="0"/>
              <a:t> </a:t>
            </a:r>
            <a:r>
              <a:rPr lang="en-US" sz="2000" dirty="0" err="1"/>
              <a:t>ilmiy</a:t>
            </a:r>
            <a:r>
              <a:rPr lang="en-US" sz="2000" dirty="0"/>
              <a:t> </a:t>
            </a:r>
            <a:r>
              <a:rPr lang="en-US" sz="2000" dirty="0" err="1"/>
              <a:t>asoslari</a:t>
            </a:r>
            <a:r>
              <a:rPr lang="en-US" sz="2000" dirty="0"/>
              <a:t> </a:t>
            </a:r>
            <a:r>
              <a:rPr lang="en-US" sz="2000" dirty="0" err="1"/>
              <a:t>hozirgacha</a:t>
            </a:r>
            <a:endParaRPr lang="ru-RU" sz="2000" dirty="0"/>
          </a:p>
          <a:p>
            <a:r>
              <a:rPr lang="en-US" sz="2000" dirty="0" err="1"/>
              <a:t>yetarlicha</a:t>
            </a:r>
            <a:r>
              <a:rPr lang="en-US" sz="2000" dirty="0"/>
              <a:t> </a:t>
            </a:r>
            <a:r>
              <a:rPr lang="en-US" sz="2000" dirty="0" err="1"/>
              <a:t>yaxshi</a:t>
            </a:r>
            <a:r>
              <a:rPr lang="en-US" sz="2000" dirty="0"/>
              <a:t> </a:t>
            </a:r>
            <a:r>
              <a:rPr lang="en-US" sz="2000" dirty="0" err="1"/>
              <a:t>ishlab</a:t>
            </a:r>
            <a:r>
              <a:rPr lang="en-US" sz="2000" dirty="0"/>
              <a:t> </a:t>
            </a:r>
            <a:r>
              <a:rPr lang="en-US" sz="2000" dirty="0" err="1"/>
              <a:t>chiqilmagan</a:t>
            </a:r>
            <a:r>
              <a:rPr lang="en-US" sz="2000" dirty="0"/>
              <a:t>, </a:t>
            </a:r>
            <a:r>
              <a:rPr lang="en-US" sz="2000" dirty="0" err="1"/>
              <a:t>maktablardagi</a:t>
            </a:r>
            <a:r>
              <a:rPr lang="en-US" sz="2000" dirty="0"/>
              <a:t> </a:t>
            </a:r>
            <a:r>
              <a:rPr lang="en-US" sz="2000" dirty="0" err="1"/>
              <a:t>chizmachilikdan</a:t>
            </a:r>
            <a:endParaRPr lang="ru-RU" sz="2000" dirty="0"/>
          </a:p>
          <a:p>
            <a:r>
              <a:rPr lang="en-US" sz="2000" dirty="0" err="1"/>
              <a:t>boshqa</a:t>
            </a:r>
            <a:r>
              <a:rPr lang="en-US" sz="2000" dirty="0"/>
              <a:t> </a:t>
            </a:r>
            <a:r>
              <a:rPr lang="en-US" sz="2000" dirty="0" err="1"/>
              <a:t>fanlarda</a:t>
            </a:r>
            <a:r>
              <a:rPr lang="en-US" sz="2000" dirty="0"/>
              <a:t> </a:t>
            </a:r>
            <a:r>
              <a:rPr lang="en-US" sz="2000" dirty="0" err="1"/>
              <a:t>grafik</a:t>
            </a:r>
            <a:r>
              <a:rPr lang="en-US" sz="2000" dirty="0"/>
              <a:t> </a:t>
            </a:r>
            <a:r>
              <a:rPr lang="en-US" sz="2000" dirty="0" err="1"/>
              <a:t>tasvirlami</a:t>
            </a:r>
            <a:r>
              <a:rPr lang="en-US" sz="2000" dirty="0"/>
              <a:t> </a:t>
            </a:r>
            <a:r>
              <a:rPr lang="en-US" sz="2000" dirty="0" err="1"/>
              <a:t>bajarish</a:t>
            </a:r>
            <a:r>
              <a:rPr lang="en-US" sz="2000" dirty="0"/>
              <a:t> </a:t>
            </a:r>
            <a:r>
              <a:rPr lang="en-US" sz="2000" dirty="0" err="1"/>
              <a:t>bo‘yicha</a:t>
            </a:r>
            <a:r>
              <a:rPr lang="en-US" sz="2000" dirty="0"/>
              <a:t> </a:t>
            </a:r>
            <a:r>
              <a:rPr lang="en-US" sz="2000" dirty="0" err="1"/>
              <a:t>talablar</a:t>
            </a:r>
            <a:r>
              <a:rPr lang="en-US" sz="2000" dirty="0"/>
              <a:t> </a:t>
            </a:r>
            <a:r>
              <a:rPr lang="en-US" sz="2000" dirty="0" err="1"/>
              <a:t>mavjud</a:t>
            </a:r>
            <a:r>
              <a:rPr lang="en-US" sz="2000" dirty="0"/>
              <a:t> </a:t>
            </a:r>
            <a:r>
              <a:rPr lang="en-US" sz="2000" dirty="0" err="1"/>
              <a:t>emas</a:t>
            </a:r>
            <a:r>
              <a:rPr lang="en-US" sz="2000" dirty="0"/>
              <a:t>.</a:t>
            </a:r>
            <a:endParaRPr lang="ru-RU" sz="2000" dirty="0"/>
          </a:p>
          <a:p>
            <a:r>
              <a:rPr lang="en-US" sz="2000" dirty="0" err="1"/>
              <a:t>Ushbu</a:t>
            </a:r>
            <a:r>
              <a:rPr lang="en-US" sz="2000" dirty="0"/>
              <a:t> </a:t>
            </a:r>
            <a:r>
              <a:rPr lang="en-US" sz="2000" dirty="0" err="1"/>
              <a:t>kamchilikni</a:t>
            </a:r>
            <a:r>
              <a:rPr lang="en-US" sz="2000" dirty="0"/>
              <a:t> </a:t>
            </a:r>
            <a:r>
              <a:rPr lang="en-US" sz="2000" dirty="0" err="1"/>
              <a:t>bartaraf</a:t>
            </a:r>
            <a:r>
              <a:rPr lang="en-US" sz="2000" dirty="0"/>
              <a:t> </a:t>
            </a:r>
            <a:r>
              <a:rPr lang="en-US" sz="2000" dirty="0" err="1"/>
              <a:t>qilish</a:t>
            </a:r>
            <a:r>
              <a:rPr lang="en-US" sz="2000" dirty="0"/>
              <a:t> </a:t>
            </a:r>
            <a:r>
              <a:rPr lang="en-US" sz="2000" dirty="0" err="1"/>
              <a:t>uchun</a:t>
            </a:r>
            <a:r>
              <a:rPr lang="en-US" sz="2000" dirty="0"/>
              <a:t> </a:t>
            </a:r>
            <a:r>
              <a:rPr lang="en-US" sz="2000" dirty="0" err="1"/>
              <a:t>umumta’lim</a:t>
            </a:r>
            <a:r>
              <a:rPr lang="en-US" sz="2000" dirty="0"/>
              <a:t> </a:t>
            </a:r>
            <a:r>
              <a:rPr lang="en-US" sz="2000" dirty="0" err="1"/>
              <a:t>maktablaridagi</a:t>
            </a:r>
            <a:endParaRPr lang="ru-RU" sz="2000" dirty="0"/>
          </a:p>
          <a:p>
            <a:r>
              <a:rPr lang="en-US" sz="2000" dirty="0" err="1"/>
              <a:t>fanlami</a:t>
            </a:r>
            <a:r>
              <a:rPr lang="en-US" sz="2000" dirty="0"/>
              <a:t> </a:t>
            </a:r>
            <a:r>
              <a:rPr lang="en-US" sz="2000" dirty="0" err="1"/>
              <a:t>o‘rganishda</a:t>
            </a:r>
            <a:r>
              <a:rPr lang="en-US" sz="2000" dirty="0"/>
              <a:t> </a:t>
            </a:r>
            <a:r>
              <a:rPr lang="en-US" sz="2000" dirty="0" err="1"/>
              <a:t>grafik</a:t>
            </a:r>
            <a:r>
              <a:rPr lang="en-US" sz="2000" dirty="0"/>
              <a:t> </a:t>
            </a:r>
            <a:r>
              <a:rPr lang="en-US" sz="2000" dirty="0" err="1"/>
              <a:t>tasvirlami</a:t>
            </a:r>
            <a:r>
              <a:rPr lang="en-US" sz="2000" dirty="0"/>
              <a:t> </a:t>
            </a:r>
            <a:r>
              <a:rPr lang="en-US" sz="2000" dirty="0" err="1"/>
              <a:t>ba</a:t>
            </a:r>
            <a:r>
              <a:rPr lang="en-US" sz="2000" dirty="0"/>
              <a:t> </a:t>
            </a:r>
            <a:r>
              <a:rPr lang="en-US" sz="2000" dirty="0" err="1"/>
              <a:t>amliga</a:t>
            </a:r>
            <a:r>
              <a:rPr lang="en-US" sz="2000" dirty="0"/>
              <a:t>" (</a:t>
            </a:r>
            <a:r>
              <a:rPr lang="en-US" sz="2000" dirty="0" err="1"/>
              <a:t>Jo^yriadiga</a:t>
            </a:r>
            <a:r>
              <a:rPr lang="en-US" sz="2000" dirty="0"/>
              <a:t> </a:t>
            </a:r>
            <a:r>
              <a:rPr lang="en-US" sz="2000" dirty="0" err="1"/>
              <a:t>i</a:t>
            </a:r>
            <a:r>
              <a:rPr lang="en-US" sz="2000" dirty="0"/>
              <a:t> </a:t>
            </a:r>
            <a:r>
              <a:rPr lang="en-US" sz="2000" i="1" dirty="0" err="1"/>
              <a:t>yagonagrafik</a:t>
            </a:r>
            <a:r>
              <a:rPr lang="en-US" sz="2000" i="1" dirty="0"/>
              <a:t> </a:t>
            </a:r>
            <a:r>
              <a:rPr lang="en-US" sz="2000" dirty="0" err="1"/>
              <a:t>i</a:t>
            </a:r>
            <a:r>
              <a:rPr lang="en-US" sz="2000" dirty="0"/>
              <a:t>/</a:t>
            </a:r>
            <a:r>
              <a:rPr lang="en-US" sz="2000" dirty="0" err="1"/>
              <a:t>zimlami</a:t>
            </a:r>
            <a:r>
              <a:rPr lang="en-US" sz="2000" dirty="0"/>
              <a:t> !</a:t>
            </a:r>
            <a:r>
              <a:rPr lang="en-US" sz="2000" dirty="0" err="1"/>
              <a:t>shlab</a:t>
            </a:r>
            <a:r>
              <a:rPr lang="en-US" sz="2000" dirty="0"/>
              <a:t> </a:t>
            </a:r>
            <a:r>
              <a:rPr lang="en-US" sz="2000" dirty="0" err="1"/>
              <a:t>chiqish</a:t>
            </a:r>
            <a:r>
              <a:rPr lang="en-US" sz="2000" dirty="0"/>
              <a:t> </a:t>
            </a:r>
            <a:r>
              <a:rPr lang="en-US" sz="2000" dirty="0" err="1"/>
              <a:t>zarur</a:t>
            </a:r>
            <a:r>
              <a:rPr lang="en-US" sz="2000" dirty="0"/>
              <a:t>. </a:t>
            </a:r>
            <a:r>
              <a:rPr lang="en-US" sz="2000" dirty="0" err="1"/>
              <a:t>Chunki</a:t>
            </a:r>
            <a:r>
              <a:rPr lang="en-US" sz="2000" dirty="0"/>
              <a:t>, </a:t>
            </a:r>
            <a:r>
              <a:rPr lang="en-US" sz="2000" dirty="0" err="1"/>
              <a:t>o'quvchilarda</a:t>
            </a:r>
            <a:r>
              <a:rPr lang="en-US" sz="2000" dirty="0"/>
              <a:t> </a:t>
            </a:r>
            <a:r>
              <a:rPr lang="en-US" sz="2000" dirty="0" err="1"/>
              <a:t>dastlabki</a:t>
            </a:r>
            <a:endParaRPr lang="ru-RU" sz="2000" dirty="0"/>
          </a:p>
          <a:p>
            <a:r>
              <a:rPr lang="en-US" sz="2000" dirty="0" err="1"/>
              <a:t>grafik</a:t>
            </a:r>
            <a:r>
              <a:rPr lang="en-US" sz="2000" dirty="0"/>
              <a:t> </a:t>
            </a:r>
            <a:r>
              <a:rPr lang="en-US" sz="2000" dirty="0" err="1"/>
              <a:t>bilimlami</a:t>
            </a:r>
            <a:r>
              <a:rPr lang="en-US" sz="2000" dirty="0"/>
              <a:t> </a:t>
            </a:r>
            <a:r>
              <a:rPr lang="en-US" sz="2000" dirty="0" err="1"/>
              <a:t>shakllantiradigan</a:t>
            </a:r>
            <a:r>
              <a:rPr lang="en-US" sz="2000" dirty="0"/>
              <a:t> </a:t>
            </a:r>
            <a:r>
              <a:rPr lang="en-US" sz="2000" dirty="0" err="1"/>
              <a:t>matematika</a:t>
            </a:r>
            <a:r>
              <a:rPr lang="en-US" sz="2000" dirty="0"/>
              <a:t>, </a:t>
            </a:r>
            <a:r>
              <a:rPr lang="en-US" sz="2000" dirty="0" err="1"/>
              <a:t>mehnat</a:t>
            </a:r>
            <a:r>
              <a:rPr lang="en-US" sz="2000" dirty="0"/>
              <a:t> </a:t>
            </a:r>
            <a:r>
              <a:rPr lang="en-US" sz="2000" dirty="0" err="1"/>
              <a:t>ta’limi</a:t>
            </a:r>
            <a:r>
              <a:rPr lang="en-US" sz="2000" dirty="0"/>
              <a:t>, </a:t>
            </a:r>
            <a:r>
              <a:rPr lang="en-US" sz="2000" dirty="0" err="1"/>
              <a:t>fizika</a:t>
            </a:r>
            <a:r>
              <a:rPr lang="en-US" sz="2000" dirty="0"/>
              <a:t>,</a:t>
            </a:r>
            <a:endParaRPr lang="ru-RU" sz="2000" dirty="0"/>
          </a:p>
          <a:p>
            <a:r>
              <a:rPr lang="en-US" sz="2000" dirty="0" err="1"/>
              <a:t>ximiya</a:t>
            </a:r>
            <a:r>
              <a:rPr lang="en-US" sz="2000" dirty="0"/>
              <a:t>, </a:t>
            </a:r>
            <a:r>
              <a:rPr lang="en-US" sz="2000" dirty="0" err="1"/>
              <a:t>geografiya</a:t>
            </a:r>
            <a:r>
              <a:rPr lang="en-US" sz="2000" dirty="0"/>
              <a:t>, </a:t>
            </a:r>
            <a:r>
              <a:rPr lang="en-US" sz="2000" dirty="0" err="1"/>
              <a:t>biologiya</a:t>
            </a:r>
            <a:r>
              <a:rPr lang="en-US" sz="2000" dirty="0"/>
              <a:t> </a:t>
            </a:r>
            <a:r>
              <a:rPr lang="en-US" sz="2000" dirty="0" err="1"/>
              <a:t>kabi</a:t>
            </a:r>
            <a:r>
              <a:rPr lang="en-US" sz="2000" dirty="0"/>
              <a:t> </a:t>
            </a:r>
            <a:r>
              <a:rPr lang="en-US" sz="2000" dirty="0" err="1"/>
              <a:t>bevosita</a:t>
            </a:r>
            <a:r>
              <a:rPr lang="en-US" sz="2000" dirty="0"/>
              <a:t> </a:t>
            </a:r>
            <a:r>
              <a:rPr lang="en-US" sz="2000" dirty="0" err="1"/>
              <a:t>grafik</a:t>
            </a:r>
            <a:r>
              <a:rPr lang="en-US" sz="2000" dirty="0"/>
              <a:t> </a:t>
            </a:r>
            <a:r>
              <a:rPr lang="en-US" sz="2000" dirty="0" err="1"/>
              <a:t>tasvirlar</a:t>
            </a:r>
            <a:r>
              <a:rPr lang="en-US" sz="2000" dirty="0"/>
              <a:t> </a:t>
            </a:r>
            <a:r>
              <a:rPr lang="en-US" sz="2000" dirty="0" err="1"/>
              <a:t>bilan</a:t>
            </a:r>
            <a:r>
              <a:rPr lang="en-US" sz="2000" dirty="0"/>
              <a:t> </a:t>
            </a:r>
            <a:r>
              <a:rPr lang="en-US" sz="2000" dirty="0" err="1"/>
              <a:t>ish</a:t>
            </a:r>
            <a:endParaRPr lang="ru-RU" sz="2000" dirty="0"/>
          </a:p>
          <a:p>
            <a:r>
              <a:rPr lang="en-US" sz="2000" dirty="0" err="1"/>
              <a:t>ko'radigan</a:t>
            </a:r>
            <a:r>
              <a:rPr lang="en-US" sz="2000" dirty="0"/>
              <a:t> </a:t>
            </a:r>
            <a:r>
              <a:rPr lang="en-US" sz="2000" dirty="0" err="1"/>
              <a:t>ko‘plab</a:t>
            </a:r>
            <a:r>
              <a:rPr lang="en-US" sz="2000" dirty="0"/>
              <a:t> </a:t>
            </a:r>
            <a:r>
              <a:rPr lang="en-US" sz="2000" dirty="0" err="1"/>
              <a:t>fanlami</a:t>
            </a:r>
            <a:r>
              <a:rPr lang="en-US" sz="2000" dirty="0"/>
              <a:t> </a:t>
            </a:r>
            <a:r>
              <a:rPr lang="en-US" sz="2000" dirty="0" err="1"/>
              <a:t>o'rganishda</a:t>
            </a:r>
            <a:r>
              <a:rPr lang="en-US" sz="2000" dirty="0"/>
              <a:t> </a:t>
            </a:r>
            <a:r>
              <a:rPr lang="en-US" sz="2000" dirty="0" err="1"/>
              <a:t>shu</a:t>
            </a:r>
            <a:r>
              <a:rPr lang="en-US" sz="2000" dirty="0"/>
              <a:t> </a:t>
            </a:r>
            <a:r>
              <a:rPr lang="en-US" sz="2000" dirty="0" err="1"/>
              <a:t>darslarda</a:t>
            </a:r>
            <a:r>
              <a:rPr lang="en-US" sz="2000" dirty="0"/>
              <a:t> </a:t>
            </a:r>
            <a:r>
              <a:rPr lang="en-US" sz="2000" dirty="0" err="1"/>
              <a:t>bajariladigan</a:t>
            </a:r>
            <a:endParaRPr lang="ru-RU" sz="2000" dirty="0"/>
          </a:p>
          <a:p>
            <a:r>
              <a:rPr lang="en-US" sz="2000" dirty="0" err="1"/>
              <a:t>chizmalar</a:t>
            </a:r>
            <a:r>
              <a:rPr lang="en-US" sz="2000" dirty="0"/>
              <a:t> </a:t>
            </a:r>
            <a:r>
              <a:rPr lang="en-US" sz="2000" dirty="0" err="1"/>
              <a:t>umumiy</a:t>
            </a:r>
            <a:r>
              <a:rPr lang="en-US" sz="2000" dirty="0"/>
              <a:t> </a:t>
            </a:r>
            <a:r>
              <a:rPr lang="en-US" sz="2000" dirty="0" err="1"/>
              <a:t>b!r</a:t>
            </a:r>
            <a:r>
              <a:rPr lang="en-US" sz="2000" dirty="0"/>
              <a:t> </a:t>
            </a:r>
            <a:r>
              <a:rPr lang="en-US" sz="2000" dirty="0" err="1"/>
              <a:t>qoidaga</a:t>
            </a:r>
            <a:r>
              <a:rPr lang="en-US" sz="2000" dirty="0"/>
              <a:t> </a:t>
            </a:r>
            <a:r>
              <a:rPr lang="en-US" sz="2000" dirty="0" err="1"/>
              <a:t>asoslanmasdan</a:t>
            </a:r>
            <a:r>
              <a:rPr lang="en-US" sz="2000" dirty="0"/>
              <a:t> har </a:t>
            </a:r>
            <a:r>
              <a:rPr lang="en-US" sz="2000" dirty="0" err="1"/>
              <a:t>bir</a:t>
            </a:r>
            <a:r>
              <a:rPr lang="en-US" sz="2000" dirty="0"/>
              <a:t> fan </a:t>
            </a:r>
            <a:r>
              <a:rPr lang="en-US" sz="2000" dirty="0" err="1"/>
              <a:t>o'qituvchisi</a:t>
            </a:r>
            <a:endParaRPr lang="ru-RU" sz="2000" dirty="0"/>
          </a:p>
          <a:p>
            <a:r>
              <a:rPr lang="en-US" sz="2000" dirty="0" err="1"/>
              <a:t>tasvirlami</a:t>
            </a:r>
            <a:r>
              <a:rPr lang="en-US" sz="2000" dirty="0"/>
              <a:t> </a:t>
            </a:r>
            <a:r>
              <a:rPr lang="en-US" sz="2000" dirty="0" err="1"/>
              <a:t>o‘z</a:t>
            </a:r>
            <a:r>
              <a:rPr lang="en-US" sz="2000" dirty="0"/>
              <a:t> </a:t>
            </a:r>
            <a:r>
              <a:rPr lang="en-US" sz="2000" dirty="0" err="1"/>
              <a:t>bilganicha</a:t>
            </a:r>
            <a:r>
              <a:rPr lang="en-US" sz="2000" dirty="0"/>
              <a:t> </a:t>
            </a:r>
            <a:r>
              <a:rPr lang="en-US" sz="2000" dirty="0" err="1"/>
              <a:t>bajarib</a:t>
            </a:r>
            <a:r>
              <a:rPr lang="en-US" sz="2000" dirty="0"/>
              <a:t> </a:t>
            </a:r>
            <a:r>
              <a:rPr lang="en-US" sz="2000" dirty="0" err="1"/>
              <a:t>kelmoqdalar</a:t>
            </a:r>
            <a:r>
              <a:rPr lang="en-US" sz="2000" dirty="0"/>
              <a:t>.</a:t>
            </a:r>
            <a:endParaRPr lang="ru-RU" sz="2000" dirty="0"/>
          </a:p>
        </p:txBody>
      </p:sp>
      <p:pic>
        <p:nvPicPr>
          <p:cNvPr id="5" name="Рисунок 4">
            <a:extLst>
              <a:ext uri="{FF2B5EF4-FFF2-40B4-BE49-F238E27FC236}">
                <a16:creationId xmlns:a16="http://schemas.microsoft.com/office/drawing/2014/main" xmlns="" id="{BC40C33D-89EE-4008-AFB3-CE8649D6A53B}"/>
              </a:ext>
            </a:extLst>
          </p:cNvPr>
          <p:cNvPicPr>
            <a:picLocks noChangeAspect="1"/>
          </p:cNvPicPr>
          <p:nvPr/>
        </p:nvPicPr>
        <p:blipFill>
          <a:blip r:embed="rId2"/>
          <a:stretch>
            <a:fillRect/>
          </a:stretch>
        </p:blipFill>
        <p:spPr>
          <a:xfrm>
            <a:off x="511148" y="298638"/>
            <a:ext cx="3599733" cy="5318231"/>
          </a:xfrm>
          <a:prstGeom prst="rect">
            <a:avLst/>
          </a:prstGeom>
        </p:spPr>
      </p:pic>
      <p:sp>
        <p:nvSpPr>
          <p:cNvPr id="6" name="Прямоугольник 5">
            <a:extLst>
              <a:ext uri="{FF2B5EF4-FFF2-40B4-BE49-F238E27FC236}">
                <a16:creationId xmlns:a16="http://schemas.microsoft.com/office/drawing/2014/main" xmlns="" id="{8E2FEDE2-B6E4-4C13-96A7-5D3F36653C26}"/>
              </a:ext>
            </a:extLst>
          </p:cNvPr>
          <p:cNvSpPr/>
          <p:nvPr/>
        </p:nvSpPr>
        <p:spPr>
          <a:xfrm>
            <a:off x="511148" y="5649882"/>
            <a:ext cx="3278532"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Tree>
    <p:extLst>
      <p:ext uri="{BB962C8B-B14F-4D97-AF65-F5344CB8AC3E}">
        <p14:creationId xmlns:p14="http://schemas.microsoft.com/office/powerpoint/2010/main" val="11130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pPr algn="ctr"/>
            <a:r>
              <a:rPr lang="en-US" dirty="0">
                <a:solidFill>
                  <a:schemeClr val="accent2">
                    <a:lumMod val="50000"/>
                  </a:schemeClr>
                </a:solidFill>
              </a:rPr>
              <a:t>2.1. </a:t>
            </a:r>
            <a:r>
              <a:rPr lang="uz-Cyrl-UZ" dirty="0">
                <a:solidFill>
                  <a:schemeClr val="accent2">
                    <a:lumMod val="50000"/>
                  </a:schemeClr>
                </a:solidFill>
                <a:ea typeface="Roboto Condensed" panose="02000000000000000000" pitchFamily="2" charset="0"/>
                <a:cs typeface="Roboto Condensed" panose="02000000000000000000" pitchFamily="2" charset="0"/>
              </a:rPr>
              <a:t>Dizayn hujjatlari. </a:t>
            </a:r>
            <a:r>
              <a:rPr lang="en-US" dirty="0" err="1">
                <a:solidFill>
                  <a:schemeClr val="accent2">
                    <a:lumMod val="50000"/>
                  </a:schemeClr>
                </a:solidFill>
              </a:rPr>
              <a:t>Konstruktorlik</a:t>
            </a:r>
            <a:r>
              <a:rPr lang="ru-RU" dirty="0">
                <a:solidFill>
                  <a:schemeClr val="accent2">
                    <a:lumMod val="50000"/>
                  </a:schemeClr>
                </a:solidFill>
              </a:rPr>
              <a:t> </a:t>
            </a:r>
            <a:r>
              <a:rPr lang="en-US" dirty="0" err="1">
                <a:solidFill>
                  <a:schemeClr val="accent2">
                    <a:lumMod val="50000"/>
                  </a:schemeClr>
                </a:solidFill>
              </a:rPr>
              <a:t>hujjatlarining</a:t>
            </a:r>
            <a:r>
              <a:rPr lang="en-US" dirty="0">
                <a:solidFill>
                  <a:schemeClr val="accent2">
                    <a:lumMod val="50000"/>
                  </a:schemeClr>
                </a:solidFill>
              </a:rPr>
              <a:t> </a:t>
            </a:r>
            <a:r>
              <a:rPr lang="en-US" dirty="0" err="1">
                <a:solidFill>
                  <a:schemeClr val="accent2">
                    <a:lumMod val="50000"/>
                  </a:schemeClr>
                </a:solidFill>
              </a:rPr>
              <a:t>turlari</a:t>
            </a:r>
            <a:r>
              <a:rPr lang="en-US" dirty="0">
                <a:solidFill>
                  <a:schemeClr val="accent2">
                    <a:lumMod val="50000"/>
                  </a:schemeClr>
                </a:solidFill>
              </a:rPr>
              <a:t>.</a:t>
            </a:r>
            <a:endParaRPr lang="ru-RU" dirty="0">
              <a:solidFill>
                <a:schemeClr val="accent2">
                  <a:lumMod val="50000"/>
                </a:schemeClr>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sp>
        <p:nvSpPr>
          <p:cNvPr id="4" name="Прямоугольник 3"/>
          <p:cNvSpPr/>
          <p:nvPr/>
        </p:nvSpPr>
        <p:spPr>
          <a:xfrm>
            <a:off x="6630306" y="1024400"/>
            <a:ext cx="1358064" cy="507831"/>
          </a:xfrm>
          <a:prstGeom prst="rect">
            <a:avLst/>
          </a:prstGeom>
        </p:spPr>
        <p:txBody>
          <a:bodyPr wrap="none">
            <a:spAutoFit/>
          </a:bodyPr>
          <a:lstStyle/>
          <a:p>
            <a:pPr marL="228600" algn="r">
              <a:lnSpc>
                <a:spcPct val="150000"/>
              </a:lnSpc>
              <a:spcAft>
                <a:spcPts val="800"/>
              </a:spcAft>
              <a:tabLst>
                <a:tab pos="1571625" algn="l"/>
              </a:tabLst>
            </a:pPr>
            <a:r>
              <a:rPr lang="en-US" i="1" dirty="0">
                <a:latin typeface="Times New Roman" panose="02020603050405020304" pitchFamily="18" charset="0"/>
                <a:ea typeface="Calibri" panose="020F0502020204030204" pitchFamily="34" charset="0"/>
                <a:cs typeface="Times New Roman" panose="02020603050405020304" pitchFamily="18" charset="0"/>
              </a:rPr>
              <a:t>2</a:t>
            </a:r>
            <a:r>
              <a:rPr lang="uz-Cyrl-UZ" i="1" dirty="0">
                <a:latin typeface="Times New Roman" panose="02020603050405020304" pitchFamily="18" charset="0"/>
                <a:ea typeface="Calibri" panose="020F0502020204030204" pitchFamily="34" charset="0"/>
                <a:cs typeface="Times New Roman" panose="02020603050405020304" pitchFamily="18" charset="0"/>
              </a:rPr>
              <a:t>.1-jadval</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xmlns="" id="{5B44C559-8D07-4C48-A015-DEE82564CD6D}"/>
              </a:ext>
            </a:extLst>
          </p:cNvPr>
          <p:cNvPicPr>
            <a:picLocks noChangeAspect="1"/>
          </p:cNvPicPr>
          <p:nvPr/>
        </p:nvPicPr>
        <p:blipFill>
          <a:blip r:embed="rId2"/>
          <a:stretch>
            <a:fillRect/>
          </a:stretch>
        </p:blipFill>
        <p:spPr>
          <a:xfrm>
            <a:off x="918698" y="3429000"/>
            <a:ext cx="10764752" cy="2724282"/>
          </a:xfrm>
          <a:prstGeom prst="rect">
            <a:avLst/>
          </a:prstGeom>
        </p:spPr>
      </p:pic>
      <p:sp>
        <p:nvSpPr>
          <p:cNvPr id="8" name="Прямоугольник 7">
            <a:extLst>
              <a:ext uri="{FF2B5EF4-FFF2-40B4-BE49-F238E27FC236}">
                <a16:creationId xmlns:a16="http://schemas.microsoft.com/office/drawing/2014/main" xmlns="" id="{8E4A7A90-F9C9-48C7-9B6E-768C174C7102}"/>
              </a:ext>
            </a:extLst>
          </p:cNvPr>
          <p:cNvSpPr/>
          <p:nvPr/>
        </p:nvSpPr>
        <p:spPr>
          <a:xfrm>
            <a:off x="837418" y="1441468"/>
            <a:ext cx="10336064" cy="1987532"/>
          </a:xfrm>
          <a:prstGeom prst="rect">
            <a:avLst/>
          </a:prstGeom>
        </p:spPr>
        <p:txBody>
          <a:bodyPr wrap="square">
            <a:spAutoFit/>
          </a:bodyPr>
          <a:lstStyle/>
          <a:p>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Konstruktorlik</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hujjatlari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Respublikasidagi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barcha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korxona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tashkilotlarda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Davlat</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belgilagan</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qoidalarga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asoslanib</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rasmiylashtiriladi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t>
            </a:r>
          </a:p>
          <a:p>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Bu</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qoidalar</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Konstruktorlik</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hujjatlarining</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yagona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tizimi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KXYaT</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da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to‘liq</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aksini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topgan</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unda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buyumlarning</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turlari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konstruktorlik</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xujjalarning</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ko‘rinishi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tarkibi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hamda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ularni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taxt</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uchun</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ma’lumotlar</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mujassam</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2.1-jadval</a:t>
            </a:r>
            <a:endPar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KXYaT</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standartlari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ikkinchi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sinfga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mansub</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bo‘lib</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quyidagi</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tarkibga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ega</a:t>
            </a:r>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15000"/>
              </a:lnSpc>
              <a:spcAft>
                <a:spcPts val="0"/>
              </a:spcAft>
            </a:pP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0255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a:t>2.1. </a:t>
            </a:r>
            <a:r>
              <a:rPr lang="en-US" b="1" i="1" dirty="0" err="1"/>
              <a:t>Konstruktorlik</a:t>
            </a:r>
            <a:r>
              <a:rPr lang="en-US" b="1" i="1" dirty="0"/>
              <a:t> </a:t>
            </a:r>
            <a:r>
              <a:rPr lang="en-US" b="1" i="1" dirty="0" err="1"/>
              <a:t>hujjatlarining</a:t>
            </a:r>
            <a:r>
              <a:rPr lang="en-US" b="1" i="1" dirty="0"/>
              <a:t> </a:t>
            </a:r>
            <a:r>
              <a:rPr lang="en-US" b="1" i="1" dirty="0" err="1"/>
              <a:t>turlari</a:t>
            </a:r>
            <a:r>
              <a:rPr lang="en-US" b="1" i="1" dirty="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sp>
        <p:nvSpPr>
          <p:cNvPr id="4" name="Прямоугольник 3"/>
          <p:cNvSpPr/>
          <p:nvPr/>
        </p:nvSpPr>
        <p:spPr>
          <a:xfrm>
            <a:off x="6630306" y="1024400"/>
            <a:ext cx="1358064" cy="507831"/>
          </a:xfrm>
          <a:prstGeom prst="rect">
            <a:avLst/>
          </a:prstGeom>
        </p:spPr>
        <p:txBody>
          <a:bodyPr wrap="none">
            <a:spAutoFit/>
          </a:bodyPr>
          <a:lstStyle/>
          <a:p>
            <a:pPr marL="228600" algn="r">
              <a:lnSpc>
                <a:spcPct val="150000"/>
              </a:lnSpc>
              <a:spcAft>
                <a:spcPts val="800"/>
              </a:spcAft>
              <a:tabLst>
                <a:tab pos="1571625" algn="l"/>
              </a:tabLst>
            </a:pPr>
            <a:r>
              <a:rPr lang="en-US" i="1" dirty="0">
                <a:latin typeface="Times New Roman" panose="02020603050405020304" pitchFamily="18" charset="0"/>
                <a:ea typeface="Calibri" panose="020F0502020204030204" pitchFamily="34" charset="0"/>
                <a:cs typeface="Times New Roman" panose="02020603050405020304" pitchFamily="18" charset="0"/>
              </a:rPr>
              <a:t>2</a:t>
            </a:r>
            <a:r>
              <a:rPr lang="uz-Cyrl-UZ" i="1" dirty="0">
                <a:latin typeface="Times New Roman" panose="02020603050405020304" pitchFamily="18" charset="0"/>
                <a:ea typeface="Calibri" panose="020F0502020204030204" pitchFamily="34" charset="0"/>
                <a:cs typeface="Times New Roman" panose="02020603050405020304" pitchFamily="18" charset="0"/>
              </a:rPr>
              <a:t>.1-jadval</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Таблица 4"/>
          <p:cNvGraphicFramePr>
            <a:graphicFrameLocks noGrp="1"/>
          </p:cNvGraphicFramePr>
          <p:nvPr/>
        </p:nvGraphicFramePr>
        <p:xfrm>
          <a:off x="905607" y="1532233"/>
          <a:ext cx="10436469" cy="4778974"/>
        </p:xfrm>
        <a:graphic>
          <a:graphicData uri="http://schemas.openxmlformats.org/drawingml/2006/table">
            <a:tbl>
              <a:tblPr firstRow="1" firstCol="1" lastRow="1" lastCol="1" bandRow="1" bandCol="1">
                <a:tableStyleId>{7DF18680-E054-41AD-8BC1-D1AEF772440D}</a:tableStyleId>
              </a:tblPr>
              <a:tblGrid>
                <a:gridCol w="6595202">
                  <a:extLst>
                    <a:ext uri="{9D8B030D-6E8A-4147-A177-3AD203B41FA5}">
                      <a16:colId xmlns:a16="http://schemas.microsoft.com/office/drawing/2014/main" xmlns="" val="2693478943"/>
                    </a:ext>
                  </a:extLst>
                </a:gridCol>
                <a:gridCol w="3841267">
                  <a:extLst>
                    <a:ext uri="{9D8B030D-6E8A-4147-A177-3AD203B41FA5}">
                      <a16:colId xmlns:a16="http://schemas.microsoft.com/office/drawing/2014/main" xmlns="" val="2791474646"/>
                    </a:ext>
                  </a:extLst>
                </a:gridCol>
              </a:tblGrid>
              <a:tr h="253181">
                <a:tc>
                  <a:txBody>
                    <a:bodyPr/>
                    <a:lstStyle/>
                    <a:p>
                      <a:pPr algn="just">
                        <a:lnSpc>
                          <a:spcPct val="150000"/>
                        </a:lnSpc>
                        <a:spcAft>
                          <a:spcPts val="800"/>
                        </a:spcAft>
                        <a:tabLst>
                          <a:tab pos="1571625" algn="l"/>
                        </a:tabLst>
                      </a:pPr>
                      <a:r>
                        <a:rPr lang="en-US" sz="1800">
                          <a:effectLst/>
                        </a:rPr>
                        <a:t>Guruhdagi standartlar mazmuni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en-US" sz="1800">
                          <a:effectLst/>
                        </a:rPr>
                        <a:t>Standart raqami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extLst>
                  <a:ext uri="{0D108BD9-81ED-4DB2-BD59-A6C34878D82A}">
                    <a16:rowId xmlns:a16="http://schemas.microsoft.com/office/drawing/2014/main" xmlns="" val="3873885573"/>
                  </a:ext>
                </a:extLst>
              </a:tr>
              <a:tr h="506362">
                <a:tc>
                  <a:txBody>
                    <a:bodyPr/>
                    <a:lstStyle/>
                    <a:p>
                      <a:pPr algn="just">
                        <a:lnSpc>
                          <a:spcPct val="150000"/>
                        </a:lnSpc>
                        <a:spcAft>
                          <a:spcPts val="800"/>
                        </a:spcAft>
                        <a:tabLst>
                          <a:tab pos="1571625" algn="l"/>
                        </a:tabLst>
                      </a:pPr>
                      <a:r>
                        <a:rPr lang="en-US" sz="1800">
                          <a:effectLst/>
                        </a:rPr>
                        <a:t>Umumiy qoidalar</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en-US" sz="1800" dirty="0">
                          <a:effectLst/>
                        </a:rPr>
                        <a:t>DS 2.001-70...DS 2.004-83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3308684353"/>
                  </a:ext>
                </a:extLst>
              </a:tr>
              <a:tr h="506362">
                <a:tc>
                  <a:txBody>
                    <a:bodyPr/>
                    <a:lstStyle/>
                    <a:p>
                      <a:pPr algn="just">
                        <a:lnSpc>
                          <a:spcPct val="150000"/>
                        </a:lnSpc>
                        <a:spcAft>
                          <a:spcPts val="800"/>
                        </a:spcAft>
                        <a:tabLst>
                          <a:tab pos="1571625" algn="l"/>
                        </a:tabLst>
                      </a:pPr>
                      <a:r>
                        <a:rPr lang="en-US" sz="1800">
                          <a:effectLst/>
                        </a:rPr>
                        <a:t>Asosiy qoidalar</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en-US" sz="1800" dirty="0">
                          <a:effectLst/>
                        </a:rPr>
                        <a:t>DS 2.101-68...DS 2.1</a:t>
                      </a:r>
                      <a:r>
                        <a:rPr lang="ru-RU" sz="1800" dirty="0">
                          <a:effectLst/>
                        </a:rPr>
                        <a:t>24-85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1409728483"/>
                  </a:ext>
                </a:extLst>
              </a:tr>
              <a:tr h="506362">
                <a:tc>
                  <a:txBody>
                    <a:bodyPr/>
                    <a:lstStyle/>
                    <a:p>
                      <a:pPr algn="just">
                        <a:lnSpc>
                          <a:spcPct val="150000"/>
                        </a:lnSpc>
                        <a:spcAft>
                          <a:spcPts val="800"/>
                        </a:spcAft>
                        <a:tabLst>
                          <a:tab pos="1571625" algn="l"/>
                        </a:tabLst>
                      </a:pPr>
                      <a:r>
                        <a:rPr lang="ru-RU" sz="1800">
                          <a:effectLst/>
                        </a:rPr>
                        <a:t>Buyumlarning konstruktorlik hujjatlaridagi klassifikasiyasi va belgilanishi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a:effectLst/>
                        </a:rPr>
                        <a:t>DS 2.201-80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3964294185"/>
                  </a:ext>
                </a:extLst>
              </a:tr>
              <a:tr h="506362">
                <a:tc>
                  <a:txBody>
                    <a:bodyPr/>
                    <a:lstStyle/>
                    <a:p>
                      <a:pPr algn="just">
                        <a:lnSpc>
                          <a:spcPct val="150000"/>
                        </a:lnSpc>
                        <a:spcAft>
                          <a:spcPts val="800"/>
                        </a:spcAft>
                        <a:tabLst>
                          <a:tab pos="1571625" algn="l"/>
                        </a:tabLst>
                      </a:pPr>
                      <a:r>
                        <a:rPr lang="en-GB" sz="1800">
                          <a:effectLst/>
                        </a:rPr>
                        <a:t>Chizmalarni rasmiylashtirish bo</a:t>
                      </a:r>
                      <a:r>
                        <a:rPr lang="en-US" sz="1800">
                          <a:effectLst/>
                        </a:rPr>
                        <a:t>‘</a:t>
                      </a:r>
                      <a:r>
                        <a:rPr lang="en-GB" sz="1800">
                          <a:effectLst/>
                        </a:rPr>
                        <a:t>yicha</a:t>
                      </a:r>
                      <a:r>
                        <a:rPr lang="en-US" sz="1800">
                          <a:effectLst/>
                        </a:rPr>
                        <a:t>  </a:t>
                      </a:r>
                      <a:r>
                        <a:rPr lang="en-GB" sz="1800">
                          <a:effectLst/>
                        </a:rPr>
                        <a:t>umumiy qoidalari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a:effectLst/>
                        </a:rPr>
                        <a:t>DS 2.301-68...DS 2.32-84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1863063315"/>
                  </a:ext>
                </a:extLst>
              </a:tr>
              <a:tr h="506362">
                <a:tc>
                  <a:txBody>
                    <a:bodyPr/>
                    <a:lstStyle/>
                    <a:p>
                      <a:pPr algn="just">
                        <a:lnSpc>
                          <a:spcPct val="150000"/>
                        </a:lnSpc>
                        <a:spcAft>
                          <a:spcPts val="800"/>
                        </a:spcAft>
                        <a:tabLst>
                          <a:tab pos="1571625" algn="l"/>
                        </a:tabLst>
                      </a:pPr>
                      <a:r>
                        <a:rPr lang="ru-RU" sz="1800">
                          <a:effectLst/>
                        </a:rPr>
                        <a:t>Mashinasozlik va asbobsozlik buyumlari chizmalarini taxt qilish qoidalari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a:effectLst/>
                        </a:rPr>
                        <a:t>DS 2.401-68...DS 2.430-85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3309758416"/>
                  </a:ext>
                </a:extLst>
              </a:tr>
              <a:tr h="759544">
                <a:tc>
                  <a:txBody>
                    <a:bodyPr/>
                    <a:lstStyle/>
                    <a:p>
                      <a:pPr algn="just">
                        <a:lnSpc>
                          <a:spcPct val="150000"/>
                        </a:lnSpc>
                        <a:spcAft>
                          <a:spcPts val="800"/>
                        </a:spcAft>
                        <a:tabLst>
                          <a:tab pos="1571625" algn="l"/>
                        </a:tabLst>
                      </a:pPr>
                      <a:r>
                        <a:rPr lang="en-US" sz="1800">
                          <a:effectLst/>
                        </a:rPr>
                        <a:t>Konstruktorlik hujjatlari bilan muomala qilish (hisob, saqlash, nusxa olish, o‘zgartirish kiritish) qoidalari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a:effectLst/>
                        </a:rPr>
                        <a:t>DS 2.501-68...DS 2.505-82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1167518236"/>
                  </a:ext>
                </a:extLst>
              </a:tr>
              <a:tr h="506362">
                <a:tc>
                  <a:txBody>
                    <a:bodyPr/>
                    <a:lstStyle/>
                    <a:p>
                      <a:pPr algn="just">
                        <a:lnSpc>
                          <a:spcPct val="150000"/>
                        </a:lnSpc>
                        <a:spcAft>
                          <a:spcPts val="800"/>
                        </a:spcAft>
                        <a:tabLst>
                          <a:tab pos="1571625" algn="l"/>
                        </a:tabLst>
                      </a:pPr>
                      <a:r>
                        <a:rPr lang="en-GB" sz="1800">
                          <a:effectLst/>
                        </a:rPr>
                        <a:t>Ekspluatasiya va ta</a:t>
                      </a:r>
                      <a:r>
                        <a:rPr lang="en-US" sz="1800">
                          <a:effectLst/>
                        </a:rPr>
                        <a:t>’</a:t>
                      </a:r>
                      <a:r>
                        <a:rPr lang="en-GB" sz="1800">
                          <a:effectLst/>
                        </a:rPr>
                        <a:t>mirlash hujjatlarini taxt qilish qoidalari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a:effectLst/>
                        </a:rPr>
                        <a:t>DS 2.601-68...DS 2.609-85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361612354"/>
                  </a:ext>
                </a:extLst>
              </a:tr>
              <a:tr h="506362">
                <a:tc>
                  <a:txBody>
                    <a:bodyPr/>
                    <a:lstStyle/>
                    <a:p>
                      <a:pPr algn="just">
                        <a:lnSpc>
                          <a:spcPct val="150000"/>
                        </a:lnSpc>
                        <a:spcAft>
                          <a:spcPts val="800"/>
                        </a:spcAft>
                        <a:tabLst>
                          <a:tab pos="1571625" algn="l"/>
                        </a:tabLst>
                      </a:pPr>
                      <a:r>
                        <a:rPr lang="ru-RU" sz="1800">
                          <a:effectLst/>
                        </a:rPr>
                        <a:t>Sxemalarni taxt qilish qoidalari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tc>
                <a:tc>
                  <a:txBody>
                    <a:bodyPr/>
                    <a:lstStyle/>
                    <a:p>
                      <a:pPr algn="just">
                        <a:lnSpc>
                          <a:spcPct val="150000"/>
                        </a:lnSpc>
                        <a:spcAft>
                          <a:spcPts val="800"/>
                        </a:spcAft>
                        <a:tabLst>
                          <a:tab pos="1571625" algn="l"/>
                        </a:tabLst>
                      </a:pPr>
                      <a:r>
                        <a:rPr lang="ru-RU" sz="1800" dirty="0">
                          <a:effectLst/>
                        </a:rPr>
                        <a:t>DS 2.701-76...DS 2.797-81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51802" marR="51802" marT="0" marB="0" anchor="ctr"/>
                </a:tc>
                <a:extLst>
                  <a:ext uri="{0D108BD9-81ED-4DB2-BD59-A6C34878D82A}">
                    <a16:rowId xmlns:a16="http://schemas.microsoft.com/office/drawing/2014/main" xmlns="" val="2792684640"/>
                  </a:ext>
                </a:extLst>
              </a:tr>
            </a:tbl>
          </a:graphicData>
        </a:graphic>
      </p:graphicFrame>
    </p:spTree>
    <p:extLst>
      <p:ext uri="{BB962C8B-B14F-4D97-AF65-F5344CB8AC3E}">
        <p14:creationId xmlns:p14="http://schemas.microsoft.com/office/powerpoint/2010/main" val="582729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210" y="995680"/>
            <a:ext cx="4768362" cy="4255407"/>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5" name="Прямоугольник 4"/>
          <p:cNvSpPr/>
          <p:nvPr/>
        </p:nvSpPr>
        <p:spPr>
          <a:xfrm>
            <a:off x="5597010" y="840741"/>
            <a:ext cx="6096000" cy="5283498"/>
          </a:xfrm>
          <a:prstGeom prst="rect">
            <a:avLst/>
          </a:prstGeom>
        </p:spPr>
        <p:txBody>
          <a:bodyPr>
            <a:spAutoFit/>
          </a:bodyPr>
          <a:lstStyle/>
          <a:p>
            <a:pPr indent="540385" algn="just">
              <a:lnSpc>
                <a:spcPct val="150000"/>
              </a:lnSpc>
              <a:spcAft>
                <a:spcPts val="80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Chizma</a:t>
            </a:r>
            <a:r>
              <a:rPr lang="ru-RU" dirty="0">
                <a:latin typeface="Times New Roman" panose="02020603050405020304" pitchFamily="18" charset="0"/>
                <a:ea typeface="Calibri" panose="020F0502020204030204" pitchFamily="34" charset="0"/>
                <a:cs typeface="Times New Roman" panose="02020603050405020304" pitchFamily="18" charset="0"/>
              </a:rPr>
              <a:t> – </a:t>
            </a:r>
            <a:r>
              <a:rPr lang="ru-RU" dirty="0" err="1">
                <a:latin typeface="Times New Roman" panose="02020603050405020304" pitchFamily="18" charset="0"/>
                <a:ea typeface="Calibri" panose="020F0502020204030204" pitchFamily="34" charset="0"/>
                <a:cs typeface="Times New Roman" panose="02020603050405020304" pitchFamily="18" charset="0"/>
              </a:rPr>
              <a:t>bu</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asosiy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texnik</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hujjatdir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narsaning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mashina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inshoot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detal</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shu</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kabilar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tayyorlanishi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nazorat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qilinishi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zarur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barcha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o‘lchamlar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masshtablar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haqidagi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ma’lumotlar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to‘liq</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beriladi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Chizma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qurish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jarayoni</a:t>
            </a:r>
            <a:r>
              <a:rPr lang="ru-RU" dirty="0">
                <a:latin typeface="Times New Roman" panose="02020603050405020304" pitchFamily="18" charset="0"/>
                <a:ea typeface="Calibri" panose="020F0502020204030204" pitchFamily="34" charset="0"/>
                <a:cs typeface="Times New Roman" panose="02020603050405020304" pitchFamily="18" charset="0"/>
              </a:rPr>
              <a:t> – </a:t>
            </a:r>
            <a:r>
              <a:rPr lang="ru-RU" dirty="0" err="1">
                <a:latin typeface="Times New Roman" panose="02020603050405020304" pitchFamily="18" charset="0"/>
                <a:ea typeface="Calibri" panose="020F0502020204030204" pitchFamily="34" charset="0"/>
                <a:cs typeface="Times New Roman" panose="02020603050405020304" pitchFamily="18" charset="0"/>
              </a:rPr>
              <a:t>maxsus</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bilim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malakaga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asoslangan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ijodiy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jarayon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hisoblanadi</a:t>
            </a:r>
            <a:r>
              <a:rPr lang="ru-RU" dirty="0">
                <a:latin typeface="Times New Roman" panose="02020603050405020304" pitchFamily="18" charset="0"/>
                <a:ea typeface="Calibri" panose="020F0502020204030204" pitchFamily="34" charset="0"/>
                <a:cs typeface="Times New Roman" panose="02020603050405020304" pitchFamily="18" charset="0"/>
              </a:rPr>
              <a:t>.</a:t>
            </a:r>
            <a:r>
              <a:rPr lang="ru-RU" sz="1400" dirty="0">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indent="540385" algn="just">
              <a:lnSpc>
                <a:spcPct val="150000"/>
              </a:lnSpc>
              <a:spcAft>
                <a:spcPts val="80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Buyum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korxonalarda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tayyorlanishi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nazarda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tutilgan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qanday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yoki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to‘plamiga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aytiladi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quyidagicha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detallar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yig‘uv</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birikmalari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komplekslar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komplektlarga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mumkin</a:t>
            </a:r>
            <a:r>
              <a:rPr lang="ru-RU"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Detal</a:t>
            </a:r>
            <a:r>
              <a:rPr lang="ru-RU" i="1"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operasiyalarisiz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xil</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materialdan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tayyorlangan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aytiladi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5" name="Прямоугольник 4"/>
          <p:cNvSpPr/>
          <p:nvPr/>
        </p:nvSpPr>
        <p:spPr>
          <a:xfrm>
            <a:off x="668215" y="802401"/>
            <a:ext cx="8088923" cy="5493812"/>
          </a:xfrm>
          <a:prstGeom prst="rect">
            <a:avLst/>
          </a:prstGeom>
        </p:spPr>
        <p:txBody>
          <a:bodyPr wrap="square">
            <a:spAutoFit/>
          </a:bodyPr>
          <a:lstStyle/>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Yig‘ma</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birlik</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deb,tayyorlovchi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korxonalarda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biror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operasiyalaridan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burash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payvandlash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parchinlash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shunga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o‘xshashlardan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foydalanib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qismlarni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o‘zaro</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biriktirib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tayyorlanadigan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aytiladi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dirty="0" err="1">
                <a:latin typeface="Times New Roman" panose="02020603050405020304" pitchFamily="18" charset="0"/>
                <a:ea typeface="Calibri" panose="020F0502020204030204" pitchFamily="34" charset="0"/>
                <a:cs typeface="Times New Roman" panose="02020603050405020304" pitchFamily="18" charset="0"/>
              </a:rPr>
              <a:t>Kompleks</a:t>
            </a:r>
            <a:r>
              <a:rPr lang="ru-RU" b="1"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tayyorlovchi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korxonada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birlashtirilmagan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ammo</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o‘zaro</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bir-biriga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bog‘liq</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ekspluatasion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vazifalarni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bajarish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mo‘ljallangan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ikki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undan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ortiq</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buyumlarga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aytiladi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Komplekt</a:t>
            </a:r>
            <a:r>
              <a:rPr lang="ru-RU" b="1"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tayyorlovchi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korxonada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operasiyalari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bilan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biriktirlmagan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yordamchi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xarakterdagi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ekspluatasion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vazifalariga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ega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ikki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undan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ortiq</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to‘plamiga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aytiladi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Konstruktorlik</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hujjatlari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grafikaviy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matnli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birgalikda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yoki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ayrim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holda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tuzilishini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aniqlaydi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tuzish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yoki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nazorat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qabul</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ishlatish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ta’mirlash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zarur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ma’lumotlarni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ichiga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9086143" y="1024400"/>
            <a:ext cx="2880972" cy="4316656"/>
          </a:xfrm>
          <a:prstGeom prst="rect">
            <a:avLst/>
          </a:prstGeom>
        </p:spPr>
      </p:pic>
      <p:sp>
        <p:nvSpPr>
          <p:cNvPr id="7" name="Прямоугольник 6"/>
          <p:cNvSpPr/>
          <p:nvPr/>
        </p:nvSpPr>
        <p:spPr>
          <a:xfrm>
            <a:off x="6052797" y="5996900"/>
            <a:ext cx="6096000" cy="430887"/>
          </a:xfrm>
          <a:prstGeom prst="rect">
            <a:avLst/>
          </a:prstGeom>
        </p:spPr>
        <p:txBody>
          <a:bodyPr>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3"/>
              </a:rPr>
              <a:t>https://unsplash.com/photos/M_NvKwSOkug</a:t>
            </a:r>
            <a:r>
              <a:rPr lang="en-US" sz="1100" dirty="0"/>
              <a:t> </a:t>
            </a:r>
            <a:endParaRPr lang="ru-RU" sz="1100" dirty="0"/>
          </a:p>
        </p:txBody>
      </p:sp>
    </p:spTree>
    <p:extLst>
      <p:ext uri="{BB962C8B-B14F-4D97-AF65-F5344CB8AC3E}">
        <p14:creationId xmlns:p14="http://schemas.microsoft.com/office/powerpoint/2010/main" val="3382659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4" name="Прямоугольник 3"/>
          <p:cNvSpPr/>
          <p:nvPr/>
        </p:nvSpPr>
        <p:spPr>
          <a:xfrm>
            <a:off x="5597010" y="1185516"/>
            <a:ext cx="6096000" cy="4662815"/>
          </a:xfrm>
          <a:prstGeom prst="rect">
            <a:avLst/>
          </a:prstGeom>
        </p:spPr>
        <p:txBody>
          <a:bodyPr>
            <a:spAutoFit/>
          </a:bodyPr>
          <a:lstStyle/>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Davlat</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standarti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konstruktorlik</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hujjatlarining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quyidagi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asosiy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turlari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vazifasini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belgilaydi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Detal</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chizmasi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detalning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tasviri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hamda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nazorat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zarur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ma’lumotlarni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ichiga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oldai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Yig‘ish</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chizmasi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tasviri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tayyorlash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nazorat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zarur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ma’lumotlarni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ichiga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Umumiy</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ko‘rinish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chizmasi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konstruksiyasi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asosiy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qismlarining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o‘zaro</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bog‘lanishini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ishlash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prinsipini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aniqlaydi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09197" y="5848331"/>
            <a:ext cx="6096000" cy="430887"/>
          </a:xfrm>
          <a:prstGeom prst="rect">
            <a:avLst/>
          </a:prstGeom>
        </p:spPr>
        <p:txBody>
          <a:bodyPr>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2"/>
              </a:rPr>
              <a:t>https://unsplash.com/photos/M_NvKwSOkug</a:t>
            </a:r>
            <a:r>
              <a:rPr lang="en-US" sz="1100" dirty="0"/>
              <a:t> </a:t>
            </a:r>
            <a:endParaRPr lang="ru-RU" sz="1100" dirty="0"/>
          </a:p>
        </p:txBody>
      </p:sp>
      <p:pic>
        <p:nvPicPr>
          <p:cNvPr id="6" name="Рисунок 5"/>
          <p:cNvPicPr>
            <a:picLocks noChangeAspect="1"/>
          </p:cNvPicPr>
          <p:nvPr/>
        </p:nvPicPr>
        <p:blipFill>
          <a:blip r:embed="rId3"/>
          <a:stretch>
            <a:fillRect/>
          </a:stretch>
        </p:blipFill>
        <p:spPr>
          <a:xfrm>
            <a:off x="967154" y="556114"/>
            <a:ext cx="3935290" cy="4980057"/>
          </a:xfrm>
          <a:prstGeom prst="rect">
            <a:avLst/>
          </a:prstGeom>
        </p:spPr>
      </p:pic>
    </p:spTree>
    <p:extLst>
      <p:ext uri="{BB962C8B-B14F-4D97-AF65-F5344CB8AC3E}">
        <p14:creationId xmlns:p14="http://schemas.microsoft.com/office/powerpoint/2010/main" val="3161634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sp>
        <p:nvSpPr>
          <p:cNvPr id="5" name="Прямоугольник 4"/>
          <p:cNvSpPr/>
          <p:nvPr/>
        </p:nvSpPr>
        <p:spPr>
          <a:xfrm>
            <a:off x="436684" y="518477"/>
            <a:ext cx="6096000" cy="5909310"/>
          </a:xfrm>
          <a:prstGeom prst="rect">
            <a:avLst/>
          </a:prstGeom>
        </p:spPr>
        <p:txBody>
          <a:bodyPr>
            <a:spAutoFit/>
          </a:bodyPr>
          <a:lstStyle/>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Gabarit</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chizma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kontur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soddalashtirilgan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tasvirini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gabarit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o‘rnatish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o‘lchamlarini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ichiga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Montaj</a:t>
            </a:r>
            <a:r>
              <a:rPr 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b="1" i="1" dirty="0" err="1">
                <a:latin typeface="Times New Roman" panose="02020603050405020304" pitchFamily="18" charset="0"/>
                <a:ea typeface="Calibri" panose="020F0502020204030204" pitchFamily="34" charset="0"/>
                <a:cs typeface="Times New Roman" panose="02020603050405020304" pitchFamily="18" charset="0"/>
              </a:rPr>
              <a:t>chizma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buyumning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soddalashtirilgan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kontur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tasviri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qo‘llanish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joyida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o‘rnatish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montaj</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qilish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uchun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zarur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ma’lumotlarni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ichiga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oladi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Sxema</a:t>
            </a:r>
            <a:r>
              <a:rPr lang="ru-RU" dirty="0">
                <a:latin typeface="Times New Roman" panose="02020603050405020304" pitchFamily="18" charset="0"/>
                <a:ea typeface="Calibri" panose="020F0502020204030204" pitchFamily="34" charset="0"/>
                <a:cs typeface="Times New Roman" panose="02020603050405020304" pitchFamily="18" charset="0"/>
              </a:rPr>
              <a:t> – </a:t>
            </a:r>
            <a:r>
              <a:rPr lang="ru-RU" dirty="0" err="1">
                <a:latin typeface="Times New Roman" panose="02020603050405020304" pitchFamily="18" charset="0"/>
                <a:ea typeface="Calibri" panose="020F0502020204030204" pitchFamily="34" charset="0"/>
                <a:cs typeface="Times New Roman" panose="02020603050405020304" pitchFamily="18" charset="0"/>
              </a:rPr>
              <a:t>buyum</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qismlari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ularning</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o‘zaro</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bog‘lanishini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shartli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tasvirlar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belgilar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ko‘rinishida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ko‘rsatilgan</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b="1" i="1" dirty="0" err="1">
                <a:latin typeface="Times New Roman" panose="02020603050405020304" pitchFamily="18" charset="0"/>
                <a:ea typeface="Calibri" panose="020F0502020204030204" pitchFamily="34" charset="0"/>
                <a:cs typeface="Times New Roman" panose="02020603050405020304" pitchFamily="18" charset="0"/>
              </a:rPr>
              <a:t>Spesifikasiya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yig‘ma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birlik</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kompleks</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yoki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komplekt</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tarkibini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aniqlaydi</a:t>
            </a:r>
            <a:r>
              <a:rPr lang="ru-RU"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540385" algn="just">
              <a:lnSpc>
                <a:spcPct val="150000"/>
              </a:lnSpc>
              <a:spcAft>
                <a:spcPts val="0"/>
              </a:spcAft>
              <a:tabLst>
                <a:tab pos="1571625" algn="l"/>
              </a:tabLst>
            </a:pPr>
            <a:r>
              <a:rPr lang="ru-RU" dirty="0" err="1">
                <a:latin typeface="Times New Roman" panose="02020603050405020304" pitchFamily="18" charset="0"/>
                <a:ea typeface="Calibri" panose="020F0502020204030204" pitchFamily="34" charset="0"/>
                <a:cs typeface="Times New Roman" panose="02020603050405020304" pitchFamily="18" charset="0"/>
              </a:rPr>
              <a:t>Konstruktorlik</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hujjatlari</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ishlab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chiqish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darajasiga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qarab</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loyiha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texnikaviy</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takliflar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loyihalar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eskiz</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loyihalar</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va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ish</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hujjatlariga</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bo‘linadi</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7768721" y="322669"/>
            <a:ext cx="3599733" cy="5318231"/>
          </a:xfrm>
          <a:prstGeom prst="rect">
            <a:avLst/>
          </a:prstGeom>
        </p:spPr>
      </p:pic>
      <p:sp>
        <p:nvSpPr>
          <p:cNvPr id="8" name="Прямоугольник 7"/>
          <p:cNvSpPr/>
          <p:nvPr/>
        </p:nvSpPr>
        <p:spPr>
          <a:xfrm>
            <a:off x="6052797" y="5996900"/>
            <a:ext cx="6096000" cy="430887"/>
          </a:xfrm>
          <a:prstGeom prst="rect">
            <a:avLst/>
          </a:prstGeom>
        </p:spPr>
        <p:txBody>
          <a:bodyPr>
            <a:spAutoFit/>
          </a:bodyPr>
          <a:lstStyle/>
          <a:p>
            <a:r>
              <a:rPr lang="ru-RU" sz="1100" dirty="0" err="1"/>
              <a:t>ThisisEngineering</a:t>
            </a:r>
            <a:r>
              <a:rPr lang="ru-RU" sz="1100" dirty="0"/>
              <a:t> </a:t>
            </a:r>
            <a:r>
              <a:rPr lang="ru-RU" sz="1100" dirty="0" err="1"/>
              <a:t>RAEng</a:t>
            </a:r>
            <a:r>
              <a:rPr lang="ru-RU" sz="1100" dirty="0"/>
              <a:t>. (</a:t>
            </a:r>
            <a:r>
              <a:rPr lang="ru-RU" sz="1100" dirty="0" err="1"/>
              <a:t>Published</a:t>
            </a:r>
            <a:r>
              <a:rPr lang="ru-RU" sz="1100" dirty="0"/>
              <a:t> </a:t>
            </a:r>
            <a:r>
              <a:rPr lang="ru-RU" sz="1100" dirty="0" err="1"/>
              <a:t>on</a:t>
            </a:r>
            <a:r>
              <a:rPr lang="ru-RU" sz="1100" dirty="0"/>
              <a:t> </a:t>
            </a:r>
            <a:r>
              <a:rPr lang="ru-RU" sz="1100" dirty="0" err="1"/>
              <a:t>February</a:t>
            </a:r>
            <a:r>
              <a:rPr lang="ru-RU" sz="1100" dirty="0"/>
              <a:t> 7, 2020). </a:t>
            </a:r>
            <a:r>
              <a:rPr lang="ru-RU" sz="1100" dirty="0" err="1"/>
              <a:t>Male</a:t>
            </a:r>
            <a:r>
              <a:rPr lang="ru-RU" sz="1100" dirty="0"/>
              <a:t> </a:t>
            </a:r>
            <a:r>
              <a:rPr lang="ru-RU" sz="1100" dirty="0" err="1"/>
              <a:t>sports</a:t>
            </a:r>
            <a:r>
              <a:rPr lang="ru-RU" sz="1100" dirty="0"/>
              <a:t> </a:t>
            </a:r>
            <a:r>
              <a:rPr lang="ru-RU" sz="1100" dirty="0" err="1"/>
              <a:t>engineer</a:t>
            </a:r>
            <a:r>
              <a:rPr lang="ru-RU" sz="1100" dirty="0"/>
              <a:t> </a:t>
            </a:r>
            <a:r>
              <a:rPr lang="ru-RU" sz="1100" dirty="0" err="1"/>
              <a:t>designs</a:t>
            </a:r>
            <a:r>
              <a:rPr lang="ru-RU" sz="1100" dirty="0"/>
              <a:t> </a:t>
            </a:r>
            <a:r>
              <a:rPr lang="ru-RU" sz="1100" dirty="0" err="1"/>
              <a:t>tennis</a:t>
            </a:r>
            <a:r>
              <a:rPr lang="ru-RU" sz="1100" dirty="0"/>
              <a:t> </a:t>
            </a:r>
            <a:r>
              <a:rPr lang="ru-RU" sz="1100" dirty="0" err="1"/>
              <a:t>testing</a:t>
            </a:r>
            <a:r>
              <a:rPr lang="ru-RU" sz="1100" dirty="0"/>
              <a:t> </a:t>
            </a:r>
            <a:r>
              <a:rPr lang="ru-RU" sz="1100" dirty="0" err="1"/>
              <a:t>equipment</a:t>
            </a:r>
            <a:r>
              <a:rPr lang="ru-RU" sz="1100" dirty="0"/>
              <a:t>. </a:t>
            </a:r>
            <a:r>
              <a:rPr lang="ru-RU" sz="1100" dirty="0" err="1"/>
              <a:t>Free</a:t>
            </a:r>
            <a:r>
              <a:rPr lang="ru-RU" sz="1100" dirty="0"/>
              <a:t> </a:t>
            </a:r>
            <a:r>
              <a:rPr lang="ru-RU" sz="1100" dirty="0" err="1"/>
              <a:t>to</a:t>
            </a:r>
            <a:r>
              <a:rPr lang="ru-RU" sz="1100" dirty="0"/>
              <a:t> </a:t>
            </a:r>
            <a:r>
              <a:rPr lang="ru-RU" sz="1100" dirty="0" err="1"/>
              <a:t>use</a:t>
            </a:r>
            <a:r>
              <a:rPr lang="ru-RU" sz="1100" dirty="0"/>
              <a:t> </a:t>
            </a:r>
            <a:r>
              <a:rPr lang="ru-RU" sz="1100" dirty="0" err="1"/>
              <a:t>under</a:t>
            </a:r>
            <a:r>
              <a:rPr lang="ru-RU" sz="1100" dirty="0"/>
              <a:t> </a:t>
            </a:r>
            <a:r>
              <a:rPr lang="ru-RU" sz="1100" dirty="0" err="1"/>
              <a:t>the</a:t>
            </a:r>
            <a:r>
              <a:rPr lang="ru-RU" sz="1100" dirty="0"/>
              <a:t> </a:t>
            </a:r>
            <a:r>
              <a:rPr lang="ru-RU" sz="1100" dirty="0" err="1"/>
              <a:t>Unsplash</a:t>
            </a:r>
            <a:r>
              <a:rPr lang="ru-RU" sz="1100" dirty="0"/>
              <a:t> </a:t>
            </a:r>
            <a:r>
              <a:rPr lang="ru-RU" sz="1100" dirty="0" err="1"/>
              <a:t>License</a:t>
            </a:r>
            <a:r>
              <a:rPr lang="ru-RU" sz="1100" dirty="0"/>
              <a:t>.  </a:t>
            </a:r>
            <a:r>
              <a:rPr lang="ru-RU" sz="1100" dirty="0">
                <a:hlinkClick r:id="rId3"/>
              </a:rPr>
              <a:t>https://unsplash.com/photos/M_NvKwSOkug</a:t>
            </a:r>
            <a:r>
              <a:rPr lang="en-US" sz="1100" dirty="0"/>
              <a:t> </a:t>
            </a:r>
            <a:endParaRPr lang="ru-RU" sz="1100" dirty="0"/>
          </a:p>
        </p:txBody>
      </p:sp>
    </p:spTree>
    <p:extLst>
      <p:ext uri="{BB962C8B-B14F-4D97-AF65-F5344CB8AC3E}">
        <p14:creationId xmlns:p14="http://schemas.microsoft.com/office/powerpoint/2010/main" val="867284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a:solidFill>
                  <a:schemeClr val="accent2">
                    <a:lumMod val="50000"/>
                  </a:schemeClr>
                </a:solidFill>
              </a:rPr>
              <a:t>2</a:t>
            </a:r>
            <a:r>
              <a:rPr lang="uz-Cyrl-UZ" dirty="0">
                <a:solidFill>
                  <a:schemeClr val="accent2">
                    <a:lumMod val="50000"/>
                  </a:schemeClr>
                </a:solidFill>
              </a:rPr>
              <a:t>.3.</a:t>
            </a:r>
            <a:r>
              <a:rPr lang="ru-RU" dirty="0">
                <a:solidFill>
                  <a:schemeClr val="accent2">
                    <a:lumMod val="50000"/>
                  </a:schemeClr>
                </a:solidFill>
              </a:rPr>
              <a:t> </a:t>
            </a:r>
            <a:r>
              <a:rPr lang="ru-RU" dirty="0" err="1">
                <a:solidFill>
                  <a:schemeClr val="accent2">
                    <a:lumMod val="50000"/>
                  </a:schemeClr>
                </a:solidFill>
              </a:rPr>
              <a:t>Davlat</a:t>
            </a:r>
            <a:r>
              <a:rPr lang="ru-RU" dirty="0">
                <a:solidFill>
                  <a:schemeClr val="accent2">
                    <a:lumMod val="50000"/>
                  </a:schemeClr>
                </a:solidFill>
              </a:rPr>
              <a:t> </a:t>
            </a:r>
            <a:r>
              <a:rPr lang="ru-RU" dirty="0" err="1">
                <a:solidFill>
                  <a:schemeClr val="accent2">
                    <a:lumMod val="50000"/>
                  </a:schemeClr>
                </a:solidFill>
              </a:rPr>
              <a:t>standartlash</a:t>
            </a:r>
            <a:r>
              <a:rPr lang="ru-RU" dirty="0">
                <a:solidFill>
                  <a:schemeClr val="accent2">
                    <a:lumMod val="50000"/>
                  </a:schemeClr>
                </a:solidFill>
              </a:rPr>
              <a:t> </a:t>
            </a:r>
            <a:r>
              <a:rPr lang="ru-RU" dirty="0" err="1">
                <a:solidFill>
                  <a:schemeClr val="accent2">
                    <a:lumMod val="50000"/>
                  </a:schemeClr>
                </a:solidFill>
              </a:rPr>
              <a:t>tizimi</a:t>
            </a:r>
            <a:r>
              <a:rPr lang="ru-RU" dirty="0">
                <a:solidFill>
                  <a:schemeClr val="accent2">
                    <a:lumMod val="50000"/>
                  </a:schemeClr>
                </a:solidFill>
              </a:rPr>
              <a:t>.</a:t>
            </a: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sp>
        <p:nvSpPr>
          <p:cNvPr id="4" name="Прямоугольник 3"/>
          <p:cNvSpPr/>
          <p:nvPr/>
        </p:nvSpPr>
        <p:spPr>
          <a:xfrm>
            <a:off x="3785796" y="1539715"/>
            <a:ext cx="7802465" cy="4612929"/>
          </a:xfrm>
          <a:prstGeom prst="rect">
            <a:avLst/>
          </a:prstGeom>
        </p:spPr>
        <p:txBody>
          <a:bodyPr wrap="square">
            <a:spAutoFit/>
          </a:bodyPr>
          <a:lstStyle/>
          <a:p>
            <a:pPr>
              <a:lnSpc>
                <a:spcPct val="150000"/>
              </a:lnSpc>
            </a:pPr>
            <a:r>
              <a:rPr lang="en-US" dirty="0" err="1"/>
              <a:t>Standartlashtirish</a:t>
            </a:r>
            <a:r>
              <a:rPr lang="en-US" dirty="0"/>
              <a:t> </a:t>
            </a:r>
            <a:r>
              <a:rPr lang="en-US" dirty="0" err="1"/>
              <a:t>texnika</a:t>
            </a:r>
            <a:r>
              <a:rPr lang="en-US" dirty="0"/>
              <a:t> </a:t>
            </a:r>
            <a:r>
              <a:rPr lang="en-US" dirty="0" err="1"/>
              <a:t>taraqqiyotini</a:t>
            </a:r>
            <a:r>
              <a:rPr lang="en-US" dirty="0"/>
              <a:t> </a:t>
            </a:r>
            <a:r>
              <a:rPr lang="en-US" dirty="0" err="1"/>
              <a:t>tezlashtirish</a:t>
            </a:r>
            <a:r>
              <a:rPr lang="en-US" dirty="0"/>
              <a:t>, </a:t>
            </a:r>
            <a:r>
              <a:rPr lang="en-US" dirty="0" err="1"/>
              <a:t>kompleks</a:t>
            </a:r>
            <a:r>
              <a:rPr lang="en-US" dirty="0"/>
              <a:t> </a:t>
            </a:r>
            <a:r>
              <a:rPr lang="en-US" dirty="0" err="1"/>
              <a:t>mexanizatsiya</a:t>
            </a:r>
            <a:endParaRPr lang="ru-RU" dirty="0"/>
          </a:p>
          <a:p>
            <a:pPr>
              <a:lnSpc>
                <a:spcPct val="150000"/>
              </a:lnSpc>
            </a:pPr>
            <a:r>
              <a:rPr lang="en-US" dirty="0" err="1"/>
              <a:t>va</a:t>
            </a:r>
            <a:r>
              <a:rPr lang="en-US" dirty="0"/>
              <a:t> </a:t>
            </a:r>
            <a:r>
              <a:rPr lang="en-US" dirty="0" err="1"/>
              <a:t>avtomatlashtirishni</a:t>
            </a:r>
            <a:r>
              <a:rPr lang="en-US" dirty="0"/>
              <a:t> </a:t>
            </a:r>
            <a:r>
              <a:rPr lang="en-US" dirty="0" err="1"/>
              <a:t>ishlab</a:t>
            </a:r>
            <a:r>
              <a:rPr lang="en-US" dirty="0"/>
              <a:t> </a:t>
            </a:r>
            <a:r>
              <a:rPr lang="en-US" dirty="0" err="1"/>
              <a:t>chiqarishda</a:t>
            </a:r>
            <a:r>
              <a:rPr lang="en-US" dirty="0"/>
              <a:t> </a:t>
            </a:r>
            <a:r>
              <a:rPr lang="en-US" dirty="0" err="1"/>
              <a:t>joriy</a:t>
            </a:r>
            <a:r>
              <a:rPr lang="en-US" dirty="0"/>
              <a:t> </a:t>
            </a:r>
            <a:r>
              <a:rPr lang="en-US" dirty="0" err="1"/>
              <a:t>qilish</a:t>
            </a:r>
            <a:r>
              <a:rPr lang="en-US" dirty="0"/>
              <a:t>, </a:t>
            </a:r>
            <a:r>
              <a:rPr lang="en-US" dirty="0" err="1"/>
              <a:t>korxonalarni</a:t>
            </a:r>
            <a:r>
              <a:rPr lang="en-US" dirty="0"/>
              <a:t> </a:t>
            </a:r>
            <a:r>
              <a:rPr lang="en-US" dirty="0" err="1"/>
              <a:t>ixtisoslashtirish</a:t>
            </a:r>
            <a:r>
              <a:rPr lang="en-US" dirty="0"/>
              <a:t> </a:t>
            </a:r>
            <a:r>
              <a:rPr lang="en-US" dirty="0" err="1"/>
              <a:t>va</a:t>
            </a:r>
            <a:endParaRPr lang="ru-RU" dirty="0"/>
          </a:p>
          <a:p>
            <a:pPr>
              <a:lnSpc>
                <a:spcPct val="150000"/>
              </a:lnSpc>
            </a:pPr>
            <a:r>
              <a:rPr lang="en-US" dirty="0" err="1"/>
              <a:t>kooperatsiyalashtirish</a:t>
            </a:r>
            <a:r>
              <a:rPr lang="en-US" dirty="0"/>
              <a:t>, </a:t>
            </a:r>
            <a:r>
              <a:rPr lang="en-US" dirty="0" err="1"/>
              <a:t>mahsulot</a:t>
            </a:r>
            <a:r>
              <a:rPr lang="en-US" dirty="0"/>
              <a:t> </a:t>
            </a:r>
            <a:r>
              <a:rPr lang="en-US" dirty="0" err="1"/>
              <a:t>sifatini</a:t>
            </a:r>
            <a:r>
              <a:rPr lang="en-US" dirty="0"/>
              <a:t> </a:t>
            </a:r>
            <a:r>
              <a:rPr lang="en-US" dirty="0" err="1"/>
              <a:t>yaxshilash</a:t>
            </a:r>
            <a:r>
              <a:rPr lang="en-US" dirty="0"/>
              <a:t> </a:t>
            </a:r>
            <a:r>
              <a:rPr lang="en-US" dirty="0" err="1"/>
              <a:t>va</a:t>
            </a:r>
            <a:r>
              <a:rPr lang="en-US" dirty="0"/>
              <a:t> </a:t>
            </a:r>
            <a:r>
              <a:rPr lang="en-US" dirty="0" err="1"/>
              <a:t>uning</a:t>
            </a:r>
            <a:r>
              <a:rPr lang="en-US" dirty="0"/>
              <a:t> </a:t>
            </a:r>
            <a:r>
              <a:rPr lang="en-US" dirty="0" err="1"/>
              <a:t>tannarxini</a:t>
            </a:r>
            <a:endParaRPr lang="ru-RU" dirty="0"/>
          </a:p>
          <a:p>
            <a:pPr>
              <a:lnSpc>
                <a:spcPct val="150000"/>
              </a:lnSpc>
            </a:pPr>
            <a:r>
              <a:rPr lang="en-US" dirty="0" err="1"/>
              <a:t>arzonlashtirishda</a:t>
            </a:r>
            <a:r>
              <a:rPr lang="en-US" dirty="0"/>
              <a:t> </a:t>
            </a:r>
            <a:r>
              <a:rPr lang="en-US" dirty="0" err="1"/>
              <a:t>muhim</a:t>
            </a:r>
            <a:r>
              <a:rPr lang="en-US" dirty="0"/>
              <a:t> </a:t>
            </a:r>
            <a:r>
              <a:rPr lang="en-US" dirty="0" err="1"/>
              <a:t>ahamiyatga</a:t>
            </a:r>
            <a:r>
              <a:rPr lang="en-US" dirty="0"/>
              <a:t> </a:t>
            </a:r>
            <a:r>
              <a:rPr lang="en-US" dirty="0" err="1"/>
              <a:t>egadir</a:t>
            </a:r>
            <a:r>
              <a:rPr lang="en-US" dirty="0"/>
              <a:t>. </a:t>
            </a:r>
            <a:r>
              <a:rPr lang="en-US" dirty="0" err="1"/>
              <a:t>Standartlar</a:t>
            </a:r>
            <a:r>
              <a:rPr lang="en-US" dirty="0"/>
              <a:t> </a:t>
            </a:r>
            <a:r>
              <a:rPr lang="en-US" dirty="0" err="1"/>
              <a:t>texnik</a:t>
            </a:r>
            <a:r>
              <a:rPr lang="en-US" dirty="0"/>
              <a:t> </a:t>
            </a:r>
            <a:r>
              <a:rPr lang="en-US" dirty="0" err="1"/>
              <a:t>hujjatlar</a:t>
            </a:r>
            <a:r>
              <a:rPr lang="en-US" dirty="0"/>
              <a:t> </a:t>
            </a:r>
            <a:r>
              <a:rPr lang="en-US" dirty="0" err="1"/>
              <a:t>bo`lib</a:t>
            </a:r>
            <a:r>
              <a:rPr lang="en-US" dirty="0"/>
              <a:t> , </a:t>
            </a:r>
            <a:r>
              <a:rPr lang="en-US" dirty="0" err="1"/>
              <a:t>ular</a:t>
            </a:r>
            <a:endParaRPr lang="ru-RU" dirty="0"/>
          </a:p>
          <a:p>
            <a:pPr>
              <a:lnSpc>
                <a:spcPct val="150000"/>
              </a:lnSpc>
            </a:pPr>
            <a:r>
              <a:rPr lang="en-US" dirty="0" err="1"/>
              <a:t>buyumlarning</a:t>
            </a:r>
            <a:r>
              <a:rPr lang="en-US" dirty="0"/>
              <a:t> </a:t>
            </a:r>
            <a:r>
              <a:rPr lang="en-US" dirty="0" err="1"/>
              <a:t>o`lchash</a:t>
            </a:r>
            <a:r>
              <a:rPr lang="en-US" dirty="0"/>
              <a:t>, </a:t>
            </a:r>
            <a:r>
              <a:rPr lang="en-US" dirty="0" err="1"/>
              <a:t>shakli</a:t>
            </a:r>
            <a:r>
              <a:rPr lang="en-US" dirty="0"/>
              <a:t>, </a:t>
            </a:r>
            <a:r>
              <a:rPr lang="en-US" dirty="0" err="1"/>
              <a:t>og'irlik</a:t>
            </a:r>
            <a:r>
              <a:rPr lang="en-US" dirty="0"/>
              <a:t> </a:t>
            </a:r>
            <a:r>
              <a:rPr lang="en-US" dirty="0" err="1"/>
              <a:t>va</a:t>
            </a:r>
            <a:r>
              <a:rPr lang="en-US" dirty="0"/>
              <a:t> </a:t>
            </a:r>
            <a:r>
              <a:rPr lang="en-US" dirty="0" err="1"/>
              <a:t>boshqa</a:t>
            </a:r>
            <a:r>
              <a:rPr lang="en-US" dirty="0"/>
              <a:t> </a:t>
            </a:r>
            <a:r>
              <a:rPr lang="en-US" dirty="0" err="1"/>
              <a:t>sifatlarini</a:t>
            </a:r>
            <a:r>
              <a:rPr lang="en-US" dirty="0"/>
              <a:t> </a:t>
            </a:r>
            <a:r>
              <a:rPr lang="en-US" dirty="0" err="1"/>
              <a:t>ko‘rsatadi</a:t>
            </a:r>
            <a:r>
              <a:rPr lang="en-US" dirty="0"/>
              <a:t>. </a:t>
            </a:r>
            <a:r>
              <a:rPr lang="en-US" dirty="0" err="1"/>
              <a:t>Chizma</a:t>
            </a:r>
            <a:endParaRPr lang="ru-RU" dirty="0"/>
          </a:p>
          <a:p>
            <a:pPr>
              <a:lnSpc>
                <a:spcPct val="150000"/>
              </a:lnSpc>
            </a:pPr>
            <a:r>
              <a:rPr lang="en-US" dirty="0" err="1"/>
              <a:t>standartlari</a:t>
            </a:r>
            <a:r>
              <a:rPr lang="en-US" dirty="0"/>
              <a:t> </a:t>
            </a:r>
            <a:r>
              <a:rPr lang="en-US" dirty="0" err="1"/>
              <a:t>esa</a:t>
            </a:r>
            <a:r>
              <a:rPr lang="en-US" dirty="0"/>
              <a:t> </a:t>
            </a:r>
            <a:r>
              <a:rPr lang="en-US" dirty="0" err="1"/>
              <a:t>chizmalarni</a:t>
            </a:r>
            <a:r>
              <a:rPr lang="en-US" dirty="0"/>
              <a:t> </a:t>
            </a:r>
            <a:r>
              <a:rPr lang="en-US" dirty="0" err="1"/>
              <a:t>va</a:t>
            </a:r>
            <a:r>
              <a:rPr lang="en-US" dirty="0"/>
              <a:t> </a:t>
            </a:r>
            <a:r>
              <a:rPr lang="en-US" dirty="0" err="1"/>
              <a:t>eskiziarni</a:t>
            </a:r>
            <a:r>
              <a:rPr lang="en-US" dirty="0"/>
              <a:t> </a:t>
            </a:r>
            <a:r>
              <a:rPr lang="en-US" dirty="0" err="1"/>
              <a:t>bajarishda</a:t>
            </a:r>
            <a:r>
              <a:rPr lang="en-US" dirty="0"/>
              <a:t> </a:t>
            </a:r>
            <a:r>
              <a:rPr lang="en-US" dirty="0" err="1"/>
              <a:t>qabul</a:t>
            </a:r>
            <a:r>
              <a:rPr lang="en-US" dirty="0"/>
              <a:t> </a:t>
            </a:r>
            <a:r>
              <a:rPr lang="en-US" dirty="0" err="1"/>
              <a:t>qilingan</a:t>
            </a:r>
            <a:r>
              <a:rPr lang="en-US" dirty="0"/>
              <a:t> </a:t>
            </a:r>
            <a:r>
              <a:rPr lang="en-US" dirty="0" err="1"/>
              <a:t>qoida</a:t>
            </a:r>
            <a:r>
              <a:rPr lang="en-US" dirty="0"/>
              <a:t> </a:t>
            </a:r>
            <a:r>
              <a:rPr lang="en-US" dirty="0" err="1"/>
              <a:t>va</a:t>
            </a:r>
            <a:r>
              <a:rPr lang="en-US" dirty="0"/>
              <a:t> </a:t>
            </a:r>
            <a:r>
              <a:rPr lang="en-US" dirty="0" err="1"/>
              <a:t>shakl</a:t>
            </a:r>
            <a:endParaRPr lang="ru-RU" dirty="0"/>
          </a:p>
          <a:p>
            <a:pPr>
              <a:lnSpc>
                <a:spcPct val="150000"/>
              </a:lnSpc>
            </a:pPr>
            <a:r>
              <a:rPr lang="en-US" dirty="0"/>
              <a:t>(forma)</a:t>
            </a:r>
            <a:r>
              <a:rPr lang="en-US" dirty="0" err="1"/>
              <a:t>larni</a:t>
            </a:r>
            <a:r>
              <a:rPr lang="en-US" dirty="0"/>
              <a:t> </a:t>
            </a:r>
            <a:r>
              <a:rPr lang="en-US" dirty="0" err="1"/>
              <a:t>belgilaydi</a:t>
            </a:r>
            <a:r>
              <a:rPr lang="en-US" dirty="0"/>
              <a:t>. </a:t>
            </a:r>
            <a:r>
              <a:rPr lang="en-US" dirty="0" err="1"/>
              <a:t>Chizma</a:t>
            </a:r>
            <a:r>
              <a:rPr lang="en-US" dirty="0"/>
              <a:t> </a:t>
            </a:r>
            <a:r>
              <a:rPr lang="en-US" dirty="0" err="1"/>
              <a:t>standartlari</a:t>
            </a:r>
            <a:r>
              <a:rPr lang="en-US" dirty="0"/>
              <a:t> </a:t>
            </a:r>
            <a:r>
              <a:rPr lang="en-US" dirty="0" err="1"/>
              <a:t>qonun</a:t>
            </a:r>
            <a:r>
              <a:rPr lang="en-US" dirty="0"/>
              <a:t> </a:t>
            </a:r>
            <a:r>
              <a:rPr lang="en-US" dirty="0" err="1"/>
              <a:t>kuchiga</a:t>
            </a:r>
            <a:r>
              <a:rPr lang="en-US" dirty="0"/>
              <a:t> </a:t>
            </a:r>
            <a:r>
              <a:rPr lang="en-US" dirty="0" err="1"/>
              <a:t>ega</a:t>
            </a:r>
            <a:r>
              <a:rPr lang="en-US" dirty="0"/>
              <a:t>. </a:t>
            </a:r>
            <a:r>
              <a:rPr lang="en-US" dirty="0" err="1"/>
              <a:t>Ular</a:t>
            </a:r>
            <a:r>
              <a:rPr lang="en-US" dirty="0"/>
              <a:t> </a:t>
            </a:r>
            <a:r>
              <a:rPr lang="en-US" dirty="0" err="1"/>
              <a:t>mashinalar</a:t>
            </a:r>
            <a:r>
              <a:rPr lang="en-US" dirty="0"/>
              <a:t> </a:t>
            </a:r>
            <a:r>
              <a:rPr lang="en-US" dirty="0" err="1"/>
              <a:t>va</a:t>
            </a:r>
            <a:endParaRPr lang="ru-RU" dirty="0"/>
          </a:p>
          <a:p>
            <a:pPr>
              <a:lnSpc>
                <a:spcPct val="150000"/>
              </a:lnSpc>
            </a:pPr>
            <a:r>
              <a:rPr lang="en-US" dirty="0" err="1"/>
              <a:t>apparatlar</a:t>
            </a:r>
            <a:r>
              <a:rPr lang="en-US" dirty="0"/>
              <a:t> </a:t>
            </a:r>
            <a:r>
              <a:rPr lang="en-US" dirty="0" err="1"/>
              <a:t>ishlab</a:t>
            </a:r>
            <a:r>
              <a:rPr lang="en-US" dirty="0"/>
              <a:t> </a:t>
            </a:r>
            <a:r>
              <a:rPr lang="en-US" dirty="0" err="1"/>
              <a:t>chiqaradigan</a:t>
            </a:r>
            <a:r>
              <a:rPr lang="en-US" dirty="0"/>
              <a:t> </a:t>
            </a:r>
            <a:r>
              <a:rPr lang="en-US" dirty="0" err="1"/>
              <a:t>korxonalarda</a:t>
            </a:r>
            <a:r>
              <a:rPr lang="en-US" dirty="0"/>
              <a:t>, </a:t>
            </a:r>
            <a:r>
              <a:rPr lang="en-US" dirty="0" err="1"/>
              <a:t>sanoat</a:t>
            </a:r>
            <a:r>
              <a:rPr lang="en-US" dirty="0"/>
              <a:t> </a:t>
            </a:r>
            <a:r>
              <a:rPr lang="en-US" dirty="0" err="1"/>
              <a:t>bilan</a:t>
            </a:r>
            <a:r>
              <a:rPr lang="en-US" dirty="0"/>
              <a:t> </a:t>
            </a:r>
            <a:r>
              <a:rPr lang="en-US" dirty="0" err="1"/>
              <a:t>bog'liq</a:t>
            </a:r>
            <a:r>
              <a:rPr lang="en-US" dirty="0"/>
              <a:t> </a:t>
            </a:r>
            <a:r>
              <a:rPr lang="en-US" dirty="0" err="1"/>
              <a:t>bo‘lgan</a:t>
            </a:r>
            <a:r>
              <a:rPr lang="en-US" dirty="0"/>
              <a:t> </a:t>
            </a:r>
            <a:r>
              <a:rPr lang="en-US" dirty="0" err="1"/>
              <a:t>loyiha</a:t>
            </a:r>
            <a:endParaRPr lang="ru-RU" dirty="0"/>
          </a:p>
          <a:p>
            <a:pPr>
              <a:lnSpc>
                <a:spcPct val="150000"/>
              </a:lnSpc>
            </a:pPr>
            <a:r>
              <a:rPr lang="en-US" dirty="0" err="1"/>
              <a:t>idoralarida</a:t>
            </a:r>
            <a:r>
              <a:rPr lang="en-US" dirty="0"/>
              <a:t>, </a:t>
            </a:r>
            <a:r>
              <a:rPr lang="en-US" dirty="0" err="1"/>
              <a:t>barcha</a:t>
            </a:r>
            <a:r>
              <a:rPr lang="en-US" dirty="0"/>
              <a:t> </a:t>
            </a:r>
            <a:r>
              <a:rPr lang="en-US" dirty="0" err="1"/>
              <a:t>o‘quv</a:t>
            </a:r>
            <a:r>
              <a:rPr lang="en-US" dirty="0"/>
              <a:t> </a:t>
            </a:r>
            <a:r>
              <a:rPr lang="en-US" dirty="0" err="1"/>
              <a:t>yurtlarida</a:t>
            </a:r>
            <a:r>
              <a:rPr lang="en-US" dirty="0"/>
              <a:t> </a:t>
            </a:r>
            <a:r>
              <a:rPr lang="en-US" dirty="0" err="1"/>
              <a:t>majburan</a:t>
            </a:r>
            <a:r>
              <a:rPr lang="en-US" dirty="0"/>
              <a:t> </a:t>
            </a:r>
            <a:r>
              <a:rPr lang="en-US" dirty="0" err="1"/>
              <a:t>joriy</a:t>
            </a:r>
            <a:r>
              <a:rPr lang="en-US" dirty="0"/>
              <a:t> </a:t>
            </a:r>
            <a:r>
              <a:rPr lang="en-US" dirty="0" err="1"/>
              <a:t>etiladi</a:t>
            </a:r>
            <a:r>
              <a:rPr lang="en-US" dirty="0"/>
              <a:t>. </a:t>
            </a:r>
            <a:r>
              <a:rPr lang="en-US" dirty="0" err="1"/>
              <a:t>Buyumlar</a:t>
            </a:r>
            <a:r>
              <a:rPr lang="en-US" dirty="0"/>
              <a:t> </a:t>
            </a:r>
            <a:r>
              <a:rPr lang="en-US" dirty="0" err="1"/>
              <a:t>ishlab</a:t>
            </a:r>
            <a:r>
              <a:rPr lang="en-US" dirty="0"/>
              <a:t> </a:t>
            </a:r>
            <a:r>
              <a:rPr lang="en-US" dirty="0" err="1"/>
              <a:t>chiqaradigan</a:t>
            </a:r>
            <a:r>
              <a:rPr lang="en-US" dirty="0"/>
              <a:t> </a:t>
            </a:r>
            <a:r>
              <a:rPr lang="en-US" dirty="0" err="1"/>
              <a:t>korxonalar</a:t>
            </a:r>
            <a:r>
              <a:rPr lang="en-US" dirty="0"/>
              <a:t> </a:t>
            </a:r>
            <a:r>
              <a:rPr lang="en-US" dirty="0" err="1"/>
              <a:t>o‘z</a:t>
            </a:r>
            <a:r>
              <a:rPr lang="en-US" dirty="0"/>
              <a:t> </a:t>
            </a:r>
            <a:r>
              <a:rPr lang="en-US" dirty="0" err="1"/>
              <a:t>mahsulotlarini</a:t>
            </a:r>
            <a:r>
              <a:rPr lang="en-US" dirty="0"/>
              <a:t>, </a:t>
            </a:r>
            <a:r>
              <a:rPr lang="en-US" dirty="0" err="1"/>
              <a:t>shu</a:t>
            </a:r>
            <a:r>
              <a:rPr lang="en-US" dirty="0"/>
              <a:t> </a:t>
            </a:r>
            <a:r>
              <a:rPr lang="en-US" dirty="0" err="1"/>
              <a:t>mahsulotlar</a:t>
            </a:r>
            <a:endParaRPr lang="ru-RU" dirty="0"/>
          </a:p>
          <a:p>
            <a:pPr>
              <a:lnSpc>
                <a:spcPct val="150000"/>
              </a:lnSpc>
            </a:pPr>
            <a:r>
              <a:rPr lang="en-US" dirty="0" err="1"/>
              <a:t>bo‘yicha</a:t>
            </a:r>
            <a:r>
              <a:rPr lang="en-US" dirty="0"/>
              <a:t> </a:t>
            </a:r>
            <a:r>
              <a:rPr lang="en-US" dirty="0" err="1"/>
              <a:t>qabul</a:t>
            </a:r>
            <a:r>
              <a:rPr lang="en-US" dirty="0"/>
              <a:t> </a:t>
            </a:r>
            <a:r>
              <a:rPr lang="en-US" dirty="0" err="1"/>
              <a:t>qilingan</a:t>
            </a:r>
            <a:r>
              <a:rPr lang="en-US" dirty="0"/>
              <a:t> </a:t>
            </a:r>
            <a:r>
              <a:rPr lang="en-US" dirty="0" err="1"/>
              <a:t>standartlarga</a:t>
            </a:r>
            <a:r>
              <a:rPr lang="en-US" dirty="0"/>
              <a:t> </a:t>
            </a:r>
            <a:r>
              <a:rPr lang="en-US" dirty="0" err="1"/>
              <a:t>muvofiq</a:t>
            </a:r>
            <a:r>
              <a:rPr lang="en-US" dirty="0"/>
              <a:t> </a:t>
            </a:r>
            <a:r>
              <a:rPr lang="en-US" dirty="0" err="1"/>
              <a:t>tayyorlab</a:t>
            </a:r>
            <a:r>
              <a:rPr lang="en-US" dirty="0"/>
              <a:t> </a:t>
            </a:r>
            <a:r>
              <a:rPr lang="en-US" dirty="0" err="1"/>
              <a:t>beradi</a:t>
            </a:r>
            <a:r>
              <a:rPr lang="en-US" dirty="0"/>
              <a:t>.</a:t>
            </a:r>
            <a:endParaRPr lang="ru-RU" dirty="0"/>
          </a:p>
        </p:txBody>
      </p:sp>
      <p:pic>
        <p:nvPicPr>
          <p:cNvPr id="3074" name="Picture 2">
            <a:extLst>
              <a:ext uri="{FF2B5EF4-FFF2-40B4-BE49-F238E27FC236}">
                <a16:creationId xmlns:a16="http://schemas.microsoft.com/office/drawing/2014/main" xmlns="" id="{9153CD53-1932-43E9-AC25-B578679536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728" y="2322179"/>
            <a:ext cx="325755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288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r>
              <a:rPr lang="en-US" b="1" i="1" dirty="0"/>
              <a:t>2</a:t>
            </a:r>
            <a:r>
              <a:rPr lang="uz-Cyrl-UZ" b="1" i="1" dirty="0"/>
              <a:t>.</a:t>
            </a:r>
            <a:r>
              <a:rPr lang="en-US" b="1" i="1" dirty="0"/>
              <a:t>3</a:t>
            </a:r>
            <a:r>
              <a:rPr lang="ru-RU" b="1" i="1" dirty="0"/>
              <a:t>. </a:t>
            </a:r>
            <a:r>
              <a:rPr lang="ru-RU" b="1" i="1" dirty="0" err="1"/>
              <a:t>Davlat</a:t>
            </a:r>
            <a:r>
              <a:rPr lang="ru-RU" b="1" i="1" dirty="0"/>
              <a:t> </a:t>
            </a:r>
            <a:r>
              <a:rPr lang="ru-RU" b="1" i="1" dirty="0" err="1"/>
              <a:t>standartlash</a:t>
            </a:r>
            <a:r>
              <a:rPr lang="ru-RU" b="1" i="1" dirty="0"/>
              <a:t> </a:t>
            </a:r>
            <a:r>
              <a:rPr lang="ru-RU" b="1" i="1" dirty="0" err="1"/>
              <a:t>tizimi</a:t>
            </a:r>
            <a:r>
              <a:rPr lang="ru-RU" b="1" i="1" dirty="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93065" y="1318639"/>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8" name="Прямоугольник 7"/>
          <p:cNvSpPr/>
          <p:nvPr/>
        </p:nvSpPr>
        <p:spPr>
          <a:xfrm>
            <a:off x="660183" y="1318639"/>
            <a:ext cx="7534250" cy="4037003"/>
          </a:xfrm>
          <a:prstGeom prst="rect">
            <a:avLst/>
          </a:prstGeom>
        </p:spPr>
        <p:txBody>
          <a:bodyPr wrap="square">
            <a:spAutoFit/>
          </a:bodyPr>
          <a:lstStyle/>
          <a:p>
            <a:pPr indent="449580" algn="just">
              <a:lnSpc>
                <a:spcPct val="150000"/>
              </a:lnSpc>
              <a:spcAft>
                <a:spcPts val="800"/>
              </a:spcAft>
            </a:pPr>
            <a:r>
              <a:rPr lang="uz-Cyrl-UZ" dirty="0">
                <a:latin typeface="Times New Roman" panose="02020603050405020304" pitchFamily="18" charset="0"/>
                <a:ea typeface="Calibri" panose="020F0502020204030204" pitchFamily="34" charset="0"/>
                <a:cs typeface="Times New Roman" panose="02020603050405020304" pitchFamily="18" charset="0"/>
              </a:rPr>
              <a:t>Chizmalarni</a:t>
            </a:r>
            <a:r>
              <a:rPr lang="uz-Cyrl-UZ" i="1" dirty="0">
                <a:latin typeface="Times New Roman" panose="02020603050405020304" pitchFamily="18" charset="0"/>
                <a:ea typeface="Calibri" panose="020F0502020204030204" pitchFamily="34" charset="0"/>
                <a:cs typeface="Times New Roman" panose="02020603050405020304" pitchFamily="18" charset="0"/>
              </a:rPr>
              <a:t> </a:t>
            </a:r>
            <a:r>
              <a:rPr lang="uz-Cyrl-UZ" dirty="0">
                <a:latin typeface="Times New Roman" panose="02020603050405020304" pitchFamily="18" charset="0"/>
                <a:ea typeface="Calibri" panose="020F0502020204030204" pitchFamily="34" charset="0"/>
                <a:cs typeface="Times New Roman" panose="02020603050405020304" pitchFamily="18" charset="0"/>
              </a:rPr>
              <a:t>rasmiylashtirish bo‘yicha asosiy standartlar qatoriga formatlar, masshtablar, chiziqlar, shriftlar, asosiy yozuv va materiallarni grafik belgilar standartlari kiradi. Ularni quyida alohida ko‘rib chiqamiz.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spcAft>
                <a:spcPts val="800"/>
              </a:spcAft>
            </a:pPr>
            <a:r>
              <a:rPr lang="uz-Cyrl-UZ"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tabLst>
                <a:tab pos="1571625" algn="l"/>
              </a:tabLst>
            </a:pPr>
            <a:r>
              <a:rPr lang="uz-Cyrl-UZ" b="1" i="1" dirty="0">
                <a:latin typeface="Times New Roman" panose="02020603050405020304" pitchFamily="18" charset="0"/>
                <a:ea typeface="Calibri" panose="020F0502020204030204" pitchFamily="34" charset="0"/>
                <a:cs typeface="Times New Roman" panose="02020603050405020304" pitchFamily="18" charset="0"/>
              </a:rPr>
              <a:t>Chizma formatlari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226695" algn="just">
              <a:lnSpc>
                <a:spcPct val="150000"/>
              </a:lnSpc>
              <a:spcAft>
                <a:spcPts val="600"/>
              </a:spcAft>
            </a:pPr>
            <a:r>
              <a:rPr lang="uz-Cyrl-UZ" dirty="0">
                <a:latin typeface="Times New Roman" panose="02020603050405020304" pitchFamily="18" charset="0"/>
                <a:ea typeface="Times New Roman" panose="02020603050405020304" pitchFamily="18" charset="0"/>
              </a:rPr>
              <a:t>Chizmalar format deb ataluvchi standart o‘lchamli chizma qog‘ozlariga chiziladi. Tomonlarining o‘lchami 1189</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rPr>
              <a:t>841 mm va yuzasi 1 m</a:t>
            </a:r>
            <a:r>
              <a:rPr lang="uz-Cyrl-UZ" cap="all" baseline="30000" dirty="0">
                <a:latin typeface="Times New Roman" panose="02020603050405020304" pitchFamily="18" charset="0"/>
                <a:ea typeface="Times New Roman" panose="02020603050405020304" pitchFamily="18" charset="0"/>
              </a:rPr>
              <a:t>2</a:t>
            </a:r>
            <a:r>
              <a:rPr lang="uz-Cyrl-UZ" dirty="0">
                <a:latin typeface="Times New Roman" panose="02020603050405020304" pitchFamily="18" charset="0"/>
                <a:ea typeface="Times New Roman" panose="02020603050405020304" pitchFamily="18" charset="0"/>
              </a:rPr>
              <a:t> bo‘lgan qog‘oz a0 formatli chizma qog‘ozi deyiladi. A0 format qog‘ozini teng bo‘laklarga bo‘lishdan hosil bo‘lgan qog‘ozlar asosiy formatlar hisoblanadi.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17200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AA0C707-50C6-4495-80CE-DE64098775DC}"/>
              </a:ext>
            </a:extLst>
          </p:cNvPr>
          <p:cNvSpPr>
            <a:spLocks noGrp="1"/>
          </p:cNvSpPr>
          <p:nvPr>
            <p:ph type="title"/>
          </p:nvPr>
        </p:nvSpPr>
        <p:spPr>
          <a:xfrm>
            <a:off x="325120" y="314961"/>
            <a:ext cx="10529690" cy="2308324"/>
          </a:xfrm>
        </p:spPr>
        <p:txBody>
          <a:bodyPr/>
          <a:lstStyle/>
          <a:p>
            <a:pPr algn="ctr"/>
            <a:r>
              <a:rPr lang="ru-RU" sz="3200" dirty="0">
                <a:latin typeface="Times New Roman" panose="02020603050405020304" pitchFamily="18" charset="0"/>
                <a:cs typeface="Times New Roman" panose="02020603050405020304" pitchFamily="18" charset="0"/>
              </a:rPr>
              <a:t>А</a:t>
            </a:r>
            <a:r>
              <a:rPr lang="en-US" sz="3200" dirty="0">
                <a:latin typeface="Times New Roman" panose="02020603050405020304" pitchFamily="18" charset="0"/>
                <a:cs typeface="Times New Roman" panose="02020603050405020304" pitchFamily="18" charset="0"/>
              </a:rPr>
              <a:t>4 format </a:t>
            </a:r>
            <a:r>
              <a:rPr lang="en-US" sz="3200" dirty="0" err="1">
                <a:latin typeface="Times New Roman" panose="02020603050405020304" pitchFamily="18" charset="0"/>
                <a:cs typeface="Times New Roman" panose="02020603050405020304" pitchFamily="18" charset="0"/>
              </a:rPr>
              <a:t>faqat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vertikal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qolgan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formatlar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holatiga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qulay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joylashtiriladi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Hamma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chizma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qog‘ozlariga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ramka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chiziqlari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chiziladi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Ramka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chiziqlari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chizmalarni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tikish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qog‘oz</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chetining</a:t>
            </a:r>
            <a:r>
              <a:rPr lang="en-US" sz="3200" dirty="0">
                <a:latin typeface="Times New Roman" panose="02020603050405020304" pitchFamily="18" charset="0"/>
                <a:cs typeface="Times New Roman" panose="02020603050405020304" pitchFamily="18" charset="0"/>
              </a:rPr>
              <a:t> chap </a:t>
            </a:r>
            <a:r>
              <a:rPr lang="en-US" sz="3200" dirty="0" err="1">
                <a:latin typeface="Times New Roman" panose="02020603050405020304" pitchFamily="18" charset="0"/>
                <a:cs typeface="Times New Roman" panose="02020603050405020304" pitchFamily="18" charset="0"/>
              </a:rPr>
              <a:t>tomonidan</a:t>
            </a:r>
            <a:r>
              <a:rPr lang="en-US" sz="3200" dirty="0">
                <a:latin typeface="Times New Roman" panose="02020603050405020304" pitchFamily="18" charset="0"/>
                <a:cs typeface="Times New Roman" panose="02020603050405020304" pitchFamily="18" charset="0"/>
              </a:rPr>
              <a:t> 20 mm, </a:t>
            </a:r>
            <a:r>
              <a:rPr lang="en-US" sz="3200" dirty="0" err="1">
                <a:latin typeface="Times New Roman" panose="02020603050405020304" pitchFamily="18" charset="0"/>
                <a:cs typeface="Times New Roman" panose="02020603050405020304" pitchFamily="18" charset="0"/>
              </a:rPr>
              <a:t>qolgan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tomonidan</a:t>
            </a:r>
            <a:r>
              <a:rPr lang="en-US" sz="3200" dirty="0">
                <a:latin typeface="Times New Roman" panose="02020603050405020304" pitchFamily="18" charset="0"/>
                <a:cs typeface="Times New Roman" panose="02020603050405020304" pitchFamily="18" charset="0"/>
              </a:rPr>
              <a:t> 5 mm </a:t>
            </a:r>
            <a:r>
              <a:rPr lang="en-US" sz="3200" dirty="0" err="1">
                <a:latin typeface="Times New Roman" panose="02020603050405020304" pitchFamily="18" charset="0"/>
                <a:cs typeface="Times New Roman" panose="02020603050405020304" pitchFamily="18" charset="0"/>
              </a:rPr>
              <a:t>masofa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o‘tkaziladi</a:t>
            </a:r>
            <a:r>
              <a:rPr lang="en-US" sz="3200" dirty="0">
                <a:latin typeface="Times New Roman" panose="02020603050405020304" pitchFamily="18" charset="0"/>
                <a:cs typeface="Times New Roman" panose="02020603050405020304" pitchFamily="18" charset="0"/>
              </a:rPr>
              <a:t> (1.1-chizma).</a:t>
            </a:r>
            <a:endParaRPr lang="ru-RU" sz="3200" dirty="0">
              <a:latin typeface="Times New Roman" panose="02020603050405020304" pitchFamily="18" charset="0"/>
              <a:cs typeface="Times New Roman" panose="02020603050405020304" pitchFamily="18" charset="0"/>
            </a:endParaRPr>
          </a:p>
        </p:txBody>
      </p:sp>
      <p:sp>
        <p:nvSpPr>
          <p:cNvPr id="3" name="Номер слайда 2">
            <a:extLst>
              <a:ext uri="{FF2B5EF4-FFF2-40B4-BE49-F238E27FC236}">
                <a16:creationId xmlns:a16="http://schemas.microsoft.com/office/drawing/2014/main" xmlns="" id="{5239180C-5F04-4510-92D6-38A06FBEC11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pic>
        <p:nvPicPr>
          <p:cNvPr id="13" name="drawingObject1">
            <a:extLst>
              <a:ext uri="{FF2B5EF4-FFF2-40B4-BE49-F238E27FC236}">
                <a16:creationId xmlns:a16="http://schemas.microsoft.com/office/drawing/2014/main" xmlns="" id="{FBB8A0C6-FCE6-48C6-A2AF-F9B6EDEE24BE}"/>
              </a:ext>
            </a:extLst>
          </p:cNvPr>
          <p:cNvPicPr/>
          <p:nvPr/>
        </p:nvPicPr>
        <p:blipFill>
          <a:blip r:embed="rId2" cstate="print"/>
          <a:stretch/>
        </p:blipFill>
        <p:spPr>
          <a:xfrm>
            <a:off x="714374" y="2877503"/>
            <a:ext cx="10786745" cy="3418710"/>
          </a:xfrm>
          <a:prstGeom prst="rect">
            <a:avLst/>
          </a:prstGeom>
          <a:noFill/>
        </p:spPr>
      </p:pic>
    </p:spTree>
    <p:extLst>
      <p:ext uri="{BB962C8B-B14F-4D97-AF65-F5344CB8AC3E}">
        <p14:creationId xmlns:p14="http://schemas.microsoft.com/office/powerpoint/2010/main" val="2727504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pPr algn="ctr"/>
            <a:r>
              <a:rPr lang="ru-RU" b="1" i="1" dirty="0">
                <a:solidFill>
                  <a:schemeClr val="accent1">
                    <a:lumMod val="60000"/>
                    <a:lumOff val="40000"/>
                  </a:schemeClr>
                </a:solidFill>
              </a:rPr>
              <a:t>2. 3.</a:t>
            </a:r>
            <a:r>
              <a:rPr lang="ru-RU" i="1" dirty="0">
                <a:solidFill>
                  <a:schemeClr val="accent1">
                    <a:lumMod val="60000"/>
                    <a:lumOff val="40000"/>
                  </a:schemeClr>
                </a:solidFill>
              </a:rPr>
              <a:t> </a:t>
            </a:r>
            <a:r>
              <a:rPr lang="ru-RU" b="1" i="1" dirty="0" err="1">
                <a:solidFill>
                  <a:schemeClr val="accent1">
                    <a:lumMod val="60000"/>
                    <a:lumOff val="40000"/>
                  </a:schemeClr>
                </a:solidFill>
              </a:rPr>
              <a:t>Texnik</a:t>
            </a:r>
            <a:r>
              <a:rPr lang="ru-RU" b="1" i="1" dirty="0">
                <a:solidFill>
                  <a:schemeClr val="accent1">
                    <a:lumMod val="60000"/>
                    <a:lumOff val="40000"/>
                  </a:schemeClr>
                </a:solidFill>
              </a:rPr>
              <a:t> </a:t>
            </a:r>
            <a:r>
              <a:rPr lang="ru-RU" b="1" i="1" dirty="0" err="1">
                <a:solidFill>
                  <a:schemeClr val="accent1">
                    <a:lumMod val="60000"/>
                    <a:lumOff val="40000"/>
                  </a:schemeClr>
                </a:solidFill>
              </a:rPr>
              <a:t>hujjatlarni</a:t>
            </a:r>
            <a:r>
              <a:rPr lang="ru-RU" b="1" i="1" dirty="0">
                <a:solidFill>
                  <a:schemeClr val="accent1">
                    <a:lumMod val="60000"/>
                    <a:lumOff val="40000"/>
                  </a:schemeClr>
                </a:solidFill>
              </a:rPr>
              <a:t> </a:t>
            </a:r>
            <a:r>
              <a:rPr lang="ru-RU" b="1" i="1" dirty="0" err="1">
                <a:solidFill>
                  <a:schemeClr val="accent1">
                    <a:lumMod val="60000"/>
                    <a:lumOff val="40000"/>
                  </a:schemeClr>
                </a:solidFill>
              </a:rPr>
              <a:t>tayyorlash</a:t>
            </a:r>
            <a:r>
              <a:rPr lang="ru-RU" b="1" i="1" dirty="0">
                <a:solidFill>
                  <a:schemeClr val="accent1">
                    <a:lumMod val="60000"/>
                    <a:lumOff val="40000"/>
                  </a:schemeClr>
                </a:solidFill>
              </a:rPr>
              <a:t>.</a:t>
            </a:r>
            <a:r>
              <a:rPr lang="ru-RU" dirty="0">
                <a:solidFill>
                  <a:schemeClr val="accent1">
                    <a:lumMod val="60000"/>
                    <a:lumOff val="40000"/>
                  </a:schemeClr>
                </a:solidFill>
              </a:rPr>
              <a:t/>
            </a:r>
            <a:br>
              <a:rPr lang="ru-RU" dirty="0">
                <a:solidFill>
                  <a:schemeClr val="accent1">
                    <a:lumMod val="60000"/>
                    <a:lumOff val="40000"/>
                  </a:schemeClr>
                </a:solidFill>
              </a:rPr>
            </a:br>
            <a:r>
              <a:rPr lang="en-US" b="1" i="1" dirty="0" err="1">
                <a:solidFill>
                  <a:schemeClr val="accent1">
                    <a:lumMod val="60000"/>
                    <a:lumOff val="40000"/>
                  </a:schemeClr>
                </a:solidFill>
              </a:rPr>
              <a:t>Asosiy</a:t>
            </a:r>
            <a:r>
              <a:rPr lang="en-US" b="1" i="1" dirty="0">
                <a:solidFill>
                  <a:schemeClr val="accent1">
                    <a:lumMod val="60000"/>
                    <a:lumOff val="40000"/>
                  </a:schemeClr>
                </a:solidFill>
              </a:rPr>
              <a:t> </a:t>
            </a:r>
            <a:r>
              <a:rPr lang="en-US" b="1" i="1" dirty="0" err="1">
                <a:solidFill>
                  <a:schemeClr val="accent1">
                    <a:lumMod val="60000"/>
                    <a:lumOff val="40000"/>
                  </a:schemeClr>
                </a:solidFill>
              </a:rPr>
              <a:t>yozuv</a:t>
            </a:r>
            <a:endParaRPr lang="ru-RU" dirty="0">
              <a:solidFill>
                <a:schemeClr val="accent1">
                  <a:lumMod val="60000"/>
                  <a:lumOff val="40000"/>
                </a:schemeClr>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sp>
        <p:nvSpPr>
          <p:cNvPr id="5" name="Прямоугольник 4"/>
          <p:cNvSpPr/>
          <p:nvPr/>
        </p:nvSpPr>
        <p:spPr>
          <a:xfrm>
            <a:off x="2157072" y="1724963"/>
            <a:ext cx="8315325" cy="1338828"/>
          </a:xfrm>
          <a:prstGeom prst="rect">
            <a:avLst/>
          </a:prstGeom>
        </p:spPr>
        <p:txBody>
          <a:bodyPr wrap="square">
            <a:spAutoFit/>
          </a:bodyPr>
          <a:lstStyle/>
          <a:p>
            <a:pPr algn="just">
              <a:lnSpc>
                <a:spcPct val="150000"/>
              </a:lnSpc>
              <a:spcAft>
                <a:spcPts val="800"/>
              </a:spcAft>
            </a:pPr>
            <a:r>
              <a:rPr lang="uz-Cyrl-UZ" dirty="0">
                <a:latin typeface="Times New Roman" panose="02020603050405020304" pitchFamily="18" charset="0"/>
                <a:ea typeface="Calibri" panose="020F0502020204030204" pitchFamily="34" charset="0"/>
                <a:cs typeface="Times New Roman" panose="02020603050405020304" pitchFamily="18" charset="0"/>
              </a:rPr>
              <a:t>Asosiy yozuv chizmalar to‘g‘risida </a:t>
            </a:r>
            <a:r>
              <a:rPr lang="en-US" dirty="0" err="1">
                <a:latin typeface="Times New Roman" panose="02020603050405020304" pitchFamily="18" charset="0"/>
                <a:ea typeface="Calibri" panose="020F0502020204030204" pitchFamily="34" charset="0"/>
                <a:cs typeface="Times New Roman" panose="02020603050405020304" pitchFamily="18" charset="0"/>
              </a:rPr>
              <a:t>kerakli</a:t>
            </a:r>
            <a:r>
              <a:rPr lang="uz-Cyrl-UZ" dirty="0">
                <a:latin typeface="Times New Roman" panose="02020603050405020304" pitchFamily="18" charset="0"/>
                <a:ea typeface="Calibri" panose="020F0502020204030204" pitchFamily="34" charset="0"/>
                <a:cs typeface="Times New Roman" panose="02020603050405020304" pitchFamily="18" charset="0"/>
              </a:rPr>
              <a:t> ma’lumotlarni beradi. Asosiy yozuvning rasmi, o‘lchami va mazmuni Davlat standartlari O‘zDS 2.304-97 dabelgilangan.Chizma va sxemalar uchun asosiy yozuvlar o‘lchamlarining namunasi </a:t>
            </a:r>
            <a:r>
              <a:rPr lang="uz-Cyrl-UZ" b="1" dirty="0">
                <a:latin typeface="Times New Roman" panose="02020603050405020304" pitchFamily="18" charset="0"/>
                <a:ea typeface="Calibri" panose="020F0502020204030204" pitchFamily="34" charset="0"/>
                <a:cs typeface="Times New Roman" panose="02020603050405020304" pitchFamily="18" charset="0"/>
              </a:rPr>
              <a:t>2.</a:t>
            </a:r>
            <a:r>
              <a:rPr lang="en-US" b="1" dirty="0">
                <a:latin typeface="Times New Roman" panose="02020603050405020304" pitchFamily="18" charset="0"/>
                <a:ea typeface="Calibri" panose="020F0502020204030204" pitchFamily="34" charset="0"/>
                <a:cs typeface="Times New Roman" panose="02020603050405020304" pitchFamily="18" charset="0"/>
              </a:rPr>
              <a:t>3</a:t>
            </a:r>
            <a:r>
              <a:rPr lang="ru-RU" b="1" dirty="0">
                <a:latin typeface="Times New Roman" panose="02020603050405020304" pitchFamily="18" charset="0"/>
                <a:ea typeface="Calibri" panose="020F0502020204030204" pitchFamily="34" charset="0"/>
                <a:cs typeface="Times New Roman" panose="02020603050405020304" pitchFamily="18" charset="0"/>
              </a:rPr>
              <a:t>-</a:t>
            </a:r>
            <a:r>
              <a:rPr lang="ru-RU" b="1" dirty="0" err="1">
                <a:latin typeface="Times New Roman" panose="02020603050405020304" pitchFamily="18" charset="0"/>
                <a:ea typeface="Calibri" panose="020F0502020204030204" pitchFamily="34" charset="0"/>
                <a:cs typeface="Times New Roman" panose="02020603050405020304" pitchFamily="18" charset="0"/>
              </a:rPr>
              <a:t>rasm</a:t>
            </a:r>
            <a:r>
              <a:rPr lang="uz-Cyrl-UZ" dirty="0">
                <a:latin typeface="Times New Roman" panose="02020603050405020304" pitchFamily="18" charset="0"/>
                <a:ea typeface="Calibri" panose="020F0502020204030204" pitchFamily="34" charset="0"/>
                <a:cs typeface="Times New Roman" panose="02020603050405020304" pitchFamily="18" charset="0"/>
              </a:rPr>
              <a:t>da ko’rsatilgan.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descr="12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0350" y="3243437"/>
            <a:ext cx="6419850" cy="3245563"/>
          </a:xfrm>
          <a:prstGeom prst="rect">
            <a:avLst/>
          </a:prstGeom>
          <a:noFill/>
          <a:ln>
            <a:noFill/>
          </a:ln>
        </p:spPr>
      </p:pic>
      <p:sp>
        <p:nvSpPr>
          <p:cNvPr id="7" name="Прямоугольник 6"/>
          <p:cNvSpPr/>
          <p:nvPr/>
        </p:nvSpPr>
        <p:spPr>
          <a:xfrm>
            <a:off x="5206738" y="6305446"/>
            <a:ext cx="1107996" cy="507831"/>
          </a:xfrm>
          <a:prstGeom prst="rect">
            <a:avLst/>
          </a:prstGeom>
        </p:spPr>
        <p:txBody>
          <a:bodyPr wrap="none">
            <a:spAutoFit/>
          </a:bodyPr>
          <a:lstStyle/>
          <a:p>
            <a:pPr algn="ctr">
              <a:lnSpc>
                <a:spcPct val="150000"/>
              </a:lnSpc>
              <a:spcAft>
                <a:spcPts val="0"/>
              </a:spcAft>
              <a:tabLst>
                <a:tab pos="1571625" algn="l"/>
              </a:tabLst>
            </a:pPr>
            <a:r>
              <a:rPr lang="ru-RU" b="1" dirty="0">
                <a:latin typeface="Times New Roman" panose="02020603050405020304" pitchFamily="18" charset="0"/>
                <a:ea typeface="Calibri" panose="020F0502020204030204" pitchFamily="34" charset="0"/>
                <a:cs typeface="Times New Roman" panose="02020603050405020304" pitchFamily="18" charset="0"/>
              </a:rPr>
              <a:t>2.3-rasm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6495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xmlns="" id="{43B53FBA-220F-4247-B192-02BB4505BF6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4" name="Прямоугольник 3">
            <a:extLst>
              <a:ext uri="{FF2B5EF4-FFF2-40B4-BE49-F238E27FC236}">
                <a16:creationId xmlns:a16="http://schemas.microsoft.com/office/drawing/2014/main" xmlns="" id="{EDD46E64-F5F3-4FF3-9000-6D966E4D7693}"/>
              </a:ext>
            </a:extLst>
          </p:cNvPr>
          <p:cNvSpPr/>
          <p:nvPr/>
        </p:nvSpPr>
        <p:spPr>
          <a:xfrm>
            <a:off x="406400" y="298638"/>
            <a:ext cx="11186160" cy="2462213"/>
          </a:xfrm>
          <a:prstGeom prst="rect">
            <a:avLst/>
          </a:prstGeom>
        </p:spPr>
        <p:txBody>
          <a:bodyPr wrap="square">
            <a:spAutoFit/>
          </a:bodyPr>
          <a:lstStyle/>
          <a:p>
            <a:pPr marL="2155825" hangingPunct="0">
              <a:spcBef>
                <a:spcPts val="1200"/>
              </a:spcBef>
              <a:spcAft>
                <a:spcPts val="0"/>
              </a:spcAft>
            </a:pPr>
            <a:r>
              <a:rPr lang="en-US" b="1" dirty="0">
                <a:solidFill>
                  <a:srgbClr val="000000"/>
                </a:solidFill>
                <a:latin typeface="Times New Roman" panose="02020603050405020304" pitchFamily="18" charset="0"/>
                <a:ea typeface="Times New Roman" panose="02020603050405020304" pitchFamily="18" charset="0"/>
              </a:rPr>
              <a:t>CHI</a:t>
            </a:r>
            <a:r>
              <a:rPr lang="en-US" b="1" spc="-5" dirty="0">
                <a:solidFill>
                  <a:srgbClr val="000000"/>
                </a:solidFill>
                <a:latin typeface="Times New Roman" panose="02020603050405020304" pitchFamily="18" charset="0"/>
                <a:ea typeface="Times New Roman" panose="02020603050405020304" pitchFamily="18" charset="0"/>
              </a:rPr>
              <a:t>Z</a:t>
            </a:r>
            <a:r>
              <a:rPr lang="en-US" b="1" dirty="0">
                <a:solidFill>
                  <a:srgbClr val="000000"/>
                </a:solidFill>
                <a:latin typeface="Times New Roman" panose="02020603050405020304" pitchFamily="18" charset="0"/>
                <a:ea typeface="Times New Roman" panose="02020603050405020304" pitchFamily="18" charset="0"/>
              </a:rPr>
              <a:t>MA SHR</a:t>
            </a:r>
            <a:r>
              <a:rPr lang="en-US" b="1" spc="10" dirty="0">
                <a:solidFill>
                  <a:srgbClr val="000000"/>
                </a:solidFill>
                <a:latin typeface="Times New Roman" panose="02020603050405020304" pitchFamily="18" charset="0"/>
                <a:ea typeface="Times New Roman" panose="02020603050405020304" pitchFamily="18" charset="0"/>
              </a:rPr>
              <a:t>I</a:t>
            </a:r>
            <a:r>
              <a:rPr lang="en-US" b="1" spc="-10" dirty="0">
                <a:solidFill>
                  <a:srgbClr val="000000"/>
                </a:solidFill>
                <a:latin typeface="Times New Roman" panose="02020603050405020304" pitchFamily="18" charset="0"/>
                <a:ea typeface="Times New Roman" panose="02020603050405020304" pitchFamily="18" charset="0"/>
              </a:rPr>
              <a:t>F</a:t>
            </a:r>
            <a:r>
              <a:rPr lang="en-US" b="1" dirty="0">
                <a:solidFill>
                  <a:srgbClr val="000000"/>
                </a:solidFill>
                <a:latin typeface="Times New Roman" panose="02020603050405020304" pitchFamily="18" charset="0"/>
                <a:ea typeface="Times New Roman" panose="02020603050405020304" pitchFamily="18" charset="0"/>
              </a:rPr>
              <a:t>T</a:t>
            </a:r>
            <a:r>
              <a:rPr lang="en-US" b="1" spc="5" dirty="0">
                <a:solidFill>
                  <a:srgbClr val="000000"/>
                </a:solidFill>
                <a:latin typeface="Times New Roman" panose="02020603050405020304" pitchFamily="18" charset="0"/>
                <a:ea typeface="Times New Roman" panose="02020603050405020304" pitchFamily="18" charset="0"/>
              </a:rPr>
              <a:t>LA</a:t>
            </a:r>
            <a:r>
              <a:rPr lang="en-US" b="1" dirty="0">
                <a:solidFill>
                  <a:srgbClr val="000000"/>
                </a:solidFill>
                <a:latin typeface="Times New Roman" panose="02020603050405020304" pitchFamily="18" charset="0"/>
                <a:ea typeface="Times New Roman" panose="02020603050405020304" pitchFamily="18" charset="0"/>
              </a:rPr>
              <a:t>RI</a:t>
            </a:r>
            <a:endParaRPr lang="ru-RU" sz="1200" dirty="0">
              <a:latin typeface="Times New Roman" panose="02020603050405020304" pitchFamily="18" charset="0"/>
              <a:ea typeface="Times New Roman" panose="02020603050405020304" pitchFamily="18" charset="0"/>
            </a:endParaRPr>
          </a:p>
          <a:p>
            <a:pPr marL="635" indent="359410" algn="just" hangingPunct="0">
              <a:spcBef>
                <a:spcPts val="1200"/>
              </a:spcBef>
              <a:spcAft>
                <a:spcPts val="0"/>
              </a:spcAft>
            </a:pPr>
            <a:r>
              <a:rPr lang="en-US" dirty="0" err="1">
                <a:solidFill>
                  <a:srgbClr val="000000"/>
                </a:solidFill>
                <a:latin typeface="Times New Roman" panose="02020603050405020304" pitchFamily="18" charset="0"/>
                <a:ea typeface="Times New Roman" panose="02020603050405020304" pitchFamily="18" charset="0"/>
              </a:rPr>
              <a:t>Chi</a:t>
            </a:r>
            <a:r>
              <a:rPr lang="en-US" spc="10"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malarda</a:t>
            </a:r>
            <a:r>
              <a:rPr lang="en-US" spc="-10"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i</a:t>
            </a:r>
            <a:r>
              <a:rPr lang="en-US" spc="9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hamma</a:t>
            </a:r>
            <a:r>
              <a:rPr lang="en-US" spc="10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yozuvlar</a:t>
            </a:r>
            <a:r>
              <a:rPr lang="en-US" dirty="0">
                <a:solidFill>
                  <a:srgbClr val="000000"/>
                </a:solidFill>
                <a:latin typeface="Times New Roman" panose="02020603050405020304" pitchFamily="18" charset="0"/>
                <a:ea typeface="Times New Roman" panose="02020603050405020304" pitchFamily="18" charset="0"/>
              </a:rPr>
              <a:t>,</a:t>
            </a:r>
            <a:r>
              <a:rPr lang="en-US" spc="10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harf</a:t>
            </a:r>
            <a:r>
              <a:rPr lang="en-US" spc="8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spc="9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r</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qaml</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r</a:t>
            </a:r>
            <a:r>
              <a:rPr lang="en-US" spc="9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aniq</a:t>
            </a:r>
            <a:r>
              <a:rPr lang="en-US" spc="10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hamda</a:t>
            </a:r>
            <a:r>
              <a:rPr lang="en-US" spc="10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r</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von</a:t>
            </a:r>
            <a:r>
              <a:rPr lang="en-US" spc="100" dirty="0">
                <a:solidFill>
                  <a:srgbClr val="000000"/>
                </a:solidFill>
                <a:latin typeface="Times New Roman" panose="02020603050405020304" pitchFamily="18" charset="0"/>
                <a:ea typeface="Times New Roman" panose="02020603050405020304" pitchFamily="18" charset="0"/>
              </a:rPr>
              <a:t> </a:t>
            </a:r>
            <a:r>
              <a:rPr lang="en-US" spc="-10" dirty="0" err="1">
                <a:solidFill>
                  <a:srgbClr val="000000"/>
                </a:solidFill>
                <a:latin typeface="Times New Roman" panose="02020603050405020304" pitchFamily="18" charset="0"/>
                <a:ea typeface="Times New Roman" panose="02020603050405020304" pitchFamily="18" charset="0"/>
              </a:rPr>
              <a:t>yoz</a:t>
            </a:r>
            <a:r>
              <a:rPr lang="en-US" dirty="0" err="1">
                <a:solidFill>
                  <a:srgbClr val="000000"/>
                </a:solidFill>
                <a:latin typeface="Times New Roman" panose="02020603050405020304" pitchFamily="18" charset="0"/>
                <a:ea typeface="Times New Roman" panose="02020603050405020304" pitchFamily="18" charset="0"/>
              </a:rPr>
              <a:t>ilishi</a:t>
            </a:r>
            <a:r>
              <a:rPr lang="en-US" spc="10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ker</a:t>
            </a:r>
            <a:r>
              <a:rPr lang="en-US" spc="-10"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k</a:t>
            </a:r>
            <a:r>
              <a:rPr lang="en-US" dirty="0">
                <a:solidFill>
                  <a:srgbClr val="000000"/>
                </a:solidFill>
                <a:latin typeface="Times New Roman" panose="02020603050405020304" pitchFamily="18" charset="0"/>
                <a:ea typeface="Times New Roman" panose="02020603050405020304" pitchFamily="18" charset="0"/>
              </a:rPr>
              <a:t>.</a:t>
            </a:r>
            <a:r>
              <a:rPr lang="en-US" spc="9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Ular</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chi</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ma</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shriftlari</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bi</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an</a:t>
            </a:r>
            <a:r>
              <a:rPr lang="en-US" spc="155" dirty="0">
                <a:solidFill>
                  <a:srgbClr val="000000"/>
                </a:solidFill>
                <a:latin typeface="Times New Roman" panose="02020603050405020304" pitchFamily="18" charset="0"/>
                <a:ea typeface="Times New Roman" panose="02020603050405020304" pitchFamily="18" charset="0"/>
              </a:rPr>
              <a:t> </a:t>
            </a:r>
            <a:r>
              <a:rPr lang="en-US" spc="5" dirty="0" err="1">
                <a:solidFill>
                  <a:srgbClr val="000000"/>
                </a:solidFill>
                <a:latin typeface="Times New Roman" panose="02020603050405020304" pitchFamily="18" charset="0"/>
                <a:ea typeface="Times New Roman" panose="02020603050405020304" pitchFamily="18" charset="0"/>
              </a:rPr>
              <a:t>D</a:t>
            </a:r>
            <a:r>
              <a:rPr lang="en-US" dirty="0" err="1">
                <a:solidFill>
                  <a:srgbClr val="000000"/>
                </a:solidFill>
                <a:latin typeface="Times New Roman" panose="02020603050405020304" pitchFamily="18" charset="0"/>
                <a:ea typeface="Times New Roman" panose="02020603050405020304" pitchFamily="18" charset="0"/>
              </a:rPr>
              <a:t>avlat</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standartl</a:t>
            </a:r>
            <a:r>
              <a:rPr lang="en-US" spc="5" dirty="0" err="1">
                <a:solidFill>
                  <a:srgbClr val="000000"/>
                </a:solidFill>
                <a:latin typeface="Times New Roman" panose="02020603050405020304" pitchFamily="18" charset="0"/>
                <a:ea typeface="Times New Roman" panose="02020603050405020304" pitchFamily="18" charset="0"/>
              </a:rPr>
              <a:t>ar</a:t>
            </a:r>
            <a:r>
              <a:rPr lang="en-US" dirty="0" err="1">
                <a:solidFill>
                  <a:srgbClr val="000000"/>
                </a:solidFill>
                <a:latin typeface="Times New Roman" panose="02020603050405020304" pitchFamily="18" charset="0"/>
                <a:ea typeface="Times New Roman" panose="02020603050405020304" pitchFamily="18" charset="0"/>
              </a:rPr>
              <a:t>i</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DS</a:t>
            </a:r>
            <a:r>
              <a:rPr lang="en-US" spc="17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2.304-97</a:t>
            </a:r>
            <a:r>
              <a:rPr lang="en-US" spc="165" dirty="0">
                <a:solidFill>
                  <a:srgbClr val="000000"/>
                </a:solidFill>
                <a:latin typeface="Times New Roman" panose="02020603050405020304" pitchFamily="18" charset="0"/>
                <a:ea typeface="Times New Roman" panose="02020603050405020304" pitchFamily="18" charset="0"/>
              </a:rPr>
              <a:t> </a:t>
            </a:r>
            <a:r>
              <a:rPr lang="en-US" spc="-5"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a</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asosan</a:t>
            </a:r>
            <a:r>
              <a:rPr lang="en-US" spc="16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a:t>
            </a:r>
            <a:r>
              <a:rPr lang="en-US" spc="10" dirty="0" err="1">
                <a:solidFill>
                  <a:srgbClr val="000000"/>
                </a:solidFill>
                <a:latin typeface="Times New Roman" panose="02020603050405020304" pitchFamily="18" charset="0"/>
                <a:ea typeface="Times New Roman" panose="02020603050405020304" pitchFamily="18" charset="0"/>
              </a:rPr>
              <a:t>j</a:t>
            </a:r>
            <a:r>
              <a:rPr lang="en-US" dirty="0" err="1">
                <a:solidFill>
                  <a:srgbClr val="000000"/>
                </a:solidFill>
                <a:latin typeface="Times New Roman" panose="02020603050405020304" pitchFamily="18" charset="0"/>
                <a:ea typeface="Times New Roman" panose="02020603050405020304" pitchFamily="18" charset="0"/>
              </a:rPr>
              <a:t>ariladi</a:t>
            </a:r>
            <a:r>
              <a:rPr lang="en-US" dirty="0">
                <a:solidFill>
                  <a:srgbClr val="000000"/>
                </a:solidFill>
                <a:latin typeface="Times New Roman" panose="02020603050405020304" pitchFamily="18" charset="0"/>
                <a:ea typeface="Times New Roman" panose="02020603050405020304" pitchFamily="18" charset="0"/>
              </a:rPr>
              <a:t>.</a:t>
            </a:r>
            <a:r>
              <a:rPr lang="en-US" spc="15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Bu</a:t>
            </a:r>
            <a:r>
              <a:rPr lang="en-US" spc="16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standartda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t>
            </a:r>
            <a:r>
              <a:rPr lang="en-US" spc="10" dirty="0" err="1">
                <a:solidFill>
                  <a:srgbClr val="000000"/>
                </a:solidFill>
                <a:latin typeface="Times New Roman" panose="02020603050405020304" pitchFamily="18" charset="0"/>
                <a:ea typeface="Times New Roman" panose="02020603050405020304" pitchFamily="18" charset="0"/>
              </a:rPr>
              <a:t>u</a:t>
            </a:r>
            <a:r>
              <a:rPr lang="en-US" spc="-20" dirty="0" err="1">
                <a:solidFill>
                  <a:srgbClr val="000000"/>
                </a:solidFill>
                <a:latin typeface="Times New Roman" panose="02020603050405020304" pitchFamily="18" charset="0"/>
                <a:ea typeface="Times New Roman" panose="02020603050405020304" pitchFamily="18" charset="0"/>
              </a:rPr>
              <a:t>y</a:t>
            </a:r>
            <a:r>
              <a:rPr lang="en-US" dirty="0" err="1">
                <a:solidFill>
                  <a:srgbClr val="000000"/>
                </a:solidFill>
                <a:latin typeface="Times New Roman" panose="02020603050405020304" pitchFamily="18" charset="0"/>
                <a:ea typeface="Times New Roman" panose="02020603050405020304" pitchFamily="18" charset="0"/>
              </a:rPr>
              <a:t>id</a:t>
            </a:r>
            <a:r>
              <a:rPr lang="en-US" spc="5" dirty="0" err="1">
                <a:solidFill>
                  <a:srgbClr val="000000"/>
                </a:solidFill>
                <a:latin typeface="Times New Roman" panose="02020603050405020304" pitchFamily="18" charset="0"/>
                <a:ea typeface="Times New Roman" panose="02020603050405020304" pitchFamily="18" charset="0"/>
              </a:rPr>
              <a:t>a</a:t>
            </a:r>
            <a:r>
              <a:rPr lang="en-US" spc="-5"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i</a:t>
            </a:r>
            <a:r>
              <a:rPr lang="en-US" dirty="0">
                <a:solidFill>
                  <a:srgbClr val="000000"/>
                </a:solidFill>
                <a:latin typeface="Times New Roman" panose="02020603050405020304" pitchFamily="18" charset="0"/>
                <a:ea typeface="Times New Roman" panose="02020603050405020304" pitchFamily="18" charset="0"/>
              </a:rPr>
              <a:t> shrift </a:t>
            </a:r>
            <a:r>
              <a:rPr lang="en-US" dirty="0" err="1">
                <a:solidFill>
                  <a:srgbClr val="000000"/>
                </a:solidFill>
                <a:latin typeface="Times New Roman" panose="02020603050405020304" pitchFamily="18" charset="0"/>
                <a:ea typeface="Times New Roman" panose="02020603050405020304" pitchFamily="18" charset="0"/>
              </a:rPr>
              <a:t>o‘</a:t>
            </a:r>
            <a:r>
              <a:rPr lang="en-US" spc="10"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chamlari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t>
            </a:r>
            <a:r>
              <a:rPr lang="en-US" spc="-5" dirty="0" err="1">
                <a:solidFill>
                  <a:srgbClr val="000000"/>
                </a:solidFill>
                <a:latin typeface="Times New Roman" panose="02020603050405020304" pitchFamily="18" charset="0"/>
                <a:ea typeface="Times New Roman" panose="02020603050405020304" pitchFamily="18" charset="0"/>
              </a:rPr>
              <a:t>e</a:t>
            </a:r>
            <a:r>
              <a:rPr lang="en-US" dirty="0" err="1">
                <a:solidFill>
                  <a:srgbClr val="000000"/>
                </a:solidFill>
                <a:latin typeface="Times New Roman" panose="02020603050405020304" pitchFamily="18" charset="0"/>
                <a:ea typeface="Times New Roman" panose="02020603050405020304" pitchFamily="18" charset="0"/>
              </a:rPr>
              <a:t>lgila</a:t>
            </a:r>
            <a:r>
              <a:rPr lang="en-US" spc="10" dirty="0" err="1">
                <a:solidFill>
                  <a:srgbClr val="000000"/>
                </a:solidFill>
                <a:latin typeface="Times New Roman" panose="02020603050405020304" pitchFamily="18" charset="0"/>
                <a:ea typeface="Times New Roman" panose="02020603050405020304" pitchFamily="18" charset="0"/>
              </a:rPr>
              <a:t>n</a:t>
            </a:r>
            <a:r>
              <a:rPr lang="en-US" dirty="0" err="1">
                <a:solidFill>
                  <a:srgbClr val="000000"/>
                </a:solidFill>
                <a:latin typeface="Times New Roman" panose="02020603050405020304" pitchFamily="18" charset="0"/>
                <a:ea typeface="Times New Roman" panose="02020603050405020304" pitchFamily="18" charset="0"/>
              </a:rPr>
              <a:t>gan</a:t>
            </a:r>
            <a:r>
              <a:rPr lang="en-US" dirty="0">
                <a:solidFill>
                  <a:srgbClr val="000000"/>
                </a:solidFill>
                <a:latin typeface="Times New Roman" panose="02020603050405020304" pitchFamily="18" charset="0"/>
                <a:ea typeface="Times New Roman" panose="02020603050405020304" pitchFamily="18" charset="0"/>
              </a:rPr>
              <a:t>: (1,8</a:t>
            </a:r>
            <a:r>
              <a:rPr lang="en-US" spc="-5" dirty="0">
                <a:solidFill>
                  <a:srgbClr val="000000"/>
                </a:solidFill>
                <a:latin typeface="Times New Roman" panose="02020603050405020304" pitchFamily="18" charset="0"/>
                <a:ea typeface="Times New Roman" panose="02020603050405020304" pitchFamily="18" charset="0"/>
              </a:rPr>
              <a:t>)</a:t>
            </a:r>
            <a:r>
              <a:rPr lang="en-US" dirty="0">
                <a:solidFill>
                  <a:srgbClr val="000000"/>
                </a:solidFill>
                <a:latin typeface="Times New Roman" panose="02020603050405020304" pitchFamily="18" charset="0"/>
                <a:ea typeface="Times New Roman" panose="02020603050405020304" pitchFamily="18" charset="0"/>
              </a:rPr>
              <a:t>; 2,5;</a:t>
            </a:r>
            <a:r>
              <a:rPr lang="en-US" spc="1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3,5; 5; 7; 10; 14; 20;</a:t>
            </a:r>
            <a:r>
              <a:rPr lang="en-US" spc="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28;</a:t>
            </a:r>
            <a:r>
              <a:rPr lang="en-US" spc="-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40.</a:t>
            </a:r>
            <a:endParaRPr lang="ru-RU" sz="1200" dirty="0">
              <a:latin typeface="Times New Roman" panose="02020603050405020304" pitchFamily="18" charset="0"/>
              <a:ea typeface="Times New Roman" panose="02020603050405020304" pitchFamily="18" charset="0"/>
            </a:endParaRPr>
          </a:p>
          <a:p>
            <a:pPr marL="635" indent="359410" hangingPunct="0">
              <a:spcAft>
                <a:spcPts val="0"/>
              </a:spcAft>
            </a:pPr>
            <a:r>
              <a:rPr lang="en-US" dirty="0">
                <a:solidFill>
                  <a:srgbClr val="000000"/>
                </a:solidFill>
                <a:latin typeface="Times New Roman" panose="02020603050405020304" pitchFamily="18" charset="0"/>
                <a:ea typeface="Times New Roman" panose="02020603050405020304" pitchFamily="18" charset="0"/>
              </a:rPr>
              <a:t>Shrift</a:t>
            </a:r>
            <a:r>
              <a:rPr lang="en-US" spc="17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o‘lcham</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ari</a:t>
            </a:r>
            <a:r>
              <a:rPr lang="en-US" spc="16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h,</a:t>
            </a:r>
            <a:r>
              <a:rPr lang="en-US" spc="18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bo</a:t>
            </a:r>
            <a:r>
              <a:rPr lang="en-US" spc="10" dirty="0">
                <a:solidFill>
                  <a:srgbClr val="000000"/>
                </a:solidFill>
                <a:latin typeface="Times New Roman" panose="02020603050405020304" pitchFamily="18" charset="0"/>
                <a:ea typeface="Times New Roman" panose="02020603050405020304" pitchFamily="18" charset="0"/>
              </a:rPr>
              <a:t>s</a:t>
            </a:r>
            <a:r>
              <a:rPr lang="en-US" dirty="0">
                <a:solidFill>
                  <a:srgbClr val="000000"/>
                </a:solidFill>
                <a:latin typeface="Times New Roman" panose="02020603050405020304" pitchFamily="18" charset="0"/>
                <a:ea typeface="Times New Roman" panose="02020603050405020304" pitchFamily="18" charset="0"/>
              </a:rPr>
              <a:t>h</a:t>
            </a:r>
            <a:r>
              <a:rPr lang="en-US" spc="17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harf</a:t>
            </a:r>
            <a:r>
              <a:rPr lang="en-US" spc="16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spc="17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raqamlarni</a:t>
            </a:r>
            <a:r>
              <a:rPr lang="en-US" spc="16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m</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l</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imetrlar</a:t>
            </a:r>
            <a:r>
              <a:rPr lang="en-US" spc="15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hisobida</a:t>
            </a:r>
            <a:r>
              <a:rPr lang="en-US" spc="16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ol</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ngan</a:t>
            </a:r>
            <a:r>
              <a:rPr lang="en-US" spc="16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qator</a:t>
            </a:r>
            <a:r>
              <a:rPr lang="en-US" spc="17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aso</a:t>
            </a:r>
            <a:r>
              <a:rPr lang="en-US" spc="10" dirty="0" err="1">
                <a:solidFill>
                  <a:srgbClr val="000000"/>
                </a:solidFill>
                <a:latin typeface="Times New Roman" panose="02020603050405020304" pitchFamily="18" charset="0"/>
                <a:ea typeface="Times New Roman" panose="02020603050405020304" pitchFamily="18" charset="0"/>
              </a:rPr>
              <a:t>s</a:t>
            </a:r>
            <a:r>
              <a:rPr lang="en-US" spc="-5"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perp</a:t>
            </a:r>
            <a:r>
              <a:rPr lang="en-US" spc="-5" dirty="0" err="1">
                <a:solidFill>
                  <a:srgbClr val="000000"/>
                </a:solidFill>
                <a:latin typeface="Times New Roman" panose="02020603050405020304" pitchFamily="18" charset="0"/>
                <a:ea typeface="Times New Roman" panose="02020603050405020304" pitchFamily="18" charset="0"/>
              </a:rPr>
              <a:t>e</a:t>
            </a:r>
            <a:r>
              <a:rPr lang="en-US" dirty="0" err="1">
                <a:solidFill>
                  <a:srgbClr val="000000"/>
                </a:solidFill>
                <a:latin typeface="Times New Roman" panose="02020603050405020304" pitchFamily="18" charset="0"/>
                <a:ea typeface="Times New Roman" panose="02020603050405020304" pitchFamily="18" charset="0"/>
              </a:rPr>
              <a:t>ndikular</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t>
            </a:r>
            <a:r>
              <a:rPr lang="en-US" spc="5"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‘lgan</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balandligi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bilan</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aniqlan</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di</a:t>
            </a:r>
            <a:r>
              <a:rPr lang="en-US" dirty="0">
                <a:solidFill>
                  <a:srgbClr val="000000"/>
                </a:solidFill>
                <a:latin typeface="Times New Roman" panose="02020603050405020304" pitchFamily="18" charset="0"/>
                <a:ea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endParaRPr>
          </a:p>
          <a:p>
            <a:pPr marL="635" indent="359410" hangingPunct="0">
              <a:spcAft>
                <a:spcPts val="0"/>
              </a:spcAft>
            </a:pPr>
            <a:r>
              <a:rPr lang="en-US" dirty="0" err="1">
                <a:solidFill>
                  <a:srgbClr val="000000"/>
                </a:solidFill>
                <a:latin typeface="Times New Roman" panose="02020603050405020304" pitchFamily="18" charset="0"/>
                <a:ea typeface="Times New Roman" panose="02020603050405020304" pitchFamily="18" charset="0"/>
              </a:rPr>
              <a:t>Yozma</a:t>
            </a:r>
            <a:r>
              <a:rPr lang="en-US" spc="1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har</a:t>
            </a:r>
            <a:r>
              <a:rPr lang="en-US" spc="-5" dirty="0" err="1">
                <a:solidFill>
                  <a:srgbClr val="000000"/>
                </a:solidFill>
                <a:latin typeface="Times New Roman" panose="02020603050405020304" pitchFamily="18" charset="0"/>
                <a:ea typeface="Times New Roman" panose="02020603050405020304" pitchFamily="18" charset="0"/>
              </a:rPr>
              <a:t>f</a:t>
            </a:r>
            <a:r>
              <a:rPr lang="en-US" dirty="0" err="1">
                <a:solidFill>
                  <a:srgbClr val="000000"/>
                </a:solidFill>
                <a:latin typeface="Times New Roman" panose="02020603050405020304" pitchFamily="18" charset="0"/>
                <a:ea typeface="Times New Roman" panose="02020603050405020304" pitchFamily="18" charset="0"/>
              </a:rPr>
              <a:t>lar</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a:t>
            </a:r>
            <a:r>
              <a:rPr lang="en-US" spc="10"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andligi</a:t>
            </a:r>
            <a:r>
              <a:rPr lang="en-US" spc="2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s</a:t>
            </a:r>
            <a:r>
              <a:rPr lang="en-US"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mazkur</a:t>
            </a:r>
            <a:r>
              <a:rPr lang="en-US"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shriftdan</a:t>
            </a:r>
            <a:r>
              <a:rPr lang="en-US" spc="1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old</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n</a:t>
            </a:r>
            <a:r>
              <a:rPr lang="en-US" spc="1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tur</a:t>
            </a:r>
            <a:r>
              <a:rPr lang="en-US" spc="-5" dirty="0" err="1">
                <a:solidFill>
                  <a:srgbClr val="000000"/>
                </a:solidFill>
                <a:latin typeface="Times New Roman" panose="02020603050405020304" pitchFamily="18" charset="0"/>
                <a:ea typeface="Times New Roman" panose="02020603050405020304" pitchFamily="18" charset="0"/>
              </a:rPr>
              <a:t>ga</a:t>
            </a:r>
            <a:r>
              <a:rPr lang="en-US" dirty="0" err="1">
                <a:solidFill>
                  <a:srgbClr val="000000"/>
                </a:solidFill>
                <a:latin typeface="Times New Roman" panose="02020603050405020304" pitchFamily="18" charset="0"/>
                <a:ea typeface="Times New Roman" panose="02020603050405020304" pitchFamily="18" charset="0"/>
              </a:rPr>
              <a:t>n</a:t>
            </a:r>
            <a:r>
              <a:rPr lang="en-US" spc="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shri</a:t>
            </a:r>
            <a:r>
              <a:rPr lang="en-US" spc="15" dirty="0">
                <a:solidFill>
                  <a:srgbClr val="000000"/>
                </a:solidFill>
                <a:latin typeface="Times New Roman" panose="02020603050405020304" pitchFamily="18" charset="0"/>
                <a:ea typeface="Times New Roman" panose="02020603050405020304" pitchFamily="18" charset="0"/>
              </a:rPr>
              <a:t>f</a:t>
            </a:r>
            <a:r>
              <a:rPr lang="en-US" dirty="0">
                <a:solidFill>
                  <a:srgbClr val="000000"/>
                </a:solidFill>
                <a:latin typeface="Times New Roman" panose="02020603050405020304" pitchFamily="18" charset="0"/>
                <a:ea typeface="Times New Roman" panose="02020603050405020304" pitchFamily="18" charset="0"/>
              </a:rPr>
              <a:t>t</a:t>
            </a:r>
            <a:r>
              <a:rPr lang="en-US" spc="1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a:t>
            </a:r>
            <a:r>
              <a:rPr lang="en-US" spc="10"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andl</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giga</a:t>
            </a:r>
            <a:r>
              <a:rPr lang="en-US"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teng</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t>
            </a:r>
            <a:r>
              <a:rPr lang="en-US" spc="20"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‘ladi</a:t>
            </a:r>
            <a:r>
              <a:rPr lang="en-US" dirty="0">
                <a:solidFill>
                  <a:srgbClr val="000000"/>
                </a:solidFill>
                <a:latin typeface="Times New Roman" panose="02020603050405020304" pitchFamily="18" charset="0"/>
                <a:ea typeface="Times New Roman" panose="02020603050405020304" pitchFamily="18" charset="0"/>
              </a:rPr>
              <a:t>.</a:t>
            </a:r>
            <a:r>
              <a:rPr lang="en-US" spc="1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h </a:t>
            </a:r>
            <a:r>
              <a:rPr lang="en-US" dirty="0" err="1">
                <a:solidFill>
                  <a:srgbClr val="000000"/>
                </a:solidFill>
                <a:latin typeface="Times New Roman" panose="02020603050405020304" pitchFamily="18" charset="0"/>
                <a:ea typeface="Times New Roman" panose="02020603050405020304" pitchFamily="18" charset="0"/>
              </a:rPr>
              <a:t>bilan</a:t>
            </a:r>
            <a:r>
              <a:rPr lang="en-US" dirty="0">
                <a:solidFill>
                  <a:srgbClr val="000000"/>
                </a:solidFill>
                <a:latin typeface="Times New Roman" panose="02020603050405020304" pitchFamily="18" charset="0"/>
                <a:ea typeface="Times New Roman" panose="02020603050405020304" pitchFamily="18" charset="0"/>
              </a:rPr>
              <a:t> s</a:t>
            </a:r>
            <a:r>
              <a:rPr lang="en-US"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o‘zaro</a:t>
            </a:r>
            <a:r>
              <a:rPr lang="en-US" dirty="0">
                <a:solidFill>
                  <a:srgbClr val="000000"/>
                </a:solidFill>
                <a:latin typeface="Times New Roman" panose="02020603050405020304" pitchFamily="18" charset="0"/>
                <a:ea typeface="Times New Roman" panose="02020603050405020304" pitchFamily="18" charset="0"/>
              </a:rPr>
              <a:t> 7/10 </a:t>
            </a:r>
            <a:r>
              <a:rPr lang="en-US" dirty="0" err="1">
                <a:solidFill>
                  <a:srgbClr val="000000"/>
                </a:solidFill>
                <a:latin typeface="Times New Roman" panose="02020603050405020304" pitchFamily="18" charset="0"/>
                <a:ea typeface="Times New Roman" panose="02020603050405020304" pitchFamily="18" charset="0"/>
              </a:rPr>
              <a:t>nisbatda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bog‘la</a:t>
            </a:r>
            <a:r>
              <a:rPr lang="en-US" spc="5" dirty="0" err="1">
                <a:solidFill>
                  <a:srgbClr val="000000"/>
                </a:solidFill>
                <a:latin typeface="Times New Roman" panose="02020603050405020304" pitchFamily="18" charset="0"/>
                <a:ea typeface="Times New Roman" panose="02020603050405020304" pitchFamily="18" charset="0"/>
              </a:rPr>
              <a:t>n</a:t>
            </a:r>
            <a:r>
              <a:rPr lang="en-US" spc="-5" dirty="0" err="1">
                <a:solidFill>
                  <a:srgbClr val="000000"/>
                </a:solidFill>
                <a:latin typeface="Times New Roman" panose="02020603050405020304" pitchFamily="18" charset="0"/>
                <a:ea typeface="Times New Roman" panose="02020603050405020304" pitchFamily="18" charset="0"/>
              </a:rPr>
              <a:t>ga</a:t>
            </a:r>
            <a:r>
              <a:rPr lang="en-US" dirty="0" err="1">
                <a:solidFill>
                  <a:srgbClr val="000000"/>
                </a:solidFill>
                <a:latin typeface="Times New Roman" panose="02020603050405020304" pitchFamily="18" charset="0"/>
                <a:ea typeface="Times New Roman" panose="02020603050405020304" pitchFamily="18" charset="0"/>
              </a:rPr>
              <a:t>n</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t>
            </a:r>
            <a:r>
              <a:rPr lang="en-US" spc="5"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‘lad</a:t>
            </a:r>
            <a:r>
              <a:rPr lang="en-US" spc="5" dirty="0" err="1">
                <a:solidFill>
                  <a:srgbClr val="000000"/>
                </a:solidFill>
                <a:latin typeface="Times New Roman" panose="02020603050405020304" pitchFamily="18" charset="0"/>
                <a:ea typeface="Times New Roman" panose="02020603050405020304" pitchFamily="18" charset="0"/>
              </a:rPr>
              <a:t>i</a:t>
            </a:r>
            <a:r>
              <a:rPr lang="en-US" dirty="0">
                <a:solidFill>
                  <a:srgbClr val="000000"/>
                </a:solidFill>
                <a:latin typeface="Times New Roman" panose="02020603050405020304" pitchFamily="18" charset="0"/>
                <a:ea typeface="Times New Roman" panose="02020603050405020304" pitchFamily="18" charset="0"/>
              </a:rPr>
              <a:t>:</a:t>
            </a:r>
            <a:r>
              <a:rPr lang="en-US" spc="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c</a:t>
            </a:r>
            <a:r>
              <a:rPr lang="en-US" spc="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 7/10 h, (1.5-chizma).</a:t>
            </a:r>
            <a:endParaRPr lang="ru-RU" sz="1200" dirty="0">
              <a:effectLst/>
              <a:latin typeface="Times New Roman" panose="02020603050405020304" pitchFamily="18" charset="0"/>
              <a:ea typeface="Times New Roman" panose="02020603050405020304" pitchFamily="18" charset="0"/>
            </a:endParaRPr>
          </a:p>
        </p:txBody>
      </p:sp>
      <p:grpSp>
        <p:nvGrpSpPr>
          <p:cNvPr id="5" name="drawingObject47">
            <a:extLst>
              <a:ext uri="{FF2B5EF4-FFF2-40B4-BE49-F238E27FC236}">
                <a16:creationId xmlns:a16="http://schemas.microsoft.com/office/drawing/2014/main" xmlns="" id="{4FF453C1-6D0D-4079-BF8F-0C42D7D4E54C}"/>
              </a:ext>
            </a:extLst>
          </p:cNvPr>
          <p:cNvGrpSpPr>
            <a:grpSpLocks/>
          </p:cNvGrpSpPr>
          <p:nvPr/>
        </p:nvGrpSpPr>
        <p:grpSpPr bwMode="auto">
          <a:xfrm>
            <a:off x="1139981" y="3003550"/>
            <a:ext cx="3774757" cy="2553970"/>
            <a:chOff x="0" y="0"/>
            <a:chExt cx="19239" cy="12908"/>
          </a:xfrm>
        </p:grpSpPr>
        <p:sp>
          <p:nvSpPr>
            <p:cNvPr id="6" name="Shape 48">
              <a:extLst>
                <a:ext uri="{FF2B5EF4-FFF2-40B4-BE49-F238E27FC236}">
                  <a16:creationId xmlns:a16="http://schemas.microsoft.com/office/drawing/2014/main" xmlns="" id="{CB1238D3-03EF-4E8C-A19F-26D9D973F9A1}"/>
                </a:ext>
              </a:extLst>
            </p:cNvPr>
            <p:cNvSpPr>
              <a:spLocks/>
            </p:cNvSpPr>
            <p:nvPr/>
          </p:nvSpPr>
          <p:spPr bwMode="auto">
            <a:xfrm>
              <a:off x="10762" y="2397"/>
              <a:ext cx="406" cy="582"/>
            </a:xfrm>
            <a:custGeom>
              <a:avLst/>
              <a:gdLst>
                <a:gd name="T0" fmla="*/ 21668 w 40639"/>
                <a:gd name="T1" fmla="*/ 0 h 58180"/>
                <a:gd name="T2" fmla="*/ 19606 w 40639"/>
                <a:gd name="T3" fmla="*/ 157 h 58180"/>
                <a:gd name="T4" fmla="*/ 18176 w 40639"/>
                <a:gd name="T5" fmla="*/ 475 h 58180"/>
                <a:gd name="T6" fmla="*/ 17224 w 40639"/>
                <a:gd name="T7" fmla="*/ 1030 h 58180"/>
                <a:gd name="T8" fmla="*/ 16588 w 40639"/>
                <a:gd name="T9" fmla="*/ 2063 h 58180"/>
                <a:gd name="T10" fmla="*/ 16351 w 40639"/>
                <a:gd name="T11" fmla="*/ 3571 h 58180"/>
                <a:gd name="T12" fmla="*/ 16192 w 40639"/>
                <a:gd name="T13" fmla="*/ 5634 h 58180"/>
                <a:gd name="T14" fmla="*/ 16192 w 40639"/>
                <a:gd name="T15" fmla="*/ 8413 h 58180"/>
                <a:gd name="T16" fmla="*/ 13493 w 40639"/>
                <a:gd name="T17" fmla="*/ 8413 h 58180"/>
                <a:gd name="T18" fmla="*/ 11509 w 40639"/>
                <a:gd name="T19" fmla="*/ 8571 h 58180"/>
                <a:gd name="T20" fmla="*/ 10081 w 40639"/>
                <a:gd name="T21" fmla="*/ 8809 h 58180"/>
                <a:gd name="T22" fmla="*/ 9128 w 40639"/>
                <a:gd name="T23" fmla="*/ 9444 h 58180"/>
                <a:gd name="T24" fmla="*/ 8493 w 40639"/>
                <a:gd name="T25" fmla="*/ 10397 h 58180"/>
                <a:gd name="T26" fmla="*/ 8254 w 40639"/>
                <a:gd name="T27" fmla="*/ 11906 h 58180"/>
                <a:gd name="T28" fmla="*/ 8096 w 40639"/>
                <a:gd name="T29" fmla="*/ 13969 h 58180"/>
                <a:gd name="T30" fmla="*/ 8096 w 40639"/>
                <a:gd name="T31" fmla="*/ 16668 h 58180"/>
                <a:gd name="T32" fmla="*/ 0 w 40639"/>
                <a:gd name="T33" fmla="*/ 49767 h 58180"/>
                <a:gd name="T34" fmla="*/ 0 w 40639"/>
                <a:gd name="T35" fmla="*/ 58180 h 58180"/>
                <a:gd name="T36" fmla="*/ 8096 w 40639"/>
                <a:gd name="T37" fmla="*/ 58180 h 58180"/>
                <a:gd name="T38" fmla="*/ 8096 w 40639"/>
                <a:gd name="T39" fmla="*/ 49767 h 58180"/>
                <a:gd name="T40" fmla="*/ 16192 w 40639"/>
                <a:gd name="T41" fmla="*/ 16668 h 58180"/>
                <a:gd name="T42" fmla="*/ 16192 w 40639"/>
                <a:gd name="T43" fmla="*/ 8413 h 58180"/>
                <a:gd name="T44" fmla="*/ 40639 w 40639"/>
                <a:gd name="T45" fmla="*/ 8413 h 58180"/>
                <a:gd name="T46" fmla="*/ 40639 w 40639"/>
                <a:gd name="T47" fmla="*/ 0 h 58180"/>
                <a:gd name="T48" fmla="*/ 21668 w 40639"/>
                <a:gd name="T49" fmla="*/ 0 h 58180"/>
                <a:gd name="T50" fmla="*/ 0 w 40639"/>
                <a:gd name="T51" fmla="*/ 0 h 58180"/>
                <a:gd name="T52" fmla="*/ 40639 w 40639"/>
                <a:gd name="T53" fmla="*/ 58180 h 58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40639" h="58180">
                  <a:moveTo>
                    <a:pt x="21668" y="0"/>
                  </a:moveTo>
                  <a:lnTo>
                    <a:pt x="19606" y="157"/>
                  </a:lnTo>
                  <a:lnTo>
                    <a:pt x="18176" y="475"/>
                  </a:lnTo>
                  <a:lnTo>
                    <a:pt x="17224" y="1030"/>
                  </a:lnTo>
                  <a:lnTo>
                    <a:pt x="16588" y="2063"/>
                  </a:lnTo>
                  <a:lnTo>
                    <a:pt x="16351" y="3571"/>
                  </a:lnTo>
                  <a:lnTo>
                    <a:pt x="16192" y="5634"/>
                  </a:lnTo>
                  <a:lnTo>
                    <a:pt x="16192" y="8413"/>
                  </a:lnTo>
                  <a:lnTo>
                    <a:pt x="13493" y="8413"/>
                  </a:lnTo>
                  <a:lnTo>
                    <a:pt x="11509" y="8571"/>
                  </a:lnTo>
                  <a:lnTo>
                    <a:pt x="10081" y="8809"/>
                  </a:lnTo>
                  <a:lnTo>
                    <a:pt x="9128" y="9444"/>
                  </a:lnTo>
                  <a:lnTo>
                    <a:pt x="8493" y="10397"/>
                  </a:lnTo>
                  <a:lnTo>
                    <a:pt x="8254" y="11906"/>
                  </a:lnTo>
                  <a:lnTo>
                    <a:pt x="8096" y="13969"/>
                  </a:lnTo>
                  <a:lnTo>
                    <a:pt x="8096" y="16668"/>
                  </a:lnTo>
                  <a:lnTo>
                    <a:pt x="0" y="49767"/>
                  </a:lnTo>
                  <a:lnTo>
                    <a:pt x="0" y="58180"/>
                  </a:lnTo>
                  <a:lnTo>
                    <a:pt x="8096" y="58180"/>
                  </a:lnTo>
                  <a:lnTo>
                    <a:pt x="8096" y="49767"/>
                  </a:lnTo>
                  <a:lnTo>
                    <a:pt x="16192" y="16668"/>
                  </a:lnTo>
                  <a:lnTo>
                    <a:pt x="16192" y="8413"/>
                  </a:lnTo>
                  <a:lnTo>
                    <a:pt x="40639" y="8413"/>
                  </a:lnTo>
                  <a:lnTo>
                    <a:pt x="40639" y="0"/>
                  </a:lnTo>
                  <a:lnTo>
                    <a:pt x="21668" y="0"/>
                  </a:lnTo>
                  <a:close/>
                </a:path>
              </a:pathLst>
            </a:custGeom>
            <a:solidFill>
              <a:srgbClr val="2320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pic>
          <p:nvPicPr>
            <p:cNvPr id="7" name="Picture 49">
              <a:extLst>
                <a:ext uri="{FF2B5EF4-FFF2-40B4-BE49-F238E27FC236}">
                  <a16:creationId xmlns:a16="http://schemas.microsoft.com/office/drawing/2014/main" xmlns="" id="{D2AFDF23-42F4-49EB-B94A-1401BF79A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50"/>
              <a:ext cx="4809" cy="83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0">
              <a:extLst>
                <a:ext uri="{FF2B5EF4-FFF2-40B4-BE49-F238E27FC236}">
                  <a16:creationId xmlns:a16="http://schemas.microsoft.com/office/drawing/2014/main" xmlns="" id="{6017CAE0-C043-41EB-95E9-166BADDFE0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1" y="0"/>
              <a:ext cx="14348" cy="1290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51">
              <a:extLst>
                <a:ext uri="{FF2B5EF4-FFF2-40B4-BE49-F238E27FC236}">
                  <a16:creationId xmlns:a16="http://schemas.microsoft.com/office/drawing/2014/main" xmlns="" id="{BD4CD8EC-7A79-47CB-9256-BA2F15C706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92" y="0"/>
              <a:ext cx="4565" cy="628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drawingObject52">
            <a:extLst>
              <a:ext uri="{FF2B5EF4-FFF2-40B4-BE49-F238E27FC236}">
                <a16:creationId xmlns:a16="http://schemas.microsoft.com/office/drawing/2014/main" xmlns="" id="{2A1F02FA-B81D-42FA-B3C5-168D5E4ECA32}"/>
              </a:ext>
            </a:extLst>
          </p:cNvPr>
          <p:cNvGrpSpPr>
            <a:grpSpLocks/>
          </p:cNvGrpSpPr>
          <p:nvPr/>
        </p:nvGrpSpPr>
        <p:grpSpPr bwMode="auto">
          <a:xfrm>
            <a:off x="6096000" y="2920682"/>
            <a:ext cx="4424340" cy="2779077"/>
            <a:chOff x="0" y="0"/>
            <a:chExt cx="13124" cy="13323"/>
          </a:xfrm>
        </p:grpSpPr>
        <p:pic>
          <p:nvPicPr>
            <p:cNvPr id="53" name="Picture 53">
              <a:extLst>
                <a:ext uri="{FF2B5EF4-FFF2-40B4-BE49-F238E27FC236}">
                  <a16:creationId xmlns:a16="http://schemas.microsoft.com/office/drawing/2014/main" xmlns="" id="{123D3AFC-0F89-473E-96A7-3467797C8F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620" cy="8936"/>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54">
              <a:extLst>
                <a:ext uri="{FF2B5EF4-FFF2-40B4-BE49-F238E27FC236}">
                  <a16:creationId xmlns:a16="http://schemas.microsoft.com/office/drawing/2014/main" xmlns="" id="{C3F5E49F-C9C9-475B-A0D5-3262595C19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94" y="4965"/>
              <a:ext cx="3830" cy="835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56568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xmlns="" id="{4DE79F0D-B6CF-44BE-982C-B9D84776012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4" name="Прямоугольник 3">
            <a:extLst>
              <a:ext uri="{FF2B5EF4-FFF2-40B4-BE49-F238E27FC236}">
                <a16:creationId xmlns:a16="http://schemas.microsoft.com/office/drawing/2014/main" xmlns="" id="{A9FFAC47-2F01-4AEF-9502-C484CCA71845}"/>
              </a:ext>
            </a:extLst>
          </p:cNvPr>
          <p:cNvSpPr/>
          <p:nvPr/>
        </p:nvSpPr>
        <p:spPr>
          <a:xfrm>
            <a:off x="365760" y="375919"/>
            <a:ext cx="11094720" cy="923330"/>
          </a:xfrm>
          <a:prstGeom prst="rect">
            <a:avLst/>
          </a:prstGeom>
        </p:spPr>
        <p:txBody>
          <a:bodyPr wrap="square">
            <a:spAutoFit/>
          </a:bodyPr>
          <a:lstStyle/>
          <a:p>
            <a:pPr marL="635" indent="359410" algn="just" hangingPunct="0">
              <a:spcAft>
                <a:spcPts val="0"/>
              </a:spcAft>
            </a:pPr>
            <a:r>
              <a:rPr lang="en-US" dirty="0">
                <a:solidFill>
                  <a:srgbClr val="000000"/>
                </a:solidFill>
                <a:latin typeface="Times New Roman" panose="02020603050405020304" pitchFamily="18" charset="0"/>
                <a:ea typeface="Times New Roman" panose="02020603050405020304" pitchFamily="18" charset="0"/>
              </a:rPr>
              <a:t>Shrift</a:t>
            </a:r>
            <a:r>
              <a:rPr lang="en-US" spc="9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chi</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iq</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arining</a:t>
            </a:r>
            <a:r>
              <a:rPr lang="en-US" spc="9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qalinli</a:t>
            </a:r>
            <a:r>
              <a:rPr lang="en-US" spc="-10"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i</a:t>
            </a:r>
            <a:r>
              <a:rPr lang="en-US" spc="9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shrift</a:t>
            </a:r>
            <a:r>
              <a:rPr lang="en-US" spc="9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turi</a:t>
            </a:r>
            <a:r>
              <a:rPr lang="en-US" spc="9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spc="9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shrift</a:t>
            </a:r>
            <a:r>
              <a:rPr lang="en-US" spc="8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balandli</a:t>
            </a:r>
            <a:r>
              <a:rPr lang="en-US" spc="-5" dirty="0" err="1">
                <a:solidFill>
                  <a:srgbClr val="000000"/>
                </a:solidFill>
                <a:latin typeface="Times New Roman" panose="02020603050405020304" pitchFamily="18" charset="0"/>
                <a:ea typeface="Times New Roman" panose="02020603050405020304" pitchFamily="18" charset="0"/>
              </a:rPr>
              <a:t>g</a:t>
            </a:r>
            <a:r>
              <a:rPr lang="en-US" spc="10" dirty="0" err="1">
                <a:solidFill>
                  <a:srgbClr val="000000"/>
                </a:solidFill>
                <a:latin typeface="Times New Roman" panose="02020603050405020304" pitchFamily="18" charset="0"/>
                <a:ea typeface="Times New Roman" panose="02020603050405020304" pitchFamily="18" charset="0"/>
              </a:rPr>
              <a:t>i</a:t>
            </a:r>
            <a:r>
              <a:rPr lang="en-US" spc="-5"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a</a:t>
            </a:r>
            <a:r>
              <a:rPr lang="en-US" spc="8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t>
            </a:r>
            <a:r>
              <a:rPr lang="en-US" spc="10" dirty="0" err="1">
                <a:solidFill>
                  <a:srgbClr val="000000"/>
                </a:solidFill>
                <a:latin typeface="Times New Roman" panose="02020603050405020304" pitchFamily="18" charset="0"/>
                <a:ea typeface="Times New Roman" panose="02020603050405020304" pitchFamily="18" charset="0"/>
              </a:rPr>
              <a:t>o</a:t>
            </a:r>
            <a:r>
              <a:rPr lang="en-US" spc="5" dirty="0" err="1">
                <a:solidFill>
                  <a:srgbClr val="000000"/>
                </a:solidFill>
                <a:latin typeface="Times New Roman" panose="02020603050405020304" pitchFamily="18" charset="0"/>
                <a:ea typeface="Times New Roman" panose="02020603050405020304" pitchFamily="18" charset="0"/>
              </a:rPr>
              <a:t>g</a:t>
            </a:r>
            <a:r>
              <a:rPr lang="en-US" dirty="0" err="1">
                <a:solidFill>
                  <a:srgbClr val="000000"/>
                </a:solidFill>
                <a:latin typeface="Times New Roman" panose="02020603050405020304" pitchFamily="18" charset="0"/>
                <a:ea typeface="Times New Roman" panose="02020603050405020304" pitchFamily="18" charset="0"/>
              </a:rPr>
              <a:t>‘liq</a:t>
            </a:r>
            <a:r>
              <a:rPr lang="en-US" spc="9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rav</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shda</a:t>
            </a:r>
            <a:r>
              <a:rPr lang="en-US" spc="9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aniqlanadi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Yozuvlarni</a:t>
            </a:r>
            <a:r>
              <a:rPr lang="en-US" spc="32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standart</a:t>
            </a:r>
            <a:r>
              <a:rPr lang="en-US" spc="320" dirty="0">
                <a:solidFill>
                  <a:srgbClr val="000000"/>
                </a:solidFill>
                <a:latin typeface="Times New Roman" panose="02020603050405020304" pitchFamily="18" charset="0"/>
                <a:ea typeface="Times New Roman" panose="02020603050405020304" pitchFamily="18" charset="0"/>
              </a:rPr>
              <a:t> </a:t>
            </a:r>
            <a:r>
              <a:rPr lang="en-US" spc="15" dirty="0" err="1">
                <a:solidFill>
                  <a:srgbClr val="000000"/>
                </a:solidFill>
                <a:latin typeface="Times New Roman" panose="02020603050405020304" pitchFamily="18" charset="0"/>
                <a:ea typeface="Times New Roman" panose="02020603050405020304" pitchFamily="18" charset="0"/>
              </a:rPr>
              <a:t>t</a:t>
            </a:r>
            <a:r>
              <a:rPr lang="en-US" dirty="0" err="1">
                <a:solidFill>
                  <a:srgbClr val="000000"/>
                </a:solidFill>
                <a:latin typeface="Times New Roman" panose="02020603050405020304" pitchFamily="18" charset="0"/>
                <a:ea typeface="Times New Roman" panose="02020603050405020304" pitchFamily="18" charset="0"/>
              </a:rPr>
              <a:t>al</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blari</a:t>
            </a:r>
            <a:r>
              <a:rPr lang="en-US" spc="32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asosida</a:t>
            </a:r>
            <a:r>
              <a:rPr lang="en-US" spc="33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tez</a:t>
            </a:r>
            <a:r>
              <a:rPr lang="en-US" spc="32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spc="32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a:t>
            </a:r>
            <a:r>
              <a:rPr lang="en-US" spc="10" dirty="0" err="1">
                <a:solidFill>
                  <a:srgbClr val="000000"/>
                </a:solidFill>
                <a:latin typeface="Times New Roman" panose="02020603050405020304" pitchFamily="18" charset="0"/>
                <a:ea typeface="Times New Roman" panose="02020603050405020304" pitchFamily="18" charset="0"/>
              </a:rPr>
              <a:t>s</a:t>
            </a:r>
            <a:r>
              <a:rPr lang="en-US" dirty="0" err="1">
                <a:solidFill>
                  <a:srgbClr val="000000"/>
                </a:solidFill>
                <a:latin typeface="Times New Roman" panose="02020603050405020304" pitchFamily="18" charset="0"/>
                <a:ea typeface="Times New Roman" panose="02020603050405020304" pitchFamily="18" charset="0"/>
              </a:rPr>
              <a:t>on</a:t>
            </a:r>
            <a:r>
              <a:rPr lang="en-US" spc="325" dirty="0">
                <a:solidFill>
                  <a:srgbClr val="000000"/>
                </a:solidFill>
                <a:latin typeface="Times New Roman" panose="02020603050405020304" pitchFamily="18" charset="0"/>
                <a:ea typeface="Times New Roman" panose="02020603050405020304" pitchFamily="18" charset="0"/>
              </a:rPr>
              <a:t> </a:t>
            </a:r>
            <a:r>
              <a:rPr lang="en-US" spc="20"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lashtirib</a:t>
            </a:r>
            <a:r>
              <a:rPr lang="en-US" spc="32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olish</a:t>
            </a:r>
            <a:r>
              <a:rPr lang="en-US" spc="32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u</a:t>
            </a:r>
            <a:r>
              <a:rPr lang="en-US" spc="5" dirty="0" err="1">
                <a:solidFill>
                  <a:srgbClr val="000000"/>
                </a:solidFill>
                <a:latin typeface="Times New Roman" panose="02020603050405020304" pitchFamily="18" charset="0"/>
                <a:ea typeface="Times New Roman" panose="02020603050405020304" pitchFamily="18" charset="0"/>
              </a:rPr>
              <a:t>chu</a:t>
            </a:r>
            <a:r>
              <a:rPr lang="en-US" dirty="0" err="1">
                <a:solidFill>
                  <a:srgbClr val="000000"/>
                </a:solidFill>
                <a:latin typeface="Times New Roman" panose="02020603050405020304" pitchFamily="18" charset="0"/>
                <a:ea typeface="Times New Roman" panose="02020603050405020304" pitchFamily="18" charset="0"/>
              </a:rPr>
              <a:t>n</a:t>
            </a:r>
            <a:r>
              <a:rPr lang="en-US" spc="32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a:t>
            </a:r>
            <a:r>
              <a:rPr lang="en-US" spc="10"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‘r</a:t>
            </a:r>
            <a:r>
              <a:rPr lang="en-US" spc="33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chi</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iq</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ardan</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f</a:t>
            </a:r>
            <a:r>
              <a:rPr lang="en-US" spc="5" dirty="0" err="1">
                <a:solidFill>
                  <a:srgbClr val="000000"/>
                </a:solidFill>
                <a:latin typeface="Times New Roman" panose="02020603050405020304" pitchFamily="18" charset="0"/>
                <a:ea typeface="Times New Roman" panose="02020603050405020304" pitchFamily="18" charset="0"/>
              </a:rPr>
              <a:t>o</a:t>
            </a:r>
            <a:r>
              <a:rPr lang="en-US" spc="-20" dirty="0" err="1">
                <a:solidFill>
                  <a:srgbClr val="000000"/>
                </a:solidFill>
                <a:latin typeface="Times New Roman" panose="02020603050405020304" pitchFamily="18" charset="0"/>
                <a:ea typeface="Times New Roman" panose="02020603050405020304" pitchFamily="18" charset="0"/>
              </a:rPr>
              <a:t>y</a:t>
            </a:r>
            <a:r>
              <a:rPr lang="en-US" spc="5" dirty="0" err="1">
                <a:solidFill>
                  <a:srgbClr val="000000"/>
                </a:solidFill>
                <a:latin typeface="Times New Roman" panose="02020603050405020304" pitchFamily="18" charset="0"/>
                <a:ea typeface="Times New Roman" panose="02020603050405020304" pitchFamily="18" charset="0"/>
              </a:rPr>
              <a:t>d</a:t>
            </a:r>
            <a:r>
              <a:rPr lang="en-US" dirty="0" err="1">
                <a:solidFill>
                  <a:srgbClr val="000000"/>
                </a:solidFill>
                <a:latin typeface="Times New Roman" panose="02020603050405020304" pitchFamily="18" charset="0"/>
                <a:ea typeface="Times New Roman" panose="02020603050405020304" pitchFamily="18" charset="0"/>
              </a:rPr>
              <a:t>alanish</a:t>
            </a:r>
            <a:r>
              <a:rPr lang="en-US" spc="5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tavs</a:t>
            </a:r>
            <a:r>
              <a:rPr lang="en-US" spc="15" dirty="0" err="1">
                <a:solidFill>
                  <a:srgbClr val="000000"/>
                </a:solidFill>
                <a:latin typeface="Times New Roman" panose="02020603050405020304" pitchFamily="18" charset="0"/>
                <a:ea typeface="Times New Roman" panose="02020603050405020304" pitchFamily="18" charset="0"/>
              </a:rPr>
              <a:t>i</a:t>
            </a:r>
            <a:r>
              <a:rPr lang="en-US" spc="-20" dirty="0" err="1">
                <a:solidFill>
                  <a:srgbClr val="000000"/>
                </a:solidFill>
                <a:latin typeface="Times New Roman" panose="02020603050405020304" pitchFamily="18" charset="0"/>
                <a:ea typeface="Times New Roman" panose="02020603050405020304" pitchFamily="18" charset="0"/>
              </a:rPr>
              <a:t>y</a:t>
            </a:r>
            <a:r>
              <a:rPr lang="en-US" dirty="0" err="1">
                <a:solidFill>
                  <a:srgbClr val="000000"/>
                </a:solidFill>
                <a:latin typeface="Times New Roman" panose="02020603050405020304" pitchFamily="18" charset="0"/>
                <a:ea typeface="Times New Roman" panose="02020603050405020304" pitchFamily="18" charset="0"/>
              </a:rPr>
              <a:t>a</a:t>
            </a:r>
            <a:r>
              <a:rPr lang="en-US" spc="4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etil</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di</a:t>
            </a:r>
            <a:r>
              <a:rPr lang="en-US" spc="6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(1.6-</a:t>
            </a:r>
            <a:r>
              <a:rPr lang="en-US" spc="-5" dirty="0">
                <a:solidFill>
                  <a:srgbClr val="000000"/>
                </a:solidFill>
                <a:latin typeface="Times New Roman" panose="02020603050405020304" pitchFamily="18" charset="0"/>
                <a:ea typeface="Times New Roman" panose="02020603050405020304" pitchFamily="18" charset="0"/>
              </a:rPr>
              <a:t>chi</a:t>
            </a:r>
            <a:r>
              <a:rPr lang="en-US" spc="5" dirty="0">
                <a:solidFill>
                  <a:srgbClr val="000000"/>
                </a:solidFill>
                <a:latin typeface="Times New Roman" panose="02020603050405020304" pitchFamily="18" charset="0"/>
                <a:ea typeface="Times New Roman" panose="02020603050405020304" pitchFamily="18" charset="0"/>
              </a:rPr>
              <a:t>z</a:t>
            </a:r>
            <a:r>
              <a:rPr lang="en-US" dirty="0">
                <a:solidFill>
                  <a:srgbClr val="000000"/>
                </a:solidFill>
                <a:latin typeface="Times New Roman" panose="02020603050405020304" pitchFamily="18" charset="0"/>
                <a:ea typeface="Times New Roman" panose="02020603050405020304" pitchFamily="18" charset="0"/>
              </a:rPr>
              <a:t>ma).</a:t>
            </a:r>
            <a:r>
              <a:rPr lang="en-US" spc="4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To‘r</a:t>
            </a:r>
            <a:r>
              <a:rPr lang="en-US" spc="4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chi</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iqla</a:t>
            </a:r>
            <a:r>
              <a:rPr lang="en-US" spc="-5" dirty="0" err="1">
                <a:solidFill>
                  <a:srgbClr val="000000"/>
                </a:solidFill>
                <a:latin typeface="Times New Roman" panose="02020603050405020304" pitchFamily="18" charset="0"/>
                <a:ea typeface="Times New Roman" panose="02020603050405020304" pitchFamily="18" charset="0"/>
              </a:rPr>
              <a:t>r</a:t>
            </a:r>
            <a:r>
              <a:rPr lang="en-US" dirty="0" err="1">
                <a:solidFill>
                  <a:srgbClr val="000000"/>
                </a:solidFill>
                <a:latin typeface="Times New Roman" panose="02020603050405020304" pitchFamily="18" charset="0"/>
                <a:ea typeface="Times New Roman" panose="02020603050405020304" pitchFamily="18" charset="0"/>
              </a:rPr>
              <a:t>ning</a:t>
            </a:r>
            <a:r>
              <a:rPr lang="en-US" spc="3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a:t>
            </a:r>
            <a:r>
              <a:rPr lang="en-US" spc="5" dirty="0" err="1">
                <a:solidFill>
                  <a:srgbClr val="000000"/>
                </a:solidFill>
                <a:latin typeface="Times New Roman" panose="02020603050405020304" pitchFamily="18" charset="0"/>
                <a:ea typeface="Times New Roman" panose="02020603050405020304" pitchFamily="18" charset="0"/>
              </a:rPr>
              <a:t>d</a:t>
            </a:r>
            <a:r>
              <a:rPr lang="en-US" dirty="0" err="1">
                <a:solidFill>
                  <a:srgbClr val="000000"/>
                </a:solidFill>
                <a:latin typeface="Times New Roman" panose="02020603050405020304" pitchFamily="18" charset="0"/>
                <a:ea typeface="Times New Roman" panose="02020603050405020304" pitchFamily="18" charset="0"/>
              </a:rPr>
              <a:t>ami</a:t>
            </a:r>
            <a:r>
              <a:rPr lang="en-US" spc="50"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shrift</a:t>
            </a:r>
            <a:r>
              <a:rPr lang="en-US" spc="4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chi</a:t>
            </a:r>
            <a:r>
              <a:rPr lang="en-US" spc="5" dirty="0" err="1">
                <a:solidFill>
                  <a:srgbClr val="000000"/>
                </a:solidFill>
                <a:latin typeface="Times New Roman" panose="02020603050405020304" pitchFamily="18" charset="0"/>
                <a:ea typeface="Times New Roman" panose="02020603050405020304" pitchFamily="18" charset="0"/>
              </a:rPr>
              <a:t>z</a:t>
            </a:r>
            <a:r>
              <a:rPr lang="en-US" dirty="0" err="1">
                <a:solidFill>
                  <a:srgbClr val="000000"/>
                </a:solidFill>
                <a:latin typeface="Times New Roman" panose="02020603050405020304" pitchFamily="18" charset="0"/>
                <a:ea typeface="Times New Roman" panose="02020603050405020304" pitchFamily="18" charset="0"/>
              </a:rPr>
              <a:t>iq</a:t>
            </a:r>
            <a:r>
              <a:rPr lang="en-US" spc="5" dirty="0" err="1">
                <a:solidFill>
                  <a:srgbClr val="000000"/>
                </a:solidFill>
                <a:latin typeface="Times New Roman" panose="02020603050405020304" pitchFamily="18" charset="0"/>
                <a:ea typeface="Times New Roman" panose="02020603050405020304" pitchFamily="18" charset="0"/>
              </a:rPr>
              <a:t>l</a:t>
            </a:r>
            <a:r>
              <a:rPr lang="en-US" dirty="0" err="1">
                <a:solidFill>
                  <a:srgbClr val="000000"/>
                </a:solidFill>
                <a:latin typeface="Times New Roman" panose="02020603050405020304" pitchFamily="18" charset="0"/>
                <a:ea typeface="Times New Roman" panose="02020603050405020304" pitchFamily="18" charset="0"/>
              </a:rPr>
              <a:t>arining</a:t>
            </a:r>
            <a:r>
              <a:rPr lang="en-US" spc="3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qalinl</a:t>
            </a:r>
            <a:r>
              <a:rPr lang="en-US" spc="5" dirty="0" err="1">
                <a:solidFill>
                  <a:srgbClr val="000000"/>
                </a:solidFill>
                <a:latin typeface="Times New Roman" panose="02020603050405020304" pitchFamily="18" charset="0"/>
                <a:ea typeface="Times New Roman" panose="02020603050405020304" pitchFamily="18" charset="0"/>
              </a:rPr>
              <a:t>i</a:t>
            </a:r>
            <a:r>
              <a:rPr lang="en-US" dirty="0" err="1">
                <a:solidFill>
                  <a:srgbClr val="000000"/>
                </a:solidFill>
                <a:latin typeface="Times New Roman" panose="02020603050405020304" pitchFamily="18" charset="0"/>
                <a:ea typeface="Times New Roman" panose="02020603050405020304" pitchFamily="18" charset="0"/>
              </a:rPr>
              <a:t>gi</a:t>
            </a:r>
            <a:r>
              <a:rPr lang="en-US" spc="45" dirty="0">
                <a:solidFill>
                  <a:srgbClr val="000000"/>
                </a:solidFill>
                <a:latin typeface="Times New Roman" panose="02020603050405020304" pitchFamily="18" charset="0"/>
                <a:ea typeface="Times New Roman" panose="02020603050405020304" pitchFamily="18" charset="0"/>
              </a:rPr>
              <a:t> </a:t>
            </a:r>
            <a:r>
              <a:rPr lang="en-US" dirty="0">
                <a:solidFill>
                  <a:srgbClr val="000000"/>
                </a:solidFill>
                <a:latin typeface="Times New Roman" panose="02020603050405020304" pitchFamily="18" charset="0"/>
                <a:ea typeface="Times New Roman" panose="02020603050405020304" pitchFamily="18" charset="0"/>
              </a:rPr>
              <a:t>d </a:t>
            </a:r>
            <a:r>
              <a:rPr lang="en-US" spc="-10" dirty="0" err="1">
                <a:solidFill>
                  <a:srgbClr val="000000"/>
                </a:solidFill>
                <a:latin typeface="Times New Roman" panose="02020603050405020304" pitchFamily="18" charset="0"/>
                <a:ea typeface="Times New Roman" panose="02020603050405020304" pitchFamily="18" charset="0"/>
              </a:rPr>
              <a:t>g</a:t>
            </a:r>
            <a:r>
              <a:rPr lang="en-US" spc="-5" dirty="0" err="1">
                <a:solidFill>
                  <a:srgbClr val="000000"/>
                </a:solidFill>
                <a:latin typeface="Times New Roman" panose="02020603050405020304" pitchFamily="18" charset="0"/>
                <a:ea typeface="Times New Roman" panose="02020603050405020304" pitchFamily="18" charset="0"/>
              </a:rPr>
              <a:t>a</a:t>
            </a:r>
            <a:r>
              <a:rPr lang="en-US" spc="10" dirty="0" err="1">
                <a:solidFill>
                  <a:srgbClr val="000000"/>
                </a:solidFill>
                <a:latin typeface="Times New Roman" panose="02020603050405020304" pitchFamily="18" charset="0"/>
                <a:ea typeface="Times New Roman" panose="02020603050405020304" pitchFamily="18" charset="0"/>
              </a:rPr>
              <a:t>t</a:t>
            </a:r>
            <a:r>
              <a:rPr lang="en-US" dirty="0" err="1">
                <a:solidFill>
                  <a:srgbClr val="000000"/>
                </a:solidFill>
                <a:latin typeface="Times New Roman" panose="02020603050405020304" pitchFamily="18" charset="0"/>
                <a:ea typeface="Times New Roman" panose="02020603050405020304" pitchFamily="18" charset="0"/>
              </a:rPr>
              <a:t>e</a:t>
            </a:r>
            <a:r>
              <a:rPr lang="en-US" spc="10" dirty="0" err="1">
                <a:solidFill>
                  <a:srgbClr val="000000"/>
                </a:solidFill>
                <a:latin typeface="Times New Roman" panose="02020603050405020304" pitchFamily="18" charset="0"/>
                <a:ea typeface="Times New Roman" panose="02020603050405020304" pitchFamily="18" charset="0"/>
              </a:rPr>
              <a:t>n</a:t>
            </a:r>
            <a:r>
              <a:rPr lang="en-US" dirty="0" err="1">
                <a:solidFill>
                  <a:srgbClr val="000000"/>
                </a:solidFill>
                <a:latin typeface="Times New Roman" panose="02020603050405020304" pitchFamily="18" charset="0"/>
                <a:ea typeface="Times New Roman" panose="02020603050405020304" pitchFamily="18" charset="0"/>
              </a:rPr>
              <a:t>g</a:t>
            </a:r>
            <a:r>
              <a:rPr lang="en-US" spc="-10"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qilib</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bajariladi</a:t>
            </a:r>
            <a:r>
              <a:rPr lang="en-US" dirty="0">
                <a:solidFill>
                  <a:srgbClr val="000000"/>
                </a:solidFill>
                <a:latin typeface="Times New Roman" panose="02020603050405020304" pitchFamily="18" charset="0"/>
                <a:ea typeface="Times New Roman" panose="02020603050405020304" pitchFamily="18" charset="0"/>
              </a:rPr>
              <a:t>.</a:t>
            </a:r>
            <a:endParaRPr lang="ru-RU" sz="1200" dirty="0">
              <a:effectLst/>
              <a:latin typeface="Times New Roman" panose="02020603050405020304" pitchFamily="18" charset="0"/>
              <a:ea typeface="Times New Roman" panose="02020603050405020304" pitchFamily="18" charset="0"/>
            </a:endParaRPr>
          </a:p>
        </p:txBody>
      </p:sp>
      <p:pic>
        <p:nvPicPr>
          <p:cNvPr id="5" name="drawingObject64">
            <a:extLst>
              <a:ext uri="{FF2B5EF4-FFF2-40B4-BE49-F238E27FC236}">
                <a16:creationId xmlns:a16="http://schemas.microsoft.com/office/drawing/2014/main" xmlns="" id="{A8CCC98B-FD4D-4F56-9471-5095FE52AEA1}"/>
              </a:ext>
            </a:extLst>
          </p:cNvPr>
          <p:cNvPicPr/>
          <p:nvPr/>
        </p:nvPicPr>
        <p:blipFill>
          <a:blip r:embed="rId2" cstate="print"/>
          <a:stretch/>
        </p:blipFill>
        <p:spPr>
          <a:xfrm>
            <a:off x="3527424" y="1347352"/>
            <a:ext cx="4255135" cy="2121852"/>
          </a:xfrm>
          <a:prstGeom prst="rect">
            <a:avLst/>
          </a:prstGeom>
          <a:noFill/>
        </p:spPr>
      </p:pic>
      <p:sp>
        <p:nvSpPr>
          <p:cNvPr id="6" name="Прямоугольник 5">
            <a:extLst>
              <a:ext uri="{FF2B5EF4-FFF2-40B4-BE49-F238E27FC236}">
                <a16:creationId xmlns:a16="http://schemas.microsoft.com/office/drawing/2014/main" xmlns="" id="{BB6B7E34-7B89-4352-921F-DAC686D52C89}"/>
              </a:ext>
            </a:extLst>
          </p:cNvPr>
          <p:cNvSpPr/>
          <p:nvPr/>
        </p:nvSpPr>
        <p:spPr>
          <a:xfrm>
            <a:off x="3048000" y="3105835"/>
            <a:ext cx="8321040" cy="369332"/>
          </a:xfrm>
          <a:prstGeom prst="rect">
            <a:avLst/>
          </a:prstGeom>
        </p:spPr>
        <p:txBody>
          <a:bodyPr wrap="square">
            <a:spAutoFit/>
          </a:bodyPr>
          <a:lstStyle/>
          <a:p>
            <a:r>
              <a:rPr lang="en-US" dirty="0" err="1">
                <a:solidFill>
                  <a:srgbClr val="000000"/>
                </a:solidFill>
                <a:latin typeface="Times New Roman" panose="02020603050405020304" pitchFamily="18" charset="0"/>
                <a:ea typeface="Times New Roman" panose="02020603050405020304" pitchFamily="18" charset="0"/>
              </a:rPr>
              <a:t>D</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vlat</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standartlari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tomonidan</a:t>
            </a:r>
            <a:r>
              <a:rPr lang="en-US"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shriftlarni</a:t>
            </a:r>
            <a:r>
              <a:rPr lang="en-US" spc="5" dirty="0" err="1">
                <a:solidFill>
                  <a:srgbClr val="000000"/>
                </a:solidFill>
                <a:latin typeface="Times New Roman" panose="02020603050405020304" pitchFamily="18" charset="0"/>
                <a:ea typeface="Times New Roman" panose="02020603050405020304" pitchFamily="18" charset="0"/>
              </a:rPr>
              <a:t>n</a:t>
            </a:r>
            <a:r>
              <a:rPr lang="en-US" dirty="0" err="1">
                <a:solidFill>
                  <a:srgbClr val="000000"/>
                </a:solidFill>
                <a:latin typeface="Times New Roman" panose="02020603050405020304" pitchFamily="18" charset="0"/>
                <a:ea typeface="Times New Roman" panose="02020603050405020304" pitchFamily="18" charset="0"/>
              </a:rPr>
              <a:t>g</a:t>
            </a:r>
            <a:r>
              <a:rPr lang="en-US" spc="-5" dirty="0">
                <a:solidFill>
                  <a:srgbClr val="000000"/>
                </a:solidFill>
                <a:latin typeface="Times New Roman" panose="02020603050405020304" pitchFamily="18" charset="0"/>
                <a:ea typeface="Times New Roman" panose="02020603050405020304" pitchFamily="18" charset="0"/>
              </a:rPr>
              <a:t> </a:t>
            </a:r>
            <a:r>
              <a:rPr lang="ru-RU" dirty="0">
                <a:solidFill>
                  <a:srgbClr val="000000"/>
                </a:solidFill>
                <a:latin typeface="Times New Roman" panose="02020603050405020304" pitchFamily="18" charset="0"/>
                <a:ea typeface="Times New Roman" panose="02020603050405020304" pitchFamily="18" charset="0"/>
              </a:rPr>
              <a:t>А</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dirty="0">
                <a:solidFill>
                  <a:srgbClr val="000000"/>
                </a:solidFill>
                <a:latin typeface="Times New Roman" panose="02020603050405020304" pitchFamily="18" charset="0"/>
                <a:ea typeface="Times New Roman" panose="02020603050405020304" pitchFamily="18" charset="0"/>
              </a:rPr>
              <a:t> </a:t>
            </a:r>
            <a:r>
              <a:rPr lang="ru-RU" dirty="0">
                <a:solidFill>
                  <a:srgbClr val="000000"/>
                </a:solidFill>
                <a:latin typeface="Times New Roman" panose="02020603050405020304" pitchFamily="18" charset="0"/>
                <a:ea typeface="Times New Roman" panose="02020603050405020304" pitchFamily="18" charset="0"/>
              </a:rPr>
              <a:t>В</a:t>
            </a:r>
            <a:r>
              <a:rPr lang="ru-RU" spc="5"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turlari</a:t>
            </a:r>
            <a:r>
              <a:rPr lang="en-US" dirty="0">
                <a:solidFill>
                  <a:srgbClr val="000000"/>
                </a:solidFill>
                <a:latin typeface="Times New Roman" panose="02020603050405020304" pitchFamily="18" charset="0"/>
                <a:ea typeface="Times New Roman" panose="02020603050405020304" pitchFamily="18" charset="0"/>
              </a:rPr>
              <a:t> </a:t>
            </a:r>
            <a:r>
              <a:rPr lang="en-US" spc="5" dirty="0" err="1">
                <a:solidFill>
                  <a:srgbClr val="000000"/>
                </a:solidFill>
                <a:latin typeface="Times New Roman" panose="02020603050405020304" pitchFamily="18" charset="0"/>
                <a:ea typeface="Times New Roman" panose="02020603050405020304" pitchFamily="18" charset="0"/>
              </a:rPr>
              <a:t>o</a:t>
            </a:r>
            <a:r>
              <a:rPr lang="en-US" dirty="0" err="1">
                <a:solidFill>
                  <a:srgbClr val="000000"/>
                </a:solidFill>
                <a:latin typeface="Times New Roman" panose="02020603050405020304" pitchFamily="18" charset="0"/>
                <a:ea typeface="Times New Roman" panose="02020603050405020304" pitchFamily="18" charset="0"/>
              </a:rPr>
              <a:t>‘rn</a:t>
            </a:r>
            <a:r>
              <a:rPr lang="en-US" spc="-5" dirty="0" err="1">
                <a:solidFill>
                  <a:srgbClr val="000000"/>
                </a:solidFill>
                <a:latin typeface="Times New Roman" panose="02020603050405020304" pitchFamily="18" charset="0"/>
                <a:ea typeface="Times New Roman" panose="02020603050405020304" pitchFamily="18" charset="0"/>
              </a:rPr>
              <a:t>a</a:t>
            </a:r>
            <a:r>
              <a:rPr lang="en-US" dirty="0" err="1">
                <a:solidFill>
                  <a:srgbClr val="000000"/>
                </a:solidFill>
                <a:latin typeface="Times New Roman" panose="02020603050405020304" pitchFamily="18" charset="0"/>
                <a:ea typeface="Times New Roman" panose="02020603050405020304" pitchFamily="18" charset="0"/>
              </a:rPr>
              <a:t>ti</a:t>
            </a:r>
            <a:r>
              <a:rPr lang="en-US" spc="10" dirty="0" err="1">
                <a:solidFill>
                  <a:srgbClr val="000000"/>
                </a:solidFill>
                <a:latin typeface="Times New Roman" panose="02020603050405020304" pitchFamily="18" charset="0"/>
                <a:ea typeface="Times New Roman" panose="02020603050405020304" pitchFamily="18" charset="0"/>
              </a:rPr>
              <a:t>l</a:t>
            </a:r>
            <a:r>
              <a:rPr lang="en-US" spc="-5" dirty="0" err="1">
                <a:solidFill>
                  <a:srgbClr val="000000"/>
                </a:solidFill>
                <a:latin typeface="Times New Roman" panose="02020603050405020304" pitchFamily="18" charset="0"/>
                <a:ea typeface="Times New Roman" panose="02020603050405020304" pitchFamily="18" charset="0"/>
              </a:rPr>
              <a:t>ga</a:t>
            </a:r>
            <a:r>
              <a:rPr lang="en-US" dirty="0" err="1">
                <a:solidFill>
                  <a:srgbClr val="000000"/>
                </a:solidFill>
                <a:latin typeface="Times New Roman" panose="02020603050405020304" pitchFamily="18" charset="0"/>
                <a:ea typeface="Times New Roman" panose="02020603050405020304" pitchFamily="18" charset="0"/>
              </a:rPr>
              <a:t>n</a:t>
            </a:r>
            <a:r>
              <a:rPr lang="en-US" dirty="0">
                <a:solidFill>
                  <a:srgbClr val="000000"/>
                </a:solidFill>
                <a:latin typeface="Times New Roman" panose="02020603050405020304" pitchFamily="18" charset="0"/>
                <a:ea typeface="Times New Roman" panose="02020603050405020304" pitchFamily="18" charset="0"/>
              </a:rPr>
              <a:t> </a:t>
            </a:r>
            <a:endParaRPr lang="ru-RU" dirty="0"/>
          </a:p>
        </p:txBody>
      </p:sp>
      <p:graphicFrame>
        <p:nvGraphicFramePr>
          <p:cNvPr id="7" name="Таблица 6">
            <a:extLst>
              <a:ext uri="{FF2B5EF4-FFF2-40B4-BE49-F238E27FC236}">
                <a16:creationId xmlns:a16="http://schemas.microsoft.com/office/drawing/2014/main" xmlns="" id="{1C79222D-DF84-4BDF-9A14-E5C8DCD8F19E}"/>
              </a:ext>
            </a:extLst>
          </p:cNvPr>
          <p:cNvGraphicFramePr>
            <a:graphicFrameLocks noGrp="1"/>
          </p:cNvGraphicFramePr>
          <p:nvPr>
            <p:extLst>
              <p:ext uri="{D42A27DB-BD31-4B8C-83A1-F6EECF244321}">
                <p14:modId xmlns:p14="http://schemas.microsoft.com/office/powerpoint/2010/main" val="951334675"/>
              </p:ext>
            </p:extLst>
          </p:nvPr>
        </p:nvGraphicFramePr>
        <p:xfrm>
          <a:off x="1574800" y="3593593"/>
          <a:ext cx="9133842" cy="2738120"/>
        </p:xfrm>
        <a:graphic>
          <a:graphicData uri="http://schemas.openxmlformats.org/drawingml/2006/table">
            <a:tbl>
              <a:tblPr>
                <a:tableStyleId>{5C22544A-7EE6-4342-B048-85BDC9FD1C3A}</a:tableStyleId>
              </a:tblPr>
              <a:tblGrid>
                <a:gridCol w="1973659">
                  <a:extLst>
                    <a:ext uri="{9D8B030D-6E8A-4147-A177-3AD203B41FA5}">
                      <a16:colId xmlns:a16="http://schemas.microsoft.com/office/drawing/2014/main" xmlns="" val="3752668734"/>
                    </a:ext>
                  </a:extLst>
                </a:gridCol>
                <a:gridCol w="954691">
                  <a:extLst>
                    <a:ext uri="{9D8B030D-6E8A-4147-A177-3AD203B41FA5}">
                      <a16:colId xmlns:a16="http://schemas.microsoft.com/office/drawing/2014/main" xmlns="" val="1694823516"/>
                    </a:ext>
                  </a:extLst>
                </a:gridCol>
                <a:gridCol w="954691">
                  <a:extLst>
                    <a:ext uri="{9D8B030D-6E8A-4147-A177-3AD203B41FA5}">
                      <a16:colId xmlns:a16="http://schemas.microsoft.com/office/drawing/2014/main" xmlns="" val="3077214917"/>
                    </a:ext>
                  </a:extLst>
                </a:gridCol>
                <a:gridCol w="716491">
                  <a:extLst>
                    <a:ext uri="{9D8B030D-6E8A-4147-A177-3AD203B41FA5}">
                      <a16:colId xmlns:a16="http://schemas.microsoft.com/office/drawing/2014/main" xmlns="" val="3003312732"/>
                    </a:ext>
                  </a:extLst>
                </a:gridCol>
                <a:gridCol w="713655">
                  <a:extLst>
                    <a:ext uri="{9D8B030D-6E8A-4147-A177-3AD203B41FA5}">
                      <a16:colId xmlns:a16="http://schemas.microsoft.com/office/drawing/2014/main" xmlns="" val="692463058"/>
                    </a:ext>
                  </a:extLst>
                </a:gridCol>
                <a:gridCol w="716491">
                  <a:extLst>
                    <a:ext uri="{9D8B030D-6E8A-4147-A177-3AD203B41FA5}">
                      <a16:colId xmlns:a16="http://schemas.microsoft.com/office/drawing/2014/main" xmlns="" val="2569163749"/>
                    </a:ext>
                  </a:extLst>
                </a:gridCol>
                <a:gridCol w="716491">
                  <a:extLst>
                    <a:ext uri="{9D8B030D-6E8A-4147-A177-3AD203B41FA5}">
                      <a16:colId xmlns:a16="http://schemas.microsoft.com/office/drawing/2014/main" xmlns="" val="2502715407"/>
                    </a:ext>
                  </a:extLst>
                </a:gridCol>
                <a:gridCol w="716491">
                  <a:extLst>
                    <a:ext uri="{9D8B030D-6E8A-4147-A177-3AD203B41FA5}">
                      <a16:colId xmlns:a16="http://schemas.microsoft.com/office/drawing/2014/main" xmlns="" val="1637566559"/>
                    </a:ext>
                  </a:extLst>
                </a:gridCol>
                <a:gridCol w="716491">
                  <a:extLst>
                    <a:ext uri="{9D8B030D-6E8A-4147-A177-3AD203B41FA5}">
                      <a16:colId xmlns:a16="http://schemas.microsoft.com/office/drawing/2014/main" xmlns="" val="1713751932"/>
                    </a:ext>
                  </a:extLst>
                </a:gridCol>
                <a:gridCol w="954691">
                  <a:extLst>
                    <a:ext uri="{9D8B030D-6E8A-4147-A177-3AD203B41FA5}">
                      <a16:colId xmlns:a16="http://schemas.microsoft.com/office/drawing/2014/main" xmlns="" val="239453353"/>
                    </a:ext>
                  </a:extLst>
                </a:gridCol>
              </a:tblGrid>
              <a:tr h="423545">
                <a:tc>
                  <a:txBody>
                    <a:bodyPr/>
                    <a:lstStyle/>
                    <a:p>
                      <a:pPr marL="106680" hangingPunct="0">
                        <a:lnSpc>
                          <a:spcPct val="107000"/>
                        </a:lnSpc>
                        <a:spcBef>
                          <a:spcPts val="5"/>
                        </a:spcBef>
                        <a:spcAft>
                          <a:spcPts val="0"/>
                        </a:spcAft>
                      </a:pPr>
                      <a:r>
                        <a:rPr lang="ru-RU" sz="1200">
                          <a:effectLst/>
                        </a:rPr>
                        <a:t>Shrift ko‘rsatkichi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8740" hangingPunct="0">
                        <a:lnSpc>
                          <a:spcPct val="107000"/>
                        </a:lnSpc>
                        <a:spcBef>
                          <a:spcPts val="5"/>
                        </a:spcBef>
                        <a:spcAft>
                          <a:spcPts val="0"/>
                        </a:spcAft>
                      </a:pPr>
                      <a:r>
                        <a:rPr lang="ru-RU" sz="1200" spc="-5">
                          <a:effectLst/>
                        </a:rPr>
                        <a:t>Be</a:t>
                      </a:r>
                      <a:r>
                        <a:rPr lang="ru-RU" sz="1200">
                          <a:effectLst/>
                        </a:rPr>
                        <a:t>l</a:t>
                      </a:r>
                      <a:r>
                        <a:rPr lang="ru-RU" sz="1200" spc="10">
                          <a:effectLst/>
                        </a:rPr>
                        <a:t>-</a:t>
                      </a:r>
                      <a:r>
                        <a:rPr lang="ru-RU" sz="1200" spc="-10">
                          <a:effectLst/>
                        </a:rPr>
                        <a:t>g</a:t>
                      </a:r>
                      <a:r>
                        <a:rPr lang="ru-RU" sz="1200">
                          <a:effectLst/>
                        </a:rPr>
                        <a:t>isi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gridSpan="2">
                  <a:txBody>
                    <a:bodyPr/>
                    <a:lstStyle/>
                    <a:p>
                      <a:pPr marL="290830" marR="253365" indent="66675" hangingPunct="0">
                        <a:lnSpc>
                          <a:spcPct val="107000"/>
                        </a:lnSpc>
                        <a:spcBef>
                          <a:spcPts val="5"/>
                        </a:spcBef>
                        <a:spcAft>
                          <a:spcPts val="0"/>
                        </a:spcAft>
                      </a:pPr>
                      <a:r>
                        <a:rPr lang="ru-RU" sz="1200">
                          <a:effectLst/>
                        </a:rPr>
                        <a:t>Nisb</a:t>
                      </a:r>
                      <a:r>
                        <a:rPr lang="ru-RU" sz="1200" spc="15">
                          <a:effectLst/>
                        </a:rPr>
                        <a:t>i</a:t>
                      </a:r>
                      <a:r>
                        <a:rPr lang="ru-RU" sz="1200">
                          <a:effectLst/>
                        </a:rPr>
                        <a:t>y o’lchami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ru-RU"/>
                    </a:p>
                  </a:txBody>
                  <a:tcPr/>
                </a:tc>
                <a:tc gridSpan="6">
                  <a:txBody>
                    <a:bodyPr/>
                    <a:lstStyle/>
                    <a:p>
                      <a:pPr marL="1403350" marR="926465" indent="-445135" hangingPunct="0">
                        <a:lnSpc>
                          <a:spcPct val="107000"/>
                        </a:lnSpc>
                        <a:spcBef>
                          <a:spcPts val="5"/>
                        </a:spcBef>
                        <a:spcAft>
                          <a:spcPts val="0"/>
                        </a:spcAft>
                      </a:pPr>
                      <a:r>
                        <a:rPr lang="ru-RU" sz="1200">
                          <a:effectLst/>
                        </a:rPr>
                        <a:t>Shrift </a:t>
                      </a:r>
                      <a:r>
                        <a:rPr lang="ru-RU" sz="1200" spc="5">
                          <a:effectLst/>
                        </a:rPr>
                        <a:t>o</a:t>
                      </a:r>
                      <a:r>
                        <a:rPr lang="ru-RU" sz="1200">
                          <a:effectLst/>
                        </a:rPr>
                        <a:t>‘lcham</a:t>
                      </a:r>
                      <a:r>
                        <a:rPr lang="ru-RU" sz="1200" spc="5">
                          <a:effectLst/>
                        </a:rPr>
                        <a:t>l</a:t>
                      </a:r>
                      <a:r>
                        <a:rPr lang="ru-RU" sz="1200">
                          <a:effectLst/>
                        </a:rPr>
                        <a:t>ari, mm</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4258046991"/>
                  </a:ext>
                </a:extLst>
              </a:tr>
              <a:tr h="356235">
                <a:tc>
                  <a:txBody>
                    <a:bodyPr/>
                    <a:lstStyle/>
                    <a:p>
                      <a:pPr marL="314325" marR="365125" algn="r" hangingPunct="0">
                        <a:lnSpc>
                          <a:spcPct val="107000"/>
                        </a:lnSpc>
                        <a:spcBef>
                          <a:spcPts val="5"/>
                        </a:spcBef>
                        <a:spcAft>
                          <a:spcPts val="0"/>
                        </a:spcAft>
                      </a:pPr>
                      <a:r>
                        <a:rPr lang="ru-RU" sz="1200" spc="-5">
                          <a:effectLst/>
                        </a:rPr>
                        <a:t>B</a:t>
                      </a:r>
                      <a:r>
                        <a:rPr lang="ru-RU" sz="1200">
                          <a:effectLst/>
                        </a:rPr>
                        <a:t>osh h</a:t>
                      </a:r>
                      <a:r>
                        <a:rPr lang="ru-RU" sz="1200" spc="-5">
                          <a:effectLst/>
                        </a:rPr>
                        <a:t>a</a:t>
                      </a:r>
                      <a:r>
                        <a:rPr lang="ru-RU" sz="1200" spc="5">
                          <a:effectLst/>
                        </a:rPr>
                        <a:t>r</a:t>
                      </a:r>
                      <a:r>
                        <a:rPr lang="ru-RU" sz="1200">
                          <a:effectLst/>
                        </a:rPr>
                        <a:t>f balandli</a:t>
                      </a:r>
                      <a:r>
                        <a:rPr lang="ru-RU" sz="1200" spc="-5">
                          <a:effectLst/>
                        </a:rPr>
                        <a:t>g</a:t>
                      </a:r>
                      <a:r>
                        <a:rPr lang="ru-RU"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5"/>
                        </a:spcBef>
                        <a:spcAft>
                          <a:spcPts val="0"/>
                        </a:spcAft>
                      </a:pPr>
                      <a:r>
                        <a:rPr lang="ru-RU" sz="1200">
                          <a:effectLst/>
                        </a:rPr>
                        <a:t>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85725" hangingPunct="0">
                        <a:lnSpc>
                          <a:spcPct val="107000"/>
                        </a:lnSpc>
                        <a:spcBef>
                          <a:spcPts val="5"/>
                        </a:spcBef>
                        <a:spcAft>
                          <a:spcPts val="0"/>
                        </a:spcAft>
                      </a:pPr>
                      <a:r>
                        <a:rPr lang="ru-RU" sz="1200">
                          <a:effectLst/>
                        </a:rPr>
                        <a:t>(14/14)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14d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3,5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5,0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7,0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14,0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20,0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3145151990"/>
                  </a:ext>
                </a:extLst>
              </a:tr>
              <a:tr h="356235">
                <a:tc>
                  <a:txBody>
                    <a:bodyPr/>
                    <a:lstStyle/>
                    <a:p>
                      <a:pPr marL="357505" marR="262890" indent="-55880" hangingPunct="0">
                        <a:lnSpc>
                          <a:spcPct val="107000"/>
                        </a:lnSpc>
                        <a:spcBef>
                          <a:spcPts val="5"/>
                        </a:spcBef>
                        <a:spcAft>
                          <a:spcPts val="0"/>
                        </a:spcAft>
                      </a:pPr>
                      <a:r>
                        <a:rPr lang="ru-RU" sz="1200">
                          <a:effectLst/>
                        </a:rPr>
                        <a:t>Yozma h</a:t>
                      </a:r>
                      <a:r>
                        <a:rPr lang="ru-RU" sz="1200" spc="-5">
                          <a:effectLst/>
                        </a:rPr>
                        <a:t>a</a:t>
                      </a:r>
                      <a:r>
                        <a:rPr lang="ru-RU" sz="1200">
                          <a:effectLst/>
                        </a:rPr>
                        <a:t>rf balandli</a:t>
                      </a:r>
                      <a:r>
                        <a:rPr lang="ru-RU" sz="1200" spc="-5">
                          <a:effectLst/>
                        </a:rPr>
                        <a:t>g</a:t>
                      </a:r>
                      <a:r>
                        <a:rPr lang="ru-RU"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6385" hangingPunct="0">
                        <a:lnSpc>
                          <a:spcPct val="107000"/>
                        </a:lnSpc>
                        <a:spcBef>
                          <a:spcPts val="5"/>
                        </a:spcBef>
                        <a:spcAft>
                          <a:spcPts val="0"/>
                        </a:spcAft>
                      </a:pPr>
                      <a:r>
                        <a:rPr lang="ru-RU" sz="1200">
                          <a:effectLst/>
                        </a:rPr>
                        <a:t>c</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85725" hangingPunct="0">
                        <a:lnSpc>
                          <a:spcPct val="107000"/>
                        </a:lnSpc>
                        <a:spcBef>
                          <a:spcPts val="5"/>
                        </a:spcBef>
                        <a:spcAft>
                          <a:spcPts val="0"/>
                        </a:spcAft>
                      </a:pPr>
                      <a:r>
                        <a:rPr lang="ru-RU" sz="1200">
                          <a:effectLst/>
                        </a:rPr>
                        <a:t>(10/14)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10d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2,5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3,5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5,0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7,0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14,0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156714070"/>
                  </a:ext>
                </a:extLst>
              </a:tr>
              <a:tr h="356235">
                <a:tc>
                  <a:txBody>
                    <a:bodyPr/>
                    <a:lstStyle/>
                    <a:p>
                      <a:pPr marL="443230" marR="108585" indent="-298450" hangingPunct="0">
                        <a:lnSpc>
                          <a:spcPct val="107000"/>
                        </a:lnSpc>
                        <a:spcBef>
                          <a:spcPts val="5"/>
                        </a:spcBef>
                        <a:spcAft>
                          <a:spcPts val="0"/>
                        </a:spcAft>
                      </a:pPr>
                      <a:r>
                        <a:rPr lang="ru-RU" sz="1200">
                          <a:effectLst/>
                        </a:rPr>
                        <a:t>H</a:t>
                      </a:r>
                      <a:r>
                        <a:rPr lang="ru-RU" sz="1200" spc="-5">
                          <a:effectLst/>
                        </a:rPr>
                        <a:t>a</a:t>
                      </a:r>
                      <a:r>
                        <a:rPr lang="ru-RU" sz="1200">
                          <a:effectLst/>
                        </a:rPr>
                        <a:t>r</a:t>
                      </a:r>
                      <a:r>
                        <a:rPr lang="ru-RU" sz="1200" spc="-5">
                          <a:effectLst/>
                        </a:rPr>
                        <a:t>f</a:t>
                      </a:r>
                      <a:r>
                        <a:rPr lang="ru-RU" sz="1200">
                          <a:effectLst/>
                        </a:rPr>
                        <a:t>l</a:t>
                      </a:r>
                      <a:r>
                        <a:rPr lang="ru-RU" sz="1200" spc="5">
                          <a:effectLst/>
                        </a:rPr>
                        <a:t>a</a:t>
                      </a:r>
                      <a:r>
                        <a:rPr lang="ru-RU" sz="1200">
                          <a:effectLst/>
                        </a:rPr>
                        <a:t>r or</a:t>
                      </a:r>
                      <a:r>
                        <a:rPr lang="ru-RU" sz="1200" spc="-5">
                          <a:effectLst/>
                        </a:rPr>
                        <a:t>a</a:t>
                      </a:r>
                      <a:r>
                        <a:rPr lang="ru-RU" sz="1200">
                          <a:effectLst/>
                        </a:rPr>
                        <a:t>sid</a:t>
                      </a:r>
                      <a:r>
                        <a:rPr lang="ru-RU" sz="1200" spc="5">
                          <a:effectLst/>
                        </a:rPr>
                        <a:t>a</a:t>
                      </a:r>
                      <a:r>
                        <a:rPr lang="ru-RU" sz="1200" spc="-5">
                          <a:effectLst/>
                        </a:rPr>
                        <a:t>g</a:t>
                      </a:r>
                      <a:r>
                        <a:rPr lang="ru-RU" sz="1200">
                          <a:effectLst/>
                        </a:rPr>
                        <a:t>i masofa</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0035" hangingPunct="0">
                        <a:lnSpc>
                          <a:spcPct val="107000"/>
                        </a:lnSpc>
                        <a:spcBef>
                          <a:spcPts val="5"/>
                        </a:spcBef>
                        <a:spcAft>
                          <a:spcPts val="0"/>
                        </a:spcAft>
                      </a:pPr>
                      <a:r>
                        <a:rPr lang="ru-RU" sz="1200">
                          <a:effectLst/>
                        </a:rPr>
                        <a:t>α</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(2/14)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2d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0,5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0,7</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1,4</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2,0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2,8</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3085777414"/>
                  </a:ext>
                </a:extLst>
              </a:tr>
              <a:tr h="531495">
                <a:tc>
                  <a:txBody>
                    <a:bodyPr/>
                    <a:lstStyle/>
                    <a:p>
                      <a:pPr marL="165735" marR="127635" algn="ctr" hangingPunct="0">
                        <a:lnSpc>
                          <a:spcPct val="107000"/>
                        </a:lnSpc>
                        <a:spcBef>
                          <a:spcPts val="5"/>
                        </a:spcBef>
                        <a:spcAft>
                          <a:spcPts val="0"/>
                        </a:spcAft>
                      </a:pPr>
                      <a:r>
                        <a:rPr lang="ru-RU" sz="1200">
                          <a:effectLst/>
                        </a:rPr>
                        <a:t>Q</a:t>
                      </a:r>
                      <a:r>
                        <a:rPr lang="ru-RU" sz="1200" spc="-5">
                          <a:effectLst/>
                        </a:rPr>
                        <a:t>a</a:t>
                      </a:r>
                      <a:r>
                        <a:rPr lang="ru-RU" sz="1200">
                          <a:effectLst/>
                        </a:rPr>
                        <a:t>torlar asoslarining mini</a:t>
                      </a:r>
                      <a:r>
                        <a:rPr lang="ru-RU" sz="1200" spc="5">
                          <a:effectLst/>
                        </a:rPr>
                        <a:t>m</a:t>
                      </a:r>
                      <a:r>
                        <a:rPr lang="ru-RU" sz="1200">
                          <a:effectLst/>
                        </a:rPr>
                        <a:t>al qad</a:t>
                      </a:r>
                      <a:r>
                        <a:rPr lang="ru-RU" sz="1200" spc="-5">
                          <a:effectLst/>
                        </a:rPr>
                        <a:t>a</a:t>
                      </a:r>
                      <a:r>
                        <a:rPr lang="ru-RU" sz="1200">
                          <a:effectLst/>
                        </a:rPr>
                        <a:t>mi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5"/>
                        </a:spcBef>
                        <a:spcAft>
                          <a:spcPts val="0"/>
                        </a:spcAft>
                      </a:pPr>
                      <a:r>
                        <a:rPr lang="ru-RU" sz="1200">
                          <a:effectLst/>
                        </a:rPr>
                        <a:t>b</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85725" hangingPunct="0">
                        <a:lnSpc>
                          <a:spcPct val="107000"/>
                        </a:lnSpc>
                        <a:spcBef>
                          <a:spcPts val="5"/>
                        </a:spcBef>
                        <a:spcAft>
                          <a:spcPts val="0"/>
                        </a:spcAft>
                      </a:pPr>
                      <a:r>
                        <a:rPr lang="ru-RU" sz="1200">
                          <a:effectLst/>
                        </a:rPr>
                        <a:t>(22/14)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22d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5,5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8,0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16,0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22,0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31,0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978982404"/>
                  </a:ext>
                </a:extLst>
              </a:tr>
              <a:tr h="356870">
                <a:tc>
                  <a:txBody>
                    <a:bodyPr/>
                    <a:lstStyle/>
                    <a:p>
                      <a:pPr marL="168910" marR="107315" indent="-24130" hangingPunct="0">
                        <a:lnSpc>
                          <a:spcPct val="107000"/>
                        </a:lnSpc>
                        <a:spcBef>
                          <a:spcPts val="10"/>
                        </a:spcBef>
                        <a:spcAft>
                          <a:spcPts val="0"/>
                        </a:spcAft>
                      </a:pPr>
                      <a:r>
                        <a:rPr lang="en-US" sz="1200">
                          <a:effectLst/>
                        </a:rPr>
                        <a:t>So‘</a:t>
                      </a:r>
                      <a:r>
                        <a:rPr lang="en-US" sz="1200" spc="5">
                          <a:effectLst/>
                        </a:rPr>
                        <a:t>z</a:t>
                      </a:r>
                      <a:r>
                        <a:rPr lang="en-US" sz="1200">
                          <a:effectLst/>
                        </a:rPr>
                        <a:t>lar</a:t>
                      </a:r>
                      <a:r>
                        <a:rPr lang="en-US" sz="1200" spc="-5">
                          <a:effectLst/>
                        </a:rPr>
                        <a:t> </a:t>
                      </a:r>
                      <a:r>
                        <a:rPr lang="en-US" sz="1200">
                          <a:effectLst/>
                        </a:rPr>
                        <a:t>or</a:t>
                      </a:r>
                      <a:r>
                        <a:rPr lang="en-US" sz="1200" spc="-5">
                          <a:effectLst/>
                        </a:rPr>
                        <a:t>a</a:t>
                      </a:r>
                      <a:r>
                        <a:rPr lang="en-US" sz="1200">
                          <a:effectLst/>
                        </a:rPr>
                        <a:t>sid</a:t>
                      </a:r>
                      <a:r>
                        <a:rPr lang="en-US" sz="1200" spc="5">
                          <a:effectLst/>
                        </a:rPr>
                        <a:t>a</a:t>
                      </a:r>
                      <a:r>
                        <a:rPr lang="en-US" sz="1200" spc="-5">
                          <a:effectLst/>
                        </a:rPr>
                        <a:t>g</a:t>
                      </a:r>
                      <a:r>
                        <a:rPr lang="en-US" sz="1200">
                          <a:effectLst/>
                        </a:rPr>
                        <a:t>i mini</a:t>
                      </a:r>
                      <a:r>
                        <a:rPr lang="en-US" sz="1200" spc="5">
                          <a:effectLst/>
                        </a:rPr>
                        <a:t>m</a:t>
                      </a:r>
                      <a:r>
                        <a:rPr lang="en-US" sz="1200">
                          <a:effectLst/>
                        </a:rPr>
                        <a:t>al masofa</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6385" hangingPunct="0">
                        <a:lnSpc>
                          <a:spcPct val="107000"/>
                        </a:lnSpc>
                        <a:spcBef>
                          <a:spcPts val="10"/>
                        </a:spcBef>
                        <a:spcAft>
                          <a:spcPts val="0"/>
                        </a:spcAft>
                      </a:pPr>
                      <a:r>
                        <a:rPr lang="ru-RU" sz="1200">
                          <a:effectLst/>
                        </a:rPr>
                        <a:t>e</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(6/14)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10"/>
                        </a:spcBef>
                        <a:spcAft>
                          <a:spcPts val="0"/>
                        </a:spcAft>
                      </a:pPr>
                      <a:r>
                        <a:rPr lang="ru-RU" sz="1200">
                          <a:effectLst/>
                        </a:rPr>
                        <a:t>6d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10"/>
                        </a:spcBef>
                        <a:spcAft>
                          <a:spcPts val="0"/>
                        </a:spcAft>
                      </a:pPr>
                      <a:r>
                        <a:rPr lang="ru-RU" sz="1200">
                          <a:effectLst/>
                        </a:rPr>
                        <a:t>1,5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2,1</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3,1</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4,2</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6,0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8,4</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2486725436"/>
                  </a:ext>
                </a:extLst>
              </a:tr>
              <a:tr h="357505">
                <a:tc>
                  <a:txBody>
                    <a:bodyPr/>
                    <a:lstStyle/>
                    <a:p>
                      <a:pPr marL="118745" marR="156210" algn="r" hangingPunct="0">
                        <a:lnSpc>
                          <a:spcPct val="107000"/>
                        </a:lnSpc>
                        <a:spcBef>
                          <a:spcPts val="5"/>
                        </a:spcBef>
                        <a:spcAft>
                          <a:spcPts val="0"/>
                        </a:spcAft>
                      </a:pPr>
                      <a:r>
                        <a:rPr lang="en-US" sz="1200">
                          <a:effectLst/>
                        </a:rPr>
                        <a:t>Shrift chi</a:t>
                      </a:r>
                      <a:r>
                        <a:rPr lang="en-US" sz="1200" spc="5">
                          <a:effectLst/>
                        </a:rPr>
                        <a:t>z</a:t>
                      </a:r>
                      <a:r>
                        <a:rPr lang="en-US" sz="1200">
                          <a:effectLst/>
                        </a:rPr>
                        <a:t>iq</a:t>
                      </a:r>
                      <a:r>
                        <a:rPr lang="en-US" sz="1200" spc="5">
                          <a:effectLst/>
                        </a:rPr>
                        <a:t>l</a:t>
                      </a:r>
                      <a:r>
                        <a:rPr lang="en-US" sz="1200">
                          <a:effectLst/>
                        </a:rPr>
                        <a:t>ari-ning</a:t>
                      </a:r>
                      <a:r>
                        <a:rPr lang="en-US" sz="1200" spc="10">
                          <a:effectLst/>
                        </a:rPr>
                        <a:t> </a:t>
                      </a:r>
                      <a:r>
                        <a:rPr lang="en-US" sz="1200" spc="-15">
                          <a:effectLst/>
                        </a:rPr>
                        <a:t>y</a:t>
                      </a:r>
                      <a:r>
                        <a:rPr lang="en-US" sz="1200">
                          <a:effectLst/>
                        </a:rPr>
                        <a:t>o‘</a:t>
                      </a:r>
                      <a:r>
                        <a:rPr lang="en-US" sz="1200" spc="-5">
                          <a:effectLst/>
                        </a:rPr>
                        <a:t>g‘</a:t>
                      </a:r>
                      <a:r>
                        <a:rPr lang="en-US" sz="1200">
                          <a:effectLst/>
                        </a:rPr>
                        <a:t>onl</a:t>
                      </a:r>
                      <a:r>
                        <a:rPr lang="en-US" sz="1200" spc="15">
                          <a:effectLst/>
                        </a:rPr>
                        <a:t>i</a:t>
                      </a:r>
                      <a:r>
                        <a:rPr lang="en-US" sz="1200" spc="-5">
                          <a:effectLst/>
                        </a:rPr>
                        <a:t>g</a:t>
                      </a:r>
                      <a:r>
                        <a:rPr lang="en-US"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5"/>
                        </a:spcBef>
                        <a:spcAft>
                          <a:spcPts val="0"/>
                        </a:spcAft>
                      </a:pPr>
                      <a:r>
                        <a:rPr lang="ru-RU" sz="1200">
                          <a:effectLst/>
                        </a:rPr>
                        <a:t>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(1/14)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0,25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0,35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0,5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0,7</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dirty="0">
                          <a:effectLst/>
                        </a:rPr>
                        <a:t>1,4</a:t>
                      </a:r>
                      <a:endParaRPr lang="ru-RU"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2861000694"/>
                  </a:ext>
                </a:extLst>
              </a:tr>
            </a:tbl>
          </a:graphicData>
        </a:graphic>
      </p:graphicFrame>
    </p:spTree>
    <p:extLst>
      <p:ext uri="{BB962C8B-B14F-4D97-AF65-F5344CB8AC3E}">
        <p14:creationId xmlns:p14="http://schemas.microsoft.com/office/powerpoint/2010/main" val="899549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xmlns="" id="{682FFAD4-FF04-42A5-8D90-36BA8DB7DA3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graphicFrame>
        <p:nvGraphicFramePr>
          <p:cNvPr id="4" name="Таблица 3">
            <a:extLst>
              <a:ext uri="{FF2B5EF4-FFF2-40B4-BE49-F238E27FC236}">
                <a16:creationId xmlns:a16="http://schemas.microsoft.com/office/drawing/2014/main" xmlns="" id="{B290B224-5F97-440D-BCC7-BC9B44CAC193}"/>
              </a:ext>
            </a:extLst>
          </p:cNvPr>
          <p:cNvGraphicFramePr>
            <a:graphicFrameLocks noGrp="1"/>
          </p:cNvGraphicFramePr>
          <p:nvPr>
            <p:extLst>
              <p:ext uri="{D42A27DB-BD31-4B8C-83A1-F6EECF244321}">
                <p14:modId xmlns:p14="http://schemas.microsoft.com/office/powerpoint/2010/main" val="220697368"/>
              </p:ext>
            </p:extLst>
          </p:nvPr>
        </p:nvGraphicFramePr>
        <p:xfrm>
          <a:off x="355600" y="193040"/>
          <a:ext cx="11206480" cy="5253385"/>
        </p:xfrm>
        <a:graphic>
          <a:graphicData uri="http://schemas.openxmlformats.org/drawingml/2006/table">
            <a:tbl>
              <a:tblPr>
                <a:tableStyleId>{5C22544A-7EE6-4342-B048-85BDC9FD1C3A}</a:tableStyleId>
              </a:tblPr>
              <a:tblGrid>
                <a:gridCol w="2357964">
                  <a:extLst>
                    <a:ext uri="{9D8B030D-6E8A-4147-A177-3AD203B41FA5}">
                      <a16:colId xmlns:a16="http://schemas.microsoft.com/office/drawing/2014/main" xmlns="" val="287077619"/>
                    </a:ext>
                  </a:extLst>
                </a:gridCol>
                <a:gridCol w="1180739">
                  <a:extLst>
                    <a:ext uri="{9D8B030D-6E8A-4147-A177-3AD203B41FA5}">
                      <a16:colId xmlns:a16="http://schemas.microsoft.com/office/drawing/2014/main" xmlns="" val="534905609"/>
                    </a:ext>
                  </a:extLst>
                </a:gridCol>
                <a:gridCol w="1177225">
                  <a:extLst>
                    <a:ext uri="{9D8B030D-6E8A-4147-A177-3AD203B41FA5}">
                      <a16:colId xmlns:a16="http://schemas.microsoft.com/office/drawing/2014/main" xmlns="" val="1474650389"/>
                    </a:ext>
                  </a:extLst>
                </a:gridCol>
                <a:gridCol w="886726">
                  <a:extLst>
                    <a:ext uri="{9D8B030D-6E8A-4147-A177-3AD203B41FA5}">
                      <a16:colId xmlns:a16="http://schemas.microsoft.com/office/drawing/2014/main" xmlns="" val="1274558206"/>
                    </a:ext>
                  </a:extLst>
                </a:gridCol>
                <a:gridCol w="884383">
                  <a:extLst>
                    <a:ext uri="{9D8B030D-6E8A-4147-A177-3AD203B41FA5}">
                      <a16:colId xmlns:a16="http://schemas.microsoft.com/office/drawing/2014/main" xmlns="" val="1877517319"/>
                    </a:ext>
                  </a:extLst>
                </a:gridCol>
                <a:gridCol w="882040">
                  <a:extLst>
                    <a:ext uri="{9D8B030D-6E8A-4147-A177-3AD203B41FA5}">
                      <a16:colId xmlns:a16="http://schemas.microsoft.com/office/drawing/2014/main" xmlns="" val="2003065720"/>
                    </a:ext>
                  </a:extLst>
                </a:gridCol>
                <a:gridCol w="885555">
                  <a:extLst>
                    <a:ext uri="{9D8B030D-6E8A-4147-A177-3AD203B41FA5}">
                      <a16:colId xmlns:a16="http://schemas.microsoft.com/office/drawing/2014/main" xmlns="" val="2688446997"/>
                    </a:ext>
                  </a:extLst>
                </a:gridCol>
                <a:gridCol w="882040">
                  <a:extLst>
                    <a:ext uri="{9D8B030D-6E8A-4147-A177-3AD203B41FA5}">
                      <a16:colId xmlns:a16="http://schemas.microsoft.com/office/drawing/2014/main" xmlns="" val="898757571"/>
                    </a:ext>
                  </a:extLst>
                </a:gridCol>
                <a:gridCol w="884383">
                  <a:extLst>
                    <a:ext uri="{9D8B030D-6E8A-4147-A177-3AD203B41FA5}">
                      <a16:colId xmlns:a16="http://schemas.microsoft.com/office/drawing/2014/main" xmlns="" val="2763897824"/>
                    </a:ext>
                  </a:extLst>
                </a:gridCol>
                <a:gridCol w="1185425">
                  <a:extLst>
                    <a:ext uri="{9D8B030D-6E8A-4147-A177-3AD203B41FA5}">
                      <a16:colId xmlns:a16="http://schemas.microsoft.com/office/drawing/2014/main" xmlns="" val="2432802157"/>
                    </a:ext>
                  </a:extLst>
                </a:gridCol>
              </a:tblGrid>
              <a:tr h="809083">
                <a:tc>
                  <a:txBody>
                    <a:bodyPr/>
                    <a:lstStyle/>
                    <a:p>
                      <a:pPr marL="81915" hangingPunct="0">
                        <a:lnSpc>
                          <a:spcPct val="107000"/>
                        </a:lnSpc>
                        <a:spcBef>
                          <a:spcPts val="5"/>
                        </a:spcBef>
                        <a:spcAft>
                          <a:spcPts val="0"/>
                        </a:spcAft>
                      </a:pPr>
                      <a:r>
                        <a:rPr lang="ru-RU" sz="1200">
                          <a:effectLst/>
                        </a:rPr>
                        <a:t>Shrift ko‘rsatkichi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7470" hangingPunct="0">
                        <a:lnSpc>
                          <a:spcPct val="107000"/>
                        </a:lnSpc>
                        <a:spcBef>
                          <a:spcPts val="5"/>
                        </a:spcBef>
                        <a:spcAft>
                          <a:spcPts val="0"/>
                        </a:spcAft>
                      </a:pPr>
                      <a:r>
                        <a:rPr lang="ru-RU" sz="1200" spc="-5">
                          <a:effectLst/>
                        </a:rPr>
                        <a:t>Be</a:t>
                      </a:r>
                      <a:r>
                        <a:rPr lang="ru-RU" sz="1200">
                          <a:effectLst/>
                        </a:rPr>
                        <a:t>l</a:t>
                      </a:r>
                      <a:r>
                        <a:rPr lang="ru-RU" sz="1200" spc="10">
                          <a:effectLst/>
                        </a:rPr>
                        <a:t>-</a:t>
                      </a:r>
                      <a:r>
                        <a:rPr lang="ru-RU" sz="1200" spc="-10">
                          <a:effectLst/>
                        </a:rPr>
                        <a:t>g</a:t>
                      </a:r>
                      <a:r>
                        <a:rPr lang="ru-RU" sz="1200">
                          <a:effectLst/>
                        </a:rPr>
                        <a:t>isi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gridSpan="2">
                  <a:txBody>
                    <a:bodyPr/>
                    <a:lstStyle/>
                    <a:p>
                      <a:pPr marL="287655" marR="252095" indent="67945" hangingPunct="0">
                        <a:lnSpc>
                          <a:spcPct val="107000"/>
                        </a:lnSpc>
                        <a:spcBef>
                          <a:spcPts val="5"/>
                        </a:spcBef>
                        <a:spcAft>
                          <a:spcPts val="0"/>
                        </a:spcAft>
                      </a:pPr>
                      <a:r>
                        <a:rPr lang="ru-RU" sz="1200">
                          <a:effectLst/>
                        </a:rPr>
                        <a:t>Nisb</a:t>
                      </a:r>
                      <a:r>
                        <a:rPr lang="ru-RU" sz="1200" spc="15">
                          <a:effectLst/>
                        </a:rPr>
                        <a:t>i</a:t>
                      </a:r>
                      <a:r>
                        <a:rPr lang="ru-RU" sz="1200">
                          <a:effectLst/>
                        </a:rPr>
                        <a:t>y o’lchami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ru-RU"/>
                    </a:p>
                  </a:txBody>
                  <a:tcPr/>
                </a:tc>
                <a:tc gridSpan="6">
                  <a:txBody>
                    <a:bodyPr/>
                    <a:lstStyle/>
                    <a:p>
                      <a:pPr marL="1398905" marR="918845" indent="-443865" hangingPunct="0">
                        <a:lnSpc>
                          <a:spcPct val="107000"/>
                        </a:lnSpc>
                        <a:spcBef>
                          <a:spcPts val="5"/>
                        </a:spcBef>
                        <a:spcAft>
                          <a:spcPts val="0"/>
                        </a:spcAft>
                      </a:pPr>
                      <a:r>
                        <a:rPr lang="ru-RU" sz="1200">
                          <a:effectLst/>
                        </a:rPr>
                        <a:t>Shrift </a:t>
                      </a:r>
                      <a:r>
                        <a:rPr lang="ru-RU" sz="1200" spc="5">
                          <a:effectLst/>
                        </a:rPr>
                        <a:t>o</a:t>
                      </a:r>
                      <a:r>
                        <a:rPr lang="ru-RU" sz="1200">
                          <a:effectLst/>
                        </a:rPr>
                        <a:t>‘lcham</a:t>
                      </a:r>
                      <a:r>
                        <a:rPr lang="ru-RU" sz="1200" spc="5">
                          <a:effectLst/>
                        </a:rPr>
                        <a:t>l</a:t>
                      </a:r>
                      <a:r>
                        <a:rPr lang="ru-RU" sz="1200">
                          <a:effectLst/>
                        </a:rPr>
                        <a:t>ari, mm</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3503252246"/>
                  </a:ext>
                </a:extLst>
              </a:tr>
              <a:tr h="687432">
                <a:tc>
                  <a:txBody>
                    <a:bodyPr/>
                    <a:lstStyle/>
                    <a:p>
                      <a:pPr marL="291465" marR="340995" algn="r" hangingPunct="0">
                        <a:lnSpc>
                          <a:spcPct val="107000"/>
                        </a:lnSpc>
                        <a:spcBef>
                          <a:spcPts val="5"/>
                        </a:spcBef>
                        <a:spcAft>
                          <a:spcPts val="0"/>
                        </a:spcAft>
                      </a:pPr>
                      <a:r>
                        <a:rPr lang="ru-RU" sz="1200" spc="-5">
                          <a:effectLst/>
                        </a:rPr>
                        <a:t>B</a:t>
                      </a:r>
                      <a:r>
                        <a:rPr lang="ru-RU" sz="1200">
                          <a:effectLst/>
                        </a:rPr>
                        <a:t>osh h</a:t>
                      </a:r>
                      <a:r>
                        <a:rPr lang="ru-RU" sz="1200" spc="-5">
                          <a:effectLst/>
                        </a:rPr>
                        <a:t>a</a:t>
                      </a:r>
                      <a:r>
                        <a:rPr lang="ru-RU" sz="1200" spc="5">
                          <a:effectLst/>
                        </a:rPr>
                        <a:t>r</a:t>
                      </a:r>
                      <a:r>
                        <a:rPr lang="ru-RU" sz="1200">
                          <a:effectLst/>
                        </a:rPr>
                        <a:t>f balandli</a:t>
                      </a:r>
                      <a:r>
                        <a:rPr lang="ru-RU" sz="1200" spc="-5">
                          <a:effectLst/>
                        </a:rPr>
                        <a:t>g</a:t>
                      </a:r>
                      <a:r>
                        <a:rPr lang="ru-RU"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5"/>
                        </a:spcBef>
                        <a:spcAft>
                          <a:spcPts val="0"/>
                        </a:spcAft>
                      </a:pPr>
                      <a:r>
                        <a:rPr lang="ru-RU" sz="1200">
                          <a:effectLst/>
                        </a:rPr>
                        <a:t>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83185" hangingPunct="0">
                        <a:lnSpc>
                          <a:spcPct val="107000"/>
                        </a:lnSpc>
                        <a:spcBef>
                          <a:spcPts val="5"/>
                        </a:spcBef>
                        <a:spcAft>
                          <a:spcPts val="0"/>
                        </a:spcAft>
                      </a:pPr>
                      <a:r>
                        <a:rPr lang="ru-RU" sz="1200">
                          <a:effectLst/>
                        </a:rPr>
                        <a:t>(10/10)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10d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2,5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3,0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5,0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7,0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80" marR="304800" algn="r" hangingPunct="0">
                        <a:lnSpc>
                          <a:spcPct val="107000"/>
                        </a:lnSpc>
                        <a:spcBef>
                          <a:spcPts val="5"/>
                        </a:spcBef>
                        <a:spcAft>
                          <a:spcPts val="0"/>
                        </a:spcAft>
                      </a:pPr>
                      <a:r>
                        <a:rPr lang="ru-RU" sz="1200">
                          <a:effectLst/>
                        </a:rPr>
                        <a:t>14,0 20,0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4065467220"/>
                  </a:ext>
                </a:extLst>
              </a:tr>
              <a:tr h="687432">
                <a:tc>
                  <a:txBody>
                    <a:bodyPr/>
                    <a:lstStyle/>
                    <a:p>
                      <a:pPr marL="333375" marR="240030" indent="-55880" hangingPunct="0">
                        <a:lnSpc>
                          <a:spcPct val="107000"/>
                        </a:lnSpc>
                        <a:spcBef>
                          <a:spcPts val="5"/>
                        </a:spcBef>
                        <a:spcAft>
                          <a:spcPts val="0"/>
                        </a:spcAft>
                      </a:pPr>
                      <a:r>
                        <a:rPr lang="ru-RU" sz="1200">
                          <a:effectLst/>
                        </a:rPr>
                        <a:t>Yozma harf balandli</a:t>
                      </a:r>
                      <a:r>
                        <a:rPr lang="ru-RU" sz="1200" spc="-5">
                          <a:effectLst/>
                        </a:rPr>
                        <a:t>g</a:t>
                      </a:r>
                      <a:r>
                        <a:rPr lang="ru-RU"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6385" hangingPunct="0">
                        <a:lnSpc>
                          <a:spcPct val="107000"/>
                        </a:lnSpc>
                        <a:spcBef>
                          <a:spcPts val="5"/>
                        </a:spcBef>
                        <a:spcAft>
                          <a:spcPts val="0"/>
                        </a:spcAft>
                      </a:pPr>
                      <a:r>
                        <a:rPr lang="ru-RU" sz="1200">
                          <a:effectLst/>
                        </a:rPr>
                        <a:t>s</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(7/10)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7d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2,5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3,5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5,0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7,0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10,0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80" marR="304800" algn="r" hangingPunct="0">
                        <a:lnSpc>
                          <a:spcPct val="107000"/>
                        </a:lnSpc>
                        <a:spcBef>
                          <a:spcPts val="5"/>
                        </a:spcBef>
                        <a:spcAft>
                          <a:spcPts val="0"/>
                        </a:spcAft>
                      </a:pPr>
                      <a:r>
                        <a:rPr lang="ru-RU" sz="1200">
                          <a:effectLst/>
                        </a:rPr>
                        <a:t>10,0 14,0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3552645490"/>
                  </a:ext>
                </a:extLst>
              </a:tr>
              <a:tr h="651422">
                <a:tc>
                  <a:txBody>
                    <a:bodyPr/>
                    <a:lstStyle/>
                    <a:p>
                      <a:pPr marL="418465" marR="84455" indent="-296545" hangingPunct="0">
                        <a:lnSpc>
                          <a:spcPct val="98000"/>
                        </a:lnSpc>
                        <a:spcBef>
                          <a:spcPts val="15"/>
                        </a:spcBef>
                        <a:spcAft>
                          <a:spcPts val="0"/>
                        </a:spcAft>
                      </a:pPr>
                      <a:r>
                        <a:rPr lang="ru-RU" sz="1200">
                          <a:effectLst/>
                        </a:rPr>
                        <a:t>H</a:t>
                      </a:r>
                      <a:r>
                        <a:rPr lang="ru-RU" sz="1200" spc="-5">
                          <a:effectLst/>
                        </a:rPr>
                        <a:t>a</a:t>
                      </a:r>
                      <a:r>
                        <a:rPr lang="ru-RU" sz="1200">
                          <a:effectLst/>
                        </a:rPr>
                        <a:t>r</a:t>
                      </a:r>
                      <a:r>
                        <a:rPr lang="ru-RU" sz="1200" spc="-5">
                          <a:effectLst/>
                        </a:rPr>
                        <a:t>f</a:t>
                      </a:r>
                      <a:r>
                        <a:rPr lang="ru-RU" sz="1200">
                          <a:effectLst/>
                        </a:rPr>
                        <a:t>l</a:t>
                      </a:r>
                      <a:r>
                        <a:rPr lang="ru-RU" sz="1200" spc="5">
                          <a:effectLst/>
                        </a:rPr>
                        <a:t>a</a:t>
                      </a:r>
                      <a:r>
                        <a:rPr lang="ru-RU" sz="1200">
                          <a:effectLst/>
                        </a:rPr>
                        <a:t>r or</a:t>
                      </a:r>
                      <a:r>
                        <a:rPr lang="ru-RU" sz="1200" spc="-5">
                          <a:effectLst/>
                        </a:rPr>
                        <a:t>a</a:t>
                      </a:r>
                      <a:r>
                        <a:rPr lang="ru-RU" sz="1200">
                          <a:effectLst/>
                        </a:rPr>
                        <a:t>sid</a:t>
                      </a:r>
                      <a:r>
                        <a:rPr lang="ru-RU" sz="1200" spc="5">
                          <a:effectLst/>
                        </a:rPr>
                        <a:t>a</a:t>
                      </a:r>
                      <a:r>
                        <a:rPr lang="ru-RU" sz="1200" spc="-5">
                          <a:effectLst/>
                        </a:rPr>
                        <a:t>g</a:t>
                      </a:r>
                      <a:r>
                        <a:rPr lang="ru-RU" sz="1200">
                          <a:effectLst/>
                        </a:rPr>
                        <a:t>i masofa</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0035" hangingPunct="0">
                        <a:lnSpc>
                          <a:spcPct val="107000"/>
                        </a:lnSpc>
                        <a:spcBef>
                          <a:spcPts val="15"/>
                        </a:spcBef>
                        <a:spcAft>
                          <a:spcPts val="0"/>
                        </a:spcAft>
                      </a:pPr>
                      <a:r>
                        <a:rPr lang="ru-RU" sz="1200">
                          <a:effectLst/>
                        </a:rPr>
                        <a:t>α</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5"/>
                        </a:spcBef>
                        <a:spcAft>
                          <a:spcPts val="0"/>
                        </a:spcAft>
                      </a:pPr>
                      <a:r>
                        <a:rPr lang="ru-RU" sz="1200">
                          <a:effectLst/>
                        </a:rPr>
                        <a:t>(2/10)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2d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5"/>
                        </a:spcBef>
                        <a:spcAft>
                          <a:spcPts val="0"/>
                        </a:spcAft>
                      </a:pPr>
                      <a:r>
                        <a:rPr lang="ru-RU" sz="1200">
                          <a:effectLst/>
                        </a:rPr>
                        <a:t>0,5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15"/>
                        </a:spcBef>
                        <a:spcAft>
                          <a:spcPts val="0"/>
                        </a:spcAft>
                      </a:pPr>
                      <a:r>
                        <a:rPr lang="ru-RU" sz="1200">
                          <a:effectLst/>
                        </a:rPr>
                        <a:t>0,7</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1,4</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5"/>
                        </a:spcBef>
                        <a:spcAft>
                          <a:spcPts val="0"/>
                        </a:spcAft>
                      </a:pPr>
                      <a:r>
                        <a:rPr lang="ru-RU" sz="1200">
                          <a:effectLst/>
                        </a:rPr>
                        <a:t>2,0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80" marR="381000" algn="r" hangingPunct="0">
                        <a:lnSpc>
                          <a:spcPct val="98000"/>
                        </a:lnSpc>
                        <a:spcBef>
                          <a:spcPts val="15"/>
                        </a:spcBef>
                        <a:spcAft>
                          <a:spcPts val="0"/>
                        </a:spcAft>
                      </a:pPr>
                      <a:r>
                        <a:rPr lang="ru-RU" sz="1200">
                          <a:effectLst/>
                        </a:rPr>
                        <a:t>4,0 2,8</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02192863"/>
                  </a:ext>
                </a:extLst>
              </a:tr>
              <a:tr h="1043152">
                <a:tc>
                  <a:txBody>
                    <a:bodyPr/>
                    <a:lstStyle/>
                    <a:p>
                      <a:pPr marL="141605" marR="104775" algn="ctr" hangingPunct="0">
                        <a:lnSpc>
                          <a:spcPct val="107000"/>
                        </a:lnSpc>
                        <a:spcBef>
                          <a:spcPts val="15"/>
                        </a:spcBef>
                        <a:spcAft>
                          <a:spcPts val="0"/>
                        </a:spcAft>
                      </a:pPr>
                      <a:r>
                        <a:rPr lang="ru-RU" sz="1200">
                          <a:effectLst/>
                        </a:rPr>
                        <a:t>Q</a:t>
                      </a:r>
                      <a:r>
                        <a:rPr lang="ru-RU" sz="1200" spc="-5">
                          <a:effectLst/>
                        </a:rPr>
                        <a:t>a</a:t>
                      </a:r>
                      <a:r>
                        <a:rPr lang="ru-RU" sz="1200">
                          <a:effectLst/>
                        </a:rPr>
                        <a:t>torlar asoslarining mini</a:t>
                      </a:r>
                      <a:r>
                        <a:rPr lang="ru-RU" sz="1200" spc="5">
                          <a:effectLst/>
                        </a:rPr>
                        <a:t>m</a:t>
                      </a:r>
                      <a:r>
                        <a:rPr lang="ru-RU" sz="1200">
                          <a:effectLst/>
                        </a:rPr>
                        <a:t>al qad</a:t>
                      </a:r>
                      <a:r>
                        <a:rPr lang="ru-RU" sz="1200" spc="-5">
                          <a:effectLst/>
                        </a:rPr>
                        <a:t>a</a:t>
                      </a:r>
                      <a:r>
                        <a:rPr lang="ru-RU" sz="1200">
                          <a:effectLst/>
                        </a:rPr>
                        <a:t>mi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15"/>
                        </a:spcBef>
                        <a:spcAft>
                          <a:spcPts val="0"/>
                        </a:spcAft>
                      </a:pPr>
                      <a:r>
                        <a:rPr lang="ru-RU" sz="1200">
                          <a:effectLst/>
                        </a:rPr>
                        <a:t>b</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83185" hangingPunct="0">
                        <a:lnSpc>
                          <a:spcPct val="107000"/>
                        </a:lnSpc>
                        <a:spcBef>
                          <a:spcPts val="15"/>
                        </a:spcBef>
                        <a:spcAft>
                          <a:spcPts val="0"/>
                        </a:spcAft>
                      </a:pPr>
                      <a:r>
                        <a:rPr lang="ru-RU" sz="1200">
                          <a:effectLst/>
                        </a:rPr>
                        <a:t>(17/10)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17d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5"/>
                        </a:spcBef>
                        <a:spcAft>
                          <a:spcPts val="0"/>
                        </a:spcAft>
                      </a:pPr>
                      <a:r>
                        <a:rPr lang="ru-RU" sz="1200">
                          <a:effectLst/>
                        </a:rPr>
                        <a:t>5,5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15"/>
                        </a:spcBef>
                        <a:spcAft>
                          <a:spcPts val="0"/>
                        </a:spcAft>
                      </a:pPr>
                      <a:r>
                        <a:rPr lang="ru-RU" sz="1200">
                          <a:effectLst/>
                        </a:rPr>
                        <a:t>8,0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11,0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5"/>
                        </a:spcBef>
                        <a:spcAft>
                          <a:spcPts val="0"/>
                        </a:spcAft>
                      </a:pPr>
                      <a:r>
                        <a:rPr lang="ru-RU" sz="1200">
                          <a:effectLst/>
                        </a:rPr>
                        <a:t>16,0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5"/>
                        </a:spcBef>
                        <a:spcAft>
                          <a:spcPts val="0"/>
                        </a:spcAft>
                      </a:pPr>
                      <a:r>
                        <a:rPr lang="ru-RU" sz="1200">
                          <a:effectLst/>
                        </a:rPr>
                        <a:t>22,0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80" marR="304800" algn="r" hangingPunct="0">
                        <a:lnSpc>
                          <a:spcPct val="107000"/>
                        </a:lnSpc>
                        <a:spcBef>
                          <a:spcPts val="15"/>
                        </a:spcBef>
                        <a:spcAft>
                          <a:spcPts val="0"/>
                        </a:spcAft>
                      </a:pPr>
                      <a:r>
                        <a:rPr lang="ru-RU" sz="1200">
                          <a:effectLst/>
                        </a:rPr>
                        <a:t>24,0 31,0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97740030"/>
                  </a:ext>
                </a:extLst>
              </a:tr>
              <a:tr h="687432">
                <a:tc>
                  <a:txBody>
                    <a:bodyPr/>
                    <a:lstStyle/>
                    <a:p>
                      <a:pPr marL="146050" marR="83820" indent="-25400" hangingPunct="0">
                        <a:lnSpc>
                          <a:spcPct val="107000"/>
                        </a:lnSpc>
                        <a:spcBef>
                          <a:spcPts val="5"/>
                        </a:spcBef>
                        <a:spcAft>
                          <a:spcPts val="0"/>
                        </a:spcAft>
                      </a:pPr>
                      <a:r>
                        <a:rPr lang="en-US" sz="1200">
                          <a:effectLst/>
                        </a:rPr>
                        <a:t>So‘</a:t>
                      </a:r>
                      <a:r>
                        <a:rPr lang="en-US" sz="1200" spc="5">
                          <a:effectLst/>
                        </a:rPr>
                        <a:t>z</a:t>
                      </a:r>
                      <a:r>
                        <a:rPr lang="en-US" sz="1200">
                          <a:effectLst/>
                        </a:rPr>
                        <a:t>lar</a:t>
                      </a:r>
                      <a:r>
                        <a:rPr lang="en-US" sz="1200" spc="-5">
                          <a:effectLst/>
                        </a:rPr>
                        <a:t> </a:t>
                      </a:r>
                      <a:r>
                        <a:rPr lang="en-US" sz="1200">
                          <a:effectLst/>
                        </a:rPr>
                        <a:t>or</a:t>
                      </a:r>
                      <a:r>
                        <a:rPr lang="en-US" sz="1200" spc="-5">
                          <a:effectLst/>
                        </a:rPr>
                        <a:t>a</a:t>
                      </a:r>
                      <a:r>
                        <a:rPr lang="en-US" sz="1200">
                          <a:effectLst/>
                        </a:rPr>
                        <a:t>sid</a:t>
                      </a:r>
                      <a:r>
                        <a:rPr lang="en-US" sz="1200" spc="10">
                          <a:effectLst/>
                        </a:rPr>
                        <a:t>a</a:t>
                      </a:r>
                      <a:r>
                        <a:rPr lang="en-US" sz="1200" spc="-10">
                          <a:effectLst/>
                        </a:rPr>
                        <a:t>g</a:t>
                      </a:r>
                      <a:r>
                        <a:rPr lang="en-US" sz="1200">
                          <a:effectLst/>
                        </a:rPr>
                        <a:t>i mini</a:t>
                      </a:r>
                      <a:r>
                        <a:rPr lang="en-US" sz="1200" spc="5">
                          <a:effectLst/>
                        </a:rPr>
                        <a:t>m</a:t>
                      </a:r>
                      <a:r>
                        <a:rPr lang="en-US" sz="1200">
                          <a:effectLst/>
                        </a:rPr>
                        <a:t>al masofa</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6385" hangingPunct="0">
                        <a:lnSpc>
                          <a:spcPct val="107000"/>
                        </a:lnSpc>
                        <a:spcBef>
                          <a:spcPts val="5"/>
                        </a:spcBef>
                        <a:spcAft>
                          <a:spcPts val="0"/>
                        </a:spcAft>
                      </a:pPr>
                      <a:r>
                        <a:rPr lang="ru-RU" sz="1200">
                          <a:effectLst/>
                        </a:rPr>
                        <a:t>e</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(6/10)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6d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1,5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5"/>
                        </a:spcBef>
                        <a:spcAft>
                          <a:spcPts val="0"/>
                        </a:spcAft>
                      </a:pPr>
                      <a:r>
                        <a:rPr lang="ru-RU" sz="1200">
                          <a:effectLst/>
                        </a:rPr>
                        <a:t>2,1</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3,1</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4,2</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5"/>
                        </a:spcBef>
                        <a:spcAft>
                          <a:spcPts val="0"/>
                        </a:spcAft>
                      </a:pPr>
                      <a:r>
                        <a:rPr lang="ru-RU" sz="1200">
                          <a:effectLst/>
                        </a:rPr>
                        <a:t>6,0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5"/>
                        </a:spcBef>
                        <a:spcAft>
                          <a:spcPts val="0"/>
                        </a:spcAft>
                      </a:pPr>
                      <a:r>
                        <a:rPr lang="ru-RU" sz="1200">
                          <a:effectLst/>
                        </a:rPr>
                        <a:t>12,08,4</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626529144"/>
                  </a:ext>
                </a:extLst>
              </a:tr>
              <a:tr h="687432">
                <a:tc>
                  <a:txBody>
                    <a:bodyPr/>
                    <a:lstStyle/>
                    <a:p>
                      <a:pPr marL="93980" marR="133350" algn="r" hangingPunct="0">
                        <a:lnSpc>
                          <a:spcPct val="107000"/>
                        </a:lnSpc>
                        <a:spcBef>
                          <a:spcPts val="10"/>
                        </a:spcBef>
                        <a:spcAft>
                          <a:spcPts val="0"/>
                        </a:spcAft>
                      </a:pPr>
                      <a:r>
                        <a:rPr lang="en-US" sz="1200">
                          <a:effectLst/>
                        </a:rPr>
                        <a:t>Shrift chi</a:t>
                      </a:r>
                      <a:r>
                        <a:rPr lang="en-US" sz="1200" spc="5">
                          <a:effectLst/>
                        </a:rPr>
                        <a:t>z</a:t>
                      </a:r>
                      <a:r>
                        <a:rPr lang="en-US" sz="1200">
                          <a:effectLst/>
                        </a:rPr>
                        <a:t>iq</a:t>
                      </a:r>
                      <a:r>
                        <a:rPr lang="en-US" sz="1200" spc="5">
                          <a:effectLst/>
                        </a:rPr>
                        <a:t>l</a:t>
                      </a:r>
                      <a:r>
                        <a:rPr lang="en-US" sz="1200">
                          <a:effectLst/>
                        </a:rPr>
                        <a:t>ari-ning</a:t>
                      </a:r>
                      <a:r>
                        <a:rPr lang="en-US" sz="1200" spc="10">
                          <a:effectLst/>
                        </a:rPr>
                        <a:t> </a:t>
                      </a:r>
                      <a:r>
                        <a:rPr lang="en-US" sz="1200" spc="-15">
                          <a:effectLst/>
                        </a:rPr>
                        <a:t>y</a:t>
                      </a:r>
                      <a:r>
                        <a:rPr lang="en-US" sz="1200">
                          <a:effectLst/>
                        </a:rPr>
                        <a:t>o‘</a:t>
                      </a:r>
                      <a:r>
                        <a:rPr lang="en-US" sz="1200" spc="-5">
                          <a:effectLst/>
                        </a:rPr>
                        <a:t>g‘</a:t>
                      </a:r>
                      <a:r>
                        <a:rPr lang="en-US" sz="1200">
                          <a:effectLst/>
                        </a:rPr>
                        <a:t>onl</a:t>
                      </a:r>
                      <a:r>
                        <a:rPr lang="en-US" sz="1200" spc="15">
                          <a:effectLst/>
                        </a:rPr>
                        <a:t>i</a:t>
                      </a:r>
                      <a:r>
                        <a:rPr lang="en-US" sz="1200" spc="-5">
                          <a:effectLst/>
                        </a:rPr>
                        <a:t>g</a:t>
                      </a:r>
                      <a:r>
                        <a:rPr lang="en-US" sz="1200">
                          <a:effectLst/>
                        </a:rPr>
                        <a:t>i</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81940" hangingPunct="0">
                        <a:lnSpc>
                          <a:spcPct val="107000"/>
                        </a:lnSpc>
                        <a:spcBef>
                          <a:spcPts val="10"/>
                        </a:spcBef>
                        <a:spcAft>
                          <a:spcPts val="0"/>
                        </a:spcAft>
                      </a:pPr>
                      <a:r>
                        <a:rPr lang="ru-RU" sz="1200">
                          <a:effectLst/>
                        </a:rPr>
                        <a:t>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(1/10) h</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d</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0,25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hangingPunct="0">
                        <a:lnSpc>
                          <a:spcPct val="107000"/>
                        </a:lnSpc>
                        <a:spcBef>
                          <a:spcPts val="10"/>
                        </a:spcBef>
                        <a:spcAft>
                          <a:spcPts val="0"/>
                        </a:spcAft>
                      </a:pPr>
                      <a:r>
                        <a:rPr lang="ru-RU" sz="1200">
                          <a:effectLst/>
                        </a:rPr>
                        <a:t>0,35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0,5</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hangingPunct="0">
                        <a:lnSpc>
                          <a:spcPct val="107000"/>
                        </a:lnSpc>
                        <a:spcBef>
                          <a:spcPts val="10"/>
                        </a:spcBef>
                        <a:spcAft>
                          <a:spcPts val="0"/>
                        </a:spcAft>
                      </a:pPr>
                      <a:r>
                        <a:rPr lang="ru-RU" sz="1200">
                          <a:effectLst/>
                        </a:rPr>
                        <a:t>0,7</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hangingPunct="0">
                        <a:lnSpc>
                          <a:spcPct val="107000"/>
                        </a:lnSpc>
                        <a:spcBef>
                          <a:spcPts val="10"/>
                        </a:spcBef>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0480" marR="381000" algn="r" hangingPunct="0">
                        <a:lnSpc>
                          <a:spcPct val="107000"/>
                        </a:lnSpc>
                        <a:spcBef>
                          <a:spcPts val="10"/>
                        </a:spcBef>
                        <a:spcAft>
                          <a:spcPts val="0"/>
                        </a:spcAft>
                      </a:pPr>
                      <a:r>
                        <a:rPr lang="ru-RU" sz="1200" dirty="0">
                          <a:effectLst/>
                        </a:rPr>
                        <a:t>2,0 1,4</a:t>
                      </a:r>
                      <a:endParaRPr lang="ru-RU"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xmlns="" val="1138781976"/>
                  </a:ext>
                </a:extLst>
              </a:tr>
            </a:tbl>
          </a:graphicData>
        </a:graphic>
      </p:graphicFrame>
      <p:sp>
        <p:nvSpPr>
          <p:cNvPr id="5" name="Прямоугольник 4">
            <a:extLst>
              <a:ext uri="{FF2B5EF4-FFF2-40B4-BE49-F238E27FC236}">
                <a16:creationId xmlns:a16="http://schemas.microsoft.com/office/drawing/2014/main" xmlns="" id="{92B71A10-6FC3-45AD-9543-4A4E4E36C274}"/>
              </a:ext>
            </a:extLst>
          </p:cNvPr>
          <p:cNvSpPr/>
          <p:nvPr/>
        </p:nvSpPr>
        <p:spPr>
          <a:xfrm>
            <a:off x="348002" y="5464631"/>
            <a:ext cx="11122637" cy="646331"/>
          </a:xfrm>
          <a:prstGeom prst="rect">
            <a:avLst/>
          </a:prstGeom>
        </p:spPr>
        <p:txBody>
          <a:bodyPr wrap="square">
            <a:spAutoFit/>
          </a:bodyPr>
          <a:lstStyle/>
          <a:p>
            <a:pPr algn="ctr"/>
            <a:r>
              <a:rPr lang="ru-RU" b="1" i="1" dirty="0" err="1">
                <a:solidFill>
                  <a:srgbClr val="000000"/>
                </a:solidFill>
                <a:latin typeface="Times New Roman" panose="02020603050405020304" pitchFamily="18" charset="0"/>
                <a:ea typeface="Times New Roman" panose="02020603050405020304" pitchFamily="18" charset="0"/>
              </a:rPr>
              <a:t>Eslatma</a:t>
            </a:r>
            <a:r>
              <a:rPr lang="ru-RU" b="1" i="1" dirty="0">
                <a:solidFill>
                  <a:srgbClr val="000000"/>
                </a:solidFill>
                <a:latin typeface="Times New Roman" panose="02020603050405020304" pitchFamily="18" charset="0"/>
                <a:ea typeface="Times New Roman" panose="02020603050405020304" pitchFamily="18" charset="0"/>
              </a:rPr>
              <a:t>:	1. </a:t>
            </a:r>
            <a:r>
              <a:rPr lang="ru-RU" b="1" i="1" dirty="0" err="1">
                <a:solidFill>
                  <a:srgbClr val="000000"/>
                </a:solidFill>
                <a:latin typeface="Times New Roman" panose="02020603050405020304" pitchFamily="18" charset="0"/>
                <a:ea typeface="Times New Roman" panose="02020603050405020304" pitchFamily="18" charset="0"/>
              </a:rPr>
              <a:t>H</a:t>
            </a:r>
            <a:r>
              <a:rPr lang="ru-RU" b="1" i="1" spc="-5" dirty="0" err="1">
                <a:solidFill>
                  <a:srgbClr val="000000"/>
                </a:solidFill>
                <a:latin typeface="Times New Roman" panose="02020603050405020304" pitchFamily="18" charset="0"/>
                <a:ea typeface="Times New Roman" panose="02020603050405020304" pitchFamily="18" charset="0"/>
              </a:rPr>
              <a:t>a</a:t>
            </a:r>
            <a:r>
              <a:rPr lang="ru-RU" b="1" i="1" spc="5" dirty="0" err="1">
                <a:solidFill>
                  <a:srgbClr val="000000"/>
                </a:solidFill>
                <a:latin typeface="Times New Roman" panose="02020603050405020304" pitchFamily="18" charset="0"/>
                <a:ea typeface="Times New Roman" panose="02020603050405020304" pitchFamily="18" charset="0"/>
              </a:rPr>
              <a:t>r</a:t>
            </a:r>
            <a:r>
              <a:rPr lang="ru-RU" b="1" i="1" dirty="0" err="1">
                <a:solidFill>
                  <a:srgbClr val="000000"/>
                </a:solidFill>
                <a:latin typeface="Times New Roman" panose="02020603050405020304" pitchFamily="18" charset="0"/>
                <a:ea typeface="Times New Roman" panose="02020603050405020304" pitchFamily="18" charset="0"/>
              </a:rPr>
              <a:t>flar</a:t>
            </a:r>
            <a:r>
              <a:rPr lang="ru-RU" b="1" i="1"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orasid</a:t>
            </a:r>
            <a:r>
              <a:rPr lang="ru-RU" b="1" i="1" spc="5" dirty="0" err="1">
                <a:solidFill>
                  <a:srgbClr val="000000"/>
                </a:solidFill>
                <a:latin typeface="Times New Roman" panose="02020603050405020304" pitchFamily="18" charset="0"/>
                <a:ea typeface="Times New Roman" panose="02020603050405020304" pitchFamily="18" charset="0"/>
              </a:rPr>
              <a:t>a</a:t>
            </a:r>
            <a:r>
              <a:rPr lang="ru-RU" b="1" i="1" spc="-5"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i</a:t>
            </a:r>
            <a:r>
              <a:rPr lang="ru-RU" b="1" i="1" spc="10"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asosiy</a:t>
            </a:r>
            <a:r>
              <a:rPr lang="ru-RU" b="1" i="1" spc="-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chi</a:t>
            </a:r>
            <a:r>
              <a:rPr lang="ru-RU" b="1" i="1" spc="10" dirty="0" err="1">
                <a:solidFill>
                  <a:srgbClr val="000000"/>
                </a:solidFill>
                <a:latin typeface="Times New Roman" panose="02020603050405020304" pitchFamily="18" charset="0"/>
                <a:ea typeface="Times New Roman" panose="02020603050405020304" pitchFamily="18" charset="0"/>
              </a:rPr>
              <a:t>z</a:t>
            </a:r>
            <a:r>
              <a:rPr lang="ru-RU" b="1" i="1" dirty="0" err="1">
                <a:solidFill>
                  <a:srgbClr val="000000"/>
                </a:solidFill>
                <a:latin typeface="Times New Roman" panose="02020603050405020304" pitchFamily="18" charset="0"/>
                <a:ea typeface="Times New Roman" panose="02020603050405020304" pitchFamily="18" charset="0"/>
              </a:rPr>
              <a:t>iq</a:t>
            </a:r>
            <a:r>
              <a:rPr lang="ru-RU" b="1" i="1" spc="5" dirty="0" err="1">
                <a:solidFill>
                  <a:srgbClr val="000000"/>
                </a:solidFill>
                <a:latin typeface="Times New Roman" panose="02020603050405020304" pitchFamily="18" charset="0"/>
                <a:ea typeface="Times New Roman" panose="02020603050405020304" pitchFamily="18" charset="0"/>
              </a:rPr>
              <a:t>l</a:t>
            </a:r>
            <a:r>
              <a:rPr lang="ru-RU" b="1" i="1" dirty="0" err="1">
                <a:solidFill>
                  <a:srgbClr val="000000"/>
                </a:solidFill>
                <a:latin typeface="Times New Roman" panose="02020603050405020304" pitchFamily="18" charset="0"/>
                <a:ea typeface="Times New Roman" panose="02020603050405020304" pitchFamily="18" charset="0"/>
              </a:rPr>
              <a:t>ari</a:t>
            </a:r>
            <a:r>
              <a:rPr lang="ru-RU" b="1" i="1" dirty="0">
                <a:solidFill>
                  <a:srgbClr val="000000"/>
                </a:solidFill>
                <a:latin typeface="Times New Roman" panose="02020603050405020304" pitchFamily="18" charset="0"/>
                <a:ea typeface="Times New Roman" panose="02020603050405020304" pitchFamily="18" charset="0"/>
              </a:rPr>
              <a:t> </a:t>
            </a:r>
            <a:r>
              <a:rPr lang="ru-RU" b="1" i="1" spc="15" dirty="0" err="1">
                <a:solidFill>
                  <a:srgbClr val="000000"/>
                </a:solidFill>
                <a:latin typeface="Times New Roman" panose="02020603050405020304" pitchFamily="18" charset="0"/>
                <a:ea typeface="Times New Roman" panose="02020603050405020304" pitchFamily="18" charset="0"/>
              </a:rPr>
              <a:t>o</a:t>
            </a:r>
            <a:r>
              <a:rPr lang="ru-RU" b="1" i="1" dirty="0" err="1">
                <a:solidFill>
                  <a:srgbClr val="000000"/>
                </a:solidFill>
                <a:latin typeface="Times New Roman" panose="02020603050405020304" pitchFamily="18" charset="0"/>
                <a:ea typeface="Times New Roman" panose="02020603050405020304" pitchFamily="18" charset="0"/>
              </a:rPr>
              <a:t>‘zaro</a:t>
            </a:r>
            <a:r>
              <a:rPr lang="ru-RU" b="1" i="1" dirty="0">
                <a:solidFill>
                  <a:srgbClr val="000000"/>
                </a:solidFill>
                <a:latin typeface="Times New Roman" panose="02020603050405020304" pitchFamily="18" charset="0"/>
                <a:ea typeface="Times New Roman" panose="02020603050405020304" pitchFamily="18" charset="0"/>
              </a:rPr>
              <a:t> </a:t>
            </a:r>
            <a:r>
              <a:rPr lang="ru-RU" b="1" i="1" spc="5" dirty="0" err="1">
                <a:solidFill>
                  <a:srgbClr val="000000"/>
                </a:solidFill>
                <a:latin typeface="Times New Roman" panose="02020603050405020304" pitchFamily="18" charset="0"/>
                <a:ea typeface="Times New Roman" panose="02020603050405020304" pitchFamily="18" charset="0"/>
              </a:rPr>
              <a:t>p</a:t>
            </a:r>
            <a:r>
              <a:rPr lang="ru-RU" b="1" i="1" dirty="0" err="1">
                <a:solidFill>
                  <a:srgbClr val="000000"/>
                </a:solidFill>
                <a:latin typeface="Times New Roman" panose="02020603050405020304" pitchFamily="18" charset="0"/>
                <a:ea typeface="Times New Roman" panose="02020603050405020304" pitchFamily="18" charset="0"/>
              </a:rPr>
              <a:t>aral</a:t>
            </a:r>
            <a:r>
              <a:rPr lang="ru-RU" b="1" i="1" spc="5" dirty="0" err="1">
                <a:solidFill>
                  <a:srgbClr val="000000"/>
                </a:solidFill>
                <a:latin typeface="Times New Roman" panose="02020603050405020304" pitchFamily="18" charset="0"/>
                <a:ea typeface="Times New Roman" panose="02020603050405020304" pitchFamily="18" charset="0"/>
              </a:rPr>
              <a:t>l</a:t>
            </a:r>
            <a:r>
              <a:rPr lang="ru-RU" b="1" i="1" dirty="0" err="1">
                <a:solidFill>
                  <a:srgbClr val="000000"/>
                </a:solidFill>
                <a:latin typeface="Times New Roman" panose="02020603050405020304" pitchFamily="18" charset="0"/>
                <a:ea typeface="Times New Roman" panose="02020603050405020304" pitchFamily="18" charset="0"/>
              </a:rPr>
              <a:t>el</a:t>
            </a:r>
            <a:r>
              <a:rPr lang="ru-RU" b="1" i="1"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b</a:t>
            </a:r>
            <a:r>
              <a:rPr lang="ru-RU" b="1" i="1" spc="5" dirty="0" err="1">
                <a:solidFill>
                  <a:srgbClr val="000000"/>
                </a:solidFill>
                <a:latin typeface="Times New Roman" panose="02020603050405020304" pitchFamily="18" charset="0"/>
                <a:ea typeface="Times New Roman" panose="02020603050405020304" pitchFamily="18" charset="0"/>
              </a:rPr>
              <a:t>o</a:t>
            </a:r>
            <a:r>
              <a:rPr lang="ru-RU" b="1" i="1" dirty="0" err="1">
                <a:solidFill>
                  <a:srgbClr val="000000"/>
                </a:solidFill>
                <a:latin typeface="Times New Roman" panose="02020603050405020304" pitchFamily="18" charset="0"/>
                <a:ea typeface="Times New Roman" panose="02020603050405020304" pitchFamily="18" charset="0"/>
              </a:rPr>
              <a:t>‘lm</a:t>
            </a:r>
            <a:r>
              <a:rPr lang="ru-RU" b="1" i="1" spc="10" dirty="0" err="1">
                <a:solidFill>
                  <a:srgbClr val="000000"/>
                </a:solidFill>
                <a:latin typeface="Times New Roman" panose="02020603050405020304" pitchFamily="18" charset="0"/>
                <a:ea typeface="Times New Roman" panose="02020603050405020304" pitchFamily="18" charset="0"/>
              </a:rPr>
              <a:t>a</a:t>
            </a:r>
            <a:r>
              <a:rPr lang="ru-RU" b="1" i="1" spc="-10"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an</a:t>
            </a:r>
            <a:r>
              <a:rPr lang="ru-RU" b="1" i="1" spc="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hol</a:t>
            </a:r>
            <a:r>
              <a:rPr lang="ru-RU" b="1" i="1" spc="5" dirty="0" err="1">
                <a:solidFill>
                  <a:srgbClr val="000000"/>
                </a:solidFill>
                <a:latin typeface="Times New Roman" panose="02020603050405020304" pitchFamily="18" charset="0"/>
                <a:ea typeface="Times New Roman" panose="02020603050405020304" pitchFamily="18" charset="0"/>
              </a:rPr>
              <a:t>l</a:t>
            </a:r>
            <a:r>
              <a:rPr lang="ru-RU" b="1" i="1" dirty="0" err="1">
                <a:solidFill>
                  <a:srgbClr val="000000"/>
                </a:solidFill>
                <a:latin typeface="Times New Roman" panose="02020603050405020304" pitchFamily="18" charset="0"/>
                <a:ea typeface="Times New Roman" panose="02020603050405020304" pitchFamily="18" charset="0"/>
              </a:rPr>
              <a:t>arda</a:t>
            </a:r>
            <a:r>
              <a:rPr lang="ru-RU" b="1" i="1" spc="300" dirty="0">
                <a:solidFill>
                  <a:srgbClr val="000000"/>
                </a:solidFill>
                <a:latin typeface="Times New Roman" panose="02020603050405020304" pitchFamily="18" charset="0"/>
                <a:ea typeface="Times New Roman" panose="02020603050405020304" pitchFamily="18" charset="0"/>
              </a:rPr>
              <a:t> </a:t>
            </a:r>
            <a:r>
              <a:rPr lang="ru-RU" b="1" i="1" spc="10" dirty="0">
                <a:solidFill>
                  <a:srgbClr val="000000"/>
                </a:solidFill>
                <a:latin typeface="Times New Roman" panose="02020603050405020304" pitchFamily="18" charset="0"/>
                <a:ea typeface="Times New Roman" panose="02020603050405020304" pitchFamily="18" charset="0"/>
              </a:rPr>
              <a:t>(</a:t>
            </a:r>
            <a:r>
              <a:rPr lang="ru-RU" b="1" i="1" dirty="0" err="1">
                <a:solidFill>
                  <a:srgbClr val="000000"/>
                </a:solidFill>
                <a:latin typeface="Times New Roman" panose="02020603050405020304" pitchFamily="18" charset="0"/>
                <a:ea typeface="Times New Roman" panose="02020603050405020304" pitchFamily="18" charset="0"/>
              </a:rPr>
              <a:t>masalan</a:t>
            </a:r>
            <a:r>
              <a:rPr lang="ru-RU" b="1" i="1" dirty="0">
                <a:solidFill>
                  <a:srgbClr val="000000"/>
                </a:solidFill>
                <a:latin typeface="Times New Roman" panose="02020603050405020304" pitchFamily="18" charset="0"/>
                <a:ea typeface="Times New Roman" panose="02020603050405020304" pitchFamily="18" charset="0"/>
              </a:rPr>
              <a:t>, GA,</a:t>
            </a:r>
            <a:r>
              <a:rPr lang="ru-RU" b="1" i="1" spc="40" dirty="0">
                <a:solidFill>
                  <a:srgbClr val="000000"/>
                </a:solidFill>
                <a:latin typeface="Times New Roman" panose="02020603050405020304" pitchFamily="18" charset="0"/>
                <a:ea typeface="Times New Roman" panose="02020603050405020304" pitchFamily="18" charset="0"/>
              </a:rPr>
              <a:t> </a:t>
            </a:r>
            <a:r>
              <a:rPr lang="ru-RU" b="1" i="1" dirty="0">
                <a:solidFill>
                  <a:srgbClr val="000000"/>
                </a:solidFill>
                <a:latin typeface="Times New Roman" panose="02020603050405020304" pitchFamily="18" charset="0"/>
                <a:ea typeface="Times New Roman" panose="02020603050405020304" pitchFamily="18" charset="0"/>
              </a:rPr>
              <a:t>AT),</a:t>
            </a:r>
            <a:r>
              <a:rPr lang="ru-RU" b="1" i="1" spc="40"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har</a:t>
            </a:r>
            <a:r>
              <a:rPr lang="ru-RU" b="1" i="1" spc="-5" dirty="0" err="1">
                <a:solidFill>
                  <a:srgbClr val="000000"/>
                </a:solidFill>
                <a:latin typeface="Times New Roman" panose="02020603050405020304" pitchFamily="18" charset="0"/>
                <a:ea typeface="Times New Roman" panose="02020603050405020304" pitchFamily="18" charset="0"/>
              </a:rPr>
              <a:t>f</a:t>
            </a:r>
            <a:r>
              <a:rPr lang="ru-RU" b="1" i="1" spc="10" dirty="0" err="1">
                <a:solidFill>
                  <a:srgbClr val="000000"/>
                </a:solidFill>
                <a:latin typeface="Times New Roman" panose="02020603050405020304" pitchFamily="18" charset="0"/>
                <a:ea typeface="Times New Roman" panose="02020603050405020304" pitchFamily="18" charset="0"/>
              </a:rPr>
              <a:t>l</a:t>
            </a:r>
            <a:r>
              <a:rPr lang="ru-RU" b="1" i="1" dirty="0" err="1">
                <a:solidFill>
                  <a:srgbClr val="000000"/>
                </a:solidFill>
                <a:latin typeface="Times New Roman" panose="02020603050405020304" pitchFamily="18" charset="0"/>
                <a:ea typeface="Times New Roman" panose="02020603050405020304" pitchFamily="18" charset="0"/>
              </a:rPr>
              <a:t>ar</a:t>
            </a:r>
            <a:r>
              <a:rPr lang="ru-RU" b="1" i="1" spc="40"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orasid</a:t>
            </a:r>
            <a:r>
              <a:rPr lang="ru-RU" b="1" i="1" spc="10" dirty="0" err="1">
                <a:solidFill>
                  <a:srgbClr val="000000"/>
                </a:solidFill>
                <a:latin typeface="Times New Roman" panose="02020603050405020304" pitchFamily="18" charset="0"/>
                <a:ea typeface="Times New Roman" panose="02020603050405020304" pitchFamily="18" charset="0"/>
              </a:rPr>
              <a:t>a</a:t>
            </a:r>
            <a:r>
              <a:rPr lang="ru-RU" b="1" i="1" spc="-5"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i</a:t>
            </a:r>
            <a:r>
              <a:rPr lang="ru-RU" b="1" i="1" spc="4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masofa</a:t>
            </a:r>
            <a:r>
              <a:rPr lang="ru-RU" b="1" i="1" spc="140" dirty="0">
                <a:solidFill>
                  <a:srgbClr val="000000"/>
                </a:solidFill>
                <a:latin typeface="Times New Roman" panose="02020603050405020304" pitchFamily="18" charset="0"/>
                <a:ea typeface="Times New Roman" panose="02020603050405020304" pitchFamily="18" charset="0"/>
              </a:rPr>
              <a:t> </a:t>
            </a:r>
            <a:r>
              <a:rPr lang="ru-RU" b="1" i="1" dirty="0">
                <a:solidFill>
                  <a:srgbClr val="000000"/>
                </a:solidFill>
                <a:latin typeface="Symbol" panose="05050102010706020507" pitchFamily="18" charset="2"/>
                <a:ea typeface="Symbol" panose="05050102010706020507" pitchFamily="18" charset="2"/>
                <a:cs typeface="Symbol" panose="05050102010706020507" pitchFamily="18" charset="2"/>
              </a:rPr>
              <a:t>a</a:t>
            </a:r>
            <a:r>
              <a:rPr lang="ru-RU" b="1" i="1" spc="410" dirty="0">
                <a:solidFill>
                  <a:srgbClr val="000000"/>
                </a:solidFill>
                <a:latin typeface="Symbol" panose="05050102010706020507" pitchFamily="18" charset="2"/>
                <a:ea typeface="Symbol" panose="05050102010706020507" pitchFamily="18" charset="2"/>
                <a:cs typeface="Symbol" panose="05050102010706020507" pitchFamily="18" charset="2"/>
              </a:rPr>
              <a:t> </a:t>
            </a:r>
            <a:r>
              <a:rPr lang="ru-RU" b="1" i="1" dirty="0" err="1">
                <a:solidFill>
                  <a:srgbClr val="000000"/>
                </a:solidFill>
                <a:latin typeface="Times New Roman" panose="02020603050405020304" pitchFamily="18" charset="0"/>
                <a:ea typeface="Times New Roman" panose="02020603050405020304" pitchFamily="18" charset="0"/>
              </a:rPr>
              <a:t>ning</a:t>
            </a:r>
            <a:r>
              <a:rPr lang="ru-RU" b="1" i="1" spc="40"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teng</a:t>
            </a:r>
            <a:r>
              <a:rPr lang="ru-RU" b="1" i="1" spc="60" dirty="0">
                <a:solidFill>
                  <a:srgbClr val="000000"/>
                </a:solidFill>
                <a:latin typeface="Times New Roman" panose="02020603050405020304" pitchFamily="18" charset="0"/>
                <a:ea typeface="Times New Roman" panose="02020603050405020304" pitchFamily="18" charset="0"/>
              </a:rPr>
              <a:t> </a:t>
            </a:r>
            <a:r>
              <a:rPr lang="ru-RU" b="1" i="1" spc="-15" dirty="0" err="1">
                <a:solidFill>
                  <a:srgbClr val="000000"/>
                </a:solidFill>
                <a:latin typeface="Times New Roman" panose="02020603050405020304" pitchFamily="18" charset="0"/>
                <a:ea typeface="Times New Roman" panose="02020603050405020304" pitchFamily="18" charset="0"/>
              </a:rPr>
              <a:t>yar</a:t>
            </a:r>
            <a:r>
              <a:rPr lang="ru-RU" b="1" i="1" dirty="0" err="1">
                <a:solidFill>
                  <a:srgbClr val="000000"/>
                </a:solidFill>
                <a:latin typeface="Times New Roman" panose="02020603050405020304" pitchFamily="18" charset="0"/>
                <a:ea typeface="Times New Roman" panose="02020603050405020304" pitchFamily="18" charset="0"/>
              </a:rPr>
              <a:t>imi</a:t>
            </a:r>
            <a:r>
              <a:rPr lang="ru-RU" b="1" i="1" spc="-5"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a</a:t>
            </a:r>
            <a:r>
              <a:rPr lang="ru-RU" b="1" i="1" spc="65" dirty="0">
                <a:solidFill>
                  <a:srgbClr val="000000"/>
                </a:solidFill>
                <a:latin typeface="Times New Roman" panose="02020603050405020304" pitchFamily="18" charset="0"/>
                <a:ea typeface="Times New Roman" panose="02020603050405020304" pitchFamily="18" charset="0"/>
              </a:rPr>
              <a:t> </a:t>
            </a:r>
            <a:r>
              <a:rPr lang="ru-RU" b="1" i="1" spc="-20" dirty="0" err="1">
                <a:solidFill>
                  <a:srgbClr val="000000"/>
                </a:solidFill>
                <a:latin typeface="Times New Roman" panose="02020603050405020304" pitchFamily="18" charset="0"/>
                <a:ea typeface="Times New Roman" panose="02020603050405020304" pitchFamily="18" charset="0"/>
              </a:rPr>
              <a:t>yok</a:t>
            </a:r>
            <a:r>
              <a:rPr lang="ru-RU" b="1" i="1" dirty="0" err="1">
                <a:solidFill>
                  <a:srgbClr val="000000"/>
                </a:solidFill>
                <a:latin typeface="Times New Roman" panose="02020603050405020304" pitchFamily="18" charset="0"/>
                <a:ea typeface="Times New Roman" panose="02020603050405020304" pitchFamily="18" charset="0"/>
              </a:rPr>
              <a:t>i</a:t>
            </a:r>
            <a:r>
              <a:rPr lang="ru-RU" b="1" i="1" spc="4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shrift</a:t>
            </a:r>
            <a:r>
              <a:rPr lang="ru-RU" b="1" i="1" spc="4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chi</a:t>
            </a:r>
            <a:r>
              <a:rPr lang="ru-RU" b="1" i="1" spc="10" dirty="0" err="1">
                <a:solidFill>
                  <a:srgbClr val="000000"/>
                </a:solidFill>
                <a:latin typeface="Times New Roman" panose="02020603050405020304" pitchFamily="18" charset="0"/>
                <a:ea typeface="Times New Roman" panose="02020603050405020304" pitchFamily="18" charset="0"/>
              </a:rPr>
              <a:t>z</a:t>
            </a:r>
            <a:r>
              <a:rPr lang="ru-RU" b="1" i="1" dirty="0" err="1">
                <a:solidFill>
                  <a:srgbClr val="000000"/>
                </a:solidFill>
                <a:latin typeface="Times New Roman" panose="02020603050405020304" pitchFamily="18" charset="0"/>
                <a:ea typeface="Times New Roman" panose="02020603050405020304" pitchFamily="18" charset="0"/>
              </a:rPr>
              <a:t>iq</a:t>
            </a:r>
            <a:r>
              <a:rPr lang="ru-RU" b="1" i="1" spc="5" dirty="0" err="1">
                <a:solidFill>
                  <a:srgbClr val="000000"/>
                </a:solidFill>
                <a:latin typeface="Times New Roman" panose="02020603050405020304" pitchFamily="18" charset="0"/>
                <a:ea typeface="Times New Roman" panose="02020603050405020304" pitchFamily="18" charset="0"/>
              </a:rPr>
              <a:t>l</a:t>
            </a:r>
            <a:r>
              <a:rPr lang="ru-RU" b="1" i="1" spc="-10" dirty="0" err="1">
                <a:solidFill>
                  <a:srgbClr val="000000"/>
                </a:solidFill>
                <a:latin typeface="Times New Roman" panose="02020603050405020304" pitchFamily="18" charset="0"/>
                <a:ea typeface="Times New Roman" panose="02020603050405020304" pitchFamily="18" charset="0"/>
              </a:rPr>
              <a:t>a</a:t>
            </a:r>
            <a:r>
              <a:rPr lang="ru-RU" b="1" i="1" dirty="0" err="1">
                <a:solidFill>
                  <a:srgbClr val="000000"/>
                </a:solidFill>
                <a:latin typeface="Times New Roman" panose="02020603050405020304" pitchFamily="18" charset="0"/>
                <a:ea typeface="Times New Roman" panose="02020603050405020304" pitchFamily="18" charset="0"/>
              </a:rPr>
              <a:t>rining</a:t>
            </a:r>
            <a:r>
              <a:rPr lang="ru-RU" b="1" i="1" spc="55" dirty="0">
                <a:solidFill>
                  <a:srgbClr val="000000"/>
                </a:solidFill>
                <a:latin typeface="Times New Roman" panose="02020603050405020304" pitchFamily="18" charset="0"/>
                <a:ea typeface="Times New Roman" panose="02020603050405020304" pitchFamily="18" charset="0"/>
              </a:rPr>
              <a:t> </a:t>
            </a:r>
            <a:r>
              <a:rPr lang="ru-RU" b="1" i="1" spc="-15" dirty="0" err="1">
                <a:solidFill>
                  <a:srgbClr val="000000"/>
                </a:solidFill>
                <a:latin typeface="Times New Roman" panose="02020603050405020304" pitchFamily="18" charset="0"/>
                <a:ea typeface="Times New Roman" panose="02020603050405020304" pitchFamily="18" charset="0"/>
              </a:rPr>
              <a:t>y</a:t>
            </a:r>
            <a:r>
              <a:rPr lang="ru-RU" b="1" i="1" spc="10" dirty="0" err="1">
                <a:solidFill>
                  <a:srgbClr val="000000"/>
                </a:solidFill>
                <a:latin typeface="Times New Roman" panose="02020603050405020304" pitchFamily="18" charset="0"/>
                <a:ea typeface="Times New Roman" panose="02020603050405020304" pitchFamily="18" charset="0"/>
              </a:rPr>
              <a:t>o‘</a:t>
            </a:r>
            <a:r>
              <a:rPr lang="ru-RU" b="1" i="1" spc="-10"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‘onl</a:t>
            </a:r>
            <a:r>
              <a:rPr lang="ru-RU" b="1" i="1" spc="10" dirty="0" err="1">
                <a:solidFill>
                  <a:srgbClr val="000000"/>
                </a:solidFill>
                <a:latin typeface="Times New Roman" panose="02020603050405020304" pitchFamily="18" charset="0"/>
                <a:ea typeface="Times New Roman" panose="02020603050405020304" pitchFamily="18" charset="0"/>
              </a:rPr>
              <a:t>i</a:t>
            </a:r>
            <a:r>
              <a:rPr lang="ru-RU" b="1" i="1" spc="-5"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ini</a:t>
            </a:r>
            <a:r>
              <a:rPr lang="ru-RU" b="1" i="1" dirty="0">
                <a:solidFill>
                  <a:srgbClr val="000000"/>
                </a:solidFill>
                <a:latin typeface="Times New Roman" panose="02020603050405020304" pitchFamily="18" charset="0"/>
                <a:ea typeface="Times New Roman" panose="02020603050405020304" pitchFamily="18" charset="0"/>
              </a:rPr>
              <a:t> d </a:t>
            </a:r>
            <a:r>
              <a:rPr lang="ru-RU" b="1" i="1" spc="-10" dirty="0" err="1">
                <a:solidFill>
                  <a:srgbClr val="000000"/>
                </a:solidFill>
                <a:latin typeface="Times New Roman" panose="02020603050405020304" pitchFamily="18" charset="0"/>
                <a:ea typeface="Times New Roman" panose="02020603050405020304" pitchFamily="18" charset="0"/>
              </a:rPr>
              <a:t>g</a:t>
            </a:r>
            <a:r>
              <a:rPr lang="ru-RU" b="1" i="1" dirty="0" err="1">
                <a:solidFill>
                  <a:srgbClr val="000000"/>
                </a:solidFill>
                <a:latin typeface="Times New Roman" panose="02020603050405020304" pitchFamily="18" charset="0"/>
                <a:ea typeface="Times New Roman" panose="02020603050405020304" pitchFamily="18" charset="0"/>
              </a:rPr>
              <a:t>a</a:t>
            </a:r>
            <a:r>
              <a:rPr lang="ru-RU" b="1" i="1" spc="-5" dirty="0">
                <a:solidFill>
                  <a:srgbClr val="000000"/>
                </a:solidFill>
                <a:latin typeface="Times New Roman" panose="02020603050405020304" pitchFamily="18" charset="0"/>
                <a:ea typeface="Times New Roman" panose="02020603050405020304" pitchFamily="18" charset="0"/>
              </a:rPr>
              <a:t> </a:t>
            </a:r>
            <a:r>
              <a:rPr lang="ru-RU" b="1" i="1" spc="10" dirty="0" err="1">
                <a:solidFill>
                  <a:srgbClr val="000000"/>
                </a:solidFill>
                <a:latin typeface="Times New Roman" panose="02020603050405020304" pitchFamily="18" charset="0"/>
                <a:ea typeface="Times New Roman" panose="02020603050405020304" pitchFamily="18" charset="0"/>
              </a:rPr>
              <a:t>k</a:t>
            </a:r>
            <a:r>
              <a:rPr lang="ru-RU" b="1" i="1" dirty="0" err="1">
                <a:solidFill>
                  <a:srgbClr val="000000"/>
                </a:solidFill>
                <a:latin typeface="Times New Roman" panose="02020603050405020304" pitchFamily="18" charset="0"/>
                <a:ea typeface="Times New Roman" panose="02020603050405020304" pitchFamily="18" charset="0"/>
              </a:rPr>
              <a:t>am</a:t>
            </a:r>
            <a:r>
              <a:rPr lang="ru-RU" b="1" i="1" spc="15" dirty="0" err="1">
                <a:solidFill>
                  <a:srgbClr val="000000"/>
                </a:solidFill>
                <a:latin typeface="Times New Roman" panose="02020603050405020304" pitchFamily="18" charset="0"/>
                <a:ea typeface="Times New Roman" panose="02020603050405020304" pitchFamily="18" charset="0"/>
              </a:rPr>
              <a:t>a</a:t>
            </a:r>
            <a:r>
              <a:rPr lang="ru-RU" b="1" i="1" spc="-15" dirty="0" err="1">
                <a:solidFill>
                  <a:srgbClr val="000000"/>
                </a:solidFill>
                <a:latin typeface="Times New Roman" panose="02020603050405020304" pitchFamily="18" charset="0"/>
                <a:ea typeface="Times New Roman" panose="02020603050405020304" pitchFamily="18" charset="0"/>
              </a:rPr>
              <a:t>y</a:t>
            </a:r>
            <a:r>
              <a:rPr lang="ru-RU" b="1" i="1" dirty="0" err="1">
                <a:solidFill>
                  <a:srgbClr val="000000"/>
                </a:solidFill>
                <a:latin typeface="Times New Roman" panose="02020603050405020304" pitchFamily="18" charset="0"/>
                <a:ea typeface="Times New Roman" panose="02020603050405020304" pitchFamily="18" charset="0"/>
              </a:rPr>
              <a:t>tirish</a:t>
            </a:r>
            <a:r>
              <a:rPr lang="ru-RU" b="1" i="1"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tavs</a:t>
            </a:r>
            <a:r>
              <a:rPr lang="ru-RU" b="1" i="1" spc="15" dirty="0" err="1">
                <a:solidFill>
                  <a:srgbClr val="000000"/>
                </a:solidFill>
                <a:latin typeface="Times New Roman" panose="02020603050405020304" pitchFamily="18" charset="0"/>
                <a:ea typeface="Times New Roman" panose="02020603050405020304" pitchFamily="18" charset="0"/>
              </a:rPr>
              <a:t>i</a:t>
            </a:r>
            <a:r>
              <a:rPr lang="ru-RU" b="1" i="1" spc="-20" dirty="0" err="1">
                <a:solidFill>
                  <a:srgbClr val="000000"/>
                </a:solidFill>
                <a:latin typeface="Times New Roman" panose="02020603050405020304" pitchFamily="18" charset="0"/>
                <a:ea typeface="Times New Roman" panose="02020603050405020304" pitchFamily="18" charset="0"/>
              </a:rPr>
              <a:t>y</a:t>
            </a:r>
            <a:r>
              <a:rPr lang="ru-RU" b="1" i="1" dirty="0" err="1">
                <a:solidFill>
                  <a:srgbClr val="000000"/>
                </a:solidFill>
                <a:latin typeface="Times New Roman" panose="02020603050405020304" pitchFamily="18" charset="0"/>
                <a:ea typeface="Times New Roman" panose="02020603050405020304" pitchFamily="18" charset="0"/>
              </a:rPr>
              <a:t>a</a:t>
            </a:r>
            <a:r>
              <a:rPr lang="ru-RU" b="1" i="1" spc="15" dirty="0">
                <a:solidFill>
                  <a:srgbClr val="000000"/>
                </a:solidFill>
                <a:latin typeface="Times New Roman" panose="02020603050405020304" pitchFamily="18" charset="0"/>
                <a:ea typeface="Times New Roman" panose="02020603050405020304" pitchFamily="18" charset="0"/>
              </a:rPr>
              <a:t> </a:t>
            </a:r>
            <a:r>
              <a:rPr lang="ru-RU" b="1" i="1" dirty="0" err="1">
                <a:solidFill>
                  <a:srgbClr val="000000"/>
                </a:solidFill>
                <a:latin typeface="Times New Roman" panose="02020603050405020304" pitchFamily="18" charset="0"/>
                <a:ea typeface="Times New Roman" panose="02020603050405020304" pitchFamily="18" charset="0"/>
              </a:rPr>
              <a:t>qi</a:t>
            </a:r>
            <a:r>
              <a:rPr lang="ru-RU" b="1" i="1" spc="5" dirty="0" err="1">
                <a:solidFill>
                  <a:srgbClr val="000000"/>
                </a:solidFill>
                <a:latin typeface="Times New Roman" panose="02020603050405020304" pitchFamily="18" charset="0"/>
                <a:ea typeface="Times New Roman" panose="02020603050405020304" pitchFamily="18" charset="0"/>
              </a:rPr>
              <a:t>l</a:t>
            </a:r>
            <a:r>
              <a:rPr lang="ru-RU" b="1" i="1" dirty="0" err="1">
                <a:solidFill>
                  <a:srgbClr val="000000"/>
                </a:solidFill>
                <a:latin typeface="Times New Roman" panose="02020603050405020304" pitchFamily="18" charset="0"/>
                <a:ea typeface="Times New Roman" panose="02020603050405020304" pitchFamily="18" charset="0"/>
              </a:rPr>
              <a:t>in</a:t>
            </a:r>
            <a:r>
              <a:rPr lang="ru-RU" b="1" i="1" spc="-5" dirty="0" err="1">
                <a:solidFill>
                  <a:srgbClr val="000000"/>
                </a:solidFill>
                <a:latin typeface="Times New Roman" panose="02020603050405020304" pitchFamily="18" charset="0"/>
                <a:ea typeface="Times New Roman" panose="02020603050405020304" pitchFamily="18" charset="0"/>
              </a:rPr>
              <a:t>ga</a:t>
            </a:r>
            <a:r>
              <a:rPr lang="ru-RU" b="1" i="1" dirty="0" err="1">
                <a:solidFill>
                  <a:srgbClr val="000000"/>
                </a:solidFill>
                <a:latin typeface="Times New Roman" panose="02020603050405020304" pitchFamily="18" charset="0"/>
                <a:ea typeface="Times New Roman" panose="02020603050405020304" pitchFamily="18" charset="0"/>
              </a:rPr>
              <a:t>n</a:t>
            </a:r>
            <a:r>
              <a:rPr lang="ru-RU" b="1" i="1" dirty="0">
                <a:solidFill>
                  <a:srgbClr val="00000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2139696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sp>
        <p:nvSpPr>
          <p:cNvPr id="7" name="Прямоугольник 112">
            <a:extLst>
              <a:ext uri="{FF2B5EF4-FFF2-40B4-BE49-F238E27FC236}">
                <a16:creationId xmlns:a16="http://schemas.microsoft.com/office/drawing/2014/main" xmlns=""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r>
              <a:rPr lang="en-US" dirty="0">
                <a:solidFill>
                  <a:schemeClr val="accent2">
                    <a:lumMod val="75000"/>
                  </a:schemeClr>
                </a:solidFill>
              </a:rPr>
              <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r>
              <a:rPr lang="en-US" dirty="0">
                <a:solidFill>
                  <a:schemeClr val="accent2">
                    <a:lumMod val="75000"/>
                  </a:schemeClr>
                </a:solidFill>
              </a:rPr>
              <a:t/>
            </a: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2783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7" name="Прямоугольник 112">
            <a:extLst>
              <a:ext uri="{FF2B5EF4-FFF2-40B4-BE49-F238E27FC236}">
                <a16:creationId xmlns:a16="http://schemas.microsoft.com/office/drawing/2014/main" xmlns=""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1512</TotalTime>
  <Words>1727</Words>
  <Application>Microsoft Office PowerPoint</Application>
  <PresentationFormat>Произвольный</PresentationFormat>
  <Paragraphs>273</Paragraphs>
  <Slides>21</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21</vt:i4>
      </vt:variant>
    </vt:vector>
  </HeadingPairs>
  <TitlesOfParts>
    <vt:vector size="31" baseType="lpstr">
      <vt:lpstr>Arial</vt:lpstr>
      <vt:lpstr>VTB Group Cond Demi Bold</vt:lpstr>
      <vt:lpstr>Times New Roman</vt:lpstr>
      <vt:lpstr>Oswald Light</vt:lpstr>
      <vt:lpstr>Calibri</vt:lpstr>
      <vt:lpstr>VTB Group Cond Book</vt:lpstr>
      <vt:lpstr>Oswald</vt:lpstr>
      <vt:lpstr>Roboto Condensed</vt:lpstr>
      <vt:lpstr>Symbol</vt:lpstr>
      <vt:lpstr>Тема Office</vt:lpstr>
      <vt:lpstr>Презентация PowerPoint</vt:lpstr>
      <vt:lpstr>Презентация PowerPoint</vt:lpstr>
      <vt:lpstr>Muhandislik grafikasi. Dizayn hujjatlari. Standartlar.   </vt:lpstr>
      <vt:lpstr>Muhandislik  grafikasi haqida umumiy ma`lumotlar.</vt:lpstr>
      <vt:lpstr>Chizmachilik fani mazmunidan kelib chiqqan holda mashg‘ulotlarda quyidagi shartlarga amal qilinishi politexnik tamoyillarni amalga oshirishga ko'maklashadi. • Nazariyaning amaliyot bilan bog'lab olib borilishi. Bunda ma’lum miqdordagi nazariy ma’lumotlar o ‘zlashtirilgandan so‘ng o‘rganilgan bilimlarni qollash talab qilinadigan amaliy masalalar yechiladi; • Chizma qurishning nazariy asosi bolgan proyeksiyalar metodini tushunish. Bu kishilarning qator fanlar (geometriya, optika,...)ni o‘rganish faoliyatida bilimlarni oson egallashlariga ko‘maklashadi: • Dastuming aniq mavzulari bo‘yicha ko'rgazmalar tanlash. Naturadan chizma va mashqlarni bajarishda mashinasozlikning keng tarqalgan tipaviy detallaridan foydalaniladi; • Ta’lim jarayonida o‘quvchilarning hayot tajribalari, texnika, turmush va tabiat hodisasini kuzatishlaridan chiqargan xulosalarini chizmachilik kursi bilimlari bilan bog‘lab olib borish (masalan, aniq bir buyumda geometrik shakllaming mujassamlashuvi. buyum soyasi shaklining xususiyatlari va h.). </vt:lpstr>
      <vt:lpstr>Презентация PowerPoint</vt:lpstr>
      <vt:lpstr>2.1. Dizayn hujjatlari. Konstruktorlik hujjatlarining turlari.</vt:lpstr>
      <vt:lpstr>2.1. Konstruktorlik hujjatlarining turlari.</vt:lpstr>
      <vt:lpstr>Презентация PowerPoint</vt:lpstr>
      <vt:lpstr>Презентация PowerPoint</vt:lpstr>
      <vt:lpstr>Презентация PowerPoint</vt:lpstr>
      <vt:lpstr>Презентация PowerPoint</vt:lpstr>
      <vt:lpstr>2.3. Davlat standartlash tizimi.</vt:lpstr>
      <vt:lpstr>2.3. Davlat standartlash tizimi.</vt:lpstr>
      <vt:lpstr>А4 format faqat vertikal, qolgan formatlar ish holatiga qulay qilib joylashtiriladi. Hamma chizma qog‘ozlariga ramka chiziqlari chiziladi. Ramka chiziqlari chizmalarni tikish uchun qog‘oz chetining chap tomonidan 20 mm, qolgan uch tomonidan 5 mm masofa o‘tkaziladi (1.1-chizma).</vt:lpstr>
      <vt:lpstr>2. 3. Texnik hujjatlarni tayyorlash. Asosiy yozuv</vt:lpstr>
      <vt:lpstr>Презентация PowerPoint</vt:lpstr>
      <vt:lpstr>Презентация PowerPoint</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ADMIN</cp:lastModifiedBy>
  <cp:revision>98</cp:revision>
  <dcterms:created xsi:type="dcterms:W3CDTF">2021-03-13T09:42:31Z</dcterms:created>
  <dcterms:modified xsi:type="dcterms:W3CDTF">2023-10-03T18:25:09Z</dcterms:modified>
</cp:coreProperties>
</file>