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1"/>
  </p:notesMasterIdLst>
  <p:handoutMasterIdLst>
    <p:handoutMasterId r:id="rId32"/>
  </p:handoutMasterIdLst>
  <p:sldIdLst>
    <p:sldId id="1076" r:id="rId2"/>
    <p:sldId id="1105" r:id="rId3"/>
    <p:sldId id="1077" r:id="rId4"/>
    <p:sldId id="1090" r:id="rId5"/>
    <p:sldId id="1123" r:id="rId6"/>
    <p:sldId id="1124" r:id="rId7"/>
    <p:sldId id="1121" r:id="rId8"/>
    <p:sldId id="1129" r:id="rId9"/>
    <p:sldId id="1131" r:id="rId10"/>
    <p:sldId id="1091" r:id="rId11"/>
    <p:sldId id="1130" r:id="rId12"/>
    <p:sldId id="1108" r:id="rId13"/>
    <p:sldId id="1132" r:id="rId14"/>
    <p:sldId id="1133" r:id="rId15"/>
    <p:sldId id="1134" r:id="rId16"/>
    <p:sldId id="1135" r:id="rId17"/>
    <p:sldId id="1136" r:id="rId18"/>
    <p:sldId id="1109" r:id="rId19"/>
    <p:sldId id="1137" r:id="rId20"/>
    <p:sldId id="1145" r:id="rId21"/>
    <p:sldId id="1138" r:id="rId22"/>
    <p:sldId id="1139" r:id="rId23"/>
    <p:sldId id="1140" r:id="rId24"/>
    <p:sldId id="1110" r:id="rId25"/>
    <p:sldId id="1141" r:id="rId26"/>
    <p:sldId id="1142" r:id="rId27"/>
    <p:sldId id="1143" r:id="rId28"/>
    <p:sldId id="1106" r:id="rId29"/>
    <p:sldId id="1104" r:id="rId30"/>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Oswald" panose="02000503000000000000" pitchFamily="2" charset="0"/>
      <p:regular r:id="rId37"/>
      <p:bold r:id="rId38"/>
    </p:embeddedFont>
    <p:embeddedFont>
      <p:font typeface="Oswald Light" panose="020B0604020202020204" charset="-52"/>
      <p:regular r:id="rId39"/>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52"/>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font" Target="fonts/font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04.10.2023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04.10.2023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photos/M_NvKwSOkug" TargetMode="External"/><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8.xml"/><Relationship Id="rId4" Type="http://schemas.openxmlformats.org/officeDocument/2006/relationships/image" Target="../media/image17.wmf"/></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unsplash.com/photos/M_NvKwSOkug" TargetMode="Externa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unsplash.com/photos/M_NvKwSOkug"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rPr>
              <a:t>Geometry of detail elements. Geometric basic of details.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10" name="TextBox 9">
            <a:extLst>
              <a:ext uri="{FF2B5EF4-FFF2-40B4-BE49-F238E27FC236}">
                <a16:creationId xmlns:a16="http://schemas.microsoft.com/office/drawing/2014/main" id="{4F1E0505-E303-D8ED-6CC0-D70EACE43B47}"/>
              </a:ext>
            </a:extLst>
          </p:cNvPr>
          <p:cNvSpPr txBox="1">
            <a:spLocks/>
          </p:cNvSpPr>
          <p:nvPr/>
        </p:nvSpPr>
        <p:spPr bwMode="gray">
          <a:xfrm>
            <a:off x="7887775" y="1865918"/>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algn="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Week 4</a:t>
            </a:r>
            <a:endParaRPr lang="ru-RU" sz="2200" dirty="0">
              <a:solidFill>
                <a:srgbClr val="FFFF00"/>
              </a:solidFill>
              <a:latin typeface="Oswald Light" pitchFamily="2" charset="-52"/>
              <a:ea typeface="VTB Group Cond Book" panose="020B0506050504020204" pitchFamily="34" charset="77"/>
            </a:endParaRPr>
          </a:p>
        </p:txBody>
      </p:sp>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1200329"/>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rPr>
              <a:t>Detal</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elementlari</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geometriyasi</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Detallarning</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geometrik</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asoslari</a:t>
            </a:r>
            <a:r>
              <a:rPr lang="en-US" sz="2400" dirty="0">
                <a:solidFill>
                  <a:schemeClr val="bg1"/>
                </a:solidFill>
                <a:latin typeface="Oswald" pitchFamily="2" charset="-52"/>
                <a:ea typeface="Roboto Condensed" panose="02000000000000000000" pitchFamily="2" charset="0"/>
              </a:rPr>
              <a:t>.</a:t>
            </a:r>
            <a:endParaRPr lang="ru-RU" sz="2400" dirty="0">
              <a:solidFill>
                <a:schemeClr val="bg1"/>
              </a:solidFill>
              <a:latin typeface="Oswald" pitchFamily="2" charset="-52"/>
              <a:ea typeface="Roboto Condensed" panose="02000000000000000000" pitchFamily="2" charset="0"/>
            </a:endParaRPr>
          </a:p>
          <a:p>
            <a:endParaRPr lang="en-US" sz="2400" dirty="0">
              <a:solidFill>
                <a:schemeClr val="bg1"/>
              </a:solidFill>
              <a:latin typeface="Oswald" pitchFamily="2" charset="-52"/>
              <a:ea typeface="Roboto Condensed" panose="02000000000000000000" pitchFamily="2" charset="0"/>
              <a:cs typeface="Roboto Condensed" panose="02000000000000000000" pitchFamily="2" charset="0"/>
            </a:endParaRP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339210" y="322669"/>
            <a:ext cx="10515600" cy="3139321"/>
          </a:xfrm>
          <a:prstGeom prst="rect">
            <a:avLst/>
          </a:prstGeom>
        </p:spPr>
        <p:txBody>
          <a:bodyPr/>
          <a:lstStyle/>
          <a:p>
            <a:pPr algn="ctr"/>
            <a:r>
              <a:rPr lang="en-US" dirty="0" err="1">
                <a:solidFill>
                  <a:schemeClr val="accent3">
                    <a:lumMod val="75000"/>
                  </a:schemeClr>
                </a:solidFill>
                <a:latin typeface="Oswald" pitchFamily="2" charset="-52"/>
                <a:ea typeface="Roboto Condensed" panose="02000000000000000000" pitchFamily="2" charset="0"/>
              </a:rPr>
              <a:t>Detal</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elementlari</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geometriyasi</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Detallarning</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geometrik</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asoslari</a:t>
            </a:r>
            <a:r>
              <a:rPr lang="en-US" dirty="0">
                <a:solidFill>
                  <a:schemeClr val="accent3">
                    <a:lumMod val="75000"/>
                  </a:schemeClr>
                </a:solidFill>
                <a:latin typeface="Oswald" pitchFamily="2" charset="-52"/>
                <a:ea typeface="Roboto Condensed" panose="02000000000000000000" pitchFamily="2" charset="0"/>
              </a:rPr>
              <a:t>.</a:t>
            </a:r>
            <a:br>
              <a:rPr lang="ru-RU" dirty="0">
                <a:solidFill>
                  <a:schemeClr val="accent3">
                    <a:lumMod val="75000"/>
                  </a:schemeClr>
                </a:solidFill>
                <a:latin typeface="Oswald" pitchFamily="2" charset="-52"/>
                <a:ea typeface="Roboto Condensed" panose="02000000000000000000" pitchFamily="2" charset="0"/>
              </a:rPr>
            </a:br>
            <a:br>
              <a:rPr lang="en-US"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b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7" name="Прямоугольник 89">
            <a:extLst>
              <a:ext uri="{FF2B5EF4-FFF2-40B4-BE49-F238E27FC236}">
                <a16:creationId xmlns:a16="http://schemas.microsoft.com/office/drawing/2014/main" id="{46AE3FAF-EA59-4B48-AFFD-61623945DA29}"/>
              </a:ext>
            </a:extLst>
          </p:cNvPr>
          <p:cNvSpPr/>
          <p:nvPr/>
        </p:nvSpPr>
        <p:spPr>
          <a:xfrm>
            <a:off x="1120951" y="4227422"/>
            <a:ext cx="3040080" cy="1569660"/>
          </a:xfrm>
          <a:prstGeom prst="rect">
            <a:avLst/>
          </a:prstGeom>
        </p:spPr>
        <p:txBody>
          <a:bodyPr wrap="square">
            <a:spAutoFit/>
          </a:bodyPr>
          <a:lstStyle/>
          <a:p>
            <a:pPr algn="ctr"/>
            <a:r>
              <a:rPr lang="ru-RU" sz="3200" dirty="0" err="1">
                <a:solidFill>
                  <a:schemeClr val="accent2">
                    <a:lumMod val="50000"/>
                  </a:schemeClr>
                </a:solidFill>
                <a:latin typeface="Oswald" pitchFamily="2" charset="-52"/>
                <a:ea typeface="Roboto Condensed" panose="02000000000000000000" pitchFamily="2" charset="0"/>
              </a:rPr>
              <a:t>Detal</a:t>
            </a:r>
            <a:r>
              <a:rPr lang="ru-RU" sz="3200" dirty="0">
                <a:solidFill>
                  <a:schemeClr val="accent2">
                    <a:lumMod val="50000"/>
                  </a:schemeClr>
                </a:solidFill>
                <a:latin typeface="Oswald" pitchFamily="2" charset="-52"/>
                <a:ea typeface="Roboto Condensed" panose="02000000000000000000" pitchFamily="2" charset="0"/>
              </a:rPr>
              <a:t> </a:t>
            </a:r>
            <a:r>
              <a:rPr lang="ru-RU" sz="3200" dirty="0" err="1">
                <a:solidFill>
                  <a:schemeClr val="accent2">
                    <a:lumMod val="50000"/>
                  </a:schemeClr>
                </a:solidFill>
                <a:latin typeface="Oswald" pitchFamily="2" charset="-52"/>
                <a:ea typeface="Roboto Condensed" panose="02000000000000000000" pitchFamily="2" charset="0"/>
              </a:rPr>
              <a:t>elementlari</a:t>
            </a:r>
            <a:r>
              <a:rPr lang="ru-RU" sz="3200" dirty="0">
                <a:solidFill>
                  <a:schemeClr val="accent2">
                    <a:lumMod val="50000"/>
                  </a:schemeClr>
                </a:solidFill>
                <a:latin typeface="Oswald" pitchFamily="2" charset="-52"/>
                <a:ea typeface="Roboto Condensed" panose="02000000000000000000" pitchFamily="2" charset="0"/>
              </a:rPr>
              <a:t> </a:t>
            </a:r>
            <a:r>
              <a:rPr lang="ru-RU" sz="3200" dirty="0" err="1">
                <a:solidFill>
                  <a:schemeClr val="accent2">
                    <a:lumMod val="50000"/>
                  </a:schemeClr>
                </a:solidFill>
                <a:latin typeface="Oswald" pitchFamily="2" charset="-52"/>
                <a:ea typeface="Roboto Condensed" panose="02000000000000000000" pitchFamily="2" charset="0"/>
              </a:rPr>
              <a:t>geometriyasi</a:t>
            </a:r>
            <a:r>
              <a:rPr lang="ru-RU" sz="3200" dirty="0">
                <a:solidFill>
                  <a:schemeClr val="accent2">
                    <a:lumMod val="50000"/>
                  </a:schemeClr>
                </a:solidFill>
                <a:latin typeface="Oswald" pitchFamily="2" charset="-52"/>
                <a:ea typeface="Roboto Condensed" panose="02000000000000000000" pitchFamily="2" charset="0"/>
              </a:rPr>
              <a:t> </a:t>
            </a:r>
            <a:r>
              <a:rPr lang="ru-RU" sz="3200" dirty="0" err="1">
                <a:solidFill>
                  <a:schemeClr val="accent2">
                    <a:lumMod val="50000"/>
                  </a:schemeClr>
                </a:solidFill>
                <a:latin typeface="Oswald" pitchFamily="2" charset="-52"/>
                <a:ea typeface="Roboto Condensed" panose="02000000000000000000" pitchFamily="2" charset="0"/>
              </a:rPr>
              <a:t>va</a:t>
            </a:r>
            <a:r>
              <a:rPr lang="ru-RU" sz="3200" dirty="0">
                <a:solidFill>
                  <a:schemeClr val="accent2">
                    <a:lumMod val="50000"/>
                  </a:schemeClr>
                </a:solidFill>
                <a:latin typeface="Oswald" pitchFamily="2" charset="-52"/>
                <a:ea typeface="Roboto Condensed" panose="02000000000000000000" pitchFamily="2" charset="0"/>
              </a:rPr>
              <a:t> </a:t>
            </a:r>
            <a:r>
              <a:rPr lang="ru-RU" sz="3200" dirty="0" err="1">
                <a:solidFill>
                  <a:schemeClr val="accent2">
                    <a:lumMod val="50000"/>
                  </a:schemeClr>
                </a:solidFill>
                <a:latin typeface="Oswald" pitchFamily="2" charset="-52"/>
                <a:ea typeface="Roboto Condensed" panose="02000000000000000000" pitchFamily="2" charset="0"/>
              </a:rPr>
              <a:t>chizmachiligi</a:t>
            </a:r>
            <a:r>
              <a:rPr lang="ru-RU" sz="3200" dirty="0">
                <a:solidFill>
                  <a:schemeClr val="accent2">
                    <a:lumMod val="50000"/>
                  </a:schemeClr>
                </a:solidFill>
                <a:latin typeface="Oswald" pitchFamily="2" charset="-52"/>
                <a:ea typeface="Roboto Condensed" panose="02000000000000000000" pitchFamily="2" charset="0"/>
              </a:rPr>
              <a:t>.</a:t>
            </a:r>
            <a:endParaRPr lang="en-US" sz="3200" dirty="0">
              <a:solidFill>
                <a:schemeClr val="accent2">
                  <a:lumMod val="50000"/>
                </a:schemeClr>
              </a:solidFill>
              <a:latin typeface="Oswald" pitchFamily="2" charset="-52"/>
              <a:ea typeface="Roboto Condensed" panose="02000000000000000000" pitchFamily="2" charset="0"/>
            </a:endParaRPr>
          </a:p>
        </p:txBody>
      </p:sp>
      <p:sp>
        <p:nvSpPr>
          <p:cNvPr id="8" name="Прямоугольник 112">
            <a:extLst>
              <a:ext uri="{FF2B5EF4-FFF2-40B4-BE49-F238E27FC236}">
                <a16:creationId xmlns:a16="http://schemas.microsoft.com/office/drawing/2014/main" id="{9C8909F7-D927-F740-9836-8F8C8156580D}"/>
              </a:ext>
            </a:extLst>
          </p:cNvPr>
          <p:cNvSpPr/>
          <p:nvPr/>
        </p:nvSpPr>
        <p:spPr>
          <a:xfrm>
            <a:off x="4702602" y="4232022"/>
            <a:ext cx="2865271" cy="1077218"/>
          </a:xfrm>
          <a:prstGeom prst="rect">
            <a:avLst/>
          </a:prstGeom>
        </p:spPr>
        <p:txBody>
          <a:bodyPr wrap="square">
            <a:spAutoFit/>
          </a:bodyPr>
          <a:lstStyle/>
          <a:p>
            <a:pPr algn="ctr" defTabSz="914309" fontAlgn="base">
              <a:spcBef>
                <a:spcPct val="0"/>
              </a:spcBef>
              <a:spcAft>
                <a:spcPct val="0"/>
              </a:spcAft>
              <a:defRPr/>
            </a:pPr>
            <a:r>
              <a:rPr lang="ru-RU" sz="3200" dirty="0" err="1">
                <a:solidFill>
                  <a:schemeClr val="accent2">
                    <a:lumMod val="50000"/>
                  </a:schemeClr>
                </a:solidFill>
                <a:latin typeface="Oswald" pitchFamily="2" charset="-52"/>
                <a:ea typeface="Roboto Condensed" panose="02000000000000000000" pitchFamily="2" charset="0"/>
              </a:rPr>
              <a:t>Geometrik</a:t>
            </a:r>
            <a:r>
              <a:rPr lang="ru-RU" sz="3200" dirty="0">
                <a:solidFill>
                  <a:schemeClr val="accent2">
                    <a:lumMod val="50000"/>
                  </a:schemeClr>
                </a:solidFill>
                <a:latin typeface="Oswald" pitchFamily="2" charset="-52"/>
                <a:ea typeface="Roboto Condensed" panose="02000000000000000000" pitchFamily="2" charset="0"/>
              </a:rPr>
              <a:t> </a:t>
            </a:r>
            <a:r>
              <a:rPr lang="ru-RU" sz="3200" dirty="0" err="1">
                <a:solidFill>
                  <a:schemeClr val="accent2">
                    <a:lumMod val="50000"/>
                  </a:schemeClr>
                </a:solidFill>
                <a:latin typeface="Oswald" pitchFamily="2" charset="-52"/>
                <a:ea typeface="Roboto Condensed" panose="02000000000000000000" pitchFamily="2" charset="0"/>
              </a:rPr>
              <a:t>yasashlar</a:t>
            </a:r>
            <a:r>
              <a:rPr lang="ru-RU" sz="3200" dirty="0">
                <a:solidFill>
                  <a:schemeClr val="accent2">
                    <a:lumMod val="50000"/>
                  </a:schemeClr>
                </a:solidFill>
                <a:latin typeface="Oswald" pitchFamily="2" charset="-52"/>
                <a:ea typeface="Roboto Condensed" panose="02000000000000000000" pitchFamily="2" charset="0"/>
              </a:rPr>
              <a:t>.</a:t>
            </a:r>
            <a:r>
              <a:rPr lang="uz-Cyrl-UZ" sz="3200" dirty="0">
                <a:solidFill>
                  <a:schemeClr val="accent2">
                    <a:lumMod val="50000"/>
                  </a:schemeClr>
                </a:solidFill>
                <a:latin typeface="Oswald" pitchFamily="2" charset="-52"/>
                <a:ea typeface="Roboto Condensed" panose="02000000000000000000" pitchFamily="2" charset="0"/>
              </a:rPr>
              <a:t> </a:t>
            </a:r>
            <a:endParaRPr lang="ru-RU" sz="3200" dirty="0">
              <a:solidFill>
                <a:schemeClr val="accent2">
                  <a:lumMod val="50000"/>
                </a:schemeClr>
              </a:solidFill>
              <a:latin typeface="Oswald" pitchFamily="2" charset="-52"/>
              <a:ea typeface="Roboto Condensed" panose="02000000000000000000" pitchFamily="2" charset="0"/>
            </a:endParaRPr>
          </a:p>
        </p:txBody>
      </p:sp>
      <p:sp>
        <p:nvSpPr>
          <p:cNvPr id="9" name="Прямоугольник 112">
            <a:extLst>
              <a:ext uri="{FF2B5EF4-FFF2-40B4-BE49-F238E27FC236}">
                <a16:creationId xmlns:a16="http://schemas.microsoft.com/office/drawing/2014/main" id="{5292FC76-8701-CA4C-B6C9-BFDB59F9808E}"/>
              </a:ext>
            </a:extLst>
          </p:cNvPr>
          <p:cNvSpPr/>
          <p:nvPr/>
        </p:nvSpPr>
        <p:spPr>
          <a:xfrm>
            <a:off x="8188790" y="4232022"/>
            <a:ext cx="2865271" cy="1569660"/>
          </a:xfrm>
          <a:prstGeom prst="rect">
            <a:avLst/>
          </a:prstGeom>
        </p:spPr>
        <p:txBody>
          <a:bodyPr wrap="square">
            <a:spAutoFit/>
          </a:bodyPr>
          <a:lstStyle/>
          <a:p>
            <a:pPr algn="ctr" defTabSz="914309" fontAlgn="base">
              <a:spcBef>
                <a:spcPct val="0"/>
              </a:spcBef>
              <a:spcAft>
                <a:spcPct val="0"/>
              </a:spcAft>
              <a:defRPr/>
            </a:pP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Sirkul</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va</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lekalo</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bilan</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chiziladigan</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egri</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chiziqlar</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endParaRPr lang="en-US" sz="3200" dirty="0">
              <a:solidFill>
                <a:schemeClr val="accent2"/>
              </a:solidFill>
            </a:endParaRPr>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it-IT" b="1" i="1" dirty="0"/>
              <a:t>Detal elementlari geometriyasi va chizmachiligi.</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4" name="Прямоугольник 3"/>
          <p:cNvSpPr/>
          <p:nvPr/>
        </p:nvSpPr>
        <p:spPr>
          <a:xfrm>
            <a:off x="518747" y="1819182"/>
            <a:ext cx="7915040" cy="3576172"/>
          </a:xfrm>
          <a:prstGeom prst="rect">
            <a:avLst/>
          </a:prstGeom>
        </p:spPr>
        <p:txBody>
          <a:bodyPr wrap="square">
            <a:spAutoFit/>
          </a:bodyPr>
          <a:lstStyle/>
          <a:p>
            <a:pPr algn="just">
              <a:lnSpc>
                <a:spcPct val="115000"/>
              </a:lnSpc>
              <a:spcAft>
                <a:spcPts val="0"/>
              </a:spcAft>
            </a:pPr>
            <a:r>
              <a:rPr lang="en-GB" sz="1800" dirty="0" err="1">
                <a:effectLst/>
                <a:latin typeface="Times New Roman" panose="02020603050405020304" pitchFamily="18" charset="0"/>
                <a:ea typeface="Times New Roman" panose="02020603050405020304" pitchFamily="18" charset="0"/>
              </a:rPr>
              <a:t>Ishlab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chiqarishda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biror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masalan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mashina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mexanizmlarning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detallarini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yasash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hamda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yig`ish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shuningdek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turli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qurilmalar</a:t>
            </a:r>
            <a:r>
              <a:rPr lang="en-GB" sz="1800" dirty="0">
                <a:effectLst/>
                <a:latin typeface="Times New Roman" panose="02020603050405020304" pitchFamily="18" charset="0"/>
                <a:ea typeface="Times New Roman" panose="02020603050405020304" pitchFamily="18" charset="0"/>
              </a:rPr>
              <a:t>, bino </a:t>
            </a:r>
            <a:r>
              <a:rPr lang="en-GB" sz="1800" dirty="0" err="1">
                <a:effectLst/>
                <a:latin typeface="Times New Roman" panose="02020603050405020304" pitchFamily="18" charset="0"/>
                <a:ea typeface="Times New Roman" panose="02020603050405020304" pitchFamily="18" charset="0"/>
              </a:rPr>
              <a:t>hamda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inshootlar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qurish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zarur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Chunki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chizmalarsiz</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yasab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bo`lmaydi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rasmi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tekislikda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ko`rsatadigan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tasvir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deyiladi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kompl</a:t>
            </a:r>
            <a:r>
              <a:rPr lang="en-US" sz="1800" dirty="0">
                <a:effectLst/>
                <a:latin typeface="Times New Roman" panose="02020603050405020304" pitchFamily="18" charset="0"/>
                <a:ea typeface="Times New Roman" panose="02020603050405020304" pitchFamily="18" charset="0"/>
              </a:rPr>
              <a:t>e</a:t>
            </a:r>
            <a:r>
              <a:rPr lang="en-GB" sz="1800" dirty="0" err="1">
                <a:effectLst/>
                <a:latin typeface="Times New Roman" panose="02020603050405020304" pitchFamily="18" charset="0"/>
                <a:ea typeface="Times New Roman" panose="02020603050405020304" pitchFamily="18" charset="0"/>
              </a:rPr>
              <a:t>ks</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chizmasini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tuzish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proyeksiyalar</a:t>
            </a:r>
            <a:r>
              <a:rPr lang="en-GB" sz="1800" dirty="0">
                <a:effectLst/>
                <a:latin typeface="Times New Roman" panose="02020603050405020304" pitchFamily="18" charset="0"/>
                <a:ea typeface="Times New Roman" panose="02020603050405020304" pitchFamily="18" charset="0"/>
              </a:rPr>
              <a:t> m</a:t>
            </a:r>
            <a:r>
              <a:rPr lang="en-US" sz="1800" dirty="0">
                <a:effectLst/>
                <a:latin typeface="Times New Roman" panose="02020603050405020304" pitchFamily="18" charset="0"/>
                <a:ea typeface="Times New Roman" panose="02020603050405020304" pitchFamily="18" charset="0"/>
              </a:rPr>
              <a:t>e</a:t>
            </a:r>
            <a:r>
              <a:rPr lang="en-GB" sz="1800" dirty="0" err="1">
                <a:effectLst/>
                <a:latin typeface="Times New Roman" panose="02020603050405020304" pitchFamily="18" charset="0"/>
                <a:ea typeface="Times New Roman" panose="02020603050405020304" pitchFamily="18" charset="0"/>
              </a:rPr>
              <a:t>todiga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asoslangan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Bunda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o`zaro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perpendikulyar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tekislik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proyeksiyalar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tekisligi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sifatida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qabul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qilingan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tekisliklarda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tasviri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proyeksiyalari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yasaladi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Buyumning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tekisliklardagi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tasviri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geometrik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xususiyatlarini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tekshirishga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imkon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beradi</a:t>
            </a:r>
            <a:r>
              <a:rPr lang="en-GB" sz="1800" dirty="0">
                <a:effectLst/>
                <a:latin typeface="Times New Roman" panose="02020603050405020304" pitchFamily="18" charset="0"/>
                <a:ea typeface="Times New Roman" panose="02020603050405020304" pitchFamily="18" charset="0"/>
              </a:rPr>
              <a:t>. Bu </a:t>
            </a:r>
            <a:r>
              <a:rPr lang="en-GB" sz="1800" dirty="0" err="1">
                <a:effectLst/>
                <a:latin typeface="Times New Roman" panose="02020603050405020304" pitchFamily="18" charset="0"/>
                <a:ea typeface="Times New Roman" panose="02020603050405020304" pitchFamily="18" charset="0"/>
              </a:rPr>
              <a:t>metod</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ilmiy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chiqqan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frantsuz</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olimi</a:t>
            </a:r>
            <a:r>
              <a:rPr lang="en-GB" sz="1800" dirty="0">
                <a:effectLst/>
                <a:latin typeface="Times New Roman" panose="02020603050405020304" pitchFamily="18" charset="0"/>
                <a:ea typeface="Times New Roman" panose="02020603050405020304" pitchFamily="18" charset="0"/>
              </a:rPr>
              <a:t> Gaspar </a:t>
            </a:r>
            <a:r>
              <a:rPr lang="en-GB" sz="1800" dirty="0" err="1">
                <a:effectLst/>
                <a:latin typeface="Times New Roman" panose="02020603050405020304" pitchFamily="18" charset="0"/>
                <a:ea typeface="Times New Roman" panose="02020603050405020304" pitchFamily="18" charset="0"/>
              </a:rPr>
              <a:t>Monj</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sharafiga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Monj</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metodi</a:t>
            </a:r>
            <a:r>
              <a:rPr lang="en-GB" sz="1800" dirty="0">
                <a:effectLst/>
                <a:latin typeface="Times New Roman" panose="02020603050405020304" pitchFamily="18" charset="0"/>
                <a:ea typeface="Times New Roman" panose="02020603050405020304" pitchFamily="18" charset="0"/>
              </a:rPr>
              <a:t> deb </a:t>
            </a:r>
            <a:r>
              <a:rPr lang="en-GB" sz="1800" dirty="0" err="1">
                <a:effectLst/>
                <a:latin typeface="Times New Roman" panose="02020603050405020304" pitchFamily="18" charset="0"/>
                <a:ea typeface="Times New Roman" panose="02020603050405020304" pitchFamily="18" charset="0"/>
              </a:rPr>
              <a:t>yuritiladi</a:t>
            </a:r>
            <a:r>
              <a:rPr lang="en-GB" sz="1800" dirty="0">
                <a:effectLst/>
                <a:latin typeface="Times New Roman" panose="02020603050405020304" pitchFamily="18" charset="0"/>
                <a:ea typeface="Times New Roman" panose="02020603050405020304" pitchFamily="18" charset="0"/>
              </a:rPr>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a:extLst>
              <a:ext uri="{FF2B5EF4-FFF2-40B4-BE49-F238E27FC236}">
                <a16:creationId xmlns:a16="http://schemas.microsoft.com/office/drawing/2014/main" id="{B352166E-4ECC-42E5-BA84-10BFA224C3C0}"/>
              </a:ext>
            </a:extLst>
          </p:cNvPr>
          <p:cNvSpPr/>
          <p:nvPr/>
        </p:nvSpPr>
        <p:spPr>
          <a:xfrm>
            <a:off x="9326839" y="611983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B33CAB-0BB6-4FD1-B847-0C5FDAB48006}"/>
              </a:ext>
            </a:extLst>
          </p:cNvPr>
          <p:cNvSpPr>
            <a:spLocks noGrp="1"/>
          </p:cNvSpPr>
          <p:nvPr>
            <p:ph type="title"/>
          </p:nvPr>
        </p:nvSpPr>
        <p:spPr>
          <a:xfrm>
            <a:off x="339210" y="322669"/>
            <a:ext cx="8240586" cy="867930"/>
          </a:xfrm>
        </p:spPr>
        <p:txBody>
          <a:bodyPr/>
          <a:lstStyle/>
          <a:p>
            <a:br>
              <a:rPr lang="ru-RU" sz="2800" dirty="0">
                <a:latin typeface="+mn-lt"/>
              </a:rPr>
            </a:br>
            <a:endParaRPr lang="ru-RU" sz="2800" dirty="0">
              <a:latin typeface="+mn-lt"/>
            </a:endParaRPr>
          </a:p>
        </p:txBody>
      </p:sp>
      <p:sp>
        <p:nvSpPr>
          <p:cNvPr id="3" name="Номер слайда 2">
            <a:extLst>
              <a:ext uri="{FF2B5EF4-FFF2-40B4-BE49-F238E27FC236}">
                <a16:creationId xmlns:a16="http://schemas.microsoft.com/office/drawing/2014/main" id="{BF0C00AD-5B98-460A-B663-B7D56DF0BFF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4" name="Рисунок 3">
            <a:extLst>
              <a:ext uri="{FF2B5EF4-FFF2-40B4-BE49-F238E27FC236}">
                <a16:creationId xmlns:a16="http://schemas.microsoft.com/office/drawing/2014/main" id="{570B6ABF-0B58-4D7A-BC4C-911DE290AE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60607" y="830323"/>
            <a:ext cx="3163950" cy="45158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a:extLst>
              <a:ext uri="{FF2B5EF4-FFF2-40B4-BE49-F238E27FC236}">
                <a16:creationId xmlns:a16="http://schemas.microsoft.com/office/drawing/2014/main" id="{EDEE0EDF-DCEC-47A9-8527-0F889B6C42B3}"/>
              </a:ext>
            </a:extLst>
          </p:cNvPr>
          <p:cNvSpPr/>
          <p:nvPr/>
        </p:nvSpPr>
        <p:spPr>
          <a:xfrm>
            <a:off x="8991076" y="5504457"/>
            <a:ext cx="2743200"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
        <p:nvSpPr>
          <p:cNvPr id="7" name="TextBox 6">
            <a:extLst>
              <a:ext uri="{FF2B5EF4-FFF2-40B4-BE49-F238E27FC236}">
                <a16:creationId xmlns:a16="http://schemas.microsoft.com/office/drawing/2014/main" id="{D66102CB-BA88-4A21-A690-ECCBC5B13825}"/>
              </a:ext>
            </a:extLst>
          </p:cNvPr>
          <p:cNvSpPr txBox="1"/>
          <p:nvPr/>
        </p:nvSpPr>
        <p:spPr>
          <a:xfrm>
            <a:off x="1076417" y="322669"/>
            <a:ext cx="6094520" cy="5859233"/>
          </a:xfrm>
          <a:prstGeom prst="rect">
            <a:avLst/>
          </a:prstGeom>
          <a:noFill/>
        </p:spPr>
        <p:txBody>
          <a:bodyPr wrap="square">
            <a:spAutoFit/>
          </a:bodyPr>
          <a:lstStyle/>
          <a:p>
            <a:pPr indent="44958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Ishlab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chiqarishni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tashkil</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etish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zamonaviy</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texnika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har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mutaxassisdan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har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tomonlama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chuqur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bilim</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yuqori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ishlab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chiqarish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malakasi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mehnat</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madaniyatini</a:t>
            </a:r>
            <a:r>
              <a:rPr lang="en-US" sz="1800" dirty="0">
                <a:solidFill>
                  <a:schemeClr val="accent1"/>
                </a:solidFill>
                <a:effectLst/>
                <a:latin typeface="Times New Roman" panose="02020603050405020304" pitchFamily="18" charset="0"/>
                <a:ea typeface="Times New Roman" panose="02020603050405020304" pitchFamily="18" charset="0"/>
              </a:rPr>
              <a:t> talab </a:t>
            </a:r>
            <a:r>
              <a:rPr lang="en-US" sz="1800" dirty="0" err="1">
                <a:solidFill>
                  <a:schemeClr val="accent1"/>
                </a:solidFill>
                <a:effectLst/>
                <a:latin typeface="Times New Roman" panose="02020603050405020304" pitchFamily="18" charset="0"/>
                <a:ea typeface="Times New Roman" panose="02020603050405020304" pitchFamily="18" charset="0"/>
              </a:rPr>
              <a:t>etadi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Yaxshi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natijalarga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erishish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uchun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har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topshirilgan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ishga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ijodiy</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yondashish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kerak</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Chizmalarni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o`qishga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ijodiy</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yondashish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quyidagilarni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o`z</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ichiga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olishi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kerak</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de-DE" sz="1800" dirty="0" err="1">
                <a:solidFill>
                  <a:schemeClr val="accent1"/>
                </a:solidFill>
                <a:effectLst/>
                <a:latin typeface="Times New Roman" panose="02020603050405020304" pitchFamily="18" charset="0"/>
                <a:ea typeface="Times New Roman" panose="02020603050405020304" pitchFamily="18" charset="0"/>
              </a:rPr>
              <a:t>Mahsulot</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rasmining</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konstruktivliligi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va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texnologikligining</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tahlili</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a:solidFill>
                  <a:schemeClr val="accent1"/>
                </a:solidFill>
                <a:effectLst/>
                <a:latin typeface="Times New Roman" panose="02020603050405020304" pitchFamily="18" charset="0"/>
                <a:ea typeface="Times New Roman" panose="02020603050405020304" pitchFamily="18" charset="0"/>
              </a:rPr>
              <a:t>Optimal </a:t>
            </a:r>
            <a:r>
              <a:rPr lang="en-US" sz="1800" dirty="0" err="1">
                <a:solidFill>
                  <a:schemeClr val="accent1"/>
                </a:solidFill>
                <a:effectLst/>
                <a:latin typeface="Times New Roman" panose="02020603050405020304" pitchFamily="18" charset="0"/>
                <a:ea typeface="Times New Roman" panose="02020603050405020304" pitchFamily="18" charset="0"/>
              </a:rPr>
              <a:t>xomaki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mahsulot</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detal</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izlash</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solidFill>
                  <a:schemeClr val="accent1"/>
                </a:solidFill>
                <a:effectLst/>
                <a:latin typeface="Times New Roman" panose="02020603050405020304" pitchFamily="18" charset="0"/>
                <a:ea typeface="Times New Roman" panose="02020603050405020304" pitchFamily="18" charset="0"/>
              </a:rPr>
              <a:t>Xomaki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mahsulotni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tayyor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mahsulotga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aylantirish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uchun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kerak</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bo`lgan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barcha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harakatlarning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yaxshi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variantini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tanlash</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solidFill>
                  <a:schemeClr val="accent1"/>
                </a:solidFill>
                <a:effectLst/>
                <a:latin typeface="Times New Roman" panose="02020603050405020304" pitchFamily="18" charset="0"/>
                <a:ea typeface="Times New Roman" panose="02020603050405020304" pitchFamily="18" charset="0"/>
              </a:rPr>
              <a:t>Mahsulot</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sifatini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orttirish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materialni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tejash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mehnat</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material </a:t>
            </a:r>
            <a:r>
              <a:rPr lang="en-US" sz="1800" dirty="0" err="1">
                <a:solidFill>
                  <a:schemeClr val="accent1"/>
                </a:solidFill>
                <a:effectLst/>
                <a:latin typeface="Times New Roman" panose="02020603050405020304" pitchFamily="18" charset="0"/>
                <a:ea typeface="Times New Roman" panose="02020603050405020304" pitchFamily="18" charset="0"/>
              </a:rPr>
              <a:t>sarfini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kamaytirish</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409217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EE2907B-3228-4794-8B45-986322E6737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pic>
        <p:nvPicPr>
          <p:cNvPr id="5" name="Рисунок 4">
            <a:extLst>
              <a:ext uri="{FF2B5EF4-FFF2-40B4-BE49-F238E27FC236}">
                <a16:creationId xmlns:a16="http://schemas.microsoft.com/office/drawing/2014/main" id="{BC40C33D-89EE-4008-AFB3-CE8649D6A53B}"/>
              </a:ext>
            </a:extLst>
          </p:cNvPr>
          <p:cNvPicPr>
            <a:picLocks noChangeAspect="1"/>
          </p:cNvPicPr>
          <p:nvPr/>
        </p:nvPicPr>
        <p:blipFill>
          <a:blip r:embed="rId2"/>
          <a:stretch>
            <a:fillRect/>
          </a:stretch>
        </p:blipFill>
        <p:spPr>
          <a:xfrm>
            <a:off x="511148" y="298638"/>
            <a:ext cx="3599733" cy="5318231"/>
          </a:xfrm>
          <a:prstGeom prst="rect">
            <a:avLst/>
          </a:prstGeom>
        </p:spPr>
      </p:pic>
      <p:sp>
        <p:nvSpPr>
          <p:cNvPr id="6" name="Прямоугольник 5">
            <a:extLst>
              <a:ext uri="{FF2B5EF4-FFF2-40B4-BE49-F238E27FC236}">
                <a16:creationId xmlns:a16="http://schemas.microsoft.com/office/drawing/2014/main" id="{8E2FEDE2-B6E4-4C13-96A7-5D3F36653C26}"/>
              </a:ext>
            </a:extLst>
          </p:cNvPr>
          <p:cNvSpPr/>
          <p:nvPr/>
        </p:nvSpPr>
        <p:spPr>
          <a:xfrm>
            <a:off x="511148" y="5649882"/>
            <a:ext cx="3278532"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
        <p:nvSpPr>
          <p:cNvPr id="7" name="TextBox 6">
            <a:extLst>
              <a:ext uri="{FF2B5EF4-FFF2-40B4-BE49-F238E27FC236}">
                <a16:creationId xmlns:a16="http://schemas.microsoft.com/office/drawing/2014/main" id="{14C57014-1462-496F-B7DD-911092CE0CA0}"/>
              </a:ext>
            </a:extLst>
          </p:cNvPr>
          <p:cNvSpPr txBox="1"/>
          <p:nvPr/>
        </p:nvSpPr>
        <p:spPr>
          <a:xfrm>
            <a:off x="4495652" y="166004"/>
            <a:ext cx="7170938" cy="5859233"/>
          </a:xfrm>
          <a:prstGeom prst="rect">
            <a:avLst/>
          </a:prstGeom>
          <a:noFill/>
        </p:spPr>
        <p:txBody>
          <a:bodyPr wrap="square">
            <a:spAutoFit/>
          </a:bodyPr>
          <a:lstStyle/>
          <a:p>
            <a:pPr indent="449580">
              <a:lnSpc>
                <a:spcPct val="150000"/>
              </a:lnSpc>
            </a:pPr>
            <a:r>
              <a:rPr lang="en-US" sz="1800" dirty="0" err="1">
                <a:effectLst/>
                <a:latin typeface="Times New Roman" panose="02020603050405020304" pitchFamily="18" charset="0"/>
                <a:ea typeface="Times New Roman" panose="02020603050405020304" pitchFamily="18" charset="0"/>
              </a:rPr>
              <a:t>Zamonaviy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texnikani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puxta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egallash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tadbiq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yuqori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saviyada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chizmalarni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o`qishni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ahamiyat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kasb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etadi</a:t>
            </a:r>
            <a:r>
              <a:rPr lang="en-US"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a:p>
            <a:pPr indent="449580">
              <a:lnSpc>
                <a:spcPct val="150000"/>
              </a:lnSpc>
            </a:pPr>
            <a:r>
              <a:rPr lang="en-US" sz="1800" dirty="0" err="1">
                <a:effectLst/>
                <a:latin typeface="Times New Roman" panose="02020603050405020304" pitchFamily="18" charset="0"/>
                <a:ea typeface="Times New Roman" panose="02020603050405020304" pitchFamily="18" charset="0"/>
              </a:rPr>
              <a:t>Mahsulotning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zamonaviy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chizmalarini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o`qish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texnik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talablari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haqida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to`la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tasavvur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chizma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bo`yicha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texnologik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dasturlarni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tayyorlash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nazorat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ma`lumotlarni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aniqlash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Detal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chizmasi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yordamida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quyidagilar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aniqlab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olinadi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effectLst/>
                <a:latin typeface="Times New Roman" panose="02020603050405020304" pitchFamily="18" charset="0"/>
                <a:ea typeface="Times New Roman" panose="02020603050405020304" pitchFamily="18" charset="0"/>
              </a:rPr>
              <a:t>Detal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elementlarining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rasmlari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effectLst/>
                <a:latin typeface="Times New Roman" panose="02020603050405020304" pitchFamily="18" charset="0"/>
                <a:ea typeface="Times New Roman" panose="02020603050405020304" pitchFamily="18" charset="0"/>
              </a:rPr>
              <a:t>Konstruktor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tomonidan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belgialngan</a:t>
            </a:r>
            <a:r>
              <a:rPr lang="en-US" sz="1800" dirty="0">
                <a:effectLst/>
                <a:latin typeface="Times New Roman" panose="02020603050405020304" pitchFamily="18" charset="0"/>
                <a:ea typeface="Times New Roman" panose="02020603050405020304" pitchFamily="18" charset="0"/>
              </a:rPr>
              <a:t> material;</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effectLst/>
                <a:latin typeface="Times New Roman" panose="02020603050405020304" pitchFamily="18" charset="0"/>
                <a:ea typeface="Times New Roman" panose="02020603050405020304" pitchFamily="18" charset="0"/>
              </a:rPr>
              <a:t>Sirtlarning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ruxsat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g`adir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budirlik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darajasi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a:effectLst/>
                <a:latin typeface="Times New Roman" panose="02020603050405020304" pitchFamily="18" charset="0"/>
                <a:ea typeface="Times New Roman" panose="02020603050405020304" pitchFamily="18" charset="0"/>
              </a:rPr>
              <a:t>Material </a:t>
            </a:r>
            <a:r>
              <a:rPr lang="en-US" sz="1800" dirty="0" err="1">
                <a:effectLst/>
                <a:latin typeface="Times New Roman" panose="02020603050405020304" pitchFamily="18" charset="0"/>
                <a:ea typeface="Times New Roman" panose="02020603050405020304" pitchFamily="18" charset="0"/>
              </a:rPr>
              <a:t>xossalarining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ko`rsatkichlari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effectLst/>
                <a:latin typeface="Times New Roman" panose="02020603050405020304" pitchFamily="18" charset="0"/>
                <a:ea typeface="Times New Roman" panose="02020603050405020304" pitchFamily="18" charset="0"/>
              </a:rPr>
              <a:t>O`lchamdan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chetga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chiqishlar</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marL="342900" lvl="0" indent="-342900">
              <a:lnSpc>
                <a:spcPct val="150000"/>
              </a:lnSpc>
              <a:buFont typeface="Wingdings" panose="05000000000000000000" pitchFamily="2" charset="2"/>
              <a:buChar char=""/>
              <a:tabLst>
                <a:tab pos="228600" algn="l"/>
              </a:tabLst>
            </a:pPr>
            <a:r>
              <a:rPr lang="en-US" sz="1800" dirty="0" err="1">
                <a:effectLst/>
                <a:latin typeface="Times New Roman" panose="02020603050405020304" pitchFamily="18" charset="0"/>
                <a:ea typeface="Times New Roman" panose="02020603050405020304" pitchFamily="18" charset="0"/>
              </a:rPr>
              <a:t>Detalni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chegaralovchi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joylashishi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joizliklari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ma`lumotlar</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1130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pic>
        <p:nvPicPr>
          <p:cNvPr id="7" name="Рисунок 6">
            <a:extLst>
              <a:ext uri="{FF2B5EF4-FFF2-40B4-BE49-F238E27FC236}">
                <a16:creationId xmlns:a16="http://schemas.microsoft.com/office/drawing/2014/main" id="{5B44C559-8D07-4C48-A015-DEE82564CD6D}"/>
              </a:ext>
            </a:extLst>
          </p:cNvPr>
          <p:cNvPicPr>
            <a:picLocks noChangeAspect="1"/>
          </p:cNvPicPr>
          <p:nvPr/>
        </p:nvPicPr>
        <p:blipFill>
          <a:blip r:embed="rId2"/>
          <a:stretch>
            <a:fillRect/>
          </a:stretch>
        </p:blipFill>
        <p:spPr>
          <a:xfrm>
            <a:off x="918698" y="3429000"/>
            <a:ext cx="10764752" cy="2724282"/>
          </a:xfrm>
          <a:prstGeom prst="rect">
            <a:avLst/>
          </a:prstGeom>
        </p:spPr>
      </p:pic>
      <p:sp>
        <p:nvSpPr>
          <p:cNvPr id="10" name="TextBox 9">
            <a:extLst>
              <a:ext uri="{FF2B5EF4-FFF2-40B4-BE49-F238E27FC236}">
                <a16:creationId xmlns:a16="http://schemas.microsoft.com/office/drawing/2014/main" id="{F82DF8E4-F960-4356-A0FC-E2F37D020F34}"/>
              </a:ext>
            </a:extLst>
          </p:cNvPr>
          <p:cNvSpPr txBox="1"/>
          <p:nvPr/>
        </p:nvSpPr>
        <p:spPr>
          <a:xfrm>
            <a:off x="645111" y="406791"/>
            <a:ext cx="10901778" cy="2950744"/>
          </a:xfrm>
          <a:prstGeom prst="rect">
            <a:avLst/>
          </a:prstGeom>
          <a:noFill/>
        </p:spPr>
        <p:txBody>
          <a:bodyPr wrap="square">
            <a:spAutoFit/>
          </a:bodyPr>
          <a:lstStyle/>
          <a:p>
            <a:pPr algn="just">
              <a:lnSpc>
                <a:spcPct val="150000"/>
              </a:lnSpc>
            </a:pP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Ishlab</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chiqarish</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tarmog`iga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qarab</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unda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foydalaniladigan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har</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xil</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nom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bilan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yuritiladi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masalan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turli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mashina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va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mexanizmlarning</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detallarini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yasash</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uchun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tuzilgan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mashinasozlik</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deb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ataladi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Mashinasozlik</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chizmalarini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chizish</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usullarini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o`rgatadigan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qismi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mashinasozlik</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chizmachiligi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deyiladi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a:t>
            </a:r>
            <a:endParaRPr lang="ru-RU" sz="1100" dirty="0">
              <a:solidFill>
                <a:schemeClr val="accent5">
                  <a:lumMod val="50000"/>
                </a:schemeClr>
              </a:solidFill>
              <a:effectLst/>
              <a:latin typeface="Arial" panose="020B0604020202020204" pitchFamily="34" charset="0"/>
              <a:ea typeface="Times New Roman" panose="02020603050405020304" pitchFamily="18" charset="0"/>
            </a:endParaRPr>
          </a:p>
          <a:p>
            <a:pPr algn="just">
              <a:lnSpc>
                <a:spcPct val="150000"/>
              </a:lnSpc>
            </a:pP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buyum</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to`liq</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va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yaqqol</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aks</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ettirilishi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uchun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u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geometriya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qonun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va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qoidalariga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asosan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bajarilgan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bo`lishi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kerak</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Bundan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tashqari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tuzishda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davlat</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standartlarida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bayon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qilingan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qoida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hamda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me'yorlarga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qat'iy</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rioya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qilish</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va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ularni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so`zsiz</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bajarish</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zarur</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Ishlab</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chiqarishga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geometriya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va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konstruktorlik</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xujjatlarining</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yagona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tizimi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talablarini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to`la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qondira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oladigan</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chizmalargina</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qabul</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r>
              <a:rPr lang="en-GB" sz="1800" dirty="0" err="1">
                <a:solidFill>
                  <a:schemeClr val="accent5">
                    <a:lumMod val="50000"/>
                  </a:schemeClr>
                </a:solidFill>
                <a:effectLst/>
                <a:latin typeface="Times New Roman" panose="02020603050405020304" pitchFamily="18" charset="0"/>
                <a:ea typeface="Times New Roman" panose="02020603050405020304" pitchFamily="18" charset="0"/>
              </a:rPr>
              <a:t>qilinadi</a:t>
            </a:r>
            <a:r>
              <a:rPr lang="en-GB" sz="1800" dirty="0">
                <a:solidFill>
                  <a:schemeClr val="accent5">
                    <a:lumMod val="50000"/>
                  </a:schemeClr>
                </a:solidFill>
                <a:effectLst/>
                <a:latin typeface="Times New Roman" panose="02020603050405020304" pitchFamily="18" charset="0"/>
                <a:ea typeface="Times New Roman" panose="02020603050405020304" pitchFamily="18" charset="0"/>
              </a:rPr>
              <a:t>.	</a:t>
            </a:r>
            <a:endParaRPr lang="ru-RU" sz="1100" dirty="0">
              <a:solidFill>
                <a:schemeClr val="accent5">
                  <a:lumMod val="50000"/>
                </a:schemeClr>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630255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5929046-2113-409E-962D-D46EF1FAA69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sp>
        <p:nvSpPr>
          <p:cNvPr id="5" name="TextBox 4">
            <a:extLst>
              <a:ext uri="{FF2B5EF4-FFF2-40B4-BE49-F238E27FC236}">
                <a16:creationId xmlns:a16="http://schemas.microsoft.com/office/drawing/2014/main" id="{A82411A1-BE57-4E56-BFFF-353EE0BB916E}"/>
              </a:ext>
            </a:extLst>
          </p:cNvPr>
          <p:cNvSpPr txBox="1"/>
          <p:nvPr/>
        </p:nvSpPr>
        <p:spPr>
          <a:xfrm>
            <a:off x="410147" y="914882"/>
            <a:ext cx="11504787" cy="5028236"/>
          </a:xfrm>
          <a:prstGeom prst="rect">
            <a:avLst/>
          </a:prstGeom>
          <a:noFill/>
        </p:spPr>
        <p:txBody>
          <a:bodyPr wrap="square">
            <a:spAutoFit/>
          </a:bodyPr>
          <a:lstStyle/>
          <a:p>
            <a:pPr indent="449580" algn="just">
              <a:lnSpc>
                <a:spcPct val="150000"/>
              </a:lnSpc>
            </a:pPr>
            <a:r>
              <a:rPr lang="en-GB" sz="1800" dirty="0" err="1">
                <a:effectLst/>
                <a:latin typeface="Times New Roman" panose="02020603050405020304" pitchFamily="18" charset="0"/>
                <a:ea typeface="Times New Roman" panose="02020603050405020304" pitchFamily="18" charset="0"/>
              </a:rPr>
              <a:t>Ushbu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kursda</a:t>
            </a:r>
            <a:r>
              <a:rPr lang="en-GB" sz="1800" dirty="0">
                <a:effectLst/>
                <a:latin typeface="Times New Roman" panose="02020603050405020304" pitchFamily="18" charset="0"/>
                <a:ea typeface="Times New Roman" panose="02020603050405020304" pitchFamily="18" charset="0"/>
              </a:rPr>
              <a:t> biz, </a:t>
            </a:r>
            <a:r>
              <a:rPr lang="en-GB" sz="1800" dirty="0" err="1">
                <a:effectLst/>
                <a:latin typeface="Times New Roman" panose="02020603050405020304" pitchFamily="18" charset="0"/>
                <a:ea typeface="Times New Roman" panose="02020603050405020304" pitchFamily="18" charset="0"/>
              </a:rPr>
              <a:t>chizmaning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qo`yish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sirkul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hamda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lekalo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chiziqlar</a:t>
            </a:r>
            <a:r>
              <a:rPr lang="uz-Cyrl-UZ" sz="1800" dirty="0">
                <a:effectLst/>
                <a:latin typeface="Times New Roman" panose="02020603050405020304" pitchFamily="18" charset="0"/>
                <a:ea typeface="Times New Roman" panose="02020603050405020304" pitchFamily="18" charset="0"/>
              </a:rPr>
              <a:t>, chizmada ko`rinishlar, kesimlar, qirqimlar, chizmalarni chizishdagi soddalashtirishlar va shartli belgilashlar, detalning chizmadagi tasvirlari sonini aniqlash, chizmalarni chizma maydonida joylashtirish, chizmada o`tish va kesish chiziqlarini tasvirlash aksonometrik proyeksiyalar- yaqqol tasvirlar haqida tushuncha, izometrik proyeksiyalar, dimetrik proyeksiyalar haqida tushunchalar, ajraladigan va ajralmaydigan birikmalar haqida qisqacha tushuncha,  rezbali birikmalarni tasvirlash,  boltli, shtiftli, vintli va  trubali shlisali, shponkali, payvandli birikmalarni chizmada tasvirlash qoidalari, </a:t>
            </a:r>
            <a:r>
              <a:rPr lang="uz-Cyrl-UZ" sz="1800" b="1" dirty="0">
                <a:effectLst/>
                <a:latin typeface="Times New Roman" panose="02020603050405020304" pitchFamily="18" charset="0"/>
                <a:ea typeface="Times New Roman" panose="02020603050405020304" pitchFamily="18" charset="0"/>
              </a:rPr>
              <a:t> </a:t>
            </a:r>
            <a:r>
              <a:rPr lang="uz-Cyrl-UZ" sz="1800" dirty="0">
                <a:effectLst/>
                <a:latin typeface="Times New Roman" panose="02020603050405020304" pitchFamily="18" charset="0"/>
                <a:ea typeface="Times New Roman" panose="02020603050405020304" pitchFamily="18" charset="0"/>
              </a:rPr>
              <a:t>yuzalarning g’adir-budirliklarini belgilash: joizliklar va qo`nimlar, chizmalarda qoplanish, termik va boshqa ishlov berish belgilarini  qo`yish, chizmalarda materiallar xususiyatlarining ko`rsatkichlarini qo`yish, chizmada yuzalarning g`adir-budirlik va pardozlash belgilarini qo`yish eskizlar va  texnik</a:t>
            </a:r>
            <a:r>
              <a:rPr lang="uz-Cyrl-UZ" sz="1800" b="1" dirty="0">
                <a:effectLst/>
                <a:latin typeface="Times New Roman" panose="02020603050405020304" pitchFamily="18" charset="0"/>
                <a:ea typeface="Times New Roman" panose="02020603050405020304" pitchFamily="18" charset="0"/>
              </a:rPr>
              <a:t> </a:t>
            </a:r>
            <a:r>
              <a:rPr lang="uz-Cyrl-UZ" sz="1800" dirty="0">
                <a:effectLst/>
                <a:latin typeface="Times New Roman" panose="02020603050405020304" pitchFamily="18" charset="0"/>
                <a:ea typeface="Times New Roman" panose="02020603050405020304" pitchFamily="18" charset="0"/>
              </a:rPr>
              <a:t>rasm,  oddiy detallarning eskizi va ishchi chizmasini chizish, detallarni eskizini chizishda qo`llaniladigan o`lchov asboblari to’grisida, mashinasozlik chizmalari haqidagi tushunchalarni; buyumlar va ularning turlari, konstruktorlik hujjatlarining turlari, ishchi chizmalarni bajarish, yig`ma  chizmalarni chizish va  ularni o`qish, yig`ma chizmalarini detallarga ajratib chizishni o’z ichiga olgan.</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187712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7" name="Рисунок 6">
            <a:extLst>
              <a:ext uri="{FF2B5EF4-FFF2-40B4-BE49-F238E27FC236}">
                <a16:creationId xmlns:a16="http://schemas.microsoft.com/office/drawing/2014/main" id="{5B44C559-8D07-4C48-A015-DEE82564CD6D}"/>
              </a:ext>
            </a:extLst>
          </p:cNvPr>
          <p:cNvPicPr>
            <a:picLocks noChangeAspect="1"/>
          </p:cNvPicPr>
          <p:nvPr/>
        </p:nvPicPr>
        <p:blipFill>
          <a:blip r:embed="rId2"/>
          <a:stretch>
            <a:fillRect/>
          </a:stretch>
        </p:blipFill>
        <p:spPr>
          <a:xfrm>
            <a:off x="918698" y="3429000"/>
            <a:ext cx="10764752" cy="2724282"/>
          </a:xfrm>
          <a:prstGeom prst="rect">
            <a:avLst/>
          </a:prstGeom>
        </p:spPr>
      </p:pic>
      <p:sp>
        <p:nvSpPr>
          <p:cNvPr id="10" name="TextBox 9">
            <a:extLst>
              <a:ext uri="{FF2B5EF4-FFF2-40B4-BE49-F238E27FC236}">
                <a16:creationId xmlns:a16="http://schemas.microsoft.com/office/drawing/2014/main" id="{F82DF8E4-F960-4356-A0FC-E2F37D020F34}"/>
              </a:ext>
            </a:extLst>
          </p:cNvPr>
          <p:cNvSpPr txBox="1"/>
          <p:nvPr/>
        </p:nvSpPr>
        <p:spPr>
          <a:xfrm>
            <a:off x="716133" y="322669"/>
            <a:ext cx="10901778" cy="2795573"/>
          </a:xfrm>
          <a:prstGeom prst="rect">
            <a:avLst/>
          </a:prstGeom>
          <a:noFill/>
        </p:spPr>
        <p:txBody>
          <a:bodyPr wrap="square">
            <a:spAutoFit/>
          </a:bodyPr>
          <a:lstStyle/>
          <a:p>
            <a:pPr algn="just">
              <a:lnSpc>
                <a:spcPct val="150000"/>
              </a:lnSpc>
            </a:pPr>
            <a:r>
              <a:rPr lang="it-IT" sz="2400" dirty="0">
                <a:effectLst/>
                <a:latin typeface="Times New Roman" panose="02020603050405020304" pitchFamily="18" charset="0"/>
                <a:ea typeface="Times New Roman" panose="02020603050405020304" pitchFamily="18" charset="0"/>
              </a:rPr>
              <a:t>Bundan tash</a:t>
            </a:r>
            <a:r>
              <a:rPr lang="uz-Cyrl-UZ" sz="2400" dirty="0">
                <a:effectLst/>
                <a:latin typeface="Times New Roman" panose="02020603050405020304" pitchFamily="18" charset="0"/>
                <a:ea typeface="Times New Roman" panose="02020603050405020304" pitchFamily="18" charset="0"/>
              </a:rPr>
              <a:t>q</a:t>
            </a:r>
            <a:r>
              <a:rPr lang="it-IT" sz="2400" dirty="0">
                <a:effectLst/>
                <a:latin typeface="Times New Roman" panose="02020603050405020304" pitchFamily="18" charset="0"/>
                <a:ea typeface="Times New Roman" panose="02020603050405020304" pitchFamily="18" charset="0"/>
              </a:rPr>
              <a:t>ari  sxemalar haqida umumiy ma`lumot, kinematik  sxemalar elektrik  sxemalar, gidravlik va pnevmogidravlik  sxemalar, m</a:t>
            </a:r>
            <a:r>
              <a:rPr lang="uz-Cyrl-UZ" sz="2400" dirty="0">
                <a:effectLst/>
                <a:latin typeface="Times New Roman" panose="02020603050405020304" pitchFamily="18" charset="0"/>
                <a:ea typeface="Times New Roman" panose="02020603050405020304" pitchFamily="18" charset="0"/>
              </a:rPr>
              <a:t>etall kesuvchi dastgohlarni avtomatik boshqarish qurilmalarining sxemalarini o`qish, chizmalarni avtomatlashtirilgan holda hosil qilish, detallarni avtomatlashtirilgan tizim yordamida chizish namunalari berilgan. </a:t>
            </a:r>
            <a:endParaRPr lang="ru-RU" sz="24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740328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210" y="995680"/>
            <a:ext cx="4768362" cy="4255407"/>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5" name="Прямоугольник 4"/>
          <p:cNvSpPr/>
          <p:nvPr/>
        </p:nvSpPr>
        <p:spPr>
          <a:xfrm>
            <a:off x="5597010" y="840741"/>
            <a:ext cx="6096000" cy="5368073"/>
          </a:xfrm>
          <a:prstGeom prst="rect">
            <a:avLst/>
          </a:prstGeom>
        </p:spPr>
        <p:txBody>
          <a:bodyPr>
            <a:spAutoFit/>
          </a:bodyPr>
          <a:lstStyle/>
          <a:p>
            <a:pPr marL="98425" algn="ctr">
              <a:lnSpc>
                <a:spcPct val="150000"/>
              </a:lnSpc>
            </a:pPr>
            <a:r>
              <a:rPr lang="uz-Cyrl-UZ" sz="1800" b="1" dirty="0">
                <a:effectLst/>
                <a:latin typeface="Times New Roman" panose="02020603050405020304" pitchFamily="18" charset="0"/>
                <a:ea typeface="Times New Roman" panose="02020603050405020304" pitchFamily="18" charset="0"/>
              </a:rPr>
              <a:t>4.2</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Geometrik</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yasashlar</a:t>
            </a:r>
            <a:r>
              <a:rPr lang="ru-RU" sz="1800" b="1" dirty="0">
                <a:effectLst/>
                <a:latin typeface="Times New Roman" panose="02020603050405020304" pitchFamily="18" charset="0"/>
                <a:ea typeface="Times New Roman" panose="02020603050405020304" pitchFamily="18" charset="0"/>
              </a:rPr>
              <a:t>.</a:t>
            </a:r>
            <a:endParaRPr lang="ru-RU" sz="18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Mashina detallari, moslamalar, va turli apparatlarning konturlarida ko‘pincha bir chiziqdan ikkinchi chiziqqa yoylar orqali silliq o‘tgan qismlari bo‘ladi. Konturning bunday silliq joylari tutashmalar deyiladi. Quyida tutashmalarni yasash yo‘llarini ko‘rib chiqamiz. </a:t>
            </a:r>
            <a:endParaRPr lang="ru-RU" sz="18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To‘g‘ri chiziqni aylana yoyiga, yoki ikki aylana yoylarining bir-biriga ravon o‘tadigan joyi tutashtirish nuqtasi deyiladi. Ikki to‘g‘ri chiziqni, to‘g‘ri chiziq va aylanani hamda aylanalarni tutashtiruvchi yoyning markazi tutashtirish markazi deyiladi. Tutashmalarni bajarish to‘g‘ri chiziqni aylanaga va aylanalarni o‘zaro urinish nuqtalarini aniqlashga asoslangan.</a:t>
            </a:r>
            <a:endParaRPr lang="ru-RU" sz="1800" dirty="0">
              <a:effectLst/>
              <a:latin typeface="Arial" panose="020B0604020202020204" pitchFamily="34" charset="0"/>
              <a:ea typeface="Times New Roman" panose="02020603050405020304" pitchFamily="18" charset="0"/>
            </a:endParaRPr>
          </a:p>
          <a:p>
            <a:pPr indent="540385" algn="just">
              <a:lnSpc>
                <a:spcPct val="150000"/>
              </a:lnSpc>
              <a:spcAft>
                <a:spcPts val="800"/>
              </a:spcAft>
              <a:tabLst>
                <a:tab pos="1571625" algn="l"/>
              </a:tabLs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175D296D-05D7-4E6D-81A3-BBD28D6E2D4C}"/>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10" name="TextBox 9">
            <a:extLst>
              <a:ext uri="{FF2B5EF4-FFF2-40B4-BE49-F238E27FC236}">
                <a16:creationId xmlns:a16="http://schemas.microsoft.com/office/drawing/2014/main" id="{92A1F3F7-958B-476E-963B-122A36D1579B}"/>
              </a:ext>
            </a:extLst>
          </p:cNvPr>
          <p:cNvSpPr txBox="1"/>
          <p:nvPr/>
        </p:nvSpPr>
        <p:spPr>
          <a:xfrm>
            <a:off x="884808" y="322669"/>
            <a:ext cx="10422384" cy="2535246"/>
          </a:xfrm>
          <a:prstGeom prst="rect">
            <a:avLst/>
          </a:prstGeom>
          <a:noFill/>
        </p:spPr>
        <p:txBody>
          <a:bodyPr wrap="square">
            <a:spAutoFit/>
          </a:bodyPr>
          <a:lstStyle/>
          <a:p>
            <a:pPr indent="228600" algn="just">
              <a:lnSpc>
                <a:spcPct val="150000"/>
              </a:lnSpc>
            </a:pPr>
            <a:r>
              <a:rPr lang="en-GB" sz="1800" dirty="0">
                <a:effectLst/>
                <a:latin typeface="Times New Roman" panose="02020603050405020304" pitchFamily="18" charset="0"/>
                <a:ea typeface="Times New Roman" panose="02020603050405020304" pitchFamily="18" charset="0"/>
              </a:rPr>
              <a:t>1-misol.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o‘tkazish</a:t>
            </a:r>
            <a:r>
              <a:rPr lang="en-GB" sz="1800" dirty="0">
                <a:effectLst/>
                <a:latin typeface="Times New Roman" panose="02020603050405020304" pitchFamily="18" charset="0"/>
                <a:ea typeface="Times New Roman" panose="02020603050405020304" pitchFamily="18" charset="0"/>
              </a:rPr>
              <a:t> (2-shakl). </a:t>
            </a:r>
            <a:r>
              <a:rPr lang="en-GB" sz="1800" dirty="0" err="1">
                <a:effectLst/>
                <a:latin typeface="Times New Roman" panose="02020603050405020304" pitchFamily="18" charset="0"/>
                <a:ea typeface="Times New Roman" panose="02020603050405020304" pitchFamily="18" charset="0"/>
              </a:rPr>
              <a:t>Aylanadan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tashqarida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yotgan</a:t>
            </a:r>
            <a:r>
              <a:rPr lang="en-GB" sz="1800" dirty="0">
                <a:effectLst/>
                <a:latin typeface="Times New Roman" panose="02020603050405020304" pitchFamily="18" charset="0"/>
                <a:ea typeface="Times New Roman" panose="02020603050405020304" pitchFamily="18" charset="0"/>
              </a:rPr>
              <a:t> A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o‘tkazish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avval</a:t>
            </a:r>
            <a:r>
              <a:rPr lang="en-GB" sz="1800" dirty="0">
                <a:effectLst/>
                <a:latin typeface="Times New Roman" panose="02020603050405020304" pitchFamily="18" charset="0"/>
                <a:ea typeface="Times New Roman" panose="02020603050405020304" pitchFamily="18" charset="0"/>
              </a:rPr>
              <a:t> O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 </a:t>
            </a:r>
            <a:r>
              <a:rPr lang="en-GB" sz="1800" dirty="0" err="1">
                <a:effectLst/>
                <a:latin typeface="Times New Roman" panose="02020603050405020304" pitchFamily="18" charset="0"/>
                <a:ea typeface="Times New Roman" panose="02020603050405020304" pitchFamily="18" charset="0"/>
              </a:rPr>
              <a:t>nuqtalarni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hosil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AO </a:t>
            </a:r>
            <a:r>
              <a:rPr lang="en-GB" sz="1800" dirty="0" err="1">
                <a:effectLst/>
                <a:latin typeface="Times New Roman" panose="02020603050405020304" pitchFamily="18" charset="0"/>
                <a:ea typeface="Times New Roman" panose="02020603050405020304" pitchFamily="18" charset="0"/>
              </a:rPr>
              <a:t>kesmani</a:t>
            </a:r>
            <a:r>
              <a:rPr lang="en-GB" sz="1800" dirty="0">
                <a:effectLst/>
                <a:latin typeface="Times New Roman" panose="02020603050405020304" pitchFamily="18" charset="0"/>
                <a:ea typeface="Times New Roman" panose="02020603050405020304" pitchFamily="18" charset="0"/>
              </a:rPr>
              <a:t> K </a:t>
            </a:r>
            <a:r>
              <a:rPr lang="en-GB" sz="1800" dirty="0" err="1">
                <a:effectLst/>
                <a:latin typeface="Times New Roman" panose="02020603050405020304" pitchFamily="18" charset="0"/>
                <a:ea typeface="Times New Roman" panose="02020603050405020304" pitchFamily="18" charset="0"/>
              </a:rPr>
              <a:t>nuqtada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bo‘lamiz</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O</a:t>
            </a:r>
            <a:r>
              <a:rPr lang="en-US" sz="1800" dirty="0">
                <a:effectLst/>
                <a:latin typeface="Times New Roman" panose="02020603050405020304" pitchFamily="18" charset="0"/>
                <a:ea typeface="Times New Roman" panose="02020603050405020304" pitchFamily="18" charset="0"/>
              </a:rPr>
              <a:t>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kesishgan</a:t>
            </a:r>
            <a:r>
              <a:rPr lang="en-GB" sz="1800" dirty="0">
                <a:effectLst/>
                <a:latin typeface="Times New Roman" panose="02020603050405020304" pitchFamily="18" charset="0"/>
                <a:ea typeface="Times New Roman" panose="02020603050405020304" pitchFamily="18" charset="0"/>
              </a:rPr>
              <a:t> B </a:t>
            </a:r>
            <a:r>
              <a:rPr lang="en-GB" sz="1800" dirty="0" err="1">
                <a:effectLst/>
                <a:latin typeface="Times New Roman" panose="02020603050405020304" pitchFamily="18" charset="0"/>
                <a:ea typeface="Times New Roman" panose="02020603050405020304" pitchFamily="18" charset="0"/>
              </a:rPr>
              <a:t>nuqtasini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topamiz</a:t>
            </a:r>
            <a:r>
              <a:rPr lang="en-GB" sz="1800" dirty="0">
                <a:effectLst/>
                <a:latin typeface="Times New Roman" panose="02020603050405020304" pitchFamily="18" charset="0"/>
                <a:ea typeface="Times New Roman" panose="02020603050405020304" pitchFamily="18" charset="0"/>
              </a:rPr>
              <a:t>. A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B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tutashtirilsa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AB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BO to‘</a:t>
            </a:r>
            <a:r>
              <a:rPr lang="uz-Cyrl-UZ" sz="1800" dirty="0">
                <a:effectLst/>
                <a:latin typeface="Times New Roman" panose="02020603050405020304" pitchFamily="18" charset="0"/>
                <a:ea typeface="Times New Roman" panose="02020603050405020304" pitchFamily="18" charset="0"/>
              </a:rPr>
              <a:t>g‘</a:t>
            </a:r>
            <a:r>
              <a:rPr lang="en-GB" sz="1800" dirty="0" err="1">
                <a:effectLst/>
                <a:latin typeface="Times New Roman" panose="02020603050405020304" pitchFamily="18" charset="0"/>
                <a:ea typeface="Times New Roman" panose="02020603050405020304" pitchFamily="18" charset="0"/>
              </a:rPr>
              <a:t>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o‘zaro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perpendikulyar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Demak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ixtiyoriy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o‘tkazish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oldin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perpendikulyar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o‘tkazilsa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kifoya</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pic>
        <p:nvPicPr>
          <p:cNvPr id="11" name="Рисунок 10">
            <a:extLst>
              <a:ext uri="{FF2B5EF4-FFF2-40B4-BE49-F238E27FC236}">
                <a16:creationId xmlns:a16="http://schemas.microsoft.com/office/drawing/2014/main" id="{601321C9-3FC6-45A2-921F-99C95C9B0E2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3738" y="2857915"/>
            <a:ext cx="3163272" cy="2275750"/>
          </a:xfrm>
          <a:prstGeom prst="rect">
            <a:avLst/>
          </a:prstGeom>
          <a:noFill/>
          <a:ln>
            <a:noFill/>
          </a:ln>
        </p:spPr>
      </p:pic>
      <p:pic>
        <p:nvPicPr>
          <p:cNvPr id="12" name="Рисунок 11">
            <a:extLst>
              <a:ext uri="{FF2B5EF4-FFF2-40B4-BE49-F238E27FC236}">
                <a16:creationId xmlns:a16="http://schemas.microsoft.com/office/drawing/2014/main" id="{9C04A68A-33AB-4023-B2B6-4DC0FE52C31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8458" y="2798855"/>
            <a:ext cx="3557357" cy="2393870"/>
          </a:xfrm>
          <a:prstGeom prst="rect">
            <a:avLst/>
          </a:prstGeom>
          <a:noFill/>
          <a:ln>
            <a:noFill/>
          </a:ln>
        </p:spPr>
      </p:pic>
      <p:sp>
        <p:nvSpPr>
          <p:cNvPr id="14" name="TextBox 13">
            <a:extLst>
              <a:ext uri="{FF2B5EF4-FFF2-40B4-BE49-F238E27FC236}">
                <a16:creationId xmlns:a16="http://schemas.microsoft.com/office/drawing/2014/main" id="{D81789BE-3E27-42D1-9932-F268F267BD59}"/>
              </a:ext>
            </a:extLst>
          </p:cNvPr>
          <p:cNvSpPr txBox="1"/>
          <p:nvPr/>
        </p:nvSpPr>
        <p:spPr>
          <a:xfrm>
            <a:off x="3171547" y="5306349"/>
            <a:ext cx="6094520" cy="457754"/>
          </a:xfrm>
          <a:prstGeom prst="rect">
            <a:avLst/>
          </a:prstGeom>
          <a:noFill/>
        </p:spPr>
        <p:txBody>
          <a:bodyPr wrap="square">
            <a:spAutoFit/>
          </a:bodyPr>
          <a:lstStyle/>
          <a:p>
            <a:pPr algn="ctr">
              <a:lnSpc>
                <a:spcPct val="150000"/>
              </a:lnSpc>
            </a:pPr>
            <a:r>
              <a:rPr lang="uz-Cyrl-UZ" sz="1800" b="1" dirty="0">
                <a:effectLst/>
                <a:latin typeface="Times New Roman" panose="02020603050405020304" pitchFamily="18" charset="0"/>
                <a:ea typeface="Times New Roman" panose="02020603050405020304" pitchFamily="18" charset="0"/>
              </a:rPr>
              <a:t>2- shakl 				    3-shakl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92007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sp>
        <p:nvSpPr>
          <p:cNvPr id="5" name="Прямоугольник 4"/>
          <p:cNvSpPr/>
          <p:nvPr/>
        </p:nvSpPr>
        <p:spPr>
          <a:xfrm>
            <a:off x="668215" y="802401"/>
            <a:ext cx="8088923" cy="4537076"/>
          </a:xfrm>
          <a:prstGeom prst="rect">
            <a:avLst/>
          </a:prstGeom>
        </p:spPr>
        <p:txBody>
          <a:bodyPr wrap="square">
            <a:spAutoFit/>
          </a:bodyPr>
          <a:lstStyle/>
          <a:p>
            <a:pPr indent="540385" algn="just">
              <a:lnSpc>
                <a:spcPct val="150000"/>
              </a:lnSpc>
              <a:tabLst>
                <a:tab pos="1571625" algn="l"/>
              </a:tabLst>
            </a:pPr>
            <a:r>
              <a:rPr lang="uz-Cyrl-UZ" sz="1800" dirty="0">
                <a:effectLst/>
                <a:latin typeface="Times New Roman" panose="02020603050405020304" pitchFamily="18" charset="0"/>
                <a:ea typeface="Times New Roman" panose="02020603050405020304" pitchFamily="18" charset="0"/>
              </a:rPr>
              <a:t>Radiuslari ikki xil bo‘lgan aylanalarga urinma o‘tkazish uchun (3-shakl) ularning markazlari tutashtiriladi va OO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masofani teng ikkiga bo‘luvchi K nuqta aniqlanadi. </a:t>
            </a:r>
            <a:r>
              <a:rPr lang="en-US" sz="1800" dirty="0">
                <a:effectLst/>
                <a:latin typeface="Times New Roman" panose="02020603050405020304" pitchFamily="18" charset="0"/>
                <a:ea typeface="Times New Roman" panose="02020603050405020304" pitchFamily="18" charset="0"/>
              </a:rPr>
              <a:t>K </a:t>
            </a:r>
            <a:r>
              <a:rPr lang="en-US" sz="1800" dirty="0" err="1">
                <a:effectLst/>
                <a:latin typeface="Times New Roman" panose="02020603050405020304" pitchFamily="18" charset="0"/>
                <a:ea typeface="Times New Roman" panose="02020603050405020304" pitchFamily="18" charset="0"/>
              </a:rPr>
              <a:t>markazda</a:t>
            </a:r>
            <a:r>
              <a:rPr lang="en-US" sz="1800" dirty="0">
                <a:effectLst/>
                <a:latin typeface="Times New Roman" panose="02020603050405020304" pitchFamily="18" charset="0"/>
                <a:ea typeface="Times New Roman" panose="02020603050405020304" pitchFamily="18" charset="0"/>
              </a:rPr>
              <a:t> O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O</a:t>
            </a:r>
            <a:r>
              <a:rPr lang="en-US" sz="1800" baseline="-25000" dirty="0">
                <a:effectLst/>
                <a:latin typeface="Times New Roman" panose="02020603050405020304" pitchFamily="18" charset="0"/>
                <a:ea typeface="Times New Roman" panose="02020603050405020304" pitchFamily="18" charset="0"/>
              </a:rPr>
              <a:t>1</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nuqtalardan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o‘tuvchi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aylana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Keyin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aylana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radiusidan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kichik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aylananing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radiusi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ayirib</a:t>
            </a:r>
            <a:r>
              <a:rPr lang="en-US" sz="1800" dirty="0">
                <a:effectLst/>
                <a:latin typeface="Times New Roman" panose="02020603050405020304" pitchFamily="18" charset="0"/>
                <a:ea typeface="Times New Roman" panose="02020603050405020304" pitchFamily="18" charset="0"/>
              </a:rPr>
              <a:t> R-R</a:t>
            </a:r>
            <a:r>
              <a:rPr lang="uz-Cyrl-UZ" sz="1800" baseline="-25000" dirty="0">
                <a:effectLst/>
                <a:latin typeface="Times New Roman" panose="02020603050405020304" pitchFamily="18" charset="0"/>
                <a:ea typeface="Times New Roman" panose="02020603050405020304" pitchFamily="18" charset="0"/>
              </a:rPr>
              <a:t>1</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radiusli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aylana</a:t>
            </a:r>
            <a:r>
              <a:rPr lang="en-US" sz="1800" dirty="0">
                <a:effectLst/>
                <a:latin typeface="Times New Roman" panose="02020603050405020304" pitchFamily="18" charset="0"/>
                <a:ea typeface="Times New Roman" panose="02020603050405020304" pitchFamily="18" charset="0"/>
              </a:rPr>
              <a:t> O </a:t>
            </a:r>
            <a:r>
              <a:rPr lang="en-US" sz="1800" dirty="0" err="1">
                <a:effectLst/>
                <a:latin typeface="Times New Roman" panose="02020603050405020304" pitchFamily="18" charset="0"/>
                <a:ea typeface="Times New Roman" panose="02020603050405020304" pitchFamily="18" charset="0"/>
              </a:rPr>
              <a:t>markazidan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chiziladi</a:t>
            </a:r>
            <a:r>
              <a:rPr lang="en-US" sz="1800"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U </a:t>
            </a:r>
            <a:r>
              <a:rPr lang="en-GB" sz="1800" dirty="0" err="1">
                <a:effectLst/>
                <a:latin typeface="Times New Roman" panose="02020603050405020304" pitchFamily="18" charset="0"/>
                <a:ea typeface="Times New Roman" panose="02020603050405020304" pitchFamily="18" charset="0"/>
              </a:rPr>
              <a:t>yordamchi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 </a:t>
            </a:r>
            <a:r>
              <a:rPr lang="en-GB" sz="1800" dirty="0" err="1">
                <a:effectLst/>
                <a:latin typeface="Times New Roman" panose="02020603050405020304" pitchFamily="18" charset="0"/>
                <a:ea typeface="Times New Roman" panose="02020603050405020304" pitchFamily="18" charset="0"/>
              </a:rPr>
              <a:t>nuqtada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kesishadi</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tutashtirilsa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hosil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Biz </a:t>
            </a:r>
            <a:r>
              <a:rPr lang="en-GB" sz="1800" dirty="0" err="1">
                <a:effectLst/>
                <a:latin typeface="Times New Roman" panose="02020603050405020304" pitchFamily="18" charset="0"/>
                <a:ea typeface="Times New Roman" panose="02020603050405020304" pitchFamily="18" charset="0"/>
              </a:rPr>
              <a:t>qurmoqchi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chiziqqa</a:t>
            </a:r>
            <a:r>
              <a:rPr lang="en-GB" sz="1800" dirty="0">
                <a:effectLst/>
                <a:latin typeface="Times New Roman" panose="02020603050405020304" pitchFamily="18" charset="0"/>
                <a:ea typeface="Times New Roman" panose="02020603050405020304" pitchFamily="18" charset="0"/>
              </a:rPr>
              <a:t> parallel </a:t>
            </a:r>
            <a:r>
              <a:rPr lang="en-GB" sz="1800" dirty="0" err="1">
                <a:effectLst/>
                <a:latin typeface="Times New Roman" panose="02020603050405020304" pitchFamily="18" charset="0"/>
                <a:ea typeface="Times New Roman" panose="02020603050405020304" pitchFamily="18" charset="0"/>
              </a:rPr>
              <a:t>bo‘lishi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kerak</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A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davom</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ettirib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katta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aylanada</a:t>
            </a:r>
            <a:r>
              <a:rPr lang="en-GB" sz="1800" dirty="0">
                <a:effectLst/>
                <a:latin typeface="Times New Roman" panose="02020603050405020304" pitchFamily="18" charset="0"/>
                <a:ea typeface="Times New Roman" panose="02020603050405020304" pitchFamily="18" charset="0"/>
              </a:rPr>
              <a:t> B </a:t>
            </a:r>
            <a:r>
              <a:rPr lang="en-GB" sz="1800" dirty="0" err="1">
                <a:effectLst/>
                <a:latin typeface="Times New Roman" panose="02020603050405020304" pitchFamily="18" charset="0"/>
                <a:ea typeface="Times New Roman" panose="02020603050405020304" pitchFamily="18" charset="0"/>
              </a:rPr>
              <a:t>nuqtani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A ga parallel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S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kichik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aylanada</a:t>
            </a:r>
            <a:r>
              <a:rPr lang="en-GB" sz="1800" dirty="0">
                <a:effectLst/>
                <a:latin typeface="Times New Roman" panose="02020603050405020304" pitchFamily="18" charset="0"/>
                <a:ea typeface="Times New Roman" panose="02020603050405020304" pitchFamily="18" charset="0"/>
              </a:rPr>
              <a:t> S </a:t>
            </a:r>
            <a:r>
              <a:rPr lang="en-GB" sz="1800" dirty="0" err="1">
                <a:effectLst/>
                <a:latin typeface="Times New Roman" panose="02020603050405020304" pitchFamily="18" charset="0"/>
                <a:ea typeface="Times New Roman" panose="02020603050405020304" pitchFamily="18" charset="0"/>
              </a:rPr>
              <a:t>nuqtani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aniqlaymiz</a:t>
            </a:r>
            <a:r>
              <a:rPr lang="en-GB" sz="1800" dirty="0">
                <a:effectLst/>
                <a:latin typeface="Times New Roman" panose="02020603050405020304" pitchFamily="18" charset="0"/>
                <a:ea typeface="Times New Roman" panose="02020603050405020304" pitchFamily="18" charset="0"/>
              </a:rPr>
              <a:t>. BS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hisoblanadi</a:t>
            </a:r>
            <a:r>
              <a:rPr lang="en-GB" sz="1800" dirty="0">
                <a:effectLst/>
                <a:latin typeface="Times New Roman" panose="02020603050405020304" pitchFamily="18" charset="0"/>
                <a:ea typeface="Times New Roman" panose="02020603050405020304" pitchFamily="18" charset="0"/>
              </a:rPr>
              <a:t>.</a:t>
            </a:r>
            <a:endParaRPr lang="ru-RU" sz="1800" dirty="0">
              <a:effectLst/>
              <a:latin typeface="Arial" panose="020B0604020202020204" pitchFamily="34" charset="0"/>
              <a:ea typeface="Times New Roman" panose="02020603050405020304" pitchFamily="18" charset="0"/>
            </a:endParaRPr>
          </a:p>
          <a:p>
            <a:pPr indent="540385" algn="just">
              <a:lnSpc>
                <a:spcPct val="150000"/>
              </a:lnSpc>
              <a:spcAft>
                <a:spcPts val="0"/>
              </a:spcAft>
              <a:tabLst>
                <a:tab pos="1571625" algn="l"/>
              </a:tabLs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rotWithShape="1">
          <a:blip r:embed="rId2"/>
          <a:srcRect b="19873"/>
          <a:stretch/>
        </p:blipFill>
        <p:spPr>
          <a:xfrm>
            <a:off x="8963025" y="1880654"/>
            <a:ext cx="2880972" cy="3458823"/>
          </a:xfrm>
          <a:prstGeom prst="rect">
            <a:avLst/>
          </a:prstGeom>
        </p:spPr>
      </p:pic>
      <p:sp>
        <p:nvSpPr>
          <p:cNvPr id="7" name="Прямоугольник 6"/>
          <p:cNvSpPr/>
          <p:nvPr/>
        </p:nvSpPr>
        <p:spPr>
          <a:xfrm>
            <a:off x="6052797" y="5996900"/>
            <a:ext cx="6096000" cy="430887"/>
          </a:xfrm>
          <a:prstGeom prst="rect">
            <a:avLst/>
          </a:prstGeom>
        </p:spPr>
        <p:txBody>
          <a:bodyPr>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3"/>
              </a:rPr>
              <a:t>https://unsplash.com/photos/M_NvKwSOkug</a:t>
            </a:r>
            <a:r>
              <a:rPr lang="en-US" sz="1100" dirty="0"/>
              <a:t> </a:t>
            </a:r>
            <a:endParaRPr lang="ru-RU" sz="1100" dirty="0"/>
          </a:p>
        </p:txBody>
      </p:sp>
    </p:spTree>
    <p:extLst>
      <p:ext uri="{BB962C8B-B14F-4D97-AF65-F5344CB8AC3E}">
        <p14:creationId xmlns:p14="http://schemas.microsoft.com/office/powerpoint/2010/main" val="3382659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059E98AC-48EB-4749-A89C-5A1F16861DA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sp>
        <p:nvSpPr>
          <p:cNvPr id="5" name="TextBox 4">
            <a:extLst>
              <a:ext uri="{FF2B5EF4-FFF2-40B4-BE49-F238E27FC236}">
                <a16:creationId xmlns:a16="http://schemas.microsoft.com/office/drawing/2014/main" id="{E9A675BA-D2DA-4E87-9D4F-1CDCC6AF72AC}"/>
              </a:ext>
            </a:extLst>
          </p:cNvPr>
          <p:cNvSpPr txBox="1"/>
          <p:nvPr/>
        </p:nvSpPr>
        <p:spPr>
          <a:xfrm>
            <a:off x="727969" y="709352"/>
            <a:ext cx="10244831" cy="2633157"/>
          </a:xfrm>
          <a:prstGeom prst="rect">
            <a:avLst/>
          </a:prstGeom>
          <a:noFill/>
        </p:spPr>
        <p:txBody>
          <a:bodyPr wrap="square">
            <a:spAutoFit/>
          </a:bodyPr>
          <a:lstStyle/>
          <a:p>
            <a:pPr indent="228600" algn="just">
              <a:lnSpc>
                <a:spcPct val="150000"/>
              </a:lnSpc>
            </a:pPr>
            <a:r>
              <a:rPr lang="en-GB" sz="1600" dirty="0" err="1">
                <a:effectLst/>
                <a:latin typeface="Times New Roman" panose="02020603050405020304" pitchFamily="18" charset="0"/>
                <a:ea typeface="Times New Roman" panose="02020603050405020304" pitchFamily="18" charset="0"/>
              </a:rPr>
              <a:t>Burchaklarni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(4-shakl </a:t>
            </a:r>
            <a:r>
              <a:rPr lang="en-GB" sz="1600" dirty="0" err="1">
                <a:effectLst/>
                <a:latin typeface="Times New Roman" panose="02020603050405020304" pitchFamily="18" charset="0"/>
                <a:ea typeface="Times New Roman" panose="02020603050405020304" pitchFamily="18" charset="0"/>
              </a:rPr>
              <a:t>a,b,v</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Ikkita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to‘g‘ri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chiziq</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o‘zaro</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kesishib</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to‘g‘ri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o‘tkir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o‘tmas</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burchaklar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hosil</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qiladi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Shunday</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burchaklarni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aylana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yoyi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yordamida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uchun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oldin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tutashtirish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markazi</a:t>
            </a:r>
            <a:r>
              <a:rPr lang="en-GB" sz="1600" dirty="0">
                <a:effectLst/>
                <a:latin typeface="Times New Roman" panose="02020603050405020304" pitchFamily="18" charset="0"/>
                <a:ea typeface="Times New Roman" panose="02020603050405020304" pitchFamily="18" charset="0"/>
              </a:rPr>
              <a:t> O, </a:t>
            </a:r>
            <a:r>
              <a:rPr lang="en-GB" sz="1600" dirty="0" err="1">
                <a:effectLst/>
                <a:latin typeface="Times New Roman" panose="02020603050405020304" pitchFamily="18" charset="0"/>
                <a:ea typeface="Times New Roman" panose="02020603050405020304" pitchFamily="18" charset="0"/>
              </a:rPr>
              <a:t>keyin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o‘tish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tutashtirish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nuqtalari</a:t>
            </a:r>
            <a:r>
              <a:rPr lang="en-GB" sz="1600" dirty="0">
                <a:effectLst/>
                <a:latin typeface="Times New Roman" panose="02020603050405020304" pitchFamily="18" charset="0"/>
                <a:ea typeface="Times New Roman" panose="02020603050405020304" pitchFamily="18" charset="0"/>
              </a:rPr>
              <a:t> 1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2 </a:t>
            </a:r>
            <a:r>
              <a:rPr lang="en-GB" sz="1600" dirty="0" err="1">
                <a:effectLst/>
                <a:latin typeface="Times New Roman" panose="02020603050405020304" pitchFamily="18" charset="0"/>
                <a:ea typeface="Times New Roman" panose="02020603050405020304" pitchFamily="18" charset="0"/>
              </a:rPr>
              <a:t>aniqlanishi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lozim</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Yumaloqlanadigan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burchak</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qanday</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bo‘lishidan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qathiy</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nazar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radiusiga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teng</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bo‘lgan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masofada</a:t>
            </a:r>
            <a:r>
              <a:rPr lang="en-GB" sz="1600" dirty="0">
                <a:effectLst/>
                <a:latin typeface="Times New Roman" panose="02020603050405020304" pitchFamily="18" charset="0"/>
                <a:ea typeface="Times New Roman" panose="02020603050405020304" pitchFamily="18" charset="0"/>
              </a:rPr>
              <a:t> a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b </a:t>
            </a:r>
            <a:r>
              <a:rPr lang="en-GB" sz="1600" dirty="0" err="1">
                <a:effectLst/>
                <a:latin typeface="Times New Roman" panose="02020603050405020304" pitchFamily="18" charset="0"/>
                <a:ea typeface="Times New Roman" panose="02020603050405020304" pitchFamily="18" charset="0"/>
              </a:rPr>
              <a:t>tomonlariga</a:t>
            </a:r>
            <a:r>
              <a:rPr lang="en-GB" sz="1600" dirty="0">
                <a:effectLst/>
                <a:latin typeface="Times New Roman" panose="02020603050405020304" pitchFamily="18" charset="0"/>
                <a:ea typeface="Times New Roman" panose="02020603050405020304" pitchFamily="18" charset="0"/>
              </a:rPr>
              <a:t> parallel </a:t>
            </a:r>
            <a:r>
              <a:rPr lang="en-GB" sz="1600" dirty="0" err="1">
                <a:effectLst/>
                <a:latin typeface="Times New Roman" panose="02020603050405020304" pitchFamily="18" charset="0"/>
                <a:ea typeface="Times New Roman" panose="02020603050405020304" pitchFamily="18" charset="0"/>
              </a:rPr>
              <a:t>chiziqlar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o‘tkaziladi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chiziqlar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o‘zaro</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kesishib</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markazi</a:t>
            </a:r>
            <a:r>
              <a:rPr lang="en-GB" sz="1600" dirty="0">
                <a:effectLst/>
                <a:latin typeface="Times New Roman" panose="02020603050405020304" pitchFamily="18" charset="0"/>
                <a:ea typeface="Times New Roman" panose="02020603050405020304" pitchFamily="18" charset="0"/>
              </a:rPr>
              <a:t> O </a:t>
            </a:r>
            <a:r>
              <a:rPr lang="en-GB" sz="1600" dirty="0" err="1">
                <a:effectLst/>
                <a:latin typeface="Times New Roman" panose="02020603050405020304" pitchFamily="18" charset="0"/>
                <a:ea typeface="Times New Roman" panose="02020603050405020304" pitchFamily="18" charset="0"/>
              </a:rPr>
              <a:t>nuqtani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hosil</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qiladi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Topilgan</a:t>
            </a:r>
            <a:r>
              <a:rPr lang="en-GB" sz="1600" dirty="0">
                <a:effectLst/>
                <a:latin typeface="Times New Roman" panose="02020603050405020304" pitchFamily="18" charset="0"/>
                <a:ea typeface="Times New Roman" panose="02020603050405020304" pitchFamily="18" charset="0"/>
              </a:rPr>
              <a:t> O </a:t>
            </a:r>
            <a:r>
              <a:rPr lang="en-GB" sz="1600" dirty="0" err="1">
                <a:effectLst/>
                <a:latin typeface="Times New Roman" panose="02020603050405020304" pitchFamily="18" charset="0"/>
                <a:ea typeface="Times New Roman" panose="02020603050405020304" pitchFamily="18" charset="0"/>
              </a:rPr>
              <a:t>nuqtadan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burchak</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tomonlariga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perpendikulyarlar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tushirilib</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o‘tish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nuqtalari</a:t>
            </a:r>
            <a:r>
              <a:rPr lang="en-GB" sz="1600" dirty="0">
                <a:effectLst/>
                <a:latin typeface="Times New Roman" panose="02020603050405020304" pitchFamily="18" charset="0"/>
                <a:ea typeface="Times New Roman" panose="02020603050405020304" pitchFamily="18" charset="0"/>
              </a:rPr>
              <a:t> 1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2 </a:t>
            </a:r>
            <a:r>
              <a:rPr lang="en-GB" sz="1600" dirty="0" err="1">
                <a:effectLst/>
                <a:latin typeface="Times New Roman" panose="02020603050405020304" pitchFamily="18" charset="0"/>
                <a:ea typeface="Times New Roman" panose="02020603050405020304" pitchFamily="18" charset="0"/>
              </a:rPr>
              <a:t>aniqlanadi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Yumaloqlash</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radiusi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kattaligida</a:t>
            </a:r>
            <a:r>
              <a:rPr lang="en-GB" sz="1600" dirty="0">
                <a:effectLst/>
                <a:latin typeface="Times New Roman" panose="02020603050405020304" pitchFamily="18" charset="0"/>
                <a:ea typeface="Times New Roman" panose="02020603050405020304" pitchFamily="18" charset="0"/>
              </a:rPr>
              <a:t> O </a:t>
            </a:r>
            <a:r>
              <a:rPr lang="en-GB" sz="1600" dirty="0" err="1">
                <a:effectLst/>
                <a:latin typeface="Times New Roman" panose="02020603050405020304" pitchFamily="18" charset="0"/>
                <a:ea typeface="Times New Roman" panose="02020603050405020304" pitchFamily="18" charset="0"/>
              </a:rPr>
              <a:t>markazda</a:t>
            </a:r>
            <a:r>
              <a:rPr lang="en-GB" sz="1600" dirty="0">
                <a:effectLst/>
                <a:latin typeface="Times New Roman" panose="02020603050405020304" pitchFamily="18" charset="0"/>
                <a:ea typeface="Times New Roman" panose="02020603050405020304" pitchFamily="18" charset="0"/>
              </a:rPr>
              <a:t> 1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2 </a:t>
            </a:r>
            <a:r>
              <a:rPr lang="en-GB" sz="1600" dirty="0" err="1">
                <a:effectLst/>
                <a:latin typeface="Times New Roman" panose="02020603050405020304" pitchFamily="18" charset="0"/>
                <a:ea typeface="Times New Roman" panose="02020603050405020304" pitchFamily="18" charset="0"/>
              </a:rPr>
              <a:t>nuqtalar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tutashtirilsa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burchak</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ravon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yumaloqlangan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bo‘ladi</a:t>
            </a:r>
            <a:r>
              <a:rPr lang="en-GB" sz="1600" dirty="0">
                <a:effectLst/>
                <a:latin typeface="Times New Roman" panose="02020603050405020304" pitchFamily="18" charset="0"/>
                <a:ea typeface="Times New Roman" panose="02020603050405020304" pitchFamily="18" charset="0"/>
              </a:rPr>
              <a:t>.</a:t>
            </a:r>
            <a:endParaRPr lang="ru-RU" sz="1050" dirty="0">
              <a:effectLst/>
              <a:latin typeface="Arial" panose="020B0604020202020204" pitchFamily="34" charset="0"/>
              <a:ea typeface="Times New Roman" panose="02020603050405020304" pitchFamily="18" charset="0"/>
            </a:endParaRPr>
          </a:p>
        </p:txBody>
      </p:sp>
      <p:pic>
        <p:nvPicPr>
          <p:cNvPr id="8" name="Рисунок 7">
            <a:extLst>
              <a:ext uri="{FF2B5EF4-FFF2-40B4-BE49-F238E27FC236}">
                <a16:creationId xmlns:a16="http://schemas.microsoft.com/office/drawing/2014/main" id="{6B0DFBBA-D9BF-4CB0-98FF-616F0F3EF5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50" y="3515492"/>
            <a:ext cx="2379215" cy="1811110"/>
          </a:xfrm>
          <a:prstGeom prst="rect">
            <a:avLst/>
          </a:prstGeom>
          <a:noFill/>
          <a:ln>
            <a:noFill/>
          </a:ln>
        </p:spPr>
      </p:pic>
      <p:pic>
        <p:nvPicPr>
          <p:cNvPr id="9" name="Рисунок 8">
            <a:extLst>
              <a:ext uri="{FF2B5EF4-FFF2-40B4-BE49-F238E27FC236}">
                <a16:creationId xmlns:a16="http://schemas.microsoft.com/office/drawing/2014/main" id="{677F7709-D04E-439B-AFB4-B2F1DDA9FC28}"/>
              </a:ext>
            </a:extLst>
          </p:cNvPr>
          <p:cNvPicPr/>
          <p:nvPr/>
        </p:nvPicPr>
        <p:blipFill>
          <a:blip r:embed="rId3" cstate="print">
            <a:extLst>
              <a:ext uri="{28A0092B-C50C-407E-A947-70E740481C1C}">
                <a14:useLocalDpi xmlns:a14="http://schemas.microsoft.com/office/drawing/2010/main" val="0"/>
              </a:ext>
            </a:extLst>
          </a:blip>
          <a:srcRect b="-5327"/>
          <a:stretch>
            <a:fillRect/>
          </a:stretch>
        </p:blipFill>
        <p:spPr bwMode="auto">
          <a:xfrm>
            <a:off x="4992172" y="3619211"/>
            <a:ext cx="1657203" cy="1618614"/>
          </a:xfrm>
          <a:prstGeom prst="rect">
            <a:avLst/>
          </a:prstGeom>
          <a:noFill/>
          <a:ln>
            <a:noFill/>
          </a:ln>
        </p:spPr>
      </p:pic>
      <p:pic>
        <p:nvPicPr>
          <p:cNvPr id="10" name="Рисунок 9">
            <a:extLst>
              <a:ext uri="{FF2B5EF4-FFF2-40B4-BE49-F238E27FC236}">
                <a16:creationId xmlns:a16="http://schemas.microsoft.com/office/drawing/2014/main" id="{513E1124-95D6-4EE5-B645-B0E08FC6C9B7}"/>
              </a:ext>
            </a:extLst>
          </p:cNvPr>
          <p:cNvPicPr/>
          <p:nvPr/>
        </p:nvPicPr>
        <p:blipFill>
          <a:blip r:embed="rId4" cstate="print">
            <a:extLst>
              <a:ext uri="{28A0092B-C50C-407E-A947-70E740481C1C}">
                <a14:useLocalDpi xmlns:a14="http://schemas.microsoft.com/office/drawing/2010/main" val="0"/>
              </a:ext>
            </a:extLst>
          </a:blip>
          <a:srcRect b="-7291"/>
          <a:stretch>
            <a:fillRect/>
          </a:stretch>
        </p:blipFill>
        <p:spPr bwMode="auto">
          <a:xfrm>
            <a:off x="8072205" y="3619211"/>
            <a:ext cx="1968439" cy="1520960"/>
          </a:xfrm>
          <a:prstGeom prst="rect">
            <a:avLst/>
          </a:prstGeom>
          <a:noFill/>
          <a:ln>
            <a:noFill/>
          </a:ln>
        </p:spPr>
      </p:pic>
      <p:sp>
        <p:nvSpPr>
          <p:cNvPr id="12" name="TextBox 11">
            <a:extLst>
              <a:ext uri="{FF2B5EF4-FFF2-40B4-BE49-F238E27FC236}">
                <a16:creationId xmlns:a16="http://schemas.microsoft.com/office/drawing/2014/main" id="{40889D15-E009-405C-8F7D-034945C5CB8B}"/>
              </a:ext>
            </a:extLst>
          </p:cNvPr>
          <p:cNvSpPr txBox="1"/>
          <p:nvPr/>
        </p:nvSpPr>
        <p:spPr>
          <a:xfrm>
            <a:off x="1957367" y="5270611"/>
            <a:ext cx="7726811" cy="1288751"/>
          </a:xfrm>
          <a:prstGeom prst="rect">
            <a:avLst/>
          </a:prstGeom>
          <a:noFill/>
        </p:spPr>
        <p:txBody>
          <a:bodyPr wrap="square">
            <a:spAutoFit/>
          </a:bodyPr>
          <a:lstStyle/>
          <a:p>
            <a:pPr algn="ctr">
              <a:lnSpc>
                <a:spcPct val="150000"/>
              </a:lnSpc>
            </a:pPr>
            <a:r>
              <a:rPr lang="en-GB" sz="1800" b="1" dirty="0">
                <a:effectLst/>
                <a:latin typeface="Times New Roman" panose="02020603050405020304" pitchFamily="18" charset="0"/>
                <a:ea typeface="Times New Roman" panose="02020603050405020304" pitchFamily="18" charset="0"/>
              </a:rPr>
              <a:t>a)				b)				v)</a:t>
            </a:r>
            <a:endParaRPr lang="ru-RU" sz="1100" dirty="0">
              <a:effectLst/>
              <a:latin typeface="Arial" panose="020B0604020202020204" pitchFamily="34" charset="0"/>
              <a:ea typeface="Times New Roman" panose="02020603050405020304" pitchFamily="18" charset="0"/>
            </a:endParaRPr>
          </a:p>
          <a:p>
            <a:pPr algn="ctr">
              <a:lnSpc>
                <a:spcPct val="150000"/>
              </a:lnSpc>
            </a:pPr>
            <a:r>
              <a:rPr lang="en-GB" sz="1800" b="1"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a:p>
            <a:pPr algn="ctr">
              <a:lnSpc>
                <a:spcPct val="150000"/>
              </a:lnSpc>
            </a:pPr>
            <a:r>
              <a:rPr lang="en-GB" sz="1800" b="1" dirty="0">
                <a:effectLst/>
                <a:latin typeface="Times New Roman" panose="02020603050405020304" pitchFamily="18" charset="0"/>
                <a:ea typeface="Times New Roman" panose="02020603050405020304" pitchFamily="18" charset="0"/>
              </a:rPr>
              <a:t>4-shakl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818485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0D7150B2-3A85-4827-AE3F-9754AC7FFE0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sp>
        <p:nvSpPr>
          <p:cNvPr id="9" name="TextBox 8">
            <a:extLst>
              <a:ext uri="{FF2B5EF4-FFF2-40B4-BE49-F238E27FC236}">
                <a16:creationId xmlns:a16="http://schemas.microsoft.com/office/drawing/2014/main" id="{C1792AA3-20D8-4A5F-90F3-566904620E61}"/>
              </a:ext>
            </a:extLst>
          </p:cNvPr>
          <p:cNvSpPr txBox="1"/>
          <p:nvPr/>
        </p:nvSpPr>
        <p:spPr>
          <a:xfrm>
            <a:off x="826732" y="4595443"/>
            <a:ext cx="10118324" cy="1288751"/>
          </a:xfrm>
          <a:prstGeom prst="rect">
            <a:avLst/>
          </a:prstGeom>
          <a:noFill/>
        </p:spPr>
        <p:txBody>
          <a:bodyPr wrap="square">
            <a:spAutoFit/>
          </a:bodyPr>
          <a:lstStyle/>
          <a:p>
            <a:pPr indent="228600" algn="just">
              <a:lnSpc>
                <a:spcPct val="150000"/>
              </a:lnSpc>
            </a:pPr>
            <a:r>
              <a:rPr lang="en-GB" sz="1800" b="1" dirty="0" err="1">
                <a:effectLst/>
                <a:latin typeface="Times New Roman" panose="02020603050405020304" pitchFamily="18" charset="0"/>
                <a:ea typeface="Times New Roman" panose="02020603050405020304" pitchFamily="18" charset="0"/>
              </a:rPr>
              <a:t>Aylanalarni</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o‘zaro</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va</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yoylar</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bilan</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tutashtirish</a:t>
            </a:r>
            <a:r>
              <a:rPr lang="en-GB" sz="1800" b="1" dirty="0">
                <a:effectLst/>
                <a:latin typeface="Times New Roman" panose="02020603050405020304" pitchFamily="18" charset="0"/>
                <a:ea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o‘zaro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bitta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ikkala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orqali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o‘tuvchi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bitta</a:t>
            </a:r>
            <a:r>
              <a:rPr lang="en-GB" sz="1800" dirty="0">
                <a:effectLst/>
                <a:latin typeface="Times New Roman" panose="02020603050405020304" pitchFamily="18" charset="0"/>
                <a:ea typeface="Times New Roman" panose="02020603050405020304" pitchFamily="18" charset="0"/>
              </a:rPr>
              <a:t> to‘</a:t>
            </a:r>
            <a:r>
              <a:rPr lang="uz-Cyrl-UZ" sz="1800" dirty="0">
                <a:effectLst/>
                <a:latin typeface="Times New Roman" panose="02020603050405020304" pitchFamily="18" charset="0"/>
                <a:ea typeface="Times New Roman" panose="02020603050405020304" pitchFamily="18" charset="0"/>
              </a:rPr>
              <a:t>g‘</a:t>
            </a:r>
            <a:r>
              <a:rPr lang="en-GB" sz="1800" dirty="0" err="1">
                <a:effectLst/>
                <a:latin typeface="Times New Roman" panose="02020603050405020304" pitchFamily="18" charset="0"/>
                <a:ea typeface="Times New Roman" panose="02020603050405020304" pitchFamily="18" charset="0"/>
              </a:rPr>
              <a:t>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a:t>
            </a:r>
            <a:r>
              <a:rPr lang="uz-Cyrl-UZ" sz="1800" dirty="0">
                <a:effectLst/>
                <a:latin typeface="Times New Roman" panose="02020603050405020304" pitchFamily="18" charset="0"/>
                <a:ea typeface="Times New Roman" panose="02020603050405020304" pitchFamily="18" charset="0"/>
              </a:rPr>
              <a:t>q</a:t>
            </a:r>
            <a:r>
              <a:rPr lang="en-GB" sz="1800" dirty="0">
                <a:effectLst/>
                <a:latin typeface="Times New Roman" panose="02020603050405020304" pitchFamily="18" charset="0"/>
                <a:ea typeface="Times New Roman" panose="02020603050405020304" pitchFamily="18" charset="0"/>
              </a:rPr>
              <a:t>da </a:t>
            </a:r>
            <a:r>
              <a:rPr lang="en-GB" sz="1800" dirty="0" err="1">
                <a:effectLst/>
                <a:latin typeface="Times New Roman" panose="02020603050405020304" pitchFamily="18" charset="0"/>
                <a:ea typeface="Times New Roman" panose="02020603050405020304" pitchFamily="18" charset="0"/>
              </a:rPr>
              <a:t>yotadi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bir-biri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tashqi</a:t>
            </a:r>
            <a:r>
              <a:rPr lang="en-GB" sz="1800" dirty="0">
                <a:effectLst/>
                <a:latin typeface="Times New Roman" panose="02020603050405020304" pitchFamily="18" charset="0"/>
                <a:ea typeface="Times New Roman" panose="02020603050405020304" pitchFamily="18" charset="0"/>
              </a:rPr>
              <a:t> (5-shakl, a)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ichki</a:t>
            </a:r>
            <a:r>
              <a:rPr lang="en-GB" sz="1800" dirty="0">
                <a:effectLst/>
                <a:latin typeface="Times New Roman" panose="02020603050405020304" pitchFamily="18" charset="0"/>
                <a:ea typeface="Times New Roman" panose="02020603050405020304" pitchFamily="18" charset="0"/>
              </a:rPr>
              <a:t> (5-shakl, b)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mumkin</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10" name="Рисунок 9">
            <a:extLst>
              <a:ext uri="{FF2B5EF4-FFF2-40B4-BE49-F238E27FC236}">
                <a16:creationId xmlns:a16="http://schemas.microsoft.com/office/drawing/2014/main" id="{1D41E832-B9B8-4BE6-8333-3C1EEB440A1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00326" y="559294"/>
            <a:ext cx="3506587" cy="2807424"/>
          </a:xfrm>
          <a:prstGeom prst="rect">
            <a:avLst/>
          </a:prstGeom>
          <a:noFill/>
          <a:ln>
            <a:noFill/>
          </a:ln>
        </p:spPr>
      </p:pic>
      <p:pic>
        <p:nvPicPr>
          <p:cNvPr id="11" name="Рисунок 10">
            <a:extLst>
              <a:ext uri="{FF2B5EF4-FFF2-40B4-BE49-F238E27FC236}">
                <a16:creationId xmlns:a16="http://schemas.microsoft.com/office/drawing/2014/main" id="{79F8ECAD-BAD1-4730-94B4-8DE5CFFCDE4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5089" y="202453"/>
            <a:ext cx="4207785" cy="3521106"/>
          </a:xfrm>
          <a:prstGeom prst="rect">
            <a:avLst/>
          </a:prstGeom>
          <a:noFill/>
          <a:ln>
            <a:noFill/>
          </a:ln>
        </p:spPr>
      </p:pic>
      <p:sp>
        <p:nvSpPr>
          <p:cNvPr id="13" name="TextBox 12">
            <a:extLst>
              <a:ext uri="{FF2B5EF4-FFF2-40B4-BE49-F238E27FC236}">
                <a16:creationId xmlns:a16="http://schemas.microsoft.com/office/drawing/2014/main" id="{0D4E15CE-EAFF-47F1-B624-9A2F01CAE427}"/>
              </a:ext>
            </a:extLst>
          </p:cNvPr>
          <p:cNvSpPr txBox="1"/>
          <p:nvPr/>
        </p:nvSpPr>
        <p:spPr>
          <a:xfrm>
            <a:off x="2914094" y="3608346"/>
            <a:ext cx="6094520" cy="873252"/>
          </a:xfrm>
          <a:prstGeom prst="rect">
            <a:avLst/>
          </a:prstGeom>
          <a:noFill/>
        </p:spPr>
        <p:txBody>
          <a:bodyPr wrap="square">
            <a:spAutoFit/>
          </a:bodyPr>
          <a:lstStyle/>
          <a:p>
            <a:pPr algn="ctr">
              <a:lnSpc>
                <a:spcPct val="150000"/>
              </a:lnSpc>
            </a:pPr>
            <a:r>
              <a:rPr lang="en-GB" sz="1800" b="1" dirty="0">
                <a:effectLst/>
                <a:latin typeface="Times New Roman" panose="02020603050405020304" pitchFamily="18" charset="0"/>
                <a:ea typeface="Times New Roman" panose="02020603050405020304" pitchFamily="18" charset="0"/>
              </a:rPr>
              <a:t>a)	                                                   		b)</a:t>
            </a:r>
            <a:endParaRPr lang="ru-RU" sz="1100" dirty="0">
              <a:effectLst/>
              <a:latin typeface="Arial" panose="020B0604020202020204" pitchFamily="34" charset="0"/>
              <a:ea typeface="Times New Roman" panose="02020603050405020304" pitchFamily="18" charset="0"/>
            </a:endParaRPr>
          </a:p>
          <a:p>
            <a:pPr algn="ctr">
              <a:lnSpc>
                <a:spcPct val="150000"/>
              </a:lnSpc>
            </a:pPr>
            <a:r>
              <a:rPr lang="en-GB" sz="1800" b="1" dirty="0">
                <a:effectLst/>
                <a:latin typeface="Times New Roman" panose="02020603050405020304" pitchFamily="18" charset="0"/>
                <a:ea typeface="Times New Roman" panose="02020603050405020304" pitchFamily="18" charset="0"/>
              </a:rPr>
              <a:t>5-shakl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161238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F8D44C44-9B64-4281-8CF0-5FFD204F2B2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sp>
        <p:nvSpPr>
          <p:cNvPr id="5" name="TextBox 4">
            <a:extLst>
              <a:ext uri="{FF2B5EF4-FFF2-40B4-BE49-F238E27FC236}">
                <a16:creationId xmlns:a16="http://schemas.microsoft.com/office/drawing/2014/main" id="{1E9E4396-0089-4BB0-8CBF-17C999A024F5}"/>
              </a:ext>
            </a:extLst>
          </p:cNvPr>
          <p:cNvSpPr txBox="1"/>
          <p:nvPr/>
        </p:nvSpPr>
        <p:spPr>
          <a:xfrm>
            <a:off x="506595" y="566646"/>
            <a:ext cx="10180829" cy="457754"/>
          </a:xfrm>
          <a:prstGeom prst="rect">
            <a:avLst/>
          </a:prstGeom>
          <a:noFill/>
        </p:spPr>
        <p:txBody>
          <a:bodyPr wrap="square">
            <a:spAutoFit/>
          </a:bodyPr>
          <a:lstStyle/>
          <a:p>
            <a:pPr indent="228600" algn="just">
              <a:lnSpc>
                <a:spcPct val="150000"/>
              </a:lnSpc>
            </a:pPr>
            <a:r>
              <a:rPr lang="uz-Cyrl-UZ" sz="1800" b="1" i="1" dirty="0">
                <a:effectLst/>
                <a:latin typeface="Times New Roman" panose="02020603050405020304" pitchFamily="18" charset="0"/>
                <a:ea typeface="Times New Roman" panose="02020603050405020304" pitchFamily="18" charset="0"/>
              </a:rPr>
              <a:t>1-misol.</a:t>
            </a:r>
            <a:r>
              <a:rPr lang="uz-Cyrl-UZ" sz="1800" dirty="0">
                <a:effectLst/>
                <a:latin typeface="Times New Roman" panose="02020603050405020304" pitchFamily="18" charset="0"/>
                <a:ea typeface="Times New Roman" panose="02020603050405020304" pitchFamily="18" charset="0"/>
              </a:rPr>
              <a:t> R</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va R</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radiusli aylanalar o‘zaro R radiusli yoy bilan tashqi tutashtirilsin (</a:t>
            </a:r>
            <a:r>
              <a:rPr lang="en-GB" sz="1800" dirty="0">
                <a:effectLst/>
                <a:latin typeface="Times New Roman" panose="02020603050405020304" pitchFamily="18" charset="0"/>
                <a:ea typeface="Times New Roman" panose="02020603050405020304" pitchFamily="18" charset="0"/>
              </a:rPr>
              <a:t>6</a:t>
            </a:r>
            <a:r>
              <a:rPr lang="uz-Cyrl-UZ" sz="1800" dirty="0">
                <a:effectLst/>
                <a:latin typeface="Times New Roman" panose="02020603050405020304" pitchFamily="18" charset="0"/>
                <a:ea typeface="Times New Roman" panose="02020603050405020304" pitchFamily="18" charset="0"/>
              </a:rPr>
              <a:t>-shakl).</a:t>
            </a:r>
            <a:endParaRPr lang="ru-RU" sz="1100" dirty="0">
              <a:effectLst/>
              <a:latin typeface="Arial" panose="020B0604020202020204" pitchFamily="34" charset="0"/>
              <a:ea typeface="Times New Roman" panose="02020603050405020304" pitchFamily="18" charset="0"/>
            </a:endParaRPr>
          </a:p>
        </p:txBody>
      </p:sp>
      <p:sp>
        <p:nvSpPr>
          <p:cNvPr id="7" name="TextBox 6">
            <a:extLst>
              <a:ext uri="{FF2B5EF4-FFF2-40B4-BE49-F238E27FC236}">
                <a16:creationId xmlns:a16="http://schemas.microsoft.com/office/drawing/2014/main" id="{47177397-5632-487D-9838-0E2810BB0631}"/>
              </a:ext>
            </a:extLst>
          </p:cNvPr>
          <p:cNvSpPr txBox="1"/>
          <p:nvPr/>
        </p:nvSpPr>
        <p:spPr>
          <a:xfrm>
            <a:off x="570390" y="1171108"/>
            <a:ext cx="6094520" cy="1288751"/>
          </a:xfrm>
          <a:prstGeom prst="rect">
            <a:avLst/>
          </a:prstGeom>
          <a:noFill/>
        </p:spPr>
        <p:txBody>
          <a:bodyPr wrap="square">
            <a:spAutoFit/>
          </a:bodyPr>
          <a:lstStyle/>
          <a:p>
            <a:pPr indent="228600" algn="just">
              <a:lnSpc>
                <a:spcPct val="150000"/>
              </a:lnSpc>
            </a:pPr>
            <a:r>
              <a:rPr lang="en-US" sz="1800" dirty="0">
                <a:effectLst/>
                <a:latin typeface="Times New Roman" panose="02020603050405020304" pitchFamily="18" charset="0"/>
                <a:ea typeface="Times New Roman" panose="02020603050405020304" pitchFamily="18" charset="0"/>
              </a:rPr>
              <a:t>Ye</a:t>
            </a:r>
            <a:r>
              <a:rPr lang="uz-Cyrl-UZ" sz="1800" dirty="0">
                <a:effectLst/>
                <a:latin typeface="Times New Roman" panose="02020603050405020304" pitchFamily="18" charset="0"/>
                <a:ea typeface="Times New Roman" panose="02020603050405020304" pitchFamily="18" charset="0"/>
              </a:rPr>
              <a:t>chish. Bu yerda tutashtirish radiusi aylana radiuslaridan kichiqroq bo‘lganligi uchun tashqi tutashma bajarish mumkin. </a:t>
            </a:r>
            <a:r>
              <a:rPr lang="ru-RU" sz="1800" dirty="0" err="1">
                <a:effectLst/>
                <a:latin typeface="Times New Roman" panose="02020603050405020304" pitchFamily="18" charset="0"/>
                <a:ea typeface="Times New Roman" panose="02020603050405020304" pitchFamily="18" charset="0"/>
              </a:rPr>
              <a:t>Shuning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uchun</a:t>
            </a:r>
            <a:r>
              <a:rPr lang="ru-RU"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8" name="Рисунок 7">
            <a:extLst>
              <a:ext uri="{FF2B5EF4-FFF2-40B4-BE49-F238E27FC236}">
                <a16:creationId xmlns:a16="http://schemas.microsoft.com/office/drawing/2014/main" id="{5A59848E-25C1-481E-93B4-69819D056BD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5736" y="1268377"/>
            <a:ext cx="4630121" cy="3800567"/>
          </a:xfrm>
          <a:prstGeom prst="rect">
            <a:avLst/>
          </a:prstGeom>
          <a:noFill/>
          <a:ln>
            <a:noFill/>
          </a:ln>
        </p:spPr>
      </p:pic>
      <p:sp>
        <p:nvSpPr>
          <p:cNvPr id="11" name="TextBox 10">
            <a:extLst>
              <a:ext uri="{FF2B5EF4-FFF2-40B4-BE49-F238E27FC236}">
                <a16:creationId xmlns:a16="http://schemas.microsoft.com/office/drawing/2014/main" id="{6CC1FDAC-6647-451E-8D9D-2BB9099B4FE5}"/>
              </a:ext>
            </a:extLst>
          </p:cNvPr>
          <p:cNvSpPr txBox="1"/>
          <p:nvPr/>
        </p:nvSpPr>
        <p:spPr>
          <a:xfrm>
            <a:off x="570391" y="2777674"/>
            <a:ext cx="6094520" cy="3366243"/>
          </a:xfrm>
          <a:prstGeom prst="rect">
            <a:avLst/>
          </a:prstGeom>
          <a:noFill/>
        </p:spPr>
        <p:txBody>
          <a:bodyPr wrap="square">
            <a:spAutoFit/>
          </a:bodyPr>
          <a:lstStyle/>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R</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+R radiusda 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markazdan, R</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+R radiusda 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markazdan yordamchi aylanalar chiziladi va ularning o‘zaro kesishish nuqtasi O nuqta aniqlanadi. </a:t>
            </a:r>
            <a:endParaRPr lang="ru-RU" sz="18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Topilgan</a:t>
            </a:r>
            <a:r>
              <a:rPr lang="en-GB" sz="1800" dirty="0">
                <a:effectLst/>
                <a:latin typeface="Times New Roman" panose="02020603050405020304" pitchFamily="18" charset="0"/>
                <a:ea typeface="Times New Roman" panose="02020603050405020304" pitchFamily="18" charset="0"/>
              </a:rPr>
              <a:t> O nuqta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markazlari</a:t>
            </a:r>
            <a:r>
              <a:rPr lang="en-GB" sz="1800" dirty="0">
                <a:effectLst/>
                <a:latin typeface="Times New Roman" panose="02020603050405020304" pitchFamily="18" charset="0"/>
                <a:ea typeface="Times New Roman" panose="02020603050405020304" pitchFamily="18" charset="0"/>
              </a:rPr>
              <a:t> O</a:t>
            </a:r>
            <a:r>
              <a:rPr lang="en-US" sz="1800" baseline="-25000" dirty="0">
                <a:effectLst/>
                <a:latin typeface="Times New Roman" panose="02020603050405020304" pitchFamily="18" charset="0"/>
                <a:ea typeface="Times New Roman" panose="02020603050405020304" pitchFamily="18" charset="0"/>
              </a:rPr>
              <a:t>1</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O</a:t>
            </a:r>
            <a:r>
              <a:rPr lang="en-US" sz="1800" baseline="-25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tutashtirilsa</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aylanalardagi</a:t>
            </a:r>
            <a:r>
              <a:rPr lang="en-GB" sz="1800" dirty="0">
                <a:effectLst/>
                <a:latin typeface="Times New Roman" panose="02020603050405020304" pitchFamily="18" charset="0"/>
                <a:ea typeface="Times New Roman" panose="02020603050405020304" pitchFamily="18" charset="0"/>
              </a:rPr>
              <a:t> o</a:t>
            </a:r>
            <a:r>
              <a:rPr lang="en-US"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tish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nuqtalari</a:t>
            </a:r>
            <a:r>
              <a:rPr lang="en-US" sz="1800" dirty="0">
                <a:effectLst/>
                <a:latin typeface="Times New Roman" panose="02020603050405020304" pitchFamily="18" charset="0"/>
                <a:ea typeface="Times New Roman" panose="02020603050405020304" pitchFamily="18" charset="0"/>
              </a:rPr>
              <a:t> 1 </a:t>
            </a:r>
            <a:r>
              <a:rPr lang="en-GB"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2 </a:t>
            </a:r>
            <a:r>
              <a:rPr lang="en-GB" sz="1800" dirty="0" err="1">
                <a:effectLst/>
                <a:latin typeface="Times New Roman" panose="02020603050405020304" pitchFamily="18" charset="0"/>
                <a:ea typeface="Times New Roman" panose="02020603050405020304" pitchFamily="18" charset="0"/>
              </a:rPr>
              <a:t>aniqlanadi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Tutashtirish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markazi</a:t>
            </a:r>
            <a:r>
              <a:rPr lang="en-GB" sz="1800" dirty="0">
                <a:effectLst/>
                <a:latin typeface="Times New Roman" panose="02020603050405020304" pitchFamily="18" charset="0"/>
                <a:ea typeface="Times New Roman" panose="02020603050405020304" pitchFamily="18" charset="0"/>
              </a:rPr>
              <a:t> O </a:t>
            </a:r>
            <a:r>
              <a:rPr lang="en-GB" sz="1800" dirty="0" err="1">
                <a:effectLst/>
                <a:latin typeface="Times New Roman" panose="02020603050405020304" pitchFamily="18" charset="0"/>
                <a:ea typeface="Times New Roman" panose="02020603050405020304" pitchFamily="18" charset="0"/>
              </a:rPr>
              <a:t>nuqtada</a:t>
            </a:r>
            <a:r>
              <a:rPr lang="en-GB" sz="1800" dirty="0">
                <a:effectLst/>
                <a:latin typeface="Times New Roman" panose="02020603050405020304" pitchFamily="18" charset="0"/>
                <a:ea typeface="Times New Roman" panose="02020603050405020304" pitchFamily="18" charset="0"/>
              </a:rPr>
              <a:t> R radius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1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2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sirkul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tutashtiriladi</a:t>
            </a:r>
            <a:r>
              <a:rPr lang="en-GB" sz="1800" dirty="0">
                <a:effectLst/>
                <a:latin typeface="Times New Roman" panose="02020603050405020304" pitchFamily="18" charset="0"/>
                <a:ea typeface="Times New Roman" panose="02020603050405020304" pitchFamily="18" charset="0"/>
              </a:rPr>
              <a:t>.</a:t>
            </a:r>
            <a:endParaRPr lang="ru-RU" sz="1800" dirty="0">
              <a:effectLst/>
              <a:latin typeface="Arial" panose="020B0604020202020204" pitchFamily="34" charset="0"/>
              <a:ea typeface="Times New Roman" panose="02020603050405020304" pitchFamily="18" charset="0"/>
            </a:endParaRPr>
          </a:p>
        </p:txBody>
      </p:sp>
      <p:sp>
        <p:nvSpPr>
          <p:cNvPr id="14" name="TextBox 13">
            <a:extLst>
              <a:ext uri="{FF2B5EF4-FFF2-40B4-BE49-F238E27FC236}">
                <a16:creationId xmlns:a16="http://schemas.microsoft.com/office/drawing/2014/main" id="{A90DE3D7-D739-44E2-845C-0CC10B36A9A7}"/>
              </a:ext>
            </a:extLst>
          </p:cNvPr>
          <p:cNvSpPr txBox="1"/>
          <p:nvPr/>
        </p:nvSpPr>
        <p:spPr>
          <a:xfrm>
            <a:off x="8656621" y="5453701"/>
            <a:ext cx="1815776" cy="457754"/>
          </a:xfrm>
          <a:prstGeom prst="rect">
            <a:avLst/>
          </a:prstGeom>
          <a:noFill/>
        </p:spPr>
        <p:txBody>
          <a:bodyPr wrap="square">
            <a:spAutoFit/>
          </a:bodyPr>
          <a:lstStyle/>
          <a:p>
            <a:pPr indent="228600" algn="ctr">
              <a:lnSpc>
                <a:spcPct val="150000"/>
              </a:lnSpc>
            </a:pPr>
            <a:r>
              <a:rPr lang="en-US" b="1" dirty="0">
                <a:latin typeface="Times New Roman" panose="02020603050405020304" pitchFamily="18" charset="0"/>
                <a:ea typeface="Times New Roman" panose="02020603050405020304" pitchFamily="18" charset="0"/>
              </a:rPr>
              <a:t>6</a:t>
            </a:r>
            <a:r>
              <a:rPr lang="en-US" sz="1800" b="1" dirty="0">
                <a:effectLst/>
                <a:latin typeface="Times New Roman" panose="02020603050405020304" pitchFamily="18" charset="0"/>
                <a:ea typeface="Times New Roman" panose="02020603050405020304" pitchFamily="18" charset="0"/>
              </a:rPr>
              <a:t>-shakl</a:t>
            </a:r>
            <a:endParaRPr lang="ru-RU" sz="1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002948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0DF65EA8-424F-45BD-B93F-558F0834CA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sp>
        <p:nvSpPr>
          <p:cNvPr id="5" name="TextBox 4">
            <a:extLst>
              <a:ext uri="{FF2B5EF4-FFF2-40B4-BE49-F238E27FC236}">
                <a16:creationId xmlns:a16="http://schemas.microsoft.com/office/drawing/2014/main" id="{37DF2DD4-5F67-48D3-AB2D-E140850AE17A}"/>
              </a:ext>
            </a:extLst>
          </p:cNvPr>
          <p:cNvSpPr txBox="1"/>
          <p:nvPr/>
        </p:nvSpPr>
        <p:spPr>
          <a:xfrm>
            <a:off x="5435353" y="478256"/>
            <a:ext cx="6094520" cy="2950744"/>
          </a:xfrm>
          <a:prstGeom prst="rect">
            <a:avLst/>
          </a:prstGeom>
          <a:noFill/>
        </p:spPr>
        <p:txBody>
          <a:bodyPr wrap="square">
            <a:spAutoFit/>
          </a:bodyPr>
          <a:lstStyle/>
          <a:p>
            <a:pPr indent="228600" algn="just">
              <a:lnSpc>
                <a:spcPct val="150000"/>
              </a:lnSpc>
            </a:pPr>
            <a:r>
              <a:rPr lang="en-GB" sz="1800" b="1" i="1" dirty="0">
                <a:effectLst/>
                <a:latin typeface="Times New Roman" panose="02020603050405020304" pitchFamily="18" charset="0"/>
                <a:ea typeface="Times New Roman" panose="02020603050405020304" pitchFamily="18" charset="0"/>
              </a:rPr>
              <a:t>2-misol.</a:t>
            </a:r>
            <a:r>
              <a:rPr lang="en-GB" sz="1800" dirty="0">
                <a:effectLst/>
                <a:latin typeface="Times New Roman" panose="02020603050405020304" pitchFamily="18" charset="0"/>
                <a:ea typeface="Times New Roman" panose="02020603050405020304" pitchFamily="18" charset="0"/>
              </a:rPr>
              <a:t> R</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R</a:t>
            </a:r>
            <a:r>
              <a:rPr lang="en-GB" sz="1800" baseline="-25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o‘zaro</a:t>
            </a:r>
            <a:r>
              <a:rPr lang="en-GB" sz="1800" dirty="0">
                <a:effectLst/>
                <a:latin typeface="Times New Roman" panose="02020603050405020304" pitchFamily="18" charset="0"/>
                <a:ea typeface="Times New Roman" panose="02020603050405020304" pitchFamily="18" charset="0"/>
              </a:rPr>
              <a:t> R </a:t>
            </a:r>
            <a:r>
              <a:rPr lang="en-GB" sz="1800" dirty="0" err="1">
                <a:effectLst/>
                <a:latin typeface="Times New Roman" panose="02020603050405020304" pitchFamily="18" charset="0"/>
                <a:ea typeface="Times New Roman" panose="02020603050405020304" pitchFamily="18" charset="0"/>
              </a:rPr>
              <a:t>radiusli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ichki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tutashtirilsin</a:t>
            </a:r>
            <a:r>
              <a:rPr lang="en-GB" sz="1800" dirty="0">
                <a:effectLst/>
                <a:latin typeface="Times New Roman" panose="02020603050405020304" pitchFamily="18" charset="0"/>
                <a:ea typeface="Times New Roman" panose="02020603050405020304" pitchFamily="18" charset="0"/>
              </a:rPr>
              <a:t> (7-shakl).</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Yechish</a:t>
            </a:r>
            <a:r>
              <a:rPr lang="en-GB" sz="1800" dirty="0">
                <a:effectLst/>
                <a:latin typeface="Times New Roman" panose="02020603050405020304" pitchFamily="18" charset="0"/>
                <a:ea typeface="Times New Roman" panose="02020603050405020304" pitchFamily="18" charset="0"/>
              </a:rPr>
              <a:t>. Bu </a:t>
            </a:r>
            <a:r>
              <a:rPr lang="en-GB" sz="1800" dirty="0" err="1">
                <a:effectLst/>
                <a:latin typeface="Times New Roman" panose="02020603050405020304" pitchFamily="18" charset="0"/>
                <a:ea typeface="Times New Roman" panose="02020603050405020304" pitchFamily="18" charset="0"/>
              </a:rPr>
              <a:t>yerda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radiuslaridan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ancha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katta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bo‘lganligi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ichki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bajarish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mumkin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R-R</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radiusda</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markazdan</a:t>
            </a:r>
            <a:r>
              <a:rPr lang="en-GB" sz="1800" dirty="0">
                <a:effectLst/>
                <a:latin typeface="Times New Roman" panose="02020603050405020304" pitchFamily="18" charset="0"/>
                <a:ea typeface="Times New Roman" panose="02020603050405020304" pitchFamily="18" charset="0"/>
              </a:rPr>
              <a:t>, R-R</a:t>
            </a:r>
            <a:r>
              <a:rPr lang="en-GB" sz="1800" baseline="-25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radiusda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esa</a:t>
            </a:r>
            <a:r>
              <a:rPr lang="en-GB" sz="1800" dirty="0">
                <a:effectLst/>
                <a:latin typeface="Times New Roman" panose="02020603050405020304" pitchFamily="18" charset="0"/>
                <a:ea typeface="Times New Roman" panose="02020603050405020304" pitchFamily="18" charset="0"/>
              </a:rPr>
              <a:t> O</a:t>
            </a:r>
            <a:r>
              <a:rPr lang="en-GB" sz="1800" baseline="-25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o‘zaro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kesishish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nuqtasi</a:t>
            </a:r>
            <a:r>
              <a:rPr lang="en-GB" sz="1800" dirty="0">
                <a:effectLst/>
                <a:latin typeface="Times New Roman" panose="02020603050405020304" pitchFamily="18" charset="0"/>
                <a:ea typeface="Times New Roman" panose="02020603050405020304" pitchFamily="18" charset="0"/>
              </a:rPr>
              <a:t> O </a:t>
            </a:r>
            <a:r>
              <a:rPr lang="en-GB" sz="1800" dirty="0" err="1">
                <a:effectLst/>
                <a:latin typeface="Times New Roman" panose="02020603050405020304" pitchFamily="18" charset="0"/>
                <a:ea typeface="Times New Roman" panose="02020603050405020304" pitchFamily="18" charset="0"/>
              </a:rPr>
              <a:t>tutashma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aniqlanadi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EE28BC2C-EB9F-48BF-B39D-C1E44D6115D7}"/>
              </a:ext>
            </a:extLst>
          </p:cNvPr>
          <p:cNvPicPr/>
          <p:nvPr/>
        </p:nvPicPr>
        <p:blipFill>
          <a:blip r:embed="rId2" cstate="print">
            <a:lum contrast="12000"/>
            <a:extLst>
              <a:ext uri="{28A0092B-C50C-407E-A947-70E740481C1C}">
                <a14:useLocalDpi xmlns:a14="http://schemas.microsoft.com/office/drawing/2010/main" val="0"/>
              </a:ext>
            </a:extLst>
          </a:blip>
          <a:srcRect/>
          <a:stretch>
            <a:fillRect/>
          </a:stretch>
        </p:blipFill>
        <p:spPr bwMode="auto">
          <a:xfrm>
            <a:off x="87066" y="860070"/>
            <a:ext cx="5348287" cy="3717507"/>
          </a:xfrm>
          <a:prstGeom prst="rect">
            <a:avLst/>
          </a:prstGeom>
          <a:noFill/>
          <a:ln>
            <a:noFill/>
          </a:ln>
        </p:spPr>
      </p:pic>
      <p:sp>
        <p:nvSpPr>
          <p:cNvPr id="8" name="TextBox 7">
            <a:extLst>
              <a:ext uri="{FF2B5EF4-FFF2-40B4-BE49-F238E27FC236}">
                <a16:creationId xmlns:a16="http://schemas.microsoft.com/office/drawing/2014/main" id="{5FE4692C-CF8D-4FE1-BBD1-A4967FA517D1}"/>
              </a:ext>
            </a:extLst>
          </p:cNvPr>
          <p:cNvSpPr txBox="1"/>
          <p:nvPr/>
        </p:nvSpPr>
        <p:spPr>
          <a:xfrm>
            <a:off x="5542628" y="3962622"/>
            <a:ext cx="5803035" cy="1288751"/>
          </a:xfrm>
          <a:prstGeom prst="rect">
            <a:avLst/>
          </a:prstGeom>
          <a:noFill/>
        </p:spPr>
        <p:txBody>
          <a:bodyPr wrap="square">
            <a:spAutoFit/>
          </a:bodyPr>
          <a:lstStyle/>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Topilgan O nuqta bilan aylanalar markazlari 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va 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nuqtalar tutashtirilib davom ettirilsa, aylanalardagi o‘tish nuqtalari 1 va 2 aniqlanadi.</a:t>
            </a:r>
            <a:endParaRPr lang="ru-RU" sz="1800" dirty="0">
              <a:effectLst/>
              <a:latin typeface="Arial" panose="020B0604020202020204" pitchFamily="34" charset="0"/>
              <a:ea typeface="Times New Roman" panose="02020603050405020304" pitchFamily="18" charset="0"/>
            </a:endParaRPr>
          </a:p>
        </p:txBody>
      </p:sp>
      <p:sp>
        <p:nvSpPr>
          <p:cNvPr id="9" name="TextBox 8">
            <a:extLst>
              <a:ext uri="{FF2B5EF4-FFF2-40B4-BE49-F238E27FC236}">
                <a16:creationId xmlns:a16="http://schemas.microsoft.com/office/drawing/2014/main" id="{C36E2716-AC1E-4B79-9889-5CFBC73FC454}"/>
              </a:ext>
            </a:extLst>
          </p:cNvPr>
          <p:cNvSpPr txBox="1"/>
          <p:nvPr/>
        </p:nvSpPr>
        <p:spPr>
          <a:xfrm>
            <a:off x="1584372" y="5251373"/>
            <a:ext cx="1815776" cy="457754"/>
          </a:xfrm>
          <a:prstGeom prst="rect">
            <a:avLst/>
          </a:prstGeom>
          <a:noFill/>
        </p:spPr>
        <p:txBody>
          <a:bodyPr wrap="square">
            <a:spAutoFit/>
          </a:bodyPr>
          <a:lstStyle/>
          <a:p>
            <a:pPr indent="228600" algn="ctr">
              <a:lnSpc>
                <a:spcPct val="150000"/>
              </a:lnSpc>
            </a:pPr>
            <a:r>
              <a:rPr lang="en-US" sz="1800" b="1" dirty="0">
                <a:effectLst/>
                <a:latin typeface="Times New Roman" panose="02020603050405020304" pitchFamily="18" charset="0"/>
                <a:ea typeface="Times New Roman" panose="02020603050405020304" pitchFamily="18" charset="0"/>
              </a:rPr>
              <a:t>7-shakl</a:t>
            </a:r>
            <a:endParaRPr lang="ru-RU" sz="1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7630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F0D0B417-FEE3-4646-B557-E99293B8421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5" name="TextBox 4">
            <a:extLst>
              <a:ext uri="{FF2B5EF4-FFF2-40B4-BE49-F238E27FC236}">
                <a16:creationId xmlns:a16="http://schemas.microsoft.com/office/drawing/2014/main" id="{99D7B3E4-41E0-460E-9B74-D35C77A87A64}"/>
              </a:ext>
            </a:extLst>
          </p:cNvPr>
          <p:cNvSpPr txBox="1"/>
          <p:nvPr/>
        </p:nvSpPr>
        <p:spPr>
          <a:xfrm>
            <a:off x="632533" y="1245634"/>
            <a:ext cx="3735281" cy="4612738"/>
          </a:xfrm>
          <a:prstGeom prst="rect">
            <a:avLst/>
          </a:prstGeom>
          <a:noFill/>
        </p:spPr>
        <p:txBody>
          <a:bodyPr wrap="square">
            <a:spAutoFit/>
          </a:bodyPr>
          <a:lstStyle/>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Tutashtirish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markazi</a:t>
            </a:r>
            <a:r>
              <a:rPr lang="en-GB" sz="1800" dirty="0">
                <a:effectLst/>
                <a:latin typeface="Times New Roman" panose="02020603050405020304" pitchFamily="18" charset="0"/>
                <a:ea typeface="Times New Roman" panose="02020603050405020304" pitchFamily="18" charset="0"/>
              </a:rPr>
              <a:t> O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R radius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1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2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sirkul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Ikki aylananing ichki va tashqi tutashmasidan tashqari ayqash tutashmasi ham uchrashi mumkin, ya’ni bunda tutashuvchi aylanalardan biri tutashtiruvchi aylananing ichida bo‘lsa, ikkinchisi tashqarisida bo‘ladi. </a:t>
            </a:r>
            <a:r>
              <a:rPr lang="en-GB" sz="1800" dirty="0">
                <a:effectLst/>
                <a:latin typeface="Times New Roman" panose="02020603050405020304" pitchFamily="18" charset="0"/>
                <a:ea typeface="Times New Roman" panose="02020603050405020304" pitchFamily="18" charset="0"/>
              </a:rPr>
              <a:t>8</a:t>
            </a:r>
            <a:r>
              <a:rPr lang="uz-Cyrl-UZ" sz="1800" dirty="0">
                <a:effectLst/>
                <a:latin typeface="Times New Roman" panose="02020603050405020304" pitchFamily="18" charset="0"/>
                <a:ea typeface="Times New Roman" panose="02020603050405020304" pitchFamily="18" charset="0"/>
              </a:rPr>
              <a:t>-shaklda ikki aylananing ayqash tutashmasiga misol keltirilgan.</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F9B58F9D-A1EC-438D-97DA-E75B67CAB35D}"/>
              </a:ext>
            </a:extLst>
          </p:cNvPr>
          <p:cNvPicPr/>
          <p:nvPr/>
        </p:nvPicPr>
        <p:blipFill>
          <a:blip r:embed="rId2" cstate="print">
            <a:lum contrast="12000"/>
            <a:extLst>
              <a:ext uri="{28A0092B-C50C-407E-A947-70E740481C1C}">
                <a14:useLocalDpi xmlns:a14="http://schemas.microsoft.com/office/drawing/2010/main" val="0"/>
              </a:ext>
            </a:extLst>
          </a:blip>
          <a:srcRect/>
          <a:stretch>
            <a:fillRect/>
          </a:stretch>
        </p:blipFill>
        <p:spPr bwMode="auto">
          <a:xfrm>
            <a:off x="5311758" y="399494"/>
            <a:ext cx="5927371" cy="4749553"/>
          </a:xfrm>
          <a:prstGeom prst="rect">
            <a:avLst/>
          </a:prstGeom>
          <a:noFill/>
          <a:ln>
            <a:noFill/>
          </a:ln>
        </p:spPr>
      </p:pic>
      <p:sp>
        <p:nvSpPr>
          <p:cNvPr id="8" name="TextBox 7">
            <a:extLst>
              <a:ext uri="{FF2B5EF4-FFF2-40B4-BE49-F238E27FC236}">
                <a16:creationId xmlns:a16="http://schemas.microsoft.com/office/drawing/2014/main" id="{77B4A957-8773-4B62-9360-46A54C60BFC9}"/>
              </a:ext>
            </a:extLst>
          </p:cNvPr>
          <p:cNvSpPr txBox="1"/>
          <p:nvPr/>
        </p:nvSpPr>
        <p:spPr>
          <a:xfrm>
            <a:off x="5464947" y="5400618"/>
            <a:ext cx="6094520" cy="457754"/>
          </a:xfrm>
          <a:prstGeom prst="rect">
            <a:avLst/>
          </a:prstGeom>
          <a:noFill/>
        </p:spPr>
        <p:txBody>
          <a:bodyPr wrap="square">
            <a:spAutoFit/>
          </a:bodyPr>
          <a:lstStyle/>
          <a:p>
            <a:pPr indent="228600" algn="ctr">
              <a:lnSpc>
                <a:spcPct val="150000"/>
              </a:lnSpc>
            </a:pPr>
            <a:r>
              <a:rPr lang="en-US" b="1" dirty="0">
                <a:latin typeface="Times New Roman" panose="02020603050405020304" pitchFamily="18" charset="0"/>
                <a:ea typeface="Times New Roman" panose="02020603050405020304" pitchFamily="18" charset="0"/>
              </a:rPr>
              <a:t>8</a:t>
            </a:r>
            <a:r>
              <a:rPr lang="en-US" sz="1800" b="1" dirty="0">
                <a:effectLst/>
                <a:latin typeface="Times New Roman" panose="02020603050405020304" pitchFamily="18" charset="0"/>
                <a:ea typeface="Times New Roman" panose="02020603050405020304" pitchFamily="18" charset="0"/>
              </a:rPr>
              <a:t>-shakl</a:t>
            </a:r>
            <a:endParaRPr lang="ru-RU" sz="1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688999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5" name="Прямоугольник 4"/>
          <p:cNvSpPr/>
          <p:nvPr/>
        </p:nvSpPr>
        <p:spPr>
          <a:xfrm>
            <a:off x="109197" y="5848331"/>
            <a:ext cx="5164139" cy="430887"/>
          </a:xfrm>
          <a:prstGeom prst="rect">
            <a:avLst/>
          </a:prstGeom>
        </p:spPr>
        <p:txBody>
          <a:bodyPr wrap="square">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2"/>
              </a:rPr>
              <a:t>https://unsplash.com/photos/M_NvKwSOkug</a:t>
            </a:r>
            <a:r>
              <a:rPr lang="en-US" sz="1100" dirty="0"/>
              <a:t> </a:t>
            </a:r>
            <a:endParaRPr lang="ru-RU" sz="1100" dirty="0"/>
          </a:p>
        </p:txBody>
      </p:sp>
      <p:pic>
        <p:nvPicPr>
          <p:cNvPr id="6" name="Рисунок 5"/>
          <p:cNvPicPr>
            <a:picLocks noChangeAspect="1"/>
          </p:cNvPicPr>
          <p:nvPr/>
        </p:nvPicPr>
        <p:blipFill>
          <a:blip r:embed="rId3"/>
          <a:stretch>
            <a:fillRect/>
          </a:stretch>
        </p:blipFill>
        <p:spPr>
          <a:xfrm>
            <a:off x="967154" y="556114"/>
            <a:ext cx="3935290" cy="4980057"/>
          </a:xfrm>
          <a:prstGeom prst="rect">
            <a:avLst/>
          </a:prstGeom>
        </p:spPr>
      </p:pic>
      <p:sp>
        <p:nvSpPr>
          <p:cNvPr id="7" name="TextBox 6">
            <a:extLst>
              <a:ext uri="{FF2B5EF4-FFF2-40B4-BE49-F238E27FC236}">
                <a16:creationId xmlns:a16="http://schemas.microsoft.com/office/drawing/2014/main" id="{65F56870-0862-4C79-9DDA-C53BA5C83609}"/>
              </a:ext>
            </a:extLst>
          </p:cNvPr>
          <p:cNvSpPr txBox="1"/>
          <p:nvPr/>
        </p:nvSpPr>
        <p:spPr>
          <a:xfrm>
            <a:off x="5337699" y="114584"/>
            <a:ext cx="6094520" cy="6313203"/>
          </a:xfrm>
          <a:prstGeom prst="rect">
            <a:avLst/>
          </a:prstGeom>
          <a:noFill/>
        </p:spPr>
        <p:txBody>
          <a:bodyPr wrap="square">
            <a:spAutoFit/>
          </a:bodyPr>
          <a:lstStyle/>
          <a:p>
            <a:pPr algn="ctr">
              <a:lnSpc>
                <a:spcPct val="150000"/>
              </a:lnSpc>
              <a:spcBef>
                <a:spcPts val="1200"/>
              </a:spcBef>
              <a:spcAft>
                <a:spcPts val="300"/>
              </a:spcAft>
            </a:pPr>
            <a:r>
              <a:rPr lang="en-GB" sz="1800" b="1" i="1" dirty="0">
                <a:effectLst/>
                <a:latin typeface="Times New Roman" panose="02020603050405020304" pitchFamily="18" charset="0"/>
                <a:ea typeface="Times New Roman" panose="02020603050405020304" pitchFamily="18" charset="0"/>
              </a:rPr>
              <a:t>4.3. </a:t>
            </a:r>
            <a:r>
              <a:rPr lang="en-GB" sz="1800" b="1" i="1" dirty="0" err="1">
                <a:effectLst/>
                <a:latin typeface="Times New Roman" panose="02020603050405020304" pitchFamily="18" charset="0"/>
                <a:ea typeface="Times New Roman" panose="02020603050405020304" pitchFamily="18" charset="0"/>
              </a:rPr>
              <a:t>Sirkul</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va</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lekalo</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bilan</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chiziladigan</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egri</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chiziqlar</a:t>
            </a:r>
            <a:endParaRPr lang="ru-RU" sz="1800" b="1" i="1"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Agar berilgan egri chiziq sirkul yordamida bajarilsa, bunday egri chiziq sirkul egri chizig‘i deyiladi. Bularga oval va ovoidlar kiradi.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b="1" i="1" dirty="0">
                <a:effectLst/>
                <a:latin typeface="Times New Roman" panose="02020603050405020304" pitchFamily="18" charset="0"/>
                <a:ea typeface="Times New Roman" panose="02020603050405020304" pitchFamily="18" charset="0"/>
              </a:rPr>
              <a:t>Oval</a:t>
            </a:r>
            <a:r>
              <a:rPr lang="uz-Cyrl-UZ" sz="1800" dirty="0">
                <a:effectLst/>
                <a:latin typeface="Times New Roman" panose="02020603050405020304" pitchFamily="18" charset="0"/>
                <a:ea typeface="Times New Roman" panose="02020603050405020304" pitchFamily="18" charset="0"/>
              </a:rPr>
              <a:t> (9-shakl). Katta o‘qi AB va kichik o‘qi SE berilgan bo‘lsa, uni yasash uchun oldin markaz o‘qlarini chizib olib, AB va SE diametrli konsentrik aylanalar chiziladi. B va S nuqtalarni tutashtirilib, katta va kichik aylanalar radiuslarining farqi SM ni BS chiziqqa o‘lchab qo‘yiladi. Qolgan NB qismi tengi ikkiga bo‘luvchi perpendikulyar o‘tkazilib, katta o‘q bilan kesishgan joyi 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kichik o‘q bilan kesishgan joyi O</a:t>
            </a:r>
            <a:r>
              <a:rPr lang="uz-Cyrl-UZ" sz="1800" baseline="-25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 bilan belgilanadi.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O markazda r radiusli yoy yordamida  O</a:t>
            </a:r>
            <a:r>
              <a:rPr lang="uz-Cyrl-UZ" sz="1800" baseline="-25000" dirty="0">
                <a:effectLst/>
                <a:latin typeface="Times New Roman" panose="02020603050405020304" pitchFamily="18" charset="0"/>
                <a:ea typeface="Times New Roman" panose="02020603050405020304" pitchFamily="18" charset="0"/>
              </a:rPr>
              <a:t>2 </a:t>
            </a:r>
            <a:r>
              <a:rPr lang="uz-Cyrl-UZ" sz="1800" dirty="0">
                <a:effectLst/>
                <a:latin typeface="Times New Roman" panose="02020603050405020304" pitchFamily="18" charset="0"/>
                <a:ea typeface="Times New Roman" panose="02020603050405020304" pitchFamily="18" charset="0"/>
              </a:rPr>
              <a:t>nuqtaga simmetrik bo‘lgan  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nuqta va R radiusli yoy yordamida O</a:t>
            </a:r>
            <a:r>
              <a:rPr lang="uz-Cyrl-UZ" sz="1800" baseline="-25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 nuqtaga simmetrik bo‘lgan O</a:t>
            </a:r>
            <a:r>
              <a:rPr lang="uz-Cyrl-UZ" sz="1800" baseline="-250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 nuqta aniqlanadi. O</a:t>
            </a:r>
            <a:r>
              <a:rPr lang="uz-Cyrl-UZ" sz="1800" baseline="-25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O</a:t>
            </a:r>
            <a:r>
              <a:rPr lang="uz-Cyrl-UZ" sz="1800" baseline="-25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O</a:t>
            </a:r>
            <a:r>
              <a:rPr lang="uz-Cyrl-UZ" sz="1800" baseline="-250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va O</a:t>
            </a:r>
            <a:r>
              <a:rPr lang="uz-Cyrl-UZ" sz="1800" baseline="-250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lar  tutashtiriladi davom ettiriladi.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61634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3BA746E7-8BDF-4761-B86A-DE83D1DDFCB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5" name="TextBox 4">
            <a:extLst>
              <a:ext uri="{FF2B5EF4-FFF2-40B4-BE49-F238E27FC236}">
                <a16:creationId xmlns:a16="http://schemas.microsoft.com/office/drawing/2014/main" id="{8EB6BA30-005C-4157-97FF-27AE258DF957}"/>
              </a:ext>
            </a:extLst>
          </p:cNvPr>
          <p:cNvSpPr txBox="1"/>
          <p:nvPr/>
        </p:nvSpPr>
        <p:spPr>
          <a:xfrm>
            <a:off x="7972148" y="414359"/>
            <a:ext cx="3007310" cy="5028236"/>
          </a:xfrm>
          <a:prstGeom prst="rect">
            <a:avLst/>
          </a:prstGeom>
          <a:noFill/>
        </p:spPr>
        <p:txBody>
          <a:bodyPr wrap="square">
            <a:spAutoFit/>
          </a:bodyPr>
          <a:lstStyle/>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Oval chizish uchun O</a:t>
            </a:r>
            <a:r>
              <a:rPr lang="uz-Cyrl-UZ" sz="1800" baseline="-25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 markazdan S nuqta orqali o‘tuvchi yoy bilan 4 va 6 nuqtalar tutashtiriladi. Xuddi shuningdek O</a:t>
            </a:r>
            <a:r>
              <a:rPr lang="uz-Cyrl-UZ" sz="1800" baseline="-250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 markazdan ye nuqta orqali o‘tuvchi yoy yordamida 3 va 5 nuqtalar tutashtiriladi.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So‘ngra O</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va O</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markazlardan mos ravishda 3,4 va 5,6 nuqtalar R</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radiusli yoy bilan tut</a:t>
            </a:r>
            <a:r>
              <a:rPr lang="en-GB" sz="1800" dirty="0" err="1">
                <a:effectLst/>
                <a:latin typeface="Times New Roman" panose="02020603050405020304" pitchFamily="18" charset="0"/>
                <a:ea typeface="Times New Roman" panose="02020603050405020304" pitchFamily="18" charset="0"/>
              </a:rPr>
              <a:t>ashtiriladi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86B10F9B-D131-4F7E-B348-447E5116176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8800" y="204186"/>
            <a:ext cx="5195240" cy="5921405"/>
          </a:xfrm>
          <a:prstGeom prst="rect">
            <a:avLst/>
          </a:prstGeom>
          <a:noFill/>
          <a:ln>
            <a:noFill/>
          </a:ln>
        </p:spPr>
      </p:pic>
      <p:sp>
        <p:nvSpPr>
          <p:cNvPr id="8" name="TextBox 7">
            <a:extLst>
              <a:ext uri="{FF2B5EF4-FFF2-40B4-BE49-F238E27FC236}">
                <a16:creationId xmlns:a16="http://schemas.microsoft.com/office/drawing/2014/main" id="{48F6FE23-2F7B-4C2C-93D6-8F3C4172B24D}"/>
              </a:ext>
            </a:extLst>
          </p:cNvPr>
          <p:cNvSpPr txBox="1"/>
          <p:nvPr/>
        </p:nvSpPr>
        <p:spPr>
          <a:xfrm>
            <a:off x="3976780" y="6427787"/>
            <a:ext cx="6094520" cy="369332"/>
          </a:xfrm>
          <a:prstGeom prst="rect">
            <a:avLst/>
          </a:prstGeom>
          <a:noFill/>
        </p:spPr>
        <p:txBody>
          <a:bodyPr wrap="square">
            <a:spAutoFit/>
          </a:bodyPr>
          <a:lstStyle/>
          <a:p>
            <a:r>
              <a:rPr lang="en-US" sz="1800" b="1" dirty="0">
                <a:effectLst/>
                <a:latin typeface="Times New Roman" panose="02020603050405020304" pitchFamily="18" charset="0"/>
                <a:ea typeface="Times New Roman" panose="02020603050405020304" pitchFamily="18" charset="0"/>
              </a:rPr>
              <a:t>9-shakl</a:t>
            </a:r>
            <a:endParaRPr lang="ru-RU" dirty="0"/>
          </a:p>
        </p:txBody>
      </p:sp>
    </p:spTree>
    <p:extLst>
      <p:ext uri="{BB962C8B-B14F-4D97-AF65-F5344CB8AC3E}">
        <p14:creationId xmlns:p14="http://schemas.microsoft.com/office/powerpoint/2010/main" val="776877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D3E05DBE-9F6A-4A70-B84F-940FA0DA5CC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pic>
        <p:nvPicPr>
          <p:cNvPr id="4" name="Рисунок 190" descr="Описание: Описание: Описание: Описание: Описание: Описание: Описание: Описание: Описание: Описание: Описание: Описание: C:\Users\User\AppData\Local\Temp\FineReader11\media\image192.jpeg">
            <a:extLst>
              <a:ext uri="{FF2B5EF4-FFF2-40B4-BE49-F238E27FC236}">
                <a16:creationId xmlns:a16="http://schemas.microsoft.com/office/drawing/2014/main" id="{9A508708-22E2-4B23-B05D-6D6F68EFD0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383" y="1991866"/>
            <a:ext cx="5841234" cy="470733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26F3D338-BF23-4401-99E3-3D27B2633C6B}"/>
              </a:ext>
            </a:extLst>
          </p:cNvPr>
          <p:cNvSpPr/>
          <p:nvPr/>
        </p:nvSpPr>
        <p:spPr>
          <a:xfrm>
            <a:off x="746332" y="590599"/>
            <a:ext cx="11097665" cy="1200329"/>
          </a:xfrm>
          <a:prstGeom prst="rect">
            <a:avLst/>
          </a:prstGeom>
        </p:spPr>
        <p:txBody>
          <a:bodyPr wrap="square">
            <a:spAutoFit/>
          </a:bodyPr>
          <a:lstStyle/>
          <a:p>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Koordinata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tekisligida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yotgan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koordinata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tekisligiga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parallel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aylananing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to‘g‘ri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burchakli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aksonometrik</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tasviri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o‘lcham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holatiga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ellips</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tasvirlanadi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(5.4-chizma).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Ellipsning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katta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o‘qi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har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doim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o‘sha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aksonometrik</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o‘qga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perpendikulyar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ya’ni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koordinata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o‘qini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ifodalaydigan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tasvir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aylanani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tasvirlaydigan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tekislikka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perpendikulyar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o‘qi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parallel</a:t>
            </a:r>
            <a:endParaRPr lang="ru-RU" dirty="0"/>
          </a:p>
        </p:txBody>
      </p:sp>
    </p:spTree>
    <p:extLst>
      <p:ext uri="{BB962C8B-B14F-4D97-AF65-F5344CB8AC3E}">
        <p14:creationId xmlns:p14="http://schemas.microsoft.com/office/powerpoint/2010/main" val="25727047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DBA1C16D-026F-4ED4-A08E-804799547E9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4" name="TextBox 3">
            <a:extLst>
              <a:ext uri="{FF2B5EF4-FFF2-40B4-BE49-F238E27FC236}">
                <a16:creationId xmlns:a16="http://schemas.microsoft.com/office/drawing/2014/main" id="{46BA3490-74CC-420B-A9A4-5AB837641604}"/>
              </a:ext>
            </a:extLst>
          </p:cNvPr>
          <p:cNvSpPr txBox="1"/>
          <p:nvPr/>
        </p:nvSpPr>
        <p:spPr>
          <a:xfrm>
            <a:off x="925497" y="430213"/>
            <a:ext cx="6094520" cy="5587812"/>
          </a:xfrm>
          <a:prstGeom prst="rect">
            <a:avLst/>
          </a:prstGeom>
          <a:noFill/>
        </p:spPr>
        <p:txBody>
          <a:bodyPr wrap="square">
            <a:spAutoFit/>
          </a:bodyPr>
          <a:lstStyle/>
          <a:p>
            <a:pPr indent="228600" algn="just">
              <a:lnSpc>
                <a:spcPct val="150000"/>
              </a:lnSpc>
            </a:pPr>
            <a:r>
              <a:rPr lang="uz-Cyrl-UZ" sz="1600" b="1" dirty="0">
                <a:effectLst/>
                <a:latin typeface="Times New Roman" panose="02020603050405020304" pitchFamily="18" charset="0"/>
                <a:ea typeface="Times New Roman" panose="02020603050405020304" pitchFamily="18" charset="0"/>
              </a:rPr>
              <a:t>Lekalo egri chiziqlari. </a:t>
            </a:r>
            <a:r>
              <a:rPr lang="uz-Cyrl-UZ" sz="1600" dirty="0">
                <a:effectLst/>
                <a:latin typeface="Times New Roman" panose="02020603050405020304" pitchFamily="18" charset="0"/>
                <a:ea typeface="Times New Roman" panose="02020603050405020304" pitchFamily="18" charset="0"/>
              </a:rPr>
              <a:t>Egri chiziqning nuqtalarini sirkul yordamida tutashtirish mumkin bo‘lmasa, ularni ravon tutashtirish uchun lekalolardan foydalaniladi. Shuning uchun bunday chiziqlarni lekalo egri chiziqlari deyiladi. Ellips, parabola, giperbola, Arximed spirali, sinusoida, kardioida, sikloida, evolventalar shular jumlasiga kiradi.</a:t>
            </a:r>
            <a:endParaRPr lang="ru-RU" sz="1050" dirty="0">
              <a:effectLst/>
              <a:latin typeface="Arial" panose="020B0604020202020204" pitchFamily="34" charset="0"/>
              <a:ea typeface="Times New Roman" panose="02020603050405020304" pitchFamily="18" charset="0"/>
            </a:endParaRPr>
          </a:p>
          <a:p>
            <a:pPr indent="228600" algn="just">
              <a:lnSpc>
                <a:spcPct val="150000"/>
              </a:lnSpc>
            </a:pPr>
            <a:r>
              <a:rPr lang="uz-Cyrl-UZ" sz="1600" b="1" dirty="0">
                <a:effectLst/>
                <a:latin typeface="Times New Roman" panose="02020603050405020304" pitchFamily="18" charset="0"/>
                <a:ea typeface="Times New Roman" panose="02020603050405020304" pitchFamily="18" charset="0"/>
              </a:rPr>
              <a:t>Ellips</a:t>
            </a:r>
            <a:r>
              <a:rPr lang="uz-Cyrl-UZ" sz="1600" dirty="0">
                <a:effectLst/>
                <a:latin typeface="Times New Roman" panose="02020603050405020304" pitchFamily="18" charset="0"/>
                <a:ea typeface="Times New Roman" panose="02020603050405020304" pitchFamily="18" charset="0"/>
              </a:rPr>
              <a:t> (10-shakl). Katta o‘qi AB va kichik o‘qi SE berilgan bo‘lsa, bunday ellipsni chizish uchun markaz o‘qlarini chizib olib, diametrlari AB va SE ga teng bo‘lgan aylanalar chiziladi. Qurilgan aylanalarni ixtiyoriy teng bo‘lakka (masalan, o‘n ikkiga) bo‘lib chiqiladi. Katta diametrli aylanadagi (1,2,3,...) nuqtalardan vertikal, kichik aylanadagi (1',2',3',...) nuqtalardan esa gorizontal chiziqlar chizib, ularning o‘zaro kesishgan nuqtalari belgilab chiqiladi. Shunda ellipsga tegishli bo‘lgan nuqtalar qatori hosil bo‘ladi. Shaklda topilgan nuqtalar rim raqamlari (I, II, III,...) bilan belgilangan. </a:t>
            </a:r>
            <a:r>
              <a:rPr lang="en-GB" sz="1600" dirty="0" err="1">
                <a:effectLst/>
                <a:latin typeface="Times New Roman" panose="02020603050405020304" pitchFamily="18" charset="0"/>
                <a:ea typeface="Times New Roman" panose="02020603050405020304" pitchFamily="18" charset="0"/>
              </a:rPr>
              <a:t>Topilgan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nuqtalar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va</a:t>
            </a:r>
            <a:r>
              <a:rPr lang="en-GB" sz="1600" dirty="0">
                <a:effectLst/>
                <a:latin typeface="Times New Roman" panose="02020603050405020304" pitchFamily="18" charset="0"/>
                <a:ea typeface="Times New Roman" panose="02020603050405020304" pitchFamily="18" charset="0"/>
              </a:rPr>
              <a:t> A, B, S, ye </a:t>
            </a:r>
            <a:r>
              <a:rPr lang="en-GB" sz="1600" dirty="0" err="1">
                <a:effectLst/>
                <a:latin typeface="Times New Roman" panose="02020603050405020304" pitchFamily="18" charset="0"/>
                <a:ea typeface="Times New Roman" panose="02020603050405020304" pitchFamily="18" charset="0"/>
              </a:rPr>
              <a:t>nuqtalar</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orqali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o‘tuvchi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ellipsni</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lekalo</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yordamida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ravon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tutashtiramiz</a:t>
            </a:r>
            <a:r>
              <a:rPr lang="en-GB" sz="1600" dirty="0">
                <a:effectLst/>
                <a:latin typeface="Times New Roman" panose="02020603050405020304" pitchFamily="18" charset="0"/>
                <a:ea typeface="Times New Roman" panose="02020603050405020304" pitchFamily="18" charset="0"/>
              </a:rPr>
              <a:t>.</a:t>
            </a:r>
            <a:endParaRPr lang="ru-RU" sz="1050" dirty="0">
              <a:effectLst/>
              <a:latin typeface="Arial" panose="020B0604020202020204" pitchFamily="34" charset="0"/>
              <a:ea typeface="Times New Roman" panose="02020603050405020304" pitchFamily="18" charset="0"/>
            </a:endParaRPr>
          </a:p>
        </p:txBody>
      </p:sp>
      <p:pic>
        <p:nvPicPr>
          <p:cNvPr id="5" name="Рисунок 4">
            <a:extLst>
              <a:ext uri="{FF2B5EF4-FFF2-40B4-BE49-F238E27FC236}">
                <a16:creationId xmlns:a16="http://schemas.microsoft.com/office/drawing/2014/main" id="{A00309FF-1DC8-4301-9FB6-16EA38F7627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54048" y="430213"/>
            <a:ext cx="5137952" cy="4248319"/>
          </a:xfrm>
          <a:prstGeom prst="rect">
            <a:avLst/>
          </a:prstGeom>
          <a:noFill/>
          <a:ln>
            <a:noFill/>
          </a:ln>
        </p:spPr>
      </p:pic>
      <p:sp>
        <p:nvSpPr>
          <p:cNvPr id="7" name="TextBox 6">
            <a:extLst>
              <a:ext uri="{FF2B5EF4-FFF2-40B4-BE49-F238E27FC236}">
                <a16:creationId xmlns:a16="http://schemas.microsoft.com/office/drawing/2014/main" id="{94595418-511E-4B5B-8635-3B45783777A3}"/>
              </a:ext>
            </a:extLst>
          </p:cNvPr>
          <p:cNvSpPr txBox="1"/>
          <p:nvPr/>
        </p:nvSpPr>
        <p:spPr>
          <a:xfrm>
            <a:off x="9100797" y="5226273"/>
            <a:ext cx="1564185" cy="369332"/>
          </a:xfrm>
          <a:prstGeom prst="rect">
            <a:avLst/>
          </a:prstGeom>
          <a:noFill/>
        </p:spPr>
        <p:txBody>
          <a:bodyPr wrap="square">
            <a:spAutoFit/>
          </a:bodyPr>
          <a:lstStyle/>
          <a:p>
            <a:r>
              <a:rPr lang="en-US" b="1" dirty="0">
                <a:latin typeface="Times New Roman" panose="02020603050405020304" pitchFamily="18" charset="0"/>
                <a:ea typeface="Times New Roman" panose="02020603050405020304" pitchFamily="18" charset="0"/>
              </a:rPr>
              <a:t>10</a:t>
            </a:r>
            <a:r>
              <a:rPr lang="en-US" sz="1800" b="1" dirty="0">
                <a:effectLst/>
                <a:latin typeface="Times New Roman" panose="02020603050405020304" pitchFamily="18" charset="0"/>
                <a:ea typeface="Times New Roman" panose="02020603050405020304" pitchFamily="18" charset="0"/>
              </a:rPr>
              <a:t>-shakl</a:t>
            </a:r>
            <a:endParaRPr lang="ru-RU" dirty="0"/>
          </a:p>
        </p:txBody>
      </p:sp>
    </p:spTree>
    <p:extLst>
      <p:ext uri="{BB962C8B-B14F-4D97-AF65-F5344CB8AC3E}">
        <p14:creationId xmlns:p14="http://schemas.microsoft.com/office/powerpoint/2010/main" val="3142008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DBA1C16D-026F-4ED4-A08E-804799547E9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sp>
        <p:nvSpPr>
          <p:cNvPr id="5" name="TextBox 4">
            <a:extLst>
              <a:ext uri="{FF2B5EF4-FFF2-40B4-BE49-F238E27FC236}">
                <a16:creationId xmlns:a16="http://schemas.microsoft.com/office/drawing/2014/main" id="{A902663E-DCF1-40A3-8026-DD42ADEE397F}"/>
              </a:ext>
            </a:extLst>
          </p:cNvPr>
          <p:cNvSpPr txBox="1"/>
          <p:nvPr/>
        </p:nvSpPr>
        <p:spPr>
          <a:xfrm>
            <a:off x="6356411" y="1024400"/>
            <a:ext cx="5271115" cy="4612738"/>
          </a:xfrm>
          <a:prstGeom prst="rect">
            <a:avLst/>
          </a:prstGeom>
          <a:noFill/>
        </p:spPr>
        <p:txBody>
          <a:bodyPr wrap="square">
            <a:spAutoFit/>
          </a:bodyPr>
          <a:lstStyle/>
          <a:p>
            <a:pPr indent="228600" algn="just">
              <a:lnSpc>
                <a:spcPct val="150000"/>
              </a:lnSpc>
            </a:pPr>
            <a:r>
              <a:rPr lang="en-GB" sz="1800" b="1" dirty="0">
                <a:effectLst/>
                <a:latin typeface="Times New Roman" panose="02020603050405020304" pitchFamily="18" charset="0"/>
                <a:ea typeface="Times New Roman" panose="02020603050405020304" pitchFamily="18" charset="0"/>
              </a:rPr>
              <a:t>Parabola</a:t>
            </a:r>
            <a:r>
              <a:rPr lang="en-US" sz="1800"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11</a:t>
            </a:r>
            <a:r>
              <a:rPr lang="en-US"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shakl</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Parabolaning</a:t>
            </a:r>
            <a:r>
              <a:rPr lang="en-GB" sz="1800" dirty="0">
                <a:effectLst/>
                <a:latin typeface="Times New Roman" panose="02020603050405020304" pitchFamily="18" charset="0"/>
                <a:ea typeface="Times New Roman" panose="02020603050405020304" pitchFamily="18" charset="0"/>
              </a:rPr>
              <a:t> x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u </a:t>
            </a:r>
            <a:r>
              <a:rPr lang="en-GB" sz="1800" dirty="0" err="1">
                <a:effectLst/>
                <a:latin typeface="Times New Roman" panose="02020603050405020304" pitchFamily="18" charset="0"/>
                <a:ea typeface="Times New Roman" panose="02020603050405020304" pitchFamily="18" charset="0"/>
              </a:rPr>
              <a:t>o‘lchamlari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bo‘lsa</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Oe</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em</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to‘rtburchak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Oe</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em</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bo‘laklarga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chiqiladi</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em</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O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tutashtiriladi</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Oe</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esa</a:t>
            </a:r>
            <a:r>
              <a:rPr lang="en-GB" sz="1800" dirty="0">
                <a:effectLst/>
                <a:latin typeface="Times New Roman" panose="02020603050405020304" pitchFamily="18" charset="0"/>
                <a:ea typeface="Times New Roman" panose="02020603050405020304" pitchFamily="18" charset="0"/>
              </a:rPr>
              <a:t> OX </a:t>
            </a:r>
            <a:r>
              <a:rPr lang="en-GB" sz="1800" dirty="0" err="1">
                <a:effectLst/>
                <a:latin typeface="Times New Roman" panose="02020603050405020304" pitchFamily="18" charset="0"/>
                <a:ea typeface="Times New Roman" panose="02020603050405020304" pitchFamily="18" charset="0"/>
              </a:rPr>
              <a:t>o‘qiga</a:t>
            </a:r>
            <a:r>
              <a:rPr lang="en-GB" sz="1800" dirty="0">
                <a:effectLst/>
                <a:latin typeface="Times New Roman" panose="02020603050405020304" pitchFamily="18" charset="0"/>
                <a:ea typeface="Times New Roman" panose="02020603050405020304" pitchFamily="18" charset="0"/>
              </a:rPr>
              <a:t> parallel </a:t>
            </a:r>
            <a:r>
              <a:rPr lang="en-GB" sz="1800" dirty="0" err="1">
                <a:effectLst/>
                <a:latin typeface="Times New Roman" panose="02020603050405020304" pitchFamily="18" charset="0"/>
                <a:ea typeface="Times New Roman" panose="02020603050405020304" pitchFamily="18" charset="0"/>
              </a:rPr>
              <a:t>chiziqlar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mos</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kesishgan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joyida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aniqlanadi</a:t>
            </a:r>
            <a:r>
              <a:rPr lang="en-US"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lekalo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ravon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tutashtiriladi</a:t>
            </a:r>
            <a:r>
              <a:rPr lang="en-US" sz="1800"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OX </a:t>
            </a:r>
            <a:r>
              <a:rPr lang="en-GB" sz="1800" dirty="0" err="1">
                <a:effectLst/>
                <a:latin typeface="Times New Roman" panose="02020603050405020304" pitchFamily="18" charset="0"/>
                <a:ea typeface="Times New Roman" panose="02020603050405020304" pitchFamily="18" charset="0"/>
              </a:rPr>
              <a:t>o‘qining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pastki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qismiga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simmetriya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parabolaning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ikkinchi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yarmi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868592D6-6F7B-43AF-BBD8-BF408312B59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8702" y="397531"/>
            <a:ext cx="4806888" cy="5435099"/>
          </a:xfrm>
          <a:prstGeom prst="rect">
            <a:avLst/>
          </a:prstGeom>
          <a:noFill/>
          <a:ln>
            <a:noFill/>
          </a:ln>
        </p:spPr>
      </p:pic>
      <p:sp>
        <p:nvSpPr>
          <p:cNvPr id="7" name="TextBox 6">
            <a:extLst>
              <a:ext uri="{FF2B5EF4-FFF2-40B4-BE49-F238E27FC236}">
                <a16:creationId xmlns:a16="http://schemas.microsoft.com/office/drawing/2014/main" id="{126609E8-0E50-402D-970A-C764719E4E8F}"/>
              </a:ext>
            </a:extLst>
          </p:cNvPr>
          <p:cNvSpPr txBox="1"/>
          <p:nvPr/>
        </p:nvSpPr>
        <p:spPr>
          <a:xfrm>
            <a:off x="1948357" y="5838459"/>
            <a:ext cx="1815776" cy="457754"/>
          </a:xfrm>
          <a:prstGeom prst="rect">
            <a:avLst/>
          </a:prstGeom>
          <a:noFill/>
        </p:spPr>
        <p:txBody>
          <a:bodyPr wrap="square">
            <a:spAutoFit/>
          </a:bodyPr>
          <a:lstStyle/>
          <a:p>
            <a:pPr indent="228600" algn="ctr">
              <a:lnSpc>
                <a:spcPct val="150000"/>
              </a:lnSpc>
            </a:pPr>
            <a:r>
              <a:rPr lang="en-US" b="1" dirty="0">
                <a:latin typeface="Times New Roman" panose="02020603050405020304" pitchFamily="18" charset="0"/>
                <a:ea typeface="Times New Roman" panose="02020603050405020304" pitchFamily="18" charset="0"/>
              </a:rPr>
              <a:t>11</a:t>
            </a:r>
            <a:r>
              <a:rPr lang="en-US" sz="1800" b="1" dirty="0">
                <a:effectLst/>
                <a:latin typeface="Times New Roman" panose="02020603050405020304" pitchFamily="18" charset="0"/>
                <a:ea typeface="Times New Roman" panose="02020603050405020304" pitchFamily="18" charset="0"/>
              </a:rPr>
              <a:t>-shakl</a:t>
            </a:r>
            <a:endParaRPr lang="ru-RU" sz="1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42454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8F0BABD1-5A2D-49E9-AE56-291D6B27C1B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sp>
        <p:nvSpPr>
          <p:cNvPr id="5" name="TextBox 4">
            <a:extLst>
              <a:ext uri="{FF2B5EF4-FFF2-40B4-BE49-F238E27FC236}">
                <a16:creationId xmlns:a16="http://schemas.microsoft.com/office/drawing/2014/main" id="{2430F5F1-C588-467E-8283-DD64D970534E}"/>
              </a:ext>
            </a:extLst>
          </p:cNvPr>
          <p:cNvSpPr txBox="1"/>
          <p:nvPr/>
        </p:nvSpPr>
        <p:spPr>
          <a:xfrm>
            <a:off x="7850079" y="526543"/>
            <a:ext cx="3664258" cy="5028236"/>
          </a:xfrm>
          <a:prstGeom prst="rect">
            <a:avLst/>
          </a:prstGeom>
          <a:noFill/>
        </p:spPr>
        <p:txBody>
          <a:bodyPr wrap="square">
            <a:spAutoFit/>
          </a:bodyPr>
          <a:lstStyle/>
          <a:p>
            <a:pPr indent="228600" algn="just">
              <a:lnSpc>
                <a:spcPct val="150000"/>
              </a:lnSpc>
            </a:pPr>
            <a:r>
              <a:rPr lang="en-GB" sz="1800" b="1" dirty="0" err="1">
                <a:effectLst/>
                <a:latin typeface="Times New Roman" panose="02020603050405020304" pitchFamily="18" charset="0"/>
                <a:ea typeface="Times New Roman" panose="02020603050405020304" pitchFamily="18" charset="0"/>
              </a:rPr>
              <a:t>Aylana</a:t>
            </a:r>
            <a:r>
              <a:rPr lang="en-GB" sz="1800" b="1" dirty="0">
                <a:effectLst/>
                <a:latin typeface="Times New Roman" panose="02020603050405020304" pitchFamily="18" charset="0"/>
                <a:ea typeface="Times New Roman" panose="02020603050405020304" pitchFamily="18" charset="0"/>
              </a:rPr>
              <a:t> </a:t>
            </a:r>
            <a:r>
              <a:rPr lang="en-GB" sz="1800" b="1" dirty="0" err="1">
                <a:effectLst/>
                <a:latin typeface="Times New Roman" panose="02020603050405020304" pitchFamily="18" charset="0"/>
                <a:ea typeface="Times New Roman" panose="02020603050405020304" pitchFamily="18" charset="0"/>
              </a:rPr>
              <a:t>evolventasi</a:t>
            </a:r>
            <a:r>
              <a:rPr lang="en-GB" sz="1800" b="1" i="1" dirty="0">
                <a:effectLst/>
                <a:latin typeface="Times New Roman" panose="02020603050405020304" pitchFamily="18" charset="0"/>
                <a:ea typeface="Times New Roman" panose="02020603050405020304" pitchFamily="18" charset="0"/>
              </a:rPr>
              <a:t> </a:t>
            </a:r>
            <a:r>
              <a:rPr lang="ru-RU" sz="1800" dirty="0">
                <a:effectLst/>
                <a:latin typeface="Times New Roman" panose="02020603050405020304" pitchFamily="18" charset="0"/>
                <a:ea typeface="Times New Roman" panose="02020603050405020304" pitchFamily="18" charset="0"/>
              </a:rPr>
              <a:t>(12-</a:t>
            </a:r>
            <a:r>
              <a:rPr lang="en-GB" sz="1800" dirty="0" err="1">
                <a:effectLst/>
                <a:latin typeface="Times New Roman" panose="02020603050405020304" pitchFamily="18" charset="0"/>
                <a:ea typeface="Times New Roman" panose="02020603050405020304" pitchFamily="18" charset="0"/>
              </a:rPr>
              <a:t>shakl</a:t>
            </a:r>
            <a:r>
              <a:rPr lang="ru-RU"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ustida</a:t>
            </a:r>
            <a:r>
              <a:rPr lang="en-GB" sz="1800" dirty="0">
                <a:effectLst/>
                <a:latin typeface="Times New Roman" panose="02020603050405020304" pitchFamily="18" charset="0"/>
                <a:ea typeface="Times New Roman" panose="02020603050405020304" pitchFamily="18" charset="0"/>
              </a:rPr>
              <a:t> to</a:t>
            </a:r>
            <a:r>
              <a:rPr lang="ru-RU" sz="1800" dirty="0">
                <a:effectLst/>
                <a:latin typeface="Times New Roman" panose="02020603050405020304" pitchFamily="18" charset="0"/>
                <a:ea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rPr>
              <a:t>g</a:t>
            </a:r>
            <a:r>
              <a:rPr lang="ru-RU"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sirpantirmay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aylantirib</a:t>
            </a:r>
            <a:r>
              <a:rPr lang="ru-RU"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dumalatib</a:t>
            </a:r>
            <a:r>
              <a:rPr lang="ru-RU"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chiqilganda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traektoriyasi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evolventasi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deyiladi</a:t>
            </a:r>
            <a:r>
              <a:rPr lang="ru-RU"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Evolventani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chizishdan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oldin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diametrli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uzunligi</a:t>
            </a:r>
            <a:r>
              <a:rPr lang="en-GB" sz="1800" dirty="0">
                <a:effectLst/>
                <a:latin typeface="Times New Roman" panose="02020603050405020304" pitchFamily="18" charset="0"/>
                <a:ea typeface="Times New Roman" panose="02020603050405020304" pitchFamily="18" charset="0"/>
              </a:rPr>
              <a:t> L=</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D formula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aniqlanib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olinadi</a:t>
            </a:r>
            <a:r>
              <a:rPr lang="en-GB" sz="1800" dirty="0">
                <a:effectLst/>
                <a:latin typeface="Times New Roman" panose="02020603050405020304" pitchFamily="18" charset="0"/>
                <a:ea typeface="Times New Roman" panose="02020603050405020304" pitchFamily="18" charset="0"/>
              </a:rPr>
              <a:t>. L </a:t>
            </a:r>
            <a:r>
              <a:rPr lang="en-GB" sz="1800" dirty="0" err="1">
                <a:effectLst/>
                <a:latin typeface="Times New Roman" panose="02020603050405020304" pitchFamily="18" charset="0"/>
                <a:ea typeface="Times New Roman" panose="02020603050405020304" pitchFamily="18" charset="0"/>
              </a:rPr>
              <a:t>masofani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gorizontal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chiziqqa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qo‘yiladi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35EEF505-F4FE-468E-B70D-B0A8FDA0184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1263" y="390676"/>
            <a:ext cx="6512889" cy="5299969"/>
          </a:xfrm>
          <a:prstGeom prst="rect">
            <a:avLst/>
          </a:prstGeom>
          <a:noFill/>
          <a:ln>
            <a:noFill/>
          </a:ln>
        </p:spPr>
      </p:pic>
      <p:sp>
        <p:nvSpPr>
          <p:cNvPr id="7" name="TextBox 6">
            <a:extLst>
              <a:ext uri="{FF2B5EF4-FFF2-40B4-BE49-F238E27FC236}">
                <a16:creationId xmlns:a16="http://schemas.microsoft.com/office/drawing/2014/main" id="{2D159493-D6FE-4E28-9FF3-743E172F7469}"/>
              </a:ext>
            </a:extLst>
          </p:cNvPr>
          <p:cNvSpPr txBox="1"/>
          <p:nvPr/>
        </p:nvSpPr>
        <p:spPr>
          <a:xfrm>
            <a:off x="3164598" y="5690645"/>
            <a:ext cx="1815776" cy="457754"/>
          </a:xfrm>
          <a:prstGeom prst="rect">
            <a:avLst/>
          </a:prstGeom>
          <a:noFill/>
        </p:spPr>
        <p:txBody>
          <a:bodyPr wrap="square">
            <a:spAutoFit/>
          </a:bodyPr>
          <a:lstStyle/>
          <a:p>
            <a:pPr indent="228600" algn="ctr">
              <a:lnSpc>
                <a:spcPct val="150000"/>
              </a:lnSpc>
            </a:pPr>
            <a:r>
              <a:rPr lang="en-US" b="1" dirty="0">
                <a:latin typeface="Times New Roman" panose="02020603050405020304" pitchFamily="18" charset="0"/>
                <a:ea typeface="Times New Roman" panose="02020603050405020304" pitchFamily="18" charset="0"/>
              </a:rPr>
              <a:t>12</a:t>
            </a:r>
            <a:r>
              <a:rPr lang="en-US" sz="1800" b="1" dirty="0">
                <a:effectLst/>
                <a:latin typeface="Times New Roman" panose="02020603050405020304" pitchFamily="18" charset="0"/>
                <a:ea typeface="Times New Roman" panose="02020603050405020304" pitchFamily="18" charset="0"/>
              </a:rPr>
              <a:t>-shakl</a:t>
            </a:r>
            <a:endParaRPr lang="ru-RU" sz="1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052871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pic>
        <p:nvPicPr>
          <p:cNvPr id="6" name="Рисунок 5"/>
          <p:cNvPicPr>
            <a:picLocks noChangeAspect="1"/>
          </p:cNvPicPr>
          <p:nvPr/>
        </p:nvPicPr>
        <p:blipFill>
          <a:blip r:embed="rId2"/>
          <a:stretch>
            <a:fillRect/>
          </a:stretch>
        </p:blipFill>
        <p:spPr>
          <a:xfrm>
            <a:off x="7768721" y="322669"/>
            <a:ext cx="3599733" cy="5318231"/>
          </a:xfrm>
          <a:prstGeom prst="rect">
            <a:avLst/>
          </a:prstGeom>
        </p:spPr>
      </p:pic>
      <p:sp>
        <p:nvSpPr>
          <p:cNvPr id="8" name="Прямоугольник 7"/>
          <p:cNvSpPr/>
          <p:nvPr/>
        </p:nvSpPr>
        <p:spPr>
          <a:xfrm>
            <a:off x="6052797" y="5996900"/>
            <a:ext cx="6096000" cy="430887"/>
          </a:xfrm>
          <a:prstGeom prst="rect">
            <a:avLst/>
          </a:prstGeom>
        </p:spPr>
        <p:txBody>
          <a:bodyPr>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3"/>
              </a:rPr>
              <a:t>https://unsplash.com/photos/M_NvKwSOkug</a:t>
            </a:r>
            <a:r>
              <a:rPr lang="en-US" sz="1100" dirty="0"/>
              <a:t> </a:t>
            </a:r>
            <a:endParaRPr lang="ru-RU" sz="1100" dirty="0"/>
          </a:p>
        </p:txBody>
      </p:sp>
      <p:sp>
        <p:nvSpPr>
          <p:cNvPr id="9" name="TextBox 8">
            <a:extLst>
              <a:ext uri="{FF2B5EF4-FFF2-40B4-BE49-F238E27FC236}">
                <a16:creationId xmlns:a16="http://schemas.microsoft.com/office/drawing/2014/main" id="{23CA87D7-EBD4-4A84-8F49-5E75A611CBFE}"/>
              </a:ext>
            </a:extLst>
          </p:cNvPr>
          <p:cNvSpPr txBox="1"/>
          <p:nvPr/>
        </p:nvSpPr>
        <p:spPr>
          <a:xfrm>
            <a:off x="1023151" y="910034"/>
            <a:ext cx="6094520" cy="3781741"/>
          </a:xfrm>
          <a:prstGeom prst="rect">
            <a:avLst/>
          </a:prstGeom>
          <a:noFill/>
        </p:spPr>
        <p:txBody>
          <a:bodyPr wrap="square">
            <a:spAutoFit/>
          </a:bodyPr>
          <a:lstStyle/>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yoyilmasi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bo‘laklarga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a:t>
            </a:r>
            <a:r>
              <a:rPr lang="en-GB" sz="1800" dirty="0">
                <a:effectLst/>
                <a:latin typeface="Times New Roman" panose="02020603050405020304" pitchFamily="18" charset="0"/>
                <a:ea typeface="Times New Roman" panose="02020603050405020304" pitchFamily="18" charset="0"/>
              </a:rPr>
              <a:t> 1', 2', 3',...,8' deb </a:t>
            </a:r>
            <a:r>
              <a:rPr lang="en-GB" sz="1800" dirty="0" err="1">
                <a:effectLst/>
                <a:latin typeface="Times New Roman" panose="02020603050405020304" pitchFamily="18" charset="0"/>
                <a:ea typeface="Times New Roman" panose="02020603050405020304" pitchFamily="18" charset="0"/>
              </a:rPr>
              <a:t>belgilab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So‘ngra</a:t>
            </a:r>
            <a:r>
              <a:rPr lang="en-GB" sz="1800" dirty="0">
                <a:effectLst/>
                <a:latin typeface="Times New Roman" panose="02020603050405020304" pitchFamily="18" charset="0"/>
                <a:ea typeface="Times New Roman" panose="02020603050405020304" pitchFamily="18" charset="0"/>
              </a:rPr>
              <a:t> 1 </a:t>
            </a:r>
            <a:r>
              <a:rPr lang="en-GB" sz="1800" dirty="0" err="1">
                <a:effectLst/>
                <a:latin typeface="Times New Roman" panose="02020603050405020304" pitchFamily="18" charset="0"/>
                <a:ea typeface="Times New Roman" panose="02020603050405020304" pitchFamily="18" charset="0"/>
              </a:rPr>
              <a:t>nuqtada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chiqqan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urinmaga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yoyilmasidagi</a:t>
            </a:r>
            <a:r>
              <a:rPr lang="en-GB" sz="1800" dirty="0">
                <a:effectLst/>
                <a:latin typeface="Times New Roman" panose="02020603050405020304" pitchFamily="18" charset="0"/>
                <a:ea typeface="Times New Roman" panose="02020603050405020304" pitchFamily="18" charset="0"/>
              </a:rPr>
              <a:t> 11' </a:t>
            </a:r>
            <a:r>
              <a:rPr lang="en-GB" sz="1800" dirty="0" err="1">
                <a:effectLst/>
                <a:latin typeface="Times New Roman" panose="02020603050405020304" pitchFamily="18" charset="0"/>
                <a:ea typeface="Times New Roman" panose="02020603050405020304" pitchFamily="18" charset="0"/>
              </a:rPr>
              <a:t>masofani</a:t>
            </a:r>
            <a:r>
              <a:rPr lang="en-GB" sz="1800" dirty="0">
                <a:effectLst/>
                <a:latin typeface="Times New Roman" panose="02020603050405020304" pitchFamily="18" charset="0"/>
                <a:ea typeface="Times New Roman" panose="02020603050405020304" pitchFamily="18" charset="0"/>
              </a:rPr>
              <a:t>, 2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chiqqan</a:t>
            </a:r>
            <a:r>
              <a:rPr lang="en-GB" sz="1800" dirty="0">
                <a:effectLst/>
                <a:latin typeface="Times New Roman" panose="02020603050405020304" pitchFamily="18" charset="0"/>
                <a:ea typeface="Times New Roman" panose="02020603050405020304" pitchFamily="18" charset="0"/>
              </a:rPr>
              <a:t> 12' </a:t>
            </a:r>
            <a:r>
              <a:rPr lang="en-GB" sz="1800" dirty="0" err="1">
                <a:effectLst/>
                <a:latin typeface="Times New Roman" panose="02020603050405020304" pitchFamily="18" charset="0"/>
                <a:ea typeface="Times New Roman" panose="02020603050405020304" pitchFamily="18" charset="0"/>
              </a:rPr>
              <a:t>masofani</a:t>
            </a:r>
            <a:r>
              <a:rPr lang="en-GB" sz="1800" dirty="0">
                <a:effectLst/>
                <a:latin typeface="Times New Roman" panose="02020603050405020304" pitchFamily="18" charset="0"/>
                <a:ea typeface="Times New Roman" panose="02020603050405020304" pitchFamily="18" charset="0"/>
              </a:rPr>
              <a:t>, ...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xokazo</a:t>
            </a:r>
            <a:r>
              <a:rPr lang="en-GB" sz="1800" dirty="0">
                <a:effectLst/>
                <a:latin typeface="Times New Roman" panose="02020603050405020304" pitchFamily="18" charset="0"/>
                <a:ea typeface="Times New Roman" panose="02020603050405020304" pitchFamily="18" charset="0"/>
              </a:rPr>
              <a:t> 7 </a:t>
            </a:r>
            <a:r>
              <a:rPr lang="en-GB" sz="1800" dirty="0" err="1">
                <a:effectLst/>
                <a:latin typeface="Times New Roman" panose="02020603050405020304" pitchFamily="18" charset="0"/>
                <a:ea typeface="Times New Roman" panose="02020603050405020304" pitchFamily="18" charset="0"/>
              </a:rPr>
              <a:t>nuqtadan</a:t>
            </a:r>
            <a:r>
              <a:rPr lang="en-GB" sz="1800" dirty="0">
                <a:effectLst/>
                <a:latin typeface="Times New Roman" panose="02020603050405020304" pitchFamily="18" charset="0"/>
                <a:ea typeface="Times New Roman" panose="02020603050405020304" pitchFamily="18" charset="0"/>
              </a:rPr>
              <a:t> 17' </a:t>
            </a:r>
            <a:r>
              <a:rPr lang="en-GB" sz="1800" dirty="0" err="1">
                <a:effectLst/>
                <a:latin typeface="Times New Roman" panose="02020603050405020304" pitchFamily="18" charset="0"/>
                <a:ea typeface="Times New Roman" panose="02020603050405020304" pitchFamily="18" charset="0"/>
              </a:rPr>
              <a:t>masofalarni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aniqlanadi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Shaklda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topilgan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a:t>
            </a:r>
            <a:r>
              <a:rPr lang="en-GB" sz="1800" dirty="0">
                <a:effectLst/>
                <a:latin typeface="Times New Roman" panose="02020603050405020304" pitchFamily="18" charset="0"/>
                <a:ea typeface="Times New Roman" panose="02020603050405020304" pitchFamily="18" charset="0"/>
              </a:rPr>
              <a:t> rim </a:t>
            </a:r>
            <a:r>
              <a:rPr lang="en-GB" sz="1800" dirty="0" err="1">
                <a:effectLst/>
                <a:latin typeface="Times New Roman" panose="02020603050405020304" pitchFamily="18" charset="0"/>
                <a:ea typeface="Times New Roman" panose="02020603050405020304" pitchFamily="18" charset="0"/>
              </a:rPr>
              <a:t>raqamlari</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II</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III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Topilgan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nuqtalarni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lekalo</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yordamida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ravon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tutashtiriladi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8672845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F2887F-1D0E-437F-8FA6-49DFFD14AB41}"/>
              </a:ext>
            </a:extLst>
          </p:cNvPr>
          <p:cNvSpPr>
            <a:spLocks noGrp="1"/>
          </p:cNvSpPr>
          <p:nvPr>
            <p:ph type="title"/>
          </p:nvPr>
        </p:nvSpPr>
        <p:spPr/>
        <p:txBody>
          <a:bodyPr/>
          <a:lstStyle/>
          <a:p>
            <a:r>
              <a:rPr lang="en-US" dirty="0" err="1"/>
              <a:t>Amaliy</a:t>
            </a:r>
            <a:r>
              <a:rPr lang="en-US" dirty="0"/>
              <a:t> </a:t>
            </a:r>
            <a:r>
              <a:rPr lang="en-US" dirty="0" err="1"/>
              <a:t>mashg`ulot</a:t>
            </a:r>
            <a:r>
              <a:rPr lang="en-US" dirty="0"/>
              <a:t> </a:t>
            </a:r>
            <a:r>
              <a:rPr lang="en-US" dirty="0" err="1"/>
              <a:t>uchun</a:t>
            </a:r>
            <a:r>
              <a:rPr lang="en-US" dirty="0"/>
              <a:t> </a:t>
            </a:r>
            <a:r>
              <a:rPr lang="en-US" dirty="0" err="1"/>
              <a:t>namunalar</a:t>
            </a:r>
            <a:r>
              <a:rPr lang="en-US" dirty="0"/>
              <a:t>:</a:t>
            </a:r>
            <a:endParaRPr lang="ru-RU" dirty="0"/>
          </a:p>
        </p:txBody>
      </p:sp>
      <p:sp>
        <p:nvSpPr>
          <p:cNvPr id="3" name="Номер слайда 2">
            <a:extLst>
              <a:ext uri="{FF2B5EF4-FFF2-40B4-BE49-F238E27FC236}">
                <a16:creationId xmlns:a16="http://schemas.microsoft.com/office/drawing/2014/main" id="{9A8DC860-B089-4348-B033-F9793039A8C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pic>
        <p:nvPicPr>
          <p:cNvPr id="6" name="Рисунок 5">
            <a:extLst>
              <a:ext uri="{FF2B5EF4-FFF2-40B4-BE49-F238E27FC236}">
                <a16:creationId xmlns:a16="http://schemas.microsoft.com/office/drawing/2014/main" id="{C4157959-822E-4EBA-9353-3A5C24FDDAC3}"/>
              </a:ext>
            </a:extLst>
          </p:cNvPr>
          <p:cNvPicPr/>
          <p:nvPr/>
        </p:nvPicPr>
        <p:blipFill>
          <a:blip r:embed="rId2">
            <a:extLst>
              <a:ext uri="{28A0092B-C50C-407E-A947-70E740481C1C}">
                <a14:useLocalDpi xmlns:a14="http://schemas.microsoft.com/office/drawing/2010/main" val="0"/>
              </a:ext>
            </a:extLst>
          </a:blip>
          <a:srcRect t="5602"/>
          <a:stretch>
            <a:fillRect/>
          </a:stretch>
        </p:blipFill>
        <p:spPr bwMode="auto">
          <a:xfrm>
            <a:off x="2420690" y="1024400"/>
            <a:ext cx="7007395" cy="4633231"/>
          </a:xfrm>
          <a:prstGeom prst="rect">
            <a:avLst/>
          </a:prstGeom>
          <a:noFill/>
          <a:ln>
            <a:noFill/>
          </a:ln>
        </p:spPr>
      </p:pic>
    </p:spTree>
    <p:extLst>
      <p:ext uri="{BB962C8B-B14F-4D97-AF65-F5344CB8AC3E}">
        <p14:creationId xmlns:p14="http://schemas.microsoft.com/office/powerpoint/2010/main" val="42627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F2887F-1D0E-437F-8FA6-49DFFD14AB41}"/>
              </a:ext>
            </a:extLst>
          </p:cNvPr>
          <p:cNvSpPr>
            <a:spLocks noGrp="1"/>
          </p:cNvSpPr>
          <p:nvPr>
            <p:ph type="title"/>
          </p:nvPr>
        </p:nvSpPr>
        <p:spPr/>
        <p:txBody>
          <a:bodyPr/>
          <a:lstStyle/>
          <a:p>
            <a:r>
              <a:rPr lang="en-US" dirty="0" err="1"/>
              <a:t>Amaliy</a:t>
            </a:r>
            <a:r>
              <a:rPr lang="en-US" dirty="0"/>
              <a:t> </a:t>
            </a:r>
            <a:r>
              <a:rPr lang="en-US" dirty="0" err="1"/>
              <a:t>mashg`ulot</a:t>
            </a:r>
            <a:r>
              <a:rPr lang="en-US" dirty="0"/>
              <a:t> </a:t>
            </a:r>
            <a:r>
              <a:rPr lang="en-US" dirty="0" err="1"/>
              <a:t>uchun</a:t>
            </a:r>
            <a:r>
              <a:rPr lang="en-US" dirty="0"/>
              <a:t> </a:t>
            </a:r>
            <a:r>
              <a:rPr lang="en-US" dirty="0" err="1"/>
              <a:t>namunalar</a:t>
            </a:r>
            <a:r>
              <a:rPr lang="en-US" dirty="0"/>
              <a:t>:</a:t>
            </a:r>
            <a:endParaRPr lang="ru-RU" dirty="0"/>
          </a:p>
        </p:txBody>
      </p:sp>
      <p:sp>
        <p:nvSpPr>
          <p:cNvPr id="3" name="Номер слайда 2">
            <a:extLst>
              <a:ext uri="{FF2B5EF4-FFF2-40B4-BE49-F238E27FC236}">
                <a16:creationId xmlns:a16="http://schemas.microsoft.com/office/drawing/2014/main" id="{9A8DC860-B089-4348-B033-F9793039A8C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pic>
        <p:nvPicPr>
          <p:cNvPr id="5" name="Рисунок 4">
            <a:extLst>
              <a:ext uri="{FF2B5EF4-FFF2-40B4-BE49-F238E27FC236}">
                <a16:creationId xmlns:a16="http://schemas.microsoft.com/office/drawing/2014/main" id="{DE59B5D4-F170-4CDD-89C3-9441C7F65FD6}"/>
              </a:ext>
            </a:extLst>
          </p:cNvPr>
          <p:cNvPicPr/>
          <p:nvPr/>
        </p:nvPicPr>
        <p:blipFill>
          <a:blip r:embed="rId2">
            <a:extLst>
              <a:ext uri="{28A0092B-C50C-407E-A947-70E740481C1C}">
                <a14:useLocalDpi xmlns:a14="http://schemas.microsoft.com/office/drawing/2010/main" val="0"/>
              </a:ext>
            </a:extLst>
          </a:blip>
          <a:srcRect t="6453"/>
          <a:stretch>
            <a:fillRect/>
          </a:stretch>
        </p:blipFill>
        <p:spPr bwMode="auto">
          <a:xfrm>
            <a:off x="1882066" y="1269507"/>
            <a:ext cx="7803471" cy="5026706"/>
          </a:xfrm>
          <a:prstGeom prst="rect">
            <a:avLst/>
          </a:prstGeom>
          <a:noFill/>
          <a:ln>
            <a:noFill/>
          </a:ln>
        </p:spPr>
      </p:pic>
    </p:spTree>
    <p:extLst>
      <p:ext uri="{BB962C8B-B14F-4D97-AF65-F5344CB8AC3E}">
        <p14:creationId xmlns:p14="http://schemas.microsoft.com/office/powerpoint/2010/main" val="2792185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F2887F-1D0E-437F-8FA6-49DFFD14AB41}"/>
              </a:ext>
            </a:extLst>
          </p:cNvPr>
          <p:cNvSpPr>
            <a:spLocks noGrp="1"/>
          </p:cNvSpPr>
          <p:nvPr>
            <p:ph type="title"/>
          </p:nvPr>
        </p:nvSpPr>
        <p:spPr/>
        <p:txBody>
          <a:bodyPr/>
          <a:lstStyle/>
          <a:p>
            <a:r>
              <a:rPr lang="en-US" dirty="0" err="1"/>
              <a:t>Amaliy</a:t>
            </a:r>
            <a:r>
              <a:rPr lang="en-US" dirty="0"/>
              <a:t> </a:t>
            </a:r>
            <a:r>
              <a:rPr lang="en-US" dirty="0" err="1"/>
              <a:t>mashg`ulot</a:t>
            </a:r>
            <a:r>
              <a:rPr lang="en-US" dirty="0"/>
              <a:t> </a:t>
            </a:r>
            <a:r>
              <a:rPr lang="en-US" dirty="0" err="1"/>
              <a:t>uchun</a:t>
            </a:r>
            <a:r>
              <a:rPr lang="en-US" dirty="0"/>
              <a:t> </a:t>
            </a:r>
            <a:r>
              <a:rPr lang="en-US" dirty="0" err="1"/>
              <a:t>namunalar</a:t>
            </a:r>
            <a:r>
              <a:rPr lang="en-US" dirty="0"/>
              <a:t>:</a:t>
            </a:r>
            <a:endParaRPr lang="ru-RU" dirty="0"/>
          </a:p>
        </p:txBody>
      </p:sp>
      <p:sp>
        <p:nvSpPr>
          <p:cNvPr id="3" name="Номер слайда 2">
            <a:extLst>
              <a:ext uri="{FF2B5EF4-FFF2-40B4-BE49-F238E27FC236}">
                <a16:creationId xmlns:a16="http://schemas.microsoft.com/office/drawing/2014/main" id="{9A8DC860-B089-4348-B033-F9793039A8C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27</a:t>
            </a:fld>
            <a:endParaRPr lang="ru-RU" dirty="0"/>
          </a:p>
        </p:txBody>
      </p:sp>
      <p:pic>
        <p:nvPicPr>
          <p:cNvPr id="5" name="Рисунок 4">
            <a:extLst>
              <a:ext uri="{FF2B5EF4-FFF2-40B4-BE49-F238E27FC236}">
                <a16:creationId xmlns:a16="http://schemas.microsoft.com/office/drawing/2014/main" id="{243639A8-FD41-4423-A5B5-95EF7088699C}"/>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8397" y="1249187"/>
            <a:ext cx="7448364" cy="4822239"/>
          </a:xfrm>
          <a:prstGeom prst="rect">
            <a:avLst/>
          </a:prstGeom>
          <a:noFill/>
          <a:ln>
            <a:noFill/>
          </a:ln>
        </p:spPr>
      </p:pic>
    </p:spTree>
    <p:extLst>
      <p:ext uri="{BB962C8B-B14F-4D97-AF65-F5344CB8AC3E}">
        <p14:creationId xmlns:p14="http://schemas.microsoft.com/office/powerpoint/2010/main" val="322625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28</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27836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29</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1693</TotalTime>
  <Words>2913</Words>
  <Application>Microsoft Office PowerPoint</Application>
  <PresentationFormat>Широкоэкранный</PresentationFormat>
  <Paragraphs>133</Paragraphs>
  <Slides>29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29</vt:i4>
      </vt:variant>
    </vt:vector>
  </HeadingPairs>
  <TitlesOfParts>
    <vt:vector size="36" baseType="lpstr">
      <vt:lpstr>Arial</vt:lpstr>
      <vt:lpstr>Oswald Light</vt:lpstr>
      <vt:lpstr>Wingdings</vt:lpstr>
      <vt:lpstr>Times New Roman</vt:lpstr>
      <vt:lpstr>Oswald</vt:lpstr>
      <vt:lpstr>Calibri</vt:lpstr>
      <vt:lpstr>Тема Office</vt:lpstr>
      <vt:lpstr>Презентация PowerPoint</vt:lpstr>
      <vt:lpstr>Презентация PowerPoint</vt:lpstr>
      <vt:lpstr>Detal elementlari geometriyasi. Detallarning geometrik asoslari.   </vt:lpstr>
      <vt:lpstr>Detal elementlari geometriyasi va chizmachiligi.</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Amaliy mashg`ulot uchun namunalar:</vt:lpstr>
      <vt:lpstr>Amaliy mashg`ulot uchun namunalar:</vt:lpstr>
      <vt:lpstr>Amaliy mashg`ulot uchun namunalar:</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User</cp:lastModifiedBy>
  <cp:revision>106</cp:revision>
  <dcterms:created xsi:type="dcterms:W3CDTF">2021-03-13T09:42:31Z</dcterms:created>
  <dcterms:modified xsi:type="dcterms:W3CDTF">2023-10-04T03:28:33Z</dcterms:modified>
</cp:coreProperties>
</file>