
<file path=[Content_Types].xml><?xml version="1.0" encoding="utf-8"?>
<Types xmlns="http://schemas.openxmlformats.org/package/2006/content-types">
  <Default Extension="emf" ContentType="image/x-emf"/>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1"/>
  </p:sldMasterIdLst>
  <p:notesMasterIdLst>
    <p:notesMasterId r:id="rId32"/>
  </p:notesMasterIdLst>
  <p:handoutMasterIdLst>
    <p:handoutMasterId r:id="rId33"/>
  </p:handoutMasterIdLst>
  <p:sldIdLst>
    <p:sldId id="1076" r:id="rId2"/>
    <p:sldId id="1105" r:id="rId3"/>
    <p:sldId id="1077" r:id="rId4"/>
    <p:sldId id="1090" r:id="rId5"/>
    <p:sldId id="1145" r:id="rId6"/>
    <p:sldId id="1144" r:id="rId7"/>
    <p:sldId id="1147" r:id="rId8"/>
    <p:sldId id="1123" r:id="rId9"/>
    <p:sldId id="1146" r:id="rId10"/>
    <p:sldId id="1148" r:id="rId11"/>
    <p:sldId id="1124" r:id="rId12"/>
    <p:sldId id="1149" r:id="rId13"/>
    <p:sldId id="1121" r:id="rId14"/>
    <p:sldId id="1150" r:id="rId15"/>
    <p:sldId id="1151" r:id="rId16"/>
    <p:sldId id="1152" r:id="rId17"/>
    <p:sldId id="1153" r:id="rId18"/>
    <p:sldId id="1154" r:id="rId19"/>
    <p:sldId id="1155" r:id="rId20"/>
    <p:sldId id="1156" r:id="rId21"/>
    <p:sldId id="1157" r:id="rId22"/>
    <p:sldId id="1158" r:id="rId23"/>
    <p:sldId id="1159" r:id="rId24"/>
    <p:sldId id="1161" r:id="rId25"/>
    <p:sldId id="1160" r:id="rId26"/>
    <p:sldId id="1162" r:id="rId27"/>
    <p:sldId id="1163" r:id="rId28"/>
    <p:sldId id="1165" r:id="rId29"/>
    <p:sldId id="1106" r:id="rId30"/>
    <p:sldId id="1104" r:id="rId31"/>
  </p:sldIdLst>
  <p:sldSz cx="12192000" cy="6858000"/>
  <p:notesSz cx="6858000" cy="9144000"/>
  <p:embeddedFontLst>
    <p:embeddedFont>
      <p:font typeface="Calibri" panose="020F0502020204030204" pitchFamily="34" charset="0"/>
      <p:regular r:id="rId34"/>
      <p:bold r:id="rId35"/>
      <p:italic r:id="rId36"/>
      <p:boldItalic r:id="rId37"/>
    </p:embeddedFont>
    <p:embeddedFont>
      <p:font typeface="Oswald" panose="02000503000000000000" pitchFamily="2" charset="0"/>
      <p:regular r:id="rId38"/>
      <p:bold r:id="rId39"/>
    </p:embeddedFont>
    <p:embeddedFont>
      <p:font typeface="Oswald Light" panose="020B0604020202020204" charset="-52"/>
      <p:regular r:id="rId40"/>
    </p:embeddedFont>
  </p:embeddedFont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p15:clr>
            <a:srgbClr val="A4A3A4"/>
          </p15:clr>
        </p15:guide>
        <p15:guide id="4" pos="869"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77" autoAdjust="0"/>
    <p:restoredTop sz="94695" autoAdjust="0"/>
  </p:normalViewPr>
  <p:slideViewPr>
    <p:cSldViewPr snapToGrid="0">
      <p:cViewPr varScale="1">
        <p:scale>
          <a:sx n="63" d="100"/>
          <a:sy n="63" d="100"/>
        </p:scale>
        <p:origin x="804" y="52"/>
      </p:cViewPr>
      <p:guideLst>
        <p:guide pos="3840"/>
        <p:guide orient="horz" pos="2160"/>
        <p:guide pos="869"/>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notesViewPr>
    <p:cSldViewPr snapToGrid="0">
      <p:cViewPr varScale="1">
        <p:scale>
          <a:sx n="59" d="100"/>
          <a:sy n="59" d="100"/>
        </p:scale>
        <p:origin x="216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6.fntdata"/><Relationship Id="rId21" Type="http://schemas.openxmlformats.org/officeDocument/2006/relationships/slide" Target="slides/slide20.xml"/><Relationship Id="rId34" Type="http://schemas.openxmlformats.org/officeDocument/2006/relationships/font" Target="fonts/font1.fntdata"/><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4.fntdata"/><Relationship Id="rId40"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2.fntdata"/><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38" Type="http://schemas.openxmlformats.org/officeDocument/2006/relationships/font" Target="fonts/font5.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id="{67884FD4-2731-43B1-B5F5-5A6FEADAD6D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a:extLst>
              <a:ext uri="{FF2B5EF4-FFF2-40B4-BE49-F238E27FC236}">
                <a16:creationId xmlns:a16="http://schemas.microsoft.com/office/drawing/2014/main" id="{6DA76E0F-6665-4EB9-8015-9D6D3142D4C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3C20688-7344-4F47-AB68-1D7A3B4D7138}" type="datetimeFigureOut">
              <a:rPr lang="ru-RU" smtClean="0"/>
              <a:t>04.10.2023</a:t>
            </a:fld>
            <a:endParaRPr lang="ru-RU"/>
          </a:p>
        </p:txBody>
      </p:sp>
      <p:sp>
        <p:nvSpPr>
          <p:cNvPr id="4" name="Нижний колонтитул 3">
            <a:extLst>
              <a:ext uri="{FF2B5EF4-FFF2-40B4-BE49-F238E27FC236}">
                <a16:creationId xmlns:a16="http://schemas.microsoft.com/office/drawing/2014/main" id="{289EEECC-6EC5-4916-8FEA-8D2BEFBBE9A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a:extLst>
              <a:ext uri="{FF2B5EF4-FFF2-40B4-BE49-F238E27FC236}">
                <a16:creationId xmlns:a16="http://schemas.microsoft.com/office/drawing/2014/main" id="{604AD1FE-98F3-4DC9-BC58-532D6E3AFBD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F9D0CC-DC0D-42D6-9260-7CC98666CB4F}" type="slidenum">
              <a:rPr lang="ru-RU" smtClean="0"/>
              <a:t>‹#›</a:t>
            </a:fld>
            <a:endParaRPr lang="ru-RU"/>
          </a:p>
        </p:txBody>
      </p:sp>
    </p:spTree>
    <p:extLst>
      <p:ext uri="{BB962C8B-B14F-4D97-AF65-F5344CB8AC3E}">
        <p14:creationId xmlns:p14="http://schemas.microsoft.com/office/powerpoint/2010/main" val="387027678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0BA4FD9-D78B-4876-9972-93EA0CCC1D59}" type="datetimeFigureOut">
              <a:rPr lang="ru-RU" smtClean="0"/>
              <a:t>04.10.2023</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A2D108-47F5-4EC9-9B7D-E61A2219B11C}" type="slidenum">
              <a:rPr lang="ru-RU" smtClean="0"/>
              <a:t>‹#›</a:t>
            </a:fld>
            <a:endParaRPr lang="ru-RU"/>
          </a:p>
        </p:txBody>
      </p:sp>
    </p:spTree>
    <p:extLst>
      <p:ext uri="{BB962C8B-B14F-4D97-AF65-F5344CB8AC3E}">
        <p14:creationId xmlns:p14="http://schemas.microsoft.com/office/powerpoint/2010/main" val="2827270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Титульный слайд">
    <p:bg>
      <p:bgPr>
        <a:gradFill>
          <a:gsLst>
            <a:gs pos="0">
              <a:schemeClr val="accent3">
                <a:lumMod val="60000"/>
                <a:lumOff val="40000"/>
              </a:schemeClr>
            </a:gs>
            <a:gs pos="100000">
              <a:schemeClr val="accent3"/>
            </a:gs>
          </a:gsLst>
          <a:lin ang="2700000" scaled="1"/>
        </a:gradFill>
        <a:effectLst/>
      </p:bgPr>
    </p:bg>
    <p:spTree>
      <p:nvGrpSpPr>
        <p:cNvPr id="1" name=""/>
        <p:cNvGrpSpPr/>
        <p:nvPr/>
      </p:nvGrpSpPr>
      <p:grpSpPr>
        <a:xfrm>
          <a:off x="0" y="0"/>
          <a:ext cx="0" cy="0"/>
          <a:chOff x="0" y="0"/>
          <a:chExt cx="0" cy="0"/>
        </a:xfrm>
      </p:grpSpPr>
      <p:sp>
        <p:nvSpPr>
          <p:cNvPr id="11" name="Freeform 94">
            <a:extLst>
              <a:ext uri="{FF2B5EF4-FFF2-40B4-BE49-F238E27FC236}">
                <a16:creationId xmlns:a16="http://schemas.microsoft.com/office/drawing/2014/main" id="{DD50784A-8247-4CFA-B5AE-62C819356E14}"/>
              </a:ext>
            </a:extLst>
          </p:cNvPr>
          <p:cNvSpPr/>
          <p:nvPr userDrawn="1"/>
        </p:nvSpPr>
        <p:spPr>
          <a:xfrm rot="5400000">
            <a:off x="7804306" y="-95855"/>
            <a:ext cx="4290312" cy="4482022"/>
          </a:xfrm>
          <a:custGeom>
            <a:avLst/>
            <a:gdLst>
              <a:gd name="connsiteX0" fmla="*/ 0 w 4290312"/>
              <a:gd name="connsiteY0" fmla="*/ 4445166 h 4482022"/>
              <a:gd name="connsiteX1" fmla="*/ 0 w 4290312"/>
              <a:gd name="connsiteY1" fmla="*/ 0 h 4482022"/>
              <a:gd name="connsiteX2" fmla="*/ 4221879 w 4290312"/>
              <a:gd name="connsiteY2" fmla="*/ 0 h 4482022"/>
              <a:gd name="connsiteX3" fmla="*/ 4246895 w 4290312"/>
              <a:gd name="connsiteY3" fmla="*/ 140082 h 4482022"/>
              <a:gd name="connsiteX4" fmla="*/ 4290312 w 4290312"/>
              <a:gd name="connsiteY4" fmla="*/ 713926 h 4482022"/>
              <a:gd name="connsiteX5" fmla="*/ 522216 w 4290312"/>
              <a:gd name="connsiteY5" fmla="*/ 4482022 h 4482022"/>
              <a:gd name="connsiteX6" fmla="*/ 136950 w 4290312"/>
              <a:gd name="connsiteY6" fmla="*/ 4462568 h 44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90312" h="4482022">
                <a:moveTo>
                  <a:pt x="0" y="4445166"/>
                </a:moveTo>
                <a:lnTo>
                  <a:pt x="0" y="0"/>
                </a:lnTo>
                <a:lnTo>
                  <a:pt x="4221879" y="0"/>
                </a:lnTo>
                <a:lnTo>
                  <a:pt x="4246895" y="140082"/>
                </a:lnTo>
                <a:cubicBezTo>
                  <a:pt x="4275485" y="327190"/>
                  <a:pt x="4290312" y="518826"/>
                  <a:pt x="4290312" y="713926"/>
                </a:cubicBezTo>
                <a:cubicBezTo>
                  <a:pt x="4290312" y="2794988"/>
                  <a:pt x="2603278" y="4482022"/>
                  <a:pt x="522216" y="4482022"/>
                </a:cubicBezTo>
                <a:cubicBezTo>
                  <a:pt x="392150" y="4482022"/>
                  <a:pt x="263623" y="4475432"/>
                  <a:pt x="136950" y="4462568"/>
                </a:cubicBezTo>
                <a:close/>
              </a:path>
            </a:pathLst>
          </a:custGeom>
          <a:gradFill flip="none" rotWithShape="1">
            <a:gsLst>
              <a:gs pos="0">
                <a:schemeClr val="accent1">
                  <a:alpha val="30000"/>
                </a:schemeClr>
              </a:gs>
              <a:gs pos="83000">
                <a:schemeClr val="accent3">
                  <a:alpha val="73000"/>
                </a:schemeClr>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12" name="Полилиния 34">
            <a:extLst>
              <a:ext uri="{FF2B5EF4-FFF2-40B4-BE49-F238E27FC236}">
                <a16:creationId xmlns:a16="http://schemas.microsoft.com/office/drawing/2014/main" id="{E168CA1A-1B07-4388-8AF5-C69136B3CD21}"/>
              </a:ext>
            </a:extLst>
          </p:cNvPr>
          <p:cNvSpPr/>
          <p:nvPr userDrawn="1"/>
        </p:nvSpPr>
        <p:spPr>
          <a:xfrm flipH="1">
            <a:off x="-2" y="2162939"/>
            <a:ext cx="4614553" cy="4698421"/>
          </a:xfrm>
          <a:custGeom>
            <a:avLst/>
            <a:gdLst>
              <a:gd name="connsiteX0" fmla="*/ 6248719 w 6248719"/>
              <a:gd name="connsiteY0" fmla="*/ 0 h 6362288"/>
              <a:gd name="connsiteX1" fmla="*/ 6248719 w 6248719"/>
              <a:gd name="connsiteY1" fmla="*/ 6362288 h 6362288"/>
              <a:gd name="connsiteX2" fmla="*/ 0 w 6248719"/>
              <a:gd name="connsiteY2" fmla="*/ 6362288 h 6362288"/>
              <a:gd name="connsiteX3" fmla="*/ 6037680 w 6248719"/>
              <a:gd name="connsiteY3" fmla="*/ 5337 h 6362288"/>
            </a:gdLst>
            <a:ahLst/>
            <a:cxnLst>
              <a:cxn ang="0">
                <a:pos x="connsiteX0" y="connsiteY0"/>
              </a:cxn>
              <a:cxn ang="0">
                <a:pos x="connsiteX1" y="connsiteY1"/>
              </a:cxn>
              <a:cxn ang="0">
                <a:pos x="connsiteX2" y="connsiteY2"/>
              </a:cxn>
              <a:cxn ang="0">
                <a:pos x="connsiteX3" y="connsiteY3"/>
              </a:cxn>
            </a:cxnLst>
            <a:rect l="l" t="t" r="r" b="b"/>
            <a:pathLst>
              <a:path w="6248719" h="6362288">
                <a:moveTo>
                  <a:pt x="6248719" y="0"/>
                </a:moveTo>
                <a:lnTo>
                  <a:pt x="6248719" y="6362288"/>
                </a:lnTo>
                <a:lnTo>
                  <a:pt x="0" y="6362288"/>
                </a:lnTo>
                <a:cubicBezTo>
                  <a:pt x="0" y="2956723"/>
                  <a:pt x="2674482" y="175818"/>
                  <a:pt x="6037680" y="5337"/>
                </a:cubicBezTo>
                <a:close/>
              </a:path>
            </a:pathLst>
          </a:custGeom>
          <a:gradFill flip="none" rotWithShape="1">
            <a:gsLst>
              <a:gs pos="0">
                <a:schemeClr val="accent1">
                  <a:alpha val="42000"/>
                </a:schemeClr>
              </a:gs>
              <a:gs pos="83000">
                <a:schemeClr val="accent3"/>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pic>
        <p:nvPicPr>
          <p:cNvPr id="10" name="Рисунок 9">
            <a:extLst>
              <a:ext uri="{FF2B5EF4-FFF2-40B4-BE49-F238E27FC236}">
                <a16:creationId xmlns:a16="http://schemas.microsoft.com/office/drawing/2014/main" id="{9580D8C2-7AAF-4FA0-957A-2948D4330CC7}"/>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275612" y="1103505"/>
            <a:ext cx="6771723" cy="718151"/>
          </a:xfrm>
          <a:prstGeom prst="rect">
            <a:avLst/>
          </a:prstGeom>
        </p:spPr>
      </p:pic>
      <p:sp>
        <p:nvSpPr>
          <p:cNvPr id="9" name="Рисунок 8">
            <a:extLst>
              <a:ext uri="{FF2B5EF4-FFF2-40B4-BE49-F238E27FC236}">
                <a16:creationId xmlns:a16="http://schemas.microsoft.com/office/drawing/2014/main" id="{AB06AE15-2EAA-4D77-AFC1-56323DCF10E0}"/>
              </a:ext>
            </a:extLst>
          </p:cNvPr>
          <p:cNvSpPr>
            <a:spLocks noGrp="1"/>
          </p:cNvSpPr>
          <p:nvPr>
            <p:ph type="pic" sz="quarter" idx="10"/>
          </p:nvPr>
        </p:nvSpPr>
        <p:spPr>
          <a:xfrm>
            <a:off x="298267" y="1800225"/>
            <a:ext cx="6731183" cy="3954271"/>
          </a:xfrm>
          <a:prstGeom prst="roundRect">
            <a:avLst>
              <a:gd name="adj" fmla="val 287"/>
            </a:avLst>
          </a:prstGeom>
          <a:pattFill prst="pct5">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13307642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_Титульный слайд">
    <p:bg>
      <p:bgPr>
        <a:gradFill>
          <a:gsLst>
            <a:gs pos="0">
              <a:schemeClr val="accent3">
                <a:lumMod val="60000"/>
                <a:lumOff val="40000"/>
              </a:schemeClr>
            </a:gs>
            <a:gs pos="100000">
              <a:schemeClr val="accent3"/>
            </a:gs>
          </a:gsLst>
          <a:lin ang="2700000" scaled="1"/>
        </a:gradFill>
        <a:effectLst/>
      </p:bgPr>
    </p:bg>
    <p:spTree>
      <p:nvGrpSpPr>
        <p:cNvPr id="1" name=""/>
        <p:cNvGrpSpPr/>
        <p:nvPr/>
      </p:nvGrpSpPr>
      <p:grpSpPr>
        <a:xfrm>
          <a:off x="0" y="0"/>
          <a:ext cx="0" cy="0"/>
          <a:chOff x="0" y="0"/>
          <a:chExt cx="0" cy="0"/>
        </a:xfrm>
      </p:grpSpPr>
      <p:sp>
        <p:nvSpPr>
          <p:cNvPr id="11" name="Freeform 94">
            <a:extLst>
              <a:ext uri="{FF2B5EF4-FFF2-40B4-BE49-F238E27FC236}">
                <a16:creationId xmlns:a16="http://schemas.microsoft.com/office/drawing/2014/main" id="{DD50784A-8247-4CFA-B5AE-62C819356E14}"/>
              </a:ext>
            </a:extLst>
          </p:cNvPr>
          <p:cNvSpPr/>
          <p:nvPr userDrawn="1"/>
        </p:nvSpPr>
        <p:spPr>
          <a:xfrm rot="5400000">
            <a:off x="7804306" y="-95855"/>
            <a:ext cx="4290312" cy="4482022"/>
          </a:xfrm>
          <a:custGeom>
            <a:avLst/>
            <a:gdLst>
              <a:gd name="connsiteX0" fmla="*/ 0 w 4290312"/>
              <a:gd name="connsiteY0" fmla="*/ 4445166 h 4482022"/>
              <a:gd name="connsiteX1" fmla="*/ 0 w 4290312"/>
              <a:gd name="connsiteY1" fmla="*/ 0 h 4482022"/>
              <a:gd name="connsiteX2" fmla="*/ 4221879 w 4290312"/>
              <a:gd name="connsiteY2" fmla="*/ 0 h 4482022"/>
              <a:gd name="connsiteX3" fmla="*/ 4246895 w 4290312"/>
              <a:gd name="connsiteY3" fmla="*/ 140082 h 4482022"/>
              <a:gd name="connsiteX4" fmla="*/ 4290312 w 4290312"/>
              <a:gd name="connsiteY4" fmla="*/ 713926 h 4482022"/>
              <a:gd name="connsiteX5" fmla="*/ 522216 w 4290312"/>
              <a:gd name="connsiteY5" fmla="*/ 4482022 h 4482022"/>
              <a:gd name="connsiteX6" fmla="*/ 136950 w 4290312"/>
              <a:gd name="connsiteY6" fmla="*/ 4462568 h 44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90312" h="4482022">
                <a:moveTo>
                  <a:pt x="0" y="4445166"/>
                </a:moveTo>
                <a:lnTo>
                  <a:pt x="0" y="0"/>
                </a:lnTo>
                <a:lnTo>
                  <a:pt x="4221879" y="0"/>
                </a:lnTo>
                <a:lnTo>
                  <a:pt x="4246895" y="140082"/>
                </a:lnTo>
                <a:cubicBezTo>
                  <a:pt x="4275485" y="327190"/>
                  <a:pt x="4290312" y="518826"/>
                  <a:pt x="4290312" y="713926"/>
                </a:cubicBezTo>
                <a:cubicBezTo>
                  <a:pt x="4290312" y="2794988"/>
                  <a:pt x="2603278" y="4482022"/>
                  <a:pt x="522216" y="4482022"/>
                </a:cubicBezTo>
                <a:cubicBezTo>
                  <a:pt x="392150" y="4482022"/>
                  <a:pt x="263623" y="4475432"/>
                  <a:pt x="136950" y="4462568"/>
                </a:cubicBezTo>
                <a:close/>
              </a:path>
            </a:pathLst>
          </a:custGeom>
          <a:gradFill flip="none" rotWithShape="1">
            <a:gsLst>
              <a:gs pos="0">
                <a:schemeClr val="accent1">
                  <a:alpha val="30000"/>
                </a:schemeClr>
              </a:gs>
              <a:gs pos="83000">
                <a:schemeClr val="accent3">
                  <a:alpha val="73000"/>
                </a:schemeClr>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12" name="Полилиния 34">
            <a:extLst>
              <a:ext uri="{FF2B5EF4-FFF2-40B4-BE49-F238E27FC236}">
                <a16:creationId xmlns:a16="http://schemas.microsoft.com/office/drawing/2014/main" id="{E168CA1A-1B07-4388-8AF5-C69136B3CD21}"/>
              </a:ext>
            </a:extLst>
          </p:cNvPr>
          <p:cNvSpPr/>
          <p:nvPr userDrawn="1"/>
        </p:nvSpPr>
        <p:spPr>
          <a:xfrm flipH="1">
            <a:off x="-2" y="2162939"/>
            <a:ext cx="4614553" cy="4698421"/>
          </a:xfrm>
          <a:custGeom>
            <a:avLst/>
            <a:gdLst>
              <a:gd name="connsiteX0" fmla="*/ 6248719 w 6248719"/>
              <a:gd name="connsiteY0" fmla="*/ 0 h 6362288"/>
              <a:gd name="connsiteX1" fmla="*/ 6248719 w 6248719"/>
              <a:gd name="connsiteY1" fmla="*/ 6362288 h 6362288"/>
              <a:gd name="connsiteX2" fmla="*/ 0 w 6248719"/>
              <a:gd name="connsiteY2" fmla="*/ 6362288 h 6362288"/>
              <a:gd name="connsiteX3" fmla="*/ 6037680 w 6248719"/>
              <a:gd name="connsiteY3" fmla="*/ 5337 h 6362288"/>
            </a:gdLst>
            <a:ahLst/>
            <a:cxnLst>
              <a:cxn ang="0">
                <a:pos x="connsiteX0" y="connsiteY0"/>
              </a:cxn>
              <a:cxn ang="0">
                <a:pos x="connsiteX1" y="connsiteY1"/>
              </a:cxn>
              <a:cxn ang="0">
                <a:pos x="connsiteX2" y="connsiteY2"/>
              </a:cxn>
              <a:cxn ang="0">
                <a:pos x="connsiteX3" y="connsiteY3"/>
              </a:cxn>
            </a:cxnLst>
            <a:rect l="l" t="t" r="r" b="b"/>
            <a:pathLst>
              <a:path w="6248719" h="6362288">
                <a:moveTo>
                  <a:pt x="6248719" y="0"/>
                </a:moveTo>
                <a:lnTo>
                  <a:pt x="6248719" y="6362288"/>
                </a:lnTo>
                <a:lnTo>
                  <a:pt x="0" y="6362288"/>
                </a:lnTo>
                <a:cubicBezTo>
                  <a:pt x="0" y="2956723"/>
                  <a:pt x="2674482" y="175818"/>
                  <a:pt x="6037680" y="5337"/>
                </a:cubicBezTo>
                <a:close/>
              </a:path>
            </a:pathLst>
          </a:custGeom>
          <a:gradFill flip="none" rotWithShape="1">
            <a:gsLst>
              <a:gs pos="0">
                <a:schemeClr val="accent1">
                  <a:alpha val="42000"/>
                </a:schemeClr>
              </a:gs>
              <a:gs pos="83000">
                <a:schemeClr val="accent3"/>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3" name="Рисунок 2">
            <a:extLst>
              <a:ext uri="{FF2B5EF4-FFF2-40B4-BE49-F238E27FC236}">
                <a16:creationId xmlns:a16="http://schemas.microsoft.com/office/drawing/2014/main" id="{9F36E499-E3F2-1B38-C3B5-5E3901F91093}"/>
              </a:ext>
            </a:extLst>
          </p:cNvPr>
          <p:cNvSpPr>
            <a:spLocks noGrp="1"/>
          </p:cNvSpPr>
          <p:nvPr>
            <p:ph type="pic" sz="quarter" idx="11"/>
          </p:nvPr>
        </p:nvSpPr>
        <p:spPr>
          <a:xfrm>
            <a:off x="-3368357" y="-1577499"/>
            <a:ext cx="10012998" cy="10012998"/>
          </a:xfrm>
          <a:prstGeom prst="ellipse">
            <a:avLst/>
          </a:prstGeom>
          <a:pattFill prst="pct5">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618360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Титульный слайд">
    <p:bg>
      <p:bgPr>
        <a:gradFill>
          <a:gsLst>
            <a:gs pos="0">
              <a:schemeClr val="accent3">
                <a:lumMod val="60000"/>
                <a:lumOff val="40000"/>
              </a:schemeClr>
            </a:gs>
            <a:gs pos="100000">
              <a:schemeClr val="accent3"/>
            </a:gs>
          </a:gsLst>
          <a:lin ang="2700000" scaled="1"/>
        </a:gradFill>
        <a:effectLst/>
      </p:bgPr>
    </p:bg>
    <p:spTree>
      <p:nvGrpSpPr>
        <p:cNvPr id="1" name=""/>
        <p:cNvGrpSpPr/>
        <p:nvPr/>
      </p:nvGrpSpPr>
      <p:grpSpPr>
        <a:xfrm>
          <a:off x="0" y="0"/>
          <a:ext cx="0" cy="0"/>
          <a:chOff x="0" y="0"/>
          <a:chExt cx="0" cy="0"/>
        </a:xfrm>
      </p:grpSpPr>
      <p:sp>
        <p:nvSpPr>
          <p:cNvPr id="2" name="Freeform 94">
            <a:extLst>
              <a:ext uri="{FF2B5EF4-FFF2-40B4-BE49-F238E27FC236}">
                <a16:creationId xmlns:a16="http://schemas.microsoft.com/office/drawing/2014/main" id="{58A60FB7-5C04-64C3-CE5A-22E3CCDD544E}"/>
              </a:ext>
            </a:extLst>
          </p:cNvPr>
          <p:cNvSpPr/>
          <p:nvPr userDrawn="1"/>
        </p:nvSpPr>
        <p:spPr>
          <a:xfrm rot="5400000">
            <a:off x="7804306" y="-95855"/>
            <a:ext cx="4290312" cy="4482022"/>
          </a:xfrm>
          <a:custGeom>
            <a:avLst/>
            <a:gdLst>
              <a:gd name="connsiteX0" fmla="*/ 0 w 4290312"/>
              <a:gd name="connsiteY0" fmla="*/ 4445166 h 4482022"/>
              <a:gd name="connsiteX1" fmla="*/ 0 w 4290312"/>
              <a:gd name="connsiteY1" fmla="*/ 0 h 4482022"/>
              <a:gd name="connsiteX2" fmla="*/ 4221879 w 4290312"/>
              <a:gd name="connsiteY2" fmla="*/ 0 h 4482022"/>
              <a:gd name="connsiteX3" fmla="*/ 4246895 w 4290312"/>
              <a:gd name="connsiteY3" fmla="*/ 140082 h 4482022"/>
              <a:gd name="connsiteX4" fmla="*/ 4290312 w 4290312"/>
              <a:gd name="connsiteY4" fmla="*/ 713926 h 4482022"/>
              <a:gd name="connsiteX5" fmla="*/ 522216 w 4290312"/>
              <a:gd name="connsiteY5" fmla="*/ 4482022 h 4482022"/>
              <a:gd name="connsiteX6" fmla="*/ 136950 w 4290312"/>
              <a:gd name="connsiteY6" fmla="*/ 4462568 h 44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90312" h="4482022">
                <a:moveTo>
                  <a:pt x="0" y="4445166"/>
                </a:moveTo>
                <a:lnTo>
                  <a:pt x="0" y="0"/>
                </a:lnTo>
                <a:lnTo>
                  <a:pt x="4221879" y="0"/>
                </a:lnTo>
                <a:lnTo>
                  <a:pt x="4246895" y="140082"/>
                </a:lnTo>
                <a:cubicBezTo>
                  <a:pt x="4275485" y="327190"/>
                  <a:pt x="4290312" y="518826"/>
                  <a:pt x="4290312" y="713926"/>
                </a:cubicBezTo>
                <a:cubicBezTo>
                  <a:pt x="4290312" y="2794988"/>
                  <a:pt x="2603278" y="4482022"/>
                  <a:pt x="522216" y="4482022"/>
                </a:cubicBezTo>
                <a:cubicBezTo>
                  <a:pt x="392150" y="4482022"/>
                  <a:pt x="263623" y="4475432"/>
                  <a:pt x="136950" y="4462568"/>
                </a:cubicBezTo>
                <a:close/>
              </a:path>
            </a:pathLst>
          </a:custGeom>
          <a:gradFill flip="none" rotWithShape="1">
            <a:gsLst>
              <a:gs pos="0">
                <a:schemeClr val="accent1">
                  <a:alpha val="30000"/>
                </a:schemeClr>
              </a:gs>
              <a:gs pos="83000">
                <a:schemeClr val="accent3">
                  <a:alpha val="73000"/>
                </a:schemeClr>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3" name="Полилиния 34">
            <a:extLst>
              <a:ext uri="{FF2B5EF4-FFF2-40B4-BE49-F238E27FC236}">
                <a16:creationId xmlns:a16="http://schemas.microsoft.com/office/drawing/2014/main" id="{0CD00261-F199-D622-8EBA-8B280205C8F5}"/>
              </a:ext>
            </a:extLst>
          </p:cNvPr>
          <p:cNvSpPr/>
          <p:nvPr userDrawn="1"/>
        </p:nvSpPr>
        <p:spPr>
          <a:xfrm flipH="1">
            <a:off x="-2" y="2162939"/>
            <a:ext cx="4614553" cy="4698421"/>
          </a:xfrm>
          <a:custGeom>
            <a:avLst/>
            <a:gdLst>
              <a:gd name="connsiteX0" fmla="*/ 6248719 w 6248719"/>
              <a:gd name="connsiteY0" fmla="*/ 0 h 6362288"/>
              <a:gd name="connsiteX1" fmla="*/ 6248719 w 6248719"/>
              <a:gd name="connsiteY1" fmla="*/ 6362288 h 6362288"/>
              <a:gd name="connsiteX2" fmla="*/ 0 w 6248719"/>
              <a:gd name="connsiteY2" fmla="*/ 6362288 h 6362288"/>
              <a:gd name="connsiteX3" fmla="*/ 6037680 w 6248719"/>
              <a:gd name="connsiteY3" fmla="*/ 5337 h 6362288"/>
            </a:gdLst>
            <a:ahLst/>
            <a:cxnLst>
              <a:cxn ang="0">
                <a:pos x="connsiteX0" y="connsiteY0"/>
              </a:cxn>
              <a:cxn ang="0">
                <a:pos x="connsiteX1" y="connsiteY1"/>
              </a:cxn>
              <a:cxn ang="0">
                <a:pos x="connsiteX2" y="connsiteY2"/>
              </a:cxn>
              <a:cxn ang="0">
                <a:pos x="connsiteX3" y="connsiteY3"/>
              </a:cxn>
            </a:cxnLst>
            <a:rect l="l" t="t" r="r" b="b"/>
            <a:pathLst>
              <a:path w="6248719" h="6362288">
                <a:moveTo>
                  <a:pt x="6248719" y="0"/>
                </a:moveTo>
                <a:lnTo>
                  <a:pt x="6248719" y="6362288"/>
                </a:lnTo>
                <a:lnTo>
                  <a:pt x="0" y="6362288"/>
                </a:lnTo>
                <a:cubicBezTo>
                  <a:pt x="0" y="2956723"/>
                  <a:pt x="2674482" y="175818"/>
                  <a:pt x="6037680" y="5337"/>
                </a:cubicBezTo>
                <a:close/>
              </a:path>
            </a:pathLst>
          </a:custGeom>
          <a:gradFill flip="none" rotWithShape="1">
            <a:gsLst>
              <a:gs pos="0">
                <a:schemeClr val="accent1">
                  <a:alpha val="42000"/>
                </a:schemeClr>
              </a:gs>
              <a:gs pos="83000">
                <a:schemeClr val="accent3"/>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Tree>
    <p:extLst>
      <p:ext uri="{BB962C8B-B14F-4D97-AF65-F5344CB8AC3E}">
        <p14:creationId xmlns:p14="http://schemas.microsoft.com/office/powerpoint/2010/main" val="3232647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Заголовок и объект">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1106"/>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23" name="Рисунок 18">
            <a:extLst>
              <a:ext uri="{FF2B5EF4-FFF2-40B4-BE49-F238E27FC236}">
                <a16:creationId xmlns:a16="http://schemas.microsoft.com/office/drawing/2014/main" id="{0EE28773-79A8-4AB3-91D2-1F9A1FB5FC5E}"/>
              </a:ext>
            </a:extLst>
          </p:cNvPr>
          <p:cNvSpPr>
            <a:spLocks noGrp="1"/>
          </p:cNvSpPr>
          <p:nvPr>
            <p:ph type="pic" sz="quarter" idx="13"/>
          </p:nvPr>
        </p:nvSpPr>
        <p:spPr>
          <a:xfrm>
            <a:off x="442911" y="2389238"/>
            <a:ext cx="1917975" cy="2453942"/>
          </a:xfrm>
          <a:prstGeom prst="rect">
            <a:avLst/>
          </a:prstGeom>
          <a:pattFill prst="pct5">
            <a:fgClr>
              <a:schemeClr val="accent1"/>
            </a:fgClr>
            <a:bgClr>
              <a:schemeClr val="bg1"/>
            </a:bgClr>
          </a:pattFill>
        </p:spPr>
        <p:txBody>
          <a:bodyPr/>
          <a:lstStyle/>
          <a:p>
            <a:endParaRPr lang="ru-RU" dirty="0"/>
          </a:p>
        </p:txBody>
      </p:sp>
      <p:sp>
        <p:nvSpPr>
          <p:cNvPr id="24" name="Рисунок 18">
            <a:extLst>
              <a:ext uri="{FF2B5EF4-FFF2-40B4-BE49-F238E27FC236}">
                <a16:creationId xmlns:a16="http://schemas.microsoft.com/office/drawing/2014/main" id="{4C715CF0-7A52-4ABA-8699-CA2F04E82A15}"/>
              </a:ext>
            </a:extLst>
          </p:cNvPr>
          <p:cNvSpPr>
            <a:spLocks noGrp="1"/>
          </p:cNvSpPr>
          <p:nvPr>
            <p:ph type="pic" sz="quarter" idx="14"/>
          </p:nvPr>
        </p:nvSpPr>
        <p:spPr>
          <a:xfrm>
            <a:off x="5124890" y="1187120"/>
            <a:ext cx="1836002" cy="1568636"/>
          </a:xfrm>
          <a:prstGeom prst="rect">
            <a:avLst/>
          </a:prstGeom>
          <a:pattFill prst="pct5">
            <a:fgClr>
              <a:schemeClr val="accent1"/>
            </a:fgClr>
            <a:bgClr>
              <a:schemeClr val="bg1"/>
            </a:bgClr>
          </a:pattFill>
        </p:spPr>
        <p:txBody>
          <a:bodyPr/>
          <a:lstStyle/>
          <a:p>
            <a:endParaRPr lang="ru-RU" dirty="0"/>
          </a:p>
        </p:txBody>
      </p:sp>
      <p:sp>
        <p:nvSpPr>
          <p:cNvPr id="25" name="Рисунок 18">
            <a:extLst>
              <a:ext uri="{FF2B5EF4-FFF2-40B4-BE49-F238E27FC236}">
                <a16:creationId xmlns:a16="http://schemas.microsoft.com/office/drawing/2014/main" id="{94B18A68-98C1-4A6B-A32E-8FBD12F11E7D}"/>
              </a:ext>
            </a:extLst>
          </p:cNvPr>
          <p:cNvSpPr>
            <a:spLocks noGrp="1"/>
          </p:cNvSpPr>
          <p:nvPr>
            <p:ph type="pic" sz="quarter" idx="15"/>
          </p:nvPr>
        </p:nvSpPr>
        <p:spPr>
          <a:xfrm>
            <a:off x="5124890" y="4154366"/>
            <a:ext cx="1836002" cy="1679451"/>
          </a:xfrm>
          <a:prstGeom prst="rect">
            <a:avLst/>
          </a:prstGeom>
          <a:pattFill prst="pct5">
            <a:fgClr>
              <a:schemeClr val="accent1"/>
            </a:fgClr>
            <a:bgClr>
              <a:schemeClr val="bg1"/>
            </a:bgClr>
          </a:pattFill>
        </p:spPr>
        <p:txBody>
          <a:bodyPr/>
          <a:lstStyle/>
          <a:p>
            <a:endParaRPr lang="ru-RU" dirty="0"/>
          </a:p>
        </p:txBody>
      </p:sp>
      <p:sp>
        <p:nvSpPr>
          <p:cNvPr id="26" name="Рисунок 18">
            <a:extLst>
              <a:ext uri="{FF2B5EF4-FFF2-40B4-BE49-F238E27FC236}">
                <a16:creationId xmlns:a16="http://schemas.microsoft.com/office/drawing/2014/main" id="{122664B7-6C22-4693-A486-A386135C0ACD}"/>
              </a:ext>
            </a:extLst>
          </p:cNvPr>
          <p:cNvSpPr>
            <a:spLocks noGrp="1"/>
          </p:cNvSpPr>
          <p:nvPr>
            <p:ph type="pic" sz="quarter" idx="16"/>
          </p:nvPr>
        </p:nvSpPr>
        <p:spPr>
          <a:xfrm>
            <a:off x="9492455" y="2505553"/>
            <a:ext cx="2250364" cy="1846893"/>
          </a:xfrm>
          <a:prstGeom prst="rect">
            <a:avLst/>
          </a:prstGeom>
          <a:pattFill prst="pct5">
            <a:fgClr>
              <a:schemeClr val="accent1"/>
            </a:fgClr>
            <a:bgClr>
              <a:schemeClr val="bg1"/>
            </a:bgClr>
          </a:pattFill>
        </p:spPr>
        <p:txBody>
          <a:bodyPr/>
          <a:lstStyle/>
          <a:p>
            <a:endParaRPr lang="ru-RU" dirty="0"/>
          </a:p>
        </p:txBody>
      </p:sp>
      <p:pic>
        <p:nvPicPr>
          <p:cNvPr id="3" name="Рисунок 2">
            <a:extLst>
              <a:ext uri="{FF2B5EF4-FFF2-40B4-BE49-F238E27FC236}">
                <a16:creationId xmlns:a16="http://schemas.microsoft.com/office/drawing/2014/main" id="{86B9832A-AF57-3606-30B7-2E13FAA5D40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450594" y="95085"/>
            <a:ext cx="1292225" cy="1153772"/>
          </a:xfrm>
          <a:prstGeom prst="rect">
            <a:avLst/>
          </a:prstGeom>
        </p:spPr>
      </p:pic>
    </p:spTree>
    <p:extLst>
      <p:ext uri="{BB962C8B-B14F-4D97-AF65-F5344CB8AC3E}">
        <p14:creationId xmlns:p14="http://schemas.microsoft.com/office/powerpoint/2010/main" val="167362467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0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en-US" sz="1200" b="0" dirty="0">
                <a:solidFill>
                  <a:schemeClr val="bg1">
                    <a:lumMod val="50000"/>
                  </a:schemeClr>
                </a:solidFill>
                <a:latin typeface="Oswald Light" pitchFamily="2" charset="-52"/>
                <a:ea typeface="VTB Group Cond Book" panose="020B0506050504020204" pitchFamily="34" charset="0"/>
              </a:rPr>
              <a:t>Digital IT pitch-deck PowerPoint bundle</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1106"/>
            <a:ext cx="11409878" cy="701731"/>
          </a:xfrm>
          <a:prstGeom prst="rect">
            <a:avLst/>
          </a:prstGeom>
        </p:spPr>
        <p:txBody>
          <a:bodyPr wrap="square">
            <a:spAutoFit/>
          </a:bodyPr>
          <a:lstStyle>
            <a:lvl1pPr algn="ctr">
              <a:defRPr/>
            </a:lvl1p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6" name="Рисунок 73">
            <a:extLst>
              <a:ext uri="{FF2B5EF4-FFF2-40B4-BE49-F238E27FC236}">
                <a16:creationId xmlns:a16="http://schemas.microsoft.com/office/drawing/2014/main" id="{70087263-42A7-4590-BAC8-05B3B56A9135}"/>
              </a:ext>
            </a:extLst>
          </p:cNvPr>
          <p:cNvSpPr>
            <a:spLocks noGrp="1"/>
          </p:cNvSpPr>
          <p:nvPr>
            <p:ph type="pic" sz="quarter" idx="10"/>
          </p:nvPr>
        </p:nvSpPr>
        <p:spPr>
          <a:xfrm>
            <a:off x="3213735" y="1952625"/>
            <a:ext cx="5858827" cy="3674269"/>
          </a:xfrm>
          <a:prstGeom prst="rect">
            <a:avLst/>
          </a:prstGeom>
          <a:pattFill prst="pct5">
            <a:fgClr>
              <a:schemeClr val="accent1"/>
            </a:fgClr>
            <a:bgClr>
              <a:schemeClr val="bg1"/>
            </a:bgClr>
          </a:pattFill>
        </p:spPr>
        <p:txBody>
          <a:bodyPr/>
          <a:lstStyle/>
          <a:p>
            <a:endParaRPr lang="ru-RU" dirty="0"/>
          </a:p>
        </p:txBody>
      </p:sp>
    </p:spTree>
    <p:extLst>
      <p:ext uri="{BB962C8B-B14F-4D97-AF65-F5344CB8AC3E}">
        <p14:creationId xmlns:p14="http://schemas.microsoft.com/office/powerpoint/2010/main" val="201071515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en-US" sz="1200" b="0" dirty="0">
                <a:solidFill>
                  <a:schemeClr val="bg1">
                    <a:lumMod val="50000"/>
                  </a:schemeClr>
                </a:solidFill>
                <a:latin typeface="Oswald Light" pitchFamily="2" charset="-52"/>
                <a:ea typeface="VTB Group Cond Book" panose="020B0506050504020204" pitchFamily="34" charset="0"/>
              </a:rPr>
              <a:t>Digital IT pitch-deck PowerPoint bundle</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1106"/>
            <a:ext cx="11409878" cy="701731"/>
          </a:xfrm>
          <a:prstGeom prst="rect">
            <a:avLst/>
          </a:prstGeom>
        </p:spPr>
        <p:txBody>
          <a:bodyPr wrap="square">
            <a:spAutoFit/>
          </a:bodyPr>
          <a:lstStyle>
            <a:lvl1pPr algn="l">
              <a:defRPr/>
            </a:lvl1p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6" name="Рисунок 73">
            <a:extLst>
              <a:ext uri="{FF2B5EF4-FFF2-40B4-BE49-F238E27FC236}">
                <a16:creationId xmlns:a16="http://schemas.microsoft.com/office/drawing/2014/main" id="{70087263-42A7-4590-BAC8-05B3B56A9135}"/>
              </a:ext>
            </a:extLst>
          </p:cNvPr>
          <p:cNvSpPr>
            <a:spLocks noGrp="1"/>
          </p:cNvSpPr>
          <p:nvPr>
            <p:ph type="pic" sz="quarter" idx="10"/>
          </p:nvPr>
        </p:nvSpPr>
        <p:spPr>
          <a:xfrm>
            <a:off x="633144" y="1666815"/>
            <a:ext cx="5867669" cy="3674269"/>
          </a:xfrm>
          <a:prstGeom prst="rect">
            <a:avLst/>
          </a:prstGeom>
          <a:pattFill prst="pct5">
            <a:fgClr>
              <a:schemeClr val="accent1"/>
            </a:fgClr>
            <a:bgClr>
              <a:schemeClr val="bg1"/>
            </a:bgClr>
          </a:pattFill>
        </p:spPr>
        <p:txBody>
          <a:bodyPr/>
          <a:lstStyle/>
          <a:p>
            <a:endParaRPr lang="ru-RU" dirty="0"/>
          </a:p>
        </p:txBody>
      </p:sp>
      <p:sp>
        <p:nvSpPr>
          <p:cNvPr id="3" name="Рисунок 2">
            <a:extLst>
              <a:ext uri="{FF2B5EF4-FFF2-40B4-BE49-F238E27FC236}">
                <a16:creationId xmlns:a16="http://schemas.microsoft.com/office/drawing/2014/main" id="{9246A411-C217-426B-8DFC-6926599D0F1F}"/>
              </a:ext>
            </a:extLst>
          </p:cNvPr>
          <p:cNvSpPr>
            <a:spLocks noGrp="1"/>
          </p:cNvSpPr>
          <p:nvPr>
            <p:ph type="pic" sz="quarter" idx="13"/>
          </p:nvPr>
        </p:nvSpPr>
        <p:spPr>
          <a:xfrm>
            <a:off x="7731455" y="1155244"/>
            <a:ext cx="3574720" cy="3574720"/>
          </a:xfrm>
          <a:prstGeom prst="ellipse">
            <a:avLst/>
          </a:prstGeom>
          <a:pattFill prst="pct5">
            <a:fgClr>
              <a:schemeClr val="accent1"/>
            </a:fgClr>
            <a:bgClr>
              <a:schemeClr val="bg1"/>
            </a:bgClr>
          </a:pattFill>
          <a:ln w="6350">
            <a:solidFill>
              <a:schemeClr val="accent2">
                <a:lumMod val="40000"/>
                <a:lumOff val="60000"/>
              </a:schemeClr>
            </a:solidFill>
          </a:ln>
        </p:spPr>
        <p:txBody>
          <a:bodyPr/>
          <a:lstStyle>
            <a:lvl1pPr>
              <a:defRPr lang="ru-RU" dirty="0"/>
            </a:lvl1pPr>
          </a:lstStyle>
          <a:p>
            <a:pPr lvl="0"/>
            <a:endParaRPr lang="ru-RU" dirty="0"/>
          </a:p>
        </p:txBody>
      </p:sp>
    </p:spTree>
    <p:extLst>
      <p:ext uri="{BB962C8B-B14F-4D97-AF65-F5344CB8AC3E}">
        <p14:creationId xmlns:p14="http://schemas.microsoft.com/office/powerpoint/2010/main" val="292530695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9_Заголовок и объект">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1106"/>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6" name="Rectangle 193">
            <a:extLst>
              <a:ext uri="{FF2B5EF4-FFF2-40B4-BE49-F238E27FC236}">
                <a16:creationId xmlns:a16="http://schemas.microsoft.com/office/drawing/2014/main" id="{4A1744A1-E9BA-46DB-AE1E-F9901F701D85}"/>
              </a:ext>
            </a:extLst>
          </p:cNvPr>
          <p:cNvSpPr/>
          <p:nvPr userDrawn="1"/>
        </p:nvSpPr>
        <p:spPr>
          <a:xfrm>
            <a:off x="5969000" y="-50800"/>
            <a:ext cx="6299200" cy="6953034"/>
          </a:xfrm>
          <a:custGeom>
            <a:avLst/>
            <a:gdLst>
              <a:gd name="connsiteX0" fmla="*/ 719382 w 6616700"/>
              <a:gd name="connsiteY0" fmla="*/ 0 h 4316203"/>
              <a:gd name="connsiteX1" fmla="*/ 5897318 w 6616700"/>
              <a:gd name="connsiteY1" fmla="*/ 0 h 4316203"/>
              <a:gd name="connsiteX2" fmla="*/ 6616700 w 6616700"/>
              <a:gd name="connsiteY2" fmla="*/ 719382 h 4316203"/>
              <a:gd name="connsiteX3" fmla="*/ 6616700 w 6616700"/>
              <a:gd name="connsiteY3" fmla="*/ 4316203 h 4316203"/>
              <a:gd name="connsiteX4" fmla="*/ 6616700 w 6616700"/>
              <a:gd name="connsiteY4" fmla="*/ 4316203 h 4316203"/>
              <a:gd name="connsiteX5" fmla="*/ 0 w 6616700"/>
              <a:gd name="connsiteY5" fmla="*/ 4316203 h 4316203"/>
              <a:gd name="connsiteX6" fmla="*/ 0 w 6616700"/>
              <a:gd name="connsiteY6" fmla="*/ 4316203 h 4316203"/>
              <a:gd name="connsiteX7" fmla="*/ 0 w 6616700"/>
              <a:gd name="connsiteY7" fmla="*/ 719382 h 4316203"/>
              <a:gd name="connsiteX8" fmla="*/ 719382 w 6616700"/>
              <a:gd name="connsiteY8" fmla="*/ 0 h 4316203"/>
              <a:gd name="connsiteX0" fmla="*/ 6688382 w 6688382"/>
              <a:gd name="connsiteY0" fmla="*/ 0 h 7897603"/>
              <a:gd name="connsiteX1" fmla="*/ 5897318 w 6688382"/>
              <a:gd name="connsiteY1" fmla="*/ 3581400 h 7897603"/>
              <a:gd name="connsiteX2" fmla="*/ 6616700 w 6688382"/>
              <a:gd name="connsiteY2" fmla="*/ 4300782 h 7897603"/>
              <a:gd name="connsiteX3" fmla="*/ 6616700 w 6688382"/>
              <a:gd name="connsiteY3" fmla="*/ 7897603 h 7897603"/>
              <a:gd name="connsiteX4" fmla="*/ 6616700 w 6688382"/>
              <a:gd name="connsiteY4" fmla="*/ 7897603 h 7897603"/>
              <a:gd name="connsiteX5" fmla="*/ 0 w 6688382"/>
              <a:gd name="connsiteY5" fmla="*/ 7897603 h 7897603"/>
              <a:gd name="connsiteX6" fmla="*/ 0 w 6688382"/>
              <a:gd name="connsiteY6" fmla="*/ 7897603 h 7897603"/>
              <a:gd name="connsiteX7" fmla="*/ 0 w 6688382"/>
              <a:gd name="connsiteY7" fmla="*/ 4300782 h 7897603"/>
              <a:gd name="connsiteX8" fmla="*/ 6688382 w 6688382"/>
              <a:gd name="connsiteY8" fmla="*/ 0 h 7897603"/>
              <a:gd name="connsiteX0" fmla="*/ 6688382 w 6688382"/>
              <a:gd name="connsiteY0" fmla="*/ 0 h 7897603"/>
              <a:gd name="connsiteX1" fmla="*/ 5897318 w 6688382"/>
              <a:gd name="connsiteY1" fmla="*/ 3581400 h 7897603"/>
              <a:gd name="connsiteX2" fmla="*/ 6616700 w 6688382"/>
              <a:gd name="connsiteY2" fmla="*/ 4300782 h 7897603"/>
              <a:gd name="connsiteX3" fmla="*/ 6616700 w 6688382"/>
              <a:gd name="connsiteY3" fmla="*/ 7897603 h 7897603"/>
              <a:gd name="connsiteX4" fmla="*/ 6616700 w 6688382"/>
              <a:gd name="connsiteY4" fmla="*/ 7897603 h 7897603"/>
              <a:gd name="connsiteX5" fmla="*/ 0 w 6688382"/>
              <a:gd name="connsiteY5" fmla="*/ 7897603 h 7897603"/>
              <a:gd name="connsiteX6" fmla="*/ 0 w 6688382"/>
              <a:gd name="connsiteY6" fmla="*/ 7897603 h 7897603"/>
              <a:gd name="connsiteX7" fmla="*/ 4940300 w 6688382"/>
              <a:gd name="connsiteY7" fmla="*/ 3564182 h 7897603"/>
              <a:gd name="connsiteX8" fmla="*/ 6688382 w 6688382"/>
              <a:gd name="connsiteY8" fmla="*/ 0 h 7897603"/>
              <a:gd name="connsiteX0" fmla="*/ 6688382 w 6688382"/>
              <a:gd name="connsiteY0" fmla="*/ 0 h 7897603"/>
              <a:gd name="connsiteX1" fmla="*/ 5897318 w 6688382"/>
              <a:gd name="connsiteY1" fmla="*/ 3581400 h 7897603"/>
              <a:gd name="connsiteX2" fmla="*/ 6616700 w 6688382"/>
              <a:gd name="connsiteY2" fmla="*/ 4300782 h 7897603"/>
              <a:gd name="connsiteX3" fmla="*/ 6616700 w 6688382"/>
              <a:gd name="connsiteY3" fmla="*/ 7897603 h 7897603"/>
              <a:gd name="connsiteX4" fmla="*/ 6616700 w 6688382"/>
              <a:gd name="connsiteY4" fmla="*/ 7897603 h 7897603"/>
              <a:gd name="connsiteX5" fmla="*/ 0 w 6688382"/>
              <a:gd name="connsiteY5" fmla="*/ 7897603 h 7897603"/>
              <a:gd name="connsiteX6" fmla="*/ 0 w 6688382"/>
              <a:gd name="connsiteY6" fmla="*/ 7897603 h 7897603"/>
              <a:gd name="connsiteX7" fmla="*/ 4102100 w 6688382"/>
              <a:gd name="connsiteY7" fmla="*/ 3805482 h 7897603"/>
              <a:gd name="connsiteX8" fmla="*/ 6688382 w 6688382"/>
              <a:gd name="connsiteY8" fmla="*/ 0 h 7897603"/>
              <a:gd name="connsiteX0" fmla="*/ 5964482 w 6616700"/>
              <a:gd name="connsiteY0" fmla="*/ 0 h 7923003"/>
              <a:gd name="connsiteX1" fmla="*/ 5897318 w 6616700"/>
              <a:gd name="connsiteY1" fmla="*/ 3606800 h 7923003"/>
              <a:gd name="connsiteX2" fmla="*/ 6616700 w 6616700"/>
              <a:gd name="connsiteY2" fmla="*/ 4326182 h 7923003"/>
              <a:gd name="connsiteX3" fmla="*/ 6616700 w 6616700"/>
              <a:gd name="connsiteY3" fmla="*/ 7923003 h 7923003"/>
              <a:gd name="connsiteX4" fmla="*/ 6616700 w 6616700"/>
              <a:gd name="connsiteY4" fmla="*/ 7923003 h 7923003"/>
              <a:gd name="connsiteX5" fmla="*/ 0 w 6616700"/>
              <a:gd name="connsiteY5" fmla="*/ 7923003 h 7923003"/>
              <a:gd name="connsiteX6" fmla="*/ 0 w 6616700"/>
              <a:gd name="connsiteY6" fmla="*/ 7923003 h 7923003"/>
              <a:gd name="connsiteX7" fmla="*/ 4102100 w 6616700"/>
              <a:gd name="connsiteY7" fmla="*/ 3830882 h 7923003"/>
              <a:gd name="connsiteX8" fmla="*/ 5964482 w 6616700"/>
              <a:gd name="connsiteY8" fmla="*/ 0 h 7923003"/>
              <a:gd name="connsiteX0" fmla="*/ 5964482 w 6621218"/>
              <a:gd name="connsiteY0" fmla="*/ 0 h 7923003"/>
              <a:gd name="connsiteX1" fmla="*/ 6621218 w 6621218"/>
              <a:gd name="connsiteY1" fmla="*/ 0 h 7923003"/>
              <a:gd name="connsiteX2" fmla="*/ 6616700 w 6621218"/>
              <a:gd name="connsiteY2" fmla="*/ 4326182 h 7923003"/>
              <a:gd name="connsiteX3" fmla="*/ 6616700 w 6621218"/>
              <a:gd name="connsiteY3" fmla="*/ 7923003 h 7923003"/>
              <a:gd name="connsiteX4" fmla="*/ 6616700 w 6621218"/>
              <a:gd name="connsiteY4" fmla="*/ 7923003 h 7923003"/>
              <a:gd name="connsiteX5" fmla="*/ 0 w 6621218"/>
              <a:gd name="connsiteY5" fmla="*/ 7923003 h 7923003"/>
              <a:gd name="connsiteX6" fmla="*/ 0 w 6621218"/>
              <a:gd name="connsiteY6" fmla="*/ 7923003 h 7923003"/>
              <a:gd name="connsiteX7" fmla="*/ 4102100 w 6621218"/>
              <a:gd name="connsiteY7" fmla="*/ 3830882 h 7923003"/>
              <a:gd name="connsiteX8" fmla="*/ 5964482 w 6621218"/>
              <a:gd name="connsiteY8" fmla="*/ 0 h 7923003"/>
              <a:gd name="connsiteX0" fmla="*/ 6046594 w 6621218"/>
              <a:gd name="connsiteY0" fmla="*/ 0 h 8070634"/>
              <a:gd name="connsiteX1" fmla="*/ 6621218 w 6621218"/>
              <a:gd name="connsiteY1" fmla="*/ 147631 h 8070634"/>
              <a:gd name="connsiteX2" fmla="*/ 6616700 w 6621218"/>
              <a:gd name="connsiteY2" fmla="*/ 4473813 h 8070634"/>
              <a:gd name="connsiteX3" fmla="*/ 6616700 w 6621218"/>
              <a:gd name="connsiteY3" fmla="*/ 8070634 h 8070634"/>
              <a:gd name="connsiteX4" fmla="*/ 6616700 w 6621218"/>
              <a:gd name="connsiteY4" fmla="*/ 8070634 h 8070634"/>
              <a:gd name="connsiteX5" fmla="*/ 0 w 6621218"/>
              <a:gd name="connsiteY5" fmla="*/ 8070634 h 8070634"/>
              <a:gd name="connsiteX6" fmla="*/ 0 w 6621218"/>
              <a:gd name="connsiteY6" fmla="*/ 8070634 h 8070634"/>
              <a:gd name="connsiteX7" fmla="*/ 4102100 w 6621218"/>
              <a:gd name="connsiteY7" fmla="*/ 3978513 h 8070634"/>
              <a:gd name="connsiteX8" fmla="*/ 6046594 w 6621218"/>
              <a:gd name="connsiteY8" fmla="*/ 0 h 8070634"/>
              <a:gd name="connsiteX0" fmla="*/ 6046594 w 6668894"/>
              <a:gd name="connsiteY0" fmla="*/ 0 h 8070634"/>
              <a:gd name="connsiteX1" fmla="*/ 6668894 w 6668894"/>
              <a:gd name="connsiteY1" fmla="*/ 76200 h 8070634"/>
              <a:gd name="connsiteX2" fmla="*/ 6616700 w 6668894"/>
              <a:gd name="connsiteY2" fmla="*/ 4473813 h 8070634"/>
              <a:gd name="connsiteX3" fmla="*/ 6616700 w 6668894"/>
              <a:gd name="connsiteY3" fmla="*/ 8070634 h 8070634"/>
              <a:gd name="connsiteX4" fmla="*/ 6616700 w 6668894"/>
              <a:gd name="connsiteY4" fmla="*/ 8070634 h 8070634"/>
              <a:gd name="connsiteX5" fmla="*/ 0 w 6668894"/>
              <a:gd name="connsiteY5" fmla="*/ 8070634 h 8070634"/>
              <a:gd name="connsiteX6" fmla="*/ 0 w 6668894"/>
              <a:gd name="connsiteY6" fmla="*/ 8070634 h 8070634"/>
              <a:gd name="connsiteX7" fmla="*/ 4102100 w 6668894"/>
              <a:gd name="connsiteY7" fmla="*/ 3978513 h 8070634"/>
              <a:gd name="connsiteX8" fmla="*/ 6046594 w 6668894"/>
              <a:gd name="connsiteY8" fmla="*/ 0 h 8070634"/>
              <a:gd name="connsiteX0" fmla="*/ 6287894 w 6910194"/>
              <a:gd name="connsiteY0" fmla="*/ 0 h 8070634"/>
              <a:gd name="connsiteX1" fmla="*/ 6910194 w 6910194"/>
              <a:gd name="connsiteY1" fmla="*/ 76200 h 8070634"/>
              <a:gd name="connsiteX2" fmla="*/ 6858000 w 6910194"/>
              <a:gd name="connsiteY2" fmla="*/ 4473813 h 8070634"/>
              <a:gd name="connsiteX3" fmla="*/ 6858000 w 6910194"/>
              <a:gd name="connsiteY3" fmla="*/ 8070634 h 8070634"/>
              <a:gd name="connsiteX4" fmla="*/ 6858000 w 6910194"/>
              <a:gd name="connsiteY4" fmla="*/ 8070634 h 8070634"/>
              <a:gd name="connsiteX5" fmla="*/ 241300 w 6910194"/>
              <a:gd name="connsiteY5" fmla="*/ 8070634 h 8070634"/>
              <a:gd name="connsiteX6" fmla="*/ 0 w 6910194"/>
              <a:gd name="connsiteY6" fmla="*/ 8007134 h 8070634"/>
              <a:gd name="connsiteX7" fmla="*/ 4343400 w 6910194"/>
              <a:gd name="connsiteY7" fmla="*/ 3978513 h 8070634"/>
              <a:gd name="connsiteX8" fmla="*/ 6287894 w 6910194"/>
              <a:gd name="connsiteY8" fmla="*/ 0 h 8070634"/>
              <a:gd name="connsiteX0" fmla="*/ 6287894 w 6910194"/>
              <a:gd name="connsiteY0" fmla="*/ 0 h 8070634"/>
              <a:gd name="connsiteX1" fmla="*/ 6910194 w 6910194"/>
              <a:gd name="connsiteY1" fmla="*/ 76200 h 8070634"/>
              <a:gd name="connsiteX2" fmla="*/ 6858000 w 6910194"/>
              <a:gd name="connsiteY2" fmla="*/ 4473813 h 8070634"/>
              <a:gd name="connsiteX3" fmla="*/ 6858000 w 6910194"/>
              <a:gd name="connsiteY3" fmla="*/ 8070634 h 8070634"/>
              <a:gd name="connsiteX4" fmla="*/ 6858000 w 6910194"/>
              <a:gd name="connsiteY4" fmla="*/ 8070634 h 8070634"/>
              <a:gd name="connsiteX5" fmla="*/ 1714500 w 6910194"/>
              <a:gd name="connsiteY5" fmla="*/ 6953034 h 8070634"/>
              <a:gd name="connsiteX6" fmla="*/ 0 w 6910194"/>
              <a:gd name="connsiteY6" fmla="*/ 8007134 h 8070634"/>
              <a:gd name="connsiteX7" fmla="*/ 4343400 w 6910194"/>
              <a:gd name="connsiteY7" fmla="*/ 3978513 h 8070634"/>
              <a:gd name="connsiteX8" fmla="*/ 6287894 w 6910194"/>
              <a:gd name="connsiteY8" fmla="*/ 0 h 8070634"/>
              <a:gd name="connsiteX0" fmla="*/ 6287894 w 6910194"/>
              <a:gd name="connsiteY0" fmla="*/ 0 h 8070634"/>
              <a:gd name="connsiteX1" fmla="*/ 6910194 w 6910194"/>
              <a:gd name="connsiteY1" fmla="*/ 76200 h 8070634"/>
              <a:gd name="connsiteX2" fmla="*/ 6858000 w 6910194"/>
              <a:gd name="connsiteY2" fmla="*/ 4473813 h 8070634"/>
              <a:gd name="connsiteX3" fmla="*/ 6858000 w 6910194"/>
              <a:gd name="connsiteY3" fmla="*/ 8070634 h 8070634"/>
              <a:gd name="connsiteX4" fmla="*/ 6375400 w 6910194"/>
              <a:gd name="connsiteY4" fmla="*/ 5365534 h 8070634"/>
              <a:gd name="connsiteX5" fmla="*/ 1714500 w 6910194"/>
              <a:gd name="connsiteY5" fmla="*/ 6953034 h 8070634"/>
              <a:gd name="connsiteX6" fmla="*/ 0 w 6910194"/>
              <a:gd name="connsiteY6" fmla="*/ 8007134 h 8070634"/>
              <a:gd name="connsiteX7" fmla="*/ 4343400 w 6910194"/>
              <a:gd name="connsiteY7" fmla="*/ 3978513 h 8070634"/>
              <a:gd name="connsiteX8" fmla="*/ 6287894 w 6910194"/>
              <a:gd name="connsiteY8" fmla="*/ 0 h 8070634"/>
              <a:gd name="connsiteX0" fmla="*/ 6287894 w 6910194"/>
              <a:gd name="connsiteY0" fmla="*/ 0 h 8007134"/>
              <a:gd name="connsiteX1" fmla="*/ 6910194 w 6910194"/>
              <a:gd name="connsiteY1" fmla="*/ 76200 h 8007134"/>
              <a:gd name="connsiteX2" fmla="*/ 6858000 w 6910194"/>
              <a:gd name="connsiteY2" fmla="*/ 4473813 h 8007134"/>
              <a:gd name="connsiteX3" fmla="*/ 6883400 w 6910194"/>
              <a:gd name="connsiteY3" fmla="*/ 6343434 h 8007134"/>
              <a:gd name="connsiteX4" fmla="*/ 6375400 w 6910194"/>
              <a:gd name="connsiteY4" fmla="*/ 5365534 h 8007134"/>
              <a:gd name="connsiteX5" fmla="*/ 1714500 w 6910194"/>
              <a:gd name="connsiteY5" fmla="*/ 6953034 h 8007134"/>
              <a:gd name="connsiteX6" fmla="*/ 0 w 6910194"/>
              <a:gd name="connsiteY6" fmla="*/ 8007134 h 8007134"/>
              <a:gd name="connsiteX7" fmla="*/ 4343400 w 6910194"/>
              <a:gd name="connsiteY7" fmla="*/ 3978513 h 8007134"/>
              <a:gd name="connsiteX8" fmla="*/ 6287894 w 6910194"/>
              <a:gd name="connsiteY8" fmla="*/ 0 h 8007134"/>
              <a:gd name="connsiteX0" fmla="*/ 6287894 w 6910194"/>
              <a:gd name="connsiteY0" fmla="*/ 0 h 8007134"/>
              <a:gd name="connsiteX1" fmla="*/ 6910194 w 6910194"/>
              <a:gd name="connsiteY1" fmla="*/ 76200 h 8007134"/>
              <a:gd name="connsiteX2" fmla="*/ 6858000 w 6910194"/>
              <a:gd name="connsiteY2" fmla="*/ 4473813 h 8007134"/>
              <a:gd name="connsiteX3" fmla="*/ 6819900 w 6910194"/>
              <a:gd name="connsiteY3" fmla="*/ 6991134 h 8007134"/>
              <a:gd name="connsiteX4" fmla="*/ 6375400 w 6910194"/>
              <a:gd name="connsiteY4" fmla="*/ 5365534 h 8007134"/>
              <a:gd name="connsiteX5" fmla="*/ 1714500 w 6910194"/>
              <a:gd name="connsiteY5" fmla="*/ 6953034 h 8007134"/>
              <a:gd name="connsiteX6" fmla="*/ 0 w 6910194"/>
              <a:gd name="connsiteY6" fmla="*/ 8007134 h 8007134"/>
              <a:gd name="connsiteX7" fmla="*/ 4343400 w 6910194"/>
              <a:gd name="connsiteY7" fmla="*/ 3978513 h 8007134"/>
              <a:gd name="connsiteX8" fmla="*/ 6287894 w 6910194"/>
              <a:gd name="connsiteY8" fmla="*/ 0 h 8007134"/>
              <a:gd name="connsiteX0" fmla="*/ 6287894 w 6910194"/>
              <a:gd name="connsiteY0" fmla="*/ 0 h 8007134"/>
              <a:gd name="connsiteX1" fmla="*/ 6910194 w 6910194"/>
              <a:gd name="connsiteY1" fmla="*/ 76200 h 8007134"/>
              <a:gd name="connsiteX2" fmla="*/ 6858000 w 6910194"/>
              <a:gd name="connsiteY2" fmla="*/ 4473813 h 8007134"/>
              <a:gd name="connsiteX3" fmla="*/ 6819900 w 6910194"/>
              <a:gd name="connsiteY3" fmla="*/ 6991134 h 8007134"/>
              <a:gd name="connsiteX4" fmla="*/ 5563994 w 6910194"/>
              <a:gd name="connsiteY4" fmla="*/ 6985000 h 8007134"/>
              <a:gd name="connsiteX5" fmla="*/ 1714500 w 6910194"/>
              <a:gd name="connsiteY5" fmla="*/ 6953034 h 8007134"/>
              <a:gd name="connsiteX6" fmla="*/ 0 w 6910194"/>
              <a:gd name="connsiteY6" fmla="*/ 8007134 h 8007134"/>
              <a:gd name="connsiteX7" fmla="*/ 4343400 w 6910194"/>
              <a:gd name="connsiteY7" fmla="*/ 3978513 h 8007134"/>
              <a:gd name="connsiteX8" fmla="*/ 6287894 w 6910194"/>
              <a:gd name="connsiteY8" fmla="*/ 0 h 8007134"/>
              <a:gd name="connsiteX0" fmla="*/ 6287894 w 6910194"/>
              <a:gd name="connsiteY0" fmla="*/ 0 h 8007134"/>
              <a:gd name="connsiteX1" fmla="*/ 6910194 w 6910194"/>
              <a:gd name="connsiteY1" fmla="*/ 76200 h 8007134"/>
              <a:gd name="connsiteX2" fmla="*/ 6858000 w 6910194"/>
              <a:gd name="connsiteY2" fmla="*/ 4473813 h 8007134"/>
              <a:gd name="connsiteX3" fmla="*/ 6819900 w 6910194"/>
              <a:gd name="connsiteY3" fmla="*/ 6991134 h 8007134"/>
              <a:gd name="connsiteX4" fmla="*/ 5563994 w 6910194"/>
              <a:gd name="connsiteY4" fmla="*/ 6985000 h 8007134"/>
              <a:gd name="connsiteX5" fmla="*/ 1626994 w 6910194"/>
              <a:gd name="connsiteY5" fmla="*/ 6997700 h 8007134"/>
              <a:gd name="connsiteX6" fmla="*/ 0 w 6910194"/>
              <a:gd name="connsiteY6" fmla="*/ 8007134 h 8007134"/>
              <a:gd name="connsiteX7" fmla="*/ 4343400 w 6910194"/>
              <a:gd name="connsiteY7" fmla="*/ 3978513 h 8007134"/>
              <a:gd name="connsiteX8" fmla="*/ 6287894 w 6910194"/>
              <a:gd name="connsiteY8" fmla="*/ 0 h 8007134"/>
              <a:gd name="connsiteX0" fmla="*/ 6148194 w 6910194"/>
              <a:gd name="connsiteY0" fmla="*/ 50800 h 7930934"/>
              <a:gd name="connsiteX1" fmla="*/ 6910194 w 6910194"/>
              <a:gd name="connsiteY1" fmla="*/ 0 h 7930934"/>
              <a:gd name="connsiteX2" fmla="*/ 6858000 w 6910194"/>
              <a:gd name="connsiteY2" fmla="*/ 4397613 h 7930934"/>
              <a:gd name="connsiteX3" fmla="*/ 6819900 w 6910194"/>
              <a:gd name="connsiteY3" fmla="*/ 6914934 h 7930934"/>
              <a:gd name="connsiteX4" fmla="*/ 5563994 w 6910194"/>
              <a:gd name="connsiteY4" fmla="*/ 6908800 h 7930934"/>
              <a:gd name="connsiteX5" fmla="*/ 1626994 w 6910194"/>
              <a:gd name="connsiteY5" fmla="*/ 6921500 h 7930934"/>
              <a:gd name="connsiteX6" fmla="*/ 0 w 6910194"/>
              <a:gd name="connsiteY6" fmla="*/ 7930934 h 7930934"/>
              <a:gd name="connsiteX7" fmla="*/ 4343400 w 6910194"/>
              <a:gd name="connsiteY7" fmla="*/ 3902313 h 7930934"/>
              <a:gd name="connsiteX8" fmla="*/ 6148194 w 6910194"/>
              <a:gd name="connsiteY8" fmla="*/ 50800 h 7930934"/>
              <a:gd name="connsiteX0" fmla="*/ 6173594 w 6910194"/>
              <a:gd name="connsiteY0" fmla="*/ 76200 h 7930934"/>
              <a:gd name="connsiteX1" fmla="*/ 6910194 w 6910194"/>
              <a:gd name="connsiteY1" fmla="*/ 0 h 7930934"/>
              <a:gd name="connsiteX2" fmla="*/ 6858000 w 6910194"/>
              <a:gd name="connsiteY2" fmla="*/ 4397613 h 7930934"/>
              <a:gd name="connsiteX3" fmla="*/ 6819900 w 6910194"/>
              <a:gd name="connsiteY3" fmla="*/ 6914934 h 7930934"/>
              <a:gd name="connsiteX4" fmla="*/ 5563994 w 6910194"/>
              <a:gd name="connsiteY4" fmla="*/ 6908800 h 7930934"/>
              <a:gd name="connsiteX5" fmla="*/ 1626994 w 6910194"/>
              <a:gd name="connsiteY5" fmla="*/ 6921500 h 7930934"/>
              <a:gd name="connsiteX6" fmla="*/ 0 w 6910194"/>
              <a:gd name="connsiteY6" fmla="*/ 7930934 h 7930934"/>
              <a:gd name="connsiteX7" fmla="*/ 4343400 w 6910194"/>
              <a:gd name="connsiteY7" fmla="*/ 3902313 h 7930934"/>
              <a:gd name="connsiteX8" fmla="*/ 6173594 w 6910194"/>
              <a:gd name="connsiteY8" fmla="*/ 76200 h 7930934"/>
              <a:gd name="connsiteX0" fmla="*/ 6019800 w 6756400"/>
              <a:gd name="connsiteY0" fmla="*/ 76200 h 6985000"/>
              <a:gd name="connsiteX1" fmla="*/ 6756400 w 6756400"/>
              <a:gd name="connsiteY1" fmla="*/ 0 h 6985000"/>
              <a:gd name="connsiteX2" fmla="*/ 6704206 w 6756400"/>
              <a:gd name="connsiteY2" fmla="*/ 4397613 h 6985000"/>
              <a:gd name="connsiteX3" fmla="*/ 6666106 w 6756400"/>
              <a:gd name="connsiteY3" fmla="*/ 6914934 h 6985000"/>
              <a:gd name="connsiteX4" fmla="*/ 5410200 w 6756400"/>
              <a:gd name="connsiteY4" fmla="*/ 6908800 h 6985000"/>
              <a:gd name="connsiteX5" fmla="*/ 1473200 w 6756400"/>
              <a:gd name="connsiteY5" fmla="*/ 6921500 h 6985000"/>
              <a:gd name="connsiteX6" fmla="*/ 0 w 6756400"/>
              <a:gd name="connsiteY6" fmla="*/ 6985000 h 6985000"/>
              <a:gd name="connsiteX7" fmla="*/ 4189606 w 6756400"/>
              <a:gd name="connsiteY7" fmla="*/ 3902313 h 6985000"/>
              <a:gd name="connsiteX8" fmla="*/ 6019800 w 6756400"/>
              <a:gd name="connsiteY8" fmla="*/ 76200 h 6985000"/>
              <a:gd name="connsiteX0" fmla="*/ 5562600 w 6299200"/>
              <a:gd name="connsiteY0" fmla="*/ 76200 h 6946900"/>
              <a:gd name="connsiteX1" fmla="*/ 6299200 w 6299200"/>
              <a:gd name="connsiteY1" fmla="*/ 0 h 6946900"/>
              <a:gd name="connsiteX2" fmla="*/ 6247006 w 6299200"/>
              <a:gd name="connsiteY2" fmla="*/ 4397613 h 6946900"/>
              <a:gd name="connsiteX3" fmla="*/ 6208906 w 6299200"/>
              <a:gd name="connsiteY3" fmla="*/ 6914934 h 6946900"/>
              <a:gd name="connsiteX4" fmla="*/ 4953000 w 6299200"/>
              <a:gd name="connsiteY4" fmla="*/ 6908800 h 6946900"/>
              <a:gd name="connsiteX5" fmla="*/ 1016000 w 6299200"/>
              <a:gd name="connsiteY5" fmla="*/ 6921500 h 6946900"/>
              <a:gd name="connsiteX6" fmla="*/ 0 w 6299200"/>
              <a:gd name="connsiteY6" fmla="*/ 6946900 h 6946900"/>
              <a:gd name="connsiteX7" fmla="*/ 3732406 w 6299200"/>
              <a:gd name="connsiteY7" fmla="*/ 3902313 h 6946900"/>
              <a:gd name="connsiteX8" fmla="*/ 5562600 w 6299200"/>
              <a:gd name="connsiteY8" fmla="*/ 76200 h 6946900"/>
              <a:gd name="connsiteX0" fmla="*/ 5562600 w 6299200"/>
              <a:gd name="connsiteY0" fmla="*/ 76200 h 6946900"/>
              <a:gd name="connsiteX1" fmla="*/ 6299200 w 6299200"/>
              <a:gd name="connsiteY1" fmla="*/ 0 h 6946900"/>
              <a:gd name="connsiteX2" fmla="*/ 6247006 w 6299200"/>
              <a:gd name="connsiteY2" fmla="*/ 4397613 h 6946900"/>
              <a:gd name="connsiteX3" fmla="*/ 6208906 w 6299200"/>
              <a:gd name="connsiteY3" fmla="*/ 6914934 h 6946900"/>
              <a:gd name="connsiteX4" fmla="*/ 5054600 w 6299200"/>
              <a:gd name="connsiteY4" fmla="*/ 6908800 h 6946900"/>
              <a:gd name="connsiteX5" fmla="*/ 1016000 w 6299200"/>
              <a:gd name="connsiteY5" fmla="*/ 6921500 h 6946900"/>
              <a:gd name="connsiteX6" fmla="*/ 0 w 6299200"/>
              <a:gd name="connsiteY6" fmla="*/ 6946900 h 6946900"/>
              <a:gd name="connsiteX7" fmla="*/ 3732406 w 6299200"/>
              <a:gd name="connsiteY7" fmla="*/ 3902313 h 6946900"/>
              <a:gd name="connsiteX8" fmla="*/ 5562600 w 6299200"/>
              <a:gd name="connsiteY8" fmla="*/ 76200 h 6946900"/>
              <a:gd name="connsiteX0" fmla="*/ 5562600 w 6299200"/>
              <a:gd name="connsiteY0" fmla="*/ 76200 h 6946900"/>
              <a:gd name="connsiteX1" fmla="*/ 6299200 w 6299200"/>
              <a:gd name="connsiteY1" fmla="*/ 0 h 6946900"/>
              <a:gd name="connsiteX2" fmla="*/ 6247006 w 6299200"/>
              <a:gd name="connsiteY2" fmla="*/ 4397613 h 6946900"/>
              <a:gd name="connsiteX3" fmla="*/ 6208906 w 6299200"/>
              <a:gd name="connsiteY3" fmla="*/ 6914934 h 6946900"/>
              <a:gd name="connsiteX4" fmla="*/ 5245100 w 6299200"/>
              <a:gd name="connsiteY4" fmla="*/ 6934200 h 6946900"/>
              <a:gd name="connsiteX5" fmla="*/ 1016000 w 6299200"/>
              <a:gd name="connsiteY5" fmla="*/ 6921500 h 6946900"/>
              <a:gd name="connsiteX6" fmla="*/ 0 w 6299200"/>
              <a:gd name="connsiteY6" fmla="*/ 6946900 h 6946900"/>
              <a:gd name="connsiteX7" fmla="*/ 3732406 w 6299200"/>
              <a:gd name="connsiteY7" fmla="*/ 3902313 h 6946900"/>
              <a:gd name="connsiteX8" fmla="*/ 5562600 w 6299200"/>
              <a:gd name="connsiteY8" fmla="*/ 76200 h 6946900"/>
              <a:gd name="connsiteX0" fmla="*/ 5562600 w 6299200"/>
              <a:gd name="connsiteY0" fmla="*/ 76200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1016000 w 6299200"/>
              <a:gd name="connsiteY5" fmla="*/ 6921500 h 6953034"/>
              <a:gd name="connsiteX6" fmla="*/ 0 w 6299200"/>
              <a:gd name="connsiteY6" fmla="*/ 6946900 h 6953034"/>
              <a:gd name="connsiteX7" fmla="*/ 3732406 w 6299200"/>
              <a:gd name="connsiteY7" fmla="*/ 3902313 h 6953034"/>
              <a:gd name="connsiteX8" fmla="*/ 5562600 w 6299200"/>
              <a:gd name="connsiteY8" fmla="*/ 76200 h 6953034"/>
              <a:gd name="connsiteX0" fmla="*/ 5562600 w 6299200"/>
              <a:gd name="connsiteY0" fmla="*/ 76200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825500 w 6299200"/>
              <a:gd name="connsiteY5" fmla="*/ 6946900 h 6953034"/>
              <a:gd name="connsiteX6" fmla="*/ 0 w 6299200"/>
              <a:gd name="connsiteY6" fmla="*/ 6946900 h 6953034"/>
              <a:gd name="connsiteX7" fmla="*/ 3732406 w 6299200"/>
              <a:gd name="connsiteY7" fmla="*/ 3902313 h 6953034"/>
              <a:gd name="connsiteX8" fmla="*/ 5562600 w 6299200"/>
              <a:gd name="connsiteY8" fmla="*/ 76200 h 6953034"/>
              <a:gd name="connsiteX0" fmla="*/ 5613400 w 6299200"/>
              <a:gd name="connsiteY0" fmla="*/ 12700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825500 w 6299200"/>
              <a:gd name="connsiteY5" fmla="*/ 6946900 h 6953034"/>
              <a:gd name="connsiteX6" fmla="*/ 0 w 6299200"/>
              <a:gd name="connsiteY6" fmla="*/ 6946900 h 6953034"/>
              <a:gd name="connsiteX7" fmla="*/ 3732406 w 6299200"/>
              <a:gd name="connsiteY7" fmla="*/ 3902313 h 6953034"/>
              <a:gd name="connsiteX8" fmla="*/ 5613400 w 6299200"/>
              <a:gd name="connsiteY8" fmla="*/ 12700 h 6953034"/>
              <a:gd name="connsiteX0" fmla="*/ 5562600 w 6299200"/>
              <a:gd name="connsiteY0" fmla="*/ 45719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825500 w 6299200"/>
              <a:gd name="connsiteY5" fmla="*/ 6946900 h 6953034"/>
              <a:gd name="connsiteX6" fmla="*/ 0 w 6299200"/>
              <a:gd name="connsiteY6" fmla="*/ 6946900 h 6953034"/>
              <a:gd name="connsiteX7" fmla="*/ 3732406 w 6299200"/>
              <a:gd name="connsiteY7" fmla="*/ 3902313 h 6953034"/>
              <a:gd name="connsiteX8" fmla="*/ 5562600 w 6299200"/>
              <a:gd name="connsiteY8" fmla="*/ 45719 h 6953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99200" h="6953034">
                <a:moveTo>
                  <a:pt x="5562600" y="45719"/>
                </a:moveTo>
                <a:lnTo>
                  <a:pt x="6299200" y="0"/>
                </a:lnTo>
                <a:lnTo>
                  <a:pt x="6247006" y="4397613"/>
                </a:lnTo>
                <a:lnTo>
                  <a:pt x="6247006" y="6953034"/>
                </a:lnTo>
                <a:lnTo>
                  <a:pt x="5245100" y="6934200"/>
                </a:lnTo>
                <a:lnTo>
                  <a:pt x="825500" y="6946900"/>
                </a:lnTo>
                <a:lnTo>
                  <a:pt x="0" y="6946900"/>
                </a:lnTo>
                <a:lnTo>
                  <a:pt x="3732406" y="3902313"/>
                </a:lnTo>
                <a:lnTo>
                  <a:pt x="5562600" y="45719"/>
                </a:lnTo>
                <a:close/>
              </a:path>
            </a:pathLst>
          </a:custGeom>
          <a:gradFill flip="none" rotWithShape="1">
            <a:gsLst>
              <a:gs pos="5000">
                <a:schemeClr val="accent2"/>
              </a:gs>
              <a:gs pos="100000">
                <a:schemeClr val="accent2">
                  <a:lumMod val="50000"/>
                </a:schemeClr>
              </a:gs>
            </a:gsLst>
            <a:lin ang="13200000" scaled="0"/>
            <a:tileRect/>
          </a:grad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ru-RU" sz="450" b="1" kern="0" dirty="0">
              <a:solidFill>
                <a:srgbClr val="FFFFFF"/>
              </a:solidFill>
              <a:latin typeface="Calibri"/>
            </a:endParaRPr>
          </a:p>
        </p:txBody>
      </p:sp>
      <p:sp>
        <p:nvSpPr>
          <p:cNvPr id="2" name="Прямоугольник 1">
            <a:extLst>
              <a:ext uri="{FF2B5EF4-FFF2-40B4-BE49-F238E27FC236}">
                <a16:creationId xmlns:a16="http://schemas.microsoft.com/office/drawing/2014/main" id="{12AC4948-A7ED-43AE-9AE1-1034D401D0F5}"/>
              </a:ext>
            </a:extLst>
          </p:cNvPr>
          <p:cNvSpPr/>
          <p:nvPr userDrawn="1"/>
        </p:nvSpPr>
        <p:spPr>
          <a:xfrm>
            <a:off x="8433880" y="2996120"/>
            <a:ext cx="758757" cy="5642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Freeform 131">
            <a:extLst>
              <a:ext uri="{FF2B5EF4-FFF2-40B4-BE49-F238E27FC236}">
                <a16:creationId xmlns:a16="http://schemas.microsoft.com/office/drawing/2014/main" id="{E271C5CC-6FD4-43ED-B7ED-2988CB8AA1B6}"/>
              </a:ext>
            </a:extLst>
          </p:cNvPr>
          <p:cNvSpPr>
            <a:spLocks/>
          </p:cNvSpPr>
          <p:nvPr userDrawn="1"/>
        </p:nvSpPr>
        <p:spPr bwMode="auto">
          <a:xfrm>
            <a:off x="1534321" y="1250043"/>
            <a:ext cx="9618660" cy="6113975"/>
          </a:xfrm>
          <a:custGeom>
            <a:avLst/>
            <a:gdLst>
              <a:gd name="connsiteX0" fmla="*/ 9162777 w 9367131"/>
              <a:gd name="connsiteY0" fmla="*/ 0 h 5954094"/>
              <a:gd name="connsiteX1" fmla="*/ 9367131 w 9367131"/>
              <a:gd name="connsiteY1" fmla="*/ 482672 h 5954094"/>
              <a:gd name="connsiteX2" fmla="*/ 9171075 w 9367131"/>
              <a:gd name="connsiteY2" fmla="*/ 482672 h 5954094"/>
              <a:gd name="connsiteX3" fmla="*/ 8258220 w 9367131"/>
              <a:gd name="connsiteY3" fmla="*/ 2548006 h 5954094"/>
              <a:gd name="connsiteX4" fmla="*/ 4343320 w 9367131"/>
              <a:gd name="connsiteY4" fmla="*/ 5954094 h 5954094"/>
              <a:gd name="connsiteX5" fmla="*/ 0 w 9367131"/>
              <a:gd name="connsiteY5" fmla="*/ 5954094 h 5954094"/>
              <a:gd name="connsiteX6" fmla="*/ 7459473 w 9367131"/>
              <a:gd name="connsiteY6" fmla="*/ 2548006 h 5954094"/>
              <a:gd name="connsiteX7" fmla="*/ 7459472 w 9367131"/>
              <a:gd name="connsiteY7" fmla="*/ 2548006 h 5954094"/>
              <a:gd name="connsiteX8" fmla="*/ 8735395 w 9367131"/>
              <a:gd name="connsiteY8" fmla="*/ 500929 h 5954094"/>
              <a:gd name="connsiteX9" fmla="*/ 8535189 w 9367131"/>
              <a:gd name="connsiteY9" fmla="*/ 500929 h 5954094"/>
              <a:gd name="connsiteX10" fmla="*/ 9162777 w 9367131"/>
              <a:gd name="connsiteY10" fmla="*/ 0 h 5954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67131" h="5954094">
                <a:moveTo>
                  <a:pt x="9162777" y="0"/>
                </a:moveTo>
                <a:lnTo>
                  <a:pt x="9367131" y="482672"/>
                </a:lnTo>
                <a:lnTo>
                  <a:pt x="9171075" y="482672"/>
                </a:lnTo>
                <a:lnTo>
                  <a:pt x="8258220" y="2548006"/>
                </a:lnTo>
                <a:lnTo>
                  <a:pt x="4343320" y="5954094"/>
                </a:lnTo>
                <a:lnTo>
                  <a:pt x="0" y="5954094"/>
                </a:lnTo>
                <a:lnTo>
                  <a:pt x="7459473" y="2548006"/>
                </a:lnTo>
                <a:lnTo>
                  <a:pt x="7459472" y="2548006"/>
                </a:lnTo>
                <a:lnTo>
                  <a:pt x="8735395" y="500929"/>
                </a:lnTo>
                <a:lnTo>
                  <a:pt x="8535189" y="500929"/>
                </a:lnTo>
                <a:lnTo>
                  <a:pt x="9162777" y="0"/>
                </a:lnTo>
                <a:close/>
              </a:path>
            </a:pathLst>
          </a:custGeom>
          <a:pattFill prst="pct75">
            <a:fgClr>
              <a:schemeClr val="accent2">
                <a:lumMod val="20000"/>
                <a:lumOff val="80000"/>
              </a:schemeClr>
            </a:fgClr>
            <a:bgClr>
              <a:schemeClr val="bg1"/>
            </a:bgClr>
          </a:patt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en-US" sz="450" b="1" kern="0">
              <a:solidFill>
                <a:srgbClr val="FFFFFF"/>
              </a:solidFill>
              <a:latin typeface="Calibri"/>
            </a:endParaRPr>
          </a:p>
        </p:txBody>
      </p:sp>
      <p:sp>
        <p:nvSpPr>
          <p:cNvPr id="11" name="Прямоугольник 10">
            <a:extLst>
              <a:ext uri="{FF2B5EF4-FFF2-40B4-BE49-F238E27FC236}">
                <a16:creationId xmlns:a16="http://schemas.microsoft.com/office/drawing/2014/main" id="{DC96F624-DDCD-4056-84D4-FE5406A64CE8}"/>
              </a:ext>
            </a:extLst>
          </p:cNvPr>
          <p:cNvSpPr/>
          <p:nvPr userDrawn="1"/>
        </p:nvSpPr>
        <p:spPr>
          <a:xfrm>
            <a:off x="5982510" y="3988341"/>
            <a:ext cx="758757" cy="5642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477437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Begijonov Makhmudbek</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2669"/>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425590590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guide id="3" pos="279" userDrawn="1">
          <p15:clr>
            <a:srgbClr val="FBAE40"/>
          </p15:clr>
        </p15:guide>
        <p15:guide id="4" pos="7401" userDrawn="1">
          <p15:clr>
            <a:srgbClr val="FBAE40"/>
          </p15:clr>
        </p15:guide>
        <p15:guide id="5" orient="horz" pos="323" userDrawn="1">
          <p15:clr>
            <a:srgbClr val="FBAE40"/>
          </p15:clr>
        </p15:guide>
        <p15:guide id="6" orient="horz" pos="4065"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3_Заголовок и объект">
    <p:spTree>
      <p:nvGrpSpPr>
        <p:cNvPr id="1" name=""/>
        <p:cNvGrpSpPr/>
        <p:nvPr/>
      </p:nvGrpSpPr>
      <p:grpSpPr>
        <a:xfrm>
          <a:off x="0" y="0"/>
          <a:ext cx="0" cy="0"/>
          <a:chOff x="0" y="0"/>
          <a:chExt cx="0" cy="0"/>
        </a:xfrm>
      </p:grpSpPr>
      <p:sp>
        <p:nvSpPr>
          <p:cNvPr id="3" name="Рисунок 2">
            <a:extLst>
              <a:ext uri="{FF2B5EF4-FFF2-40B4-BE49-F238E27FC236}">
                <a16:creationId xmlns:a16="http://schemas.microsoft.com/office/drawing/2014/main" id="{922A43EE-37ED-0EF7-321F-44564C1CAB0A}"/>
              </a:ext>
            </a:extLst>
          </p:cNvPr>
          <p:cNvSpPr>
            <a:spLocks noGrp="1"/>
          </p:cNvSpPr>
          <p:nvPr>
            <p:ph type="pic" sz="quarter" idx="13"/>
          </p:nvPr>
        </p:nvSpPr>
        <p:spPr>
          <a:xfrm>
            <a:off x="5353566" y="392400"/>
            <a:ext cx="6073200" cy="6073200"/>
          </a:xfrm>
          <a:prstGeom prst="ellipse">
            <a:avLst/>
          </a:prstGeom>
          <a:pattFill prst="pct5">
            <a:fgClr>
              <a:schemeClr val="accent1"/>
            </a:fgClr>
            <a:bgClr>
              <a:schemeClr val="bg1"/>
            </a:bgClr>
          </a:pattFill>
          <a:ln w="6350">
            <a:solidFill>
              <a:schemeClr val="accent2">
                <a:lumMod val="40000"/>
                <a:lumOff val="60000"/>
              </a:schemeClr>
            </a:solidFill>
          </a:ln>
        </p:spPr>
        <p:txBody>
          <a:bodyPr/>
          <a:lstStyle>
            <a:lvl1pPr>
              <a:defRPr lang="ru-RU" dirty="0"/>
            </a:lvl1pPr>
          </a:lstStyle>
          <a:p>
            <a:pPr lvl="0"/>
            <a:endParaRPr lang="ru-RU" dirty="0"/>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2669"/>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137079699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guide id="3" pos="279" userDrawn="1">
          <p15:clr>
            <a:srgbClr val="FBAE40"/>
          </p15:clr>
        </p15:guide>
        <p15:guide id="4" pos="7401" userDrawn="1">
          <p15:clr>
            <a:srgbClr val="FBAE40"/>
          </p15:clr>
        </p15:guide>
        <p15:guide id="5" orient="horz" pos="323" userDrawn="1">
          <p15:clr>
            <a:srgbClr val="FBAE40"/>
          </p15:clr>
        </p15:guide>
        <p15:guide id="6" orient="horz" pos="4065"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2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2669"/>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352737793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Заголовок и объект">
    <p:spTree>
      <p:nvGrpSpPr>
        <p:cNvPr id="1" name=""/>
        <p:cNvGrpSpPr/>
        <p:nvPr/>
      </p:nvGrpSpPr>
      <p:grpSpPr>
        <a:xfrm>
          <a:off x="0" y="0"/>
          <a:ext cx="0" cy="0"/>
          <a:chOff x="0" y="0"/>
          <a:chExt cx="0" cy="0"/>
        </a:xfrm>
      </p:grpSpPr>
      <p:sp>
        <p:nvSpPr>
          <p:cNvPr id="5" name="Овал 74">
            <a:extLst>
              <a:ext uri="{FF2B5EF4-FFF2-40B4-BE49-F238E27FC236}">
                <a16:creationId xmlns:a16="http://schemas.microsoft.com/office/drawing/2014/main" id="{C4DFF94C-E145-478A-8203-B269E81912C7}"/>
              </a:ext>
            </a:extLst>
          </p:cNvPr>
          <p:cNvSpPr/>
          <p:nvPr userDrawn="1"/>
        </p:nvSpPr>
        <p:spPr>
          <a:xfrm>
            <a:off x="-4624347" y="-1321300"/>
            <a:ext cx="10207543" cy="10207538"/>
          </a:xfrm>
          <a:prstGeom prst="ellipse">
            <a:avLst/>
          </a:prstGeom>
          <a:pattFill prst="pct75">
            <a:fgClr>
              <a:schemeClr val="accent2">
                <a:lumMod val="20000"/>
                <a:lumOff val="80000"/>
              </a:schemeClr>
            </a:fgClr>
            <a:bgClr>
              <a:schemeClr val="bg1"/>
            </a:bgClr>
          </a:patt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ru-RU" sz="450" b="1" kern="0" dirty="0" err="1">
              <a:solidFill>
                <a:srgbClr val="FFFFFF"/>
              </a:solidFill>
              <a:latin typeface="Calibri"/>
            </a:endParaRPr>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37155"/>
            <a:ext cx="10515600" cy="701731"/>
          </a:xfrm>
          <a:prstGeom prst="rect">
            <a:avLst/>
          </a:prstGeom>
        </p:spPr>
        <p:txBody>
          <a:bodyPr>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3" name="Рисунок 2">
            <a:extLst>
              <a:ext uri="{FF2B5EF4-FFF2-40B4-BE49-F238E27FC236}">
                <a16:creationId xmlns:a16="http://schemas.microsoft.com/office/drawing/2014/main" id="{B8E443D3-C989-420C-939B-BB36148DB93A}"/>
              </a:ext>
            </a:extLst>
          </p:cNvPr>
          <p:cNvSpPr>
            <a:spLocks noGrp="1"/>
          </p:cNvSpPr>
          <p:nvPr>
            <p:ph type="pic" sz="quarter" idx="13"/>
          </p:nvPr>
        </p:nvSpPr>
        <p:spPr>
          <a:xfrm>
            <a:off x="97631" y="1966913"/>
            <a:ext cx="5941218" cy="3550443"/>
          </a:xfrm>
          <a:prstGeom prst="rect">
            <a:avLst/>
          </a:prstGeom>
          <a:pattFill prst="pct10">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368085364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4_Заголовок и объект">
    <p:spTree>
      <p:nvGrpSpPr>
        <p:cNvPr id="1" name=""/>
        <p:cNvGrpSpPr/>
        <p:nvPr/>
      </p:nvGrpSpPr>
      <p:grpSpPr>
        <a:xfrm>
          <a:off x="0" y="0"/>
          <a:ext cx="0" cy="0"/>
          <a:chOff x="0" y="0"/>
          <a:chExt cx="0" cy="0"/>
        </a:xfrm>
      </p:grpSpPr>
      <p:sp>
        <p:nvSpPr>
          <p:cNvPr id="2" name="Рисунок 2">
            <a:extLst>
              <a:ext uri="{FF2B5EF4-FFF2-40B4-BE49-F238E27FC236}">
                <a16:creationId xmlns:a16="http://schemas.microsoft.com/office/drawing/2014/main" id="{4757B6DF-076E-361C-332D-A0EB864637F0}"/>
              </a:ext>
            </a:extLst>
          </p:cNvPr>
          <p:cNvSpPr>
            <a:spLocks noGrp="1"/>
          </p:cNvSpPr>
          <p:nvPr>
            <p:ph type="pic" sz="quarter" idx="11"/>
          </p:nvPr>
        </p:nvSpPr>
        <p:spPr>
          <a:xfrm>
            <a:off x="-3808195" y="-1577499"/>
            <a:ext cx="10012998" cy="10012998"/>
          </a:xfrm>
          <a:prstGeom prst="ellipse">
            <a:avLst/>
          </a:prstGeom>
          <a:pattFill prst="pct5">
            <a:fgClr>
              <a:schemeClr val="accent1"/>
            </a:fgClr>
            <a:bgClr>
              <a:schemeClr val="bg1"/>
            </a:bgClr>
          </a:pattFill>
        </p:spPr>
        <p:txBody>
          <a:bodyPr/>
          <a:lstStyle/>
          <a:p>
            <a:endParaRPr lang="ru-RU"/>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6817488" y="337155"/>
            <a:ext cx="4222516" cy="701731"/>
          </a:xfrm>
          <a:prstGeom prst="rect">
            <a:avLst/>
          </a:prstGeom>
        </p:spPr>
        <p:txBody>
          <a:bodyPr wrap="square">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311042667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Заголовок и объект">
    <p:spTree>
      <p:nvGrpSpPr>
        <p:cNvPr id="1" name=""/>
        <p:cNvGrpSpPr/>
        <p:nvPr/>
      </p:nvGrpSpPr>
      <p:grpSpPr>
        <a:xfrm>
          <a:off x="0" y="0"/>
          <a:ext cx="0" cy="0"/>
          <a:chOff x="0" y="0"/>
          <a:chExt cx="0" cy="0"/>
        </a:xfrm>
      </p:grpSpPr>
      <p:sp>
        <p:nvSpPr>
          <p:cNvPr id="5" name="Овал 74">
            <a:extLst>
              <a:ext uri="{FF2B5EF4-FFF2-40B4-BE49-F238E27FC236}">
                <a16:creationId xmlns:a16="http://schemas.microsoft.com/office/drawing/2014/main" id="{C4DFF94C-E145-478A-8203-B269E81912C7}"/>
              </a:ext>
            </a:extLst>
          </p:cNvPr>
          <p:cNvSpPr/>
          <p:nvPr userDrawn="1"/>
        </p:nvSpPr>
        <p:spPr>
          <a:xfrm>
            <a:off x="5751038" y="-1321300"/>
            <a:ext cx="10207543" cy="10207538"/>
          </a:xfrm>
          <a:prstGeom prst="ellipse">
            <a:avLst/>
          </a:prstGeom>
          <a:pattFill prst="pct75">
            <a:fgClr>
              <a:schemeClr val="accent2">
                <a:lumMod val="20000"/>
                <a:lumOff val="80000"/>
              </a:schemeClr>
            </a:fgClr>
            <a:bgClr>
              <a:schemeClr val="bg1"/>
            </a:bgClr>
          </a:patt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ru-RU" sz="450" b="1" kern="0" dirty="0" err="1">
              <a:solidFill>
                <a:srgbClr val="FFFFFF"/>
              </a:solidFill>
              <a:latin typeface="Calibri"/>
            </a:endParaRPr>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37155"/>
            <a:ext cx="10515600" cy="701731"/>
          </a:xfrm>
          <a:prstGeom prst="rect">
            <a:avLst/>
          </a:prstGeom>
        </p:spPr>
        <p:txBody>
          <a:bodyPr>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pic>
        <p:nvPicPr>
          <p:cNvPr id="6" name="Picture 6">
            <a:extLst>
              <a:ext uri="{FF2B5EF4-FFF2-40B4-BE49-F238E27FC236}">
                <a16:creationId xmlns:a16="http://schemas.microsoft.com/office/drawing/2014/main" id="{9A2B306E-0650-4283-89A9-0E227DF5C62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3653557" y="953950"/>
            <a:ext cx="9148043" cy="6076437"/>
          </a:xfrm>
          <a:prstGeom prst="rect">
            <a:avLst/>
          </a:prstGeom>
        </p:spPr>
      </p:pic>
      <p:sp>
        <p:nvSpPr>
          <p:cNvPr id="3" name="Рисунок 2">
            <a:extLst>
              <a:ext uri="{FF2B5EF4-FFF2-40B4-BE49-F238E27FC236}">
                <a16:creationId xmlns:a16="http://schemas.microsoft.com/office/drawing/2014/main" id="{B8E443D3-C989-420C-939B-BB36148DB93A}"/>
              </a:ext>
            </a:extLst>
          </p:cNvPr>
          <p:cNvSpPr>
            <a:spLocks noGrp="1"/>
          </p:cNvSpPr>
          <p:nvPr>
            <p:ph type="pic" sz="quarter" idx="13"/>
          </p:nvPr>
        </p:nvSpPr>
        <p:spPr>
          <a:xfrm>
            <a:off x="5310656" y="1966913"/>
            <a:ext cx="5941218" cy="3550443"/>
          </a:xfrm>
          <a:prstGeom prst="rect">
            <a:avLst/>
          </a:prstGeom>
          <a:pattFill prst="pct10">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60252205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5_Заголовок и объект">
    <p:spTree>
      <p:nvGrpSpPr>
        <p:cNvPr id="1" name=""/>
        <p:cNvGrpSpPr/>
        <p:nvPr/>
      </p:nvGrpSpPr>
      <p:grpSpPr>
        <a:xfrm>
          <a:off x="0" y="0"/>
          <a:ext cx="0" cy="0"/>
          <a:chOff x="0" y="0"/>
          <a:chExt cx="0" cy="0"/>
        </a:xfrm>
      </p:grpSpPr>
      <p:sp>
        <p:nvSpPr>
          <p:cNvPr id="2" name="Рисунок 2">
            <a:extLst>
              <a:ext uri="{FF2B5EF4-FFF2-40B4-BE49-F238E27FC236}">
                <a16:creationId xmlns:a16="http://schemas.microsoft.com/office/drawing/2014/main" id="{6D9ED8E7-9D83-A48E-E146-0DD50B3F2F46}"/>
              </a:ext>
            </a:extLst>
          </p:cNvPr>
          <p:cNvSpPr>
            <a:spLocks noGrp="1"/>
          </p:cNvSpPr>
          <p:nvPr>
            <p:ph type="pic" sz="quarter" idx="11"/>
          </p:nvPr>
        </p:nvSpPr>
        <p:spPr>
          <a:xfrm>
            <a:off x="5216699" y="-1577499"/>
            <a:ext cx="10012998" cy="10012998"/>
          </a:xfrm>
          <a:prstGeom prst="ellipse">
            <a:avLst/>
          </a:prstGeom>
          <a:pattFill prst="pct5">
            <a:fgClr>
              <a:schemeClr val="accent1"/>
            </a:fgClr>
            <a:bgClr>
              <a:schemeClr val="bg1"/>
            </a:bgClr>
          </a:pattFill>
        </p:spPr>
        <p:txBody>
          <a:bodyPr/>
          <a:lstStyle/>
          <a:p>
            <a:endParaRPr lang="ru-RU"/>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37155"/>
            <a:ext cx="4075135" cy="1311128"/>
          </a:xfrm>
          <a:prstGeom prst="rect">
            <a:avLst/>
          </a:prstGeom>
        </p:spPr>
        <p:txBody>
          <a:bodyPr wrap="square">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307292977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Заголовок и объект">
    <p:spTree>
      <p:nvGrpSpPr>
        <p:cNvPr id="1" name=""/>
        <p:cNvGrpSpPr/>
        <p:nvPr/>
      </p:nvGrpSpPr>
      <p:grpSpPr>
        <a:xfrm>
          <a:off x="0" y="0"/>
          <a:ext cx="0" cy="0"/>
          <a:chOff x="0" y="0"/>
          <a:chExt cx="0" cy="0"/>
        </a:xfrm>
      </p:grpSpPr>
      <p:sp>
        <p:nvSpPr>
          <p:cNvPr id="8" name="Рисунок 2">
            <a:extLst>
              <a:ext uri="{FF2B5EF4-FFF2-40B4-BE49-F238E27FC236}">
                <a16:creationId xmlns:a16="http://schemas.microsoft.com/office/drawing/2014/main" id="{136B3A4F-4D8A-40B4-95C9-5200B96EE4BD}"/>
              </a:ext>
            </a:extLst>
          </p:cNvPr>
          <p:cNvSpPr>
            <a:spLocks noGrp="1"/>
          </p:cNvSpPr>
          <p:nvPr>
            <p:ph type="pic" sz="quarter" idx="13"/>
          </p:nvPr>
        </p:nvSpPr>
        <p:spPr>
          <a:xfrm>
            <a:off x="-5217" y="-522"/>
            <a:ext cx="12192000" cy="3606790"/>
          </a:xfrm>
          <a:prstGeom prst="rect">
            <a:avLst/>
          </a:prstGeom>
          <a:pattFill prst="pct5">
            <a:fgClr>
              <a:schemeClr val="accent1"/>
            </a:fgClr>
            <a:bgClr>
              <a:schemeClr val="bg1"/>
            </a:bgClr>
          </a:pattFill>
        </p:spPr>
        <p:txBody>
          <a:bodyPr/>
          <a:lstStyle/>
          <a:p>
            <a:endParaRPr lang="ru-RU"/>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838200" y="1355142"/>
            <a:ext cx="10515600" cy="701731"/>
          </a:xfrm>
          <a:prstGeom prst="rect">
            <a:avLst/>
          </a:prstGeom>
        </p:spPr>
        <p:txBody>
          <a:bodyPr>
            <a:spAutoFit/>
          </a:bodyPr>
          <a:lstStyle>
            <a:lvl1pPr algn="ctr">
              <a:defRPr>
                <a:solidFill>
                  <a:schemeClr val="bg1"/>
                </a:solidFill>
              </a:defRPr>
            </a:lvl1pPr>
          </a:lstStyle>
          <a:p>
            <a:r>
              <a:rPr lang="ru-RU" dirty="0"/>
              <a:t>Образец заголовка</a:t>
            </a:r>
          </a:p>
        </p:txBody>
      </p:sp>
    </p:spTree>
    <p:extLst>
      <p:ext uri="{BB962C8B-B14F-4D97-AF65-F5344CB8AC3E}">
        <p14:creationId xmlns:p14="http://schemas.microsoft.com/office/powerpoint/2010/main" val="163634907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255">
          <p15:clr>
            <a:srgbClr val="FBAE40"/>
          </p15:clr>
        </p15:guide>
        <p15:guide id="6" orient="horz" pos="4065">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40562"/>
            <a:ext cx="10515600" cy="701731"/>
          </a:xfrm>
          <a:prstGeom prst="rect">
            <a:avLst/>
          </a:prstGeom>
        </p:spPr>
        <p:txBody>
          <a:bodyPr>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15" name="Рисунок 2">
            <a:extLst>
              <a:ext uri="{FF2B5EF4-FFF2-40B4-BE49-F238E27FC236}">
                <a16:creationId xmlns:a16="http://schemas.microsoft.com/office/drawing/2014/main" id="{7093EDD3-4480-4049-A82A-D4049AC31133}"/>
              </a:ext>
            </a:extLst>
          </p:cNvPr>
          <p:cNvSpPr>
            <a:spLocks noGrp="1"/>
          </p:cNvSpPr>
          <p:nvPr>
            <p:ph type="pic" sz="quarter" idx="13"/>
          </p:nvPr>
        </p:nvSpPr>
        <p:spPr>
          <a:xfrm>
            <a:off x="1321383" y="1724743"/>
            <a:ext cx="2386800" cy="2386800"/>
          </a:xfrm>
          <a:prstGeom prst="ellipse">
            <a:avLst/>
          </a:prstGeom>
          <a:pattFill prst="pct5">
            <a:fgClr>
              <a:schemeClr val="accent1"/>
            </a:fgClr>
            <a:bgClr>
              <a:schemeClr val="bg1"/>
            </a:bgClr>
          </a:pattFill>
          <a:ln>
            <a:noFill/>
          </a:ln>
        </p:spPr>
        <p:txBody>
          <a:bodyPr/>
          <a:lstStyle/>
          <a:p>
            <a:endParaRPr lang="ru-RU"/>
          </a:p>
        </p:txBody>
      </p:sp>
      <p:sp>
        <p:nvSpPr>
          <p:cNvPr id="16" name="Рисунок 2">
            <a:extLst>
              <a:ext uri="{FF2B5EF4-FFF2-40B4-BE49-F238E27FC236}">
                <a16:creationId xmlns:a16="http://schemas.microsoft.com/office/drawing/2014/main" id="{FC1E6A4A-E2C0-4D63-BE71-37308DE75629}"/>
              </a:ext>
            </a:extLst>
          </p:cNvPr>
          <p:cNvSpPr>
            <a:spLocks noGrp="1"/>
          </p:cNvSpPr>
          <p:nvPr>
            <p:ph type="pic" sz="quarter" idx="14"/>
          </p:nvPr>
        </p:nvSpPr>
        <p:spPr>
          <a:xfrm>
            <a:off x="4866863" y="1724743"/>
            <a:ext cx="2386800" cy="2386800"/>
          </a:xfrm>
          <a:prstGeom prst="ellipse">
            <a:avLst/>
          </a:prstGeom>
          <a:pattFill prst="pct5">
            <a:fgClr>
              <a:schemeClr val="accent1"/>
            </a:fgClr>
            <a:bgClr>
              <a:schemeClr val="bg1"/>
            </a:bgClr>
          </a:pattFill>
          <a:ln>
            <a:noFill/>
          </a:ln>
        </p:spPr>
        <p:txBody>
          <a:bodyPr/>
          <a:lstStyle/>
          <a:p>
            <a:endParaRPr lang="ru-RU"/>
          </a:p>
        </p:txBody>
      </p:sp>
      <p:sp>
        <p:nvSpPr>
          <p:cNvPr id="17" name="Рисунок 2">
            <a:extLst>
              <a:ext uri="{FF2B5EF4-FFF2-40B4-BE49-F238E27FC236}">
                <a16:creationId xmlns:a16="http://schemas.microsoft.com/office/drawing/2014/main" id="{94FFDAA4-2EF4-4DE6-9E1D-73216D165172}"/>
              </a:ext>
            </a:extLst>
          </p:cNvPr>
          <p:cNvSpPr>
            <a:spLocks noGrp="1"/>
          </p:cNvSpPr>
          <p:nvPr>
            <p:ph type="pic" sz="quarter" idx="15"/>
          </p:nvPr>
        </p:nvSpPr>
        <p:spPr>
          <a:xfrm>
            <a:off x="8412344" y="1724743"/>
            <a:ext cx="2386800" cy="2386800"/>
          </a:xfrm>
          <a:prstGeom prst="ellipse">
            <a:avLst/>
          </a:prstGeom>
          <a:pattFill prst="pct5">
            <a:fgClr>
              <a:schemeClr val="accent1"/>
            </a:fgClr>
            <a:bgClr>
              <a:schemeClr val="bg1"/>
            </a:bgClr>
          </a:pattFill>
          <a:ln>
            <a:noFill/>
          </a:ln>
        </p:spPr>
        <p:txBody>
          <a:bodyPr/>
          <a:lstStyle/>
          <a:p>
            <a:endParaRPr lang="ru-RU"/>
          </a:p>
        </p:txBody>
      </p:sp>
    </p:spTree>
    <p:extLst>
      <p:ext uri="{BB962C8B-B14F-4D97-AF65-F5344CB8AC3E}">
        <p14:creationId xmlns:p14="http://schemas.microsoft.com/office/powerpoint/2010/main" val="137820438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85" name="Рисунок 82">
            <a:extLst>
              <a:ext uri="{FF2B5EF4-FFF2-40B4-BE49-F238E27FC236}">
                <a16:creationId xmlns:a16="http://schemas.microsoft.com/office/drawing/2014/main" id="{1E60C6E6-E49D-4E31-82A2-A999DF68C821}"/>
              </a:ext>
            </a:extLst>
          </p:cNvPr>
          <p:cNvSpPr>
            <a:spLocks noGrp="1"/>
          </p:cNvSpPr>
          <p:nvPr>
            <p:ph type="pic" sz="quarter" idx="12"/>
          </p:nvPr>
        </p:nvSpPr>
        <p:spPr>
          <a:xfrm>
            <a:off x="7986713" y="4576763"/>
            <a:ext cx="3110590" cy="2333625"/>
          </a:xfrm>
          <a:prstGeom prst="roundRect">
            <a:avLst>
              <a:gd name="adj" fmla="val 1565"/>
            </a:avLst>
          </a:prstGeom>
          <a:pattFill prst="pct5">
            <a:fgClr>
              <a:schemeClr val="accent1"/>
            </a:fgClr>
            <a:bgClr>
              <a:schemeClr val="bg1"/>
            </a:bgClr>
          </a:pattFill>
        </p:spPr>
        <p:txBody>
          <a:bodyPr anchor="ctr"/>
          <a:lstStyle>
            <a:lvl1pPr marL="0" indent="0" algn="ctr">
              <a:buNone/>
              <a:defRPr/>
            </a:lvl1pPr>
          </a:lstStyle>
          <a:p>
            <a:endParaRPr lang="ru-RU" dirty="0"/>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40562"/>
            <a:ext cx="11409878" cy="701731"/>
          </a:xfrm>
          <a:prstGeom prst="rect">
            <a:avLst/>
          </a:prstGeom>
        </p:spPr>
        <p:txBody>
          <a:bodyPr wrap="square">
            <a:spAutoFit/>
          </a:bodyPr>
          <a:lstStyle>
            <a:lvl1pPr algn="ctr">
              <a:defRPr>
                <a:solidFill>
                  <a:schemeClr val="bg1"/>
                </a:solidFill>
              </a:defRPr>
            </a:lvl1pPr>
          </a:lstStyle>
          <a:p>
            <a:r>
              <a:rPr lang="ru-RU" dirty="0"/>
              <a:t>Образец заголовка</a:t>
            </a:r>
          </a:p>
        </p:txBody>
      </p:sp>
      <p:sp>
        <p:nvSpPr>
          <p:cNvPr id="2" name="AutoShape 4">
            <a:extLst>
              <a:ext uri="{FF2B5EF4-FFF2-40B4-BE49-F238E27FC236}">
                <a16:creationId xmlns:a16="http://schemas.microsoft.com/office/drawing/2014/main" id="{75E5B588-7114-4246-AAB0-258581938DBE}"/>
              </a:ext>
            </a:extLst>
          </p:cNvPr>
          <p:cNvSpPr>
            <a:spLocks noChangeAspect="1" noChangeArrowheads="1"/>
          </p:cNvSpPr>
          <p:nvPr userDrawn="1"/>
        </p:nvSpPr>
        <p:spPr bwMode="auto">
          <a:xfrm>
            <a:off x="5943600" y="3384687"/>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1" name="Рисунок 73">
            <a:extLst>
              <a:ext uri="{FF2B5EF4-FFF2-40B4-BE49-F238E27FC236}">
                <a16:creationId xmlns:a16="http://schemas.microsoft.com/office/drawing/2014/main" id="{F818671B-5820-427D-AF49-A5299E9923DA}"/>
              </a:ext>
            </a:extLst>
          </p:cNvPr>
          <p:cNvSpPr>
            <a:spLocks noGrp="1"/>
          </p:cNvSpPr>
          <p:nvPr>
            <p:ph type="pic" sz="quarter" idx="10"/>
          </p:nvPr>
        </p:nvSpPr>
        <p:spPr>
          <a:xfrm>
            <a:off x="3862388" y="3607594"/>
            <a:ext cx="4557712" cy="2845594"/>
          </a:xfrm>
          <a:prstGeom prst="rect">
            <a:avLst/>
          </a:prstGeom>
          <a:pattFill prst="pct5">
            <a:fgClr>
              <a:schemeClr val="accent1"/>
            </a:fgClr>
            <a:bgClr>
              <a:schemeClr val="bg1"/>
            </a:bgClr>
          </a:pattFill>
        </p:spPr>
        <p:txBody>
          <a:bodyPr/>
          <a:lstStyle/>
          <a:p>
            <a:endParaRPr lang="ru-RU"/>
          </a:p>
        </p:txBody>
      </p:sp>
      <p:sp>
        <p:nvSpPr>
          <p:cNvPr id="83" name="Рисунок 82">
            <a:extLst>
              <a:ext uri="{FF2B5EF4-FFF2-40B4-BE49-F238E27FC236}">
                <a16:creationId xmlns:a16="http://schemas.microsoft.com/office/drawing/2014/main" id="{8D781D7D-BA30-4009-B3C4-207BBDFD0A87}"/>
              </a:ext>
            </a:extLst>
          </p:cNvPr>
          <p:cNvSpPr>
            <a:spLocks noGrp="1"/>
          </p:cNvSpPr>
          <p:nvPr>
            <p:ph type="pic" sz="quarter" idx="11"/>
          </p:nvPr>
        </p:nvSpPr>
        <p:spPr>
          <a:xfrm>
            <a:off x="1178842" y="4341203"/>
            <a:ext cx="2321595" cy="3102585"/>
          </a:xfrm>
          <a:prstGeom prst="roundRect">
            <a:avLst>
              <a:gd name="adj" fmla="val 1565"/>
            </a:avLst>
          </a:prstGeom>
          <a:pattFill prst="pct5">
            <a:fgClr>
              <a:schemeClr val="accent1"/>
            </a:fgClr>
            <a:bgClr>
              <a:schemeClr val="bg1"/>
            </a:bgClr>
          </a:pattFill>
        </p:spPr>
        <p:txBody>
          <a:bodyPr anchor="ctr"/>
          <a:lstStyle>
            <a:lvl1pPr marL="0" indent="0" algn="ctr">
              <a:buNone/>
              <a:defRPr/>
            </a:lvl1pPr>
          </a:lstStyle>
          <a:p>
            <a:endParaRPr lang="ru-RU" dirty="0"/>
          </a:p>
        </p:txBody>
      </p:sp>
    </p:spTree>
    <p:extLst>
      <p:ext uri="{BB962C8B-B14F-4D97-AF65-F5344CB8AC3E}">
        <p14:creationId xmlns:p14="http://schemas.microsoft.com/office/powerpoint/2010/main" val="29381823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6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40562"/>
            <a:ext cx="11409878" cy="701731"/>
          </a:xfrm>
          <a:prstGeom prst="rect">
            <a:avLst/>
          </a:prstGeom>
        </p:spPr>
        <p:txBody>
          <a:bodyPr wrap="square">
            <a:spAutoFit/>
          </a:bodyPr>
          <a:lstStyle>
            <a:lvl1pPr algn="ctr">
              <a:defRPr>
                <a:solidFill>
                  <a:schemeClr val="bg1"/>
                </a:solidFill>
              </a:defRPr>
            </a:lvl1pPr>
          </a:lstStyle>
          <a:p>
            <a:r>
              <a:rPr lang="ru-RU" dirty="0"/>
              <a:t>Образец заголовка</a:t>
            </a:r>
          </a:p>
        </p:txBody>
      </p:sp>
      <p:sp>
        <p:nvSpPr>
          <p:cNvPr id="2" name="AutoShape 4">
            <a:extLst>
              <a:ext uri="{FF2B5EF4-FFF2-40B4-BE49-F238E27FC236}">
                <a16:creationId xmlns:a16="http://schemas.microsoft.com/office/drawing/2014/main" id="{75E5B588-7114-4246-AAB0-258581938DBE}"/>
              </a:ext>
            </a:extLst>
          </p:cNvPr>
          <p:cNvSpPr>
            <a:spLocks noChangeAspect="1" noChangeArrowheads="1"/>
          </p:cNvSpPr>
          <p:nvPr userDrawn="1"/>
        </p:nvSpPr>
        <p:spPr bwMode="auto">
          <a:xfrm>
            <a:off x="5943600" y="3384687"/>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Рисунок 2">
            <a:extLst>
              <a:ext uri="{FF2B5EF4-FFF2-40B4-BE49-F238E27FC236}">
                <a16:creationId xmlns:a16="http://schemas.microsoft.com/office/drawing/2014/main" id="{0DD5E299-FA48-80FC-2F7B-26944CEDFA09}"/>
              </a:ext>
            </a:extLst>
          </p:cNvPr>
          <p:cNvSpPr>
            <a:spLocks noGrp="1"/>
          </p:cNvSpPr>
          <p:nvPr>
            <p:ph type="pic" sz="quarter" idx="11"/>
          </p:nvPr>
        </p:nvSpPr>
        <p:spPr>
          <a:xfrm>
            <a:off x="1089501" y="3537087"/>
            <a:ext cx="10012998" cy="10012998"/>
          </a:xfrm>
          <a:prstGeom prst="ellipse">
            <a:avLst/>
          </a:prstGeom>
          <a:pattFill prst="pct5">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414826033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7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40562"/>
            <a:ext cx="11409878" cy="701731"/>
          </a:xfrm>
          <a:prstGeom prst="rect">
            <a:avLst/>
          </a:prstGeom>
        </p:spPr>
        <p:txBody>
          <a:bodyPr wrap="square">
            <a:spAutoFit/>
          </a:bodyPr>
          <a:lstStyle>
            <a:lvl1pPr algn="ctr">
              <a:defRPr>
                <a:solidFill>
                  <a:schemeClr val="bg1"/>
                </a:solidFill>
              </a:defRPr>
            </a:lvl1pPr>
          </a:lstStyle>
          <a:p>
            <a:r>
              <a:rPr lang="ru-RU" dirty="0"/>
              <a:t>Образец заголовка</a:t>
            </a:r>
          </a:p>
        </p:txBody>
      </p:sp>
      <p:sp>
        <p:nvSpPr>
          <p:cNvPr id="7" name="Заголовок 2">
            <a:extLst>
              <a:ext uri="{FF2B5EF4-FFF2-40B4-BE49-F238E27FC236}">
                <a16:creationId xmlns:a16="http://schemas.microsoft.com/office/drawing/2014/main" id="{63625772-4B94-463A-AF84-929C60827F5D}"/>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solidFill>
                <a:latin typeface="Oswald Light" pitchFamily="2" charset="-52"/>
                <a:ea typeface="VTB Group Cond Book" panose="020B0506050504020204" pitchFamily="34" charset="0"/>
              </a:rPr>
              <a:t>2023 yil 7-29 aprel “Xakaton” </a:t>
            </a:r>
            <a:endParaRPr lang="ru-RU" sz="1200" b="0" dirty="0">
              <a:solidFill>
                <a:schemeClr val="bg1"/>
              </a:solidFill>
              <a:latin typeface="Oswald Light" pitchFamily="2" charset="-52"/>
              <a:ea typeface="VTB Group Cond Book" panose="020B0506050504020204" pitchFamily="34" charset="0"/>
            </a:endParaRPr>
          </a:p>
        </p:txBody>
      </p:sp>
    </p:spTree>
    <p:extLst>
      <p:ext uri="{BB962C8B-B14F-4D97-AF65-F5344CB8AC3E}">
        <p14:creationId xmlns:p14="http://schemas.microsoft.com/office/powerpoint/2010/main" val="99706137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7717223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Титульный слайд">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8" name="Заголовок 9">
            <a:extLst>
              <a:ext uri="{FF2B5EF4-FFF2-40B4-BE49-F238E27FC236}">
                <a16:creationId xmlns:a16="http://schemas.microsoft.com/office/drawing/2014/main" id="{4B6D3DEB-7D50-4F8B-A4EB-8B8DACAA64B5}"/>
              </a:ext>
            </a:extLst>
          </p:cNvPr>
          <p:cNvSpPr>
            <a:spLocks noGrp="1"/>
          </p:cNvSpPr>
          <p:nvPr>
            <p:ph type="title"/>
          </p:nvPr>
        </p:nvSpPr>
        <p:spPr>
          <a:xfrm>
            <a:off x="339210" y="340562"/>
            <a:ext cx="10515600" cy="701731"/>
          </a:xfrm>
          <a:prstGeom prst="rect">
            <a:avLst/>
          </a:prstGeom>
        </p:spPr>
        <p:txBody>
          <a:bodyPr>
            <a:spAutoFit/>
          </a:bodyPr>
          <a:lstStyle/>
          <a:p>
            <a:r>
              <a:rPr lang="ru-RU" dirty="0"/>
              <a:t>Образец заголовка</a:t>
            </a:r>
          </a:p>
        </p:txBody>
      </p:sp>
      <p:sp>
        <p:nvSpPr>
          <p:cNvPr id="9" name="Заголовок 2">
            <a:extLst>
              <a:ext uri="{FF2B5EF4-FFF2-40B4-BE49-F238E27FC236}">
                <a16:creationId xmlns:a16="http://schemas.microsoft.com/office/drawing/2014/main" id="{F0B8FE2C-96E3-444B-9949-E1D53543D75F}"/>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solidFill>
                <a:latin typeface="Oswald Light" pitchFamily="2" charset="-52"/>
                <a:ea typeface="VTB Group Cond Book" panose="020B0506050504020204" pitchFamily="34" charset="0"/>
              </a:rPr>
              <a:t>2023 yil 7-29 aprel “Xakaton” </a:t>
            </a:r>
            <a:endParaRPr lang="ru-RU" sz="1200" b="0" dirty="0">
              <a:solidFill>
                <a:schemeClr val="bg1"/>
              </a:solidFill>
              <a:latin typeface="Oswald Light" pitchFamily="2" charset="-52"/>
              <a:ea typeface="VTB Group Cond Book" panose="020B0506050504020204" pitchFamily="34" charset="0"/>
            </a:endParaRPr>
          </a:p>
        </p:txBody>
      </p:sp>
    </p:spTree>
    <p:extLst>
      <p:ext uri="{BB962C8B-B14F-4D97-AF65-F5344CB8AC3E}">
        <p14:creationId xmlns:p14="http://schemas.microsoft.com/office/powerpoint/2010/main" val="308272885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Нижний колонтитул 7">
            <a:extLst>
              <a:ext uri="{FF2B5EF4-FFF2-40B4-BE49-F238E27FC236}">
                <a16:creationId xmlns:a16="http://schemas.microsoft.com/office/drawing/2014/main" id="{CD85FC0D-9464-4538-8E32-A864AF617FD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Tree>
    <p:extLst>
      <p:ext uri="{BB962C8B-B14F-4D97-AF65-F5344CB8AC3E}">
        <p14:creationId xmlns:p14="http://schemas.microsoft.com/office/powerpoint/2010/main" val="738555044"/>
      </p:ext>
    </p:extLst>
  </p:cSld>
  <p:clrMap bg1="lt1" tx1="dk1" bg2="lt2" tx2="dk2" accent1="accent1" accent2="accent2" accent3="accent3" accent4="accent4" accent5="accent5" accent6="accent6" hlink="hlink" folHlink="folHlink"/>
  <p:sldLayoutIdLst>
    <p:sldLayoutId id="2147483649" r:id="rId1"/>
    <p:sldLayoutId id="2147483691" r:id="rId2"/>
    <p:sldLayoutId id="2147483661" r:id="rId3"/>
    <p:sldLayoutId id="2147483650" r:id="rId4"/>
    <p:sldLayoutId id="2147483684" r:id="rId5"/>
    <p:sldLayoutId id="2147483688" r:id="rId6"/>
    <p:sldLayoutId id="2147483683" r:id="rId7"/>
    <p:sldLayoutId id="2147483675" r:id="rId8"/>
    <p:sldLayoutId id="2147483690" r:id="rId9"/>
    <p:sldLayoutId id="2147483689" r:id="rId10"/>
    <p:sldLayoutId id="2147483677" r:id="rId11"/>
    <p:sldLayoutId id="2147483692" r:id="rId12"/>
    <p:sldLayoutId id="2147483678" r:id="rId13"/>
    <p:sldLayoutId id="2147483693" r:id="rId14"/>
    <p:sldLayoutId id="2147483676" r:id="rId15"/>
    <p:sldLayoutId id="2147483674" r:id="rId16"/>
    <p:sldLayoutId id="2147483680" r:id="rId17"/>
    <p:sldLayoutId id="2147483694" r:id="rId18"/>
    <p:sldLayoutId id="2147483681" r:id="rId19"/>
    <p:sldLayoutId id="2147483682" r:id="rId20"/>
    <p:sldLayoutId id="2147483679" r:id="rId2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8.xml"/><Relationship Id="rId4" Type="http://schemas.openxmlformats.org/officeDocument/2006/relationships/hyperlink" Target="https://unsplash.com/license"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10.jpe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unsplash.com/" TargetMode="External"/><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8.xml"/><Relationship Id="rId4" Type="http://schemas.openxmlformats.org/officeDocument/2006/relationships/hyperlink" Target="https://unsplash.com/licens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F1E0505-E303-D8ED-6CC0-D70EACE43B47}"/>
              </a:ext>
            </a:extLst>
          </p:cNvPr>
          <p:cNvSpPr txBox="1">
            <a:spLocks/>
          </p:cNvSpPr>
          <p:nvPr/>
        </p:nvSpPr>
        <p:spPr bwMode="gray">
          <a:xfrm>
            <a:off x="7579039" y="4793149"/>
            <a:ext cx="3805871" cy="338554"/>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200" dirty="0" err="1">
                <a:solidFill>
                  <a:srgbClr val="FFFF00"/>
                </a:solidFill>
                <a:latin typeface="Oswald Light" pitchFamily="2" charset="-52"/>
                <a:ea typeface="VTB Group Cond Book" panose="020B0506050504020204" pitchFamily="34" charset="77"/>
              </a:rPr>
              <a:t>Begijonov</a:t>
            </a:r>
            <a:r>
              <a:rPr lang="en-US" sz="2200" dirty="0">
                <a:solidFill>
                  <a:srgbClr val="FFFF00"/>
                </a:solidFill>
                <a:latin typeface="Oswald Light" pitchFamily="2" charset="-52"/>
                <a:ea typeface="VTB Group Cond Book" panose="020B0506050504020204" pitchFamily="34" charset="77"/>
              </a:rPr>
              <a:t> </a:t>
            </a:r>
            <a:r>
              <a:rPr lang="en-US" sz="2200" dirty="0" err="1">
                <a:solidFill>
                  <a:srgbClr val="FFFF00"/>
                </a:solidFill>
                <a:latin typeface="Oswald Light" pitchFamily="2" charset="-52"/>
                <a:ea typeface="VTB Group Cond Book" panose="020B0506050504020204" pitchFamily="34" charset="77"/>
              </a:rPr>
              <a:t>Makhmudbek</a:t>
            </a:r>
            <a:endParaRPr lang="ru-RU" sz="2200" dirty="0">
              <a:solidFill>
                <a:srgbClr val="FFFF00"/>
              </a:solidFill>
              <a:latin typeface="Oswald Light" pitchFamily="2" charset="-52"/>
              <a:ea typeface="VTB Group Cond Book" panose="020B0506050504020204" pitchFamily="34" charset="77"/>
            </a:endParaRPr>
          </a:p>
        </p:txBody>
      </p:sp>
      <p:sp>
        <p:nvSpPr>
          <p:cNvPr id="7" name="Rounded Rectangle 17">
            <a:extLst>
              <a:ext uri="{FF2B5EF4-FFF2-40B4-BE49-F238E27FC236}">
                <a16:creationId xmlns:a16="http://schemas.microsoft.com/office/drawing/2014/main" id="{6AB33A65-AF4F-1F56-FEAF-DC2BF6049A20}"/>
              </a:ext>
            </a:extLst>
          </p:cNvPr>
          <p:cNvSpPr/>
          <p:nvPr/>
        </p:nvSpPr>
        <p:spPr>
          <a:xfrm>
            <a:off x="7579039" y="5242190"/>
            <a:ext cx="3174328" cy="510230"/>
          </a:xfrm>
          <a:prstGeom prst="roundRect">
            <a:avLst/>
          </a:prstGeom>
          <a:solidFill>
            <a:schemeClr val="accent3"/>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8" name="Rounded Rectangle 4">
            <a:extLst>
              <a:ext uri="{FF2B5EF4-FFF2-40B4-BE49-F238E27FC236}">
                <a16:creationId xmlns:a16="http://schemas.microsoft.com/office/drawing/2014/main" id="{092A18EC-EEA5-80D5-6B0C-D5A11DAFF90E}"/>
              </a:ext>
            </a:extLst>
          </p:cNvPr>
          <p:cNvSpPr/>
          <p:nvPr/>
        </p:nvSpPr>
        <p:spPr>
          <a:xfrm>
            <a:off x="9325230" y="5242190"/>
            <a:ext cx="1635826" cy="510230"/>
          </a:xfrm>
          <a:prstGeom prst="roundRect">
            <a:avLst/>
          </a:prstGeom>
          <a:solidFill>
            <a:schemeClr val="accent2"/>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9" name="TextBox 8">
            <a:extLst>
              <a:ext uri="{FF2B5EF4-FFF2-40B4-BE49-F238E27FC236}">
                <a16:creationId xmlns:a16="http://schemas.microsoft.com/office/drawing/2014/main" id="{E85399D5-B759-F1E3-BA76-36685FD6CB58}"/>
              </a:ext>
            </a:extLst>
          </p:cNvPr>
          <p:cNvSpPr txBox="1">
            <a:spLocks/>
          </p:cNvSpPr>
          <p:nvPr/>
        </p:nvSpPr>
        <p:spPr bwMode="gray">
          <a:xfrm>
            <a:off x="8130988" y="5307144"/>
            <a:ext cx="2775319" cy="384721"/>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500" dirty="0" err="1">
                <a:solidFill>
                  <a:schemeClr val="bg1"/>
                </a:solidFill>
                <a:latin typeface="Oswald Light" pitchFamily="2" charset="-52"/>
                <a:ea typeface="VTB Group Cond Book" panose="020B0506050504020204" pitchFamily="34" charset="77"/>
              </a:rPr>
              <a:t>AndMI</a:t>
            </a:r>
            <a:r>
              <a:rPr lang="en-US" sz="2500" dirty="0">
                <a:solidFill>
                  <a:schemeClr val="bg1"/>
                </a:solidFill>
                <a:latin typeface="Oswald Light" pitchFamily="2" charset="-52"/>
                <a:ea typeface="VTB Group Cond Book" panose="020B0506050504020204" pitchFamily="34" charset="77"/>
              </a:rPr>
              <a:t>          2023-2024</a:t>
            </a:r>
            <a:endParaRPr lang="ru-RU" sz="2500" dirty="0">
              <a:solidFill>
                <a:schemeClr val="bg1"/>
              </a:solidFill>
              <a:latin typeface="Oswald Light" pitchFamily="2" charset="-52"/>
              <a:ea typeface="VTB Group Cond Book" panose="020B0506050504020204" pitchFamily="34" charset="77"/>
            </a:endParaRPr>
          </a:p>
        </p:txBody>
      </p:sp>
      <p:sp>
        <p:nvSpPr>
          <p:cNvPr id="11" name="TextBox 10">
            <a:extLst>
              <a:ext uri="{FF2B5EF4-FFF2-40B4-BE49-F238E27FC236}">
                <a16:creationId xmlns:a16="http://schemas.microsoft.com/office/drawing/2014/main" id="{D3236CCD-9B28-5CE5-3DDC-C40178E1D1A6}"/>
              </a:ext>
            </a:extLst>
          </p:cNvPr>
          <p:cNvSpPr txBox="1"/>
          <p:nvPr/>
        </p:nvSpPr>
        <p:spPr>
          <a:xfrm>
            <a:off x="6753201" y="219901"/>
            <a:ext cx="5438799" cy="1446550"/>
          </a:xfrm>
          <a:prstGeom prst="rect">
            <a:avLst/>
          </a:prstGeom>
          <a:noFill/>
          <a:ln>
            <a:noFill/>
          </a:ln>
        </p:spPr>
        <p:txBody>
          <a:bodyPr wrap="square" lIns="91440" tIns="45720" rIns="91440" bIns="45720" rtlCol="0">
            <a:spAutoFit/>
          </a:bodyPr>
          <a:lstStyle/>
          <a:p>
            <a:r>
              <a:rPr lang="en-US" sz="4400" b="1" dirty="0">
                <a:solidFill>
                  <a:schemeClr val="bg1"/>
                </a:solidFill>
                <a:latin typeface="Oswald" pitchFamily="2" charset="-52"/>
                <a:ea typeface="Roboto Condensed" panose="02000000000000000000" pitchFamily="2" charset="0"/>
                <a:cs typeface="Roboto Condensed" panose="02000000000000000000" pitchFamily="2" charset="0"/>
              </a:rPr>
              <a:t>Drawing geometry and engineering graphics</a:t>
            </a:r>
          </a:p>
        </p:txBody>
      </p:sp>
      <p:sp>
        <p:nvSpPr>
          <p:cNvPr id="2" name="TextBox 1">
            <a:extLst>
              <a:ext uri="{FF2B5EF4-FFF2-40B4-BE49-F238E27FC236}">
                <a16:creationId xmlns:a16="http://schemas.microsoft.com/office/drawing/2014/main" id="{085A35DD-AA2F-D986-8797-18101F661DE1}"/>
              </a:ext>
            </a:extLst>
          </p:cNvPr>
          <p:cNvSpPr txBox="1"/>
          <p:nvPr/>
        </p:nvSpPr>
        <p:spPr>
          <a:xfrm>
            <a:off x="6986860" y="3409220"/>
            <a:ext cx="4209224" cy="830997"/>
          </a:xfrm>
          <a:prstGeom prst="rect">
            <a:avLst/>
          </a:prstGeom>
          <a:noFill/>
          <a:ln>
            <a:noFill/>
          </a:ln>
        </p:spPr>
        <p:txBody>
          <a:bodyPr wrap="square" lIns="91440" tIns="45720" rIns="91440" bIns="45720" rtlCol="0">
            <a:spAutoFit/>
          </a:bodyPr>
          <a:lstStyle/>
          <a:p>
            <a:r>
              <a:rPr lang="en-US" sz="2400" dirty="0">
                <a:solidFill>
                  <a:schemeClr val="bg1"/>
                </a:solidFill>
                <a:latin typeface="Oswald" pitchFamily="2" charset="-52"/>
                <a:ea typeface="Roboto Condensed" panose="02000000000000000000" pitchFamily="2" charset="0"/>
              </a:rPr>
              <a:t>Designing and placing of reeds. Cylindrical and conical fennels.</a:t>
            </a:r>
          </a:p>
        </p:txBody>
      </p:sp>
      <p:pic>
        <p:nvPicPr>
          <p:cNvPr id="4" name="Рисунок 3"/>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t="17089" b="17089"/>
          <a:stretch>
            <a:fillRect/>
          </a:stretch>
        </p:blipFill>
        <p:spPr>
          <a:xfrm>
            <a:off x="-2402541" y="-611683"/>
            <a:ext cx="9047182" cy="9047182"/>
          </a:xfrm>
        </p:spPr>
      </p:pic>
      <p:sp>
        <p:nvSpPr>
          <p:cNvPr id="10" name="TextBox 9">
            <a:extLst>
              <a:ext uri="{FF2B5EF4-FFF2-40B4-BE49-F238E27FC236}">
                <a16:creationId xmlns:a16="http://schemas.microsoft.com/office/drawing/2014/main" id="{4F1E0505-E303-D8ED-6CC0-D70EACE43B47}"/>
              </a:ext>
            </a:extLst>
          </p:cNvPr>
          <p:cNvSpPr txBox="1">
            <a:spLocks/>
          </p:cNvSpPr>
          <p:nvPr/>
        </p:nvSpPr>
        <p:spPr bwMode="gray">
          <a:xfrm>
            <a:off x="7887775" y="1865918"/>
            <a:ext cx="3805871" cy="338554"/>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algn="r" fontAlgn="base">
              <a:spcAft>
                <a:spcPct val="0"/>
              </a:spcAft>
              <a:buClr>
                <a:srgbClr val="009FE9"/>
              </a:buClr>
            </a:pPr>
            <a:r>
              <a:rPr lang="en-US" sz="2200" dirty="0">
                <a:solidFill>
                  <a:srgbClr val="FFFF00"/>
                </a:solidFill>
                <a:latin typeface="Oswald Light" pitchFamily="2" charset="-52"/>
                <a:ea typeface="VTB Group Cond Book" panose="020B0506050504020204" pitchFamily="34" charset="77"/>
              </a:rPr>
              <a:t>Week 5</a:t>
            </a:r>
            <a:endParaRPr lang="ru-RU" sz="2200" dirty="0">
              <a:solidFill>
                <a:srgbClr val="FFFF00"/>
              </a:solidFill>
              <a:latin typeface="Oswald Light" pitchFamily="2" charset="-52"/>
              <a:ea typeface="VTB Group Cond Book" panose="020B0506050504020204" pitchFamily="34" charset="77"/>
            </a:endParaRPr>
          </a:p>
        </p:txBody>
      </p:sp>
    </p:spTree>
    <p:extLst>
      <p:ext uri="{BB962C8B-B14F-4D97-AF65-F5344CB8AC3E}">
        <p14:creationId xmlns:p14="http://schemas.microsoft.com/office/powerpoint/2010/main" val="6990285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F1E0505-E303-D8ED-6CC0-D70EACE43B47}"/>
              </a:ext>
            </a:extLst>
          </p:cNvPr>
          <p:cNvSpPr txBox="1">
            <a:spLocks/>
          </p:cNvSpPr>
          <p:nvPr/>
        </p:nvSpPr>
        <p:spPr bwMode="gray">
          <a:xfrm>
            <a:off x="7579039" y="4793149"/>
            <a:ext cx="3805871" cy="338554"/>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200" dirty="0" err="1">
                <a:solidFill>
                  <a:srgbClr val="FFFF00"/>
                </a:solidFill>
                <a:latin typeface="Oswald Light" pitchFamily="2" charset="-52"/>
                <a:ea typeface="VTB Group Cond Book" panose="020B0506050504020204" pitchFamily="34" charset="77"/>
              </a:rPr>
              <a:t>Begijonov</a:t>
            </a:r>
            <a:r>
              <a:rPr lang="en-US" sz="2200" dirty="0">
                <a:solidFill>
                  <a:srgbClr val="FFFF00"/>
                </a:solidFill>
                <a:latin typeface="Oswald Light" pitchFamily="2" charset="-52"/>
                <a:ea typeface="VTB Group Cond Book" panose="020B0506050504020204" pitchFamily="34" charset="77"/>
              </a:rPr>
              <a:t> </a:t>
            </a:r>
            <a:r>
              <a:rPr lang="en-US" sz="2200" dirty="0" err="1">
                <a:solidFill>
                  <a:srgbClr val="FFFF00"/>
                </a:solidFill>
                <a:latin typeface="Oswald Light" pitchFamily="2" charset="-52"/>
                <a:ea typeface="VTB Group Cond Book" panose="020B0506050504020204" pitchFamily="34" charset="77"/>
              </a:rPr>
              <a:t>Makhmudbek</a:t>
            </a:r>
            <a:endParaRPr lang="ru-RU" sz="2200" dirty="0">
              <a:solidFill>
                <a:srgbClr val="FFFF00"/>
              </a:solidFill>
              <a:latin typeface="Oswald Light" pitchFamily="2" charset="-52"/>
              <a:ea typeface="VTB Group Cond Book" panose="020B0506050504020204" pitchFamily="34" charset="77"/>
            </a:endParaRPr>
          </a:p>
        </p:txBody>
      </p:sp>
      <p:sp>
        <p:nvSpPr>
          <p:cNvPr id="7" name="Rounded Rectangle 17">
            <a:extLst>
              <a:ext uri="{FF2B5EF4-FFF2-40B4-BE49-F238E27FC236}">
                <a16:creationId xmlns:a16="http://schemas.microsoft.com/office/drawing/2014/main" id="{6AB33A65-AF4F-1F56-FEAF-DC2BF6049A20}"/>
              </a:ext>
            </a:extLst>
          </p:cNvPr>
          <p:cNvSpPr/>
          <p:nvPr/>
        </p:nvSpPr>
        <p:spPr>
          <a:xfrm>
            <a:off x="7579039" y="5242190"/>
            <a:ext cx="3174328" cy="510230"/>
          </a:xfrm>
          <a:prstGeom prst="roundRect">
            <a:avLst/>
          </a:prstGeom>
          <a:solidFill>
            <a:schemeClr val="accent3"/>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8" name="Rounded Rectangle 4">
            <a:extLst>
              <a:ext uri="{FF2B5EF4-FFF2-40B4-BE49-F238E27FC236}">
                <a16:creationId xmlns:a16="http://schemas.microsoft.com/office/drawing/2014/main" id="{092A18EC-EEA5-80D5-6B0C-D5A11DAFF90E}"/>
              </a:ext>
            </a:extLst>
          </p:cNvPr>
          <p:cNvSpPr/>
          <p:nvPr/>
        </p:nvSpPr>
        <p:spPr>
          <a:xfrm>
            <a:off x="9325230" y="5242190"/>
            <a:ext cx="1635826" cy="510230"/>
          </a:xfrm>
          <a:prstGeom prst="roundRect">
            <a:avLst/>
          </a:prstGeom>
          <a:solidFill>
            <a:schemeClr val="accent2"/>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9" name="TextBox 8">
            <a:extLst>
              <a:ext uri="{FF2B5EF4-FFF2-40B4-BE49-F238E27FC236}">
                <a16:creationId xmlns:a16="http://schemas.microsoft.com/office/drawing/2014/main" id="{E85399D5-B759-F1E3-BA76-36685FD6CB58}"/>
              </a:ext>
            </a:extLst>
          </p:cNvPr>
          <p:cNvSpPr txBox="1">
            <a:spLocks/>
          </p:cNvSpPr>
          <p:nvPr/>
        </p:nvSpPr>
        <p:spPr bwMode="gray">
          <a:xfrm>
            <a:off x="8130988" y="5307144"/>
            <a:ext cx="2775319" cy="384721"/>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500" dirty="0" err="1">
                <a:solidFill>
                  <a:schemeClr val="bg1"/>
                </a:solidFill>
                <a:latin typeface="Oswald Light" pitchFamily="2" charset="-52"/>
                <a:ea typeface="VTB Group Cond Book" panose="020B0506050504020204" pitchFamily="34" charset="77"/>
              </a:rPr>
              <a:t>AndMI</a:t>
            </a:r>
            <a:r>
              <a:rPr lang="en-US" sz="2500" dirty="0">
                <a:solidFill>
                  <a:schemeClr val="bg1"/>
                </a:solidFill>
                <a:latin typeface="Oswald Light" pitchFamily="2" charset="-52"/>
                <a:ea typeface="VTB Group Cond Book" panose="020B0506050504020204" pitchFamily="34" charset="77"/>
              </a:rPr>
              <a:t>          2023-2024</a:t>
            </a:r>
            <a:endParaRPr lang="ru-RU" sz="2500" dirty="0">
              <a:solidFill>
                <a:schemeClr val="bg1"/>
              </a:solidFill>
              <a:latin typeface="Oswald Light" pitchFamily="2" charset="-52"/>
              <a:ea typeface="VTB Group Cond Book" panose="020B0506050504020204" pitchFamily="34" charset="77"/>
            </a:endParaRPr>
          </a:p>
        </p:txBody>
      </p:sp>
      <p:sp>
        <p:nvSpPr>
          <p:cNvPr id="11" name="TextBox 10">
            <a:extLst>
              <a:ext uri="{FF2B5EF4-FFF2-40B4-BE49-F238E27FC236}">
                <a16:creationId xmlns:a16="http://schemas.microsoft.com/office/drawing/2014/main" id="{D3236CCD-9B28-5CE5-3DDC-C40178E1D1A6}"/>
              </a:ext>
            </a:extLst>
          </p:cNvPr>
          <p:cNvSpPr txBox="1"/>
          <p:nvPr/>
        </p:nvSpPr>
        <p:spPr>
          <a:xfrm>
            <a:off x="6753201" y="219901"/>
            <a:ext cx="5438799" cy="2123658"/>
          </a:xfrm>
          <a:prstGeom prst="rect">
            <a:avLst/>
          </a:prstGeom>
          <a:noFill/>
          <a:ln>
            <a:noFill/>
          </a:ln>
        </p:spPr>
        <p:txBody>
          <a:bodyPr wrap="square" lIns="91440" tIns="45720" rIns="91440" bIns="45720" rtlCol="0">
            <a:spAutoFit/>
          </a:bodyPr>
          <a:lstStyle/>
          <a:p>
            <a:r>
              <a:rPr lang="en-US" sz="4400" b="1" dirty="0">
                <a:solidFill>
                  <a:schemeClr val="bg1"/>
                </a:solidFill>
                <a:latin typeface="Oswald" pitchFamily="2" charset="-52"/>
                <a:ea typeface="Roboto Condensed" panose="02000000000000000000" pitchFamily="2" charset="0"/>
                <a:cs typeface="Roboto Condensed" panose="02000000000000000000" pitchFamily="2" charset="0"/>
              </a:rPr>
              <a:t>CHIZMA GEOMETRIYA </a:t>
            </a:r>
            <a:r>
              <a:rPr lang="en-US" sz="4400" b="1" dirty="0" err="1">
                <a:solidFill>
                  <a:schemeClr val="bg1"/>
                </a:solidFill>
                <a:latin typeface="Oswald" pitchFamily="2" charset="-52"/>
                <a:ea typeface="Roboto Condensed" panose="02000000000000000000" pitchFamily="2" charset="0"/>
                <a:cs typeface="Roboto Condensed" panose="02000000000000000000" pitchFamily="2" charset="0"/>
              </a:rPr>
              <a:t>va</a:t>
            </a:r>
            <a:r>
              <a:rPr lang="en-US" sz="4400" b="1" dirty="0">
                <a:solidFill>
                  <a:schemeClr val="bg1"/>
                </a:solidFill>
                <a:latin typeface="Oswald" pitchFamily="2" charset="-52"/>
                <a:ea typeface="Roboto Condensed" panose="02000000000000000000" pitchFamily="2" charset="0"/>
                <a:cs typeface="Roboto Condensed" panose="02000000000000000000" pitchFamily="2" charset="0"/>
              </a:rPr>
              <a:t> MUHANDISLIK GRAFIKASI</a:t>
            </a:r>
          </a:p>
        </p:txBody>
      </p:sp>
      <p:sp>
        <p:nvSpPr>
          <p:cNvPr id="2" name="TextBox 1">
            <a:extLst>
              <a:ext uri="{FF2B5EF4-FFF2-40B4-BE49-F238E27FC236}">
                <a16:creationId xmlns:a16="http://schemas.microsoft.com/office/drawing/2014/main" id="{085A35DD-AA2F-D986-8797-18101F661DE1}"/>
              </a:ext>
            </a:extLst>
          </p:cNvPr>
          <p:cNvSpPr txBox="1"/>
          <p:nvPr/>
        </p:nvSpPr>
        <p:spPr>
          <a:xfrm>
            <a:off x="6986860" y="3409220"/>
            <a:ext cx="4398050" cy="830997"/>
          </a:xfrm>
          <a:prstGeom prst="rect">
            <a:avLst/>
          </a:prstGeom>
          <a:noFill/>
          <a:ln>
            <a:noFill/>
          </a:ln>
        </p:spPr>
        <p:txBody>
          <a:bodyPr wrap="square" lIns="91440" tIns="45720" rIns="91440" bIns="45720" rtlCol="0">
            <a:spAutoFit/>
          </a:bodyPr>
          <a:lstStyle/>
          <a:p>
            <a:r>
              <a:rPr lang="en-US" sz="2400" dirty="0" err="1">
                <a:solidFill>
                  <a:schemeClr val="bg1"/>
                </a:solidFill>
                <a:latin typeface="Oswald" pitchFamily="2" charset="-52"/>
                <a:ea typeface="Roboto Condensed" panose="02000000000000000000" pitchFamily="2" charset="0"/>
              </a:rPr>
              <a:t>Sirtlarni</a:t>
            </a:r>
            <a:r>
              <a:rPr lang="en-US" sz="2400" dirty="0">
                <a:solidFill>
                  <a:schemeClr val="bg1"/>
                </a:solidFill>
                <a:latin typeface="Oswald" pitchFamily="2" charset="-52"/>
                <a:ea typeface="Roboto Condensed" panose="02000000000000000000" pitchFamily="2" charset="0"/>
              </a:rPr>
              <a:t> </a:t>
            </a:r>
            <a:r>
              <a:rPr lang="en-US" sz="2400" dirty="0" err="1">
                <a:solidFill>
                  <a:schemeClr val="bg1"/>
                </a:solidFill>
                <a:latin typeface="Oswald" pitchFamily="2" charset="-52"/>
                <a:ea typeface="Roboto Condensed" panose="02000000000000000000" pitchFamily="2" charset="0"/>
              </a:rPr>
              <a:t>loyihalash</a:t>
            </a:r>
            <a:r>
              <a:rPr lang="en-US" sz="2400" dirty="0">
                <a:solidFill>
                  <a:schemeClr val="bg1"/>
                </a:solidFill>
                <a:latin typeface="Oswald" pitchFamily="2" charset="-52"/>
                <a:ea typeface="Roboto Condensed" panose="02000000000000000000" pitchFamily="2" charset="0"/>
              </a:rPr>
              <a:t> </a:t>
            </a:r>
            <a:r>
              <a:rPr lang="en-US" sz="2400" dirty="0" err="1">
                <a:solidFill>
                  <a:schemeClr val="bg1"/>
                </a:solidFill>
                <a:latin typeface="Oswald" pitchFamily="2" charset="-52"/>
                <a:ea typeface="Roboto Condensed" panose="02000000000000000000" pitchFamily="2" charset="0"/>
              </a:rPr>
              <a:t>va</a:t>
            </a:r>
            <a:r>
              <a:rPr lang="en-US" sz="2400" dirty="0">
                <a:solidFill>
                  <a:schemeClr val="bg1"/>
                </a:solidFill>
                <a:latin typeface="Oswald" pitchFamily="2" charset="-52"/>
                <a:ea typeface="Roboto Condensed" panose="02000000000000000000" pitchFamily="2" charset="0"/>
              </a:rPr>
              <a:t> </a:t>
            </a:r>
            <a:r>
              <a:rPr lang="en-US" sz="2400" dirty="0" err="1">
                <a:solidFill>
                  <a:schemeClr val="bg1"/>
                </a:solidFill>
                <a:latin typeface="Oswald" pitchFamily="2" charset="-52"/>
                <a:ea typeface="Roboto Condensed" panose="02000000000000000000" pitchFamily="2" charset="0"/>
              </a:rPr>
              <a:t>joylashtirish</a:t>
            </a:r>
            <a:r>
              <a:rPr lang="en-US" sz="2400" dirty="0">
                <a:solidFill>
                  <a:schemeClr val="bg1"/>
                </a:solidFill>
                <a:latin typeface="Oswald" pitchFamily="2" charset="-52"/>
                <a:ea typeface="Roboto Condensed" panose="02000000000000000000" pitchFamily="2" charset="0"/>
              </a:rPr>
              <a:t>. </a:t>
            </a:r>
            <a:r>
              <a:rPr lang="en-US" sz="2400" dirty="0" err="1">
                <a:solidFill>
                  <a:schemeClr val="bg1"/>
                </a:solidFill>
                <a:latin typeface="Oswald" pitchFamily="2" charset="-52"/>
                <a:ea typeface="Roboto Condensed" panose="02000000000000000000" pitchFamily="2" charset="0"/>
              </a:rPr>
              <a:t>Silindrsimon</a:t>
            </a:r>
            <a:r>
              <a:rPr lang="en-US" sz="2400" dirty="0">
                <a:solidFill>
                  <a:schemeClr val="bg1"/>
                </a:solidFill>
                <a:latin typeface="Oswald" pitchFamily="2" charset="-52"/>
                <a:ea typeface="Roboto Condensed" panose="02000000000000000000" pitchFamily="2" charset="0"/>
              </a:rPr>
              <a:t> </a:t>
            </a:r>
            <a:r>
              <a:rPr lang="en-US" sz="2400" dirty="0" err="1">
                <a:solidFill>
                  <a:schemeClr val="bg1"/>
                </a:solidFill>
                <a:latin typeface="Oswald" pitchFamily="2" charset="-52"/>
                <a:ea typeface="Roboto Condensed" panose="02000000000000000000" pitchFamily="2" charset="0"/>
              </a:rPr>
              <a:t>va</a:t>
            </a:r>
            <a:r>
              <a:rPr lang="en-US" sz="2400" dirty="0">
                <a:solidFill>
                  <a:schemeClr val="bg1"/>
                </a:solidFill>
                <a:latin typeface="Oswald" pitchFamily="2" charset="-52"/>
                <a:ea typeface="Roboto Condensed" panose="02000000000000000000" pitchFamily="2" charset="0"/>
              </a:rPr>
              <a:t> </a:t>
            </a:r>
            <a:r>
              <a:rPr lang="en-US" sz="2400" dirty="0" err="1">
                <a:solidFill>
                  <a:schemeClr val="bg1"/>
                </a:solidFill>
                <a:latin typeface="Oswald" pitchFamily="2" charset="-52"/>
                <a:ea typeface="Roboto Condensed" panose="02000000000000000000" pitchFamily="2" charset="0"/>
              </a:rPr>
              <a:t>konussimon</a:t>
            </a:r>
            <a:r>
              <a:rPr lang="en-US" sz="2400" dirty="0">
                <a:solidFill>
                  <a:schemeClr val="bg1"/>
                </a:solidFill>
                <a:latin typeface="Oswald" pitchFamily="2" charset="-52"/>
                <a:ea typeface="Roboto Condensed" panose="02000000000000000000" pitchFamily="2" charset="0"/>
              </a:rPr>
              <a:t> </a:t>
            </a:r>
            <a:r>
              <a:rPr lang="en-US" sz="2400" dirty="0" err="1">
                <a:solidFill>
                  <a:schemeClr val="bg1"/>
                </a:solidFill>
                <a:latin typeface="Oswald" pitchFamily="2" charset="-52"/>
                <a:ea typeface="Roboto Condensed" panose="02000000000000000000" pitchFamily="2" charset="0"/>
              </a:rPr>
              <a:t>shakllar</a:t>
            </a:r>
            <a:r>
              <a:rPr lang="en-US" sz="2400" dirty="0">
                <a:solidFill>
                  <a:schemeClr val="bg1"/>
                </a:solidFill>
                <a:latin typeface="Oswald" pitchFamily="2" charset="-52"/>
                <a:ea typeface="Roboto Condensed" panose="02000000000000000000" pitchFamily="2" charset="0"/>
              </a:rPr>
              <a:t>.</a:t>
            </a:r>
            <a:endParaRPr lang="en-US" sz="2400" dirty="0">
              <a:solidFill>
                <a:schemeClr val="bg1"/>
              </a:solidFill>
              <a:latin typeface="Oswald" pitchFamily="2" charset="-52"/>
              <a:ea typeface="Roboto Condensed" panose="02000000000000000000" pitchFamily="2" charset="0"/>
              <a:cs typeface="Roboto Condensed" panose="02000000000000000000" pitchFamily="2" charset="0"/>
            </a:endParaRPr>
          </a:p>
        </p:txBody>
      </p:sp>
      <p:pic>
        <p:nvPicPr>
          <p:cNvPr id="4" name="Рисунок 3"/>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t="17089" b="17089"/>
          <a:stretch>
            <a:fillRect/>
          </a:stretch>
        </p:blipFill>
        <p:spPr>
          <a:xfrm>
            <a:off x="-2402541" y="-611683"/>
            <a:ext cx="9047182" cy="9047182"/>
          </a:xfrm>
        </p:spPr>
      </p:pic>
      <p:sp>
        <p:nvSpPr>
          <p:cNvPr id="3" name="Прямоугольник 2"/>
          <p:cNvSpPr/>
          <p:nvPr/>
        </p:nvSpPr>
        <p:spPr>
          <a:xfrm>
            <a:off x="2205317" y="6117976"/>
            <a:ext cx="6096000" cy="646331"/>
          </a:xfrm>
          <a:prstGeom prst="rect">
            <a:avLst/>
          </a:prstGeom>
        </p:spPr>
        <p:txBody>
          <a:bodyPr>
            <a:spAutoFit/>
          </a:bodyPr>
          <a:lstStyle/>
          <a:p>
            <a:r>
              <a:rPr lang="ru-RU" dirty="0" err="1"/>
              <a:t>Kevin</a:t>
            </a:r>
            <a:r>
              <a:rPr lang="ru-RU" dirty="0"/>
              <a:t> V. (2022). </a:t>
            </a:r>
            <a:r>
              <a:rPr lang="ru-RU" dirty="0" err="1"/>
              <a:t>The</a:t>
            </a:r>
            <a:r>
              <a:rPr lang="ru-RU" dirty="0"/>
              <a:t> </a:t>
            </a:r>
            <a:r>
              <a:rPr lang="ru-RU" dirty="0" err="1"/>
              <a:t>Articulated</a:t>
            </a:r>
            <a:r>
              <a:rPr lang="ru-RU" dirty="0"/>
              <a:t> </a:t>
            </a:r>
            <a:r>
              <a:rPr lang="ru-RU" dirty="0" err="1"/>
              <a:t>Wall</a:t>
            </a:r>
            <a:r>
              <a:rPr lang="ru-RU" dirty="0"/>
              <a:t>, </a:t>
            </a:r>
            <a:r>
              <a:rPr lang="ru-RU" dirty="0" err="1"/>
              <a:t>better</a:t>
            </a:r>
            <a:r>
              <a:rPr lang="ru-RU" dirty="0"/>
              <a:t> </a:t>
            </a:r>
            <a:r>
              <a:rPr lang="ru-RU" dirty="0" err="1"/>
              <a:t>known</a:t>
            </a:r>
            <a:r>
              <a:rPr lang="ru-RU" dirty="0"/>
              <a:t> </a:t>
            </a:r>
            <a:r>
              <a:rPr lang="ru-RU" dirty="0" err="1"/>
              <a:t>as</a:t>
            </a:r>
            <a:r>
              <a:rPr lang="ru-RU" dirty="0"/>
              <a:t> </a:t>
            </a:r>
            <a:r>
              <a:rPr lang="ru-RU" dirty="0" err="1"/>
              <a:t>the</a:t>
            </a:r>
            <a:r>
              <a:rPr lang="ru-RU" dirty="0"/>
              <a:t> I-25 </a:t>
            </a:r>
            <a:r>
              <a:rPr lang="ru-RU" dirty="0" err="1"/>
              <a:t>french</a:t>
            </a:r>
            <a:r>
              <a:rPr lang="ru-RU" dirty="0"/>
              <a:t> </a:t>
            </a:r>
            <a:r>
              <a:rPr lang="ru-RU" dirty="0" err="1"/>
              <a:t>fries</a:t>
            </a:r>
            <a:r>
              <a:rPr lang="ru-RU" dirty="0"/>
              <a:t> </a:t>
            </a:r>
            <a:r>
              <a:rPr lang="ru-RU" dirty="0" err="1"/>
              <a:t>by</a:t>
            </a:r>
            <a:r>
              <a:rPr lang="ru-RU" dirty="0"/>
              <a:t> </a:t>
            </a:r>
            <a:r>
              <a:rPr lang="ru-RU" dirty="0" err="1"/>
              <a:t>Herbert</a:t>
            </a:r>
            <a:r>
              <a:rPr lang="ru-RU" dirty="0"/>
              <a:t> </a:t>
            </a:r>
            <a:r>
              <a:rPr lang="ru-RU" dirty="0" err="1"/>
              <a:t>Bayer</a:t>
            </a:r>
            <a:r>
              <a:rPr lang="ru-RU" dirty="0"/>
              <a:t>. </a:t>
            </a:r>
            <a:r>
              <a:rPr lang="ru-RU" dirty="0" err="1"/>
              <a:t>Unsplash</a:t>
            </a:r>
            <a:r>
              <a:rPr lang="ru-RU" dirty="0"/>
              <a:t>. https://unsplash.com/photos/-NUxh4Xop74</a:t>
            </a:r>
          </a:p>
        </p:txBody>
      </p:sp>
    </p:spTree>
    <p:extLst>
      <p:ext uri="{BB962C8B-B14F-4D97-AF65-F5344CB8AC3E}">
        <p14:creationId xmlns:p14="http://schemas.microsoft.com/office/powerpoint/2010/main" val="27222683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6972" y="2501744"/>
            <a:ext cx="1295846" cy="8638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5" name="Прямоугольник 89">
            <a:extLst>
              <a:ext uri="{FF2B5EF4-FFF2-40B4-BE49-F238E27FC236}">
                <a16:creationId xmlns:a16="http://schemas.microsoft.com/office/drawing/2014/main" id="{D9D26434-EA57-B947-A355-DD9C43A9BF65}"/>
              </a:ext>
            </a:extLst>
          </p:cNvPr>
          <p:cNvSpPr/>
          <p:nvPr/>
        </p:nvSpPr>
        <p:spPr>
          <a:xfrm>
            <a:off x="1722587" y="1425785"/>
            <a:ext cx="1650752" cy="3015817"/>
          </a:xfrm>
          <a:prstGeom prst="rect">
            <a:avLst/>
          </a:prstGeom>
          <a:solidFill>
            <a:schemeClr val="bg1"/>
          </a:solidFill>
        </p:spPr>
        <p:txBody>
          <a:bodyPr wrap="square">
            <a:spAutoFit/>
          </a:bodyPr>
          <a:lstStyle/>
          <a:p>
            <a:pPr algn="ctr" defTabSz="914309" fontAlgn="base">
              <a:spcBef>
                <a:spcPct val="0"/>
              </a:spcBef>
              <a:spcAft>
                <a:spcPct val="0"/>
              </a:spcAft>
              <a:defRPr/>
            </a:pPr>
            <a:r>
              <a:rPr lang="en-US" sz="18998" b="1" dirty="0">
                <a:solidFill>
                  <a:schemeClr val="accent1"/>
                </a:solidFill>
                <a:latin typeface="+mj-lt"/>
                <a:ea typeface="VTB Group Cond Demi Bold" panose="020B0506050504020204" pitchFamily="34" charset="77"/>
              </a:rPr>
              <a:t>1</a:t>
            </a:r>
            <a:endParaRPr lang="ru-RU" sz="18998" b="1" dirty="0">
              <a:solidFill>
                <a:schemeClr val="accent1"/>
              </a:solidFill>
              <a:latin typeface="+mj-lt"/>
              <a:ea typeface="VTB Group Cond Demi Bold" panose="020B0506050504020204" pitchFamily="34" charset="77"/>
            </a:endParaRPr>
          </a:p>
        </p:txBody>
      </p:sp>
      <p:sp>
        <p:nvSpPr>
          <p:cNvPr id="26" name="Прямоугольник 89">
            <a:extLst>
              <a:ext uri="{FF2B5EF4-FFF2-40B4-BE49-F238E27FC236}">
                <a16:creationId xmlns:a16="http://schemas.microsoft.com/office/drawing/2014/main" id="{1321A889-6000-D44C-81CF-DF77430B04A8}"/>
              </a:ext>
            </a:extLst>
          </p:cNvPr>
          <p:cNvSpPr/>
          <p:nvPr/>
        </p:nvSpPr>
        <p:spPr>
          <a:xfrm>
            <a:off x="5309861" y="1425785"/>
            <a:ext cx="1650752" cy="3015817"/>
          </a:xfrm>
          <a:prstGeom prst="rect">
            <a:avLst/>
          </a:prstGeom>
          <a:solidFill>
            <a:schemeClr val="bg1"/>
          </a:solidFill>
        </p:spPr>
        <p:txBody>
          <a:bodyPr wrap="square">
            <a:spAutoFit/>
          </a:bodyPr>
          <a:lstStyle/>
          <a:p>
            <a:pPr algn="ctr" defTabSz="914309" fontAlgn="base">
              <a:spcBef>
                <a:spcPct val="0"/>
              </a:spcBef>
              <a:spcAft>
                <a:spcPct val="0"/>
              </a:spcAft>
              <a:defRPr/>
            </a:pPr>
            <a:r>
              <a:rPr lang="en-US" sz="18998" b="1" dirty="0">
                <a:solidFill>
                  <a:schemeClr val="accent1"/>
                </a:solidFill>
                <a:latin typeface="+mj-lt"/>
                <a:ea typeface="VTB Group Cond Demi Bold" panose="020B0506050504020204" pitchFamily="34" charset="77"/>
              </a:rPr>
              <a:t>2</a:t>
            </a:r>
            <a:endParaRPr lang="ru-RU" sz="18998" b="1" dirty="0">
              <a:solidFill>
                <a:schemeClr val="accent1"/>
              </a:solidFill>
              <a:latin typeface="+mj-lt"/>
              <a:ea typeface="VTB Group Cond Demi Bold" panose="020B0506050504020204" pitchFamily="34" charset="77"/>
            </a:endParaRPr>
          </a:p>
        </p:txBody>
      </p:sp>
      <p:sp>
        <p:nvSpPr>
          <p:cNvPr id="27" name="Прямоугольник 89">
            <a:extLst>
              <a:ext uri="{FF2B5EF4-FFF2-40B4-BE49-F238E27FC236}">
                <a16:creationId xmlns:a16="http://schemas.microsoft.com/office/drawing/2014/main" id="{B53E7CAC-8E76-0D41-A6D5-D12B7497D66C}"/>
              </a:ext>
            </a:extLst>
          </p:cNvPr>
          <p:cNvSpPr/>
          <p:nvPr/>
        </p:nvSpPr>
        <p:spPr>
          <a:xfrm>
            <a:off x="8780630" y="1425785"/>
            <a:ext cx="1650752" cy="3015817"/>
          </a:xfrm>
          <a:prstGeom prst="rect">
            <a:avLst/>
          </a:prstGeom>
          <a:solidFill>
            <a:schemeClr val="bg1"/>
          </a:solidFill>
        </p:spPr>
        <p:txBody>
          <a:bodyPr wrap="square">
            <a:spAutoFit/>
          </a:bodyPr>
          <a:lstStyle/>
          <a:p>
            <a:pPr algn="ctr" defTabSz="914309" fontAlgn="base">
              <a:spcBef>
                <a:spcPct val="0"/>
              </a:spcBef>
              <a:spcAft>
                <a:spcPct val="0"/>
              </a:spcAft>
              <a:defRPr/>
            </a:pPr>
            <a:r>
              <a:rPr lang="en-US" sz="18998" b="1" dirty="0">
                <a:solidFill>
                  <a:schemeClr val="accent1"/>
                </a:solidFill>
                <a:latin typeface="+mj-lt"/>
                <a:ea typeface="VTB Group Cond Demi Bold" panose="020B0506050504020204" pitchFamily="34" charset="77"/>
              </a:rPr>
              <a:t>3</a:t>
            </a:r>
            <a:endParaRPr lang="ru-RU" sz="18998" b="1" dirty="0">
              <a:solidFill>
                <a:schemeClr val="accent1"/>
              </a:solidFill>
              <a:latin typeface="+mj-lt"/>
              <a:ea typeface="VTB Group Cond Demi Bold" panose="020B0506050504020204" pitchFamily="34" charset="77"/>
            </a:endParaRPr>
          </a:p>
        </p:txBody>
      </p:sp>
      <p:sp>
        <p:nvSpPr>
          <p:cNvPr id="3" name="Title 2">
            <a:extLst>
              <a:ext uri="{FF2B5EF4-FFF2-40B4-BE49-F238E27FC236}">
                <a16:creationId xmlns:a16="http://schemas.microsoft.com/office/drawing/2014/main" id="{214C3ACB-0164-7845-ADE5-96D3BEC8B2AD}"/>
              </a:ext>
            </a:extLst>
          </p:cNvPr>
          <p:cNvSpPr>
            <a:spLocks noGrp="1"/>
          </p:cNvSpPr>
          <p:nvPr>
            <p:ph type="title"/>
          </p:nvPr>
        </p:nvSpPr>
        <p:spPr>
          <a:xfrm>
            <a:off x="339210" y="322669"/>
            <a:ext cx="10515600" cy="3139321"/>
          </a:xfrm>
          <a:prstGeom prst="rect">
            <a:avLst/>
          </a:prstGeom>
        </p:spPr>
        <p:txBody>
          <a:bodyPr/>
          <a:lstStyle/>
          <a:p>
            <a:pPr algn="ctr"/>
            <a:r>
              <a:rPr lang="en-US" dirty="0" err="1">
                <a:solidFill>
                  <a:schemeClr val="accent3">
                    <a:lumMod val="75000"/>
                  </a:schemeClr>
                </a:solidFill>
                <a:latin typeface="Oswald" pitchFamily="2" charset="-52"/>
                <a:ea typeface="Roboto Condensed" panose="02000000000000000000" pitchFamily="2" charset="0"/>
              </a:rPr>
              <a:t>Sirtlarni</a:t>
            </a:r>
            <a:r>
              <a:rPr lang="en-US" dirty="0">
                <a:solidFill>
                  <a:schemeClr val="accent3">
                    <a:lumMod val="75000"/>
                  </a:schemeClr>
                </a:solidFill>
                <a:latin typeface="Oswald" pitchFamily="2" charset="-52"/>
                <a:ea typeface="Roboto Condensed" panose="02000000000000000000" pitchFamily="2" charset="0"/>
              </a:rPr>
              <a:t> </a:t>
            </a:r>
            <a:r>
              <a:rPr lang="en-US" dirty="0" err="1">
                <a:solidFill>
                  <a:schemeClr val="accent3">
                    <a:lumMod val="75000"/>
                  </a:schemeClr>
                </a:solidFill>
                <a:latin typeface="Oswald" pitchFamily="2" charset="-52"/>
                <a:ea typeface="Roboto Condensed" panose="02000000000000000000" pitchFamily="2" charset="0"/>
              </a:rPr>
              <a:t>loyihalash</a:t>
            </a:r>
            <a:r>
              <a:rPr lang="en-US" dirty="0">
                <a:solidFill>
                  <a:schemeClr val="accent3">
                    <a:lumMod val="75000"/>
                  </a:schemeClr>
                </a:solidFill>
                <a:latin typeface="Oswald" pitchFamily="2" charset="-52"/>
                <a:ea typeface="Roboto Condensed" panose="02000000000000000000" pitchFamily="2" charset="0"/>
              </a:rPr>
              <a:t> </a:t>
            </a:r>
            <a:r>
              <a:rPr lang="en-US" dirty="0" err="1">
                <a:solidFill>
                  <a:schemeClr val="accent3">
                    <a:lumMod val="75000"/>
                  </a:schemeClr>
                </a:solidFill>
                <a:latin typeface="Oswald" pitchFamily="2" charset="-52"/>
                <a:ea typeface="Roboto Condensed" panose="02000000000000000000" pitchFamily="2" charset="0"/>
              </a:rPr>
              <a:t>va</a:t>
            </a:r>
            <a:r>
              <a:rPr lang="en-US" dirty="0">
                <a:solidFill>
                  <a:schemeClr val="accent3">
                    <a:lumMod val="75000"/>
                  </a:schemeClr>
                </a:solidFill>
                <a:latin typeface="Oswald" pitchFamily="2" charset="-52"/>
                <a:ea typeface="Roboto Condensed" panose="02000000000000000000" pitchFamily="2" charset="0"/>
              </a:rPr>
              <a:t> </a:t>
            </a:r>
            <a:r>
              <a:rPr lang="en-US" dirty="0" err="1">
                <a:solidFill>
                  <a:schemeClr val="accent3">
                    <a:lumMod val="75000"/>
                  </a:schemeClr>
                </a:solidFill>
                <a:latin typeface="Oswald" pitchFamily="2" charset="-52"/>
                <a:ea typeface="Roboto Condensed" panose="02000000000000000000" pitchFamily="2" charset="0"/>
              </a:rPr>
              <a:t>joylashtirish</a:t>
            </a:r>
            <a:r>
              <a:rPr lang="en-US" dirty="0">
                <a:solidFill>
                  <a:schemeClr val="accent3">
                    <a:lumMod val="75000"/>
                  </a:schemeClr>
                </a:solidFill>
                <a:latin typeface="Oswald" pitchFamily="2" charset="-52"/>
                <a:ea typeface="Roboto Condensed" panose="02000000000000000000" pitchFamily="2" charset="0"/>
              </a:rPr>
              <a:t>. </a:t>
            </a:r>
            <a:r>
              <a:rPr lang="en-US" dirty="0" err="1">
                <a:solidFill>
                  <a:schemeClr val="accent3">
                    <a:lumMod val="75000"/>
                  </a:schemeClr>
                </a:solidFill>
                <a:latin typeface="Oswald" pitchFamily="2" charset="-52"/>
                <a:ea typeface="Roboto Condensed" panose="02000000000000000000" pitchFamily="2" charset="0"/>
              </a:rPr>
              <a:t>Silindrsimon</a:t>
            </a:r>
            <a:r>
              <a:rPr lang="en-US" dirty="0">
                <a:solidFill>
                  <a:schemeClr val="accent3">
                    <a:lumMod val="75000"/>
                  </a:schemeClr>
                </a:solidFill>
                <a:latin typeface="Oswald" pitchFamily="2" charset="-52"/>
                <a:ea typeface="Roboto Condensed" panose="02000000000000000000" pitchFamily="2" charset="0"/>
              </a:rPr>
              <a:t> </a:t>
            </a:r>
            <a:r>
              <a:rPr lang="en-US" dirty="0" err="1">
                <a:solidFill>
                  <a:schemeClr val="accent3">
                    <a:lumMod val="75000"/>
                  </a:schemeClr>
                </a:solidFill>
                <a:latin typeface="Oswald" pitchFamily="2" charset="-52"/>
                <a:ea typeface="Roboto Condensed" panose="02000000000000000000" pitchFamily="2" charset="0"/>
              </a:rPr>
              <a:t>va</a:t>
            </a:r>
            <a:r>
              <a:rPr lang="en-US" dirty="0">
                <a:solidFill>
                  <a:schemeClr val="accent3">
                    <a:lumMod val="75000"/>
                  </a:schemeClr>
                </a:solidFill>
                <a:latin typeface="Oswald" pitchFamily="2" charset="-52"/>
                <a:ea typeface="Roboto Condensed" panose="02000000000000000000" pitchFamily="2" charset="0"/>
              </a:rPr>
              <a:t> </a:t>
            </a:r>
            <a:r>
              <a:rPr lang="en-US" dirty="0" err="1">
                <a:solidFill>
                  <a:schemeClr val="accent3">
                    <a:lumMod val="75000"/>
                  </a:schemeClr>
                </a:solidFill>
                <a:latin typeface="Oswald" pitchFamily="2" charset="-52"/>
                <a:ea typeface="Roboto Condensed" panose="02000000000000000000" pitchFamily="2" charset="0"/>
              </a:rPr>
              <a:t>konussimon</a:t>
            </a:r>
            <a:r>
              <a:rPr lang="en-US" dirty="0">
                <a:solidFill>
                  <a:schemeClr val="accent3">
                    <a:lumMod val="75000"/>
                  </a:schemeClr>
                </a:solidFill>
                <a:latin typeface="Oswald" pitchFamily="2" charset="-52"/>
                <a:ea typeface="Roboto Condensed" panose="02000000000000000000" pitchFamily="2" charset="0"/>
              </a:rPr>
              <a:t> </a:t>
            </a:r>
            <a:r>
              <a:rPr lang="en-US" dirty="0" err="1">
                <a:solidFill>
                  <a:schemeClr val="accent3">
                    <a:lumMod val="75000"/>
                  </a:schemeClr>
                </a:solidFill>
                <a:latin typeface="Oswald" pitchFamily="2" charset="-52"/>
                <a:ea typeface="Roboto Condensed" panose="02000000000000000000" pitchFamily="2" charset="0"/>
              </a:rPr>
              <a:t>shakllar</a:t>
            </a:r>
            <a:r>
              <a:rPr lang="en-US" dirty="0">
                <a:solidFill>
                  <a:schemeClr val="accent3">
                    <a:lumMod val="75000"/>
                  </a:schemeClr>
                </a:solidFill>
                <a:latin typeface="Oswald" pitchFamily="2" charset="-52"/>
                <a:ea typeface="Roboto Condensed" panose="02000000000000000000" pitchFamily="2" charset="0"/>
              </a:rPr>
              <a:t>.</a:t>
            </a:r>
            <a:br>
              <a:rPr lang="en-US" dirty="0">
                <a:solidFill>
                  <a:schemeClr val="accent3">
                    <a:lumMod val="75000"/>
                  </a:schemeClr>
                </a:solidFill>
                <a:latin typeface="Oswald" pitchFamily="2" charset="-52"/>
                <a:ea typeface="Roboto Condensed" panose="02000000000000000000" pitchFamily="2" charset="0"/>
                <a:cs typeface="Roboto Condensed" panose="02000000000000000000" pitchFamily="2" charset="0"/>
              </a:rPr>
            </a:br>
            <a:br>
              <a:rPr lang="en-US" dirty="0">
                <a:solidFill>
                  <a:schemeClr val="accent2">
                    <a:lumMod val="50000"/>
                  </a:schemeClr>
                </a:solidFill>
                <a:latin typeface="Oswald" pitchFamily="2" charset="-52"/>
                <a:ea typeface="Roboto Condensed" panose="02000000000000000000" pitchFamily="2" charset="0"/>
                <a:cs typeface="Roboto Condensed" panose="02000000000000000000" pitchFamily="2" charset="0"/>
              </a:rPr>
            </a:br>
            <a:br>
              <a:rPr lang="en-US" b="1" dirty="0">
                <a:solidFill>
                  <a:schemeClr val="accent1"/>
                </a:solidFill>
              </a:rPr>
            </a:br>
            <a:endParaRPr lang="ru-RU" b="1" dirty="0">
              <a:solidFill>
                <a:schemeClr val="accent1"/>
              </a:solidFill>
            </a:endParaRPr>
          </a:p>
        </p:txBody>
      </p:sp>
      <p:sp>
        <p:nvSpPr>
          <p:cNvPr id="16" name="Номер слайда 5">
            <a:extLst>
              <a:ext uri="{FF2B5EF4-FFF2-40B4-BE49-F238E27FC236}">
                <a16:creationId xmlns:a16="http://schemas.microsoft.com/office/drawing/2014/main" id="{C2DFD1A4-A2BA-4131-9143-9C232E6C270E}"/>
              </a:ext>
            </a:extLst>
          </p:cNvPr>
          <p:cNvSpPr>
            <a:spLocks noGrp="1"/>
          </p:cNvSpPr>
          <p:nvPr>
            <p:ph type="sldNum" sz="quarter" idx="12"/>
          </p:nvPr>
        </p:nvSpPr>
        <p:spPr>
          <a:prstGeom prst="rect">
            <a:avLst/>
          </a:prstGeom>
        </p:spPr>
        <p:txBody>
          <a:bodyPr/>
          <a:lstStyle/>
          <a:p>
            <a:fld id="{373AE3C4-C2A6-4DCD-9963-3D7F259FD580}" type="slidenum">
              <a:rPr lang="ru-RU" smtClean="0"/>
              <a:t>3</a:t>
            </a:fld>
            <a:endParaRPr lang="ru-RU"/>
          </a:p>
        </p:txBody>
      </p:sp>
      <p:sp>
        <p:nvSpPr>
          <p:cNvPr id="7" name="Прямоугольник 89">
            <a:extLst>
              <a:ext uri="{FF2B5EF4-FFF2-40B4-BE49-F238E27FC236}">
                <a16:creationId xmlns:a16="http://schemas.microsoft.com/office/drawing/2014/main" id="{46AE3FAF-EA59-4B48-AFFD-61623945DA29}"/>
              </a:ext>
            </a:extLst>
          </p:cNvPr>
          <p:cNvSpPr/>
          <p:nvPr/>
        </p:nvSpPr>
        <p:spPr>
          <a:xfrm>
            <a:off x="1120951" y="4227422"/>
            <a:ext cx="3040080" cy="1815882"/>
          </a:xfrm>
          <a:prstGeom prst="rect">
            <a:avLst/>
          </a:prstGeom>
        </p:spPr>
        <p:txBody>
          <a:bodyPr wrap="square">
            <a:spAutoFit/>
          </a:bodyPr>
          <a:lstStyle/>
          <a:p>
            <a:pPr algn="ctr"/>
            <a:r>
              <a:rPr lang="en-US" sz="2800" dirty="0">
                <a:solidFill>
                  <a:schemeClr val="accent2">
                    <a:lumMod val="50000"/>
                  </a:schemeClr>
                </a:solidFill>
                <a:latin typeface="Oswald" pitchFamily="2" charset="-52"/>
                <a:ea typeface="Roboto Condensed" panose="02000000000000000000" pitchFamily="2" charset="0"/>
              </a:rPr>
              <a:t>3D </a:t>
            </a:r>
            <a:r>
              <a:rPr lang="en-US" sz="2800" dirty="0" err="1">
                <a:solidFill>
                  <a:schemeClr val="accent2">
                    <a:lumMod val="50000"/>
                  </a:schemeClr>
                </a:solidFill>
                <a:latin typeface="Oswald" pitchFamily="2" charset="-52"/>
                <a:ea typeface="Roboto Condensed" panose="02000000000000000000" pitchFamily="2" charset="0"/>
              </a:rPr>
              <a:t>modellashtirish</a:t>
            </a:r>
            <a:r>
              <a:rPr lang="en-US" sz="2800" dirty="0">
                <a:solidFill>
                  <a:schemeClr val="accent2">
                    <a:lumMod val="50000"/>
                  </a:schemeClr>
                </a:solidFill>
                <a:latin typeface="Oswald" pitchFamily="2" charset="-52"/>
                <a:ea typeface="Roboto Condensed" panose="02000000000000000000" pitchFamily="2" charset="0"/>
              </a:rPr>
              <a:t> </a:t>
            </a:r>
            <a:r>
              <a:rPr lang="en-US" sz="2800" dirty="0" err="1">
                <a:solidFill>
                  <a:schemeClr val="accent2">
                    <a:lumMod val="50000"/>
                  </a:schemeClr>
                </a:solidFill>
                <a:latin typeface="Oswald" pitchFamily="2" charset="-52"/>
                <a:ea typeface="Roboto Condensed" panose="02000000000000000000" pitchFamily="2" charset="0"/>
              </a:rPr>
              <a:t>haqida</a:t>
            </a:r>
            <a:r>
              <a:rPr lang="en-US" sz="2800" dirty="0">
                <a:solidFill>
                  <a:schemeClr val="accent2">
                    <a:lumMod val="50000"/>
                  </a:schemeClr>
                </a:solidFill>
                <a:latin typeface="Oswald" pitchFamily="2" charset="-52"/>
                <a:ea typeface="Roboto Condensed" panose="02000000000000000000" pitchFamily="2" charset="0"/>
              </a:rPr>
              <a:t> </a:t>
            </a:r>
            <a:r>
              <a:rPr lang="en-US" sz="2800" dirty="0" err="1">
                <a:solidFill>
                  <a:schemeClr val="accent2">
                    <a:lumMod val="50000"/>
                  </a:schemeClr>
                </a:solidFill>
                <a:latin typeface="Oswald" pitchFamily="2" charset="-52"/>
                <a:ea typeface="Roboto Condensed" panose="02000000000000000000" pitchFamily="2" charset="0"/>
              </a:rPr>
              <a:t>tushuncha</a:t>
            </a:r>
            <a:r>
              <a:rPr lang="en-US" sz="2800" dirty="0">
                <a:solidFill>
                  <a:schemeClr val="accent2">
                    <a:lumMod val="50000"/>
                  </a:schemeClr>
                </a:solidFill>
                <a:latin typeface="Oswald" pitchFamily="2" charset="-52"/>
                <a:ea typeface="Roboto Condensed" panose="02000000000000000000" pitchFamily="2" charset="0"/>
              </a:rPr>
              <a:t>. </a:t>
            </a:r>
            <a:r>
              <a:rPr lang="en-US" sz="2800" dirty="0" err="1">
                <a:solidFill>
                  <a:schemeClr val="accent2">
                    <a:lumMod val="50000"/>
                  </a:schemeClr>
                </a:solidFill>
                <a:latin typeface="Oswald" pitchFamily="2" charset="-52"/>
                <a:ea typeface="Roboto Condensed" panose="02000000000000000000" pitchFamily="2" charset="0"/>
              </a:rPr>
              <a:t>sirtlar</a:t>
            </a:r>
            <a:r>
              <a:rPr lang="en-US" sz="2800" dirty="0">
                <a:solidFill>
                  <a:schemeClr val="accent2">
                    <a:lumMod val="50000"/>
                  </a:schemeClr>
                </a:solidFill>
                <a:latin typeface="Oswald" pitchFamily="2" charset="-52"/>
                <a:ea typeface="Roboto Condensed" panose="02000000000000000000" pitchFamily="2" charset="0"/>
              </a:rPr>
              <a:t> </a:t>
            </a:r>
            <a:r>
              <a:rPr lang="en-US" sz="2800" dirty="0" err="1">
                <a:solidFill>
                  <a:schemeClr val="accent2">
                    <a:lumMod val="50000"/>
                  </a:schemeClr>
                </a:solidFill>
                <a:latin typeface="Oswald" pitchFamily="2" charset="-52"/>
                <a:ea typeface="Roboto Condensed" panose="02000000000000000000" pitchFamily="2" charset="0"/>
              </a:rPr>
              <a:t>va</a:t>
            </a:r>
            <a:r>
              <a:rPr lang="en-US" sz="2800" dirty="0">
                <a:solidFill>
                  <a:schemeClr val="accent2">
                    <a:lumMod val="50000"/>
                  </a:schemeClr>
                </a:solidFill>
                <a:latin typeface="Oswald" pitchFamily="2" charset="-52"/>
                <a:ea typeface="Roboto Condensed" panose="02000000000000000000" pitchFamily="2" charset="0"/>
              </a:rPr>
              <a:t> </a:t>
            </a:r>
            <a:r>
              <a:rPr lang="en-US" sz="2800" dirty="0" err="1">
                <a:solidFill>
                  <a:schemeClr val="accent2">
                    <a:lumMod val="50000"/>
                  </a:schemeClr>
                </a:solidFill>
                <a:latin typeface="Oswald" pitchFamily="2" charset="-52"/>
                <a:ea typeface="Roboto Condensed" panose="02000000000000000000" pitchFamily="2" charset="0"/>
              </a:rPr>
              <a:t>ularning</a:t>
            </a:r>
            <a:r>
              <a:rPr lang="en-US" sz="2800" dirty="0">
                <a:solidFill>
                  <a:schemeClr val="accent2">
                    <a:lumMod val="50000"/>
                  </a:schemeClr>
                </a:solidFill>
                <a:latin typeface="Oswald" pitchFamily="2" charset="-52"/>
                <a:ea typeface="Roboto Condensed" panose="02000000000000000000" pitchFamily="2" charset="0"/>
              </a:rPr>
              <a:t> </a:t>
            </a:r>
            <a:r>
              <a:rPr lang="en-US" sz="2800" dirty="0" err="1">
                <a:solidFill>
                  <a:schemeClr val="accent2">
                    <a:lumMod val="50000"/>
                  </a:schemeClr>
                </a:solidFill>
                <a:latin typeface="Oswald" pitchFamily="2" charset="-52"/>
                <a:ea typeface="Roboto Condensed" panose="02000000000000000000" pitchFamily="2" charset="0"/>
              </a:rPr>
              <a:t>klassifikatsiyasi</a:t>
            </a:r>
            <a:r>
              <a:rPr lang="en-US" sz="2800" dirty="0">
                <a:solidFill>
                  <a:schemeClr val="accent2">
                    <a:lumMod val="50000"/>
                  </a:schemeClr>
                </a:solidFill>
                <a:latin typeface="Oswald" pitchFamily="2" charset="-52"/>
                <a:ea typeface="Roboto Condensed" panose="02000000000000000000" pitchFamily="2" charset="0"/>
              </a:rPr>
              <a:t>.</a:t>
            </a:r>
          </a:p>
        </p:txBody>
      </p:sp>
      <p:sp>
        <p:nvSpPr>
          <p:cNvPr id="8" name="Прямоугольник 112">
            <a:extLst>
              <a:ext uri="{FF2B5EF4-FFF2-40B4-BE49-F238E27FC236}">
                <a16:creationId xmlns:a16="http://schemas.microsoft.com/office/drawing/2014/main" id="{9C8909F7-D927-F740-9836-8F8C8156580D}"/>
              </a:ext>
            </a:extLst>
          </p:cNvPr>
          <p:cNvSpPr/>
          <p:nvPr/>
        </p:nvSpPr>
        <p:spPr>
          <a:xfrm>
            <a:off x="4702602" y="4232022"/>
            <a:ext cx="2865271" cy="1569660"/>
          </a:xfrm>
          <a:prstGeom prst="rect">
            <a:avLst/>
          </a:prstGeom>
        </p:spPr>
        <p:txBody>
          <a:bodyPr wrap="square">
            <a:spAutoFit/>
          </a:bodyPr>
          <a:lstStyle/>
          <a:p>
            <a:pPr algn="ctr" defTabSz="914309" fontAlgn="base">
              <a:spcBef>
                <a:spcPct val="0"/>
              </a:spcBef>
              <a:spcAft>
                <a:spcPct val="0"/>
              </a:spcAft>
              <a:defRPr/>
            </a:pPr>
            <a:r>
              <a:rPr lang="en-US" sz="3200" dirty="0" err="1">
                <a:solidFill>
                  <a:schemeClr val="accent2">
                    <a:lumMod val="50000"/>
                  </a:schemeClr>
                </a:solidFill>
                <a:latin typeface="Oswald" pitchFamily="2" charset="-52"/>
                <a:ea typeface="Roboto Condensed" panose="02000000000000000000" pitchFamily="2" charset="0"/>
              </a:rPr>
              <a:t>Sirtlar</a:t>
            </a:r>
            <a:r>
              <a:rPr lang="en-US" sz="3200" dirty="0">
                <a:solidFill>
                  <a:schemeClr val="accent2">
                    <a:lumMod val="50000"/>
                  </a:schemeClr>
                </a:solidFill>
                <a:latin typeface="Oswald" pitchFamily="2" charset="-52"/>
                <a:ea typeface="Roboto Condensed" panose="02000000000000000000" pitchFamily="2" charset="0"/>
              </a:rPr>
              <a:t> </a:t>
            </a:r>
            <a:r>
              <a:rPr lang="en-US" sz="3200" dirty="0" err="1">
                <a:solidFill>
                  <a:schemeClr val="accent2">
                    <a:lumMod val="50000"/>
                  </a:schemeClr>
                </a:solidFill>
                <a:latin typeface="Oswald" pitchFamily="2" charset="-52"/>
                <a:ea typeface="Roboto Condensed" panose="02000000000000000000" pitchFamily="2" charset="0"/>
              </a:rPr>
              <a:t>va</a:t>
            </a:r>
            <a:r>
              <a:rPr lang="en-US" sz="3200" dirty="0">
                <a:solidFill>
                  <a:schemeClr val="accent2">
                    <a:lumMod val="50000"/>
                  </a:schemeClr>
                </a:solidFill>
                <a:latin typeface="Oswald" pitchFamily="2" charset="-52"/>
                <a:ea typeface="Roboto Condensed" panose="02000000000000000000" pitchFamily="2" charset="0"/>
              </a:rPr>
              <a:t> </a:t>
            </a:r>
            <a:r>
              <a:rPr lang="en-US" sz="3200" dirty="0" err="1">
                <a:solidFill>
                  <a:schemeClr val="accent2">
                    <a:lumMod val="50000"/>
                  </a:schemeClr>
                </a:solidFill>
                <a:latin typeface="Oswald" pitchFamily="2" charset="-52"/>
                <a:ea typeface="Roboto Condensed" panose="02000000000000000000" pitchFamily="2" charset="0"/>
              </a:rPr>
              <a:t>ular</a:t>
            </a:r>
            <a:r>
              <a:rPr lang="en-US" sz="3200" dirty="0">
                <a:solidFill>
                  <a:schemeClr val="accent2">
                    <a:lumMod val="50000"/>
                  </a:schemeClr>
                </a:solidFill>
                <a:latin typeface="Oswald" pitchFamily="2" charset="-52"/>
                <a:ea typeface="Roboto Condensed" panose="02000000000000000000" pitchFamily="2" charset="0"/>
              </a:rPr>
              <a:t> </a:t>
            </a:r>
            <a:r>
              <a:rPr lang="en-US" sz="3200" dirty="0" err="1">
                <a:solidFill>
                  <a:schemeClr val="accent2">
                    <a:lumMod val="50000"/>
                  </a:schemeClr>
                </a:solidFill>
                <a:latin typeface="Oswald" pitchFamily="2" charset="-52"/>
                <a:ea typeface="Roboto Condensed" panose="02000000000000000000" pitchFamily="2" charset="0"/>
              </a:rPr>
              <a:t>bilan</a:t>
            </a:r>
            <a:r>
              <a:rPr lang="en-US" sz="3200" dirty="0">
                <a:solidFill>
                  <a:schemeClr val="accent2">
                    <a:lumMod val="50000"/>
                  </a:schemeClr>
                </a:solidFill>
                <a:latin typeface="Oswald" pitchFamily="2" charset="-52"/>
                <a:ea typeface="Roboto Condensed" panose="02000000000000000000" pitchFamily="2" charset="0"/>
              </a:rPr>
              <a:t> </a:t>
            </a:r>
            <a:r>
              <a:rPr lang="en-US" sz="3200" dirty="0" err="1">
                <a:solidFill>
                  <a:schemeClr val="accent2">
                    <a:lumMod val="50000"/>
                  </a:schemeClr>
                </a:solidFill>
                <a:latin typeface="Oswald" pitchFamily="2" charset="-52"/>
                <a:ea typeface="Roboto Condensed" panose="02000000000000000000" pitchFamily="2" charset="0"/>
              </a:rPr>
              <a:t>bog’liq</a:t>
            </a:r>
            <a:r>
              <a:rPr lang="en-US" sz="3200" dirty="0">
                <a:solidFill>
                  <a:schemeClr val="accent2">
                    <a:lumMod val="50000"/>
                  </a:schemeClr>
                </a:solidFill>
                <a:latin typeface="Oswald" pitchFamily="2" charset="-52"/>
                <a:ea typeface="Roboto Condensed" panose="02000000000000000000" pitchFamily="2" charset="0"/>
              </a:rPr>
              <a:t> </a:t>
            </a:r>
            <a:r>
              <a:rPr lang="en-US" sz="3200" dirty="0" err="1">
                <a:solidFill>
                  <a:schemeClr val="accent2">
                    <a:lumMod val="50000"/>
                  </a:schemeClr>
                </a:solidFill>
                <a:latin typeface="Oswald" pitchFamily="2" charset="-52"/>
                <a:ea typeface="Roboto Condensed" panose="02000000000000000000" pitchFamily="2" charset="0"/>
              </a:rPr>
              <a:t>ilmiy</a:t>
            </a:r>
            <a:r>
              <a:rPr lang="en-US" sz="3200" dirty="0">
                <a:solidFill>
                  <a:schemeClr val="accent2">
                    <a:lumMod val="50000"/>
                  </a:schemeClr>
                </a:solidFill>
                <a:latin typeface="Oswald" pitchFamily="2" charset="-52"/>
                <a:ea typeface="Roboto Condensed" panose="02000000000000000000" pitchFamily="2" charset="0"/>
              </a:rPr>
              <a:t> </a:t>
            </a:r>
            <a:r>
              <a:rPr lang="en-US" sz="3200" dirty="0" err="1">
                <a:solidFill>
                  <a:schemeClr val="accent2">
                    <a:lumMod val="50000"/>
                  </a:schemeClr>
                </a:solidFill>
                <a:latin typeface="Oswald" pitchFamily="2" charset="-52"/>
                <a:ea typeface="Roboto Condensed" panose="02000000000000000000" pitchFamily="2" charset="0"/>
              </a:rPr>
              <a:t>izlanishlar</a:t>
            </a:r>
            <a:r>
              <a:rPr lang="en-US" sz="3200" dirty="0">
                <a:solidFill>
                  <a:schemeClr val="accent2">
                    <a:lumMod val="50000"/>
                  </a:schemeClr>
                </a:solidFill>
                <a:latin typeface="Oswald" pitchFamily="2" charset="-52"/>
                <a:ea typeface="Roboto Condensed" panose="02000000000000000000" pitchFamily="2" charset="0"/>
              </a:rPr>
              <a:t>.</a:t>
            </a:r>
            <a:r>
              <a:rPr lang="uz-Cyrl-UZ" sz="3200" dirty="0">
                <a:solidFill>
                  <a:schemeClr val="accent2">
                    <a:lumMod val="50000"/>
                  </a:schemeClr>
                </a:solidFill>
                <a:latin typeface="Oswald" pitchFamily="2" charset="-52"/>
                <a:ea typeface="Roboto Condensed" panose="02000000000000000000" pitchFamily="2" charset="0"/>
              </a:rPr>
              <a:t> </a:t>
            </a:r>
            <a:endParaRPr lang="ru-RU" sz="3200" dirty="0">
              <a:solidFill>
                <a:schemeClr val="accent2">
                  <a:lumMod val="50000"/>
                </a:schemeClr>
              </a:solidFill>
              <a:latin typeface="Oswald" pitchFamily="2" charset="-52"/>
              <a:ea typeface="Roboto Condensed" panose="02000000000000000000" pitchFamily="2" charset="0"/>
            </a:endParaRPr>
          </a:p>
        </p:txBody>
      </p:sp>
      <p:sp>
        <p:nvSpPr>
          <p:cNvPr id="9" name="Прямоугольник 112">
            <a:extLst>
              <a:ext uri="{FF2B5EF4-FFF2-40B4-BE49-F238E27FC236}">
                <a16:creationId xmlns:a16="http://schemas.microsoft.com/office/drawing/2014/main" id="{5292FC76-8701-CA4C-B6C9-BFDB59F9808E}"/>
              </a:ext>
            </a:extLst>
          </p:cNvPr>
          <p:cNvSpPr/>
          <p:nvPr/>
        </p:nvSpPr>
        <p:spPr>
          <a:xfrm>
            <a:off x="8188790" y="4232022"/>
            <a:ext cx="2865271" cy="1077218"/>
          </a:xfrm>
          <a:prstGeom prst="rect">
            <a:avLst/>
          </a:prstGeom>
        </p:spPr>
        <p:txBody>
          <a:bodyPr wrap="square">
            <a:spAutoFit/>
          </a:bodyPr>
          <a:lstStyle/>
          <a:p>
            <a:pPr algn="ctr" defTabSz="914309" fontAlgn="base">
              <a:spcBef>
                <a:spcPct val="0"/>
              </a:spcBef>
              <a:spcAft>
                <a:spcPct val="0"/>
              </a:spcAft>
              <a:defRPr/>
            </a:pPr>
            <a:r>
              <a:rPr lang="en-US" sz="3200" dirty="0" err="1">
                <a:solidFill>
                  <a:schemeClr val="accent2">
                    <a:lumMod val="50000"/>
                  </a:schemeClr>
                </a:solidFill>
                <a:latin typeface="Oswald" pitchFamily="2" charset="-52"/>
                <a:ea typeface="Roboto Condensed" panose="02000000000000000000" pitchFamily="2" charset="0"/>
                <a:cs typeface="Roboto Condensed" panose="02000000000000000000" pitchFamily="2" charset="0"/>
              </a:rPr>
              <a:t>Jismlar</a:t>
            </a:r>
            <a:r>
              <a:rPr lang="en-US" sz="3200" dirty="0">
                <a:solidFill>
                  <a:schemeClr val="accent2">
                    <a:lumMod val="50000"/>
                  </a:schemeClr>
                </a:solidFill>
                <a:latin typeface="Oswald" pitchFamily="2" charset="-52"/>
                <a:ea typeface="Roboto Condensed" panose="02000000000000000000" pitchFamily="2" charset="0"/>
                <a:cs typeface="Roboto Condensed" panose="02000000000000000000" pitchFamily="2" charset="0"/>
              </a:rPr>
              <a:t> </a:t>
            </a:r>
            <a:r>
              <a:rPr lang="en-US" sz="3200" dirty="0" err="1">
                <a:solidFill>
                  <a:schemeClr val="accent2">
                    <a:lumMod val="50000"/>
                  </a:schemeClr>
                </a:solidFill>
                <a:latin typeface="Oswald" pitchFamily="2" charset="-52"/>
                <a:ea typeface="Roboto Condensed" panose="02000000000000000000" pitchFamily="2" charset="0"/>
                <a:cs typeface="Roboto Condensed" panose="02000000000000000000" pitchFamily="2" charset="0"/>
              </a:rPr>
              <a:t>geometriyasi</a:t>
            </a:r>
            <a:r>
              <a:rPr lang="en-US" sz="3200" dirty="0">
                <a:solidFill>
                  <a:schemeClr val="accent2">
                    <a:lumMod val="50000"/>
                  </a:schemeClr>
                </a:solidFill>
                <a:latin typeface="Oswald" pitchFamily="2" charset="-52"/>
                <a:ea typeface="Roboto Condensed" panose="02000000000000000000" pitchFamily="2" charset="0"/>
                <a:cs typeface="Roboto Condensed" panose="02000000000000000000" pitchFamily="2" charset="0"/>
              </a:rPr>
              <a:t>.</a:t>
            </a:r>
            <a:endParaRPr lang="en-US" sz="3200" dirty="0">
              <a:solidFill>
                <a:schemeClr val="accent2"/>
              </a:solidFill>
            </a:endParaRPr>
          </a:p>
        </p:txBody>
      </p:sp>
      <p:sp>
        <p:nvSpPr>
          <p:cNvPr id="41" name="Rectangle 11">
            <a:extLst>
              <a:ext uri="{FF2B5EF4-FFF2-40B4-BE49-F238E27FC236}">
                <a16:creationId xmlns:a16="http://schemas.microsoft.com/office/drawing/2014/main" id="{A5459FF9-5852-4461-8485-C62B3F117F0D}"/>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0537992" y="1902474"/>
            <a:ext cx="1465648" cy="2206869"/>
          </a:xfrm>
          <a:prstGeom prst="rect">
            <a:avLst/>
          </a:prstGeom>
          <a:ln>
            <a:noFill/>
          </a:ln>
          <a:effectLst>
            <a:outerShdw blurRad="292100" dist="139700" dir="2700000" algn="tl" rotWithShape="0">
              <a:srgbClr val="333333">
                <a:alpha val="65000"/>
              </a:srgbClr>
            </a:outerShdw>
          </a:effectLst>
        </p:spPr>
      </p:pic>
      <p:sp>
        <p:nvSpPr>
          <p:cNvPr id="5" name="Прямоугольник 4"/>
          <p:cNvSpPr/>
          <p:nvPr/>
        </p:nvSpPr>
        <p:spPr>
          <a:xfrm>
            <a:off x="194382" y="3743293"/>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License</a:t>
            </a:r>
            <a:r>
              <a:rPr lang="en-US" sz="1050" dirty="0"/>
              <a:t>. </a:t>
            </a:r>
            <a:br>
              <a:rPr lang="en-US" sz="1050" dirty="0"/>
            </a:br>
            <a:r>
              <a:rPr lang="ru-RU" sz="1050" dirty="0"/>
              <a:t>https://unsplash.com/</a:t>
            </a:r>
          </a:p>
        </p:txBody>
      </p:sp>
      <p:sp>
        <p:nvSpPr>
          <p:cNvPr id="17" name="Прямоугольник 16"/>
          <p:cNvSpPr/>
          <p:nvPr/>
        </p:nvSpPr>
        <p:spPr>
          <a:xfrm>
            <a:off x="9990137" y="1241618"/>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License</a:t>
            </a:r>
            <a:r>
              <a:rPr lang="en-US" sz="1050" dirty="0"/>
              <a:t>. </a:t>
            </a:r>
            <a:br>
              <a:rPr lang="en-US" sz="1050" dirty="0"/>
            </a:br>
            <a:r>
              <a:rPr lang="ru-RU" sz="1050" dirty="0"/>
              <a:t>https://unsplash.com/</a:t>
            </a:r>
          </a:p>
        </p:txBody>
      </p:sp>
    </p:spTree>
    <p:extLst>
      <p:ext uri="{BB962C8B-B14F-4D97-AF65-F5344CB8AC3E}">
        <p14:creationId xmlns:p14="http://schemas.microsoft.com/office/powerpoint/2010/main" val="4075660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9210" y="322669"/>
            <a:ext cx="10515600" cy="1311128"/>
          </a:xfrm>
        </p:spPr>
        <p:txBody>
          <a:bodyPr/>
          <a:lstStyle/>
          <a:p>
            <a:r>
              <a:rPr lang="it-IT" b="1" i="1" dirty="0"/>
              <a:t>3D modellashtirish haqida tushuncha. sirtlar va ularning klassifikatsiyasi.</a:t>
            </a:r>
            <a:endParaRPr lang="ru-RU" dirty="0"/>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4</a:t>
            </a:fld>
            <a:endParaRPr lang="ru-RU" dirty="0"/>
          </a:p>
        </p:txBody>
      </p:sp>
      <p:sp>
        <p:nvSpPr>
          <p:cNvPr id="8" name="TextBox 7">
            <a:extLst>
              <a:ext uri="{FF2B5EF4-FFF2-40B4-BE49-F238E27FC236}">
                <a16:creationId xmlns:a16="http://schemas.microsoft.com/office/drawing/2014/main" id="{D054E2F5-0B93-42A4-A178-0EEBB43BD61D}"/>
              </a:ext>
            </a:extLst>
          </p:cNvPr>
          <p:cNvSpPr txBox="1"/>
          <p:nvPr/>
        </p:nvSpPr>
        <p:spPr>
          <a:xfrm>
            <a:off x="843379" y="1463455"/>
            <a:ext cx="10697592" cy="5003101"/>
          </a:xfrm>
          <a:prstGeom prst="rect">
            <a:avLst/>
          </a:prstGeom>
          <a:noFill/>
        </p:spPr>
        <p:txBody>
          <a:bodyPr wrap="square">
            <a:spAutoFit/>
          </a:bodyPr>
          <a:lstStyle/>
          <a:p>
            <a:pPr algn="just">
              <a:lnSpc>
                <a:spcPct val="150000"/>
              </a:lnSpc>
              <a:spcAft>
                <a:spcPts val="1000"/>
              </a:spcAft>
            </a:pPr>
            <a:r>
              <a:rPr lang="uz-Cyrl-UZ" sz="1800" dirty="0">
                <a:effectLst/>
                <a:latin typeface="Times New Roman" panose="02020603050405020304" pitchFamily="18" charset="0"/>
                <a:ea typeface="Calibri" panose="020F0502020204030204" pitchFamily="34" charset="0"/>
                <a:cs typeface="Times New Roman" panose="02020603050405020304" pitchFamily="18" charset="0"/>
              </a:rPr>
              <a:t>AutoCAD dasturida bir yoki ko’p qatorli yozuvlar yozish mo’ljallangan.</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1000"/>
              </a:spcAft>
            </a:pPr>
            <a:r>
              <a:rPr lang="uz-Cyrl-UZ" sz="1800" dirty="0">
                <a:effectLst/>
                <a:latin typeface="Times New Roman" panose="02020603050405020304" pitchFamily="18" charset="0"/>
                <a:ea typeface="Calibri" panose="020F0502020204030204" pitchFamily="34" charset="0"/>
                <a:cs typeface="Times New Roman" panose="02020603050405020304" pitchFamily="18" charset="0"/>
              </a:rPr>
              <a:t>Yozuvlar quyidagi algoritm asosida yoziladi:</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10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1.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Buyruq</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tugmasi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yuklanadi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Muloqotlar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oynasida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Birinchi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burchagini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kiriting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so’rovi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paydo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bo’ladi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yozuv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bajariladigan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qatorning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biror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nuqtasi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Sichqoncha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yordamida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ko’rsatiladi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Shunda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yozuv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bajariladigan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to’g’ri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to’rtburchakning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ikkinchi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burchagini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kiritish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so’raladi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u ham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ko’rsatiladi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o’lcham</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chizma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o’lchamlaridan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k</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е</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lib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chiqadi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masalan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15).</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10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2.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Ekranda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Формат текста</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oynasi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paydo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bo’ladi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Undan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shrift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turi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masalan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«ISOCPEUR»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tanlanadi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(1-rasm).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Yonidagi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darchada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balandligi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qolgan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ko’rsatkich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b</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е</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lgilari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tanlanadi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yozuv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yoziladi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so’ng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«OK»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tugmasi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yuklanadi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Agar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yozuvni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o’zgartirish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zarur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bo’lsa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yozuv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ustiga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kursor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olib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k</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е</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linadi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Sichqoncha»ning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chap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tugmasi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k</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е</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tma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-k</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е</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ikki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marta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yuklanadi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yana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Формат текста</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oynasi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paydo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bo’ladi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Oynadagi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yozuvga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k</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е</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rakli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o’zgartirishlar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kiritilib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«OK»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tugmasi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yuklanadi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yozuv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tahrir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qilinib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yozilib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qoladi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492278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8F2BA009-2738-4D2F-8AC6-CAE62C5CAB2A}"/>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5</a:t>
            </a:fld>
            <a:endParaRPr lang="ru-RU" dirty="0"/>
          </a:p>
        </p:txBody>
      </p:sp>
      <p:pic>
        <p:nvPicPr>
          <p:cNvPr id="4" name="Рисунок 3">
            <a:extLst>
              <a:ext uri="{FF2B5EF4-FFF2-40B4-BE49-F238E27FC236}">
                <a16:creationId xmlns:a16="http://schemas.microsoft.com/office/drawing/2014/main" id="{EB0769CF-4800-4CD1-927D-39CB3F48070C}"/>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777786" y="506077"/>
            <a:ext cx="6210300" cy="1300480"/>
          </a:xfrm>
          <a:prstGeom prst="rect">
            <a:avLst/>
          </a:prstGeom>
          <a:noFill/>
          <a:ln>
            <a:noFill/>
          </a:ln>
        </p:spPr>
      </p:pic>
      <p:sp>
        <p:nvSpPr>
          <p:cNvPr id="6" name="TextBox 5">
            <a:extLst>
              <a:ext uri="{FF2B5EF4-FFF2-40B4-BE49-F238E27FC236}">
                <a16:creationId xmlns:a16="http://schemas.microsoft.com/office/drawing/2014/main" id="{5CDC96CD-A327-4FA6-A4E3-8D1283B17D19}"/>
              </a:ext>
            </a:extLst>
          </p:cNvPr>
          <p:cNvSpPr txBox="1"/>
          <p:nvPr/>
        </p:nvSpPr>
        <p:spPr>
          <a:xfrm>
            <a:off x="958787" y="1764320"/>
            <a:ext cx="10014011" cy="4587603"/>
          </a:xfrm>
          <a:prstGeom prst="rect">
            <a:avLst/>
          </a:prstGeom>
          <a:noFill/>
        </p:spPr>
        <p:txBody>
          <a:bodyPr wrap="square">
            <a:spAutoFit/>
          </a:bodyPr>
          <a:lstStyle/>
          <a:p>
            <a:pPr algn="ctr">
              <a:lnSpc>
                <a:spcPct val="150000"/>
              </a:lnSpc>
              <a:spcAft>
                <a:spcPts val="1000"/>
              </a:spcAft>
            </a:pPr>
            <a:r>
              <a:rPr lang="uz-Cyrl-UZ" sz="1800" b="1" dirty="0">
                <a:effectLst/>
                <a:latin typeface="Times New Roman" panose="02020603050405020304" pitchFamily="18" charset="0"/>
                <a:ea typeface="Calibri" panose="020F0502020204030204" pitchFamily="34" charset="0"/>
                <a:cs typeface="Times New Roman" panose="02020603050405020304" pitchFamily="18" charset="0"/>
              </a:rPr>
              <a:t>AutoCAD dasturi</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1000"/>
              </a:spcAft>
            </a:pP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Asosiy</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yozuv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grafalarini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tegishli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yozuvlar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bilan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to‘ldiriladi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Kataklardagi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yozuvni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bajarishda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asosiy</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yozuv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kataklarini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bir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nechtasini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kattalishtirib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olinadi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effectLst/>
                <a:latin typeface="Times New Roman" panose="02020603050405020304" pitchFamily="18" charset="0"/>
                <a:ea typeface="Calibri" panose="020F0502020204030204" pitchFamily="34" charset="0"/>
                <a:cs typeface="Times New Roman" panose="02020603050405020304" pitchFamily="18" charset="0"/>
              </a:rPr>
              <a:t>AutoCAD</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effectLst/>
                <a:latin typeface="Times New Roman" panose="02020603050405020304" pitchFamily="18" charset="0"/>
                <a:ea typeface="Calibri" panose="020F0502020204030204" pitchFamily="34" charset="0"/>
                <a:cs typeface="Times New Roman" panose="02020603050405020304" pitchFamily="18" charset="0"/>
              </a:rPr>
              <a:t>dasturida</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effectLst/>
                <a:latin typeface="Times New Roman" panose="02020603050405020304" pitchFamily="18" charset="0"/>
                <a:ea typeface="Calibri" panose="020F0502020204030204" pitchFamily="34" charset="0"/>
                <a:cs typeface="Times New Roman" panose="02020603050405020304" pitchFamily="18" charset="0"/>
              </a:rPr>
              <a:t>yozuvlar</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effectLst/>
                <a:latin typeface="Times New Roman" panose="02020603050405020304" pitchFamily="18" charset="0"/>
                <a:ea typeface="Calibri" panose="020F0502020204030204" pitchFamily="34" charset="0"/>
                <a:cs typeface="Times New Roman" panose="02020603050405020304" pitchFamily="18" charset="0"/>
              </a:rPr>
              <a:t>quyidagi</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effectLst/>
                <a:latin typeface="Times New Roman" panose="02020603050405020304" pitchFamily="18" charset="0"/>
                <a:ea typeface="Calibri" panose="020F0502020204030204" pitchFamily="34" charset="0"/>
                <a:cs typeface="Times New Roman" panose="02020603050405020304" pitchFamily="18" charset="0"/>
              </a:rPr>
              <a:t>algoritm</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effectLst/>
                <a:latin typeface="Times New Roman" panose="02020603050405020304" pitchFamily="18" charset="0"/>
                <a:ea typeface="Calibri" panose="020F0502020204030204" pitchFamily="34" charset="0"/>
                <a:cs typeface="Times New Roman" panose="02020603050405020304" pitchFamily="18" charset="0"/>
              </a:rPr>
              <a:t>asosida</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effectLst/>
                <a:latin typeface="Times New Roman" panose="02020603050405020304" pitchFamily="18" charset="0"/>
                <a:ea typeface="Calibri" panose="020F0502020204030204" pitchFamily="34" charset="0"/>
                <a:cs typeface="Times New Roman" panose="02020603050405020304" pitchFamily="18" charset="0"/>
              </a:rPr>
              <a:t>bajariladi</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SzPts val="1400"/>
              <a:buFont typeface="+mj-lt"/>
              <a:buAutoNum type="arabicPeriod"/>
            </a:pPr>
            <a:r>
              <a:rPr lang="ru-RU" sz="1800" dirty="0" err="1">
                <a:effectLst/>
                <a:latin typeface="Times New Roman" panose="02020603050405020304" pitchFamily="18" charset="0"/>
                <a:ea typeface="Calibri" panose="020F0502020204030204" pitchFamily="34" charset="0"/>
                <a:cs typeface="Times New Roman" panose="02020603050405020304" pitchFamily="18" charset="0"/>
              </a:rPr>
              <a:t>Menyular</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effectLst/>
                <a:latin typeface="Times New Roman" panose="02020603050405020304" pitchFamily="18" charset="0"/>
                <a:ea typeface="Calibri" panose="020F0502020204030204" pitchFamily="34" charset="0"/>
                <a:cs typeface="Times New Roman" panose="02020603050405020304" pitchFamily="18" charset="0"/>
              </a:rPr>
              <a:t>qatoridan</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“Рисование”-‘‘</a:t>
            </a:r>
            <a:r>
              <a:rPr lang="ru-RU" sz="1800" dirty="0" err="1">
                <a:effectLst/>
                <a:latin typeface="Times New Roman" panose="02020603050405020304" pitchFamily="18" charset="0"/>
                <a:ea typeface="Calibri" panose="020F0502020204030204" pitchFamily="34" charset="0"/>
                <a:cs typeface="Times New Roman" panose="02020603050405020304" pitchFamily="18" charset="0"/>
              </a:rPr>
              <a:t>Chizish</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effectLst/>
                <a:latin typeface="Times New Roman" panose="02020603050405020304" pitchFamily="18" charset="0"/>
                <a:ea typeface="Calibri" panose="020F0502020204030204" pitchFamily="34" charset="0"/>
                <a:cs typeface="Times New Roman" panose="02020603050405020304" pitchFamily="18" charset="0"/>
              </a:rPr>
              <a:t>menyusi</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effectLst/>
                <a:latin typeface="Times New Roman" panose="02020603050405020304" pitchFamily="18" charset="0"/>
                <a:ea typeface="Calibri" panose="020F0502020204030204" pitchFamily="34" charset="0"/>
                <a:cs typeface="Times New Roman" panose="02020603050405020304" pitchFamily="18" charset="0"/>
              </a:rPr>
              <a:t>yuklanib</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effectLst/>
                <a:latin typeface="Times New Roman" panose="02020603050405020304" pitchFamily="18" charset="0"/>
                <a:ea typeface="Calibri" panose="020F0502020204030204" pitchFamily="34" charset="0"/>
                <a:cs typeface="Times New Roman" panose="02020603050405020304" pitchFamily="18" charset="0"/>
              </a:rPr>
              <a:t>undagi</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effectLst/>
                <a:latin typeface="Times New Roman" panose="02020603050405020304" pitchFamily="18" charset="0"/>
                <a:ea typeface="Calibri" panose="020F0502020204030204" pitchFamily="34" charset="0"/>
                <a:cs typeface="Times New Roman" panose="02020603050405020304" pitchFamily="18" charset="0"/>
              </a:rPr>
              <a:t>TeKCT</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a:t>
            </a:r>
            <a:r>
              <a:rPr lang="ru-RU" sz="1800" dirty="0" err="1">
                <a:effectLst/>
                <a:latin typeface="Times New Roman" panose="02020603050405020304" pitchFamily="18" charset="0"/>
                <a:ea typeface="Calibri" panose="020F0502020204030204" pitchFamily="34" charset="0"/>
                <a:cs typeface="Times New Roman" panose="02020603050405020304" pitchFamily="18" charset="0"/>
              </a:rPr>
              <a:t>Matn</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effectLst/>
                <a:latin typeface="Times New Roman" panose="02020603050405020304" pitchFamily="18" charset="0"/>
                <a:ea typeface="Calibri" panose="020F0502020204030204" pitchFamily="34" charset="0"/>
                <a:cs typeface="Times New Roman" panose="02020603050405020304" pitchFamily="18" charset="0"/>
              </a:rPr>
              <a:t>buyrug'i</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effectLst/>
                <a:latin typeface="Times New Roman" panose="02020603050405020304" pitchFamily="18" charset="0"/>
                <a:ea typeface="Calibri" panose="020F0502020204030204" pitchFamily="34" charset="0"/>
                <a:cs typeface="Times New Roman" panose="02020603050405020304" pitchFamily="18" charset="0"/>
              </a:rPr>
              <a:t>yuklanadi</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effectLst/>
                <a:latin typeface="Times New Roman" panose="02020603050405020304" pitchFamily="18" charset="0"/>
                <a:ea typeface="Calibri" panose="020F0502020204030204" pitchFamily="34" charset="0"/>
                <a:cs typeface="Times New Roman" panose="02020603050405020304" pitchFamily="18" charset="0"/>
              </a:rPr>
              <a:t>Oxirgi</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effectLst/>
                <a:latin typeface="Times New Roman" panose="02020603050405020304" pitchFamily="18" charset="0"/>
                <a:ea typeface="Calibri" panose="020F0502020204030204" pitchFamily="34" charset="0"/>
                <a:cs typeface="Times New Roman" panose="02020603050405020304" pitchFamily="18" charset="0"/>
              </a:rPr>
              <a:t>buyruqdagi</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“Одно CTP04 </a:t>
            </a:r>
            <a:r>
              <a:rPr lang="ru-RU" sz="1800" dirty="0" err="1">
                <a:effectLst/>
                <a:latin typeface="Times New Roman" panose="02020603050405020304" pitchFamily="18" charset="0"/>
                <a:ea typeface="Calibri" panose="020F0502020204030204" pitchFamily="34" charset="0"/>
                <a:cs typeface="Times New Roman" panose="02020603050405020304" pitchFamily="18" charset="0"/>
              </a:rPr>
              <a:t>HbiR</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a:t>
            </a:r>
            <a:r>
              <a:rPr lang="ru-RU" sz="1800" dirty="0" err="1">
                <a:effectLst/>
                <a:latin typeface="Times New Roman" panose="02020603050405020304" pitchFamily="18" charset="0"/>
                <a:ea typeface="Calibri" panose="020F0502020204030204" pitchFamily="34" charset="0"/>
                <a:cs typeface="Times New Roman" panose="02020603050405020304" pitchFamily="18" charset="0"/>
              </a:rPr>
              <a:t>Bir</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effectLst/>
                <a:latin typeface="Times New Roman" panose="02020603050405020304" pitchFamily="18" charset="0"/>
                <a:ea typeface="Calibri" panose="020F0502020204030204" pitchFamily="34" charset="0"/>
                <a:cs typeface="Times New Roman" panose="02020603050405020304" pitchFamily="18" charset="0"/>
              </a:rPr>
              <a:t>qatorli</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effectLst/>
                <a:latin typeface="Times New Roman" panose="02020603050405020304" pitchFamily="18" charset="0"/>
                <a:ea typeface="Calibri" panose="020F0502020204030204" pitchFamily="34" charset="0"/>
                <a:cs typeface="Times New Roman" panose="02020603050405020304" pitchFamily="18" charset="0"/>
              </a:rPr>
              <a:t>qo‘shimcha</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effectLst/>
                <a:latin typeface="Times New Roman" panose="02020603050405020304" pitchFamily="18" charset="0"/>
                <a:ea typeface="Calibri" panose="020F0502020204030204" pitchFamily="34" charset="0"/>
                <a:cs typeface="Times New Roman" panose="02020603050405020304" pitchFamily="18" charset="0"/>
              </a:rPr>
              <a:t>bo‘yruq</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effectLst/>
                <a:latin typeface="Times New Roman" panose="02020603050405020304" pitchFamily="18" charset="0"/>
                <a:ea typeface="Calibri" panose="020F0502020204030204" pitchFamily="34" charset="0"/>
                <a:cs typeface="Times New Roman" panose="02020603050405020304" pitchFamily="18" charset="0"/>
              </a:rPr>
              <a:t>yuklanadi</a:t>
            </a:r>
            <a:r>
              <a:rPr lang="uz-Cyrl-UZ" sz="1800" b="1" dirty="0">
                <a:effectLst/>
                <a:latin typeface="Times New Roman" panose="02020603050405020304" pitchFamily="18" charset="0"/>
                <a:ea typeface="Calibri" panose="020F0502020204030204" pitchFamily="34" charset="0"/>
                <a:cs typeface="Times New Roman" panose="02020603050405020304" pitchFamily="18" charset="0"/>
              </a:rPr>
              <a:t>.</a:t>
            </a:r>
            <a:r>
              <a:rPr lang="uz-Cyrl-UZ"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SzPts val="1400"/>
              <a:buFont typeface="+mj-lt"/>
              <a:buAutoNum type="arabicPeriod"/>
            </a:pP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Shunda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muloqatlar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darchasida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Matn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yozuvining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boshlanish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nuqtasini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ko‘rsating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so'rovi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paydo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bo‘ladi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Yozuvning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boshlanish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nuqtasi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biror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katakni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chap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tomonidan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ko‘rsatiladi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1000"/>
              </a:spcAft>
            </a:pPr>
            <a:r>
              <a:rPr lang="uz-Cyrl-UZ" sz="1800" dirty="0">
                <a:effectLst/>
                <a:latin typeface="Times New Roman" panose="02020603050405020304" pitchFamily="18" charset="0"/>
                <a:ea typeface="Calibri" panose="020F0502020204030204" pitchFamily="34" charset="0"/>
                <a:cs typeface="Times New Roman" panose="02020603050405020304" pitchFamily="18" charset="0"/>
              </a:rPr>
              <a:t>3</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Shunda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muloqatlar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darchasidagi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navbatdagi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so‘rov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paydo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bo‘ladi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Matndagi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harflaming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balandligini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kiriting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Bu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so'rovga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2,5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mm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terib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kiritiladi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“Enter”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bilan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qayd</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etiladi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304198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6</a:t>
            </a:fld>
            <a:endParaRPr lang="ru-RU" dirty="0"/>
          </a:p>
        </p:txBody>
      </p:sp>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737170" y="1160584"/>
            <a:ext cx="3188223" cy="4800600"/>
          </a:xfrm>
          <a:prstGeom prst="rect">
            <a:avLst/>
          </a:prstGeom>
          <a:ln>
            <a:noFill/>
          </a:ln>
          <a:effectLst>
            <a:outerShdw blurRad="190500" algn="tl" rotWithShape="0">
              <a:srgbClr val="000000">
                <a:alpha val="70000"/>
              </a:srgbClr>
            </a:outerShdw>
          </a:effectLst>
        </p:spPr>
      </p:pic>
      <p:sp>
        <p:nvSpPr>
          <p:cNvPr id="6" name="Прямоугольник 5">
            <a:extLst>
              <a:ext uri="{FF2B5EF4-FFF2-40B4-BE49-F238E27FC236}">
                <a16:creationId xmlns:a16="http://schemas.microsoft.com/office/drawing/2014/main" id="{B352166E-4ECC-42E5-BA84-10BFA224C3C0}"/>
              </a:ext>
            </a:extLst>
          </p:cNvPr>
          <p:cNvSpPr/>
          <p:nvPr/>
        </p:nvSpPr>
        <p:spPr>
          <a:xfrm>
            <a:off x="9326839" y="6119833"/>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License</a:t>
            </a:r>
            <a:r>
              <a:rPr lang="en-US" sz="1050" dirty="0"/>
              <a:t>. </a:t>
            </a:r>
            <a:br>
              <a:rPr lang="en-US" sz="1050" dirty="0"/>
            </a:br>
            <a:r>
              <a:rPr lang="ru-RU" sz="1050" dirty="0"/>
              <a:t>https://unsplash.com/</a:t>
            </a:r>
          </a:p>
        </p:txBody>
      </p:sp>
      <p:sp>
        <p:nvSpPr>
          <p:cNvPr id="10" name="TextBox 9">
            <a:extLst>
              <a:ext uri="{FF2B5EF4-FFF2-40B4-BE49-F238E27FC236}">
                <a16:creationId xmlns:a16="http://schemas.microsoft.com/office/drawing/2014/main" id="{5F6EC41F-DE65-4D18-A146-C26C290245D8}"/>
              </a:ext>
            </a:extLst>
          </p:cNvPr>
          <p:cNvSpPr txBox="1"/>
          <p:nvPr/>
        </p:nvSpPr>
        <p:spPr>
          <a:xfrm>
            <a:off x="1520300" y="1035075"/>
            <a:ext cx="6094520" cy="4787849"/>
          </a:xfrm>
          <a:prstGeom prst="rect">
            <a:avLst/>
          </a:prstGeom>
          <a:noFill/>
        </p:spPr>
        <p:txBody>
          <a:bodyPr wrap="square">
            <a:spAutoFit/>
          </a:bodyPr>
          <a:lstStyle/>
          <a:p>
            <a:pPr algn="just">
              <a:lnSpc>
                <a:spcPct val="150000"/>
              </a:lnSpc>
              <a:spcAft>
                <a:spcPts val="1000"/>
              </a:spcAft>
            </a:pPr>
            <a:r>
              <a:rPr lang="uz-Cyrl-UZ" sz="20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Kundalik hayotimizda olib boradigan yozma axborotlarimizning aksariyati 2D asosida olib boriladi. Ya’ni oddiy qog’oz varog’i ikki o’lchamli bo’lib shu qog’oz 2D modellashtirish uchun asos bo’lib xizmat qiladi. YOzma axborotlarni o’zi 2D bo’la olmaydi, lekin unda keltiriladigan grafik axborotlar (sxemalar, grafiklar, fotosuratlar, chizmalar) 2D asosida bajarilgan hisoblanadi. </a:t>
            </a:r>
            <a:endParaRPr lang="ru-RU" sz="16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1000"/>
              </a:spcAft>
            </a:pPr>
            <a:r>
              <a:rPr lang="en-US" sz="20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Har </a:t>
            </a:r>
            <a:r>
              <a:rPr lang="en-US" sz="20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qanday</a:t>
            </a:r>
            <a:r>
              <a:rPr lang="en-US" sz="20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muhandis-loyihachi</a:t>
            </a:r>
            <a:r>
              <a:rPr lang="en-US" sz="20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2D </a:t>
            </a:r>
            <a:r>
              <a:rPr lang="en-US" sz="20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modellashtirish</a:t>
            </a:r>
            <a:r>
              <a:rPr lang="en-US" sz="20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asoslarini</a:t>
            </a:r>
            <a:r>
              <a:rPr lang="en-US" sz="20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mukammal</a:t>
            </a:r>
            <a:r>
              <a:rPr lang="en-US" sz="20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bilishi</a:t>
            </a:r>
            <a:r>
              <a:rPr lang="en-US" sz="20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zarur</a:t>
            </a:r>
            <a:r>
              <a:rPr lang="en-US" sz="20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ru-RU" sz="16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994971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91C7E4CF-AB51-4270-A42E-89DB3B5308B4}"/>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7</a:t>
            </a:fld>
            <a:endParaRPr lang="ru-RU" dirty="0"/>
          </a:p>
        </p:txBody>
      </p:sp>
      <p:pic>
        <p:nvPicPr>
          <p:cNvPr id="4" name="Picture 22772">
            <a:extLst>
              <a:ext uri="{FF2B5EF4-FFF2-40B4-BE49-F238E27FC236}">
                <a16:creationId xmlns:a16="http://schemas.microsoft.com/office/drawing/2014/main" id="{391820AB-C96E-4702-BF1C-CD0EDEFC650B}"/>
              </a:ext>
            </a:extLst>
          </p:cNvPr>
          <p:cNvPicPr/>
          <p:nvPr/>
        </p:nvPicPr>
        <p:blipFill>
          <a:blip r:embed="rId2"/>
          <a:stretch>
            <a:fillRect/>
          </a:stretch>
        </p:blipFill>
        <p:spPr>
          <a:xfrm>
            <a:off x="2272535" y="122771"/>
            <a:ext cx="7303890" cy="3306229"/>
          </a:xfrm>
          <a:prstGeom prst="rect">
            <a:avLst/>
          </a:prstGeom>
        </p:spPr>
      </p:pic>
      <p:sp>
        <p:nvSpPr>
          <p:cNvPr id="6" name="TextBox 5">
            <a:extLst>
              <a:ext uri="{FF2B5EF4-FFF2-40B4-BE49-F238E27FC236}">
                <a16:creationId xmlns:a16="http://schemas.microsoft.com/office/drawing/2014/main" id="{72005716-4ACC-492E-9CA9-4DF5CD67FD37}"/>
              </a:ext>
            </a:extLst>
          </p:cNvPr>
          <p:cNvSpPr txBox="1"/>
          <p:nvPr/>
        </p:nvSpPr>
        <p:spPr>
          <a:xfrm>
            <a:off x="1596947" y="3891613"/>
            <a:ext cx="8875450" cy="1709892"/>
          </a:xfrm>
          <a:prstGeom prst="rect">
            <a:avLst/>
          </a:prstGeom>
          <a:noFill/>
        </p:spPr>
        <p:txBody>
          <a:bodyPr wrap="square">
            <a:spAutoFit/>
          </a:bodyPr>
          <a:lstStyle/>
          <a:p>
            <a:pPr algn="just">
              <a:lnSpc>
                <a:spcPct val="150000"/>
              </a:lnSpc>
              <a:spcAft>
                <a:spcPts val="100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Model </a:t>
            </a:r>
            <a:r>
              <a:rPr lang="en-US" sz="1800" b="1" dirty="0" err="1">
                <a:effectLst/>
                <a:latin typeface="Times New Roman" panose="02020603050405020304" pitchFamily="18" charset="0"/>
                <a:ea typeface="Times New Roman" panose="02020603050405020304" pitchFamily="18" charset="0"/>
                <a:cs typeface="Times New Roman" panose="02020603050405020304" pitchFamily="18" charset="0"/>
              </a:rPr>
              <a:t>va</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err="1">
                <a:effectLst/>
                <a:latin typeface="Times New Roman" panose="02020603050405020304" pitchFamily="18" charset="0"/>
                <a:ea typeface="Times New Roman" panose="02020603050405020304" pitchFamily="18" charset="0"/>
                <a:cs typeface="Times New Roman" panose="02020603050405020304" pitchFamily="18" charset="0"/>
              </a:rPr>
              <a:t>modellashtirish</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Model lot.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modulus</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nusxa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namuna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degan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ma’nolarni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anglatib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modellashtirish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namuna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yoki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nusxa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yaratish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degan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ma’nolarni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anglatadi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Ya’ni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modellashtirish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shunday</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bir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nusxa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namunani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yaratishni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talab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etadiki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ushbu</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nusxa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haqiqiy</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(real)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ob’ekt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haqida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to’liq</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yoki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etarli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darajada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axborot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berishi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tasavvur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berishi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lozim</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753958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4B33CAB-0BB6-4FD1-B847-0C5FDAB48006}"/>
              </a:ext>
            </a:extLst>
          </p:cNvPr>
          <p:cNvSpPr>
            <a:spLocks noGrp="1"/>
          </p:cNvSpPr>
          <p:nvPr>
            <p:ph type="title"/>
          </p:nvPr>
        </p:nvSpPr>
        <p:spPr>
          <a:xfrm>
            <a:off x="339210" y="322669"/>
            <a:ext cx="8240586" cy="867930"/>
          </a:xfrm>
        </p:spPr>
        <p:txBody>
          <a:bodyPr/>
          <a:lstStyle/>
          <a:p>
            <a:br>
              <a:rPr lang="ru-RU" sz="2800" dirty="0">
                <a:latin typeface="+mn-lt"/>
              </a:rPr>
            </a:br>
            <a:endParaRPr lang="ru-RU" sz="2800" dirty="0">
              <a:latin typeface="+mn-lt"/>
            </a:endParaRPr>
          </a:p>
        </p:txBody>
      </p:sp>
      <p:sp>
        <p:nvSpPr>
          <p:cNvPr id="3" name="Номер слайда 2">
            <a:extLst>
              <a:ext uri="{FF2B5EF4-FFF2-40B4-BE49-F238E27FC236}">
                <a16:creationId xmlns:a16="http://schemas.microsoft.com/office/drawing/2014/main" id="{BF0C00AD-5B98-460A-B663-B7D56DF0BFF9}"/>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8</a:t>
            </a:fld>
            <a:endParaRPr lang="ru-RU" dirty="0"/>
          </a:p>
        </p:txBody>
      </p:sp>
      <p:pic>
        <p:nvPicPr>
          <p:cNvPr id="4" name="Рисунок 3">
            <a:extLst>
              <a:ext uri="{FF2B5EF4-FFF2-40B4-BE49-F238E27FC236}">
                <a16:creationId xmlns:a16="http://schemas.microsoft.com/office/drawing/2014/main" id="{570B6ABF-0B58-4D7A-BC4C-911DE290AEB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60607" y="830323"/>
            <a:ext cx="3163950" cy="451581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Прямоугольник 4">
            <a:extLst>
              <a:ext uri="{FF2B5EF4-FFF2-40B4-BE49-F238E27FC236}">
                <a16:creationId xmlns:a16="http://schemas.microsoft.com/office/drawing/2014/main" id="{EDEE0EDF-DCEC-47A9-8527-0F889B6C42B3}"/>
              </a:ext>
            </a:extLst>
          </p:cNvPr>
          <p:cNvSpPr/>
          <p:nvPr/>
        </p:nvSpPr>
        <p:spPr>
          <a:xfrm>
            <a:off x="8991076" y="5504457"/>
            <a:ext cx="2743200" cy="523220"/>
          </a:xfrm>
          <a:prstGeom prst="rect">
            <a:avLst/>
          </a:prstGeom>
        </p:spPr>
        <p:txBody>
          <a:bodyPr wrap="square">
            <a:spAutoFit/>
          </a:bodyPr>
          <a:lstStyle/>
          <a:p>
            <a:r>
              <a:rPr lang="en-US" sz="1400" dirty="0"/>
              <a:t>Free to use under the </a:t>
            </a:r>
            <a:r>
              <a:rPr lang="en-US" sz="1400" dirty="0" err="1">
                <a:hlinkClick r:id="rId3"/>
              </a:rPr>
              <a:t>Unsplash</a:t>
            </a:r>
            <a:r>
              <a:rPr lang="en-US" sz="1400" dirty="0">
                <a:hlinkClick r:id="rId3"/>
              </a:rPr>
              <a:t> License</a:t>
            </a:r>
            <a:r>
              <a:rPr lang="en-US" sz="1400" dirty="0"/>
              <a:t>. </a:t>
            </a:r>
            <a:br>
              <a:rPr lang="en-US" sz="1400" dirty="0"/>
            </a:br>
            <a:r>
              <a:rPr lang="ru-RU" sz="1400" dirty="0"/>
              <a:t>https://unsplash.com/</a:t>
            </a:r>
          </a:p>
        </p:txBody>
      </p:sp>
      <p:sp>
        <p:nvSpPr>
          <p:cNvPr id="8" name="TextBox 7">
            <a:extLst>
              <a:ext uri="{FF2B5EF4-FFF2-40B4-BE49-F238E27FC236}">
                <a16:creationId xmlns:a16="http://schemas.microsoft.com/office/drawing/2014/main" id="{6F3668DD-1F64-4F84-A12A-1A8BE415BE1D}"/>
              </a:ext>
            </a:extLst>
          </p:cNvPr>
          <p:cNvSpPr txBox="1"/>
          <p:nvPr/>
        </p:nvSpPr>
        <p:spPr>
          <a:xfrm>
            <a:off x="1475913" y="756634"/>
            <a:ext cx="6094520" cy="4874861"/>
          </a:xfrm>
          <a:prstGeom prst="rect">
            <a:avLst/>
          </a:prstGeom>
          <a:noFill/>
        </p:spPr>
        <p:txBody>
          <a:bodyPr wrap="square">
            <a:spAutoFit/>
          </a:bodyPr>
          <a:lstStyle/>
          <a:p>
            <a:pPr algn="just">
              <a:lnSpc>
                <a:spcPct val="150000"/>
              </a:lnSpc>
              <a:spcAft>
                <a:spcPts val="1000"/>
              </a:spcAft>
            </a:pP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Turli</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soha</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mutaxassislari</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o’z</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faoliyatlarida</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turli</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modellardan</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foydalanadilar</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Shu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jihatdan</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ham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modellashtirish</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turlicha</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bo’lib</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matematik</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modellashtirish</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kompyuterda</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modellashtirish</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raqamli</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modellashtirish</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molekulyar</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modellashtirish</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statistik</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modellashtirish</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tizimli</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modellashtirish</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kabi</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ko’plab</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turlari</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mavjud</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ammo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har</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qanday</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modellashtirish</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jarayoni</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uchta</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elementdan</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iborat</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1000"/>
              </a:spcAft>
            </a:pPr>
            <a:r>
              <a:rPr lang="uz-Cyrl-UZ"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1.Sub’ekt (tadqiqotchi); </a:t>
            </a:r>
            <a:endParaRPr lang="ru-RU" sz="14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a:p>
            <a:pPr marL="588645" algn="just">
              <a:lnSpc>
                <a:spcPct val="150000"/>
              </a:lnSpc>
              <a:spcAft>
                <a:spcPts val="35"/>
              </a:spcAft>
              <a:tabLst>
                <a:tab pos="5311140" algn="l"/>
              </a:tabLst>
            </a:pPr>
            <a:r>
              <a:rPr lang="uz-Cyrl-UZ"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2.Tadqiqot ob’ekti; </a:t>
            </a:r>
            <a:endParaRPr lang="ru-RU" sz="14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1000"/>
              </a:spcAft>
            </a:pPr>
            <a:r>
              <a:rPr lang="uz-Cyrl-UZ"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3.Tadqiqotchi sub’ekt va tadqiqot ob’ekti munosabatlarini akslantiruvchi model’. </a:t>
            </a:r>
            <a:endParaRPr lang="ru-RU" sz="14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092171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114CE5F1-D1D7-44E4-8BF6-CDADD2BCA2F1}"/>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9</a:t>
            </a:fld>
            <a:endParaRPr lang="ru-RU" dirty="0"/>
          </a:p>
        </p:txBody>
      </p:sp>
      <p:sp>
        <p:nvSpPr>
          <p:cNvPr id="5" name="TextBox 4">
            <a:extLst>
              <a:ext uri="{FF2B5EF4-FFF2-40B4-BE49-F238E27FC236}">
                <a16:creationId xmlns:a16="http://schemas.microsoft.com/office/drawing/2014/main" id="{0E59EE09-582D-4C53-8E4D-E21EAB346484}"/>
              </a:ext>
            </a:extLst>
          </p:cNvPr>
          <p:cNvSpPr txBox="1"/>
          <p:nvPr/>
        </p:nvSpPr>
        <p:spPr>
          <a:xfrm>
            <a:off x="1240293" y="470430"/>
            <a:ext cx="9614517" cy="5375831"/>
          </a:xfrm>
          <a:prstGeom prst="rect">
            <a:avLst/>
          </a:prstGeom>
          <a:noFill/>
        </p:spPr>
        <p:txBody>
          <a:bodyPr wrap="square">
            <a:spAutoFit/>
          </a:bodyPr>
          <a:lstStyle/>
          <a:p>
            <a:pPr algn="just">
              <a:lnSpc>
                <a:spcPct val="150000"/>
              </a:lnSpc>
              <a:spcAft>
                <a:spcPts val="1000"/>
              </a:spcAft>
            </a:pPr>
            <a:r>
              <a:rPr lang="uz-Cyrl-UZ"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Har qanday model’ quyidagi asosiy talablarga javob berishi lozim: </a:t>
            </a:r>
            <a:endParaRPr lang="ru-RU" sz="1600" dirty="0">
              <a:solidFill>
                <a:schemeClr val="bg2">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1000"/>
              </a:spcAft>
            </a:pPr>
            <a:r>
              <a:rPr lang="uz-Cyrl-UZ" sz="2000" u="sng" dirty="0">
                <a:solidFill>
                  <a:schemeClr val="bg2">
                    <a:lumMod val="10000"/>
                  </a:schemeClr>
                </a:solidFill>
                <a:effectLst/>
                <a:uFill>
                  <a:solidFill>
                    <a:srgbClr val="000000"/>
                  </a:solidFill>
                </a:uFill>
                <a:latin typeface="Times New Roman" panose="02020603050405020304" pitchFamily="18" charset="0"/>
                <a:ea typeface="Calibri" panose="020F0502020204030204" pitchFamily="34" charset="0"/>
                <a:cs typeface="Times New Roman" panose="02020603050405020304" pitchFamily="18" charset="0"/>
              </a:rPr>
              <a:t>Adekvatlik</a:t>
            </a:r>
            <a:r>
              <a:rPr lang="uz-Cyrl-UZ"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ya’ni model’ning real ob’ekt haqida axborot berishi, uning ahamiyatli xususiyatlarini o’zida namoyon etishi, akslantirishi; </a:t>
            </a:r>
            <a:endParaRPr lang="ru-RU" sz="1600" dirty="0">
              <a:solidFill>
                <a:schemeClr val="bg2">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1000"/>
              </a:spcAft>
            </a:pPr>
            <a:r>
              <a:rPr lang="en-US" sz="2000" u="sng" dirty="0" err="1">
                <a:solidFill>
                  <a:schemeClr val="bg2">
                    <a:lumMod val="10000"/>
                  </a:schemeClr>
                </a:solidFill>
                <a:effectLst/>
                <a:uFill>
                  <a:solidFill>
                    <a:srgbClr val="000000"/>
                  </a:solidFill>
                </a:uFill>
                <a:latin typeface="Times New Roman" panose="02020603050405020304" pitchFamily="18" charset="0"/>
                <a:ea typeface="Calibri" panose="020F0502020204030204" pitchFamily="34" charset="0"/>
                <a:cs typeface="Times New Roman" panose="02020603050405020304" pitchFamily="18" charset="0"/>
              </a:rPr>
              <a:t>Aniqlik</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ya’ni</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modellashtirish</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asosida</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olingan</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natijalarning</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real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ob’ektga</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qanchalik</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darajada</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mos</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kelishi</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va</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etarli</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bo’lishi</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Bunda</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real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ob’ekt</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haqidagi</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dastlabki</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axborotlar</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model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qurish</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etarli</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bo’lishi</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kerak</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ru-RU" sz="1600" dirty="0">
              <a:solidFill>
                <a:schemeClr val="bg2">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1000"/>
              </a:spcAft>
            </a:pPr>
            <a:r>
              <a:rPr lang="en-US" sz="2000" u="sng" dirty="0" err="1">
                <a:solidFill>
                  <a:schemeClr val="bg2">
                    <a:lumMod val="10000"/>
                  </a:schemeClr>
                </a:solidFill>
                <a:effectLst/>
                <a:uFill>
                  <a:solidFill>
                    <a:srgbClr val="000000"/>
                  </a:solidFill>
                </a:uFill>
                <a:latin typeface="Times New Roman" panose="02020603050405020304" pitchFamily="18" charset="0"/>
                <a:ea typeface="Calibri" panose="020F0502020204030204" pitchFamily="34" charset="0"/>
                <a:cs typeface="Times New Roman" panose="02020603050405020304" pitchFamily="18" charset="0"/>
              </a:rPr>
              <a:t>Universallik</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ya’ni</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model’ning</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bir</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turdagi</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masalalarni</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echimini</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topishda</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qo’llanilishi</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betakrorligi</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Bu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narsa</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model’ni</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keng</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ko’lamdagi</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masalalar</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echimini</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topishda</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qo’llanilishini</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ifodalaydi</a:t>
            </a:r>
            <a:r>
              <a:rPr lang="en-US" sz="200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ru-RU" sz="1600" dirty="0">
              <a:solidFill>
                <a:schemeClr val="bg2">
                  <a:lumMod val="10000"/>
                </a:schemeClr>
              </a:solidFill>
              <a:effectLst/>
              <a:latin typeface="Calibri" panose="020F0502020204030204" pitchFamily="34" charset="0"/>
              <a:ea typeface="Calibri" panose="020F0502020204030204" pitchFamily="34" charset="0"/>
              <a:cs typeface="Times New Roman" panose="02020603050405020304" pitchFamily="18" charset="0"/>
            </a:endParaRPr>
          </a:p>
          <a:p>
            <a:r>
              <a:rPr lang="en-US" sz="2000" u="sng" dirty="0" err="1">
                <a:solidFill>
                  <a:schemeClr val="bg2">
                    <a:lumMod val="10000"/>
                  </a:schemeClr>
                </a:solidFill>
                <a:effectLst/>
                <a:uFill>
                  <a:solidFill>
                    <a:srgbClr val="000000"/>
                  </a:solidFill>
                </a:uFill>
                <a:latin typeface="Times New Roman" panose="02020603050405020304" pitchFamily="18" charset="0"/>
                <a:ea typeface="Calibri" panose="020F0502020204030204" pitchFamily="34" charset="0"/>
              </a:rPr>
              <a:t>Maqbullik</a:t>
            </a:r>
            <a:r>
              <a:rPr lang="en-US" sz="2000" dirty="0">
                <a:solidFill>
                  <a:schemeClr val="bg2">
                    <a:lumMod val="10000"/>
                  </a:schemeClr>
                </a:solidFill>
                <a:effectLst/>
                <a:latin typeface="Times New Roman" panose="02020603050405020304" pitchFamily="18" charset="0"/>
                <a:ea typeface="Calibri" panose="020F0502020204030204" pitchFamily="34"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rPr>
              <a:t>maqsadga</a:t>
            </a:r>
            <a:r>
              <a:rPr lang="en-US" sz="2000" dirty="0">
                <a:solidFill>
                  <a:schemeClr val="bg2">
                    <a:lumMod val="10000"/>
                  </a:schemeClr>
                </a:solidFill>
                <a:effectLst/>
                <a:latin typeface="Times New Roman" panose="02020603050405020304" pitchFamily="18" charset="0"/>
                <a:ea typeface="Calibri" panose="020F0502020204030204" pitchFamily="34"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rPr>
              <a:t>muvofiqlik</a:t>
            </a:r>
            <a:r>
              <a:rPr lang="en-US" sz="2000" dirty="0">
                <a:solidFill>
                  <a:schemeClr val="bg2">
                    <a:lumMod val="10000"/>
                  </a:schemeClr>
                </a:solidFill>
                <a:effectLst/>
                <a:latin typeface="Times New Roman" panose="02020603050405020304" pitchFamily="18" charset="0"/>
                <a:ea typeface="Calibri" panose="020F0502020204030204" pitchFamily="34" charset="0"/>
              </a:rPr>
              <a:t> – </a:t>
            </a:r>
            <a:r>
              <a:rPr lang="en-US" sz="2000" dirty="0" err="1">
                <a:solidFill>
                  <a:schemeClr val="bg2">
                    <a:lumMod val="10000"/>
                  </a:schemeClr>
                </a:solidFill>
                <a:effectLst/>
                <a:latin typeface="Times New Roman" panose="02020603050405020304" pitchFamily="18" charset="0"/>
                <a:ea typeface="Calibri" panose="020F0502020204030204" pitchFamily="34" charset="0"/>
              </a:rPr>
              <a:t>ya’ni</a:t>
            </a:r>
            <a:r>
              <a:rPr lang="en-US" sz="2000" dirty="0">
                <a:solidFill>
                  <a:schemeClr val="bg2">
                    <a:lumMod val="10000"/>
                  </a:schemeClr>
                </a:solidFill>
                <a:effectLst/>
                <a:latin typeface="Times New Roman" panose="02020603050405020304" pitchFamily="18" charset="0"/>
                <a:ea typeface="Calibri" panose="020F0502020204030204" pitchFamily="34" charset="0"/>
              </a:rPr>
              <a:t> model’ </a:t>
            </a:r>
            <a:r>
              <a:rPr lang="en-US" sz="2000" dirty="0" err="1">
                <a:solidFill>
                  <a:schemeClr val="bg2">
                    <a:lumMod val="10000"/>
                  </a:schemeClr>
                </a:solidFill>
                <a:effectLst/>
                <a:latin typeface="Times New Roman" panose="02020603050405020304" pitchFamily="18" charset="0"/>
                <a:ea typeface="Calibri" panose="020F0502020204030204" pitchFamily="34" charset="0"/>
              </a:rPr>
              <a:t>kamxarajat</a:t>
            </a:r>
            <a:r>
              <a:rPr lang="en-US" sz="2000" dirty="0">
                <a:solidFill>
                  <a:schemeClr val="bg2">
                    <a:lumMod val="10000"/>
                  </a:schemeClr>
                </a:solidFill>
                <a:effectLst/>
                <a:latin typeface="Times New Roman" panose="02020603050405020304" pitchFamily="18" charset="0"/>
                <a:ea typeface="Calibri" panose="020F0502020204030204" pitchFamily="34"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rPr>
              <a:t>bo’lishi</a:t>
            </a:r>
            <a:r>
              <a:rPr lang="en-US" sz="2000" dirty="0">
                <a:solidFill>
                  <a:schemeClr val="bg2">
                    <a:lumMod val="10000"/>
                  </a:schemeClr>
                </a:solidFill>
                <a:effectLst/>
                <a:latin typeface="Times New Roman" panose="02020603050405020304" pitchFamily="18" charset="0"/>
                <a:ea typeface="Calibri" panose="020F0502020204030204" pitchFamily="34"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rPr>
              <a:t>ortiqcha</a:t>
            </a:r>
            <a:r>
              <a:rPr lang="en-US" sz="2000" dirty="0">
                <a:solidFill>
                  <a:schemeClr val="bg2">
                    <a:lumMod val="10000"/>
                  </a:schemeClr>
                </a:solidFill>
                <a:effectLst/>
                <a:latin typeface="Times New Roman" panose="02020603050405020304" pitchFamily="18" charset="0"/>
                <a:ea typeface="Calibri" panose="020F0502020204030204" pitchFamily="34"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rPr>
              <a:t>xarajatlarni</a:t>
            </a:r>
            <a:r>
              <a:rPr lang="en-US" sz="2000" dirty="0">
                <a:solidFill>
                  <a:schemeClr val="bg2">
                    <a:lumMod val="10000"/>
                  </a:schemeClr>
                </a:solidFill>
                <a:effectLst/>
                <a:latin typeface="Times New Roman" panose="02020603050405020304" pitchFamily="18" charset="0"/>
                <a:ea typeface="Calibri" panose="020F0502020204030204" pitchFamily="34"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rPr>
              <a:t>keltirib</a:t>
            </a:r>
            <a:r>
              <a:rPr lang="en-US" sz="2000" dirty="0">
                <a:solidFill>
                  <a:schemeClr val="bg2">
                    <a:lumMod val="10000"/>
                  </a:schemeClr>
                </a:solidFill>
                <a:effectLst/>
                <a:latin typeface="Times New Roman" panose="02020603050405020304" pitchFamily="18" charset="0"/>
                <a:ea typeface="Calibri" panose="020F0502020204030204" pitchFamily="34"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rPr>
              <a:t>chiqarmasligi</a:t>
            </a:r>
            <a:r>
              <a:rPr lang="en-US" sz="2000" dirty="0">
                <a:solidFill>
                  <a:schemeClr val="bg2">
                    <a:lumMod val="10000"/>
                  </a:schemeClr>
                </a:solidFill>
                <a:effectLst/>
                <a:latin typeface="Times New Roman" panose="02020603050405020304" pitchFamily="18" charset="0"/>
                <a:ea typeface="Calibri" panose="020F0502020204030204" pitchFamily="34" charset="0"/>
              </a:rPr>
              <a:t> </a:t>
            </a:r>
            <a:r>
              <a:rPr lang="en-US" sz="2000" dirty="0" err="1">
                <a:solidFill>
                  <a:schemeClr val="bg2">
                    <a:lumMod val="10000"/>
                  </a:schemeClr>
                </a:solidFill>
                <a:effectLst/>
                <a:latin typeface="Times New Roman" panose="02020603050405020304" pitchFamily="18" charset="0"/>
                <a:ea typeface="Calibri" panose="020F0502020204030204" pitchFamily="34" charset="0"/>
              </a:rPr>
              <a:t>lozim</a:t>
            </a:r>
            <a:r>
              <a:rPr lang="en-US" sz="2000" dirty="0">
                <a:solidFill>
                  <a:schemeClr val="bg2">
                    <a:lumMod val="10000"/>
                  </a:schemeClr>
                </a:solidFill>
                <a:effectLst/>
                <a:latin typeface="Times New Roman" panose="02020603050405020304" pitchFamily="18" charset="0"/>
                <a:ea typeface="Calibri" panose="020F0502020204030204" pitchFamily="34" charset="0"/>
              </a:rPr>
              <a:t>. </a:t>
            </a:r>
            <a:endParaRPr lang="ru-RU" sz="2000" dirty="0">
              <a:solidFill>
                <a:schemeClr val="bg2">
                  <a:lumMod val="10000"/>
                </a:schemeClr>
              </a:solidFill>
            </a:endParaRPr>
          </a:p>
        </p:txBody>
      </p:sp>
    </p:spTree>
    <p:extLst>
      <p:ext uri="{BB962C8B-B14F-4D97-AF65-F5344CB8AC3E}">
        <p14:creationId xmlns:p14="http://schemas.microsoft.com/office/powerpoint/2010/main" val="36411310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6BFE04FA-63B4-4F41-B1B4-C231D1039017}"/>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10</a:t>
            </a:fld>
            <a:endParaRPr lang="ru-RU" dirty="0"/>
          </a:p>
        </p:txBody>
      </p:sp>
      <p:sp>
        <p:nvSpPr>
          <p:cNvPr id="5" name="TextBox 4">
            <a:extLst>
              <a:ext uri="{FF2B5EF4-FFF2-40B4-BE49-F238E27FC236}">
                <a16:creationId xmlns:a16="http://schemas.microsoft.com/office/drawing/2014/main" id="{BC91A0D7-E7B1-4C9A-ABCD-8CE0E88067EF}"/>
              </a:ext>
            </a:extLst>
          </p:cNvPr>
          <p:cNvSpPr txBox="1"/>
          <p:nvPr/>
        </p:nvSpPr>
        <p:spPr>
          <a:xfrm>
            <a:off x="656948" y="528305"/>
            <a:ext cx="10617693" cy="5003101"/>
          </a:xfrm>
          <a:prstGeom prst="rect">
            <a:avLst/>
          </a:prstGeom>
          <a:noFill/>
        </p:spPr>
        <p:txBody>
          <a:bodyPr wrap="square">
            <a:spAutoFit/>
          </a:bodyPr>
          <a:lstStyle/>
          <a:p>
            <a:pPr algn="just">
              <a:lnSpc>
                <a:spcPct val="150000"/>
              </a:lnSpc>
              <a:spcAft>
                <a:spcPts val="1000"/>
              </a:spcAft>
            </a:pP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Modellashtirish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bir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nechta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bosqichlardan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iborat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bo’lib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asosan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uchta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bosqich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ahamiyatlidir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Bular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1000"/>
              </a:spcAft>
            </a:pPr>
            <a:r>
              <a:rPr lang="en-US" sz="1800" b="1" dirty="0" err="1">
                <a:effectLst/>
                <a:latin typeface="Times New Roman" panose="02020603050405020304" pitchFamily="18" charset="0"/>
                <a:ea typeface="Times New Roman" panose="02020603050405020304" pitchFamily="18" charset="0"/>
                <a:cs typeface="Times New Roman" panose="02020603050405020304" pitchFamily="18" charset="0"/>
              </a:rPr>
              <a:t>Birinchi</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err="1">
                <a:effectLst/>
                <a:latin typeface="Times New Roman" panose="02020603050405020304" pitchFamily="18" charset="0"/>
                <a:ea typeface="Times New Roman" panose="02020603050405020304" pitchFamily="18" charset="0"/>
                <a:cs typeface="Times New Roman" panose="02020603050405020304" pitchFamily="18" charset="0"/>
              </a:rPr>
              <a:t>bosqich</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original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ob’ekt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haqida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ma’lum</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bir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bilimlarga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bo’lishni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talab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etadi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Ya’ni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modellashtiriladigan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ob’ekt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haqida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qanchalik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ko’p</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ma’lumot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mavjud</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bo’lsa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modellashtirish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jarayoni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shunchalik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oson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kechadi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1000"/>
              </a:spcAft>
            </a:pPr>
            <a:r>
              <a:rPr lang="en-US" sz="1800" b="1" dirty="0" err="1">
                <a:effectLst/>
                <a:latin typeface="Times New Roman" panose="02020603050405020304" pitchFamily="18" charset="0"/>
                <a:ea typeface="Times New Roman" panose="02020603050405020304" pitchFamily="18" charset="0"/>
                <a:cs typeface="Times New Roman" panose="02020603050405020304" pitchFamily="18" charset="0"/>
              </a:rPr>
              <a:t>Ikkinchi</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err="1">
                <a:effectLst/>
                <a:latin typeface="Times New Roman" panose="02020603050405020304" pitchFamily="18" charset="0"/>
                <a:ea typeface="Times New Roman" panose="02020603050405020304" pitchFamily="18" charset="0"/>
                <a:cs typeface="Times New Roman" panose="02020603050405020304" pitchFamily="18" charset="0"/>
              </a:rPr>
              <a:t>bosqichda</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model’ning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o’zi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mustaqil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tadqiqot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ob’ekti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sifatida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qaraladi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Tadqiqotning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bunday</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usulida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model’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analiz</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qilinadi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eksperimentdan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o’tkaziladi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kutilayotgan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natijalar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bilan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solishtiriladi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21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err="1">
                <a:effectLst/>
                <a:latin typeface="Times New Roman" panose="02020603050405020304" pitchFamily="18" charset="0"/>
                <a:ea typeface="Times New Roman" panose="02020603050405020304" pitchFamily="18" charset="0"/>
                <a:cs typeface="Times New Roman" panose="02020603050405020304" pitchFamily="18" charset="0"/>
              </a:rPr>
              <a:t>Uchinchi</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err="1">
                <a:effectLst/>
                <a:latin typeface="Times New Roman" panose="02020603050405020304" pitchFamily="18" charset="0"/>
                <a:ea typeface="Times New Roman" panose="02020603050405020304" pitchFamily="18" charset="0"/>
                <a:cs typeface="Times New Roman" panose="02020603050405020304" pitchFamily="18" charset="0"/>
              </a:rPr>
              <a:t>bosqichda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model’da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tadqiq</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qilingan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bilimlar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original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ob’ektga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ko’chiriladi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Ya’ni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model’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berayotgan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axborot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original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ob’ekt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bilan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solishtiriladi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haqqoniyligi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tekshiriladi.AutoCAD</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panellari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asosan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piktogramalardan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iborat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bo’lib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piktogramma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biron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bir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buyruqni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rasmli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tugma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shklidagi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ko’rinishidir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Ekran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pastki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qismida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buyruqlar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satri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funksional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klavishalar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joylashgan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Buyruq</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piktogrammalari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tanlanganda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tegishli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buyruq</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nomi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bajarilish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ketma-ketligi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buyruqlar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satrida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namoyon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bo’ladi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721906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9EE2907B-3228-4794-8B45-986322E6737E}"/>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11</a:t>
            </a:fld>
            <a:endParaRPr lang="ru-RU" dirty="0"/>
          </a:p>
        </p:txBody>
      </p:sp>
      <p:pic>
        <p:nvPicPr>
          <p:cNvPr id="5" name="Рисунок 4">
            <a:extLst>
              <a:ext uri="{FF2B5EF4-FFF2-40B4-BE49-F238E27FC236}">
                <a16:creationId xmlns:a16="http://schemas.microsoft.com/office/drawing/2014/main" id="{BC40C33D-89EE-4008-AFB3-CE8649D6A53B}"/>
              </a:ext>
            </a:extLst>
          </p:cNvPr>
          <p:cNvPicPr>
            <a:picLocks noChangeAspect="1"/>
          </p:cNvPicPr>
          <p:nvPr/>
        </p:nvPicPr>
        <p:blipFill>
          <a:blip r:embed="rId2"/>
          <a:stretch>
            <a:fillRect/>
          </a:stretch>
        </p:blipFill>
        <p:spPr>
          <a:xfrm>
            <a:off x="511148" y="298638"/>
            <a:ext cx="3599733" cy="5318231"/>
          </a:xfrm>
          <a:prstGeom prst="rect">
            <a:avLst/>
          </a:prstGeom>
        </p:spPr>
      </p:pic>
      <p:sp>
        <p:nvSpPr>
          <p:cNvPr id="6" name="Прямоугольник 5">
            <a:extLst>
              <a:ext uri="{FF2B5EF4-FFF2-40B4-BE49-F238E27FC236}">
                <a16:creationId xmlns:a16="http://schemas.microsoft.com/office/drawing/2014/main" id="{8E2FEDE2-B6E4-4C13-96A7-5D3F36653C26}"/>
              </a:ext>
            </a:extLst>
          </p:cNvPr>
          <p:cNvSpPr/>
          <p:nvPr/>
        </p:nvSpPr>
        <p:spPr>
          <a:xfrm>
            <a:off x="511148" y="5649882"/>
            <a:ext cx="3278532" cy="523220"/>
          </a:xfrm>
          <a:prstGeom prst="rect">
            <a:avLst/>
          </a:prstGeom>
        </p:spPr>
        <p:txBody>
          <a:bodyPr wrap="square">
            <a:spAutoFit/>
          </a:bodyPr>
          <a:lstStyle/>
          <a:p>
            <a:r>
              <a:rPr lang="en-US" sz="1400" dirty="0"/>
              <a:t>Free to use under the </a:t>
            </a:r>
            <a:r>
              <a:rPr lang="en-US" sz="1400" dirty="0" err="1">
                <a:hlinkClick r:id="rId3"/>
              </a:rPr>
              <a:t>Unsplash</a:t>
            </a:r>
            <a:r>
              <a:rPr lang="en-US" sz="1400" dirty="0">
                <a:hlinkClick r:id="rId3"/>
              </a:rPr>
              <a:t> License</a:t>
            </a:r>
            <a:r>
              <a:rPr lang="en-US" sz="1400" dirty="0"/>
              <a:t>. </a:t>
            </a:r>
            <a:br>
              <a:rPr lang="en-US" sz="1400" dirty="0"/>
            </a:br>
            <a:r>
              <a:rPr lang="ru-RU" sz="1400" dirty="0"/>
              <a:t>https://unsplash.com/</a:t>
            </a:r>
          </a:p>
        </p:txBody>
      </p:sp>
      <p:sp>
        <p:nvSpPr>
          <p:cNvPr id="8" name="TextBox 7">
            <a:extLst>
              <a:ext uri="{FF2B5EF4-FFF2-40B4-BE49-F238E27FC236}">
                <a16:creationId xmlns:a16="http://schemas.microsoft.com/office/drawing/2014/main" id="{FD28982B-A522-4CB4-A1E5-3060166B777F}"/>
              </a:ext>
            </a:extLst>
          </p:cNvPr>
          <p:cNvSpPr txBox="1"/>
          <p:nvPr/>
        </p:nvSpPr>
        <p:spPr>
          <a:xfrm>
            <a:off x="4455671" y="298638"/>
            <a:ext cx="7250895" cy="6306022"/>
          </a:xfrm>
          <a:prstGeom prst="rect">
            <a:avLst/>
          </a:prstGeom>
          <a:noFill/>
        </p:spPr>
        <p:txBody>
          <a:bodyPr wrap="square">
            <a:spAutoFit/>
          </a:bodyPr>
          <a:lstStyle/>
          <a:p>
            <a:pPr algn="just">
              <a:lnSpc>
                <a:spcPct val="150000"/>
              </a:lnSpc>
              <a:spcAft>
                <a:spcPts val="225"/>
              </a:spcAft>
            </a:pP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Funksional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klavishalar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asosida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ma’lum</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birimkoniyatlarni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o’chirib-yoqish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mumkin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Bular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ШАГ</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qadamli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bog’lash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СЕТКА</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to’r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ОРТО</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ortogonal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gorizontal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vertikal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yurish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rejimi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ОТС</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ПОЛЯР</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qutbni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kuzatish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175"/>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Привязка</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bog’lash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ОТС</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ОБЪЕКТ</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ob’yektni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kuzatish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ДИН</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dinamik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kiritish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ВЕС</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chiziqni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tegishli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qalinlikda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ko’rsatish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МОДЕЛЬ</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”-model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yoki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chizma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varag’i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muhitiga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o’tish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AutoCAD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dasturidagi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panellarning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biron-bir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buyruq</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piktigrammasi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tanlansa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sichqoncha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ko’rsatkichi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ostida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ma’lumot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oynasi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paydo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bo’ladi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Albatta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ushbu</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ma’lumotlarga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ahamiyat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berish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lozim</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Ular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buyruq</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tanlangandan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keyin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buyruqning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keyingi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ketma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ketligi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to’g’risida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axborot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berib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turadi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Oddiy</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geometrik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obyektlar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primitivlar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deb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nomlanib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bular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kesma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ko’pburchak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to’g’ri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to’rtburchak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aylana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aylana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yoyi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ellips</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ellips</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yoyi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kabi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geometrik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shakllardir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Ularni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geometrik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yasalishini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parametrlarini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ya’ni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hosil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bo’lishi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shartlarini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bilish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lozim</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130456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B66DE619-A9AD-470F-B5A2-46984C4C8271}"/>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12</a:t>
            </a:fld>
            <a:endParaRPr lang="ru-RU" dirty="0"/>
          </a:p>
        </p:txBody>
      </p:sp>
      <p:sp>
        <p:nvSpPr>
          <p:cNvPr id="7" name="TextBox 6">
            <a:extLst>
              <a:ext uri="{FF2B5EF4-FFF2-40B4-BE49-F238E27FC236}">
                <a16:creationId xmlns:a16="http://schemas.microsoft.com/office/drawing/2014/main" id="{650022B3-33F5-4A2C-B5CC-BF857697A4D2}"/>
              </a:ext>
            </a:extLst>
          </p:cNvPr>
          <p:cNvSpPr txBox="1"/>
          <p:nvPr/>
        </p:nvSpPr>
        <p:spPr>
          <a:xfrm>
            <a:off x="896645" y="673534"/>
            <a:ext cx="9721049" cy="5387822"/>
          </a:xfrm>
          <a:prstGeom prst="rect">
            <a:avLst/>
          </a:prstGeom>
          <a:noFill/>
        </p:spPr>
        <p:txBody>
          <a:bodyPr wrap="square">
            <a:spAutoFit/>
          </a:bodyPr>
          <a:lstStyle/>
          <a:p>
            <a:pPr algn="just">
              <a:lnSpc>
                <a:spcPct val="150000"/>
              </a:lnSpc>
              <a:spcAft>
                <a:spcPts val="1000"/>
              </a:spcAft>
            </a:pP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Panellardagi</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ayrim</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buyruq</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piktogrammalari</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ketma-ket</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buyruqlar</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majmuasidan</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iborat</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bo’lib</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ular</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bevosita</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maxsus</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bo’limlarda</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alohida</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ko’rib</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chiqiladi</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ru-RU" sz="14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1000"/>
              </a:spcAft>
            </a:pP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Modellashtirishda</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qabul</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qilingan</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standart</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qoidalari</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O’zDST</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talablarini</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bilish</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modelni</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to’g’ri</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o’qishni</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hammabopligini</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ta’minlaydi</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Ya’ni</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1000"/>
              </a:spcAft>
            </a:pP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800" dirty="0">
                <a:solidFill>
                  <a:schemeClr val="accent1"/>
                </a:solidFill>
                <a:effectLst/>
                <a:latin typeface="Times New Roman" panose="02020603050405020304" pitchFamily="18" charset="0"/>
                <a:ea typeface="Arial" panose="020B060402020202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Modellashtirish</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uchun</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format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tanlash</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O’zDST</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2.301-96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Formatlar</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)ga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asoan</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1000"/>
              </a:spcAft>
            </a:pP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800" dirty="0">
                <a:solidFill>
                  <a:schemeClr val="accent1"/>
                </a:solidFill>
                <a:effectLst/>
                <a:latin typeface="Times New Roman" panose="02020603050405020304" pitchFamily="18" charset="0"/>
                <a:ea typeface="Arial" panose="020B060402020202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Model’ni</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formatga</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joylashtirish</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O’zDST</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2.302-97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Masshtablar</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)ga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asosan</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1000"/>
              </a:spcAft>
            </a:pP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800" dirty="0">
                <a:solidFill>
                  <a:schemeClr val="accent1"/>
                </a:solidFill>
                <a:effectLst/>
                <a:latin typeface="Times New Roman" panose="02020603050405020304" pitchFamily="18" charset="0"/>
                <a:ea typeface="Arial" panose="020B060402020202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Model’da</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chiziq</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turlari</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O’zDST</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2.303-97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CHizma</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chiziqlari</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ga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asosan</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1000"/>
              </a:spcAft>
            </a:pP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800" dirty="0">
                <a:solidFill>
                  <a:schemeClr val="accent1"/>
                </a:solidFill>
                <a:effectLst/>
                <a:latin typeface="Times New Roman" panose="02020603050405020304" pitchFamily="18" charset="0"/>
                <a:ea typeface="Arial" panose="020B060402020202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Model’dagi</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yozma</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axborotlar</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O’zDST</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2.304-97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SHriftlar</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O’zDST</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2.104-68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Asosiy</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yozuv</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ga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asosan</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1000"/>
              </a:spcAft>
            </a:pP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800" dirty="0">
                <a:solidFill>
                  <a:schemeClr val="accent1"/>
                </a:solidFill>
                <a:effectLst/>
                <a:latin typeface="Times New Roman" panose="02020603050405020304" pitchFamily="18" charset="0"/>
                <a:ea typeface="Arial" panose="020B0604020202020204" pitchFamily="34" charset="0"/>
                <a:cs typeface="Times New Roman" panose="02020603050405020304" pitchFamily="18" charset="0"/>
              </a:rPr>
              <a:t> </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Model’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ko’rinishlari</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soni</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ularni</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proektsion</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bog’lanishi</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O’zDST</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2.305-97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Ko’rinishlar</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qirqimlar</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kesimlar</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ga </a:t>
            </a:r>
            <a:r>
              <a:rPr lang="en-US" sz="1800" dirty="0" err="1">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asosan</a:t>
            </a:r>
            <a:r>
              <a:rPr lang="en-US" sz="18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573363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13</a:t>
            </a:fld>
            <a:endParaRPr lang="ru-RU" dirty="0"/>
          </a:p>
        </p:txBody>
      </p:sp>
      <p:pic>
        <p:nvPicPr>
          <p:cNvPr id="7" name="Рисунок 6">
            <a:extLst>
              <a:ext uri="{FF2B5EF4-FFF2-40B4-BE49-F238E27FC236}">
                <a16:creationId xmlns:a16="http://schemas.microsoft.com/office/drawing/2014/main" id="{5B44C559-8D07-4C48-A015-DEE82564CD6D}"/>
              </a:ext>
            </a:extLst>
          </p:cNvPr>
          <p:cNvPicPr>
            <a:picLocks noChangeAspect="1"/>
          </p:cNvPicPr>
          <p:nvPr/>
        </p:nvPicPr>
        <p:blipFill>
          <a:blip r:embed="rId2"/>
          <a:stretch>
            <a:fillRect/>
          </a:stretch>
        </p:blipFill>
        <p:spPr>
          <a:xfrm>
            <a:off x="918698" y="3429000"/>
            <a:ext cx="10764752" cy="2724282"/>
          </a:xfrm>
          <a:prstGeom prst="rect">
            <a:avLst/>
          </a:prstGeom>
        </p:spPr>
      </p:pic>
      <p:sp>
        <p:nvSpPr>
          <p:cNvPr id="8" name="TextBox 7">
            <a:extLst>
              <a:ext uri="{FF2B5EF4-FFF2-40B4-BE49-F238E27FC236}">
                <a16:creationId xmlns:a16="http://schemas.microsoft.com/office/drawing/2014/main" id="{19BF919E-9063-49FA-9004-5B3A5F0CF744}"/>
              </a:ext>
            </a:extLst>
          </p:cNvPr>
          <p:cNvSpPr txBox="1"/>
          <p:nvPr/>
        </p:nvSpPr>
        <p:spPr>
          <a:xfrm>
            <a:off x="918698" y="129316"/>
            <a:ext cx="10135719" cy="3084627"/>
          </a:xfrm>
          <a:prstGeom prst="rect">
            <a:avLst/>
          </a:prstGeom>
          <a:noFill/>
        </p:spPr>
        <p:txBody>
          <a:bodyPr wrap="square">
            <a:spAutoFit/>
          </a:bodyPr>
          <a:lstStyle/>
          <a:p>
            <a:pPr algn="just">
              <a:lnSpc>
                <a:spcPct val="150000"/>
              </a:lnSpc>
            </a:pPr>
            <a:r>
              <a:rPr lang="en-US" sz="1800" dirty="0">
                <a:solidFill>
                  <a:srgbClr val="000000"/>
                </a:solidFill>
                <a:effectLst/>
                <a:latin typeface="Times New Roman" panose="02020603050405020304" pitchFamily="18" charset="0"/>
                <a:ea typeface="Calibri" panose="020F0502020204030204" pitchFamily="34" charset="0"/>
              </a:rPr>
              <a:t>−</a:t>
            </a:r>
            <a:r>
              <a:rPr lang="en-US" sz="1800" dirty="0">
                <a:solidFill>
                  <a:srgbClr val="000000"/>
                </a:solidFill>
                <a:effectLst/>
                <a:latin typeface="Times New Roman" panose="02020603050405020304" pitchFamily="18" charset="0"/>
                <a:ea typeface="Arial" panose="020B0604020202020204" pitchFamily="34" charset="0"/>
              </a:rPr>
              <a:t> </a:t>
            </a:r>
            <a:r>
              <a:rPr lang="en-US" sz="1800" dirty="0" err="1">
                <a:solidFill>
                  <a:srgbClr val="000000"/>
                </a:solidFill>
                <a:effectLst/>
                <a:latin typeface="Times New Roman" panose="02020603050405020304" pitchFamily="18" charset="0"/>
                <a:ea typeface="Calibri" panose="020F0502020204030204" pitchFamily="34" charset="0"/>
              </a:rPr>
              <a:t>Model’ning</a:t>
            </a:r>
            <a:r>
              <a:rPr lang="en-US" sz="1800" dirty="0">
                <a:solidFill>
                  <a:srgbClr val="000000"/>
                </a:solidFill>
                <a:effectLst/>
                <a:latin typeface="Times New Roman" panose="02020603050405020304" pitchFamily="18" charset="0"/>
                <a:ea typeface="Calibri" panose="020F0502020204030204" pitchFamily="34" charset="0"/>
              </a:rPr>
              <a:t> </a:t>
            </a:r>
            <a:r>
              <a:rPr lang="en-US" sz="1800" dirty="0" err="1">
                <a:solidFill>
                  <a:srgbClr val="000000"/>
                </a:solidFill>
                <a:effectLst/>
                <a:latin typeface="Times New Roman" panose="02020603050405020304" pitchFamily="18" charset="0"/>
                <a:ea typeface="Calibri" panose="020F0502020204030204" pitchFamily="34" charset="0"/>
              </a:rPr>
              <a:t>geometrik</a:t>
            </a:r>
            <a:r>
              <a:rPr lang="en-US" sz="1800" dirty="0">
                <a:solidFill>
                  <a:srgbClr val="000000"/>
                </a:solidFill>
                <a:effectLst/>
                <a:latin typeface="Times New Roman" panose="02020603050405020304" pitchFamily="18" charset="0"/>
                <a:ea typeface="Calibri" panose="020F0502020204030204" pitchFamily="34" charset="0"/>
              </a:rPr>
              <a:t> </a:t>
            </a:r>
            <a:r>
              <a:rPr lang="en-US" sz="1800" dirty="0" err="1">
                <a:solidFill>
                  <a:srgbClr val="000000"/>
                </a:solidFill>
                <a:effectLst/>
                <a:latin typeface="Times New Roman" panose="02020603050405020304" pitchFamily="18" charset="0"/>
                <a:ea typeface="Calibri" panose="020F0502020204030204" pitchFamily="34" charset="0"/>
              </a:rPr>
              <a:t>axborotlari</a:t>
            </a:r>
            <a:r>
              <a:rPr lang="en-US" sz="1800" dirty="0">
                <a:solidFill>
                  <a:srgbClr val="000000"/>
                </a:solidFill>
                <a:effectLst/>
                <a:latin typeface="Times New Roman" panose="02020603050405020304" pitchFamily="18" charset="0"/>
                <a:ea typeface="Calibri" panose="020F0502020204030204" pitchFamily="34" charset="0"/>
              </a:rPr>
              <a:t> </a:t>
            </a:r>
            <a:r>
              <a:rPr lang="en-US" sz="1800" dirty="0" err="1">
                <a:solidFill>
                  <a:srgbClr val="000000"/>
                </a:solidFill>
                <a:effectLst/>
                <a:latin typeface="Times New Roman" panose="02020603050405020304" pitchFamily="18" charset="0"/>
                <a:ea typeface="Calibri" panose="020F0502020204030204" pitchFamily="34" charset="0"/>
              </a:rPr>
              <a:t>O’zDST</a:t>
            </a:r>
            <a:r>
              <a:rPr lang="en-US" sz="1800" dirty="0">
                <a:solidFill>
                  <a:srgbClr val="000000"/>
                </a:solidFill>
                <a:effectLst/>
                <a:latin typeface="Times New Roman" panose="02020603050405020304" pitchFamily="18" charset="0"/>
                <a:ea typeface="Calibri" panose="020F0502020204030204" pitchFamily="34" charset="0"/>
              </a:rPr>
              <a:t> 2.307-96 (</a:t>
            </a:r>
            <a:r>
              <a:rPr lang="en-US" sz="1800" dirty="0" err="1">
                <a:solidFill>
                  <a:srgbClr val="000000"/>
                </a:solidFill>
                <a:effectLst/>
                <a:latin typeface="Times New Roman" panose="02020603050405020304" pitchFamily="18" charset="0"/>
                <a:ea typeface="Calibri" panose="020F0502020204030204" pitchFamily="34" charset="0"/>
              </a:rPr>
              <a:t>O’lcham</a:t>
            </a:r>
            <a:r>
              <a:rPr lang="en-US" sz="1800" dirty="0">
                <a:solidFill>
                  <a:srgbClr val="000000"/>
                </a:solidFill>
                <a:effectLst/>
                <a:latin typeface="Times New Roman" panose="02020603050405020304" pitchFamily="18" charset="0"/>
                <a:ea typeface="Calibri" panose="020F0502020204030204" pitchFamily="34" charset="0"/>
              </a:rPr>
              <a:t> </a:t>
            </a:r>
            <a:r>
              <a:rPr lang="en-US" sz="1800" dirty="0" err="1">
                <a:solidFill>
                  <a:srgbClr val="000000"/>
                </a:solidFill>
                <a:effectLst/>
                <a:latin typeface="Times New Roman" panose="02020603050405020304" pitchFamily="18" charset="0"/>
                <a:ea typeface="Calibri" panose="020F0502020204030204" pitchFamily="34" charset="0"/>
              </a:rPr>
              <a:t>qo’yish</a:t>
            </a:r>
            <a:r>
              <a:rPr lang="en-US" sz="1800" dirty="0">
                <a:solidFill>
                  <a:srgbClr val="000000"/>
                </a:solidFill>
                <a:effectLst/>
                <a:latin typeface="Times New Roman" panose="02020603050405020304" pitchFamily="18" charset="0"/>
                <a:ea typeface="Calibri" panose="020F0502020204030204" pitchFamily="34" charset="0"/>
              </a:rPr>
              <a:t> </a:t>
            </a:r>
            <a:r>
              <a:rPr lang="en-US" sz="1800" dirty="0" err="1">
                <a:solidFill>
                  <a:srgbClr val="000000"/>
                </a:solidFill>
                <a:effectLst/>
                <a:latin typeface="Times New Roman" panose="02020603050405020304" pitchFamily="18" charset="0"/>
                <a:ea typeface="Calibri" panose="020F0502020204030204" pitchFamily="34" charset="0"/>
              </a:rPr>
              <a:t>qoidalari</a:t>
            </a:r>
            <a:r>
              <a:rPr lang="en-US" sz="1800" dirty="0">
                <a:solidFill>
                  <a:srgbClr val="000000"/>
                </a:solidFill>
                <a:effectLst/>
                <a:latin typeface="Times New Roman" panose="02020603050405020304" pitchFamily="18" charset="0"/>
                <a:ea typeface="Calibri" panose="020F0502020204030204" pitchFamily="34" charset="0"/>
              </a:rPr>
              <a:t>) ga </a:t>
            </a:r>
            <a:r>
              <a:rPr lang="en-US" sz="1800" dirty="0" err="1">
                <a:solidFill>
                  <a:srgbClr val="000000"/>
                </a:solidFill>
                <a:effectLst/>
                <a:latin typeface="Times New Roman" panose="02020603050405020304" pitchFamily="18" charset="0"/>
                <a:ea typeface="Calibri" panose="020F0502020204030204" pitchFamily="34" charset="0"/>
              </a:rPr>
              <a:t>asosan</a:t>
            </a:r>
            <a:r>
              <a:rPr lang="en-US" sz="1800" dirty="0">
                <a:solidFill>
                  <a:srgbClr val="000000"/>
                </a:solidFill>
                <a:effectLst/>
                <a:latin typeface="Times New Roman" panose="02020603050405020304" pitchFamily="18" charset="0"/>
                <a:ea typeface="Calibri" panose="020F0502020204030204" pitchFamily="34" charset="0"/>
              </a:rPr>
              <a:t> </a:t>
            </a:r>
            <a:r>
              <a:rPr lang="en-US" sz="1800" dirty="0" err="1">
                <a:solidFill>
                  <a:srgbClr val="000000"/>
                </a:solidFill>
                <a:effectLst/>
                <a:latin typeface="Times New Roman" panose="02020603050405020304" pitchFamily="18" charset="0"/>
                <a:ea typeface="Calibri" panose="020F0502020204030204" pitchFamily="34" charset="0"/>
              </a:rPr>
              <a:t>bajarilishi</a:t>
            </a:r>
            <a:r>
              <a:rPr lang="en-US" sz="1800" dirty="0">
                <a:solidFill>
                  <a:srgbClr val="000000"/>
                </a:solidFill>
                <a:effectLst/>
                <a:latin typeface="Times New Roman" panose="02020603050405020304" pitchFamily="18" charset="0"/>
                <a:ea typeface="Calibri" panose="020F0502020204030204" pitchFamily="34" charset="0"/>
              </a:rPr>
              <a:t> </a:t>
            </a:r>
            <a:r>
              <a:rPr lang="en-US" sz="1800" dirty="0" err="1">
                <a:solidFill>
                  <a:srgbClr val="000000"/>
                </a:solidFill>
                <a:effectLst/>
                <a:latin typeface="Times New Roman" panose="02020603050405020304" pitchFamily="18" charset="0"/>
                <a:ea typeface="Calibri" panose="020F0502020204030204" pitchFamily="34" charset="0"/>
              </a:rPr>
              <a:t>zarur</a:t>
            </a:r>
            <a:r>
              <a:rPr lang="en-US" sz="1800" dirty="0">
                <a:solidFill>
                  <a:srgbClr val="000000"/>
                </a:solidFill>
                <a:effectLst/>
                <a:latin typeface="Times New Roman" panose="02020603050405020304" pitchFamily="18" charset="0"/>
                <a:ea typeface="Calibri" panose="020F0502020204030204" pitchFamily="34" charset="0"/>
              </a:rPr>
              <a:t>. </a:t>
            </a:r>
            <a:r>
              <a:rPr lang="en-US" sz="1800" dirty="0" err="1">
                <a:solidFill>
                  <a:srgbClr val="000000"/>
                </a:solidFill>
                <a:effectLst/>
                <a:latin typeface="Times New Roman" panose="02020603050405020304" pitchFamily="18" charset="0"/>
                <a:ea typeface="Calibri" panose="020F0502020204030204" pitchFamily="34" charset="0"/>
              </a:rPr>
              <a:t>Chizma</a:t>
            </a:r>
            <a:r>
              <a:rPr lang="en-US" sz="1800" dirty="0">
                <a:solidFill>
                  <a:srgbClr val="000000"/>
                </a:solidFill>
                <a:effectLst/>
                <a:latin typeface="Times New Roman" panose="02020603050405020304" pitchFamily="18" charset="0"/>
                <a:ea typeface="Calibri" panose="020F0502020204030204" pitchFamily="34" charset="0"/>
              </a:rPr>
              <a:t> </a:t>
            </a:r>
            <a:r>
              <a:rPr lang="en-US" sz="1800" dirty="0" err="1">
                <a:solidFill>
                  <a:srgbClr val="000000"/>
                </a:solidFill>
                <a:effectLst/>
                <a:latin typeface="Times New Roman" panose="02020603050405020304" pitchFamily="18" charset="0"/>
                <a:ea typeface="Calibri" panose="020F0502020204030204" pitchFamily="34" charset="0"/>
              </a:rPr>
              <a:t>shriftlarining</a:t>
            </a:r>
            <a:r>
              <a:rPr lang="en-US" sz="1800" dirty="0">
                <a:solidFill>
                  <a:srgbClr val="000000"/>
                </a:solidFill>
                <a:effectLst/>
                <a:latin typeface="Times New Roman" panose="02020603050405020304" pitchFamily="18" charset="0"/>
                <a:ea typeface="Calibri" panose="020F0502020204030204" pitchFamily="34" charset="0"/>
              </a:rPr>
              <a:t> </a:t>
            </a:r>
            <a:r>
              <a:rPr lang="en-US" sz="1800" dirty="0" err="1">
                <a:solidFill>
                  <a:srgbClr val="000000"/>
                </a:solidFill>
                <a:effectLst/>
                <a:latin typeface="Times New Roman" panose="02020603050405020304" pitchFamily="18" charset="0"/>
                <a:ea typeface="Calibri" panose="020F0502020204030204" pitchFamily="34" charset="0"/>
              </a:rPr>
              <a:t>bir</a:t>
            </a:r>
            <a:r>
              <a:rPr lang="en-US" sz="1800" dirty="0">
                <a:solidFill>
                  <a:srgbClr val="000000"/>
                </a:solidFill>
                <a:effectLst/>
                <a:latin typeface="Times New Roman" panose="02020603050405020304" pitchFamily="18" charset="0"/>
                <a:ea typeface="Calibri" panose="020F0502020204030204" pitchFamily="34" charset="0"/>
              </a:rPr>
              <a:t> </a:t>
            </a:r>
            <a:r>
              <a:rPr lang="en-US" sz="1800" dirty="0" err="1">
                <a:solidFill>
                  <a:srgbClr val="000000"/>
                </a:solidFill>
                <a:effectLst/>
                <a:latin typeface="Times New Roman" panose="02020603050405020304" pitchFamily="18" charset="0"/>
                <a:ea typeface="Calibri" panose="020F0502020204030204" pitchFamily="34" charset="0"/>
              </a:rPr>
              <a:t>nechta</a:t>
            </a:r>
            <a:r>
              <a:rPr lang="en-US" sz="1800" dirty="0">
                <a:solidFill>
                  <a:srgbClr val="000000"/>
                </a:solidFill>
                <a:effectLst/>
                <a:latin typeface="Times New Roman" panose="02020603050405020304" pitchFamily="18" charset="0"/>
                <a:ea typeface="Calibri" panose="020F0502020204030204" pitchFamily="34" charset="0"/>
              </a:rPr>
              <a:t> </a:t>
            </a:r>
            <a:r>
              <a:rPr lang="en-US" sz="1800" dirty="0" err="1">
                <a:solidFill>
                  <a:srgbClr val="000000"/>
                </a:solidFill>
                <a:effectLst/>
                <a:latin typeface="Times New Roman" panose="02020603050405020304" pitchFamily="18" charset="0"/>
                <a:ea typeface="Calibri" panose="020F0502020204030204" pitchFamily="34" charset="0"/>
              </a:rPr>
              <a:t>shablonlarini</a:t>
            </a:r>
            <a:r>
              <a:rPr lang="en-US" sz="1800" dirty="0">
                <a:solidFill>
                  <a:srgbClr val="000000"/>
                </a:solidFill>
                <a:effectLst/>
                <a:latin typeface="Times New Roman" panose="02020603050405020304" pitchFamily="18" charset="0"/>
                <a:ea typeface="Calibri" panose="020F0502020204030204" pitchFamily="34" charset="0"/>
              </a:rPr>
              <a:t> </a:t>
            </a:r>
            <a:r>
              <a:rPr lang="en-US" sz="1800" dirty="0" err="1">
                <a:solidFill>
                  <a:srgbClr val="000000"/>
                </a:solidFill>
                <a:effectLst/>
                <a:latin typeface="Times New Roman" panose="02020603050405020304" pitchFamily="18" charset="0"/>
                <a:ea typeface="Calibri" panose="020F0502020204030204" pitchFamily="34" charset="0"/>
              </a:rPr>
              <a:t>oldinidan</a:t>
            </a:r>
            <a:r>
              <a:rPr lang="en-US" sz="1800" dirty="0">
                <a:solidFill>
                  <a:srgbClr val="000000"/>
                </a:solidFill>
                <a:effectLst/>
                <a:latin typeface="Times New Roman" panose="02020603050405020304" pitchFamily="18" charset="0"/>
                <a:ea typeface="Calibri" panose="020F0502020204030204" pitchFamily="34" charset="0"/>
              </a:rPr>
              <a:t> </a:t>
            </a:r>
            <a:r>
              <a:rPr lang="en-US" sz="1800" dirty="0" err="1">
                <a:solidFill>
                  <a:srgbClr val="000000"/>
                </a:solidFill>
                <a:effectLst/>
                <a:latin typeface="Times New Roman" panose="02020603050405020304" pitchFamily="18" charset="0"/>
                <a:ea typeface="Calibri" panose="020F0502020204030204" pitchFamily="34" charset="0"/>
              </a:rPr>
              <a:t>yaratib</a:t>
            </a:r>
            <a:r>
              <a:rPr lang="en-US" sz="1800" dirty="0">
                <a:solidFill>
                  <a:srgbClr val="000000"/>
                </a:solidFill>
                <a:effectLst/>
                <a:latin typeface="Times New Roman" panose="02020603050405020304" pitchFamily="18" charset="0"/>
                <a:ea typeface="Calibri" panose="020F0502020204030204" pitchFamily="34" charset="0"/>
              </a:rPr>
              <a:t> </a:t>
            </a:r>
            <a:r>
              <a:rPr lang="en-US" sz="1800" dirty="0" err="1">
                <a:solidFill>
                  <a:srgbClr val="000000"/>
                </a:solidFill>
                <a:effectLst/>
                <a:latin typeface="Times New Roman" panose="02020603050405020304" pitchFamily="18" charset="0"/>
                <a:ea typeface="Calibri" panose="020F0502020204030204" pitchFamily="34" charset="0"/>
              </a:rPr>
              <a:t>qo’yish</a:t>
            </a:r>
            <a:r>
              <a:rPr lang="en-US" sz="1800" dirty="0">
                <a:solidFill>
                  <a:srgbClr val="000000"/>
                </a:solidFill>
                <a:effectLst/>
                <a:latin typeface="Times New Roman" panose="02020603050405020304" pitchFamily="18" charset="0"/>
                <a:ea typeface="Calibri" panose="020F0502020204030204" pitchFamily="34" charset="0"/>
              </a:rPr>
              <a:t> </a:t>
            </a:r>
            <a:r>
              <a:rPr lang="en-US" sz="1800" dirty="0" err="1">
                <a:solidFill>
                  <a:srgbClr val="000000"/>
                </a:solidFill>
                <a:effectLst/>
                <a:latin typeface="Times New Roman" panose="02020603050405020304" pitchFamily="18" charset="0"/>
                <a:ea typeface="Calibri" panose="020F0502020204030204" pitchFamily="34" charset="0"/>
              </a:rPr>
              <a:t>tavsiya</a:t>
            </a:r>
            <a:r>
              <a:rPr lang="en-US" sz="1800" dirty="0">
                <a:solidFill>
                  <a:srgbClr val="000000"/>
                </a:solidFill>
                <a:effectLst/>
                <a:latin typeface="Times New Roman" panose="02020603050405020304" pitchFamily="18" charset="0"/>
                <a:ea typeface="Calibri" panose="020F0502020204030204" pitchFamily="34" charset="0"/>
              </a:rPr>
              <a:t> </a:t>
            </a:r>
            <a:r>
              <a:rPr lang="en-US" sz="1800" dirty="0" err="1">
                <a:solidFill>
                  <a:srgbClr val="000000"/>
                </a:solidFill>
                <a:effectLst/>
                <a:latin typeface="Times New Roman" panose="02020603050405020304" pitchFamily="18" charset="0"/>
                <a:ea typeface="Calibri" panose="020F0502020204030204" pitchFamily="34" charset="0"/>
              </a:rPr>
              <a:t>etiladi</a:t>
            </a:r>
            <a:r>
              <a:rPr lang="en-US" sz="1800" dirty="0">
                <a:solidFill>
                  <a:srgbClr val="000000"/>
                </a:solidFill>
                <a:effectLst/>
                <a:latin typeface="Times New Roman" panose="02020603050405020304" pitchFamily="18" charset="0"/>
                <a:ea typeface="Calibri" panose="020F0502020204030204" pitchFamily="34" charset="0"/>
              </a:rPr>
              <a:t>. </a:t>
            </a:r>
            <a:r>
              <a:rPr lang="en-US" sz="1800" dirty="0" err="1">
                <a:solidFill>
                  <a:srgbClr val="000000"/>
                </a:solidFill>
                <a:effectLst/>
                <a:latin typeface="Times New Roman" panose="02020603050405020304" pitchFamily="18" charset="0"/>
                <a:ea typeface="Calibri" panose="020F0502020204030204" pitchFamily="34" charset="0"/>
              </a:rPr>
              <a:t>Misol</a:t>
            </a:r>
            <a:r>
              <a:rPr lang="en-US" sz="1800" dirty="0">
                <a:solidFill>
                  <a:srgbClr val="000000"/>
                </a:solidFill>
                <a:effectLst/>
                <a:latin typeface="Times New Roman" panose="02020603050405020304" pitchFamily="18" charset="0"/>
                <a:ea typeface="Calibri" panose="020F0502020204030204" pitchFamily="34" charset="0"/>
              </a:rPr>
              <a:t> </a:t>
            </a:r>
            <a:r>
              <a:rPr lang="en-US" sz="1800" dirty="0" err="1">
                <a:solidFill>
                  <a:srgbClr val="000000"/>
                </a:solidFill>
                <a:effectLst/>
                <a:latin typeface="Times New Roman" panose="02020603050405020304" pitchFamily="18" charset="0"/>
                <a:ea typeface="Calibri" panose="020F0502020204030204" pitchFamily="34" charset="0"/>
              </a:rPr>
              <a:t>uchun</a:t>
            </a:r>
            <a:r>
              <a:rPr lang="en-US" sz="1800" dirty="0">
                <a:solidFill>
                  <a:srgbClr val="000000"/>
                </a:solidFill>
                <a:effectLst/>
                <a:latin typeface="Times New Roman" panose="02020603050405020304" pitchFamily="18" charset="0"/>
                <a:ea typeface="Calibri" panose="020F0502020204030204" pitchFamily="34" charset="0"/>
              </a:rPr>
              <a:t>: </a:t>
            </a:r>
            <a:r>
              <a:rPr lang="en-US" sz="1800" dirty="0" err="1">
                <a:solidFill>
                  <a:srgbClr val="000000"/>
                </a:solidFill>
                <a:effectLst/>
                <a:latin typeface="Times New Roman" panose="02020603050405020304" pitchFamily="18" charset="0"/>
                <a:ea typeface="Calibri" panose="020F0502020204030204" pitchFamily="34" charset="0"/>
              </a:rPr>
              <a:t>Asosiy</a:t>
            </a:r>
            <a:r>
              <a:rPr lang="en-US" sz="1800" dirty="0">
                <a:solidFill>
                  <a:srgbClr val="000000"/>
                </a:solidFill>
                <a:effectLst/>
                <a:latin typeface="Times New Roman" panose="02020603050405020304" pitchFamily="18" charset="0"/>
                <a:ea typeface="Calibri" panose="020F0502020204030204" pitchFamily="34" charset="0"/>
              </a:rPr>
              <a:t> </a:t>
            </a:r>
            <a:r>
              <a:rPr lang="en-US" sz="1800" dirty="0" err="1">
                <a:solidFill>
                  <a:srgbClr val="000000"/>
                </a:solidFill>
                <a:effectLst/>
                <a:latin typeface="Times New Roman" panose="02020603050405020304" pitchFamily="18" charset="0"/>
                <a:ea typeface="Calibri" panose="020F0502020204030204" pitchFamily="34" charset="0"/>
              </a:rPr>
              <a:t>yozuvdagi</a:t>
            </a:r>
            <a:r>
              <a:rPr lang="en-US" sz="1800" dirty="0">
                <a:solidFill>
                  <a:srgbClr val="000000"/>
                </a:solidFill>
                <a:effectLst/>
                <a:latin typeface="Times New Roman" panose="02020603050405020304" pitchFamily="18" charset="0"/>
                <a:ea typeface="Calibri" panose="020F0502020204030204" pitchFamily="34" charset="0"/>
              </a:rPr>
              <a:t> bosh </a:t>
            </a:r>
            <a:r>
              <a:rPr lang="en-US" sz="1800" dirty="0" err="1">
                <a:solidFill>
                  <a:srgbClr val="000000"/>
                </a:solidFill>
                <a:effectLst/>
                <a:latin typeface="Times New Roman" panose="02020603050405020304" pitchFamily="18" charset="0"/>
                <a:ea typeface="Calibri" panose="020F0502020204030204" pitchFamily="34" charset="0"/>
              </a:rPr>
              <a:t>harflar</a:t>
            </a:r>
            <a:r>
              <a:rPr lang="en-US" sz="1800" dirty="0">
                <a:solidFill>
                  <a:srgbClr val="000000"/>
                </a:solidFill>
                <a:effectLst/>
                <a:latin typeface="Times New Roman" panose="02020603050405020304" pitchFamily="18" charset="0"/>
                <a:ea typeface="Calibri" panose="020F0502020204030204" pitchFamily="34" charset="0"/>
              </a:rPr>
              <a:t> </a:t>
            </a:r>
            <a:r>
              <a:rPr lang="en-US" sz="1800" dirty="0" err="1">
                <a:solidFill>
                  <a:srgbClr val="000000"/>
                </a:solidFill>
                <a:effectLst/>
                <a:latin typeface="Times New Roman" panose="02020603050405020304" pitchFamily="18" charset="0"/>
                <a:ea typeface="Calibri" panose="020F0502020204030204" pitchFamily="34" charset="0"/>
              </a:rPr>
              <a:t>balandligi</a:t>
            </a:r>
            <a:r>
              <a:rPr lang="en-US" sz="1800" dirty="0">
                <a:solidFill>
                  <a:srgbClr val="000000"/>
                </a:solidFill>
                <a:effectLst/>
                <a:latin typeface="Times New Roman" panose="02020603050405020304" pitchFamily="18" charset="0"/>
                <a:ea typeface="Calibri" panose="020F0502020204030204" pitchFamily="34" charset="0"/>
              </a:rPr>
              <a:t> 2.5, </a:t>
            </a:r>
            <a:r>
              <a:rPr lang="en-US" sz="1800" dirty="0" err="1">
                <a:solidFill>
                  <a:srgbClr val="000000"/>
                </a:solidFill>
                <a:effectLst/>
                <a:latin typeface="Times New Roman" panose="02020603050405020304" pitchFamily="18" charset="0"/>
                <a:ea typeface="Calibri" panose="020F0502020204030204" pitchFamily="34" charset="0"/>
              </a:rPr>
              <a:t>O’lchamlardagi</a:t>
            </a:r>
            <a:r>
              <a:rPr lang="en-US" sz="1800" dirty="0">
                <a:solidFill>
                  <a:srgbClr val="000000"/>
                </a:solidFill>
                <a:effectLst/>
                <a:latin typeface="Times New Roman" panose="02020603050405020304" pitchFamily="18" charset="0"/>
                <a:ea typeface="Calibri" panose="020F0502020204030204" pitchFamily="34" charset="0"/>
              </a:rPr>
              <a:t> </a:t>
            </a:r>
            <a:r>
              <a:rPr lang="en-US" sz="1800" dirty="0" err="1">
                <a:solidFill>
                  <a:srgbClr val="000000"/>
                </a:solidFill>
                <a:effectLst/>
                <a:latin typeface="Times New Roman" panose="02020603050405020304" pitchFamily="18" charset="0"/>
                <a:ea typeface="Calibri" panose="020F0502020204030204" pitchFamily="34" charset="0"/>
              </a:rPr>
              <a:t>sonlar</a:t>
            </a:r>
            <a:r>
              <a:rPr lang="en-US" sz="1800" dirty="0">
                <a:solidFill>
                  <a:srgbClr val="000000"/>
                </a:solidFill>
                <a:effectLst/>
                <a:latin typeface="Times New Roman" panose="02020603050405020304" pitchFamily="18" charset="0"/>
                <a:ea typeface="Calibri" panose="020F0502020204030204" pitchFamily="34" charset="0"/>
              </a:rPr>
              <a:t> </a:t>
            </a:r>
            <a:r>
              <a:rPr lang="en-US" sz="1800" dirty="0" err="1">
                <a:solidFill>
                  <a:srgbClr val="000000"/>
                </a:solidFill>
                <a:effectLst/>
                <a:latin typeface="Times New Roman" panose="02020603050405020304" pitchFamily="18" charset="0"/>
                <a:ea typeface="Calibri" panose="020F0502020204030204" pitchFamily="34" charset="0"/>
              </a:rPr>
              <a:t>balandigi</a:t>
            </a:r>
            <a:r>
              <a:rPr lang="en-US" sz="1800" dirty="0">
                <a:solidFill>
                  <a:srgbClr val="000000"/>
                </a:solidFill>
                <a:effectLst/>
                <a:latin typeface="Times New Roman" panose="02020603050405020304" pitchFamily="18" charset="0"/>
                <a:ea typeface="Calibri" panose="020F0502020204030204" pitchFamily="34" charset="0"/>
              </a:rPr>
              <a:t> 5, </a:t>
            </a:r>
            <a:r>
              <a:rPr lang="en-US" sz="1800" dirty="0" err="1">
                <a:solidFill>
                  <a:srgbClr val="000000"/>
                </a:solidFill>
                <a:effectLst/>
                <a:latin typeface="Times New Roman" panose="02020603050405020304" pitchFamily="18" charset="0"/>
                <a:ea typeface="Calibri" panose="020F0502020204030204" pitchFamily="34" charset="0"/>
              </a:rPr>
              <a:t>titul</a:t>
            </a:r>
            <a:r>
              <a:rPr lang="en-US" sz="1800" dirty="0">
                <a:solidFill>
                  <a:srgbClr val="000000"/>
                </a:solidFill>
                <a:effectLst/>
                <a:latin typeface="Times New Roman" panose="02020603050405020304" pitchFamily="18" charset="0"/>
                <a:ea typeface="Calibri" panose="020F0502020204030204" pitchFamily="34" charset="0"/>
              </a:rPr>
              <a:t> </a:t>
            </a:r>
            <a:r>
              <a:rPr lang="en-US" sz="1800" dirty="0" err="1">
                <a:solidFill>
                  <a:srgbClr val="000000"/>
                </a:solidFill>
                <a:effectLst/>
                <a:latin typeface="Times New Roman" panose="02020603050405020304" pitchFamily="18" charset="0"/>
                <a:ea typeface="Calibri" panose="020F0502020204030204" pitchFamily="34" charset="0"/>
              </a:rPr>
              <a:t>varaqlarini</a:t>
            </a:r>
            <a:r>
              <a:rPr lang="en-US" sz="1800" dirty="0">
                <a:solidFill>
                  <a:srgbClr val="000000"/>
                </a:solidFill>
                <a:effectLst/>
                <a:latin typeface="Times New Roman" panose="02020603050405020304" pitchFamily="18" charset="0"/>
                <a:ea typeface="Calibri" panose="020F0502020204030204" pitchFamily="34" charset="0"/>
              </a:rPr>
              <a:t> </a:t>
            </a:r>
            <a:r>
              <a:rPr lang="en-US" sz="1800" dirty="0" err="1">
                <a:solidFill>
                  <a:srgbClr val="000000"/>
                </a:solidFill>
                <a:effectLst/>
                <a:latin typeface="Times New Roman" panose="02020603050405020304" pitchFamily="18" charset="0"/>
                <a:ea typeface="Calibri" panose="020F0502020204030204" pitchFamily="34" charset="0"/>
              </a:rPr>
              <a:t>rasmiylashtirishda</a:t>
            </a:r>
            <a:r>
              <a:rPr lang="en-US" sz="1800" dirty="0">
                <a:solidFill>
                  <a:srgbClr val="000000"/>
                </a:solidFill>
                <a:effectLst/>
                <a:latin typeface="Times New Roman" panose="02020603050405020304" pitchFamily="18" charset="0"/>
                <a:ea typeface="Calibri" panose="020F0502020204030204" pitchFamily="34" charset="0"/>
              </a:rPr>
              <a:t> bosh </a:t>
            </a:r>
            <a:r>
              <a:rPr lang="en-US" sz="1800" dirty="0" err="1">
                <a:solidFill>
                  <a:srgbClr val="000000"/>
                </a:solidFill>
                <a:effectLst/>
                <a:latin typeface="Times New Roman" panose="02020603050405020304" pitchFamily="18" charset="0"/>
                <a:ea typeface="Calibri" panose="020F0502020204030204" pitchFamily="34" charset="0"/>
              </a:rPr>
              <a:t>harflar</a:t>
            </a:r>
            <a:r>
              <a:rPr lang="en-US" sz="1800" dirty="0">
                <a:solidFill>
                  <a:srgbClr val="000000"/>
                </a:solidFill>
                <a:effectLst/>
                <a:latin typeface="Times New Roman" panose="02020603050405020304" pitchFamily="18" charset="0"/>
                <a:ea typeface="Calibri" panose="020F0502020204030204" pitchFamily="34" charset="0"/>
              </a:rPr>
              <a:t> </a:t>
            </a:r>
            <a:r>
              <a:rPr lang="en-US" sz="1800" dirty="0" err="1">
                <a:solidFill>
                  <a:srgbClr val="000000"/>
                </a:solidFill>
                <a:effectLst/>
                <a:latin typeface="Times New Roman" panose="02020603050405020304" pitchFamily="18" charset="0"/>
                <a:ea typeface="Calibri" panose="020F0502020204030204" pitchFamily="34" charset="0"/>
              </a:rPr>
              <a:t>balandigi</a:t>
            </a:r>
            <a:r>
              <a:rPr lang="en-US" sz="1800" dirty="0">
                <a:solidFill>
                  <a:srgbClr val="000000"/>
                </a:solidFill>
                <a:effectLst/>
                <a:latin typeface="Times New Roman" panose="02020603050405020304" pitchFamily="18" charset="0"/>
                <a:ea typeface="Calibri" panose="020F0502020204030204" pitchFamily="34" charset="0"/>
              </a:rPr>
              <a:t> 7 </a:t>
            </a:r>
            <a:r>
              <a:rPr lang="en-US" sz="1800" dirty="0" err="1">
                <a:solidFill>
                  <a:srgbClr val="000000"/>
                </a:solidFill>
                <a:effectLst/>
                <a:latin typeface="Times New Roman" panose="02020603050405020304" pitchFamily="18" charset="0"/>
                <a:ea typeface="Calibri" panose="020F0502020204030204" pitchFamily="34" charset="0"/>
              </a:rPr>
              <a:t>va</a:t>
            </a:r>
            <a:r>
              <a:rPr lang="en-US" sz="1800" dirty="0">
                <a:solidFill>
                  <a:srgbClr val="000000"/>
                </a:solidFill>
                <a:effectLst/>
                <a:latin typeface="Times New Roman" panose="02020603050405020304" pitchFamily="18" charset="0"/>
                <a:ea typeface="Calibri" panose="020F0502020204030204" pitchFamily="34" charset="0"/>
              </a:rPr>
              <a:t> h. </a:t>
            </a:r>
            <a:endParaRPr lang="ru-RU" sz="1600" dirty="0">
              <a:solidFill>
                <a:srgbClr val="000000"/>
              </a:solidFill>
              <a:effectLst/>
              <a:latin typeface="Times New Roman" panose="02020603050405020304" pitchFamily="18" charset="0"/>
              <a:ea typeface="Calibri" panose="020F0502020204030204" pitchFamily="34" charset="0"/>
            </a:endParaRPr>
          </a:p>
          <a:p>
            <a:pPr algn="just">
              <a:lnSpc>
                <a:spcPct val="150000"/>
              </a:lnSpc>
              <a:spcAft>
                <a:spcPts val="1000"/>
              </a:spcAft>
            </a:pP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Umuman</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standartdagi</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barcha</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shriftlarning</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bosh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harflari</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balandligi</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2,5; 3,5; 5; 7; 10; 14; 20; 28; 40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asosida</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shablonlarni</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oldindan</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tayyorlab</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qo’yish</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mumkin</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1000"/>
              </a:spcAft>
            </a:pP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Buning</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uchun</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302551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0570533E-F7D5-45DD-8017-293924806221}"/>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14</a:t>
            </a:fld>
            <a:endParaRPr lang="ru-RU" dirty="0"/>
          </a:p>
        </p:txBody>
      </p:sp>
      <p:sp>
        <p:nvSpPr>
          <p:cNvPr id="5" name="TextBox 4">
            <a:extLst>
              <a:ext uri="{FF2B5EF4-FFF2-40B4-BE49-F238E27FC236}">
                <a16:creationId xmlns:a16="http://schemas.microsoft.com/office/drawing/2014/main" id="{179CC052-7345-45DA-85FF-E10FFDEF77BD}"/>
              </a:ext>
            </a:extLst>
          </p:cNvPr>
          <p:cNvSpPr txBox="1"/>
          <p:nvPr/>
        </p:nvSpPr>
        <p:spPr>
          <a:xfrm>
            <a:off x="6096000" y="322669"/>
            <a:ext cx="5595530" cy="5551969"/>
          </a:xfrm>
          <a:prstGeom prst="rect">
            <a:avLst/>
          </a:prstGeom>
          <a:noFill/>
        </p:spPr>
        <p:txBody>
          <a:bodyPr wrap="square">
            <a:spAutoFit/>
          </a:bodyPr>
          <a:lstStyle/>
          <a:p>
            <a:pPr algn="just">
              <a:lnSpc>
                <a:spcPct val="150000"/>
              </a:lnSpc>
              <a:spcAft>
                <a:spcPts val="420"/>
              </a:spcAft>
            </a:pPr>
            <a:r>
              <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 </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Стили</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Uslublar</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panelidagi</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Текстовые стили</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Matn</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uslublari</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piktogrammasi</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tanlanib</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tasvir</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10.3 1-amal), «</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Текстовые стили</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Matn</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uslublari</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oynasi</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ochiladi</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420"/>
              </a:spcAft>
            </a:pPr>
            <a:r>
              <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 </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Текстовые стили</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Matn</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uslublari</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oynasidagi</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Новый</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Yangi</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tugmasi</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tanlanib</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tasvir</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10.3, 2-amal), «</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Новый текстовый стиль</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Yangi</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matn</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uslubi</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oynasi</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ochiladi</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1000"/>
              </a:spcAft>
            </a:pPr>
            <a:r>
              <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 </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Имя стиля</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Uslub</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nomi</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tahrirlash</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hududida</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yangi</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uslub</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nomi</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misol</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uchun</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bosh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harf</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balandligi</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qiymati</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klaviaturadan</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kiritilib</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tasvir</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10.3, 3-amal), «OK»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tugmasi</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bilan</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tasdiqlanadi</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tasvir</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10.3, 4-amal)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Новый текстовый стиль</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Yangi</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matn</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uslubi</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oynasi</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yopiladi</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Рисунок 5">
            <a:extLst>
              <a:ext uri="{FF2B5EF4-FFF2-40B4-BE49-F238E27FC236}">
                <a16:creationId xmlns:a16="http://schemas.microsoft.com/office/drawing/2014/main" id="{0A24C02C-A01C-4708-89F3-EBB4645CFD7A}"/>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20188" y="1275795"/>
            <a:ext cx="4394835" cy="3276600"/>
          </a:xfrm>
          <a:prstGeom prst="rect">
            <a:avLst/>
          </a:prstGeom>
          <a:noFill/>
          <a:ln>
            <a:noFill/>
          </a:ln>
        </p:spPr>
      </p:pic>
      <p:sp>
        <p:nvSpPr>
          <p:cNvPr id="8" name="TextBox 7">
            <a:extLst>
              <a:ext uri="{FF2B5EF4-FFF2-40B4-BE49-F238E27FC236}">
                <a16:creationId xmlns:a16="http://schemas.microsoft.com/office/drawing/2014/main" id="{5041132C-41D0-4133-A927-6DFC5D1091D0}"/>
              </a:ext>
            </a:extLst>
          </p:cNvPr>
          <p:cNvSpPr txBox="1"/>
          <p:nvPr/>
        </p:nvSpPr>
        <p:spPr>
          <a:xfrm>
            <a:off x="401715" y="5232508"/>
            <a:ext cx="6094520" cy="463397"/>
          </a:xfrm>
          <a:prstGeom prst="rect">
            <a:avLst/>
          </a:prstGeom>
          <a:noFill/>
        </p:spPr>
        <p:txBody>
          <a:bodyPr wrap="square">
            <a:spAutoFit/>
          </a:bodyPr>
          <a:lstStyle/>
          <a:p>
            <a:pPr algn="ctr">
              <a:lnSpc>
                <a:spcPct val="150000"/>
              </a:lnSpc>
              <a:spcAft>
                <a:spcPts val="1000"/>
              </a:spcAft>
            </a:pPr>
            <a:r>
              <a:rPr lang="uz-Cyrl-UZ" sz="1800" b="1" dirty="0">
                <a:effectLst/>
                <a:latin typeface="Times New Roman" panose="02020603050405020304" pitchFamily="18" charset="0"/>
                <a:ea typeface="Calibri" panose="020F0502020204030204" pitchFamily="34" charset="0"/>
                <a:cs typeface="Times New Roman" panose="02020603050405020304" pitchFamily="18" charset="0"/>
              </a:rPr>
              <a:t>AutoCAD dasturi</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154964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467CA9C-07CF-436B-8C6F-8101BC4FC72F}"/>
              </a:ext>
            </a:extLst>
          </p:cNvPr>
          <p:cNvSpPr>
            <a:spLocks noGrp="1"/>
          </p:cNvSpPr>
          <p:nvPr>
            <p:ph type="title"/>
          </p:nvPr>
        </p:nvSpPr>
        <p:spPr>
          <a:xfrm>
            <a:off x="339210" y="322669"/>
            <a:ext cx="10515600" cy="867930"/>
          </a:xfrm>
        </p:spPr>
        <p:txBody>
          <a:bodyPr/>
          <a:lstStyle/>
          <a:p>
            <a:r>
              <a:rPr lang="ru-RU" sz="2800" dirty="0"/>
              <a:t>«Текстовые стили» - «</a:t>
            </a:r>
            <a:r>
              <a:rPr lang="en-US" sz="2800" dirty="0" err="1"/>
              <a:t>Matn</a:t>
            </a:r>
            <a:r>
              <a:rPr lang="en-US" sz="2800" dirty="0"/>
              <a:t> </a:t>
            </a:r>
            <a:r>
              <a:rPr lang="en-US" sz="2800" dirty="0" err="1"/>
              <a:t>uslublari</a:t>
            </a:r>
            <a:r>
              <a:rPr lang="en-US" sz="2800" dirty="0"/>
              <a:t>» </a:t>
            </a:r>
            <a:r>
              <a:rPr lang="en-US" sz="2800" dirty="0" err="1"/>
              <a:t>oynasidagi</a:t>
            </a:r>
            <a:r>
              <a:rPr lang="en-US" sz="2800" dirty="0"/>
              <a:t> «</a:t>
            </a:r>
            <a:r>
              <a:rPr lang="ru-RU" sz="2800" dirty="0"/>
              <a:t>Имя шрифта» - «</a:t>
            </a:r>
            <a:r>
              <a:rPr lang="en-US" sz="2800" dirty="0"/>
              <a:t>Shrift </a:t>
            </a:r>
            <a:r>
              <a:rPr lang="en-US" sz="2800" dirty="0" err="1"/>
              <a:t>nomi</a:t>
            </a:r>
            <a:r>
              <a:rPr lang="en-US" sz="2800" dirty="0"/>
              <a:t>» </a:t>
            </a:r>
            <a:r>
              <a:rPr lang="en-US" sz="2800" dirty="0" err="1"/>
              <a:t>tanlash</a:t>
            </a:r>
            <a:r>
              <a:rPr lang="en-US" sz="2800" dirty="0"/>
              <a:t> </a:t>
            </a:r>
            <a:r>
              <a:rPr lang="en-US" sz="2800" dirty="0" err="1"/>
              <a:t>men’yusi</a:t>
            </a:r>
            <a:r>
              <a:rPr lang="en-US" sz="2800" dirty="0"/>
              <a:t> </a:t>
            </a:r>
            <a:r>
              <a:rPr lang="en-US" sz="2800" dirty="0" err="1"/>
              <a:t>asosida</a:t>
            </a:r>
            <a:r>
              <a:rPr lang="en-US" sz="2800" dirty="0"/>
              <a:t> shrift </a:t>
            </a:r>
            <a:r>
              <a:rPr lang="en-US" sz="2800" dirty="0" err="1"/>
              <a:t>nomlari</a:t>
            </a:r>
            <a:r>
              <a:rPr lang="en-US" sz="2800" dirty="0"/>
              <a:t> </a:t>
            </a:r>
            <a:r>
              <a:rPr lang="en-US" sz="2800" dirty="0" err="1"/>
              <a:t>ro’yxatidan</a:t>
            </a:r>
            <a:r>
              <a:rPr lang="en-US" sz="2800" dirty="0"/>
              <a:t> ISOCPEUR </a:t>
            </a:r>
            <a:endParaRPr lang="ru-RU" sz="2800" dirty="0"/>
          </a:p>
        </p:txBody>
      </p:sp>
      <p:sp>
        <p:nvSpPr>
          <p:cNvPr id="3" name="Номер слайда 2">
            <a:extLst>
              <a:ext uri="{FF2B5EF4-FFF2-40B4-BE49-F238E27FC236}">
                <a16:creationId xmlns:a16="http://schemas.microsoft.com/office/drawing/2014/main" id="{EAA35C2B-6D38-4B29-8B52-2F346C56B9DD}"/>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15</a:t>
            </a:fld>
            <a:endParaRPr lang="ru-RU" dirty="0"/>
          </a:p>
        </p:txBody>
      </p:sp>
      <p:pic>
        <p:nvPicPr>
          <p:cNvPr id="4" name="Рисунок 3">
            <a:extLst>
              <a:ext uri="{FF2B5EF4-FFF2-40B4-BE49-F238E27FC236}">
                <a16:creationId xmlns:a16="http://schemas.microsoft.com/office/drawing/2014/main" id="{467990E8-EF6B-4E74-A5F1-34B7EE8E1108}"/>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451860" y="1794192"/>
            <a:ext cx="5288280" cy="3269615"/>
          </a:xfrm>
          <a:prstGeom prst="rect">
            <a:avLst/>
          </a:prstGeom>
          <a:noFill/>
          <a:ln>
            <a:noFill/>
          </a:ln>
        </p:spPr>
      </p:pic>
      <p:sp>
        <p:nvSpPr>
          <p:cNvPr id="6" name="TextBox 5">
            <a:extLst>
              <a:ext uri="{FF2B5EF4-FFF2-40B4-BE49-F238E27FC236}">
                <a16:creationId xmlns:a16="http://schemas.microsoft.com/office/drawing/2014/main" id="{7890BBF7-ECDF-47CB-9B4D-2ED4E6BC45C9}"/>
              </a:ext>
            </a:extLst>
          </p:cNvPr>
          <p:cNvSpPr txBox="1"/>
          <p:nvPr/>
        </p:nvSpPr>
        <p:spPr>
          <a:xfrm>
            <a:off x="3295835" y="5435701"/>
            <a:ext cx="6094520" cy="463397"/>
          </a:xfrm>
          <a:prstGeom prst="rect">
            <a:avLst/>
          </a:prstGeom>
          <a:noFill/>
        </p:spPr>
        <p:txBody>
          <a:bodyPr wrap="square">
            <a:spAutoFit/>
          </a:bodyPr>
          <a:lstStyle/>
          <a:p>
            <a:pPr algn="ctr">
              <a:lnSpc>
                <a:spcPct val="150000"/>
              </a:lnSpc>
              <a:spcAft>
                <a:spcPts val="1000"/>
              </a:spcAft>
            </a:pPr>
            <a:r>
              <a:rPr lang="uz-Cyrl-UZ" sz="1800" b="1" dirty="0">
                <a:effectLst/>
                <a:latin typeface="Times New Roman" panose="02020603050405020304" pitchFamily="18" charset="0"/>
                <a:ea typeface="Calibri" panose="020F0502020204030204" pitchFamily="34" charset="0"/>
                <a:cs typeface="Times New Roman" panose="02020603050405020304" pitchFamily="18" charset="0"/>
              </a:rPr>
              <a:t>AutoCAD dasturi</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333657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F60AB0C-2109-43CB-BAC3-DABB71325800}"/>
              </a:ext>
            </a:extLst>
          </p:cNvPr>
          <p:cNvSpPr>
            <a:spLocks noGrp="1"/>
          </p:cNvSpPr>
          <p:nvPr>
            <p:ph type="title"/>
          </p:nvPr>
        </p:nvSpPr>
        <p:spPr/>
        <p:txBody>
          <a:bodyPr/>
          <a:lstStyle/>
          <a:p>
            <a:r>
              <a:rPr lang="en-US" dirty="0"/>
              <a:t>5.2. </a:t>
            </a:r>
            <a:r>
              <a:rPr lang="en-US" dirty="0" err="1"/>
              <a:t>Sirtlar</a:t>
            </a:r>
            <a:r>
              <a:rPr lang="en-US" dirty="0"/>
              <a:t> </a:t>
            </a:r>
            <a:r>
              <a:rPr lang="en-US" dirty="0" err="1"/>
              <a:t>va</a:t>
            </a:r>
            <a:r>
              <a:rPr lang="en-US" dirty="0"/>
              <a:t> </a:t>
            </a:r>
            <a:r>
              <a:rPr lang="en-US" dirty="0" err="1"/>
              <a:t>ular</a:t>
            </a:r>
            <a:r>
              <a:rPr lang="en-US" dirty="0"/>
              <a:t> </a:t>
            </a:r>
            <a:r>
              <a:rPr lang="en-US" dirty="0" err="1"/>
              <a:t>bilan</a:t>
            </a:r>
            <a:r>
              <a:rPr lang="en-US" dirty="0"/>
              <a:t> </a:t>
            </a:r>
            <a:r>
              <a:rPr lang="en-US" dirty="0" err="1"/>
              <a:t>bog’liq</a:t>
            </a:r>
            <a:r>
              <a:rPr lang="en-US" dirty="0"/>
              <a:t> </a:t>
            </a:r>
            <a:r>
              <a:rPr lang="en-US" dirty="0" err="1"/>
              <a:t>ilmiy</a:t>
            </a:r>
            <a:r>
              <a:rPr lang="en-US" dirty="0"/>
              <a:t> </a:t>
            </a:r>
            <a:r>
              <a:rPr lang="en-US" dirty="0" err="1"/>
              <a:t>izlanishlar</a:t>
            </a:r>
            <a:r>
              <a:rPr lang="en-US" dirty="0"/>
              <a:t>.</a:t>
            </a:r>
            <a:endParaRPr lang="ru-RU" dirty="0"/>
          </a:p>
        </p:txBody>
      </p:sp>
      <p:sp>
        <p:nvSpPr>
          <p:cNvPr id="3" name="Номер слайда 2">
            <a:extLst>
              <a:ext uri="{FF2B5EF4-FFF2-40B4-BE49-F238E27FC236}">
                <a16:creationId xmlns:a16="http://schemas.microsoft.com/office/drawing/2014/main" id="{8148A667-EDB6-4D70-AB69-BF71C2B90BD4}"/>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16</a:t>
            </a:fld>
            <a:endParaRPr lang="ru-RU" dirty="0"/>
          </a:p>
        </p:txBody>
      </p:sp>
      <p:sp>
        <p:nvSpPr>
          <p:cNvPr id="5" name="TextBox 4">
            <a:extLst>
              <a:ext uri="{FF2B5EF4-FFF2-40B4-BE49-F238E27FC236}">
                <a16:creationId xmlns:a16="http://schemas.microsoft.com/office/drawing/2014/main" id="{A3A426FF-E7A6-4C0B-A249-8A40B531AE6B}"/>
              </a:ext>
            </a:extLst>
          </p:cNvPr>
          <p:cNvSpPr txBox="1"/>
          <p:nvPr/>
        </p:nvSpPr>
        <p:spPr>
          <a:xfrm>
            <a:off x="561153" y="1167136"/>
            <a:ext cx="10589202" cy="5628720"/>
          </a:xfrm>
          <a:prstGeom prst="rect">
            <a:avLst/>
          </a:prstGeom>
          <a:noFill/>
        </p:spPr>
        <p:txBody>
          <a:bodyPr wrap="square">
            <a:spAutoFit/>
          </a:bodyPr>
          <a:lstStyle/>
          <a:p>
            <a:pPr marL="12700" marR="12700" indent="444500" algn="just">
              <a:lnSpc>
                <a:spcPct val="150000"/>
              </a:lnSpc>
              <a:spcBef>
                <a:spcPts val="300"/>
              </a:spcBef>
              <a:spcAft>
                <a:spcPts val="4500"/>
              </a:spcAft>
            </a:pPr>
            <a:r>
              <a:rPr lang="ru-RU" sz="1800" dirty="0">
                <a:effectLst/>
                <a:latin typeface="Times New Roman" panose="02020603050405020304" pitchFamily="18" charset="0"/>
                <a:ea typeface="Times New Roman" panose="02020603050405020304" pitchFamily="18" charset="0"/>
              </a:rPr>
              <a:t>3D </a:t>
            </a:r>
            <a:r>
              <a:rPr lang="ru-RU" sz="1800" dirty="0" err="1">
                <a:effectLst/>
                <a:latin typeface="Times New Roman" panose="02020603050405020304" pitchFamily="18" charset="0"/>
                <a:ea typeface="Times New Roman" panose="02020603050405020304" pitchFamily="18" charset="0"/>
              </a:rPr>
              <a:t>ing</a:t>
            </a:r>
            <a:r>
              <a:rPr lang="ru-RU" sz="1800" dirty="0">
                <a:effectLst/>
                <a:latin typeface="Times New Roman" panose="02020603050405020304" pitchFamily="18" charset="0"/>
                <a:ea typeface="Times New Roman" panose="02020603050405020304" pitchFamily="18" charset="0"/>
              </a:rPr>
              <a:t>. </a:t>
            </a:r>
            <a:r>
              <a:rPr lang="ru-RU" sz="1800" i="1" spc="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3 </a:t>
            </a:r>
            <a:r>
              <a:rPr lang="ru-RU" sz="1800" i="1" spc="0" dirty="0" err="1">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deminsion</a:t>
            </a:r>
            <a:r>
              <a:rPr lang="ru-RU" sz="1800" dirty="0">
                <a:effectLst/>
                <a:latin typeface="Times New Roman" panose="02020603050405020304" pitchFamily="18" charset="0"/>
                <a:ea typeface="Times New Roman" panose="02020603050405020304" pitchFamily="18" charset="0"/>
              </a:rPr>
              <a:t> - </a:t>
            </a:r>
            <a:r>
              <a:rPr lang="ru-RU" sz="1800" dirty="0" err="1">
                <a:effectLst/>
                <a:latin typeface="Times New Roman" panose="02020603050405020304" pitchFamily="18" charset="0"/>
                <a:ea typeface="Times New Roman" panose="02020603050405020304" pitchFamily="18" charset="0"/>
              </a:rPr>
              <a:t>uch</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o’lchamli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degan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so’zdan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kelib</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chiqgan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bo’lib</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ushbu</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tushuncha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asosida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uch</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o’lchamga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ega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bo’lgan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yuzali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hajmli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va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hajmsiz</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geometrik</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figuralar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tushuniladi</a:t>
            </a:r>
            <a:r>
              <a:rPr lang="ru-RU" sz="1800" dirty="0">
                <a:effectLst/>
                <a:latin typeface="Times New Roman" panose="02020603050405020304" pitchFamily="18" charset="0"/>
                <a:ea typeface="Times New Roman" panose="02020603050405020304" pitchFamily="18" charset="0"/>
              </a:rPr>
              <a:t>.</a:t>
            </a:r>
          </a:p>
          <a:p>
            <a:pPr marL="12700" marR="12700" indent="444500" algn="just">
              <a:lnSpc>
                <a:spcPct val="150000"/>
              </a:lnSpc>
              <a:spcBef>
                <a:spcPts val="300"/>
              </a:spcBef>
              <a:spcAft>
                <a:spcPts val="4500"/>
              </a:spcAft>
            </a:pPr>
            <a:r>
              <a:rPr lang="ru-RU" sz="1800" dirty="0" err="1">
                <a:effectLst/>
                <a:latin typeface="Times New Roman" panose="02020603050405020304" pitchFamily="18" charset="0"/>
                <a:ea typeface="Times New Roman" panose="02020603050405020304" pitchFamily="18" charset="0"/>
              </a:rPr>
              <a:t>Hajmli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geometrik</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figuralarga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jismlar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yuzali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geometrik</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figuralarga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sirtlar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va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hajmsiz</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geometrik</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figuralarga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fazoviy</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egri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chiziqlar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kiradi</a:t>
            </a:r>
            <a:r>
              <a:rPr lang="ru-RU" sz="1800" dirty="0">
                <a:effectLst/>
                <a:latin typeface="Times New Roman" panose="02020603050405020304" pitchFamily="18" charset="0"/>
                <a:ea typeface="Times New Roman" panose="02020603050405020304" pitchFamily="18" charset="0"/>
              </a:rPr>
              <a:t>.</a:t>
            </a:r>
          </a:p>
          <a:p>
            <a:pPr marL="12700" marR="12700" indent="444500" algn="just">
              <a:lnSpc>
                <a:spcPct val="150000"/>
              </a:lnSpc>
              <a:spcBef>
                <a:spcPts val="300"/>
              </a:spcBef>
              <a:spcAft>
                <a:spcPts val="4500"/>
              </a:spcAft>
            </a:pPr>
            <a:r>
              <a:rPr lang="ru-RU" sz="1800" dirty="0" err="1">
                <a:effectLst/>
                <a:latin typeface="Times New Roman" panose="02020603050405020304" pitchFamily="18" charset="0"/>
                <a:ea typeface="Times New Roman" panose="02020603050405020304" pitchFamily="18" charset="0"/>
              </a:rPr>
              <a:t>Bugungi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kunda</a:t>
            </a:r>
            <a:r>
              <a:rPr lang="ru-RU" sz="1800" dirty="0">
                <a:effectLst/>
                <a:latin typeface="Times New Roman" panose="02020603050405020304" pitchFamily="18" charset="0"/>
                <a:ea typeface="Times New Roman" panose="02020603050405020304" pitchFamily="18" charset="0"/>
              </a:rPr>
              <a:t> 3D </a:t>
            </a:r>
            <a:r>
              <a:rPr lang="ru-RU" sz="1800" dirty="0" err="1">
                <a:effectLst/>
                <a:latin typeface="Times New Roman" panose="02020603050405020304" pitchFamily="18" charset="0"/>
                <a:ea typeface="Times New Roman" panose="02020603050405020304" pitchFamily="18" charset="0"/>
              </a:rPr>
              <a:t>modellari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asosan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ikki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toyifaga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mansub</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bo’lgan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geometrik</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modellardan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iborat</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bo’lib</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bular</a:t>
            </a:r>
            <a:r>
              <a:rPr lang="ru-RU" sz="1800" dirty="0">
                <a:effectLst/>
                <a:latin typeface="Times New Roman" panose="02020603050405020304" pitchFamily="18" charset="0"/>
                <a:ea typeface="Times New Roman" panose="02020603050405020304" pitchFamily="18" charset="0"/>
              </a:rPr>
              <a:t> - </a:t>
            </a:r>
            <a:r>
              <a:rPr lang="ru-RU" sz="1800" dirty="0" err="1">
                <a:effectLst/>
                <a:latin typeface="Times New Roman" panose="02020603050405020304" pitchFamily="18" charset="0"/>
                <a:ea typeface="Times New Roman" panose="02020603050405020304" pitchFamily="18" charset="0"/>
              </a:rPr>
              <a:t>jismlar</a:t>
            </a:r>
            <a:r>
              <a:rPr lang="ru-RU" sz="1800" dirty="0">
                <a:effectLst/>
                <a:latin typeface="Times New Roman" panose="02020603050405020304" pitchFamily="18" charset="0"/>
                <a:ea typeface="Times New Roman" panose="02020603050405020304" pitchFamily="18" charset="0"/>
              </a:rPr>
              <a:t> (тела) </a:t>
            </a:r>
            <a:r>
              <a:rPr lang="ru-RU" sz="1800" dirty="0" err="1">
                <a:effectLst/>
                <a:latin typeface="Times New Roman" panose="02020603050405020304" pitchFamily="18" charset="0"/>
                <a:ea typeface="Times New Roman" panose="02020603050405020304" pitchFamily="18" charset="0"/>
              </a:rPr>
              <a:t>va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sirtlar</a:t>
            </a:r>
            <a:r>
              <a:rPr lang="ru-RU" sz="1800" dirty="0">
                <a:effectLst/>
                <a:latin typeface="Times New Roman" panose="02020603050405020304" pitchFamily="18" charset="0"/>
                <a:ea typeface="Times New Roman" panose="02020603050405020304" pitchFamily="18" charset="0"/>
              </a:rPr>
              <a:t> (поверхности^^. </a:t>
            </a:r>
            <a:r>
              <a:rPr lang="en-US" sz="1800" dirty="0" err="1">
                <a:effectLst/>
                <a:latin typeface="Times New Roman" panose="02020603050405020304" pitchFamily="18" charset="0"/>
                <a:ea typeface="Times New Roman" panose="02020603050405020304" pitchFamily="18" charset="0"/>
              </a:rPr>
              <a:t>Aynan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geometrik</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tuzilishga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figuralar</a:t>
            </a:r>
            <a:r>
              <a:rPr lang="en-US" sz="1800" dirty="0">
                <a:effectLst/>
                <a:latin typeface="Times New Roman" panose="02020603050405020304" pitchFamily="18" charset="0"/>
                <a:ea typeface="Times New Roman" panose="02020603050405020304" pitchFamily="18" charset="0"/>
              </a:rPr>
              <a:t> jism </a:t>
            </a:r>
            <a:r>
              <a:rPr lang="en-US" sz="1800" dirty="0" err="1">
                <a:effectLst/>
                <a:latin typeface="Times New Roman" panose="02020603050405020304" pitchFamily="18" charset="0"/>
                <a:ea typeface="Times New Roman" panose="02020603050405020304" pitchFamily="18" charset="0"/>
              </a:rPr>
              <a:t>yoki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sirtdan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iborat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bo’lishi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mumkin</a:t>
            </a:r>
            <a:r>
              <a:rPr lang="en-US" sz="1800" dirty="0">
                <a:effectLst/>
                <a:latin typeface="Times New Roman" panose="02020603050405020304" pitchFamily="18" charset="0"/>
                <a:ea typeface="Times New Roman" panose="02020603050405020304" pitchFamily="18" charset="0"/>
              </a:rPr>
              <a:t>.</a:t>
            </a:r>
            <a:endParaRPr lang="ru-RU" sz="1800" dirty="0">
              <a:effectLst/>
              <a:latin typeface="Times New Roman" panose="02020603050405020304" pitchFamily="18" charset="0"/>
              <a:ea typeface="Times New Roman" panose="02020603050405020304" pitchFamily="18" charset="0"/>
            </a:endParaRPr>
          </a:p>
          <a:p>
            <a:pPr marL="12700" marR="12700" indent="444500" algn="just">
              <a:lnSpc>
                <a:spcPct val="150000"/>
              </a:lnSpc>
              <a:spcBef>
                <a:spcPts val="300"/>
              </a:spcBef>
              <a:spcAft>
                <a:spcPts val="4500"/>
              </a:spcAft>
            </a:pPr>
            <a:r>
              <a:rPr lang="en-US" sz="1800" dirty="0" err="1">
                <a:effectLst/>
                <a:latin typeface="Times New Roman" panose="02020603050405020304" pitchFamily="18" charset="0"/>
                <a:ea typeface="Times New Roman" panose="02020603050405020304" pitchFamily="18" charset="0"/>
              </a:rPr>
              <a:t>Ichi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bo’lmagan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hajmli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yopiq</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to’plamdan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iborat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geometrik</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figura</a:t>
            </a:r>
            <a:r>
              <a:rPr lang="en-US" sz="1800" dirty="0">
                <a:effectLst/>
                <a:latin typeface="Times New Roman" panose="02020603050405020304" pitchFamily="18" charset="0"/>
                <a:ea typeface="Times New Roman" panose="02020603050405020304" pitchFamily="18" charset="0"/>
              </a:rPr>
              <a:t> </a:t>
            </a:r>
            <a:r>
              <a:rPr lang="en-US" sz="1800" i="1" spc="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jism </a:t>
            </a:r>
            <a:r>
              <a:rPr lang="en-US" sz="1800" dirty="0">
                <a:effectLst/>
                <a:latin typeface="Times New Roman" panose="02020603050405020304" pitchFamily="18" charset="0"/>
                <a:ea typeface="Times New Roman" panose="02020603050405020304" pitchFamily="18" charset="0"/>
              </a:rPr>
              <a:t>deb, </a:t>
            </a:r>
            <a:r>
              <a:rPr lang="en-US" sz="1800" dirty="0" err="1">
                <a:effectLst/>
                <a:latin typeface="Times New Roman" panose="02020603050405020304" pitchFamily="18" charset="0"/>
                <a:ea typeface="Times New Roman" panose="02020603050405020304" pitchFamily="18" charset="0"/>
              </a:rPr>
              <a:t>ichi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qobiqdan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iborat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hajmli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yoki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faqat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yuzaga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hajmsiz</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geometrik</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figuralar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esa</a:t>
            </a:r>
            <a:r>
              <a:rPr lang="en-US" sz="1800" dirty="0">
                <a:effectLst/>
                <a:latin typeface="Times New Roman" panose="02020603050405020304" pitchFamily="18" charset="0"/>
                <a:ea typeface="Times New Roman" panose="02020603050405020304" pitchFamily="18" charset="0"/>
              </a:rPr>
              <a:t> </a:t>
            </a:r>
            <a:r>
              <a:rPr lang="en-US" sz="1800" i="1" spc="0" dirty="0" err="1">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sirt</a:t>
            </a:r>
            <a:r>
              <a:rPr lang="en-US" sz="1800" dirty="0">
                <a:effectLst/>
                <a:latin typeface="Times New Roman" panose="02020603050405020304" pitchFamily="18" charset="0"/>
                <a:ea typeface="Times New Roman" panose="02020603050405020304" pitchFamily="18" charset="0"/>
              </a:rPr>
              <a:t> deb </a:t>
            </a:r>
            <a:r>
              <a:rPr lang="en-US" sz="1800" dirty="0" err="1">
                <a:effectLst/>
                <a:latin typeface="Times New Roman" panose="02020603050405020304" pitchFamily="18" charset="0"/>
                <a:ea typeface="Times New Roman" panose="02020603050405020304" pitchFamily="18" charset="0"/>
              </a:rPr>
              <a:t>aytiladi</a:t>
            </a:r>
            <a:r>
              <a:rPr lang="en-US" sz="1800" dirty="0">
                <a:effectLst/>
                <a:latin typeface="Times New Roman" panose="02020603050405020304" pitchFamily="18" charset="0"/>
                <a:ea typeface="Times New Roman" panose="02020603050405020304" pitchFamily="18" charset="0"/>
              </a:rPr>
              <a:t>.</a:t>
            </a:r>
            <a:endParaRPr lang="ru-RU"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534445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BF13C9C5-AB77-44D3-BD73-5BB414FB1E46}"/>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17</a:t>
            </a:fld>
            <a:endParaRPr lang="ru-RU" dirty="0"/>
          </a:p>
        </p:txBody>
      </p:sp>
      <p:sp>
        <p:nvSpPr>
          <p:cNvPr id="5" name="TextBox 4">
            <a:extLst>
              <a:ext uri="{FF2B5EF4-FFF2-40B4-BE49-F238E27FC236}">
                <a16:creationId xmlns:a16="http://schemas.microsoft.com/office/drawing/2014/main" id="{DB1A56BB-BE7C-481A-997D-0D4A87A376A3}"/>
              </a:ext>
            </a:extLst>
          </p:cNvPr>
          <p:cNvSpPr txBox="1"/>
          <p:nvPr/>
        </p:nvSpPr>
        <p:spPr>
          <a:xfrm>
            <a:off x="594804" y="322669"/>
            <a:ext cx="10741980" cy="6044219"/>
          </a:xfrm>
          <a:prstGeom prst="rect">
            <a:avLst/>
          </a:prstGeom>
          <a:noFill/>
        </p:spPr>
        <p:txBody>
          <a:bodyPr wrap="square">
            <a:spAutoFit/>
          </a:bodyPr>
          <a:lstStyle/>
          <a:p>
            <a:pPr marL="12700" marR="12700" indent="444500" algn="just">
              <a:lnSpc>
                <a:spcPct val="150000"/>
              </a:lnSpc>
              <a:spcBef>
                <a:spcPts val="300"/>
              </a:spcBef>
              <a:spcAft>
                <a:spcPts val="4500"/>
              </a:spcAft>
            </a:pPr>
            <a:r>
              <a:rPr lang="en-US" sz="1800" b="0" i="0" u="sng" strike="noStrike" spc="0" dirty="0" err="1">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Misol</a:t>
            </a:r>
            <a:r>
              <a:rPr lang="en-US" sz="1800" b="0" i="0" u="sng" strike="noStrike" spc="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 </a:t>
            </a:r>
            <a:r>
              <a:rPr lang="en-US" sz="1800" b="0" i="0" u="sng" strike="noStrike" spc="0" dirty="0" err="1">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uchun</a:t>
            </a:r>
            <a:r>
              <a:rPr lang="en-US" sz="1800" b="0" i="0" u="sng" strike="noStrike" spc="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sfera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kub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prizmalar</a:t>
            </a:r>
            <a:r>
              <a:rPr lang="en-US" sz="1800" dirty="0">
                <a:effectLst/>
                <a:latin typeface="Times New Roman" panose="02020603050405020304" pitchFamily="18" charset="0"/>
                <a:ea typeface="Times New Roman" panose="02020603050405020304" pitchFamily="18" charset="0"/>
              </a:rPr>
              <a:t> agar </a:t>
            </a:r>
            <a:r>
              <a:rPr lang="en-US" sz="1800" dirty="0" err="1">
                <a:effectLst/>
                <a:latin typeface="Times New Roman" panose="02020603050405020304" pitchFamily="18" charset="0"/>
                <a:ea typeface="Times New Roman" panose="02020603050405020304" pitchFamily="18" charset="0"/>
              </a:rPr>
              <a:t>ichi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bo’shliqdan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iborat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qobiq</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bo’lsa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sirtlar</a:t>
            </a:r>
            <a:r>
              <a:rPr lang="en-US" sz="1800" dirty="0">
                <a:effectLst/>
                <a:latin typeface="Times New Roman" panose="02020603050405020304" pitchFamily="18" charset="0"/>
                <a:ea typeface="Times New Roman" panose="02020603050405020304" pitchFamily="18" charset="0"/>
              </a:rPr>
              <a:t> deb, </a:t>
            </a:r>
            <a:r>
              <a:rPr lang="en-US" sz="1800" dirty="0" err="1">
                <a:effectLst/>
                <a:latin typeface="Times New Roman" panose="02020603050405020304" pitchFamily="18" charset="0"/>
                <a:ea typeface="Times New Roman" panose="02020603050405020304" pitchFamily="18" charset="0"/>
              </a:rPr>
              <a:t>aks</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holda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jismlar</a:t>
            </a:r>
            <a:r>
              <a:rPr lang="en-US" sz="1800" dirty="0">
                <a:effectLst/>
                <a:latin typeface="Times New Roman" panose="02020603050405020304" pitchFamily="18" charset="0"/>
                <a:ea typeface="Times New Roman" panose="02020603050405020304" pitchFamily="18" charset="0"/>
              </a:rPr>
              <a:t> deb </a:t>
            </a:r>
            <a:r>
              <a:rPr lang="en-US" sz="1800" dirty="0" err="1">
                <a:effectLst/>
                <a:latin typeface="Times New Roman" panose="02020603050405020304" pitchFamily="18" charset="0"/>
                <a:ea typeface="Times New Roman" panose="02020603050405020304" pitchFamily="18" charset="0"/>
              </a:rPr>
              <a:t>qaraladi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Bundan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shunday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xulosa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qilish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mumkinki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ikki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toifaga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mansub</a:t>
            </a:r>
            <a:r>
              <a:rPr lang="en-US" sz="1800" dirty="0">
                <a:effectLst/>
                <a:latin typeface="Times New Roman" panose="02020603050405020304" pitchFamily="18" charset="0"/>
                <a:ea typeface="Times New Roman" panose="02020603050405020304" pitchFamily="18" charset="0"/>
              </a:rPr>
              <a:t> 3D </a:t>
            </a:r>
            <a:r>
              <a:rPr lang="en-US" sz="1800" dirty="0" err="1">
                <a:effectLst/>
                <a:latin typeface="Times New Roman" panose="02020603050405020304" pitchFamily="18" charset="0"/>
                <a:ea typeface="Times New Roman" panose="02020603050405020304" pitchFamily="18" charset="0"/>
              </a:rPr>
              <a:t>modellari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tuzilishi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jihatdan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geometrik</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qoqnuniyatlar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asosida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quriladi</a:t>
            </a:r>
            <a:r>
              <a:rPr lang="en-US" sz="1800" dirty="0">
                <a:effectLst/>
                <a:latin typeface="Times New Roman" panose="02020603050405020304" pitchFamily="18" charset="0"/>
                <a:ea typeface="Times New Roman" panose="02020603050405020304" pitchFamily="18" charset="0"/>
              </a:rPr>
              <a:t>. </a:t>
            </a:r>
          </a:p>
          <a:p>
            <a:pPr marL="12700" marR="12700" indent="444500" algn="just">
              <a:lnSpc>
                <a:spcPct val="150000"/>
              </a:lnSpc>
              <a:spcBef>
                <a:spcPts val="300"/>
              </a:spcBef>
              <a:spcAft>
                <a:spcPts val="4500"/>
              </a:spcAft>
            </a:pPr>
            <a:r>
              <a:rPr lang="en-US" sz="1800" dirty="0" err="1">
                <a:effectLst/>
                <a:latin typeface="Times New Roman" panose="02020603050405020304" pitchFamily="18" charset="0"/>
                <a:ea typeface="Times New Roman" panose="02020603050405020304" pitchFamily="18" charset="0"/>
              </a:rPr>
              <a:t>Sirtlar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bilan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bog’liq</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ilmiy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izlanishlar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Atrofimizdagi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olamda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bizni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o’rab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turgan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tabiiy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narsalarga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e’tibor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bersak</a:t>
            </a:r>
            <a:r>
              <a:rPr lang="en-US" sz="1800" dirty="0">
                <a:effectLst/>
                <a:latin typeface="Times New Roman" panose="02020603050405020304" pitchFamily="18" charset="0"/>
                <a:ea typeface="Times New Roman" panose="02020603050405020304" pitchFamily="18" charset="0"/>
              </a:rPr>
              <a:t> biz </a:t>
            </a:r>
            <a:r>
              <a:rPr lang="en-US" sz="1800" dirty="0" err="1">
                <a:effectLst/>
                <a:latin typeface="Times New Roman" panose="02020603050405020304" pitchFamily="18" charset="0"/>
                <a:ea typeface="Times New Roman" panose="02020603050405020304" pitchFamily="18" charset="0"/>
              </a:rPr>
              <a:t>oddiy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qandaydir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qonuniy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tuzilishga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narsalarni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quyosh</a:t>
            </a:r>
            <a:r>
              <a:rPr lang="en-US" sz="1800" dirty="0">
                <a:effectLst/>
                <a:latin typeface="Times New Roman" panose="02020603050405020304" pitchFamily="18" charset="0"/>
                <a:ea typeface="Times New Roman" panose="02020603050405020304" pitchFamily="18" charset="0"/>
              </a:rPr>
              <a:t>, oy, gul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mevalar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xuddi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shuningdek</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murakkab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xaotik</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tartibdagi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tuzilishga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uch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o’lchamli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jismlar</a:t>
            </a:r>
            <a:r>
              <a:rPr lang="en-US" sz="1800" dirty="0">
                <a:effectLst/>
                <a:latin typeface="Times New Roman" panose="02020603050405020304" pitchFamily="18" charset="0"/>
                <a:ea typeface="Times New Roman" panose="02020603050405020304" pitchFamily="18" charset="0"/>
              </a:rPr>
              <a:t> (tog’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toshlar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baland</a:t>
            </a:r>
            <a:r>
              <a:rPr lang="en-US" sz="1800" dirty="0">
                <a:effectLst/>
                <a:latin typeface="Times New Roman" panose="02020603050405020304" pitchFamily="18" charset="0"/>
                <a:ea typeface="Times New Roman" panose="02020603050405020304" pitchFamily="18" charset="0"/>
              </a:rPr>
              <a:t>-past </a:t>
            </a:r>
            <a:r>
              <a:rPr lang="en-US" sz="1800" dirty="0" err="1">
                <a:effectLst/>
                <a:latin typeface="Times New Roman" panose="02020603050405020304" pitchFamily="18" charset="0"/>
                <a:ea typeface="Times New Roman" panose="02020603050405020304" pitchFamily="18" charset="0"/>
              </a:rPr>
              <a:t>tepaliklar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bulutlar</a:t>
            </a:r>
            <a:r>
              <a:rPr lang="en-US" sz="1800" dirty="0">
                <a:effectLst/>
                <a:latin typeface="Times New Roman" panose="02020603050405020304" pitchFamily="18" charset="0"/>
                <a:ea typeface="Times New Roman" panose="02020603050405020304" pitchFamily="18" charset="0"/>
              </a:rPr>
              <a:t>)</a:t>
            </a:r>
            <a:r>
              <a:rPr lang="en-US" sz="1800" dirty="0" err="1">
                <a:effectLst/>
                <a:latin typeface="Times New Roman" panose="02020603050405020304" pitchFamily="18" charset="0"/>
                <a:ea typeface="Times New Roman" panose="02020603050405020304" pitchFamily="18" charset="0"/>
              </a:rPr>
              <a:t>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ko’ramiz</a:t>
            </a:r>
            <a:r>
              <a:rPr lang="en-US" sz="1800" dirty="0">
                <a:effectLst/>
                <a:latin typeface="Times New Roman" panose="02020603050405020304" pitchFamily="18" charset="0"/>
                <a:ea typeface="Times New Roman" panose="02020603050405020304" pitchFamily="18" charset="0"/>
              </a:rPr>
              <a:t>.</a:t>
            </a:r>
          </a:p>
          <a:p>
            <a:pPr marL="12700" marR="12700" indent="444500" algn="just">
              <a:lnSpc>
                <a:spcPct val="150000"/>
              </a:lnSpc>
              <a:spcBef>
                <a:spcPts val="300"/>
              </a:spcBef>
              <a:spcAft>
                <a:spcPts val="4500"/>
              </a:spcAft>
            </a:pPr>
            <a:r>
              <a:rPr lang="en-US" sz="1800" dirty="0" err="1">
                <a:effectLst/>
                <a:latin typeface="Times New Roman" panose="02020603050405020304" pitchFamily="18" charset="0"/>
                <a:ea typeface="Times New Roman" panose="02020603050405020304" pitchFamily="18" charset="0"/>
              </a:rPr>
              <a:t>Uch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o’lchamli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qonuniy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tuzilishga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ob’ektlarning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geometrik</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qonuniyatlari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qadim</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zamonlardan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insoniyatni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o’ylantirib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turli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davrlarda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olimlar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diqqatini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o’ziga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jalb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etib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kelgan</a:t>
            </a:r>
            <a:r>
              <a:rPr lang="en-US" sz="1800" dirty="0">
                <a:effectLst/>
                <a:latin typeface="Times New Roman" panose="02020603050405020304" pitchFamily="18" charset="0"/>
                <a:ea typeface="Times New Roman" panose="02020603050405020304" pitchFamily="18" charset="0"/>
              </a:rPr>
              <a:t>:</a:t>
            </a:r>
            <a:endParaRPr lang="ru-RU" sz="1800" dirty="0">
              <a:effectLst/>
              <a:latin typeface="Times New Roman" panose="02020603050405020304" pitchFamily="18" charset="0"/>
              <a:ea typeface="Times New Roman" panose="02020603050405020304" pitchFamily="18" charset="0"/>
            </a:endParaRPr>
          </a:p>
          <a:p>
            <a:pPr marL="12700" marR="12700" indent="444500" algn="just">
              <a:lnSpc>
                <a:spcPct val="150000"/>
              </a:lnSpc>
              <a:spcBef>
                <a:spcPts val="300"/>
              </a:spcBef>
              <a:spcAft>
                <a:spcPts val="4500"/>
              </a:spcAft>
            </a:pPr>
            <a:endParaRPr lang="ru-RU"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957662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E5E5978B-8D49-4EB9-8684-7383A9865015}"/>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18</a:t>
            </a:fld>
            <a:endParaRPr lang="ru-RU" dirty="0"/>
          </a:p>
        </p:txBody>
      </p:sp>
      <p:pic>
        <p:nvPicPr>
          <p:cNvPr id="4" name="Рисунок 3" descr="image103">
            <a:extLst>
              <a:ext uri="{FF2B5EF4-FFF2-40B4-BE49-F238E27FC236}">
                <a16:creationId xmlns:a16="http://schemas.microsoft.com/office/drawing/2014/main" id="{5B6A61FD-9672-4959-A1AB-8403F63D22D6}"/>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299317" y="2310564"/>
            <a:ext cx="7465177" cy="4117223"/>
          </a:xfrm>
          <a:prstGeom prst="rect">
            <a:avLst/>
          </a:prstGeom>
          <a:noFill/>
          <a:ln>
            <a:noFill/>
          </a:ln>
        </p:spPr>
      </p:pic>
      <p:sp>
        <p:nvSpPr>
          <p:cNvPr id="6" name="TextBox 5">
            <a:extLst>
              <a:ext uri="{FF2B5EF4-FFF2-40B4-BE49-F238E27FC236}">
                <a16:creationId xmlns:a16="http://schemas.microsoft.com/office/drawing/2014/main" id="{C20457C3-558C-4F69-BABF-D6D8397148C0}"/>
              </a:ext>
            </a:extLst>
          </p:cNvPr>
          <p:cNvSpPr txBox="1"/>
          <p:nvPr/>
        </p:nvSpPr>
        <p:spPr>
          <a:xfrm>
            <a:off x="854475" y="289527"/>
            <a:ext cx="9567910" cy="1287532"/>
          </a:xfrm>
          <a:prstGeom prst="rect">
            <a:avLst/>
          </a:prstGeom>
          <a:noFill/>
        </p:spPr>
        <p:txBody>
          <a:bodyPr wrap="square">
            <a:spAutoFit/>
          </a:bodyPr>
          <a:lstStyle/>
          <a:p>
            <a:pPr marL="342900" marR="12700" lvl="0" indent="-342900" algn="just">
              <a:lnSpc>
                <a:spcPct val="150000"/>
              </a:lnSpc>
              <a:spcBef>
                <a:spcPts val="300"/>
              </a:spcBef>
              <a:spcAft>
                <a:spcPts val="4500"/>
              </a:spcAft>
              <a:buClr>
                <a:srgbClr val="000000"/>
              </a:buClr>
              <a:buSzPts val="1300"/>
              <a:buFont typeface="Arial" panose="020B0604020202020204" pitchFamily="34" charset="0"/>
              <a:buChar char="•"/>
              <a:tabLst>
                <a:tab pos="241300" algn="l"/>
              </a:tabLst>
            </a:pPr>
            <a:r>
              <a:rPr lang="en-US" sz="1800" u="none" strike="noStrike" spc="0" dirty="0" err="1">
                <a:effectLst/>
                <a:latin typeface="Arial" panose="020B0604020202020204" pitchFamily="34" charset="0"/>
                <a:ea typeface="Arial" panose="020B0604020202020204" pitchFamily="34" charset="0"/>
                <a:cs typeface="Arial" panose="020B0604020202020204" pitchFamily="34" charset="0"/>
              </a:rPr>
              <a:t>Qadimgi</a:t>
            </a: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sz="1800" u="none" strike="noStrike" spc="0" dirty="0" err="1">
                <a:effectLst/>
                <a:latin typeface="Arial" panose="020B0604020202020204" pitchFamily="34" charset="0"/>
                <a:ea typeface="Arial" panose="020B0604020202020204" pitchFamily="34" charset="0"/>
                <a:cs typeface="Arial" panose="020B0604020202020204" pitchFamily="34" charset="0"/>
              </a:rPr>
              <a:t>grek</a:t>
            </a: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sz="1800" u="none" strike="noStrike" spc="0" dirty="0" err="1">
                <a:effectLst/>
                <a:latin typeface="Arial" panose="020B0604020202020204" pitchFamily="34" charset="0"/>
                <a:ea typeface="Arial" panose="020B0604020202020204" pitchFamily="34" charset="0"/>
                <a:cs typeface="Arial" panose="020B0604020202020204" pitchFamily="34" charset="0"/>
              </a:rPr>
              <a:t>olimlari</a:t>
            </a: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sz="1800" u="none" strike="noStrike" spc="0" dirty="0" err="1">
                <a:effectLst/>
                <a:latin typeface="Arial" panose="020B0604020202020204" pitchFamily="34" charset="0"/>
                <a:ea typeface="Arial" panose="020B0604020202020204" pitchFamily="34" charset="0"/>
                <a:cs typeface="Arial" panose="020B0604020202020204" pitchFamily="34" charset="0"/>
              </a:rPr>
              <a:t>Pifagor</a:t>
            </a: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sz="1800" u="none" strike="noStrike" spc="0" dirty="0" err="1">
                <a:effectLst/>
                <a:latin typeface="Arial" panose="020B0604020202020204" pitchFamily="34" charset="0"/>
                <a:ea typeface="Arial" panose="020B0604020202020204" pitchFamily="34" charset="0"/>
                <a:cs typeface="Arial" panose="020B0604020202020204" pitchFamily="34" charset="0"/>
              </a:rPr>
              <a:t>er.old</a:t>
            </a: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 580-500 </a:t>
            </a:r>
            <a:r>
              <a:rPr lang="en-US" sz="1800" u="none" strike="noStrike" spc="0" dirty="0" err="1">
                <a:effectLst/>
                <a:latin typeface="Arial" panose="020B0604020202020204" pitchFamily="34" charset="0"/>
                <a:ea typeface="Arial" panose="020B0604020202020204" pitchFamily="34" charset="0"/>
                <a:cs typeface="Arial" panose="020B0604020202020204" pitchFamily="34" charset="0"/>
              </a:rPr>
              <a:t>yy</a:t>
            </a: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sz="1800" u="none" strike="noStrike" spc="0" dirty="0" err="1">
                <a:effectLst/>
                <a:latin typeface="Arial" panose="020B0604020202020204" pitchFamily="34" charset="0"/>
                <a:ea typeface="Arial" panose="020B0604020202020204" pitchFamily="34" charset="0"/>
                <a:cs typeface="Arial" panose="020B0604020202020204" pitchFamily="34" charset="0"/>
              </a:rPr>
              <a:t>to’g’ri</a:t>
            </a: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sz="1800" u="none" strike="noStrike" spc="0" dirty="0" err="1">
                <a:effectLst/>
                <a:latin typeface="Arial" panose="020B0604020202020204" pitchFamily="34" charset="0"/>
                <a:ea typeface="Arial" panose="020B0604020202020204" pitchFamily="34" charset="0"/>
                <a:cs typeface="Arial" panose="020B0604020202020204" pitchFamily="34" charset="0"/>
              </a:rPr>
              <a:t>jismlar</a:t>
            </a: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sz="1800" u="none" strike="noStrike" spc="0" dirty="0" err="1">
                <a:effectLst/>
                <a:latin typeface="Arial" panose="020B0604020202020204" pitchFamily="34" charset="0"/>
                <a:ea typeface="Arial" panose="020B0604020202020204" pitchFamily="34" charset="0"/>
                <a:cs typeface="Arial" panose="020B0604020202020204" pitchFamily="34" charset="0"/>
              </a:rPr>
              <a:t>nazariyasini</a:t>
            </a: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sz="1800" u="none" strike="noStrike" spc="0" dirty="0" err="1">
                <a:effectLst/>
                <a:latin typeface="Arial" panose="020B0604020202020204" pitchFamily="34" charset="0"/>
                <a:ea typeface="Arial" panose="020B0604020202020204" pitchFamily="34" charset="0"/>
                <a:cs typeface="Arial" panose="020B0604020202020204" pitchFamily="34" charset="0"/>
              </a:rPr>
              <a:t>Platon</a:t>
            </a: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 (427-347 </a:t>
            </a:r>
            <a:r>
              <a:rPr lang="en-US" sz="1800" u="none" strike="noStrike" spc="0" dirty="0" err="1">
                <a:effectLst/>
                <a:latin typeface="Arial" panose="020B0604020202020204" pitchFamily="34" charset="0"/>
                <a:ea typeface="Arial" panose="020B0604020202020204" pitchFamily="34" charset="0"/>
                <a:cs typeface="Arial" panose="020B0604020202020204" pitchFamily="34" charset="0"/>
              </a:rPr>
              <a:t>yy</a:t>
            </a: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sz="1800" u="none" strike="noStrike" spc="0" dirty="0" err="1">
                <a:effectLst/>
                <a:latin typeface="Arial" panose="020B0604020202020204" pitchFamily="34" charset="0"/>
                <a:ea typeface="Arial" panose="020B0604020202020204" pitchFamily="34" charset="0"/>
                <a:cs typeface="Arial" panose="020B0604020202020204" pitchFamily="34" charset="0"/>
              </a:rPr>
              <a:t>yoqlari</a:t>
            </a: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sz="1800" u="none" strike="noStrike" spc="0" dirty="0" err="1">
                <a:effectLst/>
                <a:latin typeface="Arial" panose="020B0604020202020204" pitchFamily="34" charset="0"/>
                <a:ea typeface="Arial" panose="020B0604020202020204" pitchFamily="34" charset="0"/>
                <a:cs typeface="Arial" panose="020B0604020202020204" pitchFamily="34" charset="0"/>
              </a:rPr>
              <a:t>muntazam</a:t>
            </a: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sz="1800" u="none" strike="noStrike" spc="0" dirty="0" err="1">
                <a:effectLst/>
                <a:latin typeface="Arial" panose="020B0604020202020204" pitchFamily="34" charset="0"/>
                <a:ea typeface="Arial" panose="020B0604020202020204" pitchFamily="34" charset="0"/>
                <a:cs typeface="Arial" panose="020B0604020202020204" pitchFamily="34" charset="0"/>
              </a:rPr>
              <a:t>ko’pburchaklardan</a:t>
            </a: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sz="1800" u="none" strike="noStrike" spc="0" dirty="0" err="1">
                <a:effectLst/>
                <a:latin typeface="Arial" panose="020B0604020202020204" pitchFamily="34" charset="0"/>
                <a:ea typeface="Arial" panose="020B0604020202020204" pitchFamily="34" charset="0"/>
                <a:cs typeface="Arial" panose="020B0604020202020204" pitchFamily="34" charset="0"/>
              </a:rPr>
              <a:t>iborat</a:t>
            </a: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sz="1800" u="none" strike="noStrike" spc="0" dirty="0" err="1">
                <a:effectLst/>
                <a:latin typeface="Arial" panose="020B0604020202020204" pitchFamily="34" charset="0"/>
                <a:ea typeface="Arial" panose="020B0604020202020204" pitchFamily="34" charset="0"/>
                <a:cs typeface="Arial" panose="020B0604020202020204" pitchFamily="34" charset="0"/>
              </a:rPr>
              <a:t>ko’pyoqliklarning</a:t>
            </a: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 5 </a:t>
            </a:r>
            <a:r>
              <a:rPr lang="en-US" sz="1800" u="none" strike="noStrike" spc="0" dirty="0" err="1">
                <a:effectLst/>
                <a:latin typeface="Arial" panose="020B0604020202020204" pitchFamily="34" charset="0"/>
                <a:ea typeface="Arial" panose="020B0604020202020204" pitchFamily="34" charset="0"/>
                <a:cs typeface="Arial" panose="020B0604020202020204" pitchFamily="34" charset="0"/>
              </a:rPr>
              <a:t>turi</a:t>
            </a: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sz="1800" u="none" strike="noStrike" spc="0" dirty="0" err="1">
                <a:effectLst/>
                <a:latin typeface="Arial" panose="020B0604020202020204" pitchFamily="34" charset="0"/>
                <a:ea typeface="Arial" panose="020B0604020202020204" pitchFamily="34" charset="0"/>
                <a:cs typeface="Arial" panose="020B0604020202020204" pitchFamily="34" charset="0"/>
              </a:rPr>
              <a:t>mavjud</a:t>
            </a: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sz="1800" u="none" strike="noStrike" spc="0" dirty="0" err="1">
                <a:effectLst/>
                <a:latin typeface="Arial" panose="020B0604020202020204" pitchFamily="34" charset="0"/>
                <a:ea typeface="Arial" panose="020B0604020202020204" pitchFamily="34" charset="0"/>
                <a:cs typeface="Arial" panose="020B0604020202020204" pitchFamily="34" charset="0"/>
              </a:rPr>
              <a:t>bo’lishini</a:t>
            </a: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sz="1800" u="none" strike="noStrike" spc="0" dirty="0" err="1">
                <a:effectLst/>
                <a:latin typeface="Arial" panose="020B0604020202020204" pitchFamily="34" charset="0"/>
                <a:ea typeface="Arial" panose="020B0604020202020204" pitchFamily="34" charset="0"/>
                <a:cs typeface="Arial" panose="020B0604020202020204" pitchFamily="34" charset="0"/>
              </a:rPr>
              <a:t>hozirda</a:t>
            </a: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sz="1800" u="none" strike="noStrike" spc="0" dirty="0" err="1">
                <a:effectLst/>
                <a:latin typeface="Arial" panose="020B0604020202020204" pitchFamily="34" charset="0"/>
                <a:ea typeface="Arial" panose="020B0604020202020204" pitchFamily="34" charset="0"/>
                <a:cs typeface="Arial" panose="020B0604020202020204" pitchFamily="34" charset="0"/>
              </a:rPr>
              <a:t>Platon</a:t>
            </a: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sz="1800" u="none" strike="noStrike" spc="0" dirty="0" err="1">
                <a:effectLst/>
                <a:latin typeface="Arial" panose="020B0604020202020204" pitchFamily="34" charset="0"/>
                <a:ea typeface="Arial" panose="020B0604020202020204" pitchFamily="34" charset="0"/>
                <a:cs typeface="Arial" panose="020B0604020202020204" pitchFamily="34" charset="0"/>
              </a:rPr>
              <a:t>jismlari</a:t>
            </a: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 deb </a:t>
            </a:r>
            <a:r>
              <a:rPr lang="en-US" sz="1800" u="none" strike="noStrike" spc="0" dirty="0" err="1">
                <a:effectLst/>
                <a:latin typeface="Arial" panose="020B0604020202020204" pitchFamily="34" charset="0"/>
                <a:ea typeface="Arial" panose="020B0604020202020204" pitchFamily="34" charset="0"/>
                <a:cs typeface="Arial" panose="020B0604020202020204" pitchFamily="34" charset="0"/>
              </a:rPr>
              <a:t>ataladi</a:t>
            </a: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sz="1800" u="none" strike="noStrike" spc="0" dirty="0" err="1">
                <a:effectLst/>
                <a:latin typeface="Arial" panose="020B0604020202020204" pitchFamily="34" charset="0"/>
                <a:ea typeface="Arial" panose="020B0604020202020204" pitchFamily="34" charset="0"/>
                <a:cs typeface="Arial" panose="020B0604020202020204" pitchFamily="34" charset="0"/>
              </a:rPr>
              <a:t>aytib</a:t>
            </a: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sz="1800" u="none" strike="noStrike" spc="0" dirty="0" err="1">
                <a:effectLst/>
                <a:latin typeface="Arial" panose="020B0604020202020204" pitchFamily="34" charset="0"/>
                <a:ea typeface="Arial" panose="020B0604020202020204" pitchFamily="34" charset="0"/>
                <a:cs typeface="Arial" panose="020B0604020202020204" pitchFamily="34" charset="0"/>
              </a:rPr>
              <a:t>o’tgan</a:t>
            </a: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sz="1800" u="none" strike="noStrike" spc="0" dirty="0" err="1">
                <a:effectLst/>
                <a:latin typeface="Arial" panose="020B0604020202020204" pitchFamily="34" charset="0"/>
                <a:ea typeface="Arial" panose="020B0604020202020204" pitchFamily="34" charset="0"/>
                <a:cs typeface="Arial" panose="020B0604020202020204" pitchFamily="34" charset="0"/>
              </a:rPr>
              <a:t>Tasvir</a:t>
            </a: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 12.1).</a:t>
            </a:r>
            <a:endParaRPr lang="ru-RU" sz="1800" u="none" strike="noStrike" spc="0" dirty="0">
              <a:effectLst/>
              <a:latin typeface="Arial" panose="020B060402020202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418161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AF5495E2-7B86-440B-8428-17CD6BAF8192}"/>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19</a:t>
            </a:fld>
            <a:endParaRPr lang="ru-RU" dirty="0"/>
          </a:p>
        </p:txBody>
      </p:sp>
      <p:sp>
        <p:nvSpPr>
          <p:cNvPr id="5" name="TextBox 4">
            <a:extLst>
              <a:ext uri="{FF2B5EF4-FFF2-40B4-BE49-F238E27FC236}">
                <a16:creationId xmlns:a16="http://schemas.microsoft.com/office/drawing/2014/main" id="{0FFD74BC-95D0-4D79-A8C7-C40A0A4A0D72}"/>
              </a:ext>
            </a:extLst>
          </p:cNvPr>
          <p:cNvSpPr txBox="1"/>
          <p:nvPr/>
        </p:nvSpPr>
        <p:spPr>
          <a:xfrm>
            <a:off x="339210" y="1024400"/>
            <a:ext cx="11327908" cy="4647426"/>
          </a:xfrm>
          <a:prstGeom prst="rect">
            <a:avLst/>
          </a:prstGeom>
          <a:noFill/>
        </p:spPr>
        <p:txBody>
          <a:bodyPr wrap="square">
            <a:spAutoFit/>
          </a:bodyPr>
          <a:lstStyle/>
          <a:p>
            <a:pPr marL="342900" marR="12700" lvl="0" indent="-342900" algn="just">
              <a:spcBef>
                <a:spcPts val="300"/>
              </a:spcBef>
              <a:spcAft>
                <a:spcPts val="4500"/>
              </a:spcAft>
              <a:buClr>
                <a:srgbClr val="000000"/>
              </a:buClr>
              <a:buSzPts val="1300"/>
              <a:buFont typeface="Arial" panose="020B0604020202020204" pitchFamily="34" charset="0"/>
              <a:buChar char="•"/>
              <a:tabLst>
                <a:tab pos="245110" algn="l"/>
              </a:tabLst>
            </a:pPr>
            <a:r>
              <a:rPr lang="uz-Cyrl-UZ" u="none" strike="noStrike" spc="0" dirty="0">
                <a:effectLst/>
                <a:latin typeface="Arial" panose="020B0604020202020204" pitchFamily="34" charset="0"/>
                <a:ea typeface="Arial" panose="020B0604020202020204" pitchFamily="34" charset="0"/>
                <a:cs typeface="Arial" panose="020B0604020202020204" pitchFamily="34" charset="0"/>
              </a:rPr>
              <a:t>Uyg’onish davriga kelib arxitektura, haykaltaroshlik va rangtasvirning rivojlanishi bilan sirtlar va ularning geometrik tuzilishi batafsil o’rganildi. Italiyalik buyuk me’mor va haykaltarosh Lorentso Giberti (1378-1455 yy.), italiyalik san’at nazariyotchisi Leon Battista Al’berti (1404-1472 yy.), buyuk iste’dod soxibi, rassom, olim va muhandis Leonardo da Vinchi (1452-1519 yy.) kabi olimlar fan va san’atning keyingi rivoji, sirtlar bilan bog’liq ilmiy izlanishlar uchun ulkan hissa qo’shishgan.</a:t>
            </a:r>
            <a:endParaRPr lang="ru-RU" u="none" strike="noStrike" spc="0" dirty="0">
              <a:effectLst/>
              <a:latin typeface="Arial" panose="020B0604020202020204" pitchFamily="34" charset="0"/>
              <a:ea typeface="Arial" panose="020B0604020202020204" pitchFamily="34" charset="0"/>
              <a:cs typeface="Arial" panose="020B0604020202020204" pitchFamily="34" charset="0"/>
            </a:endParaRPr>
          </a:p>
          <a:p>
            <a:pPr marL="342900" marR="12700" lvl="0" indent="-342900" algn="just">
              <a:spcBef>
                <a:spcPts val="300"/>
              </a:spcBef>
              <a:spcAft>
                <a:spcPts val="4500"/>
              </a:spcAft>
              <a:buClr>
                <a:srgbClr val="000000"/>
              </a:buClr>
              <a:buSzPts val="1300"/>
              <a:buFont typeface="Arial" panose="020B0604020202020204" pitchFamily="34" charset="0"/>
              <a:buChar char="•"/>
              <a:tabLst>
                <a:tab pos="245110" algn="l"/>
              </a:tabLst>
            </a:pPr>
            <a:r>
              <a:rPr lang="en-US" u="none" strike="noStrike" spc="0" dirty="0">
                <a:effectLst/>
                <a:latin typeface="Arial" panose="020B0604020202020204" pitchFamily="34" charset="0"/>
                <a:ea typeface="Arial" panose="020B0604020202020204" pitchFamily="34" charset="0"/>
                <a:cs typeface="Arial" panose="020B0604020202020204" pitchFamily="34" charset="0"/>
              </a:rPr>
              <a:t>XVIII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asr</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oxiri</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XIX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asr</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boshlariga</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kelib</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frantsuz</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geometri</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Gaspar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Monj</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(1746- 1818gg.) 1798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yilda</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Geometrie</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Descriptive» -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CHizma</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geometriya</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kitobini</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yozdi</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va</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unda</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proektsion</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masalalar</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bilan</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bir</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qatorda</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egri</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chiziqlar</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va</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sirtlarning</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hosil</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bo’lishi</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va</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ular</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bilan</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bog’liq</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masalalar</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echimini</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batafsil</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yoritib</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berdi</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a:t>
            </a:r>
            <a:endParaRPr lang="ru-RU" u="none" strike="noStrike" spc="0" dirty="0">
              <a:effectLst/>
              <a:latin typeface="Arial" panose="020B0604020202020204" pitchFamily="34" charset="0"/>
              <a:ea typeface="Arial" panose="020B0604020202020204" pitchFamily="34" charset="0"/>
              <a:cs typeface="Arial" panose="020B0604020202020204" pitchFamily="34" charset="0"/>
            </a:endParaRPr>
          </a:p>
          <a:p>
            <a:pPr marL="342900" marR="12700" lvl="0" indent="-342900" algn="just">
              <a:spcBef>
                <a:spcPts val="300"/>
              </a:spcBef>
              <a:spcAft>
                <a:spcPts val="1500"/>
              </a:spcAft>
              <a:buClr>
                <a:srgbClr val="000000"/>
              </a:buClr>
              <a:buSzPts val="1300"/>
              <a:buFont typeface="Arial" panose="020B0604020202020204" pitchFamily="34" charset="0"/>
              <a:buChar char="•"/>
              <a:tabLst>
                <a:tab pos="245110" algn="l"/>
              </a:tabLst>
            </a:pPr>
            <a:r>
              <a:rPr lang="en-US" u="none" strike="noStrike" spc="0" dirty="0">
                <a:effectLst/>
                <a:latin typeface="Arial" panose="020B0604020202020204" pitchFamily="34" charset="0"/>
                <a:ea typeface="Arial" panose="020B0604020202020204" pitchFamily="34" charset="0"/>
                <a:cs typeface="Arial" panose="020B0604020202020204" pitchFamily="34" charset="0"/>
              </a:rPr>
              <a:t>XX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asrning</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ikkinchi</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yarmiga</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kelib</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sirtlar</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va</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ularning</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geometrik</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tuzilishi</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klassifikatsiyalandi</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Bunda</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rus</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geometrilari</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A.V.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Bubennikov</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S.A.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Frolov</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o’zbek</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geometrlari</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SH.K.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Murodov</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R.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Horunovlar</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ulkan</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hissa</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 </a:t>
            </a:r>
            <a:r>
              <a:rPr lang="en-US" u="none" strike="noStrike" spc="0" dirty="0" err="1">
                <a:effectLst/>
                <a:latin typeface="Arial" panose="020B0604020202020204" pitchFamily="34" charset="0"/>
                <a:ea typeface="Arial" panose="020B0604020202020204" pitchFamily="34" charset="0"/>
                <a:cs typeface="Arial" panose="020B0604020202020204" pitchFamily="34" charset="0"/>
              </a:rPr>
              <a:t>qo’shishdi</a:t>
            </a:r>
            <a:r>
              <a:rPr lang="en-US" u="none" strike="noStrike" spc="0" dirty="0">
                <a:effectLst/>
                <a:latin typeface="Arial" panose="020B0604020202020204" pitchFamily="34" charset="0"/>
                <a:ea typeface="Arial" panose="020B0604020202020204" pitchFamily="34" charset="0"/>
                <a:cs typeface="Arial" panose="020B0604020202020204" pitchFamily="34" charset="0"/>
              </a:rPr>
              <a:t>.</a:t>
            </a:r>
            <a:endParaRPr lang="ru-RU" u="none" strike="noStrike" spc="0" dirty="0">
              <a:effectLst/>
              <a:latin typeface="Arial" panose="020B060402020202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679712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5A737439-220D-401C-9749-6A9EC1924B0A}"/>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20</a:t>
            </a:fld>
            <a:endParaRPr lang="ru-RU" dirty="0"/>
          </a:p>
        </p:txBody>
      </p:sp>
      <p:sp>
        <p:nvSpPr>
          <p:cNvPr id="7" name="TextBox 6">
            <a:extLst>
              <a:ext uri="{FF2B5EF4-FFF2-40B4-BE49-F238E27FC236}">
                <a16:creationId xmlns:a16="http://schemas.microsoft.com/office/drawing/2014/main" id="{0593AB55-0530-4960-BD76-302CE5E914E4}"/>
              </a:ext>
            </a:extLst>
          </p:cNvPr>
          <p:cNvSpPr txBox="1"/>
          <p:nvPr/>
        </p:nvSpPr>
        <p:spPr>
          <a:xfrm>
            <a:off x="410781" y="413264"/>
            <a:ext cx="11370437" cy="5878532"/>
          </a:xfrm>
          <a:prstGeom prst="rect">
            <a:avLst/>
          </a:prstGeom>
          <a:noFill/>
        </p:spPr>
        <p:txBody>
          <a:bodyPr wrap="square">
            <a:spAutoFit/>
          </a:bodyPr>
          <a:lstStyle/>
          <a:p>
            <a:pPr marL="25400" marR="12700" indent="431800" algn="just">
              <a:spcBef>
                <a:spcPts val="300"/>
              </a:spcBef>
              <a:spcAft>
                <a:spcPts val="4500"/>
              </a:spcAft>
            </a:pPr>
            <a:r>
              <a:rPr lang="en-US" sz="1800" dirty="0" err="1">
                <a:effectLst/>
                <a:latin typeface="Times New Roman" panose="02020603050405020304" pitchFamily="18" charset="0"/>
                <a:ea typeface="Times New Roman" panose="02020603050405020304" pitchFamily="18" charset="0"/>
              </a:rPr>
              <a:t>Sirtlar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geometriyasi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klassifikatsiyasi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Barcha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uch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o’lchamli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ob’ektlar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sirtlardan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tashkil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topgan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bo’lib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ularning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yoki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to’la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bo’lishi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ularning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geometriyasiga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qilmaydi</a:t>
            </a:r>
            <a:r>
              <a:rPr lang="en-US" sz="1800" dirty="0">
                <a:effectLst/>
                <a:latin typeface="Times New Roman" panose="02020603050405020304" pitchFamily="18" charset="0"/>
                <a:ea typeface="Times New Roman" panose="02020603050405020304" pitchFamily="18" charset="0"/>
              </a:rPr>
              <a:t>.</a:t>
            </a:r>
            <a:endParaRPr lang="ru-RU" sz="1800" dirty="0">
              <a:effectLst/>
              <a:latin typeface="Times New Roman" panose="02020603050405020304" pitchFamily="18" charset="0"/>
              <a:ea typeface="Times New Roman" panose="02020603050405020304" pitchFamily="18" charset="0"/>
            </a:endParaRPr>
          </a:p>
          <a:p>
            <a:pPr marL="25400" marR="12700" indent="431800" algn="just">
              <a:spcBef>
                <a:spcPts val="300"/>
              </a:spcBef>
              <a:spcAft>
                <a:spcPts val="4500"/>
              </a:spcAft>
            </a:pPr>
            <a:r>
              <a:rPr lang="en-US" sz="1800" dirty="0" err="1">
                <a:effectLst/>
                <a:latin typeface="Times New Roman" panose="02020603050405020304" pitchFamily="18" charset="0"/>
                <a:ea typeface="Times New Roman" panose="02020603050405020304" pitchFamily="18" charset="0"/>
              </a:rPr>
              <a:t>Odatda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sirt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deganda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silliq</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ravon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egrilikdan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iborat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geometrik</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yuza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tushuniladi</a:t>
            </a:r>
            <a:r>
              <a:rPr lang="en-US" sz="1800" dirty="0">
                <a:effectLst/>
                <a:latin typeface="Times New Roman" panose="02020603050405020304" pitchFamily="18" charset="0"/>
                <a:ea typeface="Times New Roman" panose="02020603050405020304" pitchFamily="18" charset="0"/>
              </a:rPr>
              <a:t>, ammo </a:t>
            </a:r>
            <a:r>
              <a:rPr lang="en-US" sz="1800" dirty="0" err="1">
                <a:effectLst/>
                <a:latin typeface="Times New Roman" panose="02020603050405020304" pitchFamily="18" charset="0"/>
                <a:ea typeface="Times New Roman" panose="02020603050405020304" pitchFamily="18" charset="0"/>
              </a:rPr>
              <a:t>ilm-fanda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Tekislik</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ko’pyoqlik</a:t>
            </a:r>
            <a:r>
              <a:rPr lang="en-US" sz="1800" dirty="0">
                <a:effectLst/>
                <a:latin typeface="Times New Roman" panose="02020603050405020304" pitchFamily="18" charset="0"/>
                <a:ea typeface="Times New Roman" panose="02020603050405020304" pitchFamily="18" charset="0"/>
              </a:rPr>
              <a:t> ham </a:t>
            </a:r>
            <a:r>
              <a:rPr lang="en-US" sz="1800" dirty="0" err="1">
                <a:effectLst/>
                <a:latin typeface="Times New Roman" panose="02020603050405020304" pitchFamily="18" charset="0"/>
                <a:ea typeface="Times New Roman" panose="02020603050405020304" pitchFamily="18" charset="0"/>
              </a:rPr>
              <a:t>sirt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ekanligi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faqat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ushbu</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sirtlar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egriligi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nolga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teng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ekanligi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isbotlangan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Jumladan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Tekislik</a:t>
            </a:r>
            <a:r>
              <a:rPr lang="en-US" sz="1800" dirty="0">
                <a:effectLst/>
                <a:latin typeface="Times New Roman" panose="02020603050405020304" pitchFamily="18" charset="0"/>
                <a:ea typeface="Times New Roman" panose="02020603050405020304" pitchFamily="18" charset="0"/>
              </a:rPr>
              <a:t> - </a:t>
            </a:r>
            <a:r>
              <a:rPr lang="en-US" sz="1800" dirty="0" err="1">
                <a:effectLst/>
                <a:latin typeface="Times New Roman" panose="02020603050405020304" pitchFamily="18" charset="0"/>
                <a:ea typeface="Times New Roman" panose="02020603050405020304" pitchFamily="18" charset="0"/>
              </a:rPr>
              <a:t>Tekis</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sirt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ko’pyoqlik</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esa</a:t>
            </a:r>
            <a:r>
              <a:rPr lang="en-US" sz="1800" dirty="0">
                <a:effectLst/>
                <a:latin typeface="Times New Roman" panose="02020603050405020304" pitchFamily="18" charset="0"/>
                <a:ea typeface="Times New Roman" panose="02020603050405020304" pitchFamily="18" charset="0"/>
              </a:rPr>
              <a:t> - </a:t>
            </a:r>
            <a:r>
              <a:rPr lang="en-US" sz="1800" dirty="0" err="1">
                <a:effectLst/>
                <a:latin typeface="Times New Roman" panose="02020603050405020304" pitchFamily="18" charset="0"/>
                <a:ea typeface="Times New Roman" panose="02020603050405020304" pitchFamily="18" charset="0"/>
              </a:rPr>
              <a:t>yoqli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sirt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qirrali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sirt</a:t>
            </a:r>
            <a:r>
              <a:rPr lang="en-US" sz="1800" dirty="0">
                <a:effectLst/>
                <a:latin typeface="Times New Roman" panose="02020603050405020304" pitchFamily="18" charset="0"/>
                <a:ea typeface="Times New Roman" panose="02020603050405020304" pitchFamily="18" charset="0"/>
              </a:rPr>
              <a:t>) deb ham </a:t>
            </a:r>
            <a:r>
              <a:rPr lang="en-US" sz="1800" dirty="0" err="1">
                <a:effectLst/>
                <a:latin typeface="Times New Roman" panose="02020603050405020304" pitchFamily="18" charset="0"/>
                <a:ea typeface="Times New Roman" panose="02020603050405020304" pitchFamily="18" charset="0"/>
              </a:rPr>
              <a:t>ataladi</a:t>
            </a:r>
            <a:r>
              <a:rPr lang="en-US" sz="1800" dirty="0">
                <a:effectLst/>
                <a:latin typeface="Times New Roman" panose="02020603050405020304" pitchFamily="18" charset="0"/>
                <a:ea typeface="Times New Roman" panose="02020603050405020304" pitchFamily="18" charset="0"/>
              </a:rPr>
              <a:t>.</a:t>
            </a:r>
            <a:endParaRPr lang="ru-RU" sz="1800" dirty="0">
              <a:effectLst/>
              <a:latin typeface="Times New Roman" panose="02020603050405020304" pitchFamily="18" charset="0"/>
              <a:ea typeface="Times New Roman" panose="02020603050405020304" pitchFamily="18" charset="0"/>
            </a:endParaRPr>
          </a:p>
          <a:p>
            <a:pPr marL="25400" indent="444500" algn="just">
              <a:spcBef>
                <a:spcPts val="300"/>
              </a:spcBef>
              <a:spcAft>
                <a:spcPts val="4500"/>
              </a:spcAft>
            </a:pPr>
            <a:r>
              <a:rPr lang="en-US" sz="1800" dirty="0" err="1">
                <a:effectLst/>
                <a:latin typeface="Times New Roman" panose="02020603050405020304" pitchFamily="18" charset="0"/>
                <a:ea typeface="Times New Roman" panose="02020603050405020304" pitchFamily="18" charset="0"/>
              </a:rPr>
              <a:t>Geometrik</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nuqtai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nazardan</a:t>
            </a:r>
            <a:r>
              <a:rPr lang="en-US" sz="1800" dirty="0">
                <a:effectLst/>
                <a:latin typeface="Times New Roman" panose="02020603050405020304" pitchFamily="18" charset="0"/>
                <a:ea typeface="Times New Roman" panose="02020603050405020304" pitchFamily="18" charset="0"/>
              </a:rPr>
              <a:t> </a:t>
            </a:r>
            <a:r>
              <a:rPr lang="en-US" sz="1800" i="1" spc="0" dirty="0" err="1">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sirt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biror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chiziqni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fazodagi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harakati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ushbu</a:t>
            </a:r>
            <a:r>
              <a:rPr lang="en-US" sz="1800" dirty="0">
                <a:effectLst/>
                <a:latin typeface="Times New Roman" panose="02020603050405020304" pitchFamily="18" charset="0"/>
                <a:ea typeface="Times New Roman" panose="02020603050405020304" pitchFamily="18" charset="0"/>
              </a:rPr>
              <a:t> harakat </a:t>
            </a:r>
            <a:r>
              <a:rPr lang="en-US" sz="1800" dirty="0" err="1">
                <a:effectLst/>
                <a:latin typeface="Times New Roman" panose="02020603050405020304" pitchFamily="18" charset="0"/>
                <a:ea typeface="Times New Roman" panose="02020603050405020304" pitchFamily="18" charset="0"/>
              </a:rPr>
              <a:t>natijasida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chiziqning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fazoda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egallagan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vaziyatlari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to’plami</a:t>
            </a:r>
            <a:r>
              <a:rPr lang="en-US" sz="1800" dirty="0">
                <a:effectLst/>
                <a:latin typeface="Times New Roman" panose="02020603050405020304" pitchFamily="18" charset="0"/>
                <a:ea typeface="Times New Roman" panose="02020603050405020304" pitchFamily="18" charset="0"/>
              </a:rPr>
              <a:t> deb </a:t>
            </a:r>
            <a:r>
              <a:rPr lang="en-US" sz="1800" dirty="0" err="1">
                <a:effectLst/>
                <a:latin typeface="Times New Roman" panose="02020603050405020304" pitchFamily="18" charset="0"/>
                <a:ea typeface="Times New Roman" panose="02020603050405020304" pitchFamily="18" charset="0"/>
              </a:rPr>
              <a:t>qaraladi</a:t>
            </a:r>
            <a:r>
              <a:rPr lang="en-US" sz="1800" dirty="0">
                <a:effectLst/>
                <a:latin typeface="Times New Roman" panose="02020603050405020304" pitchFamily="18" charset="0"/>
                <a:ea typeface="Times New Roman" panose="02020603050405020304" pitchFamily="18" charset="0"/>
              </a:rPr>
              <a:t>.</a:t>
            </a:r>
            <a:endParaRPr lang="ru-RU" sz="1800" dirty="0">
              <a:effectLst/>
              <a:latin typeface="Times New Roman" panose="02020603050405020304" pitchFamily="18" charset="0"/>
              <a:ea typeface="Times New Roman" panose="02020603050405020304" pitchFamily="18" charset="0"/>
            </a:endParaRPr>
          </a:p>
          <a:p>
            <a:pPr marL="25400" indent="444500" algn="just">
              <a:spcBef>
                <a:spcPts val="300"/>
              </a:spcBef>
              <a:spcAft>
                <a:spcPts val="4500"/>
              </a:spcAft>
            </a:pPr>
            <a:r>
              <a:rPr lang="en-US" sz="1800" dirty="0" err="1">
                <a:effectLst/>
                <a:latin typeface="Times New Roman" panose="02020603050405020304" pitchFamily="18" charset="0"/>
                <a:ea typeface="Times New Roman" panose="02020603050405020304" pitchFamily="18" charset="0"/>
              </a:rPr>
              <a:t>Sirtlar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geometriyasini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o’rganishda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qanday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sirtning</a:t>
            </a:r>
            <a:r>
              <a:rPr lang="en-US" sz="1800" dirty="0">
                <a:effectLst/>
                <a:latin typeface="Times New Roman" panose="02020603050405020304" pitchFamily="18" charset="0"/>
                <a:ea typeface="Times New Roman" panose="02020603050405020304" pitchFamily="18" charset="0"/>
              </a:rPr>
              <a:t> </a:t>
            </a:r>
            <a:r>
              <a:rPr lang="en-US" sz="1800" i="1" spc="0" dirty="0" err="1">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yasovchi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i="1" spc="0" dirty="0" err="1">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yo'naltiruvchi</a:t>
            </a:r>
            <a:r>
              <a:rPr lang="en-US" sz="1800" dirty="0">
                <a:effectLst/>
                <a:latin typeface="Times New Roman" panose="02020603050405020304" pitchFamily="18" charset="0"/>
                <a:ea typeface="Times New Roman" panose="02020603050405020304" pitchFamily="18" charset="0"/>
              </a:rPr>
              <a:t> deb </a:t>
            </a:r>
            <a:r>
              <a:rPr lang="en-US" sz="1800" dirty="0" err="1">
                <a:effectLst/>
                <a:latin typeface="Times New Roman" panose="02020603050405020304" pitchFamily="18" charset="0"/>
                <a:ea typeface="Times New Roman" panose="02020603050405020304" pitchFamily="18" charset="0"/>
              </a:rPr>
              <a:t>nomlanadigan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elementlari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asosida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o’rganiladi</a:t>
            </a:r>
            <a:r>
              <a:rPr lang="en-US" sz="1800" dirty="0">
                <a:effectLst/>
                <a:latin typeface="Times New Roman" panose="02020603050405020304" pitchFamily="18" charset="0"/>
                <a:ea typeface="Times New Roman" panose="02020603050405020304" pitchFamily="18" charset="0"/>
              </a:rPr>
              <a:t>.</a:t>
            </a:r>
            <a:endParaRPr lang="ru-RU" sz="1800" dirty="0">
              <a:effectLst/>
              <a:latin typeface="Times New Roman" panose="02020603050405020304" pitchFamily="18" charset="0"/>
              <a:ea typeface="Times New Roman" panose="02020603050405020304" pitchFamily="18" charset="0"/>
            </a:endParaRPr>
          </a:p>
          <a:p>
            <a:pPr marL="25400" indent="444500" algn="just">
              <a:spcBef>
                <a:spcPts val="300"/>
              </a:spcBef>
              <a:spcAft>
                <a:spcPts val="4500"/>
              </a:spcAft>
            </a:pPr>
            <a:r>
              <a:rPr lang="en-US" sz="1800" dirty="0" err="1">
                <a:effectLst/>
                <a:latin typeface="Times New Roman" panose="02020603050405020304" pitchFamily="18" charset="0"/>
                <a:ea typeface="Times New Roman" panose="02020603050405020304" pitchFamily="18" charset="0"/>
              </a:rPr>
              <a:t>Sirtlarni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hosil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qilishda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yasovchi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yo’naltiruvchilarning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tuzilishi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soniga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qarab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oddiy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murakkab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yasovchi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yo’naltiruvchilarning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qonuniy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matematik</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ifodaga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qonunsiz</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matematik</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ifodalanmaydigan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tuzilishiga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qarab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qonuniy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qonunsiz</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sirtlar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hosil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qilinadi</a:t>
            </a:r>
            <a:r>
              <a:rPr lang="en-US" sz="1800" dirty="0">
                <a:effectLst/>
                <a:latin typeface="Times New Roman" panose="02020603050405020304" pitchFamily="18" charset="0"/>
                <a:ea typeface="Times New Roman" panose="02020603050405020304" pitchFamily="18" charset="0"/>
              </a:rPr>
              <a:t>.</a:t>
            </a:r>
            <a:endParaRPr lang="ru-RU"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880349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69B8D675-9F93-4055-96FD-CB418CAAEE40}"/>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21</a:t>
            </a:fld>
            <a:endParaRPr lang="ru-RU" dirty="0"/>
          </a:p>
        </p:txBody>
      </p:sp>
      <p:sp>
        <p:nvSpPr>
          <p:cNvPr id="5" name="TextBox 4">
            <a:extLst>
              <a:ext uri="{FF2B5EF4-FFF2-40B4-BE49-F238E27FC236}">
                <a16:creationId xmlns:a16="http://schemas.microsoft.com/office/drawing/2014/main" id="{31490394-672C-453F-AE57-19B3B62CD257}"/>
              </a:ext>
            </a:extLst>
          </p:cNvPr>
          <p:cNvSpPr txBox="1"/>
          <p:nvPr/>
        </p:nvSpPr>
        <p:spPr>
          <a:xfrm>
            <a:off x="640377" y="375714"/>
            <a:ext cx="11203620" cy="2550955"/>
          </a:xfrm>
          <a:prstGeom prst="rect">
            <a:avLst/>
          </a:prstGeom>
          <a:noFill/>
        </p:spPr>
        <p:txBody>
          <a:bodyPr wrap="square">
            <a:spAutoFit/>
          </a:bodyPr>
          <a:lstStyle/>
          <a:p>
            <a:pPr marL="25400" marR="12700" indent="444500" algn="just">
              <a:lnSpc>
                <a:spcPct val="150000"/>
              </a:lnSpc>
              <a:spcBef>
                <a:spcPts val="300"/>
              </a:spcBef>
              <a:spcAft>
                <a:spcPts val="1520"/>
              </a:spcAft>
            </a:pPr>
            <a:r>
              <a:rPr lang="en-US" sz="1800" dirty="0" err="1">
                <a:effectLst/>
                <a:latin typeface="Times New Roman" panose="02020603050405020304" pitchFamily="18" charset="0"/>
                <a:ea typeface="Times New Roman" panose="02020603050405020304" pitchFamily="18" charset="0"/>
              </a:rPr>
              <a:t>Chiziqli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sirtlar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Yasovchisi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to’g’ri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chiziqdan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iborat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sirtlar</a:t>
            </a:r>
            <a:r>
              <a:rPr lang="en-US" sz="1800" dirty="0">
                <a:effectLst/>
                <a:latin typeface="Times New Roman" panose="02020603050405020304" pitchFamily="18" charset="0"/>
                <a:ea typeface="Times New Roman" panose="02020603050405020304" pitchFamily="18" charset="0"/>
              </a:rPr>
              <a:t> </a:t>
            </a:r>
            <a:r>
              <a:rPr lang="en-US" sz="1800" i="1" spc="0" dirty="0" err="1">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chiziqli</a:t>
            </a:r>
            <a:r>
              <a:rPr lang="en-US" sz="1800" i="1" spc="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 </a:t>
            </a:r>
            <a:r>
              <a:rPr lang="en-US" sz="1800" i="1" spc="0" dirty="0" err="1">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sirtlar</a:t>
            </a:r>
            <a:r>
              <a:rPr lang="en-US" sz="1800" i="1" spc="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deyiladi</a:t>
            </a:r>
            <a:r>
              <a:rPr lang="en-US" sz="1800" dirty="0">
                <a:effectLst/>
                <a:latin typeface="Times New Roman" panose="02020603050405020304" pitchFamily="18" charset="0"/>
                <a:ea typeface="Times New Roman" panose="02020603050405020304" pitchFamily="18" charset="0"/>
              </a:rPr>
              <a:t>.</a:t>
            </a:r>
            <a:endParaRPr lang="ru-RU" sz="1800" dirty="0">
              <a:effectLst/>
              <a:latin typeface="Times New Roman" panose="02020603050405020304" pitchFamily="18" charset="0"/>
              <a:ea typeface="Times New Roman" panose="02020603050405020304" pitchFamily="18" charset="0"/>
            </a:endParaRPr>
          </a:p>
          <a:p>
            <a:pPr marL="25400" indent="444500" algn="just">
              <a:lnSpc>
                <a:spcPct val="150000"/>
              </a:lnSpc>
              <a:spcBef>
                <a:spcPts val="300"/>
              </a:spcBef>
              <a:spcAft>
                <a:spcPts val="4500"/>
              </a:spcAft>
            </a:pPr>
            <a:r>
              <a:rPr lang="en-US" sz="1800" b="0" i="0" u="sng" strike="noStrike" spc="0" dirty="0" err="1">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Yasovchisi</a:t>
            </a:r>
            <a:r>
              <a:rPr lang="en-US" sz="1800" b="0" i="0" u="sng" strike="noStrike" spc="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 </a:t>
            </a:r>
            <a:r>
              <a:rPr lang="en-US" sz="1800" b="0" i="0" u="sng" strike="noStrike" spc="0" dirty="0" err="1">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to’g’ri</a:t>
            </a:r>
            <a:r>
              <a:rPr lang="en-US" sz="1800" b="0" i="0" u="sng" strike="noStrike" spc="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 </a:t>
            </a:r>
            <a:r>
              <a:rPr lang="en-US" sz="1800" b="0" i="0" u="sng" strike="noStrike" spc="0" dirty="0" err="1">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chiziq</a:t>
            </a:r>
            <a:r>
              <a:rPr lang="en-US" sz="1800" b="0" i="0" u="sng" strike="noStrike" spc="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 </a:t>
            </a:r>
            <a:r>
              <a:rPr lang="en-US" sz="1800" b="0" i="0" u="sng" strike="noStrike" spc="0" dirty="0" err="1">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va</a:t>
            </a:r>
            <a:r>
              <a:rPr lang="en-US" sz="1800" b="0" i="0" u="sng" strike="noStrike" spc="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 </a:t>
            </a:r>
            <a:r>
              <a:rPr lang="en-US" sz="1800" b="0" i="0" u="sng" strike="noStrike" spc="0" dirty="0" err="1">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bitta</a:t>
            </a:r>
            <a:r>
              <a:rPr lang="en-US" sz="1800" b="0" i="0" u="sng" strike="noStrike" spc="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 </a:t>
            </a:r>
            <a:r>
              <a:rPr lang="en-US" sz="1800" b="0" i="0" u="sng" strike="noStrike" spc="0" dirty="0" err="1">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yo’naltiruvchiga</a:t>
            </a:r>
            <a:r>
              <a:rPr lang="en-US" sz="1800" b="0" i="0" u="sng" strike="noStrike" spc="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 </a:t>
            </a:r>
            <a:r>
              <a:rPr lang="en-US" sz="1800" b="0" i="0" u="sng" strike="noStrike" spc="0" dirty="0" err="1">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ega</a:t>
            </a:r>
            <a:r>
              <a:rPr lang="en-US" sz="1800" b="0" i="0" u="sng" strike="noStrike" spc="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 </a:t>
            </a:r>
            <a:r>
              <a:rPr lang="en-US" sz="1800" b="0" i="0" u="sng" strike="noStrike" spc="0" dirty="0" err="1">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sirtlar</a:t>
            </a:r>
            <a:r>
              <a:rPr lang="en-US" sz="1800" b="0" i="0" u="sng" strike="noStrike" spc="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a:t>
            </a:r>
            <a:endParaRPr lang="ru-RU" sz="1800" dirty="0">
              <a:effectLst/>
              <a:latin typeface="Times New Roman" panose="02020603050405020304" pitchFamily="18" charset="0"/>
              <a:ea typeface="Times New Roman" panose="02020603050405020304" pitchFamily="18" charset="0"/>
            </a:endParaRPr>
          </a:p>
          <a:p>
            <a:pPr marL="342900" marR="12700" lvl="0" indent="-342900" algn="just">
              <a:lnSpc>
                <a:spcPct val="150000"/>
              </a:lnSpc>
              <a:spcBef>
                <a:spcPts val="300"/>
              </a:spcBef>
              <a:spcAft>
                <a:spcPts val="2330"/>
              </a:spcAft>
              <a:buClr>
                <a:srgbClr val="000000"/>
              </a:buClr>
              <a:buSzPts val="1350"/>
              <a:buFont typeface="Arial" panose="020B0604020202020204" pitchFamily="34" charset="0"/>
              <a:buChar char="❖"/>
              <a:tabLst>
                <a:tab pos="254635" algn="l"/>
              </a:tabLst>
            </a:pP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Agar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yasovchi</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to’g’ri</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chiziq</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bo’lib</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yo’naltiruvchi</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to’g’ri</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chiziq</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bo’ylab</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doimo</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o’ziga</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parallel’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vaziyatda</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harakatlansa</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Tekis</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sirt</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 </a:t>
            </a:r>
            <a:r>
              <a:rPr lang="en-US" sz="1800" i="1" u="none" strike="noStrike" spc="0" dirty="0" err="1">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Tekislik</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hosil</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bo’ladi</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Tasvir</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12.2).</a:t>
            </a:r>
            <a:endParaRPr lang="ru-RU"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6" name="Рисунок 5" descr="image105">
            <a:extLst>
              <a:ext uri="{FF2B5EF4-FFF2-40B4-BE49-F238E27FC236}">
                <a16:creationId xmlns:a16="http://schemas.microsoft.com/office/drawing/2014/main" id="{E1DBE0AC-DFBD-47BE-B7D7-8DC9DE4632A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171262" y="3429000"/>
            <a:ext cx="2078990" cy="1242060"/>
          </a:xfrm>
          <a:prstGeom prst="rect">
            <a:avLst/>
          </a:prstGeom>
          <a:noFill/>
          <a:ln>
            <a:noFill/>
          </a:ln>
        </p:spPr>
      </p:pic>
      <p:pic>
        <p:nvPicPr>
          <p:cNvPr id="7" name="Рисунок 6" descr="image104">
            <a:extLst>
              <a:ext uri="{FF2B5EF4-FFF2-40B4-BE49-F238E27FC236}">
                <a16:creationId xmlns:a16="http://schemas.microsoft.com/office/drawing/2014/main" id="{D2B442E1-5C83-4841-ACE1-F81E595D1800}"/>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8161949" y="3431357"/>
            <a:ext cx="1877695" cy="1261745"/>
          </a:xfrm>
          <a:prstGeom prst="rect">
            <a:avLst/>
          </a:prstGeom>
          <a:noFill/>
        </p:spPr>
      </p:pic>
      <p:sp>
        <p:nvSpPr>
          <p:cNvPr id="9" name="TextBox 8">
            <a:extLst>
              <a:ext uri="{FF2B5EF4-FFF2-40B4-BE49-F238E27FC236}">
                <a16:creationId xmlns:a16="http://schemas.microsoft.com/office/drawing/2014/main" id="{D32D5CFA-B961-45C2-872B-4EA700A2B8D0}"/>
              </a:ext>
            </a:extLst>
          </p:cNvPr>
          <p:cNvSpPr txBox="1"/>
          <p:nvPr/>
        </p:nvSpPr>
        <p:spPr>
          <a:xfrm>
            <a:off x="3544410" y="5003702"/>
            <a:ext cx="6094520" cy="937693"/>
          </a:xfrm>
          <a:prstGeom prst="rect">
            <a:avLst/>
          </a:prstGeom>
          <a:noFill/>
        </p:spPr>
        <p:txBody>
          <a:bodyPr wrap="square">
            <a:spAutoFit/>
          </a:bodyPr>
          <a:lstStyle/>
          <a:p>
            <a:pPr marR="38100" indent="-1955800" algn="just">
              <a:lnSpc>
                <a:spcPct val="150000"/>
              </a:lnSpc>
              <a:spcBef>
                <a:spcPts val="1080"/>
              </a:spcBef>
              <a:spcAft>
                <a:spcPts val="210"/>
              </a:spcAft>
              <a:tabLst>
                <a:tab pos="2694305" algn="l"/>
              </a:tabLst>
            </a:pPr>
            <a:r>
              <a:rPr lang="en-US" sz="1800" dirty="0">
                <a:effectLst/>
                <a:latin typeface="Times New Roman" panose="02020603050405020304" pitchFamily="18" charset="0"/>
                <a:ea typeface="Times New Roman" panose="02020603050405020304" pitchFamily="18" charset="0"/>
              </a:rPr>
              <a:t>a)	                                    b)</a:t>
            </a:r>
            <a:endParaRPr lang="ru-RU" sz="1800" dirty="0">
              <a:effectLst/>
              <a:latin typeface="Times New Roman" panose="02020603050405020304" pitchFamily="18" charset="0"/>
              <a:ea typeface="Times New Roman" panose="02020603050405020304" pitchFamily="18" charset="0"/>
            </a:endParaRPr>
          </a:p>
          <a:p>
            <a:pPr marR="38100" indent="-1955800" algn="ctr">
              <a:lnSpc>
                <a:spcPct val="150000"/>
              </a:lnSpc>
              <a:spcBef>
                <a:spcPts val="300"/>
              </a:spcBef>
              <a:spcAft>
                <a:spcPts val="1960"/>
              </a:spcAft>
            </a:pPr>
            <a:r>
              <a:rPr lang="en-US" sz="1800" dirty="0" err="1">
                <a:effectLst/>
                <a:latin typeface="Times New Roman" panose="02020603050405020304" pitchFamily="18" charset="0"/>
                <a:ea typeface="Times New Roman" panose="02020603050405020304" pitchFamily="18" charset="0"/>
              </a:rPr>
              <a:t>Tasvir</a:t>
            </a:r>
            <a:r>
              <a:rPr lang="en-US" sz="1800" dirty="0">
                <a:effectLst/>
                <a:latin typeface="Times New Roman" panose="02020603050405020304" pitchFamily="18" charset="0"/>
                <a:ea typeface="Times New Roman" panose="02020603050405020304" pitchFamily="18" charset="0"/>
              </a:rPr>
              <a:t> 12.2. </a:t>
            </a:r>
            <a:r>
              <a:rPr lang="en-US" sz="1800" dirty="0" err="1">
                <a:effectLst/>
                <a:latin typeface="Times New Roman" panose="02020603050405020304" pitchFamily="18" charset="0"/>
                <a:ea typeface="Times New Roman" panose="02020603050405020304" pitchFamily="18" charset="0"/>
              </a:rPr>
              <a:t>Tekislikning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hosil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bo’lishi</a:t>
            </a:r>
            <a:endParaRPr lang="ru-RU"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6589045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69B8D675-9F93-4055-96FD-CB418CAAEE40}"/>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22</a:t>
            </a:fld>
            <a:endParaRPr lang="ru-RU" dirty="0"/>
          </a:p>
        </p:txBody>
      </p:sp>
      <p:sp>
        <p:nvSpPr>
          <p:cNvPr id="5" name="TextBox 4">
            <a:extLst>
              <a:ext uri="{FF2B5EF4-FFF2-40B4-BE49-F238E27FC236}">
                <a16:creationId xmlns:a16="http://schemas.microsoft.com/office/drawing/2014/main" id="{31490394-672C-453F-AE57-19B3B62CD257}"/>
              </a:ext>
            </a:extLst>
          </p:cNvPr>
          <p:cNvSpPr txBox="1"/>
          <p:nvPr/>
        </p:nvSpPr>
        <p:spPr>
          <a:xfrm>
            <a:off x="640377" y="4176145"/>
            <a:ext cx="11203620" cy="2120068"/>
          </a:xfrm>
          <a:prstGeom prst="rect">
            <a:avLst/>
          </a:prstGeom>
          <a:noFill/>
        </p:spPr>
        <p:txBody>
          <a:bodyPr wrap="square">
            <a:spAutoFit/>
          </a:bodyPr>
          <a:lstStyle/>
          <a:p>
            <a:pPr marL="25400" marR="12700" indent="444500" algn="just">
              <a:lnSpc>
                <a:spcPct val="150000"/>
              </a:lnSpc>
              <a:spcBef>
                <a:spcPts val="300"/>
              </a:spcBef>
              <a:spcAft>
                <a:spcPts val="1520"/>
              </a:spcAft>
            </a:pPr>
            <a:r>
              <a:rPr lang="en-US" sz="1800" dirty="0" err="1">
                <a:effectLst/>
                <a:latin typeface="Times New Roman" panose="02020603050405020304" pitchFamily="18" charset="0"/>
                <a:ea typeface="Times New Roman" panose="02020603050405020304" pitchFamily="18" charset="0"/>
              </a:rPr>
              <a:t>Tasvir</a:t>
            </a:r>
            <a:r>
              <a:rPr lang="en-US" sz="1800" dirty="0">
                <a:effectLst/>
                <a:latin typeface="Times New Roman" panose="02020603050405020304" pitchFamily="18" charset="0"/>
                <a:ea typeface="Times New Roman" panose="02020603050405020304" pitchFamily="18" charset="0"/>
              </a:rPr>
              <a:t> 12.2-a da 1-to’g’ri </a:t>
            </a:r>
            <a:r>
              <a:rPr lang="en-US" sz="1800" dirty="0" err="1">
                <a:effectLst/>
                <a:latin typeface="Times New Roman" panose="02020603050405020304" pitchFamily="18" charset="0"/>
                <a:ea typeface="Times New Roman" panose="02020603050405020304" pitchFamily="18" charset="0"/>
              </a:rPr>
              <a:t>chiziq</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vektor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bo’lib</a:t>
            </a:r>
            <a:r>
              <a:rPr lang="en-US" sz="1800" dirty="0">
                <a:effectLst/>
                <a:latin typeface="Times New Roman" panose="02020603050405020304" pitchFamily="18" charset="0"/>
                <a:ea typeface="Times New Roman" panose="02020603050405020304" pitchFamily="18" charset="0"/>
              </a:rPr>
              <a:t>, u </a:t>
            </a:r>
            <a:r>
              <a:rPr lang="en-US" sz="1800" dirty="0" err="1">
                <a:effectLst/>
                <a:latin typeface="Times New Roman" panose="02020603050405020304" pitchFamily="18" charset="0"/>
                <a:ea typeface="Times New Roman" panose="02020603050405020304" pitchFamily="18" charset="0"/>
              </a:rPr>
              <a:t>yo’naltiruvchi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hisoblanadi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Yo’naltiruvchi</a:t>
            </a:r>
            <a:r>
              <a:rPr lang="en-US" sz="1800" dirty="0">
                <a:effectLst/>
                <a:latin typeface="Times New Roman" panose="02020603050405020304" pitchFamily="18" charset="0"/>
                <a:ea typeface="Times New Roman" panose="02020603050405020304" pitchFamily="18" charset="0"/>
              </a:rPr>
              <a:t> 2-to’g’ri </a:t>
            </a:r>
            <a:r>
              <a:rPr lang="en-US" sz="1800" dirty="0" err="1">
                <a:effectLst/>
                <a:latin typeface="Times New Roman" panose="02020603050405020304" pitchFamily="18" charset="0"/>
                <a:ea typeface="Times New Roman" panose="02020603050405020304" pitchFamily="18" charset="0"/>
              </a:rPr>
              <a:t>chiziq</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yasovchi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uchun</a:t>
            </a:r>
            <a:r>
              <a:rPr lang="en-US" sz="1800" dirty="0">
                <a:effectLst/>
                <a:latin typeface="Times New Roman" panose="02020603050405020304" pitchFamily="18" charset="0"/>
                <a:ea typeface="Times New Roman" panose="02020603050405020304" pitchFamily="18" charset="0"/>
              </a:rPr>
              <a:t> harakat </a:t>
            </a:r>
            <a:r>
              <a:rPr lang="en-US" sz="1800" dirty="0" err="1">
                <a:effectLst/>
                <a:latin typeface="Times New Roman" panose="02020603050405020304" pitchFamily="18" charset="0"/>
                <a:ea typeface="Times New Roman" panose="02020603050405020304" pitchFamily="18" charset="0"/>
              </a:rPr>
              <a:t>yo’nalishini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belgilab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beradi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yasovchi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to’g’ri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chiziq</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yo’naltiruvchi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vektor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bo’ylab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harakatlantiriladi</a:t>
            </a:r>
            <a:r>
              <a:rPr lang="en-US" sz="1800" dirty="0">
                <a:effectLst/>
                <a:latin typeface="Times New Roman" panose="02020603050405020304" pitchFamily="18" charset="0"/>
                <a:ea typeface="Times New Roman" panose="02020603050405020304" pitchFamily="18" charset="0"/>
              </a:rPr>
              <a:t>. Bu </a:t>
            </a:r>
            <a:r>
              <a:rPr lang="en-US" sz="1800" dirty="0" err="1">
                <a:effectLst/>
                <a:latin typeface="Times New Roman" panose="02020603050405020304" pitchFamily="18" charset="0"/>
                <a:ea typeface="Times New Roman" panose="02020603050405020304" pitchFamily="18" charset="0"/>
              </a:rPr>
              <a:t>erda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yasovchi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yo’naltiruvchi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o’rinlari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almashtirilishi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mumkin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Tasvir</a:t>
            </a:r>
            <a:r>
              <a:rPr lang="en-US" sz="1800" dirty="0">
                <a:effectLst/>
                <a:latin typeface="Times New Roman" panose="02020603050405020304" pitchFamily="18" charset="0"/>
                <a:ea typeface="Times New Roman" panose="02020603050405020304" pitchFamily="18" charset="0"/>
              </a:rPr>
              <a:t> 12.2-b)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ikkala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holatda</a:t>
            </a:r>
            <a:r>
              <a:rPr lang="en-US" sz="1800" dirty="0">
                <a:effectLst/>
                <a:latin typeface="Times New Roman" panose="02020603050405020304" pitchFamily="18" charset="0"/>
                <a:ea typeface="Times New Roman" panose="02020603050405020304" pitchFamily="18" charset="0"/>
              </a:rPr>
              <a:t> ham </a:t>
            </a:r>
            <a:r>
              <a:rPr lang="en-US" sz="1800" dirty="0" err="1">
                <a:effectLst/>
                <a:latin typeface="Times New Roman" panose="02020603050405020304" pitchFamily="18" charset="0"/>
                <a:ea typeface="Times New Roman" panose="02020603050405020304" pitchFamily="18" charset="0"/>
              </a:rPr>
              <a:t>Tekis</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sirt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hosil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bo’laveradi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Bundan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xulosa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shuki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sirtlarni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hosil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qilishda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yasovchi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yo’naltiruvchilar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ixtiyoriy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ketma-ketlikda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bo’lishi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mumkin</a:t>
            </a:r>
            <a:r>
              <a:rPr lang="en-US" sz="1800" dirty="0">
                <a:effectLst/>
                <a:latin typeface="Times New Roman" panose="02020603050405020304" pitchFamily="18" charset="0"/>
                <a:ea typeface="Times New Roman" panose="02020603050405020304" pitchFamily="18" charset="0"/>
              </a:rPr>
              <a:t>.</a:t>
            </a:r>
            <a:endParaRPr lang="ru-RU" sz="1800" dirty="0">
              <a:effectLst/>
              <a:latin typeface="Times New Roman" panose="02020603050405020304" pitchFamily="18" charset="0"/>
              <a:ea typeface="Times New Roman" panose="02020603050405020304" pitchFamily="18" charset="0"/>
            </a:endParaRPr>
          </a:p>
        </p:txBody>
      </p:sp>
      <p:pic>
        <p:nvPicPr>
          <p:cNvPr id="6" name="Рисунок 5" descr="image105">
            <a:extLst>
              <a:ext uri="{FF2B5EF4-FFF2-40B4-BE49-F238E27FC236}">
                <a16:creationId xmlns:a16="http://schemas.microsoft.com/office/drawing/2014/main" id="{E1DBE0AC-DFBD-47BE-B7D7-8DC9DE4632A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913809" y="916604"/>
            <a:ext cx="3066563" cy="1928703"/>
          </a:xfrm>
          <a:prstGeom prst="rect">
            <a:avLst/>
          </a:prstGeom>
          <a:noFill/>
          <a:ln>
            <a:noFill/>
          </a:ln>
        </p:spPr>
      </p:pic>
      <p:pic>
        <p:nvPicPr>
          <p:cNvPr id="7" name="Рисунок 6" descr="image104">
            <a:extLst>
              <a:ext uri="{FF2B5EF4-FFF2-40B4-BE49-F238E27FC236}">
                <a16:creationId xmlns:a16="http://schemas.microsoft.com/office/drawing/2014/main" id="{D2B442E1-5C83-4841-ACE1-F81E595D1800}"/>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7146525" y="976359"/>
            <a:ext cx="2893120" cy="1868948"/>
          </a:xfrm>
          <a:prstGeom prst="rect">
            <a:avLst/>
          </a:prstGeom>
          <a:noFill/>
        </p:spPr>
      </p:pic>
      <p:sp>
        <p:nvSpPr>
          <p:cNvPr id="9" name="TextBox 8">
            <a:extLst>
              <a:ext uri="{FF2B5EF4-FFF2-40B4-BE49-F238E27FC236}">
                <a16:creationId xmlns:a16="http://schemas.microsoft.com/office/drawing/2014/main" id="{D32D5CFA-B961-45C2-872B-4EA700A2B8D0}"/>
              </a:ext>
            </a:extLst>
          </p:cNvPr>
          <p:cNvSpPr txBox="1"/>
          <p:nvPr/>
        </p:nvSpPr>
        <p:spPr>
          <a:xfrm>
            <a:off x="3194927" y="3041880"/>
            <a:ext cx="6094520" cy="937693"/>
          </a:xfrm>
          <a:prstGeom prst="rect">
            <a:avLst/>
          </a:prstGeom>
          <a:noFill/>
        </p:spPr>
        <p:txBody>
          <a:bodyPr wrap="square">
            <a:spAutoFit/>
          </a:bodyPr>
          <a:lstStyle/>
          <a:p>
            <a:pPr marR="38100" indent="-1955800" algn="just">
              <a:lnSpc>
                <a:spcPct val="150000"/>
              </a:lnSpc>
              <a:spcBef>
                <a:spcPts val="1080"/>
              </a:spcBef>
              <a:spcAft>
                <a:spcPts val="210"/>
              </a:spcAft>
              <a:tabLst>
                <a:tab pos="2694305" algn="l"/>
              </a:tabLst>
            </a:pPr>
            <a:r>
              <a:rPr lang="en-US" sz="1800" dirty="0">
                <a:effectLst/>
                <a:latin typeface="Times New Roman" panose="02020603050405020304" pitchFamily="18" charset="0"/>
                <a:ea typeface="Times New Roman" panose="02020603050405020304" pitchFamily="18" charset="0"/>
              </a:rPr>
              <a:t>a)	                                    b)</a:t>
            </a:r>
            <a:endParaRPr lang="ru-RU" sz="1800" dirty="0">
              <a:effectLst/>
              <a:latin typeface="Times New Roman" panose="02020603050405020304" pitchFamily="18" charset="0"/>
              <a:ea typeface="Times New Roman" panose="02020603050405020304" pitchFamily="18" charset="0"/>
            </a:endParaRPr>
          </a:p>
          <a:p>
            <a:pPr marR="38100" indent="-1955800" algn="ctr">
              <a:lnSpc>
                <a:spcPct val="150000"/>
              </a:lnSpc>
              <a:spcBef>
                <a:spcPts val="300"/>
              </a:spcBef>
              <a:spcAft>
                <a:spcPts val="1960"/>
              </a:spcAft>
            </a:pPr>
            <a:r>
              <a:rPr lang="en-US" sz="1800" dirty="0" err="1">
                <a:effectLst/>
                <a:latin typeface="Times New Roman" panose="02020603050405020304" pitchFamily="18" charset="0"/>
                <a:ea typeface="Times New Roman" panose="02020603050405020304" pitchFamily="18" charset="0"/>
              </a:rPr>
              <a:t>Tasvir</a:t>
            </a:r>
            <a:r>
              <a:rPr lang="en-US" sz="1800" dirty="0">
                <a:effectLst/>
                <a:latin typeface="Times New Roman" panose="02020603050405020304" pitchFamily="18" charset="0"/>
                <a:ea typeface="Times New Roman" panose="02020603050405020304" pitchFamily="18" charset="0"/>
              </a:rPr>
              <a:t> 12.2. </a:t>
            </a:r>
            <a:r>
              <a:rPr lang="en-US" sz="1800" dirty="0" err="1">
                <a:effectLst/>
                <a:latin typeface="Times New Roman" panose="02020603050405020304" pitchFamily="18" charset="0"/>
                <a:ea typeface="Times New Roman" panose="02020603050405020304" pitchFamily="18" charset="0"/>
              </a:rPr>
              <a:t>Tekislikning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hosil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bo’lishi</a:t>
            </a:r>
            <a:endParaRPr lang="ru-RU"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403080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B3948A39-C603-4BC3-9E2D-96CEF93DAC16}"/>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23</a:t>
            </a:fld>
            <a:endParaRPr lang="ru-RU" dirty="0"/>
          </a:p>
        </p:txBody>
      </p:sp>
      <p:sp>
        <p:nvSpPr>
          <p:cNvPr id="5" name="TextBox 4">
            <a:extLst>
              <a:ext uri="{FF2B5EF4-FFF2-40B4-BE49-F238E27FC236}">
                <a16:creationId xmlns:a16="http://schemas.microsoft.com/office/drawing/2014/main" id="{25A19362-FC46-4947-82DE-DCC7C6B132CC}"/>
              </a:ext>
            </a:extLst>
          </p:cNvPr>
          <p:cNvSpPr txBox="1"/>
          <p:nvPr/>
        </p:nvSpPr>
        <p:spPr>
          <a:xfrm>
            <a:off x="749424" y="101460"/>
            <a:ext cx="10515599" cy="2430794"/>
          </a:xfrm>
          <a:prstGeom prst="rect">
            <a:avLst/>
          </a:prstGeom>
          <a:noFill/>
        </p:spPr>
        <p:txBody>
          <a:bodyPr wrap="square">
            <a:spAutoFit/>
          </a:bodyPr>
          <a:lstStyle/>
          <a:p>
            <a:pPr marL="98425" algn="ctr">
              <a:lnSpc>
                <a:spcPct val="150000"/>
              </a:lnSpc>
              <a:spcAft>
                <a:spcPts val="1000"/>
              </a:spcAft>
            </a:pPr>
            <a:r>
              <a:rPr lang="en-US" sz="1600" b="1" dirty="0">
                <a:effectLst/>
                <a:latin typeface="Times New Roman" panose="02020603050405020304" pitchFamily="18" charset="0"/>
                <a:ea typeface="Calibri" panose="020F0502020204030204" pitchFamily="34" charset="0"/>
                <a:cs typeface="Times New Roman" panose="02020603050405020304" pitchFamily="18" charset="0"/>
              </a:rPr>
              <a:t>5</a:t>
            </a:r>
            <a:r>
              <a:rPr lang="uz-Cyrl-UZ" sz="1600" b="1" dirty="0">
                <a:effectLst/>
                <a:latin typeface="Times New Roman" panose="02020603050405020304" pitchFamily="18" charset="0"/>
                <a:ea typeface="Calibri" panose="020F0502020204030204" pitchFamily="34" charset="0"/>
                <a:cs typeface="Times New Roman" panose="02020603050405020304" pitchFamily="18" charset="0"/>
              </a:rPr>
              <a:t>.3</a:t>
            </a:r>
            <a:r>
              <a:rPr lang="en-US" sz="1600" b="1"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600" b="1" dirty="0" err="1">
                <a:effectLst/>
                <a:latin typeface="Times New Roman" panose="02020603050405020304" pitchFamily="18" charset="0"/>
                <a:ea typeface="Calibri" panose="020F0502020204030204" pitchFamily="34" charset="0"/>
                <a:cs typeface="Times New Roman" panose="02020603050405020304" pitchFamily="18" charset="0"/>
              </a:rPr>
              <a:t>Jismlar</a:t>
            </a:r>
            <a:r>
              <a:rPr lang="ru-RU" sz="1600" b="1"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600" b="1" dirty="0" err="1">
                <a:effectLst/>
                <a:latin typeface="Times New Roman" panose="02020603050405020304" pitchFamily="18" charset="0"/>
                <a:ea typeface="Calibri" panose="020F0502020204030204" pitchFamily="34" charset="0"/>
                <a:cs typeface="Times New Roman" panose="02020603050405020304" pitchFamily="18" charset="0"/>
              </a:rPr>
              <a:t>geometriyasi</a:t>
            </a:r>
            <a:r>
              <a:rPr lang="ru-RU" sz="1600" b="1"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12700" lvl="0" indent="-342900" algn="just">
              <a:lnSpc>
                <a:spcPct val="150000"/>
              </a:lnSpc>
              <a:spcBef>
                <a:spcPts val="300"/>
              </a:spcBef>
              <a:spcAft>
                <a:spcPts val="4500"/>
              </a:spcAft>
              <a:buClr>
                <a:srgbClr val="000000"/>
              </a:buClr>
              <a:buSzPts val="1350"/>
              <a:buFont typeface="Arial" panose="020B0604020202020204" pitchFamily="34" charset="0"/>
              <a:buChar char="❖"/>
              <a:tabLst>
                <a:tab pos="254635" algn="l"/>
              </a:tabLst>
            </a:pPr>
            <a:r>
              <a:rPr lang="ru-RU" sz="16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Agar</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to’g’ri</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chiziqli</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yasovchi</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doimo</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o’ziga</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parallel</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vaziyatda</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egri</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chiziqli</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Tekis</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yoki</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fazoviy</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yo’naltiruvchi</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bo’ylab</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harakatlansa</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i="1" u="none" strike="noStrike" spc="0" dirty="0" err="1">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silindr</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sirti</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hosil</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bo’ladi</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Tasvir</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12.3-a). </a:t>
            </a:r>
            <a:r>
              <a:rPr lang="ru-RU" sz="16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Bunda</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yo’naltiruvchi</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aylana</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bo’lsa</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doiraviy</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tsilindar</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Tasvir</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12.3-b), </a:t>
            </a:r>
            <a:r>
              <a:rPr lang="ru-RU" sz="16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ellips</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bo’lsa</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elliptik</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tsilindr</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Tasvir</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12.3-c) </a:t>
            </a:r>
            <a:r>
              <a:rPr lang="ru-RU" sz="16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deyiladi</a:t>
            </a:r>
            <a:r>
              <a:rPr lang="ru-RU" sz="16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rPr>
              <a:t>Agar</a:t>
            </a:r>
            <a:r>
              <a:rPr lang="ru-RU" sz="1600" dirty="0">
                <a:effectLst/>
                <a:latin typeface="Times New Roman" panose="02020603050405020304" pitchFamily="18" charset="0"/>
                <a:ea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rPr>
              <a:t>yo’naltiruvchi</a:t>
            </a:r>
            <a:r>
              <a:rPr lang="ru-RU" sz="1600" dirty="0">
                <a:effectLst/>
                <a:latin typeface="Times New Roman" panose="02020603050405020304" pitchFamily="18" charset="0"/>
                <a:ea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rPr>
              <a:t>ixtiyoriy</a:t>
            </a:r>
            <a:r>
              <a:rPr lang="ru-RU" sz="1600" dirty="0">
                <a:effectLst/>
                <a:latin typeface="Times New Roman" panose="02020603050405020304" pitchFamily="18" charset="0"/>
                <a:ea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rPr>
              <a:t>egri</a:t>
            </a:r>
            <a:r>
              <a:rPr lang="ru-RU" sz="1600" dirty="0">
                <a:effectLst/>
                <a:latin typeface="Times New Roman" panose="02020603050405020304" pitchFamily="18" charset="0"/>
                <a:ea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rPr>
              <a:t>chiziq</a:t>
            </a:r>
            <a:r>
              <a:rPr lang="ru-RU" sz="1600" dirty="0">
                <a:effectLst/>
                <a:latin typeface="Times New Roman" panose="02020603050405020304" pitchFamily="18" charset="0"/>
                <a:ea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rPr>
              <a:t>va</a:t>
            </a:r>
            <a:r>
              <a:rPr lang="ru-RU" sz="1600" dirty="0">
                <a:effectLst/>
                <a:latin typeface="Times New Roman" panose="02020603050405020304" pitchFamily="18" charset="0"/>
                <a:ea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rPr>
              <a:t>yasovchi</a:t>
            </a:r>
            <a:r>
              <a:rPr lang="ru-RU" sz="1600" dirty="0">
                <a:effectLst/>
                <a:latin typeface="Times New Roman" panose="02020603050405020304" pitchFamily="18" charset="0"/>
                <a:ea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rPr>
              <a:t>to’g’ri</a:t>
            </a:r>
            <a:r>
              <a:rPr lang="ru-RU" sz="1600" dirty="0">
                <a:effectLst/>
                <a:latin typeface="Times New Roman" panose="02020603050405020304" pitchFamily="18" charset="0"/>
                <a:ea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rPr>
              <a:t>chiziq</a:t>
            </a:r>
            <a:r>
              <a:rPr lang="ru-RU" sz="1600" dirty="0">
                <a:effectLst/>
                <a:latin typeface="Times New Roman" panose="02020603050405020304" pitchFamily="18" charset="0"/>
                <a:ea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rPr>
              <a:t>bo’lib</a:t>
            </a:r>
            <a:r>
              <a:rPr lang="ru-RU" sz="1600" dirty="0">
                <a:effectLst/>
                <a:latin typeface="Times New Roman" panose="02020603050405020304" pitchFamily="18" charset="0"/>
                <a:ea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rPr>
              <a:t>yasovchidagi</a:t>
            </a:r>
            <a:r>
              <a:rPr lang="ru-RU" sz="1600" dirty="0">
                <a:effectLst/>
                <a:latin typeface="Times New Roman" panose="02020603050405020304" pitchFamily="18" charset="0"/>
                <a:ea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rPr>
              <a:t>ixtiyoriy</a:t>
            </a:r>
            <a:r>
              <a:rPr lang="ru-RU" sz="1600" dirty="0">
                <a:effectLst/>
                <a:latin typeface="Times New Roman" panose="02020603050405020304" pitchFamily="18" charset="0"/>
                <a:ea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rPr>
              <a:t>bir</a:t>
            </a:r>
            <a:r>
              <a:rPr lang="ru-RU" sz="1600" dirty="0">
                <a:effectLst/>
                <a:latin typeface="Times New Roman" panose="02020603050405020304" pitchFamily="18" charset="0"/>
                <a:ea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rPr>
              <a:t>nuqta</a:t>
            </a:r>
            <a:r>
              <a:rPr lang="ru-RU" sz="1600" dirty="0">
                <a:effectLst/>
                <a:latin typeface="Times New Roman" panose="02020603050405020304" pitchFamily="18" charset="0"/>
                <a:ea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rPr>
              <a:t>fazoda</a:t>
            </a:r>
            <a:r>
              <a:rPr lang="ru-RU" sz="1600" dirty="0">
                <a:effectLst/>
                <a:latin typeface="Times New Roman" panose="02020603050405020304" pitchFamily="18" charset="0"/>
                <a:ea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rPr>
              <a:t>qo’zg’almas</a:t>
            </a:r>
            <a:r>
              <a:rPr lang="ru-RU" sz="1600" dirty="0">
                <a:effectLst/>
                <a:latin typeface="Times New Roman" panose="02020603050405020304" pitchFamily="18" charset="0"/>
                <a:ea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rPr>
              <a:t>deb</a:t>
            </a:r>
            <a:r>
              <a:rPr lang="ru-RU" sz="1600" dirty="0">
                <a:effectLst/>
                <a:latin typeface="Times New Roman" panose="02020603050405020304" pitchFamily="18" charset="0"/>
                <a:ea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rPr>
              <a:t>qaralsa</a:t>
            </a:r>
            <a:r>
              <a:rPr lang="ru-RU" sz="1600" dirty="0">
                <a:effectLst/>
                <a:latin typeface="Times New Roman" panose="02020603050405020304" pitchFamily="18" charset="0"/>
                <a:ea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rPr>
              <a:t>va</a:t>
            </a:r>
            <a:r>
              <a:rPr lang="ru-RU" sz="1600" dirty="0">
                <a:effectLst/>
                <a:latin typeface="Times New Roman" panose="02020603050405020304" pitchFamily="18" charset="0"/>
                <a:ea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rPr>
              <a:t>yasovchi</a:t>
            </a:r>
            <a:r>
              <a:rPr lang="ru-RU" sz="1600" dirty="0">
                <a:effectLst/>
                <a:latin typeface="Times New Roman" panose="02020603050405020304" pitchFamily="18" charset="0"/>
                <a:ea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rPr>
              <a:t>to’g’ri</a:t>
            </a:r>
            <a:r>
              <a:rPr lang="ru-RU" sz="1600" dirty="0">
                <a:effectLst/>
                <a:latin typeface="Times New Roman" panose="02020603050405020304" pitchFamily="18" charset="0"/>
                <a:ea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rPr>
              <a:t>chiziq</a:t>
            </a:r>
            <a:r>
              <a:rPr lang="ru-RU" sz="1600" dirty="0">
                <a:effectLst/>
                <a:latin typeface="Times New Roman" panose="02020603050405020304" pitchFamily="18" charset="0"/>
                <a:ea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rPr>
              <a:t>yo’naltiruvchi</a:t>
            </a:r>
            <a:r>
              <a:rPr lang="ru-RU" sz="1600" dirty="0">
                <a:effectLst/>
                <a:latin typeface="Times New Roman" panose="02020603050405020304" pitchFamily="18" charset="0"/>
                <a:ea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rPr>
              <a:t>bo’ylab</a:t>
            </a:r>
            <a:r>
              <a:rPr lang="ru-RU" sz="1600" dirty="0">
                <a:effectLst/>
                <a:latin typeface="Times New Roman" panose="02020603050405020304" pitchFamily="18" charset="0"/>
                <a:ea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rPr>
              <a:t>harakatlantirilsa</a:t>
            </a:r>
            <a:r>
              <a:rPr lang="ru-RU" sz="1600" dirty="0">
                <a:effectLst/>
                <a:latin typeface="Times New Roman" panose="02020603050405020304" pitchFamily="18" charset="0"/>
                <a:ea typeface="Times New Roman" panose="02020603050405020304" pitchFamily="18" charset="0"/>
              </a:rPr>
              <a:t> </a:t>
            </a:r>
            <a:r>
              <a:rPr lang="ru-RU" sz="1600" i="1" spc="0" dirty="0" err="1">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konus</a:t>
            </a:r>
            <a:r>
              <a:rPr lang="ru-RU" sz="1600" dirty="0">
                <a:effectLst/>
                <a:latin typeface="Times New Roman" panose="02020603050405020304" pitchFamily="18" charset="0"/>
                <a:ea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rPr>
              <a:t>sirti</a:t>
            </a:r>
            <a:r>
              <a:rPr lang="ru-RU" sz="1600" dirty="0">
                <a:effectLst/>
                <a:latin typeface="Times New Roman" panose="02020603050405020304" pitchFamily="18" charset="0"/>
                <a:ea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rPr>
              <a:t>hosil</a:t>
            </a:r>
            <a:r>
              <a:rPr lang="ru-RU" sz="1600" dirty="0">
                <a:effectLst/>
                <a:latin typeface="Times New Roman" panose="02020603050405020304" pitchFamily="18" charset="0"/>
                <a:ea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rPr>
              <a:t>bo’ladi</a:t>
            </a:r>
            <a:r>
              <a:rPr lang="ru-RU" sz="1600" dirty="0">
                <a:effectLst/>
                <a:latin typeface="Times New Roman" panose="02020603050405020304" pitchFamily="18" charset="0"/>
                <a:ea typeface="Times New Roman" panose="02020603050405020304" pitchFamily="18" charset="0"/>
              </a:rPr>
              <a:t> (</a:t>
            </a:r>
            <a:r>
              <a:rPr lang="ru-RU" sz="1600" dirty="0" err="1">
                <a:effectLst/>
                <a:latin typeface="Times New Roman" panose="02020603050405020304" pitchFamily="18" charset="0"/>
                <a:ea typeface="Times New Roman" panose="02020603050405020304" pitchFamily="18" charset="0"/>
              </a:rPr>
              <a:t>Tasvir</a:t>
            </a:r>
            <a:r>
              <a:rPr lang="ru-RU" sz="1600" dirty="0">
                <a:effectLst/>
                <a:latin typeface="Times New Roman" panose="02020603050405020304" pitchFamily="18" charset="0"/>
                <a:ea typeface="Times New Roman" panose="02020603050405020304" pitchFamily="18" charset="0"/>
              </a:rPr>
              <a:t> 12.4).</a:t>
            </a:r>
          </a:p>
        </p:txBody>
      </p:sp>
      <p:pic>
        <p:nvPicPr>
          <p:cNvPr id="6" name="Рисунок 5" descr="image108">
            <a:extLst>
              <a:ext uri="{FF2B5EF4-FFF2-40B4-BE49-F238E27FC236}">
                <a16:creationId xmlns:a16="http://schemas.microsoft.com/office/drawing/2014/main" id="{ABBB9776-2588-4469-8003-587CC0DA38FC}"/>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702008" y="2955157"/>
            <a:ext cx="1638935" cy="2510155"/>
          </a:xfrm>
          <a:prstGeom prst="rect">
            <a:avLst/>
          </a:prstGeom>
          <a:noFill/>
          <a:ln>
            <a:noFill/>
          </a:ln>
        </p:spPr>
      </p:pic>
      <p:pic>
        <p:nvPicPr>
          <p:cNvPr id="7" name="Рисунок 6" descr="image107">
            <a:extLst>
              <a:ext uri="{FF2B5EF4-FFF2-40B4-BE49-F238E27FC236}">
                <a16:creationId xmlns:a16="http://schemas.microsoft.com/office/drawing/2014/main" id="{90D10745-7451-4EED-AB58-A9238DAF2750}"/>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7774028" y="3154646"/>
            <a:ext cx="1615440" cy="1969135"/>
          </a:xfrm>
          <a:prstGeom prst="rect">
            <a:avLst/>
          </a:prstGeom>
          <a:noFill/>
        </p:spPr>
      </p:pic>
      <p:sp>
        <p:nvSpPr>
          <p:cNvPr id="9" name="TextBox 8">
            <a:extLst>
              <a:ext uri="{FF2B5EF4-FFF2-40B4-BE49-F238E27FC236}">
                <a16:creationId xmlns:a16="http://schemas.microsoft.com/office/drawing/2014/main" id="{4A75EA0E-DEBB-44F7-BADE-237266398826}"/>
              </a:ext>
            </a:extLst>
          </p:cNvPr>
          <p:cNvSpPr txBox="1"/>
          <p:nvPr/>
        </p:nvSpPr>
        <p:spPr>
          <a:xfrm>
            <a:off x="2959963" y="5746173"/>
            <a:ext cx="6094520" cy="458074"/>
          </a:xfrm>
          <a:prstGeom prst="rect">
            <a:avLst/>
          </a:prstGeom>
          <a:noFill/>
        </p:spPr>
        <p:txBody>
          <a:bodyPr wrap="square">
            <a:spAutoFit/>
          </a:bodyPr>
          <a:lstStyle/>
          <a:p>
            <a:pPr indent="-1485900" algn="ctr">
              <a:lnSpc>
                <a:spcPct val="150000"/>
              </a:lnSpc>
              <a:spcBef>
                <a:spcPts val="180"/>
              </a:spcBef>
              <a:spcAft>
                <a:spcPts val="1635"/>
              </a:spcAft>
            </a:pPr>
            <a:r>
              <a:rPr lang="uz-Cyrl-UZ" sz="1800" dirty="0">
                <a:effectLst/>
                <a:latin typeface="Times New Roman" panose="02020603050405020304" pitchFamily="18" charset="0"/>
                <a:ea typeface="Times New Roman" panose="02020603050405020304" pitchFamily="18" charset="0"/>
              </a:rPr>
              <a:t>Tasvir 12.4. Konus sirtlari</a:t>
            </a:r>
            <a:endParaRPr lang="ru-RU"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053260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674EDFC6-AFB5-4E67-BF63-8738F234F9D8}"/>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24</a:t>
            </a:fld>
            <a:endParaRPr lang="ru-RU" dirty="0"/>
          </a:p>
        </p:txBody>
      </p:sp>
      <p:sp>
        <p:nvSpPr>
          <p:cNvPr id="5" name="TextBox 4">
            <a:extLst>
              <a:ext uri="{FF2B5EF4-FFF2-40B4-BE49-F238E27FC236}">
                <a16:creationId xmlns:a16="http://schemas.microsoft.com/office/drawing/2014/main" id="{59C3FE12-500D-4F9B-AA7B-702D8205D626}"/>
              </a:ext>
            </a:extLst>
          </p:cNvPr>
          <p:cNvSpPr txBox="1"/>
          <p:nvPr/>
        </p:nvSpPr>
        <p:spPr>
          <a:xfrm>
            <a:off x="2914095" y="4723218"/>
            <a:ext cx="6094520" cy="1704569"/>
          </a:xfrm>
          <a:prstGeom prst="rect">
            <a:avLst/>
          </a:prstGeom>
          <a:noFill/>
        </p:spPr>
        <p:txBody>
          <a:bodyPr wrap="square">
            <a:spAutoFit/>
          </a:bodyPr>
          <a:lstStyle/>
          <a:p>
            <a:pPr indent="-1955800" algn="just">
              <a:lnSpc>
                <a:spcPct val="150000"/>
              </a:lnSpc>
              <a:spcBef>
                <a:spcPts val="300"/>
              </a:spcBef>
              <a:spcAft>
                <a:spcPts val="4500"/>
              </a:spcAft>
            </a:pPr>
            <a:r>
              <a:rPr lang="uz-Cyrl-UZ" sz="1800" dirty="0">
                <a:effectLst/>
                <a:latin typeface="Times New Roman" panose="02020603050405020304" pitchFamily="18" charset="0"/>
                <a:ea typeface="Times New Roman" panose="02020603050405020304" pitchFamily="18" charset="0"/>
              </a:rPr>
              <a:t>Agar yo’naltiruvchi fazoviy egri chiziq va yasovchi to’g’ri chiziq bo’lib, u doimo yo’naltiruvchiga nisbatan urinma vaziyatda harakatlansa </a:t>
            </a:r>
            <a:r>
              <a:rPr lang="uz-Cyrl-UZ" sz="1800" i="1" spc="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tors</a:t>
            </a:r>
            <a:r>
              <a:rPr lang="uz-Cyrl-UZ" sz="1800" dirty="0">
                <a:effectLst/>
                <a:latin typeface="Times New Roman" panose="02020603050405020304" pitchFamily="18" charset="0"/>
                <a:ea typeface="Times New Roman" panose="02020603050405020304" pitchFamily="18" charset="0"/>
              </a:rPr>
              <a:t> sirti hosil bo’ladi (Tasvir 12.5-a). Tors sirtlari yana qaytish qirrali sirtlar deb ham aytiladi.</a:t>
            </a:r>
            <a:endParaRPr lang="ru-RU" sz="1800" dirty="0">
              <a:effectLst/>
              <a:latin typeface="Times New Roman" panose="02020603050405020304" pitchFamily="18" charset="0"/>
              <a:ea typeface="Times New Roman" panose="02020603050405020304" pitchFamily="18" charset="0"/>
            </a:endParaRPr>
          </a:p>
        </p:txBody>
      </p:sp>
      <p:pic>
        <p:nvPicPr>
          <p:cNvPr id="6" name="Рисунок 5" descr="image113">
            <a:extLst>
              <a:ext uri="{FF2B5EF4-FFF2-40B4-BE49-F238E27FC236}">
                <a16:creationId xmlns:a16="http://schemas.microsoft.com/office/drawing/2014/main" id="{B413E853-281E-4C7B-9BA7-9CA8E169D7B8}"/>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805344" y="430213"/>
            <a:ext cx="6010182" cy="4124032"/>
          </a:xfrm>
          <a:prstGeom prst="rect">
            <a:avLst/>
          </a:prstGeom>
          <a:noFill/>
          <a:ln>
            <a:noFill/>
          </a:ln>
        </p:spPr>
      </p:pic>
    </p:spTree>
    <p:extLst>
      <p:ext uri="{BB962C8B-B14F-4D97-AF65-F5344CB8AC3E}">
        <p14:creationId xmlns:p14="http://schemas.microsoft.com/office/powerpoint/2010/main" val="31672318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7E41EBFD-467D-441A-9B0B-879119763F3A}"/>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25</a:t>
            </a:fld>
            <a:endParaRPr lang="ru-RU" dirty="0"/>
          </a:p>
        </p:txBody>
      </p:sp>
      <p:sp>
        <p:nvSpPr>
          <p:cNvPr id="8" name="TextBox 7">
            <a:extLst>
              <a:ext uri="{FF2B5EF4-FFF2-40B4-BE49-F238E27FC236}">
                <a16:creationId xmlns:a16="http://schemas.microsoft.com/office/drawing/2014/main" id="{CD730F1B-2E6F-4FF4-959F-565BF67B2F1B}"/>
              </a:ext>
            </a:extLst>
          </p:cNvPr>
          <p:cNvSpPr txBox="1"/>
          <p:nvPr/>
        </p:nvSpPr>
        <p:spPr>
          <a:xfrm>
            <a:off x="898863" y="1343186"/>
            <a:ext cx="10411288" cy="873572"/>
          </a:xfrm>
          <a:prstGeom prst="rect">
            <a:avLst/>
          </a:prstGeom>
          <a:noFill/>
        </p:spPr>
        <p:txBody>
          <a:bodyPr wrap="square">
            <a:spAutoFit/>
          </a:bodyPr>
          <a:lstStyle/>
          <a:p>
            <a:pPr indent="-1485900" algn="just">
              <a:lnSpc>
                <a:spcPct val="150000"/>
              </a:lnSpc>
              <a:spcBef>
                <a:spcPts val="2580"/>
              </a:spcBef>
              <a:spcAft>
                <a:spcPts val="0"/>
              </a:spcAft>
            </a:pPr>
            <a:r>
              <a:rPr lang="uz-Cyrl-UZ" sz="1800" dirty="0">
                <a:effectLst/>
                <a:latin typeface="Times New Roman" panose="02020603050405020304" pitchFamily="18" charset="0"/>
                <a:ea typeface="Times New Roman" panose="02020603050405020304" pitchFamily="18" charset="0"/>
              </a:rPr>
              <a:t>Tors sirtlari texnikada vint sirtlarini hosil qilishda, qurilishda esa aylanma pillapoyalarni qurishda foy Aylanish sirtlari.</a:t>
            </a:r>
            <a:endParaRPr lang="ru-RU" sz="1800" dirty="0">
              <a:effectLst/>
              <a:latin typeface="Times New Roman" panose="02020603050405020304" pitchFamily="18" charset="0"/>
              <a:ea typeface="Times New Roman" panose="02020603050405020304" pitchFamily="18" charset="0"/>
            </a:endParaRPr>
          </a:p>
        </p:txBody>
      </p:sp>
      <p:sp>
        <p:nvSpPr>
          <p:cNvPr id="12" name="TextBox 11">
            <a:extLst>
              <a:ext uri="{FF2B5EF4-FFF2-40B4-BE49-F238E27FC236}">
                <a16:creationId xmlns:a16="http://schemas.microsoft.com/office/drawing/2014/main" id="{24E66D13-8071-42A6-9053-40518C7C33B0}"/>
              </a:ext>
            </a:extLst>
          </p:cNvPr>
          <p:cNvSpPr txBox="1"/>
          <p:nvPr/>
        </p:nvSpPr>
        <p:spPr>
          <a:xfrm>
            <a:off x="898863" y="2661115"/>
            <a:ext cx="10162713" cy="3766672"/>
          </a:xfrm>
          <a:prstGeom prst="rect">
            <a:avLst/>
          </a:prstGeom>
          <a:noFill/>
        </p:spPr>
        <p:txBody>
          <a:bodyPr wrap="square">
            <a:spAutoFit/>
          </a:bodyPr>
          <a:lstStyle/>
          <a:p>
            <a:pPr indent="90170" algn="just">
              <a:lnSpc>
                <a:spcPct val="150000"/>
              </a:lnSpc>
              <a:spcBef>
                <a:spcPts val="300"/>
              </a:spcBef>
              <a:spcAft>
                <a:spcPts val="4500"/>
              </a:spcAft>
            </a:pPr>
            <a:r>
              <a:rPr lang="uz-Cyrl-UZ" dirty="0">
                <a:latin typeface="Times New Roman" panose="02020603050405020304" pitchFamily="18" charset="0"/>
                <a:cs typeface="Times New Roman" panose="02020603050405020304" pitchFamily="18" charset="0"/>
              </a:rPr>
              <a:t>Agar yasovchi chiziq (to’g’ri yoki egri) bo’lib, yo’naltiruvchi sifatida olinadigan biron bir to’g’ri chiziq atrofida aylantirilsa aylanish sirti hosil bo’ladi. </a:t>
            </a:r>
            <a:r>
              <a:rPr lang="en-US" dirty="0" err="1">
                <a:latin typeface="Times New Roman" panose="02020603050405020304" pitchFamily="18" charset="0"/>
                <a:cs typeface="Times New Roman" panose="02020603050405020304" pitchFamily="18" charset="0"/>
              </a:rPr>
              <a:t>Bunda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yo’naltiruvchi</a:t>
            </a:r>
            <a:r>
              <a:rPr lang="en-US"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dalaniladi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Tasvir</a:t>
            </a:r>
            <a:r>
              <a:rPr lang="ru-RU" dirty="0">
                <a:latin typeface="Times New Roman" panose="02020603050405020304" pitchFamily="18" charset="0"/>
                <a:cs typeface="Times New Roman" panose="02020603050405020304" pitchFamily="18" charset="0"/>
              </a:rPr>
              <a:t> 12.5-b). </a:t>
            </a:r>
          </a:p>
          <a:p>
            <a:pPr marL="342900" marR="12700" lvl="0" indent="-342900" algn="just">
              <a:lnSpc>
                <a:spcPct val="150000"/>
              </a:lnSpc>
              <a:spcBef>
                <a:spcPts val="300"/>
              </a:spcBef>
              <a:spcAft>
                <a:spcPts val="4500"/>
              </a:spcAft>
              <a:buClr>
                <a:srgbClr val="000000"/>
              </a:buClr>
              <a:buSzPts val="1350"/>
              <a:buFont typeface="Arial" panose="020B0604020202020204" pitchFamily="34" charset="0"/>
              <a:buChar char="❖"/>
              <a:tabLst>
                <a:tab pos="213360" algn="l"/>
              </a:tabLst>
            </a:pPr>
            <a:r>
              <a:rPr lang="en-US" dirty="0" err="1">
                <a:latin typeface="Times New Roman" panose="02020603050405020304" pitchFamily="18" charset="0"/>
                <a:cs typeface="Times New Roman" panose="02020603050405020304" pitchFamily="18" charset="0"/>
              </a:rPr>
              <a:t>aylantirish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xizmat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Tasvir</a:t>
            </a:r>
            <a:r>
              <a:rPr lang="en-US" dirty="0">
                <a:latin typeface="Times New Roman" panose="02020603050405020304" pitchFamily="18" charset="0"/>
                <a:cs typeface="Times New Roman" panose="02020603050405020304" pitchFamily="18" charset="0"/>
              </a:rPr>
              <a:t> 12.8</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66700" indent="-228600" algn="just">
              <a:lnSpc>
                <a:spcPct val="150000"/>
              </a:lnSpc>
              <a:spcBef>
                <a:spcPts val="300"/>
              </a:spcBef>
              <a:spcAft>
                <a:spcPts val="4500"/>
              </a:spcAft>
            </a:pPr>
            <a:r>
              <a:rPr lang="en-US" sz="1800" dirty="0" err="1">
                <a:effectLst/>
                <a:latin typeface="Times New Roman" panose="02020603050405020304" pitchFamily="18" charset="0"/>
                <a:ea typeface="Times New Roman" panose="02020603050405020304" pitchFamily="18" charset="0"/>
              </a:rPr>
              <a:t>ylanish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sirtlarida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yasovchi</a:t>
            </a:r>
            <a:r>
              <a:rPr lang="en-US" sz="1800" dirty="0">
                <a:effectLst/>
                <a:latin typeface="Times New Roman" panose="02020603050405020304" pitchFamily="18" charset="0"/>
                <a:ea typeface="Times New Roman" panose="02020603050405020304" pitchFamily="18" charset="0"/>
              </a:rPr>
              <a:t> - </a:t>
            </a:r>
            <a:r>
              <a:rPr lang="en-US" sz="1800" i="1" spc="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bosh meridian</a:t>
            </a:r>
            <a:r>
              <a:rPr lang="en-US" sz="1800" dirty="0">
                <a:effectLst/>
                <a:latin typeface="Times New Roman" panose="02020603050405020304" pitchFamily="18" charset="0"/>
                <a:ea typeface="Times New Roman" panose="02020603050405020304" pitchFamily="18" charset="0"/>
              </a:rPr>
              <a:t> deb, </a:t>
            </a:r>
            <a:r>
              <a:rPr lang="en-US" sz="1800" dirty="0" err="1">
                <a:effectLst/>
                <a:latin typeface="Times New Roman" panose="02020603050405020304" pitchFamily="18" charset="0"/>
                <a:ea typeface="Times New Roman" panose="02020603050405020304" pitchFamily="18" charset="0"/>
              </a:rPr>
              <a:t>aylanishdan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hosil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katta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diametr</a:t>
            </a:r>
            <a:r>
              <a:rPr lang="en-US" sz="1800" dirty="0">
                <a:effectLst/>
                <a:latin typeface="Times New Roman" panose="02020603050405020304" pitchFamily="18" charset="0"/>
                <a:ea typeface="Times New Roman" panose="02020603050405020304" pitchFamily="18" charset="0"/>
              </a:rPr>
              <a:t> - </a:t>
            </a:r>
            <a:r>
              <a:rPr lang="en-US" sz="1800" i="1" spc="0" dirty="0" err="1">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ekvator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kichik</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diametr</a:t>
            </a:r>
            <a:r>
              <a:rPr lang="en-US" sz="1800" dirty="0">
                <a:effectLst/>
                <a:latin typeface="Times New Roman" panose="02020603050405020304" pitchFamily="18" charset="0"/>
                <a:ea typeface="Times New Roman" panose="02020603050405020304" pitchFamily="18" charset="0"/>
              </a:rPr>
              <a:t> - </a:t>
            </a:r>
            <a:r>
              <a:rPr lang="en-US" sz="1800" i="1" spc="0" dirty="0" err="1">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bo’yin</a:t>
            </a:r>
            <a:r>
              <a:rPr lang="en-US" sz="1800" dirty="0">
                <a:effectLst/>
                <a:latin typeface="Times New Roman" panose="02020603050405020304" pitchFamily="18" charset="0"/>
                <a:ea typeface="Times New Roman" panose="02020603050405020304" pitchFamily="18" charset="0"/>
              </a:rPr>
              <a:t> deb </a:t>
            </a:r>
            <a:r>
              <a:rPr lang="en-US" sz="1800" dirty="0" err="1">
                <a:effectLst/>
                <a:latin typeface="Times New Roman" panose="02020603050405020304" pitchFamily="18" charset="0"/>
                <a:ea typeface="Times New Roman" panose="02020603050405020304" pitchFamily="18" charset="0"/>
              </a:rPr>
              <a:t>nomlanadi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Qolgan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aylanish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chiziqlari</a:t>
            </a:r>
            <a:r>
              <a:rPr lang="en-US" sz="1800" dirty="0">
                <a:effectLst/>
                <a:latin typeface="Times New Roman" panose="02020603050405020304" pitchFamily="18" charset="0"/>
                <a:ea typeface="Times New Roman" panose="02020603050405020304" pitchFamily="18" charset="0"/>
              </a:rPr>
              <a:t> </a:t>
            </a:r>
            <a:r>
              <a:rPr lang="en-US" sz="1800" i="1" spc="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parallel ’lar</a:t>
            </a:r>
            <a:r>
              <a:rPr lang="en-US" sz="1800" dirty="0">
                <a:effectLst/>
                <a:latin typeface="Times New Roman" panose="02020603050405020304" pitchFamily="18" charset="0"/>
                <a:ea typeface="Times New Roman" panose="02020603050405020304" pitchFamily="18" charset="0"/>
              </a:rPr>
              <a:t> deb </a:t>
            </a:r>
            <a:r>
              <a:rPr lang="en-US" sz="1800" dirty="0" err="1">
                <a:effectLst/>
                <a:latin typeface="Times New Roman" panose="02020603050405020304" pitchFamily="18" charset="0"/>
                <a:ea typeface="Times New Roman" panose="02020603050405020304" pitchFamily="18" charset="0"/>
              </a:rPr>
              <a:t>aytiladi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Egri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sirtlar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Yasovchi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yo’naltiruvchilari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ixtiyoriy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egri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chiziqlardan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iborat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sirtlar</a:t>
            </a:r>
            <a:r>
              <a:rPr lang="en-US" sz="1800" dirty="0">
                <a:effectLst/>
                <a:latin typeface="Times New Roman" panose="02020603050405020304" pitchFamily="18" charset="0"/>
                <a:ea typeface="Times New Roman" panose="02020603050405020304" pitchFamily="18" charset="0"/>
              </a:rPr>
              <a:t> </a:t>
            </a:r>
            <a:r>
              <a:rPr lang="en-US" sz="1800" i="1" spc="0" dirty="0" err="1">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egri</a:t>
            </a:r>
            <a:r>
              <a:rPr lang="en-US" sz="1800" i="1" spc="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 </a:t>
            </a:r>
            <a:r>
              <a:rPr lang="en-US" sz="1800" i="1" spc="0" dirty="0" err="1">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sirtlar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deyiladi</a:t>
            </a:r>
            <a:r>
              <a:rPr lang="en-US" sz="1800" dirty="0">
                <a:effectLst/>
                <a:latin typeface="Times New Roman" panose="02020603050405020304" pitchFamily="18" charset="0"/>
                <a:ea typeface="Times New Roman" panose="02020603050405020304" pitchFamily="18" charset="0"/>
              </a:rPr>
              <a:t>.</a:t>
            </a:r>
            <a:endParaRPr lang="ru-RU"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4891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E8FDF9F-106E-4674-9215-817A1227040A}"/>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888A8156-8C8E-4898-9D66-1DC79ACEE82B}"/>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26</a:t>
            </a:fld>
            <a:endParaRPr lang="ru-RU" dirty="0"/>
          </a:p>
        </p:txBody>
      </p:sp>
      <p:pic>
        <p:nvPicPr>
          <p:cNvPr id="4" name="Рисунок 3">
            <a:extLst>
              <a:ext uri="{FF2B5EF4-FFF2-40B4-BE49-F238E27FC236}">
                <a16:creationId xmlns:a16="http://schemas.microsoft.com/office/drawing/2014/main" id="{FBBC7AE7-1B66-42EE-AB2B-75E05292DA61}"/>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508911" y="298638"/>
            <a:ext cx="10345899" cy="6066651"/>
          </a:xfrm>
          <a:prstGeom prst="rect">
            <a:avLst/>
          </a:prstGeom>
          <a:noFill/>
          <a:ln>
            <a:noFill/>
          </a:ln>
        </p:spPr>
      </p:pic>
    </p:spTree>
    <p:extLst>
      <p:ext uri="{BB962C8B-B14F-4D97-AF65-F5344CB8AC3E}">
        <p14:creationId xmlns:p14="http://schemas.microsoft.com/office/powerpoint/2010/main" val="24571329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5880B841-8B20-4932-ACED-510A3457A9A1}"/>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27</a:t>
            </a:fld>
            <a:endParaRPr lang="ru-RU" dirty="0"/>
          </a:p>
        </p:txBody>
      </p:sp>
      <p:sp>
        <p:nvSpPr>
          <p:cNvPr id="5" name="TextBox 4">
            <a:extLst>
              <a:ext uri="{FF2B5EF4-FFF2-40B4-BE49-F238E27FC236}">
                <a16:creationId xmlns:a16="http://schemas.microsoft.com/office/drawing/2014/main" id="{14B0A90D-E6AF-406E-B56F-E947A0161137}"/>
              </a:ext>
            </a:extLst>
          </p:cNvPr>
          <p:cNvSpPr txBox="1"/>
          <p:nvPr/>
        </p:nvSpPr>
        <p:spPr>
          <a:xfrm>
            <a:off x="818965" y="322669"/>
            <a:ext cx="9851994" cy="2320122"/>
          </a:xfrm>
          <a:prstGeom prst="rect">
            <a:avLst/>
          </a:prstGeom>
          <a:noFill/>
        </p:spPr>
        <p:txBody>
          <a:bodyPr wrap="square">
            <a:spAutoFit/>
          </a:bodyPr>
          <a:lstStyle/>
          <a:p>
            <a:pPr marL="342900" marR="12700" lvl="0" indent="-342900" algn="just">
              <a:lnSpc>
                <a:spcPct val="150000"/>
              </a:lnSpc>
              <a:spcBef>
                <a:spcPts val="300"/>
              </a:spcBef>
              <a:spcAft>
                <a:spcPts val="4500"/>
              </a:spcAft>
              <a:buClr>
                <a:srgbClr val="000000"/>
              </a:buClr>
              <a:buSzPts val="1350"/>
              <a:buFont typeface="Arial" panose="020B0604020202020204" pitchFamily="34" charset="0"/>
              <a:buChar char="❖"/>
              <a:tabLst>
                <a:tab pos="254635" algn="l"/>
              </a:tabLst>
            </a:pP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Agar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egri</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chiziqli</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yasovchi</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o’ziga</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parallel’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vaziyatda</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bitta</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egri</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chiziqli</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yo’naltiruvchi</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bo’ylab</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haraktlansa</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u="none" strike="noStrike" spc="0" dirty="0" err="1">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paralel</a:t>
            </a:r>
            <a:r>
              <a:rPr lang="en-US" sz="1800" i="1" u="none" strike="noStrike" spc="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 </a:t>
            </a:r>
            <a:r>
              <a:rPr lang="en-US" sz="1800" i="1" u="none" strike="noStrike" spc="0" dirty="0" err="1">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ko'chirish</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sirtlari</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hosil</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bo’ladi</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Tasvir</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12.9-a).</a:t>
            </a:r>
            <a:endParaRPr lang="ru-RU"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12700" lvl="0" indent="-342900" algn="just">
              <a:lnSpc>
                <a:spcPct val="150000"/>
              </a:lnSpc>
              <a:spcBef>
                <a:spcPts val="300"/>
              </a:spcBef>
              <a:spcAft>
                <a:spcPts val="4500"/>
              </a:spcAft>
              <a:buClr>
                <a:srgbClr val="000000"/>
              </a:buClr>
              <a:buSzPts val="1350"/>
              <a:buFont typeface="Arial" panose="020B0604020202020204" pitchFamily="34" charset="0"/>
              <a:buChar char="❖"/>
              <a:tabLst>
                <a:tab pos="254635" algn="l"/>
              </a:tabLst>
            </a:pP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Agar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aylanadan</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iborat</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yasovchi</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egri</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chiziqli</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yo’naltiruvchi</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bo’ylab</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diametrini</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o’zgartirib</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yoki</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o’zgartirmay</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harakatlansa</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u="none" strike="noStrike" spc="0" dirty="0" err="1">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siklik</a:t>
            </a:r>
            <a:r>
              <a:rPr lang="en-US" sz="1800" i="1" u="none" strike="noStrike" spc="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 </a:t>
            </a:r>
            <a:r>
              <a:rPr lang="en-US" sz="1800" i="1" u="none" strike="noStrike" spc="0" dirty="0" err="1">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sirt</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hosil</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bo’ladi</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none" strike="noStrike" spc="0" dirty="0" err="1">
                <a:effectLst/>
                <a:latin typeface="Times New Roman" panose="02020603050405020304" pitchFamily="18" charset="0"/>
                <a:ea typeface="Times New Roman" panose="02020603050405020304" pitchFamily="18" charset="0"/>
                <a:cs typeface="Times New Roman" panose="02020603050405020304" pitchFamily="18" charset="0"/>
              </a:rPr>
              <a:t>Tasvir</a:t>
            </a:r>
            <a:r>
              <a:rPr lang="en-US"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12.9-</a:t>
            </a:r>
            <a:r>
              <a:rPr lang="en-US" sz="1800" dirty="0">
                <a:effectLst/>
                <a:latin typeface="Times New Roman" panose="02020603050405020304" pitchFamily="18" charset="0"/>
                <a:ea typeface="Times New Roman" panose="02020603050405020304" pitchFamily="18" charset="0"/>
              </a:rPr>
              <a:t>b).</a:t>
            </a:r>
            <a:endParaRPr lang="ru-RU" sz="1800" dirty="0">
              <a:effectLst/>
              <a:latin typeface="Times New Roman" panose="02020603050405020304" pitchFamily="18" charset="0"/>
              <a:ea typeface="Times New Roman" panose="02020603050405020304" pitchFamily="18" charset="0"/>
            </a:endParaRPr>
          </a:p>
        </p:txBody>
      </p:sp>
      <p:pic>
        <p:nvPicPr>
          <p:cNvPr id="6" name="Рисунок 5">
            <a:extLst>
              <a:ext uri="{FF2B5EF4-FFF2-40B4-BE49-F238E27FC236}">
                <a16:creationId xmlns:a16="http://schemas.microsoft.com/office/drawing/2014/main" id="{5DA268A4-65CB-45F1-AED8-12A3E95BD57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051945" y="2690477"/>
            <a:ext cx="8088109" cy="3825415"/>
          </a:xfrm>
          <a:prstGeom prst="rect">
            <a:avLst/>
          </a:prstGeom>
          <a:noFill/>
          <a:ln>
            <a:noFill/>
          </a:ln>
        </p:spPr>
      </p:pic>
    </p:spTree>
    <p:extLst>
      <p:ext uri="{BB962C8B-B14F-4D97-AF65-F5344CB8AC3E}">
        <p14:creationId xmlns:p14="http://schemas.microsoft.com/office/powerpoint/2010/main" val="31743835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3F07FF00-11D1-473E-865D-00E77077210E}"/>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28</a:t>
            </a:fld>
            <a:endParaRPr lang="ru-RU" dirty="0"/>
          </a:p>
        </p:txBody>
      </p:sp>
      <p:pic>
        <p:nvPicPr>
          <p:cNvPr id="4" name="Рисунок 3">
            <a:extLst>
              <a:ext uri="{FF2B5EF4-FFF2-40B4-BE49-F238E27FC236}">
                <a16:creationId xmlns:a16="http://schemas.microsoft.com/office/drawing/2014/main" id="{20470AE3-47A5-4672-855C-279C1598505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337190" y="298638"/>
            <a:ext cx="9250532" cy="3727761"/>
          </a:xfrm>
          <a:prstGeom prst="rect">
            <a:avLst/>
          </a:prstGeom>
          <a:noFill/>
          <a:ln>
            <a:noFill/>
          </a:ln>
        </p:spPr>
      </p:pic>
      <p:sp>
        <p:nvSpPr>
          <p:cNvPr id="6" name="TextBox 5">
            <a:extLst>
              <a:ext uri="{FF2B5EF4-FFF2-40B4-BE49-F238E27FC236}">
                <a16:creationId xmlns:a16="http://schemas.microsoft.com/office/drawing/2014/main" id="{687C3B20-FE66-4ADC-B949-4336112E897B}"/>
              </a:ext>
            </a:extLst>
          </p:cNvPr>
          <p:cNvSpPr txBox="1"/>
          <p:nvPr/>
        </p:nvSpPr>
        <p:spPr>
          <a:xfrm>
            <a:off x="614778" y="3798738"/>
            <a:ext cx="3622244" cy="2535566"/>
          </a:xfrm>
          <a:prstGeom prst="rect">
            <a:avLst/>
          </a:prstGeom>
          <a:noFill/>
        </p:spPr>
        <p:txBody>
          <a:bodyPr wrap="square">
            <a:spAutoFit/>
          </a:bodyPr>
          <a:lstStyle/>
          <a:p>
            <a:pPr marL="342900" marR="12700" lvl="0" indent="-342900" algn="just">
              <a:lnSpc>
                <a:spcPct val="150000"/>
              </a:lnSpc>
              <a:spcBef>
                <a:spcPts val="300"/>
              </a:spcBef>
              <a:spcAft>
                <a:spcPts val="4500"/>
              </a:spcAft>
              <a:buClr>
                <a:srgbClr val="000000"/>
              </a:buClr>
              <a:buSzPts val="1350"/>
              <a:buFont typeface="Arial" panose="020B0604020202020204" pitchFamily="34" charset="0"/>
              <a:buChar char="❖"/>
              <a:tabLst>
                <a:tab pos="254635" algn="l"/>
              </a:tabLst>
            </a:pPr>
            <a:r>
              <a:rPr lang="uz-Cyrl-UZ"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Agar egri </a:t>
            </a:r>
            <a:r>
              <a:rPr lang="uz-Cyrl-UZ" dirty="0">
                <a:latin typeface="Times New Roman" panose="02020603050405020304" pitchFamily="18" charset="0"/>
                <a:cs typeface="Times New Roman" panose="02020603050405020304" pitchFamily="18" charset="0"/>
              </a:rPr>
              <a:t>chiziqli</a:t>
            </a:r>
            <a:r>
              <a:rPr lang="uz-Cyrl-UZ"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yasovchi o’ziga parallel’ vaziyatda bitta egri chiziqli yo’naltiruvchi bo’ylab haraktlansa </a:t>
            </a:r>
            <a:r>
              <a:rPr lang="uz-Cyrl-UZ" sz="1800" i="1" u="none" strike="noStrike" spc="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paralel' ko'chirish</a:t>
            </a:r>
            <a:r>
              <a:rPr lang="uz-Cyrl-UZ"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rPr>
              <a:t> sirtlari hosil bo’ladi (Tasvir 12.9-a).</a:t>
            </a:r>
            <a:endParaRPr lang="ru-RU" sz="1800" u="none" strike="noStrike" spc="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Rectangle 2">
            <a:extLst>
              <a:ext uri="{FF2B5EF4-FFF2-40B4-BE49-F238E27FC236}">
                <a16:creationId xmlns:a16="http://schemas.microsoft.com/office/drawing/2014/main" id="{3163105A-A535-4865-BD9A-78DE2883BBA6}"/>
              </a:ext>
            </a:extLst>
          </p:cNvPr>
          <p:cNvSpPr>
            <a:spLocks noChangeArrowheads="1"/>
          </p:cNvSpPr>
          <p:nvPr/>
        </p:nvSpPr>
        <p:spPr bwMode="auto">
          <a:xfrm>
            <a:off x="4403324" y="3912360"/>
            <a:ext cx="6906810" cy="230832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54000" algn="l"/>
              </a:tabLst>
              <a:defRPr>
                <a:solidFill>
                  <a:schemeClr val="tx1"/>
                </a:solidFill>
                <a:latin typeface="Arial" panose="020B0604020202020204" pitchFamily="34" charset="0"/>
              </a:defRPr>
            </a:lvl1pPr>
            <a:lvl2pPr eaLnBrk="0" fontAlgn="base" hangingPunct="0">
              <a:spcBef>
                <a:spcPct val="0"/>
              </a:spcBef>
              <a:spcAft>
                <a:spcPct val="0"/>
              </a:spcAft>
              <a:tabLst>
                <a:tab pos="254000" algn="l"/>
              </a:tabLst>
              <a:defRPr>
                <a:solidFill>
                  <a:schemeClr val="tx1"/>
                </a:solidFill>
                <a:latin typeface="Arial" panose="020B0604020202020204" pitchFamily="34" charset="0"/>
              </a:defRPr>
            </a:lvl2pPr>
            <a:lvl3pPr eaLnBrk="0" fontAlgn="base" hangingPunct="0">
              <a:spcBef>
                <a:spcPct val="0"/>
              </a:spcBef>
              <a:spcAft>
                <a:spcPct val="0"/>
              </a:spcAft>
              <a:tabLst>
                <a:tab pos="254000" algn="l"/>
              </a:tabLst>
              <a:defRPr>
                <a:solidFill>
                  <a:schemeClr val="tx1"/>
                </a:solidFill>
                <a:latin typeface="Arial" panose="020B0604020202020204" pitchFamily="34" charset="0"/>
              </a:defRPr>
            </a:lvl3pPr>
            <a:lvl4pPr eaLnBrk="0" fontAlgn="base" hangingPunct="0">
              <a:spcBef>
                <a:spcPct val="0"/>
              </a:spcBef>
              <a:spcAft>
                <a:spcPct val="0"/>
              </a:spcAft>
              <a:tabLst>
                <a:tab pos="254000" algn="l"/>
              </a:tabLst>
              <a:defRPr>
                <a:solidFill>
                  <a:schemeClr val="tx1"/>
                </a:solidFill>
                <a:latin typeface="Arial" panose="020B0604020202020204" pitchFamily="34" charset="0"/>
              </a:defRPr>
            </a:lvl4pPr>
            <a:lvl5pPr eaLnBrk="0" fontAlgn="base" hangingPunct="0">
              <a:spcBef>
                <a:spcPct val="0"/>
              </a:spcBef>
              <a:spcAft>
                <a:spcPct val="0"/>
              </a:spcAft>
              <a:tabLst>
                <a:tab pos="254000" algn="l"/>
              </a:tabLst>
              <a:defRPr>
                <a:solidFill>
                  <a:schemeClr val="tx1"/>
                </a:solidFill>
                <a:latin typeface="Arial" panose="020B0604020202020204" pitchFamily="34" charset="0"/>
              </a:defRPr>
            </a:lvl5pPr>
            <a:lvl6pPr eaLnBrk="0" fontAlgn="base" hangingPunct="0">
              <a:spcBef>
                <a:spcPct val="0"/>
              </a:spcBef>
              <a:spcAft>
                <a:spcPct val="0"/>
              </a:spcAft>
              <a:tabLst>
                <a:tab pos="254000" algn="l"/>
              </a:tabLst>
              <a:defRPr>
                <a:solidFill>
                  <a:schemeClr val="tx1"/>
                </a:solidFill>
                <a:latin typeface="Arial" panose="020B0604020202020204" pitchFamily="34" charset="0"/>
              </a:defRPr>
            </a:lvl6pPr>
            <a:lvl7pPr eaLnBrk="0" fontAlgn="base" hangingPunct="0">
              <a:spcBef>
                <a:spcPct val="0"/>
              </a:spcBef>
              <a:spcAft>
                <a:spcPct val="0"/>
              </a:spcAft>
              <a:tabLst>
                <a:tab pos="254000" algn="l"/>
              </a:tabLst>
              <a:defRPr>
                <a:solidFill>
                  <a:schemeClr val="tx1"/>
                </a:solidFill>
                <a:latin typeface="Arial" panose="020B0604020202020204" pitchFamily="34" charset="0"/>
              </a:defRPr>
            </a:lvl7pPr>
            <a:lvl8pPr eaLnBrk="0" fontAlgn="base" hangingPunct="0">
              <a:spcBef>
                <a:spcPct val="0"/>
              </a:spcBef>
              <a:spcAft>
                <a:spcPct val="0"/>
              </a:spcAft>
              <a:tabLst>
                <a:tab pos="254000" algn="l"/>
              </a:tabLst>
              <a:defRPr>
                <a:solidFill>
                  <a:schemeClr val="tx1"/>
                </a:solidFill>
                <a:latin typeface="Arial" panose="020B0604020202020204" pitchFamily="34" charset="0"/>
              </a:defRPr>
            </a:lvl8pPr>
            <a:lvl9pPr eaLnBrk="0" fontAlgn="base" hangingPunct="0">
              <a:spcBef>
                <a:spcPct val="0"/>
              </a:spcBef>
              <a:spcAft>
                <a:spcPct val="0"/>
              </a:spcAft>
              <a:tabLst>
                <a:tab pos="254000" algn="l"/>
              </a:tabLst>
              <a:defRPr>
                <a:solidFill>
                  <a:schemeClr val="tx1"/>
                </a:solidFill>
                <a:latin typeface="Arial" panose="020B0604020202020204" pitchFamily="34" charset="0"/>
              </a:defRPr>
            </a:lvl9pPr>
          </a:lstStyle>
          <a:p>
            <a:pPr lvl="2" algn="just">
              <a:buFontTx/>
              <a:buChar char="•"/>
            </a:pPr>
            <a:r>
              <a:rPr lang="uz-Cyrl-UZ" altLang="ru-RU" dirty="0">
                <a:latin typeface="Times New Roman" panose="02020603050405020304" pitchFamily="18" charset="0"/>
                <a:cs typeface="Times New Roman" panose="02020603050405020304" pitchFamily="18" charset="0"/>
              </a:rPr>
              <a:t>Agar aylanadan iborat yasovchi egri chiziqli yo’naltiruvchi bo’ylab diametrini o’zgartirib yoki o’zgartirmay harakatlansa siklik sirt hosil bo’ladi (Tasvir 12.9-</a:t>
            </a:r>
            <a:r>
              <a:rPr lang="en-US" altLang="ru-RU" dirty="0">
                <a:latin typeface="Times New Roman" panose="02020603050405020304" pitchFamily="18" charset="0"/>
                <a:cs typeface="Times New Roman" panose="02020603050405020304" pitchFamily="18" charset="0"/>
              </a:rPr>
              <a:t>b).Agar </a:t>
            </a:r>
            <a:r>
              <a:rPr lang="en-US" altLang="ru-RU" dirty="0" err="1">
                <a:latin typeface="Times New Roman" panose="02020603050405020304" pitchFamily="18" charset="0"/>
                <a:cs typeface="Times New Roman" panose="02020603050405020304" pitchFamily="18" charset="0"/>
              </a:rPr>
              <a:t>yopiq</a:t>
            </a:r>
            <a:r>
              <a:rPr lang="en-US" altLang="ru-RU" dirty="0">
                <a:latin typeface="Times New Roman" panose="02020603050405020304" pitchFamily="18" charset="0"/>
                <a:cs typeface="Times New Roman" panose="02020603050405020304" pitchFamily="18" charset="0"/>
              </a:rPr>
              <a:t> </a:t>
            </a:r>
            <a:r>
              <a:rPr lang="en-US" altLang="ru-RU" dirty="0" err="1">
                <a:latin typeface="Times New Roman" panose="02020603050405020304" pitchFamily="18" charset="0"/>
                <a:cs typeface="Times New Roman" panose="02020603050405020304" pitchFamily="18" charset="0"/>
              </a:rPr>
              <a:t>hududli</a:t>
            </a:r>
            <a:r>
              <a:rPr lang="en-US" altLang="ru-RU" dirty="0">
                <a:latin typeface="Times New Roman" panose="02020603050405020304" pitchFamily="18" charset="0"/>
                <a:cs typeface="Times New Roman" panose="02020603050405020304" pitchFamily="18" charset="0"/>
              </a:rPr>
              <a:t> </a:t>
            </a:r>
            <a:r>
              <a:rPr lang="en-US" altLang="ru-RU" dirty="0" err="1">
                <a:latin typeface="Times New Roman" panose="02020603050405020304" pitchFamily="18" charset="0"/>
                <a:cs typeface="Times New Roman" panose="02020603050405020304" pitchFamily="18" charset="0"/>
              </a:rPr>
              <a:t>yasovchi</a:t>
            </a:r>
            <a:r>
              <a:rPr lang="en-US" altLang="ru-RU" dirty="0">
                <a:latin typeface="Times New Roman" panose="02020603050405020304" pitchFamily="18" charset="0"/>
                <a:cs typeface="Times New Roman" panose="02020603050405020304" pitchFamily="18" charset="0"/>
              </a:rPr>
              <a:t> (</a:t>
            </a:r>
            <a:r>
              <a:rPr lang="en-US" altLang="ru-RU" dirty="0" err="1">
                <a:latin typeface="Times New Roman" panose="02020603050405020304" pitchFamily="18" charset="0"/>
                <a:cs typeface="Times New Roman" panose="02020603050405020304" pitchFamily="18" charset="0"/>
              </a:rPr>
              <a:t>ellips</a:t>
            </a:r>
            <a:r>
              <a:rPr lang="en-US" altLang="ru-RU" dirty="0">
                <a:latin typeface="Times New Roman" panose="02020603050405020304" pitchFamily="18" charset="0"/>
                <a:cs typeface="Times New Roman" panose="02020603050405020304" pitchFamily="18" charset="0"/>
              </a:rPr>
              <a:t>, </a:t>
            </a:r>
            <a:r>
              <a:rPr lang="en-US" altLang="ru-RU" dirty="0" err="1">
                <a:latin typeface="Times New Roman" panose="02020603050405020304" pitchFamily="18" charset="0"/>
                <a:cs typeface="Times New Roman" panose="02020603050405020304" pitchFamily="18" charset="0"/>
              </a:rPr>
              <a:t>ko’pburchak</a:t>
            </a:r>
            <a:r>
              <a:rPr lang="en-US" altLang="ru-RU" dirty="0">
                <a:latin typeface="Times New Roman" panose="02020603050405020304" pitchFamily="18" charset="0"/>
                <a:cs typeface="Times New Roman" panose="02020603050405020304" pitchFamily="18" charset="0"/>
              </a:rPr>
              <a:t>) </a:t>
            </a:r>
            <a:r>
              <a:rPr lang="en-US" altLang="ru-RU" dirty="0" err="1">
                <a:latin typeface="Times New Roman" panose="02020603050405020304" pitchFamily="18" charset="0"/>
                <a:cs typeface="Times New Roman" panose="02020603050405020304" pitchFamily="18" charset="0"/>
              </a:rPr>
              <a:t>egri</a:t>
            </a:r>
            <a:r>
              <a:rPr lang="en-US" altLang="ru-RU" dirty="0">
                <a:latin typeface="Times New Roman" panose="02020603050405020304" pitchFamily="18" charset="0"/>
                <a:cs typeface="Times New Roman" panose="02020603050405020304" pitchFamily="18" charset="0"/>
              </a:rPr>
              <a:t> </a:t>
            </a:r>
            <a:r>
              <a:rPr lang="en-US" altLang="ru-RU" dirty="0" err="1">
                <a:latin typeface="Times New Roman" panose="02020603050405020304" pitchFamily="18" charset="0"/>
                <a:cs typeface="Times New Roman" panose="02020603050405020304" pitchFamily="18" charset="0"/>
              </a:rPr>
              <a:t>chiziqli</a:t>
            </a:r>
            <a:r>
              <a:rPr lang="en-US" altLang="ru-RU" dirty="0">
                <a:latin typeface="Times New Roman" panose="02020603050405020304" pitchFamily="18" charset="0"/>
                <a:cs typeface="Times New Roman" panose="02020603050405020304" pitchFamily="18" charset="0"/>
              </a:rPr>
              <a:t> </a:t>
            </a:r>
            <a:r>
              <a:rPr lang="en-US" altLang="ru-RU" dirty="0" err="1">
                <a:latin typeface="Times New Roman" panose="02020603050405020304" pitchFamily="18" charset="0"/>
                <a:cs typeface="Times New Roman" panose="02020603050405020304" pitchFamily="18" charset="0"/>
              </a:rPr>
              <a:t>yo’naltiruvchi</a:t>
            </a:r>
            <a:r>
              <a:rPr lang="en-US" altLang="ru-RU" dirty="0">
                <a:latin typeface="Times New Roman" panose="02020603050405020304" pitchFamily="18" charset="0"/>
                <a:cs typeface="Times New Roman" panose="02020603050405020304" pitchFamily="18" charset="0"/>
              </a:rPr>
              <a:t> </a:t>
            </a:r>
            <a:r>
              <a:rPr lang="en-US" altLang="ru-RU" dirty="0" err="1">
                <a:latin typeface="Times New Roman" panose="02020603050405020304" pitchFamily="18" charset="0"/>
                <a:cs typeface="Times New Roman" panose="02020603050405020304" pitchFamily="18" charset="0"/>
              </a:rPr>
              <a:t>bo’ylab</a:t>
            </a:r>
            <a:r>
              <a:rPr lang="en-US" altLang="ru-RU" dirty="0">
                <a:latin typeface="Times New Roman" panose="02020603050405020304" pitchFamily="18" charset="0"/>
                <a:cs typeface="Times New Roman" panose="02020603050405020304" pitchFamily="18" charset="0"/>
              </a:rPr>
              <a:t> </a:t>
            </a:r>
            <a:r>
              <a:rPr lang="en-US" altLang="ru-RU" dirty="0" err="1">
                <a:latin typeface="Times New Roman" panose="02020603050405020304" pitchFamily="18" charset="0"/>
                <a:cs typeface="Times New Roman" panose="02020603050405020304" pitchFamily="18" charset="0"/>
              </a:rPr>
              <a:t>hududi</a:t>
            </a:r>
            <a:r>
              <a:rPr lang="en-US" altLang="ru-RU" dirty="0">
                <a:latin typeface="Times New Roman" panose="02020603050405020304" pitchFamily="18" charset="0"/>
                <a:cs typeface="Times New Roman" panose="02020603050405020304" pitchFamily="18" charset="0"/>
              </a:rPr>
              <a:t> </a:t>
            </a:r>
            <a:r>
              <a:rPr lang="en-US" altLang="ru-RU" dirty="0" err="1">
                <a:latin typeface="Times New Roman" panose="02020603050405020304" pitchFamily="18" charset="0"/>
                <a:cs typeface="Times New Roman" panose="02020603050405020304" pitchFamily="18" charset="0"/>
              </a:rPr>
              <a:t>yuzasini</a:t>
            </a:r>
            <a:r>
              <a:rPr lang="en-US" altLang="ru-RU" dirty="0">
                <a:latin typeface="Times New Roman" panose="02020603050405020304" pitchFamily="18" charset="0"/>
                <a:cs typeface="Times New Roman" panose="02020603050405020304" pitchFamily="18" charset="0"/>
              </a:rPr>
              <a:t> </a:t>
            </a:r>
            <a:r>
              <a:rPr lang="en-US" altLang="ru-RU" dirty="0" err="1">
                <a:latin typeface="Times New Roman" panose="02020603050405020304" pitchFamily="18" charset="0"/>
                <a:cs typeface="Times New Roman" panose="02020603050405020304" pitchFamily="18" charset="0"/>
              </a:rPr>
              <a:t>o’zgartirib</a:t>
            </a:r>
            <a:r>
              <a:rPr lang="en-US" altLang="ru-RU" dirty="0">
                <a:latin typeface="Times New Roman" panose="02020603050405020304" pitchFamily="18" charset="0"/>
                <a:cs typeface="Times New Roman" panose="02020603050405020304" pitchFamily="18" charset="0"/>
              </a:rPr>
              <a:t> </a:t>
            </a:r>
            <a:r>
              <a:rPr lang="en-US" altLang="ru-RU" dirty="0" err="1">
                <a:latin typeface="Times New Roman" panose="02020603050405020304" pitchFamily="18" charset="0"/>
                <a:cs typeface="Times New Roman" panose="02020603050405020304" pitchFamily="18" charset="0"/>
              </a:rPr>
              <a:t>yoki</a:t>
            </a:r>
            <a:r>
              <a:rPr lang="en-US" altLang="ru-RU" dirty="0">
                <a:latin typeface="Times New Roman" panose="02020603050405020304" pitchFamily="18" charset="0"/>
                <a:cs typeface="Times New Roman" panose="02020603050405020304" pitchFamily="18" charset="0"/>
              </a:rPr>
              <a:t> </a:t>
            </a:r>
            <a:r>
              <a:rPr lang="en-US" altLang="ru-RU" dirty="0" err="1">
                <a:latin typeface="Times New Roman" panose="02020603050405020304" pitchFamily="18" charset="0"/>
                <a:cs typeface="Times New Roman" panose="02020603050405020304" pitchFamily="18" charset="0"/>
              </a:rPr>
              <a:t>o’zgartirmay</a:t>
            </a:r>
            <a:r>
              <a:rPr lang="en-US" altLang="ru-RU" dirty="0">
                <a:latin typeface="Times New Roman" panose="02020603050405020304" pitchFamily="18" charset="0"/>
                <a:cs typeface="Times New Roman" panose="02020603050405020304" pitchFamily="18" charset="0"/>
              </a:rPr>
              <a:t> </a:t>
            </a:r>
            <a:r>
              <a:rPr lang="en-US" altLang="ru-RU" dirty="0" err="1">
                <a:latin typeface="Times New Roman" panose="02020603050405020304" pitchFamily="18" charset="0"/>
                <a:cs typeface="Times New Roman" panose="02020603050405020304" pitchFamily="18" charset="0"/>
              </a:rPr>
              <a:t>yo’naltiruvchiga</a:t>
            </a:r>
            <a:r>
              <a:rPr lang="en-US" altLang="ru-RU" dirty="0">
                <a:latin typeface="Times New Roman" panose="02020603050405020304" pitchFamily="18" charset="0"/>
                <a:cs typeface="Times New Roman" panose="02020603050405020304" pitchFamily="18" charset="0"/>
              </a:rPr>
              <a:t> </a:t>
            </a:r>
            <a:r>
              <a:rPr lang="en-US" altLang="ru-RU" dirty="0" err="1">
                <a:latin typeface="Times New Roman" panose="02020603050405020304" pitchFamily="18" charset="0"/>
                <a:cs typeface="Times New Roman" panose="02020603050405020304" pitchFamily="18" charset="0"/>
              </a:rPr>
              <a:t>nisbatan</a:t>
            </a:r>
            <a:r>
              <a:rPr lang="en-US" altLang="ru-RU" dirty="0">
                <a:latin typeface="Times New Roman" panose="02020603050405020304" pitchFamily="18" charset="0"/>
                <a:cs typeface="Times New Roman" panose="02020603050405020304" pitchFamily="18" charset="0"/>
              </a:rPr>
              <a:t> </a:t>
            </a:r>
            <a:r>
              <a:rPr lang="en-US" altLang="ru-RU" dirty="0" err="1">
                <a:latin typeface="Times New Roman" panose="02020603050405020304" pitchFamily="18" charset="0"/>
                <a:cs typeface="Times New Roman" panose="02020603050405020304" pitchFamily="18" charset="0"/>
              </a:rPr>
              <a:t>doimo</a:t>
            </a:r>
            <a:r>
              <a:rPr lang="en-US" altLang="ru-RU" dirty="0">
                <a:latin typeface="Times New Roman" panose="02020603050405020304" pitchFamily="18" charset="0"/>
                <a:cs typeface="Times New Roman" panose="02020603050405020304" pitchFamily="18" charset="0"/>
              </a:rPr>
              <a:t> </a:t>
            </a:r>
            <a:r>
              <a:rPr lang="en-US" altLang="ru-RU" dirty="0" err="1">
                <a:latin typeface="Times New Roman" panose="02020603050405020304" pitchFamily="18" charset="0"/>
                <a:cs typeface="Times New Roman" panose="02020603050405020304" pitchFamily="18" charset="0"/>
              </a:rPr>
              <a:t>perpendikulyar</a:t>
            </a:r>
            <a:r>
              <a:rPr lang="en-US" altLang="ru-RU" dirty="0">
                <a:latin typeface="Times New Roman" panose="02020603050405020304" pitchFamily="18" charset="0"/>
                <a:cs typeface="Times New Roman" panose="02020603050405020304" pitchFamily="18" charset="0"/>
              </a:rPr>
              <a:t> </a:t>
            </a:r>
            <a:r>
              <a:rPr lang="en-US" altLang="ru-RU" dirty="0" err="1">
                <a:latin typeface="Times New Roman" panose="02020603050405020304" pitchFamily="18" charset="0"/>
                <a:cs typeface="Times New Roman" panose="02020603050405020304" pitchFamily="18" charset="0"/>
              </a:rPr>
              <a:t>vaziyatda</a:t>
            </a:r>
            <a:r>
              <a:rPr lang="en-US" altLang="ru-RU" dirty="0">
                <a:latin typeface="Times New Roman" panose="02020603050405020304" pitchFamily="18" charset="0"/>
                <a:cs typeface="Times New Roman" panose="02020603050405020304" pitchFamily="18" charset="0"/>
              </a:rPr>
              <a:t> </a:t>
            </a:r>
            <a:r>
              <a:rPr lang="en-US" altLang="ru-RU" dirty="0" err="1">
                <a:latin typeface="Times New Roman" panose="02020603050405020304" pitchFamily="18" charset="0"/>
                <a:cs typeface="Times New Roman" panose="02020603050405020304" pitchFamily="18" charset="0"/>
              </a:rPr>
              <a:t>harakatlansa</a:t>
            </a:r>
            <a:r>
              <a:rPr lang="en-US" altLang="ru-RU" dirty="0">
                <a:latin typeface="Times New Roman" panose="02020603050405020304" pitchFamily="18" charset="0"/>
                <a:cs typeface="Times New Roman" panose="02020603050405020304" pitchFamily="18" charset="0"/>
              </a:rPr>
              <a:t> </a:t>
            </a:r>
            <a:r>
              <a:rPr lang="en-US" altLang="ru-RU" dirty="0" err="1">
                <a:latin typeface="Times New Roman" panose="02020603050405020304" pitchFamily="18" charset="0"/>
                <a:cs typeface="Times New Roman" panose="02020603050405020304" pitchFamily="18" charset="0"/>
              </a:rPr>
              <a:t>kanal</a:t>
            </a:r>
            <a:r>
              <a:rPr lang="en-US" altLang="ru-RU" dirty="0">
                <a:latin typeface="Times New Roman" panose="02020603050405020304" pitchFamily="18" charset="0"/>
                <a:cs typeface="Times New Roman" panose="02020603050405020304" pitchFamily="18" charset="0"/>
              </a:rPr>
              <a:t> </a:t>
            </a:r>
            <a:r>
              <a:rPr lang="en-US" altLang="ru-RU" dirty="0" err="1">
                <a:latin typeface="Times New Roman" panose="02020603050405020304" pitchFamily="18" charset="0"/>
                <a:cs typeface="Times New Roman" panose="02020603050405020304" pitchFamily="18" charset="0"/>
              </a:rPr>
              <a:t>sirti</a:t>
            </a:r>
            <a:r>
              <a:rPr lang="en-US" altLang="ru-RU" dirty="0">
                <a:latin typeface="Times New Roman" panose="02020603050405020304" pitchFamily="18" charset="0"/>
                <a:cs typeface="Times New Roman" panose="02020603050405020304" pitchFamily="18" charset="0"/>
              </a:rPr>
              <a:t> </a:t>
            </a:r>
            <a:r>
              <a:rPr lang="en-US" altLang="ru-RU" dirty="0" err="1">
                <a:latin typeface="Times New Roman" panose="02020603050405020304" pitchFamily="18" charset="0"/>
                <a:cs typeface="Times New Roman" panose="02020603050405020304" pitchFamily="18" charset="0"/>
              </a:rPr>
              <a:t>hosil</a:t>
            </a:r>
            <a:r>
              <a:rPr lang="en-US" altLang="ru-RU" dirty="0">
                <a:latin typeface="Times New Roman" panose="02020603050405020304" pitchFamily="18" charset="0"/>
                <a:cs typeface="Times New Roman" panose="02020603050405020304" pitchFamily="18" charset="0"/>
              </a:rPr>
              <a:t> </a:t>
            </a:r>
            <a:r>
              <a:rPr lang="en-US" altLang="ru-RU" dirty="0" err="1">
                <a:latin typeface="Times New Roman" panose="02020603050405020304" pitchFamily="18" charset="0"/>
                <a:cs typeface="Times New Roman" panose="02020603050405020304" pitchFamily="18" charset="0"/>
              </a:rPr>
              <a:t>bo’ladi</a:t>
            </a:r>
            <a:r>
              <a:rPr lang="en-US" altLang="ru-RU" dirty="0">
                <a:latin typeface="Times New Roman" panose="02020603050405020304" pitchFamily="18" charset="0"/>
                <a:cs typeface="Times New Roman" panose="02020603050405020304" pitchFamily="18" charset="0"/>
              </a:rPr>
              <a:t> (</a:t>
            </a:r>
            <a:r>
              <a:rPr lang="en-US" altLang="ru-RU" dirty="0" err="1">
                <a:latin typeface="Times New Roman" panose="02020603050405020304" pitchFamily="18" charset="0"/>
                <a:cs typeface="Times New Roman" panose="02020603050405020304" pitchFamily="18" charset="0"/>
              </a:rPr>
              <a:t>Tasvir</a:t>
            </a:r>
            <a:r>
              <a:rPr lang="en-US" altLang="ru-RU" dirty="0">
                <a:latin typeface="Times New Roman" panose="02020603050405020304" pitchFamily="18" charset="0"/>
                <a:cs typeface="Times New Roman" panose="02020603050405020304" pitchFamily="18" charset="0"/>
              </a:rPr>
              <a:t> 12.9-s)</a:t>
            </a:r>
            <a:r>
              <a:rPr lang="ru-RU" altLang="ru-RU" dirty="0">
                <a:latin typeface="Times New Roman" panose="02020603050405020304" pitchFamily="18" charset="0"/>
                <a:cs typeface="Times New Roman" panose="02020603050405020304" pitchFamily="18" charset="0"/>
              </a:rPr>
              <a:t> </a:t>
            </a:r>
          </a:p>
          <a:p>
            <a:pPr marL="0" marR="0" lvl="0" indent="0" algn="just" defTabSz="914400" rtl="0" eaLnBrk="0" fontAlgn="base" latinLnBrk="0" hangingPunct="0">
              <a:lnSpc>
                <a:spcPct val="100000"/>
              </a:lnSpc>
              <a:spcBef>
                <a:spcPct val="0"/>
              </a:spcBef>
              <a:spcAft>
                <a:spcPct val="0"/>
              </a:spcAft>
              <a:buClrTx/>
              <a:buSzTx/>
              <a:buFontTx/>
              <a:buChar char="•"/>
              <a:tabLst>
                <a:tab pos="254000" algn="l"/>
              </a:tabLst>
            </a:pPr>
            <a:endParaRPr kumimoji="0" lang="uz-Cyrl-UZ" altLang="ru-RU" sz="1800" b="0" i="0" u="none" strike="noStrike" cap="none" normalizeH="0" baseline="0" dirty="0">
              <a:ln>
                <a:noFill/>
              </a:ln>
              <a:solidFill>
                <a:schemeClr val="tx1"/>
              </a:solidFill>
              <a:effectLst/>
              <a:latin typeface="Arial" panose="020B0604020202020204" pitchFamily="34" charset="0"/>
            </a:endParaRPr>
          </a:p>
        </p:txBody>
      </p:sp>
      <p:sp>
        <p:nvSpPr>
          <p:cNvPr id="8" name="Rectangle 3">
            <a:extLst>
              <a:ext uri="{FF2B5EF4-FFF2-40B4-BE49-F238E27FC236}">
                <a16:creationId xmlns:a16="http://schemas.microsoft.com/office/drawing/2014/main" id="{99C7ACE9-2B7A-41EE-9B98-666DA2821352}"/>
              </a:ext>
            </a:extLst>
          </p:cNvPr>
          <p:cNvSpPr>
            <a:spLocks noChangeArrowheads="1"/>
          </p:cNvSpPr>
          <p:nvPr/>
        </p:nvSpPr>
        <p:spPr bwMode="auto">
          <a:xfrm>
            <a:off x="0" y="303312"/>
            <a:ext cx="184731" cy="30777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ru-RU" sz="14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983647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9210" y="322669"/>
            <a:ext cx="10515600" cy="701731"/>
          </a:xfrm>
        </p:spPr>
        <p:txBody>
          <a:bodyPr/>
          <a:lstStyle/>
          <a:p>
            <a:pPr algn="ctr"/>
            <a:r>
              <a:rPr lang="en-US" dirty="0" err="1">
                <a:solidFill>
                  <a:schemeClr val="accent1"/>
                </a:solidFill>
              </a:rPr>
              <a:t>Foydalanilgan</a:t>
            </a:r>
            <a:r>
              <a:rPr lang="en-US" dirty="0">
                <a:solidFill>
                  <a:schemeClr val="accent1"/>
                </a:solidFill>
              </a:rPr>
              <a:t> </a:t>
            </a:r>
            <a:r>
              <a:rPr lang="en-US" dirty="0" err="1">
                <a:solidFill>
                  <a:schemeClr val="accent1"/>
                </a:solidFill>
              </a:rPr>
              <a:t>adabiyotlar</a:t>
            </a:r>
            <a:r>
              <a:rPr lang="en-US" dirty="0">
                <a:solidFill>
                  <a:schemeClr val="accent1"/>
                </a:solidFill>
              </a:rPr>
              <a:t> </a:t>
            </a:r>
            <a:r>
              <a:rPr lang="en-US" dirty="0" err="1">
                <a:solidFill>
                  <a:schemeClr val="accent1"/>
                </a:solidFill>
              </a:rPr>
              <a:t>va</a:t>
            </a:r>
            <a:r>
              <a:rPr lang="en-US" dirty="0">
                <a:solidFill>
                  <a:schemeClr val="accent1"/>
                </a:solidFill>
              </a:rPr>
              <a:t> </a:t>
            </a:r>
            <a:r>
              <a:rPr lang="en-US" dirty="0" err="1">
                <a:solidFill>
                  <a:schemeClr val="accent1"/>
                </a:solidFill>
              </a:rPr>
              <a:t>sayt</a:t>
            </a:r>
            <a:r>
              <a:rPr lang="en-US" dirty="0">
                <a:solidFill>
                  <a:schemeClr val="accent1"/>
                </a:solidFill>
              </a:rPr>
              <a:t> </a:t>
            </a:r>
            <a:r>
              <a:rPr lang="en-US" dirty="0" err="1">
                <a:solidFill>
                  <a:schemeClr val="accent1"/>
                </a:solidFill>
              </a:rPr>
              <a:t>linklari</a:t>
            </a:r>
            <a:endParaRPr lang="ru-RU" dirty="0">
              <a:solidFill>
                <a:schemeClr val="accent1"/>
              </a:solidFill>
            </a:endParaRP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29</a:t>
            </a:fld>
            <a:endParaRPr lang="ru-RU" dirty="0"/>
          </a:p>
        </p:txBody>
      </p:sp>
      <p:sp>
        <p:nvSpPr>
          <p:cNvPr id="7" name="Прямоугольник 112">
            <a:extLst>
              <a:ext uri="{FF2B5EF4-FFF2-40B4-BE49-F238E27FC236}">
                <a16:creationId xmlns:a16="http://schemas.microsoft.com/office/drawing/2014/main" id="{9C8909F7-D927-F740-9836-8F8C8156580D}"/>
              </a:ext>
            </a:extLst>
          </p:cNvPr>
          <p:cNvSpPr/>
          <p:nvPr/>
        </p:nvSpPr>
        <p:spPr>
          <a:xfrm>
            <a:off x="786335" y="2004647"/>
            <a:ext cx="5253981" cy="369332"/>
          </a:xfrm>
          <a:prstGeom prst="rect">
            <a:avLst/>
          </a:prstGeom>
        </p:spPr>
        <p:txBody>
          <a:bodyPr wrap="square">
            <a:spAutoFit/>
          </a:bodyPr>
          <a:lstStyle/>
          <a:p>
            <a:r>
              <a:rPr lang="uz-Cyrl-UZ" b="1" i="1" dirty="0"/>
              <a:t> </a:t>
            </a:r>
            <a:endParaRPr lang="ru-RU" dirty="0"/>
          </a:p>
        </p:txBody>
      </p:sp>
      <p:sp>
        <p:nvSpPr>
          <p:cNvPr id="5" name="Прямоугольник 4"/>
          <p:cNvSpPr/>
          <p:nvPr/>
        </p:nvSpPr>
        <p:spPr>
          <a:xfrm>
            <a:off x="5948702" y="1283646"/>
            <a:ext cx="5621975" cy="3416320"/>
          </a:xfrm>
          <a:prstGeom prst="rect">
            <a:avLst/>
          </a:prstGeom>
        </p:spPr>
        <p:txBody>
          <a:bodyPr wrap="square">
            <a:spAutoFit/>
          </a:bodyPr>
          <a:lstStyle/>
          <a:p>
            <a:pPr algn="ctr"/>
            <a:r>
              <a:rPr lang="en-US" dirty="0" err="1">
                <a:solidFill>
                  <a:schemeClr val="accent2">
                    <a:lumMod val="75000"/>
                  </a:schemeClr>
                </a:solidFill>
              </a:rPr>
              <a:t>Asosiy</a:t>
            </a:r>
            <a:r>
              <a:rPr lang="en-US" dirty="0">
                <a:solidFill>
                  <a:schemeClr val="accent2">
                    <a:lumMod val="75000"/>
                  </a:schemeClr>
                </a:solidFill>
              </a:rPr>
              <a:t> </a:t>
            </a:r>
            <a:r>
              <a:rPr lang="en-US" dirty="0" err="1">
                <a:solidFill>
                  <a:schemeClr val="accent2">
                    <a:lumMod val="75000"/>
                  </a:schemeClr>
                </a:solidFill>
              </a:rPr>
              <a:t>adabiyotlar</a:t>
            </a:r>
            <a:br>
              <a:rPr lang="en-US" dirty="0">
                <a:solidFill>
                  <a:schemeClr val="accent2">
                    <a:lumMod val="75000"/>
                  </a:schemeClr>
                </a:solidFill>
              </a:rPr>
            </a:br>
            <a:endParaRPr lang="en-US" dirty="0">
              <a:solidFill>
                <a:schemeClr val="accent2">
                  <a:lumMod val="75000"/>
                </a:schemeClr>
              </a:solidFill>
            </a:endParaRPr>
          </a:p>
          <a:p>
            <a:r>
              <a:rPr lang="en-US" dirty="0"/>
              <a:t>1</a:t>
            </a:r>
            <a:r>
              <a:rPr lang="uz-Cyrl-UZ" dirty="0"/>
              <a:t>. </a:t>
            </a:r>
            <a:r>
              <a:rPr lang="en-US" dirty="0"/>
              <a:t>Harvey Willard Miller. </a:t>
            </a:r>
            <a:r>
              <a:rPr lang="uz-Cyrl-UZ" dirty="0"/>
              <a:t> Descriptive Geometry</a:t>
            </a:r>
            <a:r>
              <a:rPr lang="en-US" dirty="0"/>
              <a:t>. London, 2013. - 149 pages.</a:t>
            </a:r>
            <a:endParaRPr lang="ru-RU" dirty="0"/>
          </a:p>
          <a:p>
            <a:r>
              <a:rPr lang="en-US" dirty="0"/>
              <a:t>2. William Griswold Smith. Practical </a:t>
            </a:r>
            <a:r>
              <a:rPr lang="uz-Cyrl-UZ" dirty="0"/>
              <a:t>Descriptive Geometry</a:t>
            </a:r>
            <a:r>
              <a:rPr lang="en-US" dirty="0"/>
              <a:t>. London. 2013. - 257 pages.</a:t>
            </a:r>
            <a:endParaRPr lang="ru-RU" dirty="0"/>
          </a:p>
          <a:p>
            <a:r>
              <a:rPr lang="en-US" dirty="0"/>
              <a:t>3. </a:t>
            </a:r>
            <a:r>
              <a:rPr lang="en-US" dirty="0" err="1"/>
              <a:t>Azimov</a:t>
            </a:r>
            <a:r>
              <a:rPr lang="en-US" dirty="0"/>
              <a:t> T.D. </a:t>
            </a:r>
            <a:r>
              <a:rPr lang="en-US" dirty="0" err="1"/>
              <a:t>Chizma</a:t>
            </a:r>
            <a:r>
              <a:rPr lang="en-US" dirty="0"/>
              <a:t> </a:t>
            </a:r>
            <a:r>
              <a:rPr lang="en-US" dirty="0" err="1"/>
              <a:t>geometriya</a:t>
            </a:r>
            <a:r>
              <a:rPr lang="en-US" dirty="0"/>
              <a:t> </a:t>
            </a:r>
            <a:r>
              <a:rPr lang="en-US" dirty="0" err="1"/>
              <a:t>fanidan</a:t>
            </a:r>
            <a:r>
              <a:rPr lang="en-US" dirty="0"/>
              <a:t> </a:t>
            </a:r>
            <a:r>
              <a:rPr lang="en-US" dirty="0" err="1"/>
              <a:t>ma’ruzalar</a:t>
            </a:r>
            <a:r>
              <a:rPr lang="en-US" dirty="0"/>
              <a:t> </a:t>
            </a:r>
            <a:r>
              <a:rPr lang="en-US" dirty="0" err="1"/>
              <a:t>matni</a:t>
            </a:r>
            <a:r>
              <a:rPr lang="en-US" dirty="0"/>
              <a:t>. </a:t>
            </a:r>
            <a:r>
              <a:rPr lang="en-US" dirty="0" err="1"/>
              <a:t>O’quv</a:t>
            </a:r>
            <a:r>
              <a:rPr lang="en-US" dirty="0"/>
              <a:t> </a:t>
            </a:r>
            <a:r>
              <a:rPr lang="en-US" dirty="0" err="1"/>
              <a:t>qo’llanma</a:t>
            </a:r>
            <a:r>
              <a:rPr lang="en-US" dirty="0"/>
              <a:t> </a:t>
            </a:r>
            <a:r>
              <a:rPr lang="uz-Cyrl-UZ" dirty="0"/>
              <a:t>–T.: </a:t>
            </a:r>
            <a:r>
              <a:rPr lang="en-US" dirty="0"/>
              <a:t>TDTU, 2005. - 155 b.</a:t>
            </a:r>
            <a:endParaRPr lang="ru-RU" dirty="0"/>
          </a:p>
          <a:p>
            <a:r>
              <a:rPr lang="en-US" dirty="0"/>
              <a:t>4</a:t>
            </a:r>
            <a:r>
              <a:rPr lang="uz-Cyrl-UZ" dirty="0"/>
              <a:t>.  Murodov Sh. va boshqalar. Chizma geometriya. Oliy o’quv yurtlari uchun darslik.   -T.: ”O’qituvchi”, 2008. - 260 b.</a:t>
            </a:r>
            <a:endParaRPr lang="ru-RU" dirty="0"/>
          </a:p>
          <a:p>
            <a:r>
              <a:rPr lang="ru-RU" dirty="0"/>
              <a:t>5. </a:t>
            </a:r>
            <a:r>
              <a:rPr lang="en-US" dirty="0"/>
              <a:t>L</a:t>
            </a:r>
            <a:r>
              <a:rPr lang="ru-RU" dirty="0"/>
              <a:t>. </a:t>
            </a:r>
            <a:r>
              <a:rPr lang="en-US" dirty="0" err="1"/>
              <a:t>Xeyfes</a:t>
            </a:r>
            <a:r>
              <a:rPr lang="ru-RU" dirty="0"/>
              <a:t> «Инженерная компьютерная графика» СПБ: БХБ. - Петербург.:  2005.</a:t>
            </a:r>
            <a:endParaRPr lang="en-US" dirty="0"/>
          </a:p>
        </p:txBody>
      </p:sp>
      <p:sp>
        <p:nvSpPr>
          <p:cNvPr id="4" name="Прямоугольник 3"/>
          <p:cNvSpPr/>
          <p:nvPr/>
        </p:nvSpPr>
        <p:spPr>
          <a:xfrm>
            <a:off x="5802923" y="4844534"/>
            <a:ext cx="3482992" cy="923330"/>
          </a:xfrm>
          <a:prstGeom prst="rect">
            <a:avLst/>
          </a:prstGeom>
        </p:spPr>
        <p:txBody>
          <a:bodyPr wrap="square">
            <a:spAutoFit/>
          </a:bodyPr>
          <a:lstStyle/>
          <a:p>
            <a:r>
              <a:rPr lang="en-US" dirty="0" err="1">
                <a:solidFill>
                  <a:schemeClr val="accent2">
                    <a:lumMod val="75000"/>
                  </a:schemeClr>
                </a:solidFill>
              </a:rPr>
              <a:t>Rasmlar</a:t>
            </a:r>
            <a:r>
              <a:rPr lang="en-US" dirty="0">
                <a:solidFill>
                  <a:schemeClr val="accent2">
                    <a:lumMod val="75000"/>
                  </a:schemeClr>
                </a:solidFill>
              </a:rPr>
              <a:t> </a:t>
            </a:r>
            <a:r>
              <a:rPr lang="en-US" dirty="0" err="1">
                <a:solidFill>
                  <a:schemeClr val="accent2">
                    <a:lumMod val="75000"/>
                  </a:schemeClr>
                </a:solidFill>
              </a:rPr>
              <a:t>yuklangan</a:t>
            </a:r>
            <a:r>
              <a:rPr lang="en-US" dirty="0">
                <a:solidFill>
                  <a:schemeClr val="accent2">
                    <a:lumMod val="75000"/>
                  </a:schemeClr>
                </a:solidFill>
              </a:rPr>
              <a:t> </a:t>
            </a:r>
            <a:r>
              <a:rPr lang="en-US" dirty="0" err="1">
                <a:solidFill>
                  <a:schemeClr val="accent2">
                    <a:lumMod val="75000"/>
                  </a:schemeClr>
                </a:solidFill>
              </a:rPr>
              <a:t>sayt</a:t>
            </a:r>
            <a:r>
              <a:rPr lang="en-US" dirty="0">
                <a:solidFill>
                  <a:schemeClr val="accent2">
                    <a:lumMod val="75000"/>
                  </a:schemeClr>
                </a:solidFill>
              </a:rPr>
              <a:t> </a:t>
            </a:r>
            <a:r>
              <a:rPr lang="en-US" dirty="0" err="1">
                <a:solidFill>
                  <a:schemeClr val="accent2">
                    <a:lumMod val="75000"/>
                  </a:schemeClr>
                </a:solidFill>
              </a:rPr>
              <a:t>linki</a:t>
            </a:r>
            <a:r>
              <a:rPr lang="en-US" dirty="0">
                <a:solidFill>
                  <a:schemeClr val="accent2">
                    <a:lumMod val="75000"/>
                  </a:schemeClr>
                </a:solidFill>
              </a:rPr>
              <a:t>:</a:t>
            </a:r>
            <a:br>
              <a:rPr lang="en-US" dirty="0">
                <a:solidFill>
                  <a:schemeClr val="accent2">
                    <a:lumMod val="75000"/>
                  </a:schemeClr>
                </a:solidFill>
              </a:rPr>
            </a:br>
            <a:br>
              <a:rPr lang="en-US" dirty="0">
                <a:solidFill>
                  <a:schemeClr val="accent2">
                    <a:lumMod val="75000"/>
                  </a:schemeClr>
                </a:solidFill>
              </a:rPr>
            </a:br>
            <a:r>
              <a:rPr lang="en-US" dirty="0">
                <a:solidFill>
                  <a:schemeClr val="accent2">
                    <a:lumMod val="75000"/>
                  </a:schemeClr>
                </a:solidFill>
                <a:hlinkClick r:id="rId2"/>
              </a:rPr>
              <a:t>https://unsplash.com/</a:t>
            </a:r>
            <a:r>
              <a:rPr lang="en-US" dirty="0">
                <a:solidFill>
                  <a:schemeClr val="accent2">
                    <a:lumMod val="75000"/>
                  </a:schemeClr>
                </a:solidFill>
              </a:rPr>
              <a:t> </a:t>
            </a:r>
            <a:endParaRPr lang="ru-RU" dirty="0"/>
          </a:p>
        </p:txBody>
      </p:sp>
      <p:pic>
        <p:nvPicPr>
          <p:cNvPr id="8" name="Рисунок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83516" y="1283646"/>
            <a:ext cx="3188223" cy="480060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9278362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84333" y="357838"/>
            <a:ext cx="10515600" cy="701731"/>
          </a:xfrm>
        </p:spPr>
        <p:txBody>
          <a:bodyPr/>
          <a:lstStyle/>
          <a:p>
            <a:pPr algn="ctr"/>
            <a:r>
              <a:rPr lang="en-US" b="1" dirty="0" err="1">
                <a:solidFill>
                  <a:schemeClr val="accent1"/>
                </a:solidFill>
              </a:rPr>
              <a:t>Chizma</a:t>
            </a:r>
            <a:r>
              <a:rPr lang="en-US" b="1" dirty="0">
                <a:solidFill>
                  <a:schemeClr val="accent1"/>
                </a:solidFill>
              </a:rPr>
              <a:t> </a:t>
            </a:r>
            <a:r>
              <a:rPr lang="en-US" b="1" dirty="0" err="1">
                <a:solidFill>
                  <a:schemeClr val="accent1"/>
                </a:solidFill>
              </a:rPr>
              <a:t>geometriya</a:t>
            </a:r>
            <a:r>
              <a:rPr lang="en-US" b="1" dirty="0">
                <a:solidFill>
                  <a:schemeClr val="accent1"/>
                </a:solidFill>
              </a:rPr>
              <a:t> </a:t>
            </a:r>
            <a:r>
              <a:rPr lang="en-US" b="1" dirty="0" err="1">
                <a:solidFill>
                  <a:schemeClr val="accent1"/>
                </a:solidFill>
              </a:rPr>
              <a:t>va</a:t>
            </a:r>
            <a:r>
              <a:rPr lang="en-US" b="1" dirty="0">
                <a:solidFill>
                  <a:schemeClr val="accent1"/>
                </a:solidFill>
              </a:rPr>
              <a:t> </a:t>
            </a:r>
            <a:r>
              <a:rPr lang="en-US" b="1" dirty="0" err="1">
                <a:solidFill>
                  <a:schemeClr val="accent1"/>
                </a:solidFill>
              </a:rPr>
              <a:t>muhandislik</a:t>
            </a:r>
            <a:r>
              <a:rPr lang="en-US" b="1" dirty="0">
                <a:solidFill>
                  <a:schemeClr val="accent1"/>
                </a:solidFill>
              </a:rPr>
              <a:t> </a:t>
            </a:r>
            <a:r>
              <a:rPr lang="en-US" b="1" dirty="0" err="1">
                <a:solidFill>
                  <a:schemeClr val="accent1"/>
                </a:solidFill>
              </a:rPr>
              <a:t>grafikasi</a:t>
            </a:r>
            <a:endParaRPr lang="ru-RU" dirty="0">
              <a:solidFill>
                <a:schemeClr val="accent1"/>
              </a:solidFill>
            </a:endParaRP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30</a:t>
            </a:fld>
            <a:endParaRPr lang="ru-RU" dirty="0"/>
          </a:p>
        </p:txBody>
      </p:sp>
      <p:sp>
        <p:nvSpPr>
          <p:cNvPr id="7" name="Прямоугольник 112">
            <a:extLst>
              <a:ext uri="{FF2B5EF4-FFF2-40B4-BE49-F238E27FC236}">
                <a16:creationId xmlns:a16="http://schemas.microsoft.com/office/drawing/2014/main" id="{9C8909F7-D927-F740-9836-8F8C8156580D}"/>
              </a:ext>
            </a:extLst>
          </p:cNvPr>
          <p:cNvSpPr/>
          <p:nvPr/>
        </p:nvSpPr>
        <p:spPr>
          <a:xfrm>
            <a:off x="4865966" y="1960686"/>
            <a:ext cx="5253981" cy="369332"/>
          </a:xfrm>
          <a:prstGeom prst="rect">
            <a:avLst/>
          </a:prstGeom>
        </p:spPr>
        <p:txBody>
          <a:bodyPr wrap="square">
            <a:spAutoFit/>
          </a:bodyPr>
          <a:lstStyle/>
          <a:p>
            <a:r>
              <a:rPr lang="uz-Cyrl-UZ" b="1" i="1" dirty="0"/>
              <a:t> </a:t>
            </a:r>
            <a:endParaRPr lang="ru-RU" dirty="0"/>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6831" y="1318844"/>
            <a:ext cx="3030415" cy="4545623"/>
          </a:xfrm>
          <a:prstGeom prst="rect">
            <a:avLst/>
          </a:prstGeom>
          <a:ln>
            <a:noFill/>
          </a:ln>
          <a:effectLst>
            <a:softEdge rad="112500"/>
          </a:effectLst>
        </p:spPr>
      </p:pic>
      <p:sp>
        <p:nvSpPr>
          <p:cNvPr id="8" name="Прямоугольник 7"/>
          <p:cNvSpPr/>
          <p:nvPr/>
        </p:nvSpPr>
        <p:spPr>
          <a:xfrm>
            <a:off x="3838548" y="2529826"/>
            <a:ext cx="4607169" cy="2123658"/>
          </a:xfrm>
          <a:prstGeom prst="rect">
            <a:avLst/>
          </a:prstGeom>
        </p:spPr>
        <p:txBody>
          <a:bodyPr wrap="square">
            <a:spAutoFit/>
          </a:bodyPr>
          <a:lstStyle/>
          <a:p>
            <a:pPr algn="ctr"/>
            <a:r>
              <a:rPr lang="en-US" sz="6600" i="1" dirty="0" err="1">
                <a:solidFill>
                  <a:schemeClr val="accent2">
                    <a:lumMod val="75000"/>
                  </a:schemeClr>
                </a:solidFill>
              </a:rPr>
              <a:t>E`tiboringiz</a:t>
            </a:r>
            <a:r>
              <a:rPr lang="en-US" sz="6600" i="1" dirty="0">
                <a:solidFill>
                  <a:schemeClr val="accent2">
                    <a:lumMod val="75000"/>
                  </a:schemeClr>
                </a:solidFill>
              </a:rPr>
              <a:t> </a:t>
            </a:r>
            <a:r>
              <a:rPr lang="en-US" sz="6600" i="1" dirty="0" err="1">
                <a:solidFill>
                  <a:schemeClr val="accent2">
                    <a:lumMod val="75000"/>
                  </a:schemeClr>
                </a:solidFill>
              </a:rPr>
              <a:t>uchun</a:t>
            </a:r>
            <a:r>
              <a:rPr lang="en-US" sz="6600" i="1" dirty="0">
                <a:solidFill>
                  <a:schemeClr val="accent2">
                    <a:lumMod val="75000"/>
                  </a:schemeClr>
                </a:solidFill>
              </a:rPr>
              <a:t> </a:t>
            </a:r>
            <a:r>
              <a:rPr lang="en-US" sz="6600" i="1" dirty="0" err="1">
                <a:solidFill>
                  <a:schemeClr val="accent2">
                    <a:lumMod val="75000"/>
                  </a:schemeClr>
                </a:solidFill>
              </a:rPr>
              <a:t>rahmat</a:t>
            </a:r>
            <a:r>
              <a:rPr lang="en-US" sz="6600" i="1" dirty="0">
                <a:solidFill>
                  <a:schemeClr val="accent2">
                    <a:lumMod val="75000"/>
                  </a:schemeClr>
                </a:solidFill>
              </a:rPr>
              <a:t>!</a:t>
            </a:r>
            <a:endParaRPr lang="ru-RU" sz="6600" i="1" dirty="0">
              <a:solidFill>
                <a:schemeClr val="accent2">
                  <a:lumMod val="75000"/>
                </a:schemeClr>
              </a:solidFill>
            </a:endParaRPr>
          </a:p>
        </p:txBody>
      </p:sp>
      <p:pic>
        <p:nvPicPr>
          <p:cNvPr id="9" name="Рисунок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18915" y="1303968"/>
            <a:ext cx="3125082" cy="4747846"/>
          </a:xfrm>
          <a:prstGeom prst="rect">
            <a:avLst/>
          </a:prstGeom>
          <a:ln>
            <a:noFill/>
          </a:ln>
          <a:effectLst>
            <a:outerShdw blurRad="292100" dist="139700" dir="2700000" algn="tl" rotWithShape="0">
              <a:srgbClr val="333333">
                <a:alpha val="65000"/>
              </a:srgbClr>
            </a:outerShdw>
          </a:effectLst>
        </p:spPr>
      </p:pic>
      <p:sp>
        <p:nvSpPr>
          <p:cNvPr id="4" name="Прямоугольник 3"/>
          <p:cNvSpPr/>
          <p:nvPr/>
        </p:nvSpPr>
        <p:spPr>
          <a:xfrm>
            <a:off x="6256172" y="6212343"/>
            <a:ext cx="6096000" cy="430887"/>
          </a:xfrm>
          <a:prstGeom prst="rect">
            <a:avLst/>
          </a:prstGeom>
        </p:spPr>
        <p:txBody>
          <a:bodyPr>
            <a:spAutoFit/>
          </a:bodyPr>
          <a:lstStyle/>
          <a:p>
            <a:r>
              <a:rPr lang="ru-RU" sz="1100" dirty="0" err="1"/>
              <a:t>Kevin</a:t>
            </a:r>
            <a:r>
              <a:rPr lang="ru-RU" sz="1100" dirty="0"/>
              <a:t> V. (2022). </a:t>
            </a:r>
            <a:r>
              <a:rPr lang="ru-RU" sz="1100" dirty="0" err="1"/>
              <a:t>The</a:t>
            </a:r>
            <a:r>
              <a:rPr lang="ru-RU" sz="1100" dirty="0"/>
              <a:t> </a:t>
            </a:r>
            <a:r>
              <a:rPr lang="ru-RU" sz="1100" dirty="0" err="1"/>
              <a:t>Articulated</a:t>
            </a:r>
            <a:r>
              <a:rPr lang="ru-RU" sz="1100" dirty="0"/>
              <a:t> </a:t>
            </a:r>
            <a:r>
              <a:rPr lang="ru-RU" sz="1100" dirty="0" err="1"/>
              <a:t>Wall</a:t>
            </a:r>
            <a:r>
              <a:rPr lang="ru-RU" sz="1100" dirty="0"/>
              <a:t>, </a:t>
            </a:r>
            <a:r>
              <a:rPr lang="ru-RU" sz="1100" dirty="0" err="1"/>
              <a:t>better</a:t>
            </a:r>
            <a:r>
              <a:rPr lang="ru-RU" sz="1100" dirty="0"/>
              <a:t> </a:t>
            </a:r>
            <a:r>
              <a:rPr lang="ru-RU" sz="1100" dirty="0" err="1"/>
              <a:t>known</a:t>
            </a:r>
            <a:r>
              <a:rPr lang="ru-RU" sz="1100" dirty="0"/>
              <a:t> </a:t>
            </a:r>
            <a:r>
              <a:rPr lang="ru-RU" sz="1100" dirty="0" err="1"/>
              <a:t>as</a:t>
            </a:r>
            <a:r>
              <a:rPr lang="ru-RU" sz="1100" dirty="0"/>
              <a:t> </a:t>
            </a:r>
            <a:r>
              <a:rPr lang="ru-RU" sz="1100" dirty="0" err="1"/>
              <a:t>the</a:t>
            </a:r>
            <a:r>
              <a:rPr lang="ru-RU" sz="1100" dirty="0"/>
              <a:t> I-25 </a:t>
            </a:r>
            <a:r>
              <a:rPr lang="ru-RU" sz="1100" dirty="0" err="1"/>
              <a:t>french</a:t>
            </a:r>
            <a:r>
              <a:rPr lang="ru-RU" sz="1100" dirty="0"/>
              <a:t> </a:t>
            </a:r>
            <a:r>
              <a:rPr lang="ru-RU" sz="1100" dirty="0" err="1"/>
              <a:t>fries</a:t>
            </a:r>
            <a:r>
              <a:rPr lang="ru-RU" sz="1100" dirty="0"/>
              <a:t> </a:t>
            </a:r>
            <a:r>
              <a:rPr lang="ru-RU" sz="1100" dirty="0" err="1"/>
              <a:t>by</a:t>
            </a:r>
            <a:r>
              <a:rPr lang="ru-RU" sz="1100" dirty="0"/>
              <a:t> </a:t>
            </a:r>
            <a:r>
              <a:rPr lang="ru-RU" sz="1100" dirty="0" err="1"/>
              <a:t>Herbert</a:t>
            </a:r>
            <a:r>
              <a:rPr lang="ru-RU" sz="1100" dirty="0"/>
              <a:t> </a:t>
            </a:r>
            <a:r>
              <a:rPr lang="ru-RU" sz="1100" dirty="0" err="1"/>
              <a:t>Bayer</a:t>
            </a:r>
            <a:r>
              <a:rPr lang="ru-RU" sz="1100" dirty="0"/>
              <a:t>. </a:t>
            </a:r>
            <a:r>
              <a:rPr lang="ru-RU" sz="1100" dirty="0" err="1"/>
              <a:t>Unsplash</a:t>
            </a:r>
            <a:r>
              <a:rPr lang="ru-RU" sz="1100" dirty="0"/>
              <a:t>. https://unsplash.com/photos/-NUxh4Xop74</a:t>
            </a:r>
          </a:p>
        </p:txBody>
      </p:sp>
      <p:sp>
        <p:nvSpPr>
          <p:cNvPr id="10" name="Прямоугольник 9"/>
          <p:cNvSpPr/>
          <p:nvPr/>
        </p:nvSpPr>
        <p:spPr>
          <a:xfrm>
            <a:off x="2366082" y="6228398"/>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License</a:t>
            </a:r>
            <a:r>
              <a:rPr lang="en-US" sz="1050" dirty="0"/>
              <a:t>. </a:t>
            </a:r>
            <a:br>
              <a:rPr lang="en-US" sz="1050" dirty="0"/>
            </a:br>
            <a:r>
              <a:rPr lang="ru-RU" sz="1050" dirty="0"/>
              <a:t>https://unsplash.com/</a:t>
            </a:r>
          </a:p>
        </p:txBody>
      </p:sp>
    </p:spTree>
    <p:extLst>
      <p:ext uri="{BB962C8B-B14F-4D97-AF65-F5344CB8AC3E}">
        <p14:creationId xmlns:p14="http://schemas.microsoft.com/office/powerpoint/2010/main" val="3479837661"/>
      </p:ext>
    </p:extLst>
  </p:cSld>
  <p:clrMapOvr>
    <a:masterClrMapping/>
  </p:clrMapOvr>
</p:sld>
</file>

<file path=ppt/theme/theme1.xml><?xml version="1.0" encoding="utf-8"?>
<a:theme xmlns:a="http://schemas.openxmlformats.org/drawingml/2006/main" name="Тема Office">
  <a:themeElements>
    <a:clrScheme name="IT Pitch deck">
      <a:dk1>
        <a:sysClr val="windowText" lastClr="000000"/>
      </a:dk1>
      <a:lt1>
        <a:sysClr val="window" lastClr="FFFFFF"/>
      </a:lt1>
      <a:dk2>
        <a:srgbClr val="44546A"/>
      </a:dk2>
      <a:lt2>
        <a:srgbClr val="E7E6E6"/>
      </a:lt2>
      <a:accent1>
        <a:srgbClr val="0051E8"/>
      </a:accent1>
      <a:accent2>
        <a:srgbClr val="367CFF"/>
      </a:accent2>
      <a:accent3>
        <a:srgbClr val="00369B"/>
      </a:accent3>
      <a:accent4>
        <a:srgbClr val="FA3585"/>
      </a:accent4>
      <a:accent5>
        <a:srgbClr val="5B9BD5"/>
      </a:accent5>
      <a:accent6>
        <a:srgbClr val="70AD47"/>
      </a:accent6>
      <a:hlink>
        <a:srgbClr val="0563C1"/>
      </a:hlink>
      <a:folHlink>
        <a:srgbClr val="954F72"/>
      </a:folHlink>
    </a:clrScheme>
    <a:fontScheme name="Другая 4">
      <a:majorFont>
        <a:latin typeface="Oswald"/>
        <a:ea typeface=""/>
        <a:cs typeface=""/>
      </a:majorFont>
      <a:minorFont>
        <a:latin typeface="Oswald Light"/>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1604</TotalTime>
  <Words>2778</Words>
  <Application>Microsoft Office PowerPoint</Application>
  <PresentationFormat>Широкоэкранный</PresentationFormat>
  <Paragraphs>146</Paragraphs>
  <Slides>30</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30</vt:i4>
      </vt:variant>
    </vt:vector>
  </HeadingPairs>
  <TitlesOfParts>
    <vt:vector size="36" baseType="lpstr">
      <vt:lpstr>Arial</vt:lpstr>
      <vt:lpstr>Times New Roman</vt:lpstr>
      <vt:lpstr>Oswald Light</vt:lpstr>
      <vt:lpstr>Calibri</vt:lpstr>
      <vt:lpstr>Oswald</vt:lpstr>
      <vt:lpstr>Тема Office</vt:lpstr>
      <vt:lpstr>Презентация PowerPoint</vt:lpstr>
      <vt:lpstr>Презентация PowerPoint</vt:lpstr>
      <vt:lpstr>Sirtlarni loyihalash va joylashtirish. Silindrsimon va konussimon shakllar.   </vt:lpstr>
      <vt:lpstr>3D modellashtirish haqida tushuncha. sirtlar va ularning klassifikatsiyasi.</vt:lpstr>
      <vt:lpstr>Презентация PowerPoint</vt:lpstr>
      <vt:lpstr>Презентация PowerPoint</vt:lpstr>
      <vt:lpstr>Презентация PowerPoint</vt:lpstr>
      <vt:lpstr>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«Текстовые стили» - «Matn uslublari» oynasidagi «Имя шрифта» - «Shrift nomi» tanlash men’yusi asosida shrift nomlari ro’yxatidan ISOCPEUR </vt:lpstr>
      <vt:lpstr>5.2. Sirtlar va ular bilan bog’liq ilmiy izlanishlar.</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Foydalanilgan adabiyotlar va sayt linklari</vt:lpstr>
      <vt:lpstr>Chizma geometriya va muhandislik grafikasi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Ким Воронин</dc:creator>
  <cp:lastModifiedBy>User</cp:lastModifiedBy>
  <cp:revision>109</cp:revision>
  <dcterms:created xsi:type="dcterms:W3CDTF">2021-03-13T09:42:31Z</dcterms:created>
  <dcterms:modified xsi:type="dcterms:W3CDTF">2023-10-04T04:00:10Z</dcterms:modified>
</cp:coreProperties>
</file>