
<file path=[Content_Types].xml><?xml version="1.0" encoding="utf-8"?>
<Types xmlns="http://schemas.openxmlformats.org/package/2006/content-types">
  <Default ContentType="image/jpeg" Extension="jpg"/>
  <Default ContentType="application/vnd.openxmlformats-officedocument.vmlDrawing" Extension="vml"/>
  <Default ContentType="application/x-fontdata" Extension="fntdata"/>
  <Default ContentType="application/xml" Extension="xml"/>
  <Default ContentType="image/png" Extension="png"/>
  <Default ContentType="application/vnd.openxmlformats-officedocument.wordprocessingml.document" Extension="docx"/>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wordprocessingml.document" PartName="/ppt/embeddings/Microsoft_Office_Word_Document1.docx"/>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Lst>
  <p:sldSz cy="6858000" cx="12192000"/>
  <p:notesSz cx="6858000" cy="9144000"/>
  <p:embeddedFontLst>
    <p:embeddedFont>
      <p:font typeface="Oswald Light"/>
      <p:regular r:id="rId31"/>
      <p:bold r:id="rId32"/>
    </p:embeddedFont>
    <p:embeddedFont>
      <p:font typeface="Oswald"/>
      <p:regular r:id="rId33"/>
      <p:bold r:id="rId34"/>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pos="3840">
          <p15:clr>
            <a:srgbClr val="A4A3A4"/>
          </p15:clr>
        </p15:guide>
        <p15:guide id="2" orient="horz" pos="2160">
          <p15:clr>
            <a:srgbClr val="A4A3A4"/>
          </p15:clr>
        </p15:guide>
        <p15:guide id="3" pos="869">
          <p15:clr>
            <a:srgbClr val="A4A3A4"/>
          </p15:clr>
        </p15:guide>
      </p15:sldGuideLst>
    </p:ext>
    <p:ext uri="GoogleSlidesCustomDataVersion2">
      <go:slidesCustomData xmlns:go="http://customooxmlschemas.google.com/" r:id="rId35" roundtripDataSignature="AMtx7miEvls0aNCkwBG6y/DH0kmQwjatk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3840"/>
        <p:guide pos="2160" orient="horz"/>
        <p:guide pos="869"/>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font" Target="fonts/OswaldLight-regular.fntdata"/><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font" Target="fonts/Oswald-regular.fntdata"/><Relationship Id="rId10" Type="http://schemas.openxmlformats.org/officeDocument/2006/relationships/slide" Target="slides/slide5.xml"/><Relationship Id="rId32" Type="http://schemas.openxmlformats.org/officeDocument/2006/relationships/font" Target="fonts/OswaldLight-bold.fntdata"/><Relationship Id="rId13" Type="http://schemas.openxmlformats.org/officeDocument/2006/relationships/slide" Target="slides/slide8.xml"/><Relationship Id="rId35" Type="http://customschemas.google.com/relationships/presentationmetadata" Target="metadata"/><Relationship Id="rId12" Type="http://schemas.openxmlformats.org/officeDocument/2006/relationships/slide" Target="slides/slide7.xml"/><Relationship Id="rId34" Type="http://schemas.openxmlformats.org/officeDocument/2006/relationships/font" Target="fonts/Oswald-bold.fntdata"/><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4" name="Shape 114"/>
        <p:cNvGrpSpPr/>
        <p:nvPr/>
      </p:nvGrpSpPr>
      <p:grpSpPr>
        <a:xfrm>
          <a:off x="0" y="0"/>
          <a:ext cx="0" cy="0"/>
          <a:chOff x="0" y="0"/>
          <a:chExt cx="0" cy="0"/>
        </a:xfrm>
      </p:grpSpPr>
      <p:sp>
        <p:nvSpPr>
          <p:cNvPr id="115" name="Google Shape;11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6" name="Google Shape;11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8" name="Shape 138"/>
        <p:cNvGrpSpPr/>
        <p:nvPr/>
      </p:nvGrpSpPr>
      <p:grpSpPr>
        <a:xfrm>
          <a:off x="0" y="0"/>
          <a:ext cx="0" cy="0"/>
          <a:chOff x="0" y="0"/>
          <a:chExt cx="0" cy="0"/>
        </a:xfrm>
      </p:grpSpPr>
      <p:sp>
        <p:nvSpPr>
          <p:cNvPr id="139" name="Google Shape;139;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0" name="Google Shape;14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5" name="Shape 155"/>
        <p:cNvGrpSpPr/>
        <p:nvPr/>
      </p:nvGrpSpPr>
      <p:grpSpPr>
        <a:xfrm>
          <a:off x="0" y="0"/>
          <a:ext cx="0" cy="0"/>
          <a:chOff x="0" y="0"/>
          <a:chExt cx="0" cy="0"/>
        </a:xfrm>
      </p:grpSpPr>
      <p:sp>
        <p:nvSpPr>
          <p:cNvPr id="156" name="Google Shape;156;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7" name="Google Shape;157;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1" name="Shape 161"/>
        <p:cNvGrpSpPr/>
        <p:nvPr/>
      </p:nvGrpSpPr>
      <p:grpSpPr>
        <a:xfrm>
          <a:off x="0" y="0"/>
          <a:ext cx="0" cy="0"/>
          <a:chOff x="0" y="0"/>
          <a:chExt cx="0" cy="0"/>
        </a:xfrm>
      </p:grpSpPr>
      <p:sp>
        <p:nvSpPr>
          <p:cNvPr id="162" name="Google Shape;162;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3" name="Google Shape;163;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7" name="Shape 167"/>
        <p:cNvGrpSpPr/>
        <p:nvPr/>
      </p:nvGrpSpPr>
      <p:grpSpPr>
        <a:xfrm>
          <a:off x="0" y="0"/>
          <a:ext cx="0" cy="0"/>
          <a:chOff x="0" y="0"/>
          <a:chExt cx="0" cy="0"/>
        </a:xfrm>
      </p:grpSpPr>
      <p:sp>
        <p:nvSpPr>
          <p:cNvPr id="168" name="Google Shape;168;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9" name="Google Shape;169;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5" name="Shape 175"/>
        <p:cNvGrpSpPr/>
        <p:nvPr/>
      </p:nvGrpSpPr>
      <p:grpSpPr>
        <a:xfrm>
          <a:off x="0" y="0"/>
          <a:ext cx="0" cy="0"/>
          <a:chOff x="0" y="0"/>
          <a:chExt cx="0" cy="0"/>
        </a:xfrm>
      </p:grpSpPr>
      <p:sp>
        <p:nvSpPr>
          <p:cNvPr id="176" name="Google Shape;17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7" name="Google Shape;17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2" name="Shape 192"/>
        <p:cNvGrpSpPr/>
        <p:nvPr/>
      </p:nvGrpSpPr>
      <p:grpSpPr>
        <a:xfrm>
          <a:off x="0" y="0"/>
          <a:ext cx="0" cy="0"/>
          <a:chOff x="0" y="0"/>
          <a:chExt cx="0" cy="0"/>
        </a:xfrm>
      </p:grpSpPr>
      <p:sp>
        <p:nvSpPr>
          <p:cNvPr id="193" name="Google Shape;19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4" name="Google Shape;19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0" name="Shape 200"/>
        <p:cNvGrpSpPr/>
        <p:nvPr/>
      </p:nvGrpSpPr>
      <p:grpSpPr>
        <a:xfrm>
          <a:off x="0" y="0"/>
          <a:ext cx="0" cy="0"/>
          <a:chOff x="0" y="0"/>
          <a:chExt cx="0" cy="0"/>
        </a:xfrm>
      </p:grpSpPr>
      <p:sp>
        <p:nvSpPr>
          <p:cNvPr id="201" name="Google Shape;201;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2" name="Google Shape;202;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6" name="Google Shape;226;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0" name="Shape 230"/>
        <p:cNvGrpSpPr/>
        <p:nvPr/>
      </p:nvGrpSpPr>
      <p:grpSpPr>
        <a:xfrm>
          <a:off x="0" y="0"/>
          <a:ext cx="0" cy="0"/>
          <a:chOff x="0" y="0"/>
          <a:chExt cx="0" cy="0"/>
        </a:xfrm>
      </p:grpSpPr>
      <p:sp>
        <p:nvSpPr>
          <p:cNvPr id="231" name="Google Shape;231;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2" name="Google Shape;232;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6" name="Shape 236"/>
        <p:cNvGrpSpPr/>
        <p:nvPr/>
      </p:nvGrpSpPr>
      <p:grpSpPr>
        <a:xfrm>
          <a:off x="0" y="0"/>
          <a:ext cx="0" cy="0"/>
          <a:chOff x="0" y="0"/>
          <a:chExt cx="0" cy="0"/>
        </a:xfrm>
      </p:grpSpPr>
      <p:sp>
        <p:nvSpPr>
          <p:cNvPr id="237" name="Google Shape;237;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8" name="Google Shape;238;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3" name="Shape 263"/>
        <p:cNvGrpSpPr/>
        <p:nvPr/>
      </p:nvGrpSpPr>
      <p:grpSpPr>
        <a:xfrm>
          <a:off x="0" y="0"/>
          <a:ext cx="0" cy="0"/>
          <a:chOff x="0" y="0"/>
          <a:chExt cx="0" cy="0"/>
        </a:xfrm>
      </p:grpSpPr>
      <p:sp>
        <p:nvSpPr>
          <p:cNvPr id="264" name="Google Shape;264;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5" name="Google Shape;265;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3" name="Shape 273"/>
        <p:cNvGrpSpPr/>
        <p:nvPr/>
      </p:nvGrpSpPr>
      <p:grpSpPr>
        <a:xfrm>
          <a:off x="0" y="0"/>
          <a:ext cx="0" cy="0"/>
          <a:chOff x="0" y="0"/>
          <a:chExt cx="0" cy="0"/>
        </a:xfrm>
      </p:grpSpPr>
      <p:sp>
        <p:nvSpPr>
          <p:cNvPr id="274" name="Google Shape;274;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5" name="Google Shape;275;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8" name="Shape 308"/>
        <p:cNvGrpSpPr/>
        <p:nvPr/>
      </p:nvGrpSpPr>
      <p:grpSpPr>
        <a:xfrm>
          <a:off x="0" y="0"/>
          <a:ext cx="0" cy="0"/>
          <a:chOff x="0" y="0"/>
          <a:chExt cx="0" cy="0"/>
        </a:xfrm>
      </p:grpSpPr>
      <p:sp>
        <p:nvSpPr>
          <p:cNvPr id="309" name="Google Shape;30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0" name="Google Shape;31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jp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Титульный слайд">
  <p:cSld name="3_Титульный слайд">
    <p:bg>
      <p:bgPr>
        <a:gradFill>
          <a:gsLst>
            <a:gs pos="0">
              <a:srgbClr val="2A73FE"/>
            </a:gs>
            <a:gs pos="100000">
              <a:schemeClr val="accent3"/>
            </a:gs>
          </a:gsLst>
          <a:lin ang="2700000" scaled="0"/>
        </a:gradFill>
      </p:bgPr>
    </p:bg>
    <p:spTree>
      <p:nvGrpSpPr>
        <p:cNvPr id="11" name="Shape 11"/>
        <p:cNvGrpSpPr/>
        <p:nvPr/>
      </p:nvGrpSpPr>
      <p:grpSpPr>
        <a:xfrm>
          <a:off x="0" y="0"/>
          <a:ext cx="0" cy="0"/>
          <a:chOff x="0" y="0"/>
          <a:chExt cx="0" cy="0"/>
        </a:xfrm>
      </p:grpSpPr>
      <p:sp>
        <p:nvSpPr>
          <p:cNvPr id="12" name="Google Shape;12;p27"/>
          <p:cNvSpPr/>
          <p:nvPr/>
        </p:nvSpPr>
        <p:spPr>
          <a:xfrm rot="5400000">
            <a:off x="7804306" y="-95855"/>
            <a:ext cx="4290312" cy="4482022"/>
          </a:xfrm>
          <a:custGeom>
            <a:rect b="b" l="l" r="r" t="t"/>
            <a:pathLst>
              <a:path extrusionOk="0" h="4482022" w="429031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a:gsLst>
              <a:gs pos="0">
                <a:srgbClr val="0051E8">
                  <a:alpha val="29803"/>
                </a:srgbClr>
              </a:gs>
              <a:gs pos="83000">
                <a:srgbClr val="00369B">
                  <a:alpha val="72941"/>
                </a:srgbClr>
              </a:gs>
              <a:gs pos="100000">
                <a:srgbClr val="00369B">
                  <a:alpha val="72941"/>
                </a:srgbClr>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450" u="none" cap="none" strike="noStrike">
              <a:solidFill>
                <a:srgbClr val="FFFFFF"/>
              </a:solidFill>
              <a:latin typeface="Oswald Light"/>
              <a:ea typeface="Oswald Light"/>
              <a:cs typeface="Oswald Light"/>
              <a:sym typeface="Oswald Light"/>
            </a:endParaRPr>
          </a:p>
        </p:txBody>
      </p:sp>
      <p:sp>
        <p:nvSpPr>
          <p:cNvPr id="13" name="Google Shape;13;p27"/>
          <p:cNvSpPr/>
          <p:nvPr/>
        </p:nvSpPr>
        <p:spPr>
          <a:xfrm flipH="1">
            <a:off x="-2" y="2162939"/>
            <a:ext cx="4614553" cy="4698421"/>
          </a:xfrm>
          <a:custGeom>
            <a:rect b="b" l="l" r="r" t="t"/>
            <a:pathLst>
              <a:path extrusionOk="0" h="6362288" w="6248719">
                <a:moveTo>
                  <a:pt x="6248719" y="0"/>
                </a:moveTo>
                <a:lnTo>
                  <a:pt x="6248719" y="6362288"/>
                </a:lnTo>
                <a:lnTo>
                  <a:pt x="0" y="6362288"/>
                </a:lnTo>
                <a:cubicBezTo>
                  <a:pt x="0" y="2956723"/>
                  <a:pt x="2674482" y="175818"/>
                  <a:pt x="6037680" y="5337"/>
                </a:cubicBezTo>
                <a:close/>
              </a:path>
            </a:pathLst>
          </a:custGeom>
          <a:gradFill>
            <a:gsLst>
              <a:gs pos="0">
                <a:srgbClr val="0051E8">
                  <a:alpha val="41960"/>
                </a:srgbClr>
              </a:gs>
              <a:gs pos="83000">
                <a:schemeClr val="accent3"/>
              </a:gs>
              <a:gs pos="100000">
                <a:schemeClr val="accent3"/>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450" u="none" cap="none" strike="noStrike">
              <a:solidFill>
                <a:srgbClr val="FFFFFF"/>
              </a:solidFill>
              <a:latin typeface="Oswald Light"/>
              <a:ea typeface="Oswald Light"/>
              <a:cs typeface="Oswald Light"/>
              <a:sym typeface="Oswald Light"/>
            </a:endParaRPr>
          </a:p>
        </p:txBody>
      </p:sp>
      <p:sp>
        <p:nvSpPr>
          <p:cNvPr id="14" name="Google Shape;14;p27"/>
          <p:cNvSpPr/>
          <p:nvPr>
            <p:ph idx="2" type="pic"/>
          </p:nvPr>
        </p:nvSpPr>
        <p:spPr>
          <a:xfrm>
            <a:off x="-3368357" y="-1577499"/>
            <a:ext cx="10012998" cy="10012998"/>
          </a:xfrm>
          <a:prstGeom prst="ellipse">
            <a:avLst/>
          </a:prstGeom>
          <a:solidFill>
            <a:schemeClr val="lt1"/>
          </a:solid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Заголовок и объект">
  <p:cSld name="2_Заголовок и объект">
    <p:spTree>
      <p:nvGrpSpPr>
        <p:cNvPr id="15" name="Shape 15"/>
        <p:cNvGrpSpPr/>
        <p:nvPr/>
      </p:nvGrpSpPr>
      <p:grpSpPr>
        <a:xfrm>
          <a:off x="0" y="0"/>
          <a:ext cx="0" cy="0"/>
          <a:chOff x="0" y="0"/>
          <a:chExt cx="0" cy="0"/>
        </a:xfrm>
      </p:grpSpPr>
      <p:sp>
        <p:nvSpPr>
          <p:cNvPr id="16" name="Google Shape;16;p28"/>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Begijonov Makhmudbek</a:t>
            </a:r>
            <a:endParaRPr b="0" i="0" sz="1200">
              <a:solidFill>
                <a:srgbClr val="7F7F7F"/>
              </a:solidFill>
              <a:latin typeface="Oswald Light"/>
              <a:ea typeface="Oswald Light"/>
              <a:cs typeface="Oswald Light"/>
              <a:sym typeface="Oswald Light"/>
            </a:endParaRPr>
          </a:p>
        </p:txBody>
      </p:sp>
      <p:sp>
        <p:nvSpPr>
          <p:cNvPr id="17" name="Google Shape;17;p28"/>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8" name="Google Shape;18;p2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Титульный слайд">
  <p:cSld name="Титульный слайд">
    <p:bg>
      <p:bgPr>
        <a:gradFill>
          <a:gsLst>
            <a:gs pos="0">
              <a:srgbClr val="2A73FE"/>
            </a:gs>
            <a:gs pos="100000">
              <a:schemeClr val="accent3"/>
            </a:gs>
          </a:gsLst>
          <a:lin ang="2700000" scaled="0"/>
        </a:gradFill>
      </p:bgPr>
    </p:bg>
    <p:spTree>
      <p:nvGrpSpPr>
        <p:cNvPr id="19" name="Shape 19"/>
        <p:cNvGrpSpPr/>
        <p:nvPr/>
      </p:nvGrpSpPr>
      <p:grpSpPr>
        <a:xfrm>
          <a:off x="0" y="0"/>
          <a:ext cx="0" cy="0"/>
          <a:chOff x="0" y="0"/>
          <a:chExt cx="0" cy="0"/>
        </a:xfrm>
      </p:grpSpPr>
      <p:sp>
        <p:nvSpPr>
          <p:cNvPr id="20" name="Google Shape;20;p29"/>
          <p:cNvSpPr/>
          <p:nvPr/>
        </p:nvSpPr>
        <p:spPr>
          <a:xfrm rot="5400000">
            <a:off x="7804306" y="-95855"/>
            <a:ext cx="4290312" cy="4482022"/>
          </a:xfrm>
          <a:custGeom>
            <a:rect b="b" l="l" r="r" t="t"/>
            <a:pathLst>
              <a:path extrusionOk="0" h="4482022" w="429031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a:gsLst>
              <a:gs pos="0">
                <a:srgbClr val="0051E8">
                  <a:alpha val="29803"/>
                </a:srgbClr>
              </a:gs>
              <a:gs pos="83000">
                <a:srgbClr val="00369B">
                  <a:alpha val="72941"/>
                </a:srgbClr>
              </a:gs>
              <a:gs pos="100000">
                <a:srgbClr val="00369B">
                  <a:alpha val="72941"/>
                </a:srgbClr>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sp>
        <p:nvSpPr>
          <p:cNvPr id="21" name="Google Shape;21;p29"/>
          <p:cNvSpPr/>
          <p:nvPr/>
        </p:nvSpPr>
        <p:spPr>
          <a:xfrm flipH="1">
            <a:off x="-2" y="2162939"/>
            <a:ext cx="4614553" cy="4698421"/>
          </a:xfrm>
          <a:custGeom>
            <a:rect b="b" l="l" r="r" t="t"/>
            <a:pathLst>
              <a:path extrusionOk="0" h="6362288" w="6248719">
                <a:moveTo>
                  <a:pt x="6248719" y="0"/>
                </a:moveTo>
                <a:lnTo>
                  <a:pt x="6248719" y="6362288"/>
                </a:lnTo>
                <a:lnTo>
                  <a:pt x="0" y="6362288"/>
                </a:lnTo>
                <a:cubicBezTo>
                  <a:pt x="0" y="2956723"/>
                  <a:pt x="2674482" y="175818"/>
                  <a:pt x="6037680" y="5337"/>
                </a:cubicBezTo>
                <a:close/>
              </a:path>
            </a:pathLst>
          </a:custGeom>
          <a:gradFill>
            <a:gsLst>
              <a:gs pos="0">
                <a:srgbClr val="0051E8">
                  <a:alpha val="41960"/>
                </a:srgbClr>
              </a:gs>
              <a:gs pos="83000">
                <a:schemeClr val="accent3"/>
              </a:gs>
              <a:gs pos="100000">
                <a:schemeClr val="accent3"/>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pic>
        <p:nvPicPr>
          <p:cNvPr id="22" name="Google Shape;22;p29"/>
          <p:cNvPicPr preferRelativeResize="0"/>
          <p:nvPr/>
        </p:nvPicPr>
        <p:blipFill rotWithShape="1">
          <a:blip r:embed="rId2">
            <a:alphaModFix/>
          </a:blip>
          <a:srcRect b="0" l="0" r="0" t="0"/>
          <a:stretch/>
        </p:blipFill>
        <p:spPr>
          <a:xfrm>
            <a:off x="275612" y="1103505"/>
            <a:ext cx="6771723" cy="718151"/>
          </a:xfrm>
          <a:prstGeom prst="rect">
            <a:avLst/>
          </a:prstGeom>
          <a:noFill/>
          <a:ln>
            <a:noFill/>
          </a:ln>
        </p:spPr>
      </p:pic>
      <p:sp>
        <p:nvSpPr>
          <p:cNvPr id="23" name="Google Shape;23;p29"/>
          <p:cNvSpPr/>
          <p:nvPr>
            <p:ph idx="2" type="pic"/>
          </p:nvPr>
        </p:nvSpPr>
        <p:spPr>
          <a:xfrm>
            <a:off x="298267" y="1800225"/>
            <a:ext cx="6731183" cy="3954271"/>
          </a:xfrm>
          <a:prstGeom prst="roundRect">
            <a:avLst>
              <a:gd fmla="val 287" name="adj"/>
            </a:avLst>
          </a:prstGeom>
          <a:solidFill>
            <a:schemeClr val="lt1"/>
          </a:solid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Титульный слайд">
  <p:cSld name="1_Титульный слайд">
    <p:bg>
      <p:bgPr>
        <a:gradFill>
          <a:gsLst>
            <a:gs pos="0">
              <a:srgbClr val="2A73FE"/>
            </a:gs>
            <a:gs pos="100000">
              <a:schemeClr val="accent3"/>
            </a:gs>
          </a:gsLst>
          <a:lin ang="2700000" scaled="0"/>
        </a:gradFill>
      </p:bgPr>
    </p:bg>
    <p:spTree>
      <p:nvGrpSpPr>
        <p:cNvPr id="24" name="Shape 24"/>
        <p:cNvGrpSpPr/>
        <p:nvPr/>
      </p:nvGrpSpPr>
      <p:grpSpPr>
        <a:xfrm>
          <a:off x="0" y="0"/>
          <a:ext cx="0" cy="0"/>
          <a:chOff x="0" y="0"/>
          <a:chExt cx="0" cy="0"/>
        </a:xfrm>
      </p:grpSpPr>
      <p:sp>
        <p:nvSpPr>
          <p:cNvPr id="25" name="Google Shape;25;p30"/>
          <p:cNvSpPr/>
          <p:nvPr/>
        </p:nvSpPr>
        <p:spPr>
          <a:xfrm rot="5400000">
            <a:off x="7804306" y="-95855"/>
            <a:ext cx="4290312" cy="4482022"/>
          </a:xfrm>
          <a:custGeom>
            <a:rect b="b" l="l" r="r" t="t"/>
            <a:pathLst>
              <a:path extrusionOk="0" h="4482022" w="4290312">
                <a:moveTo>
                  <a:pt x="0" y="4445166"/>
                </a:moveTo>
                <a:lnTo>
                  <a:pt x="0" y="0"/>
                </a:lnTo>
                <a:lnTo>
                  <a:pt x="4221879" y="0"/>
                </a:lnTo>
                <a:lnTo>
                  <a:pt x="4246895" y="140082"/>
                </a:lnTo>
                <a:cubicBezTo>
                  <a:pt x="4275485" y="327190"/>
                  <a:pt x="4290312" y="518826"/>
                  <a:pt x="4290312" y="713926"/>
                </a:cubicBezTo>
                <a:cubicBezTo>
                  <a:pt x="4290312" y="2794988"/>
                  <a:pt x="2603278" y="4482022"/>
                  <a:pt x="522216" y="4482022"/>
                </a:cubicBezTo>
                <a:cubicBezTo>
                  <a:pt x="392150" y="4482022"/>
                  <a:pt x="263623" y="4475432"/>
                  <a:pt x="136950" y="4462568"/>
                </a:cubicBezTo>
                <a:close/>
              </a:path>
            </a:pathLst>
          </a:custGeom>
          <a:gradFill>
            <a:gsLst>
              <a:gs pos="0">
                <a:srgbClr val="0051E8">
                  <a:alpha val="29803"/>
                </a:srgbClr>
              </a:gs>
              <a:gs pos="83000">
                <a:srgbClr val="00369B">
                  <a:alpha val="72941"/>
                </a:srgbClr>
              </a:gs>
              <a:gs pos="100000">
                <a:srgbClr val="00369B">
                  <a:alpha val="72941"/>
                </a:srgbClr>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sp>
        <p:nvSpPr>
          <p:cNvPr id="26" name="Google Shape;26;p30"/>
          <p:cNvSpPr/>
          <p:nvPr/>
        </p:nvSpPr>
        <p:spPr>
          <a:xfrm flipH="1">
            <a:off x="-2" y="2162939"/>
            <a:ext cx="4614553" cy="4698421"/>
          </a:xfrm>
          <a:custGeom>
            <a:rect b="b" l="l" r="r" t="t"/>
            <a:pathLst>
              <a:path extrusionOk="0" h="6362288" w="6248719">
                <a:moveTo>
                  <a:pt x="6248719" y="0"/>
                </a:moveTo>
                <a:lnTo>
                  <a:pt x="6248719" y="6362288"/>
                </a:lnTo>
                <a:lnTo>
                  <a:pt x="0" y="6362288"/>
                </a:lnTo>
                <a:cubicBezTo>
                  <a:pt x="0" y="2956723"/>
                  <a:pt x="2674482" y="175818"/>
                  <a:pt x="6037680" y="5337"/>
                </a:cubicBezTo>
                <a:close/>
              </a:path>
            </a:pathLst>
          </a:custGeom>
          <a:gradFill>
            <a:gsLst>
              <a:gs pos="0">
                <a:srgbClr val="0051E8">
                  <a:alpha val="41960"/>
                </a:srgbClr>
              </a:gs>
              <a:gs pos="83000">
                <a:schemeClr val="accent3"/>
              </a:gs>
              <a:gs pos="100000">
                <a:schemeClr val="accent3"/>
              </a:gs>
            </a:gsLst>
            <a:lin ang="13800001" scaled="0"/>
          </a:gradFill>
          <a:ln>
            <a:noFill/>
          </a:ln>
          <a:effectLst>
            <a:outerShdw blurRad="1270000" sx="102000" rotWithShape="0" algn="ctr" sy="102000">
              <a:srgbClr val="367CFF">
                <a:alpha val="12941"/>
              </a:srgbClr>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450">
              <a:solidFill>
                <a:srgbClr val="FFFFFF"/>
              </a:solidFill>
              <a:latin typeface="Oswald Light"/>
              <a:ea typeface="Oswald Light"/>
              <a:cs typeface="Oswald Light"/>
              <a:sym typeface="Oswald Light"/>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Заголовок и объект">
  <p:cSld name="Заголовок и объект">
    <p:spTree>
      <p:nvGrpSpPr>
        <p:cNvPr id="27" name="Shape 27"/>
        <p:cNvGrpSpPr/>
        <p:nvPr/>
      </p:nvGrpSpPr>
      <p:grpSpPr>
        <a:xfrm>
          <a:off x="0" y="0"/>
          <a:ext cx="0" cy="0"/>
          <a:chOff x="0" y="0"/>
          <a:chExt cx="0" cy="0"/>
        </a:xfrm>
      </p:grpSpPr>
      <p:sp>
        <p:nvSpPr>
          <p:cNvPr id="28" name="Google Shape;28;p31"/>
          <p:cNvSpPr txBox="1"/>
          <p:nvPr>
            <p:ph type="title"/>
          </p:nvPr>
        </p:nvSpPr>
        <p:spPr>
          <a:xfrm>
            <a:off x="339210" y="321106"/>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29" name="Google Shape;29;p3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30" name="Google Shape;30;p31"/>
          <p:cNvSpPr/>
          <p:nvPr>
            <p:ph idx="2" type="pic"/>
          </p:nvPr>
        </p:nvSpPr>
        <p:spPr>
          <a:xfrm>
            <a:off x="442911" y="2389238"/>
            <a:ext cx="1917975" cy="2453942"/>
          </a:xfrm>
          <a:prstGeom prst="rect">
            <a:avLst/>
          </a:prstGeom>
          <a:solidFill>
            <a:schemeClr val="lt1"/>
          </a:solidFill>
          <a:ln>
            <a:noFill/>
          </a:ln>
        </p:spPr>
      </p:sp>
      <p:sp>
        <p:nvSpPr>
          <p:cNvPr id="31" name="Google Shape;31;p31"/>
          <p:cNvSpPr/>
          <p:nvPr>
            <p:ph idx="3" type="pic"/>
          </p:nvPr>
        </p:nvSpPr>
        <p:spPr>
          <a:xfrm>
            <a:off x="5124890" y="1187120"/>
            <a:ext cx="1836002" cy="1568636"/>
          </a:xfrm>
          <a:prstGeom prst="rect">
            <a:avLst/>
          </a:prstGeom>
          <a:solidFill>
            <a:schemeClr val="lt1"/>
          </a:solidFill>
          <a:ln>
            <a:noFill/>
          </a:ln>
        </p:spPr>
      </p:sp>
      <p:sp>
        <p:nvSpPr>
          <p:cNvPr id="32" name="Google Shape;32;p31"/>
          <p:cNvSpPr/>
          <p:nvPr>
            <p:ph idx="4" type="pic"/>
          </p:nvPr>
        </p:nvSpPr>
        <p:spPr>
          <a:xfrm>
            <a:off x="5124890" y="4154366"/>
            <a:ext cx="1836002" cy="1679451"/>
          </a:xfrm>
          <a:prstGeom prst="rect">
            <a:avLst/>
          </a:prstGeom>
          <a:solidFill>
            <a:schemeClr val="lt1"/>
          </a:solidFill>
          <a:ln>
            <a:noFill/>
          </a:ln>
        </p:spPr>
      </p:sp>
      <p:sp>
        <p:nvSpPr>
          <p:cNvPr id="33" name="Google Shape;33;p31"/>
          <p:cNvSpPr/>
          <p:nvPr>
            <p:ph idx="5" type="pic"/>
          </p:nvPr>
        </p:nvSpPr>
        <p:spPr>
          <a:xfrm>
            <a:off x="9492455" y="2505553"/>
            <a:ext cx="2250364" cy="1846893"/>
          </a:xfrm>
          <a:prstGeom prst="rect">
            <a:avLst/>
          </a:prstGeom>
          <a:solidFill>
            <a:schemeClr val="lt1"/>
          </a:solidFill>
          <a:ln>
            <a:noFill/>
          </a:ln>
        </p:spPr>
      </p:sp>
      <p:pic>
        <p:nvPicPr>
          <p:cNvPr id="34" name="Google Shape;34;p31"/>
          <p:cNvPicPr preferRelativeResize="0"/>
          <p:nvPr/>
        </p:nvPicPr>
        <p:blipFill rotWithShape="1">
          <a:blip r:embed="rId2">
            <a:alphaModFix/>
          </a:blip>
          <a:srcRect b="0" l="0" r="0" t="0"/>
          <a:stretch/>
        </p:blipFill>
        <p:spPr>
          <a:xfrm>
            <a:off x="10450594" y="95085"/>
            <a:ext cx="1292225" cy="1153772"/>
          </a:xfrm>
          <a:prstGeom prst="rect">
            <a:avLst/>
          </a:prstGeom>
          <a:noFill/>
          <a:ln>
            <a:noFill/>
          </a:ln>
        </p:spPr>
      </p:pic>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_Заголовок и объект">
  <p:cSld name="10_Заголовок и объект">
    <p:spTree>
      <p:nvGrpSpPr>
        <p:cNvPr id="35" name="Shape 35"/>
        <p:cNvGrpSpPr/>
        <p:nvPr/>
      </p:nvGrpSpPr>
      <p:grpSpPr>
        <a:xfrm>
          <a:off x="0" y="0"/>
          <a:ext cx="0" cy="0"/>
          <a:chOff x="0" y="0"/>
          <a:chExt cx="0" cy="0"/>
        </a:xfrm>
      </p:grpSpPr>
      <p:sp>
        <p:nvSpPr>
          <p:cNvPr id="36" name="Google Shape;36;p32"/>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Digital IT pitch-deck PowerPoint bundle</a:t>
            </a:r>
            <a:endParaRPr b="0" i="0" sz="1200">
              <a:solidFill>
                <a:srgbClr val="7F7F7F"/>
              </a:solidFill>
              <a:latin typeface="Oswald Light"/>
              <a:ea typeface="Oswald Light"/>
              <a:cs typeface="Oswald Light"/>
              <a:sym typeface="Oswald Light"/>
            </a:endParaRPr>
          </a:p>
        </p:txBody>
      </p:sp>
      <p:sp>
        <p:nvSpPr>
          <p:cNvPr id="37" name="Google Shape;37;p32"/>
          <p:cNvSpPr txBox="1"/>
          <p:nvPr>
            <p:ph type="title"/>
          </p:nvPr>
        </p:nvSpPr>
        <p:spPr>
          <a:xfrm>
            <a:off x="339210" y="321106"/>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38" name="Google Shape;38;p3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39" name="Google Shape;39;p32"/>
          <p:cNvSpPr/>
          <p:nvPr>
            <p:ph idx="2" type="pic"/>
          </p:nvPr>
        </p:nvSpPr>
        <p:spPr>
          <a:xfrm>
            <a:off x="3213735" y="1952625"/>
            <a:ext cx="5858827" cy="3674269"/>
          </a:xfrm>
          <a:prstGeom prst="rect">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_Заголовок и объект">
  <p:cSld name="11_Заголовок и объект">
    <p:spTree>
      <p:nvGrpSpPr>
        <p:cNvPr id="40" name="Shape 40"/>
        <p:cNvGrpSpPr/>
        <p:nvPr/>
      </p:nvGrpSpPr>
      <p:grpSpPr>
        <a:xfrm>
          <a:off x="0" y="0"/>
          <a:ext cx="0" cy="0"/>
          <a:chOff x="0" y="0"/>
          <a:chExt cx="0" cy="0"/>
        </a:xfrm>
      </p:grpSpPr>
      <p:sp>
        <p:nvSpPr>
          <p:cNvPr id="41" name="Google Shape;41;p33"/>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Digital IT pitch-deck PowerPoint bundle</a:t>
            </a:r>
            <a:endParaRPr b="0" i="0" sz="1200">
              <a:solidFill>
                <a:srgbClr val="7F7F7F"/>
              </a:solidFill>
              <a:latin typeface="Oswald Light"/>
              <a:ea typeface="Oswald Light"/>
              <a:cs typeface="Oswald Light"/>
              <a:sym typeface="Oswald Light"/>
            </a:endParaRPr>
          </a:p>
        </p:txBody>
      </p:sp>
      <p:sp>
        <p:nvSpPr>
          <p:cNvPr id="42" name="Google Shape;42;p33"/>
          <p:cNvSpPr txBox="1"/>
          <p:nvPr>
            <p:ph type="title"/>
          </p:nvPr>
        </p:nvSpPr>
        <p:spPr>
          <a:xfrm>
            <a:off x="339210" y="321106"/>
            <a:ext cx="11409878"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3" name="Google Shape;43;p3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44" name="Google Shape;44;p33"/>
          <p:cNvSpPr/>
          <p:nvPr>
            <p:ph idx="2" type="pic"/>
          </p:nvPr>
        </p:nvSpPr>
        <p:spPr>
          <a:xfrm>
            <a:off x="633144" y="1666815"/>
            <a:ext cx="5867669" cy="3674269"/>
          </a:xfrm>
          <a:prstGeom prst="rect">
            <a:avLst/>
          </a:prstGeom>
          <a:solidFill>
            <a:schemeClr val="lt1"/>
          </a:solidFill>
          <a:ln>
            <a:noFill/>
          </a:ln>
        </p:spPr>
      </p:sp>
      <p:sp>
        <p:nvSpPr>
          <p:cNvPr id="45" name="Google Shape;45;p33"/>
          <p:cNvSpPr/>
          <p:nvPr>
            <p:ph idx="3" type="pic"/>
          </p:nvPr>
        </p:nvSpPr>
        <p:spPr>
          <a:xfrm>
            <a:off x="7731455" y="1155244"/>
            <a:ext cx="3574720" cy="3574720"/>
          </a:xfrm>
          <a:prstGeom prst="ellipse">
            <a:avLst/>
          </a:prstGeom>
          <a:solidFill>
            <a:schemeClr val="lt1"/>
          </a:solidFill>
          <a:ln cap="flat" cmpd="sng" w="9525">
            <a:solidFill>
              <a:srgbClr val="AECAFF"/>
            </a:solidFill>
            <a:prstDash val="solid"/>
            <a:round/>
            <a:headEnd len="sm" w="sm" type="none"/>
            <a:tailEnd len="sm" w="sm" type="none"/>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9_Заголовок и объект">
  <p:cSld name="9_Заголовок и объект">
    <p:spTree>
      <p:nvGrpSpPr>
        <p:cNvPr id="46" name="Shape 46"/>
        <p:cNvGrpSpPr/>
        <p:nvPr/>
      </p:nvGrpSpPr>
      <p:grpSpPr>
        <a:xfrm>
          <a:off x="0" y="0"/>
          <a:ext cx="0" cy="0"/>
          <a:chOff x="0" y="0"/>
          <a:chExt cx="0" cy="0"/>
        </a:xfrm>
      </p:grpSpPr>
      <p:sp>
        <p:nvSpPr>
          <p:cNvPr id="47" name="Google Shape;47;p34"/>
          <p:cNvSpPr txBox="1"/>
          <p:nvPr>
            <p:ph type="title"/>
          </p:nvPr>
        </p:nvSpPr>
        <p:spPr>
          <a:xfrm>
            <a:off x="339210" y="321106"/>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48" name="Google Shape;48;p3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49" name="Google Shape;49;p34"/>
          <p:cNvSpPr/>
          <p:nvPr/>
        </p:nvSpPr>
        <p:spPr>
          <a:xfrm>
            <a:off x="5969000" y="-50800"/>
            <a:ext cx="6299200" cy="6953034"/>
          </a:xfrm>
          <a:custGeom>
            <a:rect b="b" l="l" r="r" t="t"/>
            <a:pathLst>
              <a:path extrusionOk="0" h="6953034" w="6299200">
                <a:moveTo>
                  <a:pt x="5562600" y="45719"/>
                </a:moveTo>
                <a:lnTo>
                  <a:pt x="6299200" y="0"/>
                </a:lnTo>
                <a:lnTo>
                  <a:pt x="6247006" y="4397613"/>
                </a:lnTo>
                <a:lnTo>
                  <a:pt x="6247006" y="6953034"/>
                </a:lnTo>
                <a:lnTo>
                  <a:pt x="5245100" y="6934200"/>
                </a:lnTo>
                <a:lnTo>
                  <a:pt x="825500" y="6946900"/>
                </a:lnTo>
                <a:lnTo>
                  <a:pt x="0" y="6946900"/>
                </a:lnTo>
                <a:lnTo>
                  <a:pt x="3732406" y="3902313"/>
                </a:lnTo>
                <a:lnTo>
                  <a:pt x="5562600" y="45719"/>
                </a:lnTo>
                <a:close/>
              </a:path>
            </a:pathLst>
          </a:custGeom>
          <a:gradFill>
            <a:gsLst>
              <a:gs pos="0">
                <a:schemeClr val="accent2"/>
              </a:gs>
              <a:gs pos="5000">
                <a:schemeClr val="accent2"/>
              </a:gs>
              <a:gs pos="100000">
                <a:srgbClr val="00359A"/>
              </a:gs>
            </a:gsLst>
            <a:lin ang="13200000" scaled="0"/>
          </a:gra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50" name="Google Shape;50;p34"/>
          <p:cNvSpPr/>
          <p:nvPr/>
        </p:nvSpPr>
        <p:spPr>
          <a:xfrm>
            <a:off x="8433880" y="2996120"/>
            <a:ext cx="758757" cy="564204"/>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Oswald Light"/>
              <a:ea typeface="Oswald Light"/>
              <a:cs typeface="Oswald Light"/>
              <a:sym typeface="Oswald Light"/>
            </a:endParaRPr>
          </a:p>
        </p:txBody>
      </p:sp>
      <p:sp>
        <p:nvSpPr>
          <p:cNvPr id="51" name="Google Shape;51;p34"/>
          <p:cNvSpPr/>
          <p:nvPr/>
        </p:nvSpPr>
        <p:spPr>
          <a:xfrm>
            <a:off x="1534321" y="1250043"/>
            <a:ext cx="9618660" cy="6113975"/>
          </a:xfrm>
          <a:custGeom>
            <a:rect b="b" l="l" r="r" t="t"/>
            <a:pathLst>
              <a:path extrusionOk="0" h="5954094" w="9367131">
                <a:moveTo>
                  <a:pt x="9162777" y="0"/>
                </a:moveTo>
                <a:lnTo>
                  <a:pt x="9367131" y="482672"/>
                </a:lnTo>
                <a:lnTo>
                  <a:pt x="9171075" y="482672"/>
                </a:lnTo>
                <a:lnTo>
                  <a:pt x="8258220" y="2548006"/>
                </a:lnTo>
                <a:lnTo>
                  <a:pt x="4343320" y="5954094"/>
                </a:lnTo>
                <a:lnTo>
                  <a:pt x="0" y="5954094"/>
                </a:lnTo>
                <a:lnTo>
                  <a:pt x="7459473" y="2548006"/>
                </a:lnTo>
                <a:lnTo>
                  <a:pt x="7459472" y="2548006"/>
                </a:lnTo>
                <a:lnTo>
                  <a:pt x="8735395" y="500929"/>
                </a:lnTo>
                <a:lnTo>
                  <a:pt x="8535189" y="500929"/>
                </a:lnTo>
                <a:lnTo>
                  <a:pt x="9162777" y="0"/>
                </a:lnTo>
                <a:close/>
              </a:path>
            </a:pathLst>
          </a:custGeom>
          <a:solidFill>
            <a:schemeClr val="lt1"/>
          </a:soli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52" name="Google Shape;52;p34"/>
          <p:cNvSpPr/>
          <p:nvPr/>
        </p:nvSpPr>
        <p:spPr>
          <a:xfrm>
            <a:off x="5982510" y="3988341"/>
            <a:ext cx="758757" cy="564204"/>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1800">
              <a:solidFill>
                <a:schemeClr val="lt1"/>
              </a:solidFill>
              <a:latin typeface="Oswald Light"/>
              <a:ea typeface="Oswald Light"/>
              <a:cs typeface="Oswald Light"/>
              <a:sym typeface="Oswald Light"/>
            </a:endParaRPr>
          </a:p>
        </p:txBody>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51"/>
                                        </p:tgtEl>
                                        <p:attrNameLst>
                                          <p:attrName>style.visibility</p:attrName>
                                        </p:attrNameLst>
                                      </p:cBhvr>
                                      <p:to>
                                        <p:strVal val="visible"/>
                                      </p:to>
                                    </p:set>
                                    <p:animEffect filter="fade" transition="in">
                                      <p:cBhvr>
                                        <p:cTn dur="1000"/>
                                        <p:tgtEl>
                                          <p:spTgt spid="5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_Заголовок и объект">
  <p:cSld name="13_Заголовок и объект">
    <p:spTree>
      <p:nvGrpSpPr>
        <p:cNvPr id="53" name="Shape 53"/>
        <p:cNvGrpSpPr/>
        <p:nvPr/>
      </p:nvGrpSpPr>
      <p:grpSpPr>
        <a:xfrm>
          <a:off x="0" y="0"/>
          <a:ext cx="0" cy="0"/>
          <a:chOff x="0" y="0"/>
          <a:chExt cx="0" cy="0"/>
        </a:xfrm>
      </p:grpSpPr>
      <p:sp>
        <p:nvSpPr>
          <p:cNvPr id="54" name="Google Shape;54;p35"/>
          <p:cNvSpPr/>
          <p:nvPr>
            <p:ph idx="2" type="pic"/>
          </p:nvPr>
        </p:nvSpPr>
        <p:spPr>
          <a:xfrm>
            <a:off x="5353566" y="392400"/>
            <a:ext cx="6073200" cy="6073200"/>
          </a:xfrm>
          <a:prstGeom prst="ellipse">
            <a:avLst/>
          </a:prstGeom>
          <a:solidFill>
            <a:schemeClr val="lt1"/>
          </a:solidFill>
          <a:ln cap="flat" cmpd="sng" w="9525">
            <a:solidFill>
              <a:srgbClr val="AECAFF"/>
            </a:solidFill>
            <a:prstDash val="solid"/>
            <a:round/>
            <a:headEnd len="sm" w="sm" type="none"/>
            <a:tailEnd len="sm" w="sm" type="none"/>
          </a:ln>
        </p:spPr>
      </p:sp>
      <p:sp>
        <p:nvSpPr>
          <p:cNvPr id="55" name="Google Shape;55;p35"/>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56" name="Google Shape;56;p35"/>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57" name="Google Shape;57;p3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_Заголовок и объект">
  <p:cSld name="12_Заголовок и объект">
    <p:spTree>
      <p:nvGrpSpPr>
        <p:cNvPr id="58" name="Shape 58"/>
        <p:cNvGrpSpPr/>
        <p:nvPr/>
      </p:nvGrpSpPr>
      <p:grpSpPr>
        <a:xfrm>
          <a:off x="0" y="0"/>
          <a:ext cx="0" cy="0"/>
          <a:chOff x="0" y="0"/>
          <a:chExt cx="0" cy="0"/>
        </a:xfrm>
      </p:grpSpPr>
      <p:sp>
        <p:nvSpPr>
          <p:cNvPr id="59" name="Google Shape;59;p36"/>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60" name="Google Shape;60;p36"/>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1" name="Google Shape;61;p3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_Заголовок и объект">
  <p:cSld name="4_Заголовок и объект">
    <p:spTree>
      <p:nvGrpSpPr>
        <p:cNvPr id="62" name="Shape 62"/>
        <p:cNvGrpSpPr/>
        <p:nvPr/>
      </p:nvGrpSpPr>
      <p:grpSpPr>
        <a:xfrm>
          <a:off x="0" y="0"/>
          <a:ext cx="0" cy="0"/>
          <a:chOff x="0" y="0"/>
          <a:chExt cx="0" cy="0"/>
        </a:xfrm>
      </p:grpSpPr>
      <p:sp>
        <p:nvSpPr>
          <p:cNvPr id="63" name="Google Shape;63;p37"/>
          <p:cNvSpPr/>
          <p:nvPr/>
        </p:nvSpPr>
        <p:spPr>
          <a:xfrm>
            <a:off x="-4624347" y="-1321300"/>
            <a:ext cx="10207543" cy="10207538"/>
          </a:xfrm>
          <a:prstGeom prst="ellipse">
            <a:avLst/>
          </a:prstGeom>
          <a:solidFill>
            <a:schemeClr val="lt1"/>
          </a:soli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64" name="Google Shape;64;p37"/>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65" name="Google Shape;65;p37"/>
          <p:cNvSpPr txBox="1"/>
          <p:nvPr>
            <p:ph type="title"/>
          </p:nvPr>
        </p:nvSpPr>
        <p:spPr>
          <a:xfrm>
            <a:off x="339210" y="337155"/>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66" name="Google Shape;66;p3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67" name="Google Shape;67;p37"/>
          <p:cNvSpPr/>
          <p:nvPr>
            <p:ph idx="2" type="pic"/>
          </p:nvPr>
        </p:nvSpPr>
        <p:spPr>
          <a:xfrm>
            <a:off x="97631" y="1966913"/>
            <a:ext cx="5941218" cy="3550443"/>
          </a:xfrm>
          <a:prstGeom prst="rect">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_Заголовок и объект">
  <p:cSld name="14_Заголовок и объект">
    <p:spTree>
      <p:nvGrpSpPr>
        <p:cNvPr id="68" name="Shape 68"/>
        <p:cNvGrpSpPr/>
        <p:nvPr/>
      </p:nvGrpSpPr>
      <p:grpSpPr>
        <a:xfrm>
          <a:off x="0" y="0"/>
          <a:ext cx="0" cy="0"/>
          <a:chOff x="0" y="0"/>
          <a:chExt cx="0" cy="0"/>
        </a:xfrm>
      </p:grpSpPr>
      <p:sp>
        <p:nvSpPr>
          <p:cNvPr id="69" name="Google Shape;69;p38"/>
          <p:cNvSpPr/>
          <p:nvPr>
            <p:ph idx="2" type="pic"/>
          </p:nvPr>
        </p:nvSpPr>
        <p:spPr>
          <a:xfrm>
            <a:off x="-3808195" y="-1577499"/>
            <a:ext cx="10012998" cy="10012998"/>
          </a:xfrm>
          <a:prstGeom prst="ellipse">
            <a:avLst/>
          </a:prstGeom>
          <a:solidFill>
            <a:schemeClr val="lt1"/>
          </a:solidFill>
          <a:ln>
            <a:noFill/>
          </a:ln>
        </p:spPr>
      </p:sp>
      <p:sp>
        <p:nvSpPr>
          <p:cNvPr id="70" name="Google Shape;70;p38"/>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71" name="Google Shape;71;p38"/>
          <p:cNvSpPr txBox="1"/>
          <p:nvPr>
            <p:ph type="title"/>
          </p:nvPr>
        </p:nvSpPr>
        <p:spPr>
          <a:xfrm>
            <a:off x="6817488" y="337155"/>
            <a:ext cx="4222516"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2" name="Google Shape;72;p3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5_Заголовок и объект">
  <p:cSld name="5_Заголовок и объект">
    <p:spTree>
      <p:nvGrpSpPr>
        <p:cNvPr id="73" name="Shape 73"/>
        <p:cNvGrpSpPr/>
        <p:nvPr/>
      </p:nvGrpSpPr>
      <p:grpSpPr>
        <a:xfrm>
          <a:off x="0" y="0"/>
          <a:ext cx="0" cy="0"/>
          <a:chOff x="0" y="0"/>
          <a:chExt cx="0" cy="0"/>
        </a:xfrm>
      </p:grpSpPr>
      <p:sp>
        <p:nvSpPr>
          <p:cNvPr id="74" name="Google Shape;74;p39"/>
          <p:cNvSpPr/>
          <p:nvPr/>
        </p:nvSpPr>
        <p:spPr>
          <a:xfrm>
            <a:off x="5751038" y="-1321300"/>
            <a:ext cx="10207543" cy="10207538"/>
          </a:xfrm>
          <a:prstGeom prst="ellipse">
            <a:avLst/>
          </a:prstGeom>
          <a:solidFill>
            <a:schemeClr val="lt1"/>
          </a:solidFill>
          <a:ln>
            <a:noFill/>
          </a:ln>
          <a:effectLst>
            <a:outerShdw sx="1000" rotWithShape="0" algn="ctr" sy="1000">
              <a:srgbClr val="367CFF"/>
            </a:outerShdw>
          </a:effectLst>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1" sz="450">
              <a:solidFill>
                <a:srgbClr val="FFFFFF"/>
              </a:solidFill>
              <a:latin typeface="Calibri"/>
              <a:ea typeface="Calibri"/>
              <a:cs typeface="Calibri"/>
              <a:sym typeface="Calibri"/>
            </a:endParaRPr>
          </a:p>
        </p:txBody>
      </p:sp>
      <p:sp>
        <p:nvSpPr>
          <p:cNvPr id="75" name="Google Shape;75;p39"/>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76" name="Google Shape;76;p39"/>
          <p:cNvSpPr txBox="1"/>
          <p:nvPr>
            <p:ph type="title"/>
          </p:nvPr>
        </p:nvSpPr>
        <p:spPr>
          <a:xfrm>
            <a:off x="339210" y="337155"/>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7" name="Google Shape;77;p39"/>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pic>
        <p:nvPicPr>
          <p:cNvPr id="78" name="Google Shape;78;p39"/>
          <p:cNvPicPr preferRelativeResize="0"/>
          <p:nvPr/>
        </p:nvPicPr>
        <p:blipFill rotWithShape="1">
          <a:blip r:embed="rId2">
            <a:alphaModFix/>
          </a:blip>
          <a:srcRect b="0" l="0" r="0" t="0"/>
          <a:stretch/>
        </p:blipFill>
        <p:spPr>
          <a:xfrm>
            <a:off x="3653557" y="953950"/>
            <a:ext cx="9148043" cy="6076437"/>
          </a:xfrm>
          <a:prstGeom prst="rect">
            <a:avLst/>
          </a:prstGeom>
          <a:noFill/>
          <a:ln>
            <a:noFill/>
          </a:ln>
        </p:spPr>
      </p:pic>
      <p:sp>
        <p:nvSpPr>
          <p:cNvPr id="79" name="Google Shape;79;p39"/>
          <p:cNvSpPr/>
          <p:nvPr>
            <p:ph idx="2" type="pic"/>
          </p:nvPr>
        </p:nvSpPr>
        <p:spPr>
          <a:xfrm>
            <a:off x="5310656" y="1966913"/>
            <a:ext cx="5941218" cy="3550443"/>
          </a:xfrm>
          <a:prstGeom prst="rect">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_Заголовок и объект">
  <p:cSld name="15_Заголовок и объект">
    <p:spTree>
      <p:nvGrpSpPr>
        <p:cNvPr id="80" name="Shape 80"/>
        <p:cNvGrpSpPr/>
        <p:nvPr/>
      </p:nvGrpSpPr>
      <p:grpSpPr>
        <a:xfrm>
          <a:off x="0" y="0"/>
          <a:ext cx="0" cy="0"/>
          <a:chOff x="0" y="0"/>
          <a:chExt cx="0" cy="0"/>
        </a:xfrm>
      </p:grpSpPr>
      <p:sp>
        <p:nvSpPr>
          <p:cNvPr id="81" name="Google Shape;81;p40"/>
          <p:cNvSpPr/>
          <p:nvPr>
            <p:ph idx="2" type="pic"/>
          </p:nvPr>
        </p:nvSpPr>
        <p:spPr>
          <a:xfrm>
            <a:off x="5216699" y="-1577499"/>
            <a:ext cx="10012998" cy="10012998"/>
          </a:xfrm>
          <a:prstGeom prst="ellipse">
            <a:avLst/>
          </a:prstGeom>
          <a:solidFill>
            <a:schemeClr val="lt1"/>
          </a:solidFill>
          <a:ln>
            <a:noFill/>
          </a:ln>
        </p:spPr>
      </p:sp>
      <p:sp>
        <p:nvSpPr>
          <p:cNvPr id="82" name="Google Shape;82;p40"/>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83" name="Google Shape;83;p40"/>
          <p:cNvSpPr txBox="1"/>
          <p:nvPr>
            <p:ph type="title"/>
          </p:nvPr>
        </p:nvSpPr>
        <p:spPr>
          <a:xfrm>
            <a:off x="339210" y="337155"/>
            <a:ext cx="4075135" cy="1311128"/>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84" name="Google Shape;84;p4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Заголовок и объект">
  <p:cSld name="3_Заголовок и объект">
    <p:spTree>
      <p:nvGrpSpPr>
        <p:cNvPr id="85" name="Shape 85"/>
        <p:cNvGrpSpPr/>
        <p:nvPr/>
      </p:nvGrpSpPr>
      <p:grpSpPr>
        <a:xfrm>
          <a:off x="0" y="0"/>
          <a:ext cx="0" cy="0"/>
          <a:chOff x="0" y="0"/>
          <a:chExt cx="0" cy="0"/>
        </a:xfrm>
      </p:grpSpPr>
      <p:sp>
        <p:nvSpPr>
          <p:cNvPr id="86" name="Google Shape;86;p41"/>
          <p:cNvSpPr/>
          <p:nvPr>
            <p:ph idx="2" type="pic"/>
          </p:nvPr>
        </p:nvSpPr>
        <p:spPr>
          <a:xfrm>
            <a:off x="-5217" y="-522"/>
            <a:ext cx="12192000" cy="3606790"/>
          </a:xfrm>
          <a:prstGeom prst="rect">
            <a:avLst/>
          </a:prstGeom>
          <a:solidFill>
            <a:schemeClr val="lt1"/>
          </a:solidFill>
          <a:ln>
            <a:noFill/>
          </a:ln>
        </p:spPr>
      </p:sp>
      <p:sp>
        <p:nvSpPr>
          <p:cNvPr id="87" name="Google Shape;87;p41"/>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88" name="Google Shape;88;p4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89" name="Google Shape;89;p41"/>
          <p:cNvSpPr txBox="1"/>
          <p:nvPr>
            <p:ph type="title"/>
          </p:nvPr>
        </p:nvSpPr>
        <p:spPr>
          <a:xfrm>
            <a:off x="838200" y="1355142"/>
            <a:ext cx="10515600"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255">
          <p15:clr>
            <a:srgbClr val="FBAE40"/>
          </p15:clr>
        </p15:guide>
        <p15:guide id="6" orient="horz" pos="4065">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_Заголовок и объект">
  <p:cSld name="1_Заголовок и объект">
    <p:spTree>
      <p:nvGrpSpPr>
        <p:cNvPr id="90" name="Shape 90"/>
        <p:cNvGrpSpPr/>
        <p:nvPr/>
      </p:nvGrpSpPr>
      <p:grpSpPr>
        <a:xfrm>
          <a:off x="0" y="0"/>
          <a:ext cx="0" cy="0"/>
          <a:chOff x="0" y="0"/>
          <a:chExt cx="0" cy="0"/>
        </a:xfrm>
      </p:grpSpPr>
      <p:sp>
        <p:nvSpPr>
          <p:cNvPr id="91" name="Google Shape;91;p42"/>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rgbClr val="7F7F7F"/>
              </a:buClr>
              <a:buSzPts val="1200"/>
              <a:buFont typeface="Oswald Light"/>
              <a:buNone/>
            </a:pPr>
            <a:r>
              <a:rPr b="0" i="0" lang="en-US" sz="1200">
                <a:solidFill>
                  <a:srgbClr val="7F7F7F"/>
                </a:solidFill>
                <a:latin typeface="Oswald Light"/>
                <a:ea typeface="Oswald Light"/>
                <a:cs typeface="Oswald Light"/>
                <a:sym typeface="Oswald Light"/>
              </a:rPr>
              <a:t>2023 yil 7-29 aprel “Xakaton” </a:t>
            </a:r>
            <a:endParaRPr b="0" i="0" sz="1200">
              <a:solidFill>
                <a:srgbClr val="7F7F7F"/>
              </a:solidFill>
              <a:latin typeface="Oswald Light"/>
              <a:ea typeface="Oswald Light"/>
              <a:cs typeface="Oswald Light"/>
              <a:sym typeface="Oswald Light"/>
            </a:endParaRPr>
          </a:p>
        </p:txBody>
      </p:sp>
      <p:sp>
        <p:nvSpPr>
          <p:cNvPr id="92" name="Google Shape;92;p42"/>
          <p:cNvSpPr txBox="1"/>
          <p:nvPr>
            <p:ph type="title"/>
          </p:nvPr>
        </p:nvSpPr>
        <p:spPr>
          <a:xfrm>
            <a:off x="339210" y="340562"/>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93" name="Google Shape;93;p4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lvl1pPr indent="0" lvl="0" marL="0" marR="0" rtl="0" algn="r">
              <a:lnSpc>
                <a:spcPct val="90000"/>
              </a:lnSpc>
              <a:spcBef>
                <a:spcPts val="0"/>
              </a:spcBef>
              <a:buNone/>
              <a:defRPr b="0" i="0" sz="1200">
                <a:solidFill>
                  <a:srgbClr val="7F7F7F"/>
                </a:solidFill>
                <a:latin typeface="Oswald Light"/>
                <a:ea typeface="Oswald Light"/>
                <a:cs typeface="Oswald Light"/>
                <a:sym typeface="Oswald Light"/>
              </a:defRPr>
            </a:lvl1pPr>
            <a:lvl2pPr indent="0" lvl="1" marL="0" marR="0" rtl="0" algn="r">
              <a:lnSpc>
                <a:spcPct val="90000"/>
              </a:lnSpc>
              <a:spcBef>
                <a:spcPts val="0"/>
              </a:spcBef>
              <a:buNone/>
              <a:defRPr b="0" i="0" sz="1200">
                <a:solidFill>
                  <a:srgbClr val="7F7F7F"/>
                </a:solidFill>
                <a:latin typeface="Oswald Light"/>
                <a:ea typeface="Oswald Light"/>
                <a:cs typeface="Oswald Light"/>
                <a:sym typeface="Oswald Light"/>
              </a:defRPr>
            </a:lvl2pPr>
            <a:lvl3pPr indent="0" lvl="2" marL="0" marR="0" rtl="0" algn="r">
              <a:lnSpc>
                <a:spcPct val="90000"/>
              </a:lnSpc>
              <a:spcBef>
                <a:spcPts val="0"/>
              </a:spcBef>
              <a:buNone/>
              <a:defRPr b="0" i="0" sz="1200">
                <a:solidFill>
                  <a:srgbClr val="7F7F7F"/>
                </a:solidFill>
                <a:latin typeface="Oswald Light"/>
                <a:ea typeface="Oswald Light"/>
                <a:cs typeface="Oswald Light"/>
                <a:sym typeface="Oswald Light"/>
              </a:defRPr>
            </a:lvl3pPr>
            <a:lvl4pPr indent="0" lvl="3" marL="0" marR="0" rtl="0" algn="r">
              <a:lnSpc>
                <a:spcPct val="90000"/>
              </a:lnSpc>
              <a:spcBef>
                <a:spcPts val="0"/>
              </a:spcBef>
              <a:buNone/>
              <a:defRPr b="0" i="0" sz="1200">
                <a:solidFill>
                  <a:srgbClr val="7F7F7F"/>
                </a:solidFill>
                <a:latin typeface="Oswald Light"/>
                <a:ea typeface="Oswald Light"/>
                <a:cs typeface="Oswald Light"/>
                <a:sym typeface="Oswald Light"/>
              </a:defRPr>
            </a:lvl4pPr>
            <a:lvl5pPr indent="0" lvl="4" marL="0" marR="0" rtl="0" algn="r">
              <a:lnSpc>
                <a:spcPct val="90000"/>
              </a:lnSpc>
              <a:spcBef>
                <a:spcPts val="0"/>
              </a:spcBef>
              <a:buNone/>
              <a:defRPr b="0" i="0" sz="1200">
                <a:solidFill>
                  <a:srgbClr val="7F7F7F"/>
                </a:solidFill>
                <a:latin typeface="Oswald Light"/>
                <a:ea typeface="Oswald Light"/>
                <a:cs typeface="Oswald Light"/>
                <a:sym typeface="Oswald Light"/>
              </a:defRPr>
            </a:lvl5pPr>
            <a:lvl6pPr indent="0" lvl="5" marL="0" marR="0" rtl="0" algn="r">
              <a:lnSpc>
                <a:spcPct val="90000"/>
              </a:lnSpc>
              <a:spcBef>
                <a:spcPts val="0"/>
              </a:spcBef>
              <a:buNone/>
              <a:defRPr b="0" i="0" sz="1200">
                <a:solidFill>
                  <a:srgbClr val="7F7F7F"/>
                </a:solidFill>
                <a:latin typeface="Oswald Light"/>
                <a:ea typeface="Oswald Light"/>
                <a:cs typeface="Oswald Light"/>
                <a:sym typeface="Oswald Light"/>
              </a:defRPr>
            </a:lvl6pPr>
            <a:lvl7pPr indent="0" lvl="6" marL="0" marR="0" rtl="0" algn="r">
              <a:lnSpc>
                <a:spcPct val="90000"/>
              </a:lnSpc>
              <a:spcBef>
                <a:spcPts val="0"/>
              </a:spcBef>
              <a:buNone/>
              <a:defRPr b="0" i="0" sz="1200">
                <a:solidFill>
                  <a:srgbClr val="7F7F7F"/>
                </a:solidFill>
                <a:latin typeface="Oswald Light"/>
                <a:ea typeface="Oswald Light"/>
                <a:cs typeface="Oswald Light"/>
                <a:sym typeface="Oswald Light"/>
              </a:defRPr>
            </a:lvl7pPr>
            <a:lvl8pPr indent="0" lvl="7" marL="0" marR="0" rtl="0" algn="r">
              <a:lnSpc>
                <a:spcPct val="90000"/>
              </a:lnSpc>
              <a:spcBef>
                <a:spcPts val="0"/>
              </a:spcBef>
              <a:buNone/>
              <a:defRPr b="0" i="0" sz="1200">
                <a:solidFill>
                  <a:srgbClr val="7F7F7F"/>
                </a:solidFill>
                <a:latin typeface="Oswald Light"/>
                <a:ea typeface="Oswald Light"/>
                <a:cs typeface="Oswald Light"/>
                <a:sym typeface="Oswald Light"/>
              </a:defRPr>
            </a:lvl8pPr>
            <a:lvl9pPr indent="0" lvl="8" marL="0" marR="0" rtl="0" algn="r">
              <a:lnSpc>
                <a:spcPct val="90000"/>
              </a:lnSpc>
              <a:spcBef>
                <a:spcPts val="0"/>
              </a:spcBef>
              <a:buNone/>
              <a:defRPr b="0" i="0" sz="1200">
                <a:solidFill>
                  <a:srgbClr val="7F7F7F"/>
                </a:solidFill>
                <a:latin typeface="Oswald Light"/>
                <a:ea typeface="Oswald Light"/>
                <a:cs typeface="Oswald Light"/>
                <a:sym typeface="Oswald Light"/>
              </a:defRPr>
            </a:lvl9pPr>
          </a:lstStyle>
          <a:p>
            <a:pPr indent="0" lvl="0" marL="0" rtl="0" algn="r">
              <a:spcBef>
                <a:spcPts val="0"/>
              </a:spcBef>
              <a:spcAft>
                <a:spcPts val="0"/>
              </a:spcAft>
              <a:buNone/>
            </a:pPr>
            <a:fld id="{00000000-1234-1234-1234-123412341234}" type="slidenum">
              <a:rPr lang="en-US"/>
              <a:t>‹#›</a:t>
            </a:fld>
            <a:endParaRPr/>
          </a:p>
        </p:txBody>
      </p:sp>
      <p:sp>
        <p:nvSpPr>
          <p:cNvPr id="94" name="Google Shape;94;p42"/>
          <p:cNvSpPr/>
          <p:nvPr>
            <p:ph idx="2" type="pic"/>
          </p:nvPr>
        </p:nvSpPr>
        <p:spPr>
          <a:xfrm>
            <a:off x="1321383" y="1724743"/>
            <a:ext cx="2386800" cy="2386800"/>
          </a:xfrm>
          <a:prstGeom prst="ellipse">
            <a:avLst/>
          </a:prstGeom>
          <a:solidFill>
            <a:schemeClr val="lt1"/>
          </a:solidFill>
          <a:ln>
            <a:noFill/>
          </a:ln>
        </p:spPr>
      </p:sp>
      <p:sp>
        <p:nvSpPr>
          <p:cNvPr id="95" name="Google Shape;95;p42"/>
          <p:cNvSpPr/>
          <p:nvPr>
            <p:ph idx="3" type="pic"/>
          </p:nvPr>
        </p:nvSpPr>
        <p:spPr>
          <a:xfrm>
            <a:off x="4866863" y="1724743"/>
            <a:ext cx="2386800" cy="2386800"/>
          </a:xfrm>
          <a:prstGeom prst="ellipse">
            <a:avLst/>
          </a:prstGeom>
          <a:solidFill>
            <a:schemeClr val="lt1"/>
          </a:solidFill>
          <a:ln>
            <a:noFill/>
          </a:ln>
        </p:spPr>
      </p:sp>
      <p:sp>
        <p:nvSpPr>
          <p:cNvPr id="96" name="Google Shape;96;p42"/>
          <p:cNvSpPr/>
          <p:nvPr>
            <p:ph idx="4" type="pic"/>
          </p:nvPr>
        </p:nvSpPr>
        <p:spPr>
          <a:xfrm>
            <a:off x="8412344" y="1724743"/>
            <a:ext cx="2386800" cy="2386800"/>
          </a:xfrm>
          <a:prstGeom prst="ellipse">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6_Заголовок и объект">
  <p:cSld name="6_Заголовок и объект">
    <p:bg>
      <p:bgPr>
        <a:gradFill>
          <a:gsLst>
            <a:gs pos="0">
              <a:schemeClr val="accent3"/>
            </a:gs>
            <a:gs pos="100000">
              <a:srgbClr val="2A73FE"/>
            </a:gs>
          </a:gsLst>
          <a:lin ang="13500000" scaled="0"/>
        </a:gradFill>
      </p:bgPr>
    </p:bg>
    <p:spTree>
      <p:nvGrpSpPr>
        <p:cNvPr id="97" name="Shape 97"/>
        <p:cNvGrpSpPr/>
        <p:nvPr/>
      </p:nvGrpSpPr>
      <p:grpSpPr>
        <a:xfrm>
          <a:off x="0" y="0"/>
          <a:ext cx="0" cy="0"/>
          <a:chOff x="0" y="0"/>
          <a:chExt cx="0" cy="0"/>
        </a:xfrm>
      </p:grpSpPr>
      <p:sp>
        <p:nvSpPr>
          <p:cNvPr id="98" name="Google Shape;98;p43"/>
          <p:cNvSpPr/>
          <p:nvPr>
            <p:ph idx="2" type="pic"/>
          </p:nvPr>
        </p:nvSpPr>
        <p:spPr>
          <a:xfrm>
            <a:off x="7986713" y="4576763"/>
            <a:ext cx="3110590" cy="2333625"/>
          </a:xfrm>
          <a:prstGeom prst="roundRect">
            <a:avLst>
              <a:gd fmla="val 1565" name="adj"/>
            </a:avLst>
          </a:prstGeom>
          <a:solidFill>
            <a:schemeClr val="lt1"/>
          </a:solidFill>
          <a:ln>
            <a:noFill/>
          </a:ln>
        </p:spPr>
      </p:sp>
      <p:sp>
        <p:nvSpPr>
          <p:cNvPr id="99" name="Google Shape;99;p43"/>
          <p:cNvSpPr txBox="1"/>
          <p:nvPr>
            <p:ph type="title"/>
          </p:nvPr>
        </p:nvSpPr>
        <p:spPr>
          <a:xfrm>
            <a:off x="339210" y="340562"/>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0" name="Google Shape;100;p43"/>
          <p:cNvSpPr/>
          <p:nvPr/>
        </p:nvSpPr>
        <p:spPr>
          <a:xfrm>
            <a:off x="5943600" y="3384687"/>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Oswald Light"/>
              <a:ea typeface="Oswald Light"/>
              <a:cs typeface="Oswald Light"/>
              <a:sym typeface="Oswald Light"/>
            </a:endParaRPr>
          </a:p>
        </p:txBody>
      </p:sp>
      <p:sp>
        <p:nvSpPr>
          <p:cNvPr id="101" name="Google Shape;101;p43"/>
          <p:cNvSpPr/>
          <p:nvPr>
            <p:ph idx="3" type="pic"/>
          </p:nvPr>
        </p:nvSpPr>
        <p:spPr>
          <a:xfrm>
            <a:off x="3862388" y="3607594"/>
            <a:ext cx="4557712" cy="2845594"/>
          </a:xfrm>
          <a:prstGeom prst="rect">
            <a:avLst/>
          </a:prstGeom>
          <a:solidFill>
            <a:schemeClr val="lt1"/>
          </a:solidFill>
          <a:ln>
            <a:noFill/>
          </a:ln>
        </p:spPr>
      </p:sp>
      <p:sp>
        <p:nvSpPr>
          <p:cNvPr id="102" name="Google Shape;102;p43"/>
          <p:cNvSpPr/>
          <p:nvPr>
            <p:ph idx="4" type="pic"/>
          </p:nvPr>
        </p:nvSpPr>
        <p:spPr>
          <a:xfrm>
            <a:off x="1178842" y="4341203"/>
            <a:ext cx="2321595" cy="3102585"/>
          </a:xfrm>
          <a:prstGeom prst="roundRect">
            <a:avLst>
              <a:gd fmla="val 1565" name="adj"/>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_Заголовок и объект">
  <p:cSld name="16_Заголовок и объект">
    <p:bg>
      <p:bgPr>
        <a:gradFill>
          <a:gsLst>
            <a:gs pos="0">
              <a:schemeClr val="accent3"/>
            </a:gs>
            <a:gs pos="100000">
              <a:srgbClr val="2A73FE"/>
            </a:gs>
          </a:gsLst>
          <a:lin ang="13500000" scaled="0"/>
        </a:gradFill>
      </p:bgPr>
    </p:bg>
    <p:spTree>
      <p:nvGrpSpPr>
        <p:cNvPr id="103" name="Shape 103"/>
        <p:cNvGrpSpPr/>
        <p:nvPr/>
      </p:nvGrpSpPr>
      <p:grpSpPr>
        <a:xfrm>
          <a:off x="0" y="0"/>
          <a:ext cx="0" cy="0"/>
          <a:chOff x="0" y="0"/>
          <a:chExt cx="0" cy="0"/>
        </a:xfrm>
      </p:grpSpPr>
      <p:sp>
        <p:nvSpPr>
          <p:cNvPr id="104" name="Google Shape;104;p44"/>
          <p:cNvSpPr txBox="1"/>
          <p:nvPr>
            <p:ph type="title"/>
          </p:nvPr>
        </p:nvSpPr>
        <p:spPr>
          <a:xfrm>
            <a:off x="339210" y="340562"/>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5" name="Google Shape;105;p44"/>
          <p:cNvSpPr/>
          <p:nvPr/>
        </p:nvSpPr>
        <p:spPr>
          <a:xfrm>
            <a:off x="5943600" y="3384687"/>
            <a:ext cx="304800" cy="304800"/>
          </a:xfrm>
          <a:prstGeom prst="rect">
            <a:avLst/>
          </a:prstGeom>
          <a:noFill/>
          <a:ln>
            <a:noFill/>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Oswald Light"/>
              <a:ea typeface="Oswald Light"/>
              <a:cs typeface="Oswald Light"/>
              <a:sym typeface="Oswald Light"/>
            </a:endParaRPr>
          </a:p>
        </p:txBody>
      </p:sp>
      <p:sp>
        <p:nvSpPr>
          <p:cNvPr id="106" name="Google Shape;106;p44"/>
          <p:cNvSpPr/>
          <p:nvPr>
            <p:ph idx="2" type="pic"/>
          </p:nvPr>
        </p:nvSpPr>
        <p:spPr>
          <a:xfrm>
            <a:off x="1089501" y="3537087"/>
            <a:ext cx="10012998" cy="10012998"/>
          </a:xfrm>
          <a:prstGeom prst="ellipse">
            <a:avLst/>
          </a:prstGeom>
          <a:solidFill>
            <a:schemeClr val="lt1"/>
          </a:solidFill>
          <a:ln>
            <a:noFill/>
          </a:ln>
        </p:spPr>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7_Заголовок и объект">
  <p:cSld name="7_Заголовок и объект">
    <p:bg>
      <p:bgPr>
        <a:gradFill>
          <a:gsLst>
            <a:gs pos="0">
              <a:schemeClr val="accent3"/>
            </a:gs>
            <a:gs pos="100000">
              <a:srgbClr val="2A73FE"/>
            </a:gs>
          </a:gsLst>
          <a:lin ang="13500000" scaled="0"/>
        </a:gradFill>
      </p:bgPr>
    </p:bg>
    <p:spTree>
      <p:nvGrpSpPr>
        <p:cNvPr id="107" name="Shape 107"/>
        <p:cNvGrpSpPr/>
        <p:nvPr/>
      </p:nvGrpSpPr>
      <p:grpSpPr>
        <a:xfrm>
          <a:off x="0" y="0"/>
          <a:ext cx="0" cy="0"/>
          <a:chOff x="0" y="0"/>
          <a:chExt cx="0" cy="0"/>
        </a:xfrm>
      </p:grpSpPr>
      <p:sp>
        <p:nvSpPr>
          <p:cNvPr id="108" name="Google Shape;108;p45"/>
          <p:cNvSpPr txBox="1"/>
          <p:nvPr>
            <p:ph type="title"/>
          </p:nvPr>
        </p:nvSpPr>
        <p:spPr>
          <a:xfrm>
            <a:off x="339210" y="340562"/>
            <a:ext cx="11409878" cy="701731"/>
          </a:xfrm>
          <a:prstGeom prst="rect">
            <a:avLst/>
          </a:prstGeom>
          <a:noFill/>
          <a:ln>
            <a:noFill/>
          </a:ln>
        </p:spPr>
        <p:txBody>
          <a:bodyPr anchorCtr="0" anchor="t" bIns="45700" lIns="91425" spcFirstLastPara="1" rIns="91425" wrap="square" tIns="45700">
            <a:spAutoFit/>
          </a:bodyPr>
          <a:lstStyle>
            <a:lvl1pPr lvl="0" marR="0" rtl="0" algn="ctr">
              <a:lnSpc>
                <a:spcPct val="90000"/>
              </a:lnSpc>
              <a:spcBef>
                <a:spcPts val="0"/>
              </a:spcBef>
              <a:spcAft>
                <a:spcPts val="0"/>
              </a:spcAft>
              <a:buClr>
                <a:schemeClr val="lt1"/>
              </a:buClr>
              <a:buSzPts val="4400"/>
              <a:buFont typeface="Oswald"/>
              <a:buNone/>
              <a:defRPr b="0" i="0" sz="4400" u="none" cap="none" strike="noStrike">
                <a:solidFill>
                  <a:schemeClr val="lt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09" name="Google Shape;109;p45"/>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lt1"/>
              </a:buClr>
              <a:buSzPts val="1200"/>
              <a:buFont typeface="Oswald Light"/>
              <a:buNone/>
            </a:pPr>
            <a:r>
              <a:rPr b="0" i="0" lang="en-US" sz="1200">
                <a:solidFill>
                  <a:schemeClr val="lt1"/>
                </a:solidFill>
                <a:latin typeface="Oswald Light"/>
                <a:ea typeface="Oswald Light"/>
                <a:cs typeface="Oswald Light"/>
                <a:sym typeface="Oswald Light"/>
              </a:rPr>
              <a:t>2023 yil 7-29 aprel “Xakaton” </a:t>
            </a:r>
            <a:endParaRPr b="0" i="0" sz="1200">
              <a:solidFill>
                <a:schemeClr val="lt1"/>
              </a:solidFill>
              <a:latin typeface="Oswald Light"/>
              <a:ea typeface="Oswald Light"/>
              <a:cs typeface="Oswald Light"/>
              <a:sym typeface="Oswald Light"/>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Заголовок и объект">
  <p:cSld name="8_Заголовок и объект">
    <p:bg>
      <p:bgPr>
        <a:gradFill>
          <a:gsLst>
            <a:gs pos="0">
              <a:schemeClr val="accent3"/>
            </a:gs>
            <a:gs pos="100000">
              <a:srgbClr val="2A73FE"/>
            </a:gs>
          </a:gsLst>
          <a:lin ang="13500000" scaled="0"/>
        </a:gradFill>
      </p:bgPr>
    </p:bg>
    <p:spTree>
      <p:nvGrpSpPr>
        <p:cNvPr id="110" name="Shape 110"/>
        <p:cNvGrpSpPr/>
        <p:nvPr/>
      </p:nvGrpSpPr>
      <p:grpSpPr>
        <a:xfrm>
          <a:off x="0" y="0"/>
          <a:ext cx="0" cy="0"/>
          <a:chOff x="0" y="0"/>
          <a:chExt cx="0" cy="0"/>
        </a:xfrm>
      </p:grpSpPr>
    </p:spTree>
  </p:cSld>
  <p:clrMapOvr>
    <a:masterClrMapping/>
  </p:clrMapOvr>
  <p:extLst>
    <p:ext uri="{DCECCB84-F9BA-43D5-87BE-67443E8EF086}">
      <p15:sldGuideLst>
        <p15:guide id="1" orient="horz" pos="2160">
          <p15:clr>
            <a:srgbClr val="FBAE40"/>
          </p15:clr>
        </p15:guide>
        <p15:guide id="2" pos="3840">
          <p15:clr>
            <a:srgbClr val="FBAE40"/>
          </p15:clr>
        </p15:guide>
        <p15:guide id="3" pos="279">
          <p15:clr>
            <a:srgbClr val="FBAE40"/>
          </p15:clr>
        </p15:guide>
        <p15:guide id="4" pos="7401">
          <p15:clr>
            <a:srgbClr val="FBAE40"/>
          </p15:clr>
        </p15:guide>
        <p15:guide id="5" orient="horz" pos="323">
          <p15:clr>
            <a:srgbClr val="FBAE40"/>
          </p15:clr>
        </p15:guide>
        <p15:guide id="6" orient="horz" pos="4065">
          <p15:clr>
            <a:srgbClr val="FBAE40"/>
          </p15:clr>
        </p15:guide>
      </p15:sldGuideLst>
    </p:ext>
  </p:extLst>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_Титульный слайд">
  <p:cSld name="2_Титульный слайд">
    <p:bg>
      <p:bgPr>
        <a:gradFill>
          <a:gsLst>
            <a:gs pos="0">
              <a:schemeClr val="accent3"/>
            </a:gs>
            <a:gs pos="100000">
              <a:srgbClr val="2A73FE"/>
            </a:gs>
          </a:gsLst>
          <a:lin ang="13500000" scaled="0"/>
        </a:gradFill>
      </p:bgPr>
    </p:bg>
    <p:spTree>
      <p:nvGrpSpPr>
        <p:cNvPr id="111" name="Shape 111"/>
        <p:cNvGrpSpPr/>
        <p:nvPr/>
      </p:nvGrpSpPr>
      <p:grpSpPr>
        <a:xfrm>
          <a:off x="0" y="0"/>
          <a:ext cx="0" cy="0"/>
          <a:chOff x="0" y="0"/>
          <a:chExt cx="0" cy="0"/>
        </a:xfrm>
      </p:grpSpPr>
      <p:sp>
        <p:nvSpPr>
          <p:cNvPr id="112" name="Google Shape;112;p47"/>
          <p:cNvSpPr txBox="1"/>
          <p:nvPr>
            <p:ph type="title"/>
          </p:nvPr>
        </p:nvSpPr>
        <p:spPr>
          <a:xfrm>
            <a:off x="339210" y="340562"/>
            <a:ext cx="10515600" cy="701731"/>
          </a:xfrm>
          <a:prstGeom prst="rect">
            <a:avLst/>
          </a:prstGeom>
          <a:noFill/>
          <a:ln>
            <a:noFill/>
          </a:ln>
        </p:spPr>
        <p:txBody>
          <a:bodyPr anchorCtr="0" anchor="t" bIns="45700" lIns="91425" spcFirstLastPara="1" rIns="91425" wrap="square" tIns="45700">
            <a:spAutoFit/>
          </a:bodyPr>
          <a:lstStyle>
            <a:lvl1pPr lvl="0" marR="0" rtl="0" algn="l">
              <a:lnSpc>
                <a:spcPct val="90000"/>
              </a:lnSpc>
              <a:spcBef>
                <a:spcPts val="0"/>
              </a:spcBef>
              <a:spcAft>
                <a:spcPts val="0"/>
              </a:spcAft>
              <a:buClr>
                <a:schemeClr val="dk1"/>
              </a:buClr>
              <a:buSzPts val="4400"/>
              <a:buFont typeface="Oswald"/>
              <a:buNone/>
              <a:defRPr b="0" i="0" sz="4400" u="none" cap="none" strike="noStrike">
                <a:solidFill>
                  <a:schemeClr val="dk1"/>
                </a:solidFill>
                <a:latin typeface="Oswald"/>
                <a:ea typeface="Oswald"/>
                <a:cs typeface="Oswald"/>
                <a:sym typeface="Oswald"/>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3" name="Google Shape;113;p47"/>
          <p:cNvSpPr txBox="1"/>
          <p:nvPr/>
        </p:nvSpPr>
        <p:spPr>
          <a:xfrm>
            <a:off x="348003" y="6301366"/>
            <a:ext cx="3918857" cy="263149"/>
          </a:xfrm>
          <a:prstGeom prst="rect">
            <a:avLst/>
          </a:prstGeom>
          <a:noFill/>
          <a:ln>
            <a:noFill/>
          </a:ln>
        </p:spPr>
        <p:txBody>
          <a:bodyPr anchorCtr="0" anchor="t" bIns="45700" lIns="91425" spcFirstLastPara="1" rIns="91425" wrap="square" tIns="45700">
            <a:spAutoFit/>
          </a:bodyPr>
          <a:lstStyle/>
          <a:p>
            <a:pPr indent="0" lvl="0" marL="0" marR="0" rtl="0" algn="l">
              <a:lnSpc>
                <a:spcPct val="90000"/>
              </a:lnSpc>
              <a:spcBef>
                <a:spcPts val="0"/>
              </a:spcBef>
              <a:spcAft>
                <a:spcPts val="0"/>
              </a:spcAft>
              <a:buClr>
                <a:schemeClr val="lt1"/>
              </a:buClr>
              <a:buSzPts val="1200"/>
              <a:buFont typeface="Oswald Light"/>
              <a:buNone/>
            </a:pPr>
            <a:r>
              <a:rPr b="0" i="0" lang="en-US" sz="1200">
                <a:solidFill>
                  <a:schemeClr val="lt1"/>
                </a:solidFill>
                <a:latin typeface="Oswald Light"/>
                <a:ea typeface="Oswald Light"/>
                <a:cs typeface="Oswald Light"/>
                <a:sym typeface="Oswald Light"/>
              </a:rPr>
              <a:t>2023 yil 7-29 aprel “Xakaton” </a:t>
            </a:r>
            <a:endParaRPr b="0" i="0" sz="1200">
              <a:solidFill>
                <a:schemeClr val="lt1"/>
              </a:solidFill>
              <a:latin typeface="Oswald Light"/>
              <a:ea typeface="Oswald Light"/>
              <a:cs typeface="Oswald Light"/>
              <a:sym typeface="Oswald Light"/>
            </a:endParaRPr>
          </a:p>
        </p:txBody>
      </p:sp>
    </p:spTree>
  </p:cSld>
  <p:clrMapOvr>
    <a:masterClrMapping/>
  </p:clrMapOvr>
  <p:extLst>
    <p:ext uri="{DCECCB84-F9BA-43D5-87BE-67443E8EF086}">
      <p15:sldGuideLst>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22" Type="http://schemas.openxmlformats.org/officeDocument/2006/relationships/theme" Target="../theme/theme2.xml"/><Relationship Id="rId10" Type="http://schemas.openxmlformats.org/officeDocument/2006/relationships/slideLayout" Target="../slideLayouts/slideLayout10.xml"/><Relationship Id="rId21" Type="http://schemas.openxmlformats.org/officeDocument/2006/relationships/slideLayout" Target="../slideLayouts/slideLayout2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Oswald Light"/>
                <a:ea typeface="Oswald Light"/>
                <a:cs typeface="Oswald Light"/>
                <a:sym typeface="Oswald Light"/>
              </a:defRPr>
            </a:lvl1pPr>
            <a:lvl2pPr lvl="1"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2pPr>
            <a:lvl3pPr lvl="2"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3pPr>
            <a:lvl4pPr lvl="3"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4pPr>
            <a:lvl5pPr lvl="4"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5pPr>
            <a:lvl6pPr lvl="5"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6pPr>
            <a:lvl7pPr lvl="6"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7pPr>
            <a:lvl8pPr lvl="7"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8pPr>
            <a:lvl9pPr lvl="8" marR="0" rtl="0" algn="l">
              <a:spcBef>
                <a:spcPts val="0"/>
              </a:spcBef>
              <a:spcAft>
                <a:spcPts val="0"/>
              </a:spcAft>
              <a:buSzPts val="1400"/>
              <a:buNone/>
              <a:defRPr b="0" i="0" sz="1800" u="none" cap="none" strike="noStrike">
                <a:solidFill>
                  <a:schemeClr val="dk1"/>
                </a:solidFill>
                <a:latin typeface="Oswald Light"/>
                <a:ea typeface="Oswald Light"/>
                <a:cs typeface="Oswald Light"/>
                <a:sym typeface="Oswald Light"/>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1.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21.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4.jpg"/><Relationship Id="rId4" Type="http://schemas.openxmlformats.org/officeDocument/2006/relationships/image" Target="../media/image5.jpg"/><Relationship Id="rId5" Type="http://schemas.openxmlformats.org/officeDocument/2006/relationships/hyperlink" Target="https://unsplash.com/license" TargetMode="External"/><Relationship Id="rId6" Type="http://schemas.openxmlformats.org/officeDocument/2006/relationships/hyperlink" Target="https://unsplash.com/license"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jpg"/><Relationship Id="rId4" Type="http://schemas.openxmlformats.org/officeDocument/2006/relationships/hyperlink" Target="https://unsplash.com/license"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10.jpg"/><Relationship Id="rId4" Type="http://schemas.openxmlformats.org/officeDocument/2006/relationships/hyperlink" Target="https://unsplash.com/license"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7.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vmlDrawing" Target="../drawings/vmlDrawing1.vml"/><Relationship Id="rId4" Type="http://schemas.openxmlformats.org/officeDocument/2006/relationships/package" Target="../embeddings/Microsoft_Office_Word_Document1.docx"/><Relationship Id="rId5" Type="http://schemas.openxmlformats.org/officeDocument/2006/relationships/package" Target="../embeddings/Microsoft_Office_Word_Document1.docx"/><Relationship Id="rId6"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8.jp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0.jp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12.png"/><Relationship Id="rId4" Type="http://schemas.openxmlformats.org/officeDocument/2006/relationships/hyperlink" Target="https://unsplash.com/license"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17.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13.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19.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6.jp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 Id="rId3" Type="http://schemas.openxmlformats.org/officeDocument/2006/relationships/hyperlink" Target="https://unsplash.com/" TargetMode="External"/><Relationship Id="rId4" Type="http://schemas.openxmlformats.org/officeDocument/2006/relationships/image" Target="../media/image9.jp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18.jpg"/><Relationship Id="rId4" Type="http://schemas.openxmlformats.org/officeDocument/2006/relationships/image" Target="../media/image16.jpg"/><Relationship Id="rId5" Type="http://schemas.openxmlformats.org/officeDocument/2006/relationships/hyperlink" Target="https://unsplash.com/license" TargetMode="Externa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7" name="Shape 117"/>
        <p:cNvGrpSpPr/>
        <p:nvPr/>
      </p:nvGrpSpPr>
      <p:grpSpPr>
        <a:xfrm>
          <a:off x="0" y="0"/>
          <a:ext cx="0" cy="0"/>
          <a:chOff x="0" y="0"/>
          <a:chExt cx="0" cy="0"/>
        </a:xfrm>
      </p:grpSpPr>
      <p:sp>
        <p:nvSpPr>
          <p:cNvPr id="118" name="Google Shape;118;p1"/>
          <p:cNvSpPr txBox="1"/>
          <p:nvPr/>
        </p:nvSpPr>
        <p:spPr>
          <a:xfrm>
            <a:off x="7579039" y="4793149"/>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200" u="none" cap="none" strike="noStrike">
                <a:solidFill>
                  <a:srgbClr val="FFFF00"/>
                </a:solidFill>
                <a:latin typeface="Oswald Light"/>
                <a:ea typeface="Oswald Light"/>
                <a:cs typeface="Oswald Light"/>
                <a:sym typeface="Oswald Light"/>
              </a:rPr>
              <a:t>Begijonov Makhmudbek</a:t>
            </a:r>
            <a:endParaRPr b="0" i="0" sz="2200" u="none" cap="none" strike="noStrike">
              <a:solidFill>
                <a:srgbClr val="FFFF00"/>
              </a:solidFill>
              <a:latin typeface="Oswald Light"/>
              <a:ea typeface="Oswald Light"/>
              <a:cs typeface="Oswald Light"/>
              <a:sym typeface="Oswald Light"/>
            </a:endParaRPr>
          </a:p>
        </p:txBody>
      </p:sp>
      <p:sp>
        <p:nvSpPr>
          <p:cNvPr id="119" name="Google Shape;119;p1"/>
          <p:cNvSpPr/>
          <p:nvPr/>
        </p:nvSpPr>
        <p:spPr>
          <a:xfrm>
            <a:off x="7579039" y="5242190"/>
            <a:ext cx="3174328" cy="51023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900" u="none" cap="none" strike="noStrike">
              <a:solidFill>
                <a:srgbClr val="FFFFFF"/>
              </a:solidFill>
              <a:latin typeface="Oswald Light"/>
              <a:ea typeface="Oswald Light"/>
              <a:cs typeface="Oswald Light"/>
              <a:sym typeface="Oswald Light"/>
            </a:endParaRPr>
          </a:p>
        </p:txBody>
      </p:sp>
      <p:sp>
        <p:nvSpPr>
          <p:cNvPr id="120" name="Google Shape;120;p1"/>
          <p:cNvSpPr/>
          <p:nvPr/>
        </p:nvSpPr>
        <p:spPr>
          <a:xfrm>
            <a:off x="9325230" y="5242190"/>
            <a:ext cx="1635826" cy="510230"/>
          </a:xfrm>
          <a:prstGeom prst="roundRect">
            <a:avLst>
              <a:gd fmla="val 1666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900" u="none" cap="none" strike="noStrike">
              <a:solidFill>
                <a:srgbClr val="FFFFFF"/>
              </a:solidFill>
              <a:latin typeface="Oswald Light"/>
              <a:ea typeface="Oswald Light"/>
              <a:cs typeface="Oswald Light"/>
              <a:sym typeface="Oswald Light"/>
            </a:endParaRPr>
          </a:p>
        </p:txBody>
      </p:sp>
      <p:sp>
        <p:nvSpPr>
          <p:cNvPr id="121" name="Google Shape;121;p1"/>
          <p:cNvSpPr txBox="1"/>
          <p:nvPr/>
        </p:nvSpPr>
        <p:spPr>
          <a:xfrm>
            <a:off x="8130988" y="5307144"/>
            <a:ext cx="2775319" cy="384721"/>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b="0" i="0" lang="en-US" sz="2500" u="none" cap="none" strike="noStrike">
                <a:solidFill>
                  <a:schemeClr val="lt1"/>
                </a:solidFill>
                <a:latin typeface="Oswald Light"/>
                <a:ea typeface="Oswald Light"/>
                <a:cs typeface="Oswald Light"/>
                <a:sym typeface="Oswald Light"/>
              </a:rPr>
              <a:t>AndMI          2023-2024</a:t>
            </a:r>
            <a:endParaRPr b="0" i="0" sz="2500" u="none" cap="none" strike="noStrike">
              <a:solidFill>
                <a:schemeClr val="lt1"/>
              </a:solidFill>
              <a:latin typeface="Oswald Light"/>
              <a:ea typeface="Oswald Light"/>
              <a:cs typeface="Oswald Light"/>
              <a:sym typeface="Oswald Light"/>
            </a:endParaRPr>
          </a:p>
        </p:txBody>
      </p:sp>
      <p:sp>
        <p:nvSpPr>
          <p:cNvPr id="122" name="Google Shape;122;p1"/>
          <p:cNvSpPr txBox="1"/>
          <p:nvPr/>
        </p:nvSpPr>
        <p:spPr>
          <a:xfrm>
            <a:off x="6232634" y="219901"/>
            <a:ext cx="5433850"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US" sz="4400" u="none" cap="none" strike="noStrike">
                <a:solidFill>
                  <a:schemeClr val="lt1"/>
                </a:solidFill>
                <a:latin typeface="Oswald"/>
                <a:ea typeface="Oswald"/>
                <a:cs typeface="Oswald"/>
                <a:sym typeface="Oswald"/>
              </a:rPr>
              <a:t>Drawing geometry and engineering graphics</a:t>
            </a:r>
            <a:endParaRPr/>
          </a:p>
        </p:txBody>
      </p:sp>
      <p:sp>
        <p:nvSpPr>
          <p:cNvPr id="123" name="Google Shape;123;p1"/>
          <p:cNvSpPr txBox="1"/>
          <p:nvPr/>
        </p:nvSpPr>
        <p:spPr>
          <a:xfrm>
            <a:off x="6986860" y="3409220"/>
            <a:ext cx="4209224" cy="83099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Oswald"/>
                <a:ea typeface="Oswald"/>
                <a:cs typeface="Oswald"/>
                <a:sym typeface="Oswald"/>
              </a:rPr>
              <a:t>Main engineering drawing. Sketch, Business Scheme and Requirement.</a:t>
            </a:r>
            <a:endParaRPr/>
          </a:p>
        </p:txBody>
      </p:sp>
      <p:pic>
        <p:nvPicPr>
          <p:cNvPr id="124" name="Google Shape;124;p1"/>
          <p:cNvPicPr preferRelativeResize="0"/>
          <p:nvPr>
            <p:ph idx="2" type="pic"/>
          </p:nvPr>
        </p:nvPicPr>
        <p:blipFill rotWithShape="1">
          <a:blip r:embed="rId3">
            <a:alphaModFix/>
          </a:blip>
          <a:srcRect b="17088" l="0" r="0" t="17089"/>
          <a:stretch/>
        </p:blipFill>
        <p:spPr>
          <a:xfrm>
            <a:off x="-2402541" y="-611683"/>
            <a:ext cx="9047182" cy="9047182"/>
          </a:xfrm>
          <a:prstGeom prst="ellipse">
            <a:avLst/>
          </a:prstGeom>
          <a:solidFill>
            <a:schemeClr val="lt1"/>
          </a:solidFill>
          <a:ln>
            <a:noFill/>
          </a:ln>
        </p:spPr>
      </p:pic>
      <p:sp>
        <p:nvSpPr>
          <p:cNvPr id="125" name="Google Shape;125;p1"/>
          <p:cNvSpPr txBox="1"/>
          <p:nvPr/>
        </p:nvSpPr>
        <p:spPr>
          <a:xfrm>
            <a:off x="7887775" y="1865917"/>
            <a:ext cx="3308309" cy="338554"/>
          </a:xfrm>
          <a:prstGeom prst="rect">
            <a:avLst/>
          </a:prstGeom>
          <a:noFill/>
          <a:ln>
            <a:noFill/>
          </a:ln>
        </p:spPr>
        <p:txBody>
          <a:bodyPr anchorCtr="0" anchor="t" bIns="0" lIns="0" spcFirstLastPara="1" rIns="0" wrap="square" tIns="0">
            <a:spAutoFit/>
          </a:bodyPr>
          <a:lstStyle/>
          <a:p>
            <a:pPr indent="0" lvl="0" marL="0" marR="0" rtl="0" algn="r">
              <a:spcBef>
                <a:spcPts val="0"/>
              </a:spcBef>
              <a:spcAft>
                <a:spcPts val="0"/>
              </a:spcAft>
              <a:buNone/>
            </a:pPr>
            <a:r>
              <a:rPr b="0" lang="en-US" sz="2200" u="none">
                <a:solidFill>
                  <a:srgbClr val="FFFF00"/>
                </a:solidFill>
                <a:latin typeface="Oswald Light"/>
                <a:ea typeface="Oswald Light"/>
                <a:cs typeface="Oswald Light"/>
                <a:sym typeface="Oswald Light"/>
              </a:rPr>
              <a:t>Week 6</a:t>
            </a:r>
            <a:endParaRPr b="0" sz="2200" u="none">
              <a:solidFill>
                <a:srgbClr val="FFFF00"/>
              </a:solidFill>
              <a:latin typeface="Oswald Light"/>
              <a:ea typeface="Oswald Light"/>
              <a:cs typeface="Oswald Light"/>
              <a:sym typeface="Oswald Light"/>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2"/>
          <p:cNvSpPr txBox="1"/>
          <p:nvPr/>
        </p:nvSpPr>
        <p:spPr>
          <a:xfrm>
            <a:off x="7579039" y="4793149"/>
            <a:ext cx="3805871" cy="338554"/>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en-US" sz="2200">
                <a:solidFill>
                  <a:srgbClr val="FFFF00"/>
                </a:solidFill>
                <a:latin typeface="Oswald Light"/>
                <a:ea typeface="Oswald Light"/>
                <a:cs typeface="Oswald Light"/>
                <a:sym typeface="Oswald Light"/>
              </a:rPr>
              <a:t>Begijonov Makhmudbek</a:t>
            </a:r>
            <a:endParaRPr sz="2200">
              <a:solidFill>
                <a:srgbClr val="FFFF00"/>
              </a:solidFill>
              <a:latin typeface="Oswald Light"/>
              <a:ea typeface="Oswald Light"/>
              <a:cs typeface="Oswald Light"/>
              <a:sym typeface="Oswald Light"/>
            </a:endParaRPr>
          </a:p>
        </p:txBody>
      </p:sp>
      <p:sp>
        <p:nvSpPr>
          <p:cNvPr id="131" name="Google Shape;131;p2"/>
          <p:cNvSpPr/>
          <p:nvPr/>
        </p:nvSpPr>
        <p:spPr>
          <a:xfrm>
            <a:off x="7579039" y="5242190"/>
            <a:ext cx="3174328" cy="510230"/>
          </a:xfrm>
          <a:prstGeom prst="roundRect">
            <a:avLst>
              <a:gd fmla="val 16667" name="adj"/>
            </a:avLst>
          </a:prstGeom>
          <a:solidFill>
            <a:schemeClr val="accent3"/>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900">
              <a:solidFill>
                <a:srgbClr val="FFFFFF"/>
              </a:solidFill>
              <a:latin typeface="Oswald Light"/>
              <a:ea typeface="Oswald Light"/>
              <a:cs typeface="Oswald Light"/>
              <a:sym typeface="Oswald Light"/>
            </a:endParaRPr>
          </a:p>
        </p:txBody>
      </p:sp>
      <p:sp>
        <p:nvSpPr>
          <p:cNvPr id="132" name="Google Shape;132;p2"/>
          <p:cNvSpPr/>
          <p:nvPr/>
        </p:nvSpPr>
        <p:spPr>
          <a:xfrm>
            <a:off x="9325230" y="5242190"/>
            <a:ext cx="1635826" cy="510230"/>
          </a:xfrm>
          <a:prstGeom prst="roundRect">
            <a:avLst>
              <a:gd fmla="val 16667" name="adj"/>
            </a:avLst>
          </a:prstGeom>
          <a:solidFill>
            <a:schemeClr val="accent2"/>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sz="900">
              <a:solidFill>
                <a:srgbClr val="FFFFFF"/>
              </a:solidFill>
              <a:latin typeface="Oswald Light"/>
              <a:ea typeface="Oswald Light"/>
              <a:cs typeface="Oswald Light"/>
              <a:sym typeface="Oswald Light"/>
            </a:endParaRPr>
          </a:p>
        </p:txBody>
      </p:sp>
      <p:sp>
        <p:nvSpPr>
          <p:cNvPr id="133" name="Google Shape;133;p2"/>
          <p:cNvSpPr txBox="1"/>
          <p:nvPr/>
        </p:nvSpPr>
        <p:spPr>
          <a:xfrm>
            <a:off x="8130988" y="5307144"/>
            <a:ext cx="2775319" cy="384721"/>
          </a:xfrm>
          <a:prstGeom prst="rect">
            <a:avLst/>
          </a:prstGeom>
          <a:noFill/>
          <a:ln>
            <a:noFill/>
          </a:ln>
        </p:spPr>
        <p:txBody>
          <a:bodyPr anchorCtr="0" anchor="t" bIns="0" lIns="0" spcFirstLastPara="1" rIns="0" wrap="square" tIns="0">
            <a:spAutoFit/>
          </a:bodyPr>
          <a:lstStyle/>
          <a:p>
            <a:pPr indent="0" lvl="0" marL="0" marR="0" rtl="0" algn="l">
              <a:spcBef>
                <a:spcPts val="0"/>
              </a:spcBef>
              <a:spcAft>
                <a:spcPts val="0"/>
              </a:spcAft>
              <a:buNone/>
            </a:pPr>
            <a:r>
              <a:rPr lang="en-US" sz="2500">
                <a:solidFill>
                  <a:schemeClr val="lt1"/>
                </a:solidFill>
                <a:latin typeface="Oswald Light"/>
                <a:ea typeface="Oswald Light"/>
                <a:cs typeface="Oswald Light"/>
                <a:sym typeface="Oswald Light"/>
              </a:rPr>
              <a:t>AndMI          2023-2024</a:t>
            </a:r>
            <a:endParaRPr sz="2500">
              <a:solidFill>
                <a:schemeClr val="lt1"/>
              </a:solidFill>
              <a:latin typeface="Oswald Light"/>
              <a:ea typeface="Oswald Light"/>
              <a:cs typeface="Oswald Light"/>
              <a:sym typeface="Oswald Light"/>
            </a:endParaRPr>
          </a:p>
        </p:txBody>
      </p:sp>
      <p:sp>
        <p:nvSpPr>
          <p:cNvPr id="134" name="Google Shape;134;p2"/>
          <p:cNvSpPr txBox="1"/>
          <p:nvPr/>
        </p:nvSpPr>
        <p:spPr>
          <a:xfrm>
            <a:off x="5696607" y="219901"/>
            <a:ext cx="6495393" cy="144655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4400">
                <a:solidFill>
                  <a:schemeClr val="lt1"/>
                </a:solidFill>
                <a:latin typeface="Oswald"/>
                <a:ea typeface="Oswald"/>
                <a:cs typeface="Oswald"/>
                <a:sym typeface="Oswald"/>
              </a:rPr>
              <a:t>CHIZMA GEOMETRIYA va MUHANDISLIK GRAFIKASI</a:t>
            </a:r>
            <a:endParaRPr/>
          </a:p>
        </p:txBody>
      </p:sp>
      <p:sp>
        <p:nvSpPr>
          <p:cNvPr id="135" name="Google Shape;135;p2"/>
          <p:cNvSpPr txBox="1"/>
          <p:nvPr/>
        </p:nvSpPr>
        <p:spPr>
          <a:xfrm>
            <a:off x="6986860" y="3409220"/>
            <a:ext cx="439805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lt1"/>
                </a:solidFill>
                <a:latin typeface="Oswald"/>
                <a:ea typeface="Oswald"/>
                <a:cs typeface="Oswald"/>
                <a:sym typeface="Oswald"/>
              </a:rPr>
              <a:t>Mashinasozlik chizmachiligi. Eskiz, ish chizma va ularga qo`yiladigan talablar.</a:t>
            </a:r>
            <a:endParaRPr sz="2400">
              <a:solidFill>
                <a:schemeClr val="lt1"/>
              </a:solidFill>
              <a:latin typeface="Oswald"/>
              <a:ea typeface="Oswald"/>
              <a:cs typeface="Oswald"/>
              <a:sym typeface="Oswald"/>
            </a:endParaRPr>
          </a:p>
        </p:txBody>
      </p:sp>
      <p:pic>
        <p:nvPicPr>
          <p:cNvPr id="136" name="Google Shape;136;p2"/>
          <p:cNvPicPr preferRelativeResize="0"/>
          <p:nvPr>
            <p:ph idx="2" type="pic"/>
          </p:nvPr>
        </p:nvPicPr>
        <p:blipFill rotWithShape="1">
          <a:blip r:embed="rId3">
            <a:alphaModFix/>
          </a:blip>
          <a:srcRect b="17088" l="0" r="0" t="17089"/>
          <a:stretch/>
        </p:blipFill>
        <p:spPr>
          <a:xfrm>
            <a:off x="-2402541" y="-611683"/>
            <a:ext cx="9047182" cy="9047182"/>
          </a:xfrm>
          <a:prstGeom prst="ellipse">
            <a:avLst/>
          </a:prstGeom>
          <a:solidFill>
            <a:schemeClr val="lt1"/>
          </a:solidFill>
          <a:ln>
            <a:noFill/>
          </a:ln>
        </p:spPr>
      </p:pic>
      <p:sp>
        <p:nvSpPr>
          <p:cNvPr id="137" name="Google Shape;137;p2"/>
          <p:cNvSpPr/>
          <p:nvPr/>
        </p:nvSpPr>
        <p:spPr>
          <a:xfrm>
            <a:off x="2205317" y="6117976"/>
            <a:ext cx="6096000"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Kevin V. (2022). The Articulated Wall, better known as the I-25 french fries by Herbert Bayer. Unsplash. https://unsplash.com/photos/-NUxh4Xop74</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1" name="Shape 141"/>
        <p:cNvGrpSpPr/>
        <p:nvPr/>
      </p:nvGrpSpPr>
      <p:grpSpPr>
        <a:xfrm>
          <a:off x="0" y="0"/>
          <a:ext cx="0" cy="0"/>
          <a:chOff x="0" y="0"/>
          <a:chExt cx="0" cy="0"/>
        </a:xfrm>
      </p:grpSpPr>
      <p:pic>
        <p:nvPicPr>
          <p:cNvPr id="142" name="Google Shape;142;p3"/>
          <p:cNvPicPr preferRelativeResize="0"/>
          <p:nvPr/>
        </p:nvPicPr>
        <p:blipFill rotWithShape="1">
          <a:blip r:embed="rId3">
            <a:alphaModFix/>
          </a:blip>
          <a:srcRect b="0" l="0" r="0" t="0"/>
          <a:stretch/>
        </p:blipFill>
        <p:spPr>
          <a:xfrm>
            <a:off x="286972" y="2501744"/>
            <a:ext cx="1295846" cy="863897"/>
          </a:xfrm>
          <a:prstGeom prst="roundRect">
            <a:avLst>
              <a:gd fmla="val 8594" name="adj"/>
            </a:avLst>
          </a:prstGeom>
          <a:solidFill>
            <a:srgbClr val="ECECEC"/>
          </a:solidFill>
          <a:ln>
            <a:noFill/>
          </a:ln>
          <a:effectLst>
            <a:reflection blurRad="0" dir="5400000" dist="5000" endA="0" endPos="28000" kx="0" rotWithShape="0" algn="bl" stA="38000" stPos="0" sy="-100000" ky="0"/>
          </a:effectLst>
        </p:spPr>
      </p:pic>
      <p:sp>
        <p:nvSpPr>
          <p:cNvPr id="143" name="Google Shape;143;p3"/>
          <p:cNvSpPr/>
          <p:nvPr/>
        </p:nvSpPr>
        <p:spPr>
          <a:xfrm>
            <a:off x="1722587" y="1425785"/>
            <a:ext cx="1650752" cy="301581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998">
                <a:solidFill>
                  <a:schemeClr val="accent1"/>
                </a:solidFill>
                <a:latin typeface="Oswald"/>
                <a:ea typeface="Oswald"/>
                <a:cs typeface="Oswald"/>
                <a:sym typeface="Oswald"/>
              </a:rPr>
              <a:t>1</a:t>
            </a:r>
            <a:endParaRPr b="1" sz="18998">
              <a:solidFill>
                <a:schemeClr val="accent1"/>
              </a:solidFill>
              <a:latin typeface="Oswald"/>
              <a:ea typeface="Oswald"/>
              <a:cs typeface="Oswald"/>
              <a:sym typeface="Oswald"/>
            </a:endParaRPr>
          </a:p>
        </p:txBody>
      </p:sp>
      <p:sp>
        <p:nvSpPr>
          <p:cNvPr id="144" name="Google Shape;144;p3"/>
          <p:cNvSpPr/>
          <p:nvPr/>
        </p:nvSpPr>
        <p:spPr>
          <a:xfrm>
            <a:off x="5309861" y="1425785"/>
            <a:ext cx="1650752" cy="301581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998">
                <a:solidFill>
                  <a:schemeClr val="accent1"/>
                </a:solidFill>
                <a:latin typeface="Oswald"/>
                <a:ea typeface="Oswald"/>
                <a:cs typeface="Oswald"/>
                <a:sym typeface="Oswald"/>
              </a:rPr>
              <a:t>2</a:t>
            </a:r>
            <a:endParaRPr b="1" sz="18998">
              <a:solidFill>
                <a:schemeClr val="accent1"/>
              </a:solidFill>
              <a:latin typeface="Oswald"/>
              <a:ea typeface="Oswald"/>
              <a:cs typeface="Oswald"/>
              <a:sym typeface="Oswald"/>
            </a:endParaRPr>
          </a:p>
        </p:txBody>
      </p:sp>
      <p:sp>
        <p:nvSpPr>
          <p:cNvPr id="145" name="Google Shape;145;p3"/>
          <p:cNvSpPr/>
          <p:nvPr/>
        </p:nvSpPr>
        <p:spPr>
          <a:xfrm>
            <a:off x="8780630" y="1425785"/>
            <a:ext cx="1650752" cy="3015817"/>
          </a:xfrm>
          <a:prstGeom prst="rect">
            <a:avLst/>
          </a:prstGeom>
          <a:solidFill>
            <a:schemeClr val="l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18998">
                <a:solidFill>
                  <a:schemeClr val="accent1"/>
                </a:solidFill>
                <a:latin typeface="Oswald"/>
                <a:ea typeface="Oswald"/>
                <a:cs typeface="Oswald"/>
                <a:sym typeface="Oswald"/>
              </a:rPr>
              <a:t>3</a:t>
            </a:r>
            <a:endParaRPr b="1" sz="18998">
              <a:solidFill>
                <a:schemeClr val="accent1"/>
              </a:solidFill>
              <a:latin typeface="Oswald"/>
              <a:ea typeface="Oswald"/>
              <a:cs typeface="Oswald"/>
              <a:sym typeface="Oswald"/>
            </a:endParaRPr>
          </a:p>
        </p:txBody>
      </p:sp>
      <p:sp>
        <p:nvSpPr>
          <p:cNvPr id="146" name="Google Shape;146;p3"/>
          <p:cNvSpPr txBox="1"/>
          <p:nvPr>
            <p:ph type="title"/>
          </p:nvPr>
        </p:nvSpPr>
        <p:spPr>
          <a:xfrm>
            <a:off x="339210" y="322669"/>
            <a:ext cx="10515600" cy="3139321"/>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rgbClr val="002874"/>
              </a:buClr>
              <a:buSzPts val="4400"/>
              <a:buFont typeface="Oswald"/>
              <a:buNone/>
            </a:pPr>
            <a:r>
              <a:rPr lang="en-US">
                <a:solidFill>
                  <a:srgbClr val="002874"/>
                </a:solidFill>
                <a:latin typeface="Oswald"/>
                <a:ea typeface="Oswald"/>
                <a:cs typeface="Oswald"/>
                <a:sym typeface="Oswald"/>
              </a:rPr>
              <a:t>Mashinasozlik chizmachiligi. Eskiz, ish chizma va ularga qo`yiladigan talablar.</a:t>
            </a:r>
            <a:br>
              <a:rPr lang="en-US">
                <a:solidFill>
                  <a:srgbClr val="002874"/>
                </a:solidFill>
                <a:latin typeface="Oswald"/>
                <a:ea typeface="Oswald"/>
                <a:cs typeface="Oswald"/>
                <a:sym typeface="Oswald"/>
              </a:rPr>
            </a:br>
            <a:r>
              <a:rPr lang="en-US">
                <a:solidFill>
                  <a:srgbClr val="002874"/>
                </a:solidFill>
                <a:latin typeface="Oswald"/>
                <a:ea typeface="Oswald"/>
                <a:cs typeface="Oswald"/>
                <a:sym typeface="Oswald"/>
              </a:rPr>
              <a:t>. </a:t>
            </a:r>
            <a:br>
              <a:rPr lang="en-US">
                <a:solidFill>
                  <a:srgbClr val="00359A"/>
                </a:solidFill>
                <a:latin typeface="Oswald"/>
                <a:ea typeface="Oswald"/>
                <a:cs typeface="Oswald"/>
                <a:sym typeface="Oswald"/>
              </a:rPr>
            </a:br>
            <a:br>
              <a:rPr b="1" lang="en-US">
                <a:solidFill>
                  <a:schemeClr val="accent1"/>
                </a:solidFill>
              </a:rPr>
            </a:br>
            <a:endParaRPr b="1">
              <a:solidFill>
                <a:schemeClr val="accent1"/>
              </a:solidFill>
            </a:endParaRPr>
          </a:p>
        </p:txBody>
      </p:sp>
      <p:sp>
        <p:nvSpPr>
          <p:cNvPr id="147" name="Google Shape;147;p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spcBef>
                <a:spcPts val="0"/>
              </a:spcBef>
              <a:spcAft>
                <a:spcPts val="0"/>
              </a:spcAft>
              <a:buNone/>
            </a:pPr>
            <a:fld id="{00000000-1234-1234-1234-123412341234}" type="slidenum">
              <a:rPr lang="en-US"/>
              <a:t>‹#›</a:t>
            </a:fld>
            <a:endParaRPr/>
          </a:p>
        </p:txBody>
      </p:sp>
      <p:sp>
        <p:nvSpPr>
          <p:cNvPr id="148" name="Google Shape;148;p3"/>
          <p:cNvSpPr/>
          <p:nvPr/>
        </p:nvSpPr>
        <p:spPr>
          <a:xfrm>
            <a:off x="1120951" y="4227422"/>
            <a:ext cx="3040080" cy="156966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200">
                <a:solidFill>
                  <a:srgbClr val="00359A"/>
                </a:solidFill>
                <a:latin typeface="Oswald"/>
                <a:ea typeface="Oswald"/>
                <a:cs typeface="Oswald"/>
                <a:sym typeface="Oswald"/>
              </a:rPr>
              <a:t>Standart detallarning chizmalari.</a:t>
            </a:r>
            <a:endParaRPr/>
          </a:p>
        </p:txBody>
      </p:sp>
      <p:sp>
        <p:nvSpPr>
          <p:cNvPr id="149" name="Google Shape;149;p3"/>
          <p:cNvSpPr/>
          <p:nvPr/>
        </p:nvSpPr>
        <p:spPr>
          <a:xfrm>
            <a:off x="4702602" y="4232022"/>
            <a:ext cx="3379578" cy="206210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200">
                <a:solidFill>
                  <a:srgbClr val="00359A"/>
                </a:solidFill>
                <a:latin typeface="Oswald"/>
                <a:ea typeface="Oswald"/>
                <a:cs typeface="Oswald"/>
                <a:sym typeface="Oswald"/>
              </a:rPr>
              <a:t>Quyma va boshqa usullar bilan yasalgan detallarning ish chizmalari.</a:t>
            </a:r>
            <a:endParaRPr sz="3200">
              <a:solidFill>
                <a:srgbClr val="00359A"/>
              </a:solidFill>
              <a:latin typeface="Oswald"/>
              <a:ea typeface="Oswald"/>
              <a:cs typeface="Oswald"/>
              <a:sym typeface="Oswald"/>
            </a:endParaRPr>
          </a:p>
        </p:txBody>
      </p:sp>
      <p:sp>
        <p:nvSpPr>
          <p:cNvPr id="150" name="Google Shape;150;p3"/>
          <p:cNvSpPr/>
          <p:nvPr/>
        </p:nvSpPr>
        <p:spPr>
          <a:xfrm>
            <a:off x="8188790" y="4232022"/>
            <a:ext cx="2865271" cy="206210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3200">
                <a:solidFill>
                  <a:srgbClr val="00359A"/>
                </a:solidFill>
                <a:latin typeface="Oswald"/>
                <a:ea typeface="Oswald"/>
                <a:cs typeface="Oswald"/>
                <a:sym typeface="Oswald"/>
              </a:rPr>
              <a:t>Eskiz, ish chizma va ularga qo`yiladigan talablar.</a:t>
            </a:r>
            <a:endParaRPr sz="3200">
              <a:solidFill>
                <a:schemeClr val="accent2"/>
              </a:solidFill>
              <a:latin typeface="Oswald Light"/>
              <a:ea typeface="Oswald Light"/>
              <a:cs typeface="Oswald Light"/>
              <a:sym typeface="Oswald Light"/>
            </a:endParaRPr>
          </a:p>
        </p:txBody>
      </p:sp>
      <p:sp>
        <p:nvSpPr>
          <p:cNvPr id="151" name="Google Shape;151;p3"/>
          <p:cNvSpPr/>
          <p:nvPr/>
        </p:nvSpPr>
        <p:spPr>
          <a:xfrm>
            <a:off x="0" y="90100"/>
            <a:ext cx="65" cy="276999"/>
          </a:xfrm>
          <a:prstGeom prst="rect">
            <a:avLst/>
          </a:prstGeom>
          <a:solidFill>
            <a:srgbClr val="FFFFFF"/>
          </a:solidFill>
          <a:ln>
            <a:noFill/>
          </a:ln>
        </p:spPr>
        <p:txBody>
          <a:bodyPr anchorCtr="0" anchor="ctr" bIns="0" lIns="0" spcFirstLastPara="1" rIns="0" wrap="square" tIns="0">
            <a:spAutoFit/>
          </a:bodyPr>
          <a:lstStyle/>
          <a:p>
            <a:pPr indent="0" lvl="0" marL="0" marR="0" rtl="0" algn="l">
              <a:lnSpc>
                <a:spcPct val="100000"/>
              </a:lnSpc>
              <a:spcBef>
                <a:spcPts val="0"/>
              </a:spcBef>
              <a:spcAft>
                <a:spcPts val="0"/>
              </a:spcAft>
              <a:buClr>
                <a:schemeClr val="dk1"/>
              </a:buClr>
              <a:buSzPts val="1800"/>
              <a:buFont typeface="Oswald Light"/>
              <a:buNone/>
            </a:pPr>
            <a:r>
              <a:t/>
            </a:r>
            <a:endParaRPr b="0" i="0" sz="1800" u="none" cap="none" strike="noStrike">
              <a:solidFill>
                <a:schemeClr val="dk1"/>
              </a:solidFill>
              <a:latin typeface="Arial"/>
              <a:ea typeface="Arial"/>
              <a:cs typeface="Arial"/>
              <a:sym typeface="Arial"/>
            </a:endParaRPr>
          </a:p>
        </p:txBody>
      </p:sp>
      <p:pic>
        <p:nvPicPr>
          <p:cNvPr id="152" name="Google Shape;152;p3"/>
          <p:cNvPicPr preferRelativeResize="0"/>
          <p:nvPr/>
        </p:nvPicPr>
        <p:blipFill rotWithShape="1">
          <a:blip r:embed="rId4">
            <a:alphaModFix/>
          </a:blip>
          <a:srcRect b="0" l="0" r="0" t="0"/>
          <a:stretch/>
        </p:blipFill>
        <p:spPr>
          <a:xfrm flipH="1">
            <a:off x="10537992" y="1902474"/>
            <a:ext cx="1465648" cy="2206869"/>
          </a:xfrm>
          <a:prstGeom prst="rect">
            <a:avLst/>
          </a:prstGeom>
          <a:noFill/>
          <a:ln>
            <a:noFill/>
          </a:ln>
          <a:effectLst>
            <a:outerShdw blurRad="292100" rotWithShape="0" algn="tl" dir="2700000" dist="139700">
              <a:srgbClr val="333333">
                <a:alpha val="64705"/>
              </a:srgbClr>
            </a:outerShdw>
          </a:effectLst>
        </p:spPr>
      </p:pic>
      <p:sp>
        <p:nvSpPr>
          <p:cNvPr id="153" name="Google Shape;153;p3"/>
          <p:cNvSpPr/>
          <p:nvPr/>
        </p:nvSpPr>
        <p:spPr>
          <a:xfrm>
            <a:off x="194382" y="3743293"/>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5">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154" name="Google Shape;154;p3"/>
          <p:cNvSpPr/>
          <p:nvPr/>
        </p:nvSpPr>
        <p:spPr>
          <a:xfrm>
            <a:off x="9990137" y="1241618"/>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6">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Tree>
  </p:cSld>
  <p:clrMapOvr>
    <a:masterClrMapping/>
  </p:clrMapOvr>
  <mc:AlternateContent>
    <mc:Choice Requires="p14">
      <p:transition spd="slow" p14:dur="700">
        <p:fade/>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8" name="Shape 158"/>
        <p:cNvGrpSpPr/>
        <p:nvPr/>
      </p:nvGrpSpPr>
      <p:grpSpPr>
        <a:xfrm>
          <a:off x="0" y="0"/>
          <a:ext cx="0" cy="0"/>
          <a:chOff x="0" y="0"/>
          <a:chExt cx="0" cy="0"/>
        </a:xfrm>
      </p:grpSpPr>
      <p:sp>
        <p:nvSpPr>
          <p:cNvPr id="159" name="Google Shape;159;p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160" name="Google Shape;160;p4"/>
          <p:cNvSpPr txBox="1"/>
          <p:nvPr/>
        </p:nvSpPr>
        <p:spPr>
          <a:xfrm>
            <a:off x="1363471" y="783877"/>
            <a:ext cx="9156568" cy="5028236"/>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Yangi buyumni va uning konstruktorlik hujjatlarini ishlab chiqish 2.103-68 DS ga asosan 5 bosqichga bo‘linadi. Ulardan 4 tasida (texnik topshiriq, texnik yechim, eskiz loyihasi, texnik loyiha) loyiha hujjatlari ishlab chiqilib, oxirgi bosqichida ishchi hujjatlar ko‘plab ishlab chiqarishga (tajriba nusxasi yoki tajriba partiyasi) tayyorlanadi. Eskiz va texnik loyihalarda buyumni tajriba variantlari tayyorlanib sinovdan o‘tkaziladi.</a:t>
            </a:r>
            <a:endParaRPr sz="1100">
              <a:solidFill>
                <a:schemeClr val="dk1"/>
              </a:solidFill>
              <a:latin typeface="Arial"/>
              <a:ea typeface="Arial"/>
              <a:cs typeface="Arial"/>
              <a:sym typeface="Arial"/>
            </a:endParaRPr>
          </a:p>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Talabalar o‘quv jarayonida loyihaviy konstruktorlik hujjatlari sifatida kurs ishlari va loyihalari, bitiruv ishlarini bajaradilar. Ba’zi bir bitiruv ishlarida detallarning ishchi chizmalariga mos keladigan chizmalar ishlab chiqiladi. Talabalarning birinchi bosqichdagi kurs ishlari biror moslama yoki mashina uzelini – yig‘uv birligining umumiy ko‘rinish chizmasini chizishdan iborat. Xuddi shunday ishlar ishlab chiqarishda yo‘qolgan chizmalarini tiklashda yoki ta’mirlashda, chetel uskunalarini yangilash uchun konstruktorlik hujjatlarini yaratishda kerak bo‘ladi. </a:t>
            </a:r>
            <a:endParaRPr sz="1100">
              <a:solidFill>
                <a:schemeClr val="dk1"/>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4" name="Shape 164"/>
        <p:cNvGrpSpPr/>
        <p:nvPr/>
      </p:nvGrpSpPr>
      <p:grpSpPr>
        <a:xfrm>
          <a:off x="0" y="0"/>
          <a:ext cx="0" cy="0"/>
          <a:chOff x="0" y="0"/>
          <a:chExt cx="0" cy="0"/>
        </a:xfrm>
      </p:grpSpPr>
      <p:sp>
        <p:nvSpPr>
          <p:cNvPr id="165" name="Google Shape;165;p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166" name="Google Shape;166;p5"/>
          <p:cNvSpPr txBox="1"/>
          <p:nvPr/>
        </p:nvSpPr>
        <p:spPr>
          <a:xfrm>
            <a:off x="825623" y="442714"/>
            <a:ext cx="10413507" cy="532453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Umumiy ko‘rinish chizmasi – buyum tuzilmasi, uning asosiy tarkibiy qismlarini o‘zaro bog‘lanishini va buyumning ishlash jarayonini tushuntirish hamda yig‘uv birligi – buyumga yig‘ish chizmasi va detallarining ish chizmasini tashkil qilgan hujjatlarning ishlab chiquvchi hujjatdir. 2.119-73 va 2.120-73 DS ga asosan umumiy ko‘rinish chizmalari quyidagilarni o‘z ichiga oladi:</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buyumning tasviri (ko‘rinish, qirqim, kesimlar), matnli qismi,  buyumni tuzilishi, tarkibiy qismlarni o‘zaro harakatini va buyumni ishlash jarayonini tushuntiruvchi yozuvlar;</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tarkibiy qismlarning nomi va belgilanishida buyumni umumiy ko‘rinish chizmasini tushuntirish uchun kerak bo‘lgan yozuvlar (texnik tasnifi, soni, materiali, ish jarayoni va boshqalar);</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tasvirlarga qo‘yilgan o‘lchamlar va boshqa kerakli ma’lumotlar;</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sxemalar (kerak bo‘lgan taqdirda);</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umumiy ko‘rinish chizmalarining variantlarini kerak bo‘lgan taqdirda buyumning texnik tasnifi bilan solishtirish.</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Muhandislik grafikasi kursida umumiy ko‘rinish chizmalari quyidagi ma’lumotlarni o‘z ichiga olishi kerak:</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buyumni barcha tarkibiy qismlarini texnikaviy shakli va tuzilmasini aniqlovchi tasvirlardan (ko‘rinish, qirqim va kesimlar), ularni joylashuvi, soni, tarkibiy qismlarini o‘zaro bog‘lanishini;</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o‘rnatish, biriktirish va gabarit o‘lchamlari;</a:t>
            </a:r>
            <a:endParaRPr/>
          </a:p>
          <a:p>
            <a:pPr indent="0" lvl="0" marL="0" marR="0" rtl="0" algn="l">
              <a:spcBef>
                <a:spcPts val="0"/>
              </a:spcBef>
              <a:spcAft>
                <a:spcPts val="0"/>
              </a:spcAft>
              <a:buNone/>
            </a:pPr>
            <a:r>
              <a:rPr lang="en-US" sz="2000">
                <a:solidFill>
                  <a:schemeClr val="dk1"/>
                </a:solidFill>
                <a:latin typeface="Oswald Light"/>
                <a:ea typeface="Oswald Light"/>
                <a:cs typeface="Oswald Light"/>
                <a:sym typeface="Oswald Light"/>
              </a:rPr>
              <a:t>•	tarkibiy qismlarni belgilanishi va ularni jadval sifatida keltirilishi.</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0" name="Shape 170"/>
        <p:cNvGrpSpPr/>
        <p:nvPr/>
      </p:nvGrpSpPr>
      <p:grpSpPr>
        <a:xfrm>
          <a:off x="0" y="0"/>
          <a:ext cx="0" cy="0"/>
          <a:chOff x="0" y="0"/>
          <a:chExt cx="0" cy="0"/>
        </a:xfrm>
      </p:grpSpPr>
      <p:sp>
        <p:nvSpPr>
          <p:cNvPr id="171" name="Google Shape;171;p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172" name="Google Shape;172;p6"/>
          <p:cNvPicPr preferRelativeResize="0"/>
          <p:nvPr/>
        </p:nvPicPr>
        <p:blipFill rotWithShape="1">
          <a:blip r:embed="rId3">
            <a:alphaModFix/>
          </a:blip>
          <a:srcRect b="0" l="0" r="0" t="0"/>
          <a:stretch/>
        </p:blipFill>
        <p:spPr>
          <a:xfrm>
            <a:off x="8737170" y="1160584"/>
            <a:ext cx="3188223" cy="4800600"/>
          </a:xfrm>
          <a:prstGeom prst="rect">
            <a:avLst/>
          </a:prstGeom>
          <a:noFill/>
          <a:ln>
            <a:noFill/>
          </a:ln>
          <a:effectLst>
            <a:outerShdw blurRad="190500" rotWithShape="0" algn="tl">
              <a:srgbClr val="000000">
                <a:alpha val="69803"/>
              </a:srgbClr>
            </a:outerShdw>
          </a:effectLst>
        </p:spPr>
      </p:pic>
      <p:sp>
        <p:nvSpPr>
          <p:cNvPr id="173" name="Google Shape;173;p6"/>
          <p:cNvSpPr/>
          <p:nvPr/>
        </p:nvSpPr>
        <p:spPr>
          <a:xfrm>
            <a:off x="9326839" y="6119833"/>
            <a:ext cx="2008883" cy="41549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
        <p:nvSpPr>
          <p:cNvPr id="174" name="Google Shape;174;p6"/>
          <p:cNvSpPr txBox="1"/>
          <p:nvPr/>
        </p:nvSpPr>
        <p:spPr>
          <a:xfrm>
            <a:off x="1200704" y="1012954"/>
            <a:ext cx="6094520" cy="483209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accent1"/>
                </a:solidFill>
                <a:latin typeface="Oswald Light"/>
                <a:ea typeface="Oswald Light"/>
                <a:cs typeface="Oswald Light"/>
                <a:sym typeface="Oswald Light"/>
              </a:rPr>
              <a:t>Umumiy ko‘rinish chizmasidagi yig‘uv birliklarida birikma turlarini (tirqishli yoki tirqishsiz birikma, rezbali, shtiftli, shponkali, yelimlangan, qalaylangan, payvandlangan detallar va boshqalar) soddalashtirishlar iloji boricha kamroq ishlatiladi. Chizmada yig‘uv birligi tarkibiga kiruvchi yoki alohida detallarni shakllarini tushunish uchun yetarli bo‘lgan tasvirlar soni bo‘lishi kerak. Umumiy ko‘rinish chizmasi istalgan detalni chizmasini bajarish uchun imkon berishi kerak. </a:t>
            </a:r>
            <a:endParaRPr sz="2800">
              <a:solidFill>
                <a:schemeClr val="accent1"/>
              </a:solidFill>
              <a:latin typeface="Oswald Light"/>
              <a:ea typeface="Oswald Light"/>
              <a:cs typeface="Oswald Light"/>
              <a:sym typeface="Oswald Light"/>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8" name="Shape 178"/>
        <p:cNvGrpSpPr/>
        <p:nvPr/>
      </p:nvGrpSpPr>
      <p:grpSpPr>
        <a:xfrm>
          <a:off x="0" y="0"/>
          <a:ext cx="0" cy="0"/>
          <a:chOff x="0" y="0"/>
          <a:chExt cx="0" cy="0"/>
        </a:xfrm>
      </p:grpSpPr>
      <p:sp>
        <p:nvSpPr>
          <p:cNvPr id="179" name="Google Shape;179;p7"/>
          <p:cNvSpPr txBox="1"/>
          <p:nvPr>
            <p:ph type="title"/>
          </p:nvPr>
        </p:nvSpPr>
        <p:spPr>
          <a:xfrm>
            <a:off x="339210" y="322669"/>
            <a:ext cx="8240586" cy="867930"/>
          </a:xfrm>
          <a:prstGeom prst="rect">
            <a:avLst/>
          </a:prstGeom>
          <a:noFill/>
          <a:ln>
            <a:noFill/>
          </a:ln>
        </p:spPr>
        <p:txBody>
          <a:bodyPr anchorCtr="0" anchor="t" bIns="45700" lIns="91425" spcFirstLastPara="1" rIns="91425" wrap="square" tIns="45700">
            <a:spAutoFit/>
          </a:bodyPr>
          <a:lstStyle/>
          <a:p>
            <a:pPr indent="0" lvl="0" marL="0" rtl="0" algn="l">
              <a:lnSpc>
                <a:spcPct val="90000"/>
              </a:lnSpc>
              <a:spcBef>
                <a:spcPts val="0"/>
              </a:spcBef>
              <a:spcAft>
                <a:spcPts val="0"/>
              </a:spcAft>
              <a:buClr>
                <a:schemeClr val="dk1"/>
              </a:buClr>
              <a:buSzPts val="2800"/>
              <a:buFont typeface="Oswald Light"/>
              <a:buNone/>
            </a:pPr>
            <a:br>
              <a:rPr lang="en-US" sz="2800">
                <a:latin typeface="Oswald Light"/>
                <a:ea typeface="Oswald Light"/>
                <a:cs typeface="Oswald Light"/>
                <a:sym typeface="Oswald Light"/>
              </a:rPr>
            </a:br>
            <a:endParaRPr sz="2800">
              <a:latin typeface="Oswald Light"/>
              <a:ea typeface="Oswald Light"/>
              <a:cs typeface="Oswald Light"/>
              <a:sym typeface="Oswald Light"/>
            </a:endParaRPr>
          </a:p>
        </p:txBody>
      </p:sp>
      <p:sp>
        <p:nvSpPr>
          <p:cNvPr id="180" name="Google Shape;180;p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181" name="Google Shape;181;p7"/>
          <p:cNvPicPr preferRelativeResize="0"/>
          <p:nvPr/>
        </p:nvPicPr>
        <p:blipFill rotWithShape="1">
          <a:blip r:embed="rId3">
            <a:alphaModFix/>
          </a:blip>
          <a:srcRect b="0" l="0" r="0" t="0"/>
          <a:stretch/>
        </p:blipFill>
        <p:spPr>
          <a:xfrm>
            <a:off x="8460607" y="830323"/>
            <a:ext cx="3163950" cy="4515813"/>
          </a:xfrm>
          <a:prstGeom prst="ellipse">
            <a:avLst/>
          </a:prstGeom>
          <a:noFill/>
          <a:ln cap="rnd" cmpd="sng" w="63500">
            <a:solidFill>
              <a:srgbClr val="333333"/>
            </a:solidFill>
            <a:prstDash val="solid"/>
            <a:round/>
            <a:headEnd len="sm" w="sm" type="none"/>
            <a:tailEnd len="sm" w="sm" type="none"/>
          </a:ln>
          <a:effectLst>
            <a:outerShdw blurRad="381000" sx="-80000" rotWithShape="0" dir="5400000" dist="292100" sy="-18000">
              <a:srgbClr val="000000">
                <a:alpha val="21960"/>
              </a:srgbClr>
            </a:outerShdw>
          </a:effectLst>
        </p:spPr>
      </p:pic>
      <p:sp>
        <p:nvSpPr>
          <p:cNvPr id="182" name="Google Shape;182;p7"/>
          <p:cNvSpPr/>
          <p:nvPr/>
        </p:nvSpPr>
        <p:spPr>
          <a:xfrm>
            <a:off x="8991076" y="5504457"/>
            <a:ext cx="2743200"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Oswald Light"/>
                <a:ea typeface="Oswald Light"/>
                <a:cs typeface="Oswald Light"/>
                <a:sym typeface="Oswald Light"/>
              </a:rPr>
              <a:t>Free to use under the </a:t>
            </a:r>
            <a:r>
              <a:rPr lang="en-US" sz="140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400">
                <a:solidFill>
                  <a:schemeClr val="dk1"/>
                </a:solidFill>
                <a:latin typeface="Oswald Light"/>
                <a:ea typeface="Oswald Light"/>
                <a:cs typeface="Oswald Light"/>
                <a:sym typeface="Oswald Light"/>
              </a:rPr>
              <a:t>. </a:t>
            </a:r>
            <a:br>
              <a:rPr lang="en-US" sz="1400">
                <a:solidFill>
                  <a:schemeClr val="dk1"/>
                </a:solidFill>
                <a:latin typeface="Oswald Light"/>
                <a:ea typeface="Oswald Light"/>
                <a:cs typeface="Oswald Light"/>
                <a:sym typeface="Oswald Light"/>
              </a:rPr>
            </a:br>
            <a:r>
              <a:rPr lang="en-US" sz="1400">
                <a:solidFill>
                  <a:schemeClr val="dk1"/>
                </a:solidFill>
                <a:latin typeface="Oswald Light"/>
                <a:ea typeface="Oswald Light"/>
                <a:cs typeface="Oswald Light"/>
                <a:sym typeface="Oswald Light"/>
              </a:rPr>
              <a:t>https://unsplash.com/</a:t>
            </a:r>
            <a:endParaRPr/>
          </a:p>
        </p:txBody>
      </p:sp>
      <p:sp>
        <p:nvSpPr>
          <p:cNvPr id="183" name="Google Shape;183;p7"/>
          <p:cNvSpPr txBox="1"/>
          <p:nvPr/>
        </p:nvSpPr>
        <p:spPr>
          <a:xfrm>
            <a:off x="1412243" y="322669"/>
            <a:ext cx="6094520" cy="5897705"/>
          </a:xfrm>
          <a:prstGeom prst="rect">
            <a:avLst/>
          </a:prstGeom>
          <a:noFill/>
          <a:ln>
            <a:noFill/>
          </a:ln>
        </p:spPr>
        <p:txBody>
          <a:bodyPr anchorCtr="0" anchor="t" bIns="45700" lIns="91425" spcFirstLastPara="1" rIns="91425" wrap="square" tIns="45700">
            <a:spAutoFit/>
          </a:bodyPr>
          <a:lstStyle/>
          <a:p>
            <a:pPr indent="450215" lvl="0" marL="0" marR="0" rtl="0" algn="ctr">
              <a:lnSpc>
                <a:spcPct val="150000"/>
              </a:lnSpc>
              <a:spcBef>
                <a:spcPts val="0"/>
              </a:spcBef>
              <a:spcAft>
                <a:spcPts val="0"/>
              </a:spcAft>
              <a:buNone/>
            </a:pPr>
            <a:r>
              <a:rPr b="1" i="1" lang="en-US" sz="1800">
                <a:solidFill>
                  <a:schemeClr val="accent1"/>
                </a:solidFill>
                <a:latin typeface="Times New Roman"/>
                <a:ea typeface="Times New Roman"/>
                <a:cs typeface="Times New Roman"/>
                <a:sym typeface="Times New Roman"/>
              </a:rPr>
              <a:t>6.2. Umumiy ko‘rinish chizmasining xajmi, bajarilish ketma-ketligi </a:t>
            </a:r>
            <a:endParaRPr b="1" i="1" sz="1800">
              <a:solidFill>
                <a:schemeClr val="accent1"/>
              </a:solidFill>
              <a:latin typeface="Arial"/>
              <a:ea typeface="Arial"/>
              <a:cs typeface="Arial"/>
              <a:sym typeface="Arial"/>
            </a:endParaRPr>
          </a:p>
          <a:p>
            <a:pPr indent="450215" lvl="0" marL="0" marR="0" rtl="0" algn="just">
              <a:lnSpc>
                <a:spcPct val="150000"/>
              </a:lnSpc>
              <a:spcBef>
                <a:spcPts val="300"/>
              </a:spcBef>
              <a:spcAft>
                <a:spcPts val="0"/>
              </a:spcAft>
              <a:buNone/>
            </a:pPr>
            <a:r>
              <a:rPr b="1" lang="en-US" sz="1800">
                <a:solidFill>
                  <a:schemeClr val="accent1"/>
                </a:solidFill>
                <a:latin typeface="Times New Roman"/>
                <a:ea typeface="Times New Roman"/>
                <a:cs typeface="Times New Roman"/>
                <a:sym typeface="Times New Roman"/>
              </a:rPr>
              <a:t>Umumiy ko‘rinish chizmasini chizish bosqichlari.</a:t>
            </a:r>
            <a:r>
              <a:rPr lang="en-US" sz="1800">
                <a:solidFill>
                  <a:schemeClr val="accent1"/>
                </a:solidFill>
                <a:latin typeface="Times New Roman"/>
                <a:ea typeface="Times New Roman"/>
                <a:cs typeface="Times New Roman"/>
                <a:sym typeface="Times New Roman"/>
              </a:rPr>
              <a:t> Umumiy ko‘rinish chizmasini chizishda aniq ketma-ketlikdagi quyidagi ishlar bajariladi: </a:t>
            </a:r>
            <a:endParaRPr sz="1100">
              <a:solidFill>
                <a:schemeClr val="accent1"/>
              </a:solidFill>
              <a:latin typeface="Arial"/>
              <a:ea typeface="Arial"/>
              <a:cs typeface="Arial"/>
              <a:sym typeface="Arial"/>
            </a:endParaRPr>
          </a:p>
          <a:p>
            <a:pPr indent="-342900" lvl="0" marL="34290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Yig‘uv birligi bilan tanishish, uning vazifasi, tuzilmasi, asosiy tarkibiy qismlarining o‘zaro bog‘lanishi va buyumning ishlash jarayoni hamda detallarga ajratish va yig‘ish ketma-ketligi bilan tanishish.</a:t>
            </a:r>
            <a:endParaRPr sz="1100">
              <a:solidFill>
                <a:schemeClr val="accent1"/>
              </a:solidFill>
              <a:latin typeface="Arial"/>
              <a:ea typeface="Arial"/>
              <a:cs typeface="Arial"/>
              <a:sym typeface="Arial"/>
            </a:endParaRPr>
          </a:p>
          <a:p>
            <a:pPr indent="-342900" lvl="0" marL="34290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Yig‘uv birligiga kiruvchi detallarining eskizini chizish. Eskizni bajarish tartibi XI-bob da batafsil yoritilgan.</a:t>
            </a:r>
            <a:endParaRPr sz="1100">
              <a:solidFill>
                <a:schemeClr val="accent1"/>
              </a:solidFill>
              <a:latin typeface="Arial"/>
              <a:ea typeface="Arial"/>
              <a:cs typeface="Arial"/>
              <a:sym typeface="Arial"/>
            </a:endParaRPr>
          </a:p>
          <a:p>
            <a:pPr indent="-342900" lvl="0" marL="342900" marR="0" rtl="0" algn="just">
              <a:lnSpc>
                <a:spcPct val="150000"/>
              </a:lnSpc>
              <a:spcBef>
                <a:spcPts val="0"/>
              </a:spcBef>
              <a:spcAft>
                <a:spcPts val="0"/>
              </a:spcAft>
              <a:buNone/>
            </a:pPr>
            <a:r>
              <a:rPr lang="en-US" sz="1800">
                <a:solidFill>
                  <a:schemeClr val="accent1"/>
                </a:solidFill>
                <a:latin typeface="Times New Roman"/>
                <a:ea typeface="Times New Roman"/>
                <a:cs typeface="Times New Roman"/>
                <a:sym typeface="Times New Roman"/>
              </a:rPr>
              <a:t>Detallarning eskizlariga asosan umumiy ko‘rinish chizmasini bajarish. Chizmani chizishda bosh ko‘rinish va ko‘rinishlar sonini tanlash masalalari hal etiladi. </a:t>
            </a:r>
            <a:endParaRPr sz="1100">
              <a:solidFill>
                <a:schemeClr val="accen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189" name="Google Shape;189;p8"/>
          <p:cNvSpPr txBox="1"/>
          <p:nvPr/>
        </p:nvSpPr>
        <p:spPr>
          <a:xfrm>
            <a:off x="1182948" y="446466"/>
            <a:ext cx="8857697"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Umumiy ko‘rinish chizmasini rejalashtirilishi - bu buyumning umumiy ko‘rinish proeksiyalarini, tashqariga olib chiqilgan qirqim va kesimlar, qo‘shimcha ko‘rinishlarni tanlangan formatda joyini belgilashdir (6.1-shakl). </a:t>
            </a:r>
            <a:endParaRPr/>
          </a:p>
        </p:txBody>
      </p:sp>
      <p:pic>
        <p:nvPicPr>
          <p:cNvPr descr="Умкурlotin" id="190" name="Google Shape;190;p8"/>
          <p:cNvPicPr preferRelativeResize="0"/>
          <p:nvPr/>
        </p:nvPicPr>
        <p:blipFill rotWithShape="1">
          <a:blip r:embed="rId3">
            <a:alphaModFix/>
          </a:blip>
          <a:srcRect b="0" l="0" r="0" t="0"/>
          <a:stretch/>
        </p:blipFill>
        <p:spPr>
          <a:xfrm>
            <a:off x="2670457" y="1289771"/>
            <a:ext cx="6599016" cy="4424099"/>
          </a:xfrm>
          <a:prstGeom prst="rect">
            <a:avLst/>
          </a:prstGeom>
          <a:noFill/>
          <a:ln>
            <a:noFill/>
          </a:ln>
        </p:spPr>
      </p:pic>
      <p:sp>
        <p:nvSpPr>
          <p:cNvPr id="191" name="Google Shape;191;p8"/>
          <p:cNvSpPr txBox="1"/>
          <p:nvPr/>
        </p:nvSpPr>
        <p:spPr>
          <a:xfrm>
            <a:off x="5364332" y="6043150"/>
            <a:ext cx="60945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6.1-shakl</a:t>
            </a:r>
            <a:endParaRPr sz="1800">
              <a:solidFill>
                <a:schemeClr val="dk1"/>
              </a:solidFill>
              <a:latin typeface="Oswald Light"/>
              <a:ea typeface="Oswald Light"/>
              <a:cs typeface="Oswald Light"/>
              <a:sym typeface="Oswald Light"/>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5" name="Shape 195"/>
        <p:cNvGrpSpPr/>
        <p:nvPr/>
      </p:nvGrpSpPr>
      <p:grpSpPr>
        <a:xfrm>
          <a:off x="0" y="0"/>
          <a:ext cx="0" cy="0"/>
          <a:chOff x="0" y="0"/>
          <a:chExt cx="0" cy="0"/>
        </a:xfrm>
      </p:grpSpPr>
      <p:sp>
        <p:nvSpPr>
          <p:cNvPr id="196" name="Google Shape;196;p9"/>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197" name="Google Shape;197;p9"/>
          <p:cNvSpPr txBox="1"/>
          <p:nvPr/>
        </p:nvSpPr>
        <p:spPr>
          <a:xfrm>
            <a:off x="1076417" y="322669"/>
            <a:ext cx="9603420" cy="120032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Ko‘rinishlarni rejalashtirishda asos qilib korpus detali eskizi olindi. Quyida bu rejalashtirishni bajarish bayon etiladi. Umumiy ko‘rinish chizmasini bajarish tartibi 6.2-shaklda, yig‘uv birliklari, detallar va standart buyumlar esa jadval tarzida 6.3-shaklda keltirilgan. Umumiy ko‘rinish chizmasini ustida ishlashni xususiyatlari shundan iboratki, bajaruvchi avval buyum tarkibiga kiruvchi detallarning eskizlarini chizadi. So‘ngra ularga asosan umumiy ko‘rinish chizmasini bajaradi. </a:t>
            </a:r>
            <a:endParaRPr/>
          </a:p>
        </p:txBody>
      </p:sp>
      <p:pic>
        <p:nvPicPr>
          <p:cNvPr descr="Умкур2_lotin" id="198" name="Google Shape;198;p9"/>
          <p:cNvPicPr preferRelativeResize="0"/>
          <p:nvPr/>
        </p:nvPicPr>
        <p:blipFill rotWithShape="1">
          <a:blip r:embed="rId3">
            <a:alphaModFix/>
          </a:blip>
          <a:srcRect b="0" l="0" r="0" t="0"/>
          <a:stretch/>
        </p:blipFill>
        <p:spPr>
          <a:xfrm>
            <a:off x="2466563" y="1957816"/>
            <a:ext cx="6260894" cy="4238798"/>
          </a:xfrm>
          <a:prstGeom prst="rect">
            <a:avLst/>
          </a:prstGeom>
          <a:noFill/>
          <a:ln>
            <a:noFill/>
          </a:ln>
        </p:spPr>
      </p:pic>
      <p:sp>
        <p:nvSpPr>
          <p:cNvPr id="199" name="Google Shape;199;p9"/>
          <p:cNvSpPr txBox="1"/>
          <p:nvPr/>
        </p:nvSpPr>
        <p:spPr>
          <a:xfrm>
            <a:off x="2466563" y="6198910"/>
            <a:ext cx="6094520" cy="457754"/>
          </a:xfrm>
          <a:prstGeom prst="rect">
            <a:avLst/>
          </a:prstGeom>
          <a:noFill/>
          <a:ln>
            <a:noFill/>
          </a:ln>
        </p:spPr>
        <p:txBody>
          <a:bodyPr anchorCtr="0" anchor="t" bIns="45700" lIns="91425" spcFirstLastPara="1" rIns="91425" wrap="square" tIns="45700">
            <a:spAutoFit/>
          </a:bodyPr>
          <a:lstStyle/>
          <a:p>
            <a:pPr indent="450215" lvl="0" marL="0" marR="0" rtl="0" algn="ctr">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6.2-shakl</a:t>
            </a:r>
            <a:endParaRPr sz="1100">
              <a:solidFill>
                <a:schemeClr val="dk1"/>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3" name="Shape 203"/>
        <p:cNvGrpSpPr/>
        <p:nvPr/>
      </p:nvGrpSpPr>
      <p:grpSpPr>
        <a:xfrm>
          <a:off x="0" y="0"/>
          <a:ext cx="0" cy="0"/>
          <a:chOff x="0" y="0"/>
          <a:chExt cx="0" cy="0"/>
        </a:xfrm>
      </p:grpSpPr>
      <p:sp>
        <p:nvSpPr>
          <p:cNvPr id="204" name="Google Shape;204;p1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graphicFrame>
        <p:nvGraphicFramePr>
          <p:cNvPr id="205" name="Google Shape;205;p10"/>
          <p:cNvGraphicFramePr/>
          <p:nvPr/>
        </p:nvGraphicFramePr>
        <p:xfrm>
          <a:off x="811891" y="469994"/>
          <a:ext cx="5704603" cy="4679056"/>
        </p:xfrm>
        <a:graphic>
          <a:graphicData uri="http://schemas.openxmlformats.org/presentationml/2006/ole">
            <mc:AlternateContent>
              <mc:Choice Requires="v">
                <p:oleObj r:id="rId4" imgH="4679056" imgW="5704603" progId="Word.Document.12" spid="_x0000_s1">
                  <p:embed/>
                </p:oleObj>
              </mc:Choice>
              <mc:Fallback>
                <p:oleObj r:id="rId5" imgH="4679056" imgW="5704603" progId="Word.Document.12">
                  <p:embed/>
                  <p:pic>
                    <p:nvPicPr>
                      <p:cNvPr id="205" name="Google Shape;205;p10"/>
                      <p:cNvPicPr preferRelativeResize="0"/>
                      <p:nvPr/>
                    </p:nvPicPr>
                    <p:blipFill rotWithShape="1">
                      <a:blip r:embed="rId6">
                        <a:alphaModFix/>
                      </a:blip>
                      <a:srcRect b="0" l="0" r="0" t="0"/>
                      <a:stretch/>
                    </p:blipFill>
                    <p:spPr>
                      <a:xfrm>
                        <a:off x="811891" y="469994"/>
                        <a:ext cx="5704603" cy="4679056"/>
                      </a:xfrm>
                      <a:prstGeom prst="rect">
                        <a:avLst/>
                      </a:prstGeom>
                      <a:noFill/>
                      <a:ln>
                        <a:noFill/>
                      </a:ln>
                    </p:spPr>
                  </p:pic>
                </p:oleObj>
              </mc:Fallback>
            </mc:AlternateContent>
          </a:graphicData>
        </a:graphic>
      </p:graphicFrame>
      <p:sp>
        <p:nvSpPr>
          <p:cNvPr id="206" name="Google Shape;206;p10"/>
          <p:cNvSpPr txBox="1"/>
          <p:nvPr/>
        </p:nvSpPr>
        <p:spPr>
          <a:xfrm>
            <a:off x="2825318" y="5528114"/>
            <a:ext cx="609452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US" sz="1800">
                <a:solidFill>
                  <a:schemeClr val="dk1"/>
                </a:solidFill>
                <a:latin typeface="Times New Roman"/>
                <a:ea typeface="Times New Roman"/>
                <a:cs typeface="Times New Roman"/>
                <a:sym typeface="Times New Roman"/>
              </a:rPr>
              <a:t> 6.3-shakl</a:t>
            </a:r>
            <a:endParaRPr sz="1800">
              <a:solidFill>
                <a:schemeClr val="dk1"/>
              </a:solidFill>
              <a:latin typeface="Oswald Light"/>
              <a:ea typeface="Oswald Light"/>
              <a:cs typeface="Oswald Light"/>
              <a:sym typeface="Oswald Light"/>
            </a:endParaRPr>
          </a:p>
        </p:txBody>
      </p:sp>
      <p:sp>
        <p:nvSpPr>
          <p:cNvPr id="207" name="Google Shape;207;p10"/>
          <p:cNvSpPr txBox="1"/>
          <p:nvPr/>
        </p:nvSpPr>
        <p:spPr>
          <a:xfrm>
            <a:off x="6391544" y="732030"/>
            <a:ext cx="5461246" cy="415498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Topshiriq bilan tanishish. Umumiy ko‘rinish chizmasini chizish uchun har bir talabaga alohida naturada yig‘uv birligini variantini uni tuzilishi haqidagi texnikaviy tushuntirish matni bilan beriladi. Tushuntirish matnida asosan yig‘uv birligining vazifasi, ishlash jarayoni va uning tarkibiy qismlarini bog‘lanishlarini ifodalanadi. Buyumni fikran detallarga ajratish va yig‘ish amaliyotda rejalashtirilgan holda bajariladi. Bu jarayonda tarkibiy qismlarni texnik va konstruktiv shakli, tuzilmalari e’tibor bilan o‘rganib chiqiladi. </a:t>
            </a:r>
            <a:endParaRPr sz="2400">
              <a:solidFill>
                <a:schemeClr val="dk1"/>
              </a:solidFill>
              <a:latin typeface="Oswald Light"/>
              <a:ea typeface="Oswald Light"/>
              <a:cs typeface="Oswald Light"/>
              <a:sym typeface="Oswald 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13" name="Google Shape;213;p11"/>
          <p:cNvSpPr/>
          <p:nvPr/>
        </p:nvSpPr>
        <p:spPr>
          <a:xfrm>
            <a:off x="4772639" y="3429000"/>
            <a:ext cx="6096000"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accent1"/>
                </a:solidFill>
                <a:latin typeface="Oswald Light"/>
                <a:ea typeface="Oswald Light"/>
                <a:cs typeface="Oswald Light"/>
                <a:sym typeface="Oswald Light"/>
              </a:rPr>
              <a:t>Boshqa ko‘rinishlari buyumni va detallarning shakllari e’tiborga olingan holda chiziladi. Ko‘rinishlar soni iloji boricha kam, lekin barcha detallarning tarkibiy qismlarini o‘zaro bog‘lanishi va buyum haqida to‘liq ma’lumot beradigan bo‘lishi kerak. Umumiy ko‘rinish chizmasining yig‘ish chizmasidan farqi shundaki, unda barcha detallarning texnik shakllari to‘g‘risida kerak bo‘lgan aniqliklar berilgan bo‘ladi. Umumiy ko‘rinish chizmalarida bu talablarni bajarish uchun buyumning ko‘rinishlaridan tashqari, bir qator detallar guruhini yoki alohida detallarni qo‘shimcha tasvirlari beriladi. </a:t>
            </a:r>
            <a:endParaRPr/>
          </a:p>
        </p:txBody>
      </p:sp>
      <p:pic>
        <p:nvPicPr>
          <p:cNvPr descr="черчение - Образование / Спорт в Ташкент - OLX.uz" id="214" name="Google Shape;214;p11"/>
          <p:cNvPicPr preferRelativeResize="0"/>
          <p:nvPr/>
        </p:nvPicPr>
        <p:blipFill rotWithShape="1">
          <a:blip r:embed="rId3">
            <a:alphaModFix/>
          </a:blip>
          <a:srcRect b="0" l="0" r="0" t="0"/>
          <a:stretch/>
        </p:blipFill>
        <p:spPr>
          <a:xfrm>
            <a:off x="1019930" y="592185"/>
            <a:ext cx="3582550" cy="5355912"/>
          </a:xfrm>
          <a:prstGeom prst="rect">
            <a:avLst/>
          </a:prstGeom>
          <a:noFill/>
          <a:ln>
            <a:noFill/>
          </a:ln>
        </p:spPr>
      </p:pic>
      <p:sp>
        <p:nvSpPr>
          <p:cNvPr id="215" name="Google Shape;215;p11"/>
          <p:cNvSpPr/>
          <p:nvPr/>
        </p:nvSpPr>
        <p:spPr>
          <a:xfrm>
            <a:off x="4772639" y="579432"/>
            <a:ext cx="7071358" cy="286232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chemeClr val="accent1"/>
                </a:solidFill>
                <a:latin typeface="Oswald Light"/>
                <a:ea typeface="Oswald Light"/>
                <a:cs typeface="Oswald Light"/>
                <a:sym typeface="Oswald Light"/>
              </a:rPr>
              <a:t>Detallarning eskizlarni chizish. Buyumning detallarini eskizlarini chizishda tuzilma birikmalari o‘ziga xos xususiyatlarga ega bo‘lib, ularni quyida ko‘rib chiqiladi. </a:t>
            </a:r>
            <a:endParaRPr/>
          </a:p>
          <a:p>
            <a:pPr indent="0" lvl="0" marL="0" marR="0" rtl="0" algn="l">
              <a:spcBef>
                <a:spcPts val="0"/>
              </a:spcBef>
              <a:spcAft>
                <a:spcPts val="0"/>
              </a:spcAft>
              <a:buNone/>
            </a:pPr>
            <a:r>
              <a:rPr lang="en-US" sz="1800">
                <a:solidFill>
                  <a:schemeClr val="accent1"/>
                </a:solidFill>
                <a:latin typeface="Oswald Light"/>
                <a:ea typeface="Oswald Light"/>
                <a:cs typeface="Oswald Light"/>
                <a:sym typeface="Oswald Light"/>
              </a:rPr>
              <a:t>Bosh ko‘rinish va tasvirlar sonini tanlash. Buyumni umumiy ko‘rinish chizmasini chizishda 2.305-68 DS, 2.109-68 DS talab va qoidalariga e’tibor beriladi. </a:t>
            </a:r>
            <a:endParaRPr/>
          </a:p>
          <a:p>
            <a:pPr indent="0" lvl="0" marL="0" marR="0" rtl="0" algn="l">
              <a:spcBef>
                <a:spcPts val="0"/>
              </a:spcBef>
              <a:spcAft>
                <a:spcPts val="0"/>
              </a:spcAft>
              <a:buNone/>
            </a:pPr>
            <a:r>
              <a:rPr lang="en-US" sz="1800">
                <a:solidFill>
                  <a:schemeClr val="accent1"/>
                </a:solidFill>
                <a:latin typeface="Oswald Light"/>
                <a:ea typeface="Oswald Light"/>
                <a:cs typeface="Oswald Light"/>
                <a:sym typeface="Oswald Light"/>
              </a:rPr>
              <a:t>Umumiy ko‘rinish chizmasida buyumning ishchi holati bosh ko‘rinish qilib tanlanadi. Ko‘p hollarda buyumni bosh ko‘rinishini turli xilda joylashtirish mumkin. </a:t>
            </a:r>
            <a:endParaRPr/>
          </a:p>
          <a:p>
            <a:pPr indent="0" lvl="0" marL="0" marR="0" rtl="0" algn="l">
              <a:spcBef>
                <a:spcPts val="0"/>
              </a:spcBef>
              <a:spcAft>
                <a:spcPts val="0"/>
              </a:spcAft>
              <a:buNone/>
            </a:pPr>
            <a:r>
              <a:rPr lang="en-US" sz="1800">
                <a:solidFill>
                  <a:schemeClr val="accent1"/>
                </a:solidFill>
                <a:latin typeface="Oswald Light"/>
                <a:ea typeface="Oswald Light"/>
                <a:cs typeface="Oswald Light"/>
                <a:sym typeface="Oswald Light"/>
              </a:rPr>
              <a:t>Bunday holatlarda bosh ko‘rinish sifatida buyum to‘g‘risida boshqa ko‘rinishlariga nisbatan ko‘proq ma’lumot beradigan va yig‘ish uchun qulay bo‘lgan ko‘rinish tanlanadi. Bosh ko‘rinishda frontal, murakkab qirqim yoki bosh ko‘rinishni yarim ko‘rinishi bilan frontal qirqimini yarmi birlashtirib ko‘rsatiladi.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21" name="Google Shape;221;p12"/>
          <p:cNvPicPr preferRelativeResize="0"/>
          <p:nvPr/>
        </p:nvPicPr>
        <p:blipFill rotWithShape="1">
          <a:blip r:embed="rId3">
            <a:alphaModFix/>
          </a:blip>
          <a:srcRect b="0" l="0" r="0" t="0"/>
          <a:stretch/>
        </p:blipFill>
        <p:spPr>
          <a:xfrm>
            <a:off x="6343650" y="578287"/>
            <a:ext cx="5500347" cy="4053984"/>
          </a:xfrm>
          <a:prstGeom prst="rect">
            <a:avLst/>
          </a:prstGeom>
          <a:noFill/>
          <a:ln>
            <a:noFill/>
          </a:ln>
        </p:spPr>
      </p:pic>
      <p:sp>
        <p:nvSpPr>
          <p:cNvPr id="222" name="Google Shape;222;p12"/>
          <p:cNvSpPr/>
          <p:nvPr/>
        </p:nvSpPr>
        <p:spPr>
          <a:xfrm>
            <a:off x="247650" y="435031"/>
            <a:ext cx="6096000" cy="4197239"/>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Yuqorida keltirilgan vernerni umumiy ko‘rinish chizmasida yig‘ish chizmasida tasvirlash shart bo‘lmagan 5 vtulka uchun</a:t>
            </a:r>
            <a:r>
              <a:rPr i="1" lang="en-US" sz="1800">
                <a:solidFill>
                  <a:schemeClr val="dk1"/>
                </a:solidFill>
                <a:latin typeface="Times New Roman"/>
                <a:ea typeface="Times New Roman"/>
                <a:cs typeface="Times New Roman"/>
                <a:sym typeface="Times New Roman"/>
              </a:rPr>
              <a:t> B - B</a:t>
            </a:r>
            <a:r>
              <a:rPr lang="en-US" sz="1800">
                <a:solidFill>
                  <a:schemeClr val="dk1"/>
                </a:solidFill>
                <a:latin typeface="Times New Roman"/>
                <a:ea typeface="Times New Roman"/>
                <a:cs typeface="Times New Roman"/>
                <a:sym typeface="Times New Roman"/>
              </a:rPr>
              <a:t> kesim, 3 oboyma uchun</a:t>
            </a:r>
            <a:r>
              <a:rPr i="1" lang="en-US" sz="1800">
                <a:solidFill>
                  <a:schemeClr val="dk1"/>
                </a:solidFill>
                <a:latin typeface="Times New Roman"/>
                <a:ea typeface="Times New Roman"/>
                <a:cs typeface="Times New Roman"/>
                <a:sym typeface="Times New Roman"/>
              </a:rPr>
              <a:t> G </a:t>
            </a:r>
            <a:r>
              <a:rPr lang="en-US" sz="1800">
                <a:solidFill>
                  <a:schemeClr val="dk1"/>
                </a:solidFill>
                <a:latin typeface="Times New Roman"/>
                <a:ea typeface="Times New Roman"/>
                <a:cs typeface="Times New Roman"/>
                <a:sym typeface="Times New Roman"/>
              </a:rPr>
              <a:t>ko‘rinishlar (6.2–shaklga qarang) berilgan. Verner dastasining yig‘ish chizmasini tasvirlash uchun (6.2–shaklga qarang) ikkita ko‘rinish: frontal qirqim va </a:t>
            </a:r>
            <a:r>
              <a:rPr i="1" lang="en-US" sz="1800">
                <a:solidFill>
                  <a:schemeClr val="dk1"/>
                </a:solidFill>
                <a:latin typeface="Times New Roman"/>
                <a:ea typeface="Times New Roman"/>
                <a:cs typeface="Times New Roman"/>
                <a:sym typeface="Times New Roman"/>
              </a:rPr>
              <a:t>A-A</a:t>
            </a:r>
            <a:r>
              <a:rPr lang="en-US" sz="1800">
                <a:solidFill>
                  <a:schemeClr val="dk1"/>
                </a:solidFill>
                <a:latin typeface="Times New Roman"/>
                <a:ea typeface="Times New Roman"/>
                <a:cs typeface="Times New Roman"/>
                <a:sym typeface="Times New Roman"/>
              </a:rPr>
              <a:t> bo‘yicha profil qirqim yetarli bo‘ladi.</a:t>
            </a:r>
            <a:r>
              <a:rPr i="1" lang="en-US" sz="1800">
                <a:solidFill>
                  <a:schemeClr val="dk1"/>
                </a:solidFill>
                <a:latin typeface="Times New Roman"/>
                <a:ea typeface="Times New Roman"/>
                <a:cs typeface="Times New Roman"/>
                <a:sym typeface="Times New Roman"/>
              </a:rPr>
              <a:t> B-B </a:t>
            </a:r>
            <a:r>
              <a:rPr lang="en-US" sz="1800">
                <a:solidFill>
                  <a:schemeClr val="dk1"/>
                </a:solidFill>
                <a:latin typeface="Times New Roman"/>
                <a:ea typeface="Times New Roman"/>
                <a:cs typeface="Times New Roman"/>
                <a:sym typeface="Times New Roman"/>
              </a:rPr>
              <a:t>bo‘yicha qirqim berish talab etilmaydi, chunki bu qirqim dasta sirtini tashqi shaklini aniqlash uchun kerak bo‘ladi. Konstruktorlik hujjatining yig‘uv birliklari chizmasida uning shakli - dastada chizmasida o‘z ifodasini topgan (6.4–shaklga qarang).</a:t>
            </a:r>
            <a:endParaRPr sz="1100">
              <a:solidFill>
                <a:schemeClr val="dk1"/>
              </a:solidFill>
              <a:latin typeface="Arial"/>
              <a:ea typeface="Arial"/>
              <a:cs typeface="Arial"/>
              <a:sym typeface="Arial"/>
            </a:endParaRPr>
          </a:p>
        </p:txBody>
      </p:sp>
      <p:sp>
        <p:nvSpPr>
          <p:cNvPr id="223" name="Google Shape;223;p12"/>
          <p:cNvSpPr/>
          <p:nvPr/>
        </p:nvSpPr>
        <p:spPr>
          <a:xfrm>
            <a:off x="247649" y="4739847"/>
            <a:ext cx="11596347" cy="1704249"/>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b="1" i="1" lang="en-US" sz="1800">
                <a:solidFill>
                  <a:schemeClr val="dk1"/>
                </a:solidFill>
                <a:latin typeface="Times New Roman"/>
                <a:ea typeface="Times New Roman"/>
                <a:cs typeface="Times New Roman"/>
                <a:sym typeface="Times New Roman"/>
              </a:rPr>
              <a:t>Umumiy ko‘rinish chizmasini rejalashtirish. </a:t>
            </a:r>
            <a:r>
              <a:rPr lang="en-US" sz="1800">
                <a:solidFill>
                  <a:schemeClr val="dk1"/>
                </a:solidFill>
                <a:latin typeface="Times New Roman"/>
                <a:ea typeface="Times New Roman"/>
                <a:cs typeface="Times New Roman"/>
                <a:sym typeface="Times New Roman"/>
              </a:rPr>
              <a:t>Chizmada bosh ko‘rinishni aniqlash, asosiy tasvirlarni chizma maydonida rasional (bir tekisda va to‘liq joylashtirish) umumiy ko‘rinish chizmasini rejalashtirishni maqsadi bo‘lib xizmat qiladi. Rejalashtirishni istalgan qog‘ozda yumshoq qalam bilan buyumning ko‘rinishlarini kontur chiziqlarini chizib bajariladi. Umumiy ko‘rinish chizmasida tasvirlarni joylashtirish quyidagi muloxazalarga asosan  rejalashtiriladi.</a:t>
            </a:r>
            <a:endParaRPr sz="1100">
              <a:solidFill>
                <a:schemeClr val="dk1"/>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1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29" name="Google Shape;229;p13"/>
          <p:cNvSpPr txBox="1"/>
          <p:nvPr/>
        </p:nvSpPr>
        <p:spPr>
          <a:xfrm>
            <a:off x="1003176" y="351915"/>
            <a:ext cx="10331573" cy="5632311"/>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lang="en-US" sz="2400">
                <a:solidFill>
                  <a:schemeClr val="dk1"/>
                </a:solidFill>
                <a:latin typeface="Oswald Light"/>
                <a:ea typeface="Oswald Light"/>
                <a:cs typeface="Oswald Light"/>
                <a:sym typeface="Oswald Light"/>
              </a:rPr>
              <a:t>Buyumni umumiy ko‘rinish chizmasidagi asosiy ko‘rinishlari bosh ko‘rinishga nisbatan proeksion bog‘lanishlarda bo‘ladi. Ba’zi hollarda chizma qog‘ozi maydonini rasional ishlatish uchun bosh ko‘rinishdan tashqaridagi bo‘sh joylarga kuzatuvchining yo‘nalishlari ko‘rsatilgan holda va kerakli yozuvlar yordamida boshqa ko‘rinishlar  joylashtiriladi. Umumiy ko‘rinish chizmasida buyumning asosiy ko‘rinishlariga asosiy proeksiya tekisligiga parallel bo‘lgan tekisliklar bilan oddiy (masalan 6.2--shaklda bosh ko‘rinishda to‘liq frontal qirqim va chap tomondan ko‘rinishida A-A qirqim) yoki murakkab qirqimlar beriladi. Murakkab qirqimlar asosiy ko‘rinishlari simmetriya o‘qiga ega bo‘lmagan tasvirlarda qo‘llanilib u buyum xaqida ko‘rinishga nisbatan buyum xaqida to‘liqroq ma’lumot beradi. Buyumni ko‘rinishlari (kerak bo‘lgan taqdirda) chizma qog‘ozini bo‘sh joyiga kuzatuvchi yo‘nalishi A yoki B harfi bilan belgilanib,  ko‘rinish ustiga A yoki B ko‘rinish deb yozib qo‘yiladi. Umumiy ko‘rinish chizmasida detallarning shakllari osonligi tufayli uni o‘qish qiyin bo‘lmagan hollarda ba’zibir ko‘rinishlar bosh ko‘rinish tasvirining masshtabiga qaralganda kichraytirilgan holda joylashtirilishi mumkin (masalan, 3 detal–oboymaning G ko‘rinishi 13.2-shaklda 1:1 masshtabda berilgan). Tuzilmalarning mayda elementlari qo‘shimcha ko‘rinishlar, kesimlar yoki chiqarish elementlari yordamida masshtabi kattalashtirib ko‘rsatiladi. </a:t>
            </a:r>
            <a:endParaRPr sz="2400">
              <a:solidFill>
                <a:schemeClr val="dk1"/>
              </a:solidFill>
              <a:latin typeface="Oswald Light"/>
              <a:ea typeface="Oswald Light"/>
              <a:cs typeface="Oswald Light"/>
              <a:sym typeface="Oswald 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3" name="Shape 233"/>
        <p:cNvGrpSpPr/>
        <p:nvPr/>
      </p:nvGrpSpPr>
      <p:grpSpPr>
        <a:xfrm>
          <a:off x="0" y="0"/>
          <a:ext cx="0" cy="0"/>
          <a:chOff x="0" y="0"/>
          <a:chExt cx="0" cy="0"/>
        </a:xfrm>
      </p:grpSpPr>
      <p:sp>
        <p:nvSpPr>
          <p:cNvPr id="234" name="Google Shape;234;p1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35" name="Google Shape;235;p14"/>
          <p:cNvSpPr/>
          <p:nvPr/>
        </p:nvSpPr>
        <p:spPr>
          <a:xfrm>
            <a:off x="853750" y="1074509"/>
            <a:ext cx="10804850" cy="4708981"/>
          </a:xfrm>
          <a:prstGeom prst="rect">
            <a:avLst/>
          </a:prstGeom>
          <a:noFill/>
          <a:ln>
            <a:noFill/>
          </a:ln>
        </p:spPr>
        <p:txBody>
          <a:bodyPr anchorCtr="0" anchor="ctr" bIns="45700" lIns="91425" spcFirstLastPara="1" rIns="91425" wrap="square" tIns="45700">
            <a:spAutoFit/>
          </a:bodyPr>
          <a:lstStyle/>
          <a:p>
            <a:pPr indent="450850" lvl="0" marL="0" marR="0" rtl="0" algn="just">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Umumiy ko‘rinish chizmasini rejalashtirishda (6.1-shaklga qarang) vernerning bosh ko‘rinishi uning tuzilmalarini asosiy elementlarini to‘liq tasvirlash uchun frontal qirqim bajarilgan. Ushbu ko‘rinishda dastaning shakli va tashqi ko‘rinishini aniqlash uchun uning ko‘rinishiga (6.4-shaklga qarang) birgalikda qirqim berilgan. </a:t>
            </a:r>
            <a:r>
              <a:rPr b="0" i="1" lang="en-US" sz="2000" u="none" cap="none" strike="noStrike">
                <a:solidFill>
                  <a:schemeClr val="dk1"/>
                </a:solidFill>
                <a:latin typeface="Times New Roman"/>
                <a:ea typeface="Times New Roman"/>
                <a:cs typeface="Times New Roman"/>
                <a:sym typeface="Times New Roman"/>
              </a:rPr>
              <a:t>A-A</a:t>
            </a:r>
            <a:r>
              <a:rPr b="0" i="0" lang="en-US" sz="2000" u="none" cap="none" strike="noStrike">
                <a:solidFill>
                  <a:schemeClr val="dk1"/>
                </a:solidFill>
                <a:latin typeface="Times New Roman"/>
                <a:ea typeface="Times New Roman"/>
                <a:cs typeface="Times New Roman"/>
                <a:sym typeface="Times New Roman"/>
              </a:rPr>
              <a:t> to‘liq qirqim 2 korpus tuzilmasini, uni tortuvchi 11 vintni, 12 soqqalarning joylashishini va 5 vtulka teshigini aniq ko‘rsatadi.</a:t>
            </a:r>
            <a:r>
              <a:rPr b="0" i="1" lang="en-US" sz="2000" u="none" cap="none" strike="noStrike">
                <a:solidFill>
                  <a:schemeClr val="dk1"/>
                </a:solidFill>
                <a:latin typeface="Times New Roman"/>
                <a:ea typeface="Times New Roman"/>
                <a:cs typeface="Times New Roman"/>
                <a:sym typeface="Times New Roman"/>
              </a:rPr>
              <a:t> A-A </a:t>
            </a:r>
            <a:r>
              <a:rPr b="0" i="0" lang="en-US" sz="2000" u="none" cap="none" strike="noStrike">
                <a:solidFill>
                  <a:schemeClr val="dk1"/>
                </a:solidFill>
                <a:latin typeface="Times New Roman"/>
                <a:ea typeface="Times New Roman"/>
                <a:cs typeface="Times New Roman"/>
                <a:sym typeface="Times New Roman"/>
              </a:rPr>
              <a:t>qirqimda ko‘rinish simmetrik bo‘lmaganligi uchun to‘liq </a:t>
            </a:r>
            <a:endParaRPr b="0" i="0" sz="1050" u="none" cap="none" strike="noStrike">
              <a:solidFill>
                <a:schemeClr val="dk1"/>
              </a:solidFill>
              <a:latin typeface="Arial"/>
              <a:ea typeface="Arial"/>
              <a:cs typeface="Arial"/>
              <a:sym typeface="Arial"/>
            </a:endParaRPr>
          </a:p>
          <a:p>
            <a:pPr indent="450850" lvl="0" marL="0" marR="0" rtl="0" algn="just">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panelga mahkamlanishini aniqlaydigan o‘lchamlar: bular 4 qopqoqda o‘qlarining tasvirlangan. Vernerni o‘ng tomondan ko‘rinishida 1 dastani 6 valga 10 vint bilan mahkamlanishini ko‘rsatish uchun </a:t>
            </a:r>
            <a:r>
              <a:rPr b="1" i="1" lang="en-US" sz="2000" u="none" cap="none" strike="noStrike">
                <a:solidFill>
                  <a:schemeClr val="dk1"/>
                </a:solidFill>
                <a:latin typeface="Times New Roman"/>
                <a:ea typeface="Times New Roman"/>
                <a:cs typeface="Times New Roman"/>
                <a:sym typeface="Times New Roman"/>
              </a:rPr>
              <a:t>B-B</a:t>
            </a:r>
            <a:r>
              <a:rPr b="1" i="0" lang="en-US" sz="2000" u="none" cap="none" strike="noStrike">
                <a:solidFill>
                  <a:schemeClr val="dk1"/>
                </a:solidFill>
                <a:latin typeface="Times New Roman"/>
                <a:ea typeface="Times New Roman"/>
                <a:cs typeface="Times New Roman"/>
                <a:sym typeface="Times New Roman"/>
              </a:rPr>
              <a:t> </a:t>
            </a:r>
            <a:r>
              <a:rPr b="0" i="0" lang="en-US" sz="2000" u="none" cap="none" strike="noStrike">
                <a:solidFill>
                  <a:schemeClr val="dk1"/>
                </a:solidFill>
                <a:latin typeface="Times New Roman"/>
                <a:ea typeface="Times New Roman"/>
                <a:cs typeface="Times New Roman"/>
                <a:sym typeface="Times New Roman"/>
              </a:rPr>
              <a:t>qirqim berilib, u simmetrik bo‘lgani uchun chap tomonda old ko‘rinishi, o‘ng tomonda qirqim tasvirlangan. O‘ng tomondan ko‘rinishda 4 qopqoqning shakli, unda joylashgan ∅3 - 4 mm bo‘lgan teshiklarning joylashishi va dastaning tashqi shakli ko‘rsatilgan. </a:t>
            </a:r>
            <a:endParaRPr b="0" i="0" sz="1050" u="none" cap="none" strike="noStrike">
              <a:solidFill>
                <a:schemeClr val="dk1"/>
              </a:solidFill>
              <a:latin typeface="Arial"/>
              <a:ea typeface="Arial"/>
              <a:cs typeface="Arial"/>
              <a:sym typeface="Arial"/>
            </a:endParaRPr>
          </a:p>
          <a:p>
            <a:pPr indent="450850" lvl="0" marL="0" marR="0" rtl="0" algn="just">
              <a:lnSpc>
                <a:spcPct val="100000"/>
              </a:lnSpc>
              <a:spcBef>
                <a:spcPts val="0"/>
              </a:spcBef>
              <a:spcAft>
                <a:spcPts val="0"/>
              </a:spcAft>
              <a:buClr>
                <a:schemeClr val="dk1"/>
              </a:buClr>
              <a:buSzPts val="2000"/>
              <a:buFont typeface="Times New Roman"/>
              <a:buNone/>
            </a:pPr>
            <a:r>
              <a:rPr b="0" i="0" lang="en-US" sz="2000" u="none" cap="none" strike="noStrike">
                <a:solidFill>
                  <a:schemeClr val="dk1"/>
                </a:solidFill>
                <a:latin typeface="Times New Roman"/>
                <a:ea typeface="Times New Roman"/>
                <a:cs typeface="Times New Roman"/>
                <a:sym typeface="Times New Roman"/>
              </a:rPr>
              <a:t>Rejalashtirishda yuqoridagi asosiy tasvirlardan tashqari ikkita qo‘shimcha tasvirlashlar yordamida: </a:t>
            </a:r>
            <a:r>
              <a:rPr b="0" i="1" lang="en-US" sz="2000" u="none" cap="none" strike="noStrike">
                <a:solidFill>
                  <a:schemeClr val="dk1"/>
                </a:solidFill>
                <a:latin typeface="Times New Roman"/>
                <a:ea typeface="Times New Roman"/>
                <a:cs typeface="Times New Roman"/>
                <a:sym typeface="Times New Roman"/>
              </a:rPr>
              <a:t>B-B</a:t>
            </a:r>
            <a:r>
              <a:rPr b="0" i="0" lang="en-US" sz="2000" u="none" cap="none" strike="noStrike">
                <a:solidFill>
                  <a:schemeClr val="dk1"/>
                </a:solidFill>
                <a:latin typeface="Times New Roman"/>
                <a:ea typeface="Times New Roman"/>
                <a:cs typeface="Times New Roman"/>
                <a:sym typeface="Times New Roman"/>
              </a:rPr>
              <a:t> kesim orqali 5 vtulkani va </a:t>
            </a:r>
            <a:r>
              <a:rPr b="0" i="1" lang="en-US" sz="2000" u="none" cap="none" strike="noStrike">
                <a:solidFill>
                  <a:schemeClr val="dk1"/>
                </a:solidFill>
                <a:latin typeface="Times New Roman"/>
                <a:ea typeface="Times New Roman"/>
                <a:cs typeface="Times New Roman"/>
                <a:sym typeface="Times New Roman"/>
              </a:rPr>
              <a:t>G</a:t>
            </a:r>
            <a:r>
              <a:rPr b="0" i="0" lang="en-US" sz="2000" u="none" cap="none" strike="noStrike">
                <a:solidFill>
                  <a:schemeClr val="dk1"/>
                </a:solidFill>
                <a:latin typeface="Times New Roman"/>
                <a:ea typeface="Times New Roman"/>
                <a:cs typeface="Times New Roman"/>
                <a:sym typeface="Times New Roman"/>
              </a:rPr>
              <a:t> ko‘rinish orqali 3 oboymani ko‘rsatish rejalashtirilgan. </a:t>
            </a:r>
            <a:r>
              <a:rPr b="0" i="1" lang="en-US" sz="2000" u="none" cap="none" strike="noStrike">
                <a:solidFill>
                  <a:schemeClr val="dk1"/>
                </a:solidFill>
                <a:latin typeface="Times New Roman"/>
                <a:ea typeface="Times New Roman"/>
                <a:cs typeface="Times New Roman"/>
                <a:sym typeface="Times New Roman"/>
              </a:rPr>
              <a:t>B-B </a:t>
            </a:r>
            <a:r>
              <a:rPr b="0" i="0" lang="en-US" sz="2000" u="none" cap="none" strike="noStrike">
                <a:solidFill>
                  <a:schemeClr val="dk1"/>
                </a:solidFill>
                <a:latin typeface="Times New Roman"/>
                <a:ea typeface="Times New Roman"/>
                <a:cs typeface="Times New Roman"/>
                <a:sym typeface="Times New Roman"/>
              </a:rPr>
              <a:t>kesimda</a:t>
            </a:r>
            <a:r>
              <a:rPr b="0" i="1" lang="en-US" sz="2000" u="none" cap="none" strike="noStrike">
                <a:solidFill>
                  <a:schemeClr val="dk1"/>
                </a:solidFill>
                <a:latin typeface="Times New Roman"/>
                <a:ea typeface="Times New Roman"/>
                <a:cs typeface="Times New Roman"/>
                <a:sym typeface="Times New Roman"/>
              </a:rPr>
              <a:t> M5 </a:t>
            </a:r>
            <a:r>
              <a:rPr b="0" i="0" lang="en-US" sz="2000" u="none" cap="none" strike="noStrike">
                <a:solidFill>
                  <a:schemeClr val="dk1"/>
                </a:solidFill>
                <a:latin typeface="Times New Roman"/>
                <a:ea typeface="Times New Roman"/>
                <a:cs typeface="Times New Roman"/>
                <a:sym typeface="Times New Roman"/>
              </a:rPr>
              <a:t>rezbali teshik bitta devorni teshib o‘tihsi ko‘rsatilgan. </a:t>
            </a:r>
            <a:r>
              <a:rPr b="0" i="1" lang="en-US" sz="2000" u="none" cap="none" strike="noStrike">
                <a:solidFill>
                  <a:schemeClr val="dk1"/>
                </a:solidFill>
                <a:latin typeface="Times New Roman"/>
                <a:ea typeface="Times New Roman"/>
                <a:cs typeface="Times New Roman"/>
                <a:sym typeface="Times New Roman"/>
              </a:rPr>
              <a:t>G</a:t>
            </a:r>
            <a:r>
              <a:rPr b="0" i="0" lang="en-US" sz="2000" u="none" cap="none" strike="noStrike">
                <a:solidFill>
                  <a:schemeClr val="dk1"/>
                </a:solidFill>
                <a:latin typeface="Times New Roman"/>
                <a:ea typeface="Times New Roman"/>
                <a:cs typeface="Times New Roman"/>
                <a:sym typeface="Times New Roman"/>
              </a:rPr>
              <a:t> ko‘rinishda oboymada joylashgan teshiklarning soni va joylashishi ko‘rsatilgan.</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9" name="Shape 239"/>
        <p:cNvGrpSpPr/>
        <p:nvPr/>
      </p:nvGrpSpPr>
      <p:grpSpPr>
        <a:xfrm>
          <a:off x="0" y="0"/>
          <a:ext cx="0" cy="0"/>
          <a:chOff x="0" y="0"/>
          <a:chExt cx="0" cy="0"/>
        </a:xfrm>
      </p:grpSpPr>
      <p:sp>
        <p:nvSpPr>
          <p:cNvPr id="240" name="Google Shape;240;p1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41" name="Google Shape;241;p15"/>
          <p:cNvPicPr preferRelativeResize="0"/>
          <p:nvPr/>
        </p:nvPicPr>
        <p:blipFill rotWithShape="1">
          <a:blip r:embed="rId3">
            <a:alphaModFix/>
          </a:blip>
          <a:srcRect b="0" l="0" r="0" t="0"/>
          <a:stretch/>
        </p:blipFill>
        <p:spPr>
          <a:xfrm>
            <a:off x="511148" y="298638"/>
            <a:ext cx="3599733" cy="5318231"/>
          </a:xfrm>
          <a:prstGeom prst="rect">
            <a:avLst/>
          </a:prstGeom>
          <a:noFill/>
          <a:ln>
            <a:noFill/>
          </a:ln>
        </p:spPr>
      </p:pic>
      <p:sp>
        <p:nvSpPr>
          <p:cNvPr id="242" name="Google Shape;242;p15"/>
          <p:cNvSpPr/>
          <p:nvPr/>
        </p:nvSpPr>
        <p:spPr>
          <a:xfrm>
            <a:off x="511148" y="5649882"/>
            <a:ext cx="3278532" cy="52322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400">
                <a:solidFill>
                  <a:schemeClr val="dk1"/>
                </a:solidFill>
                <a:latin typeface="Oswald Light"/>
                <a:ea typeface="Oswald Light"/>
                <a:cs typeface="Oswald Light"/>
                <a:sym typeface="Oswald Light"/>
              </a:rPr>
              <a:t>Free to use under the </a:t>
            </a:r>
            <a:r>
              <a:rPr lang="en-US" sz="1400" u="sng">
                <a:solidFill>
                  <a:schemeClr val="dk1"/>
                </a:solidFill>
                <a:latin typeface="Oswald Light"/>
                <a:ea typeface="Oswald Light"/>
                <a:cs typeface="Oswald Light"/>
                <a:sym typeface="Oswald Light"/>
                <a:hlinkClick r:id="rId4">
                  <a:extLst>
                    <a:ext uri="{A12FA001-AC4F-418D-AE19-62706E023703}">
                      <ahyp:hlinkClr val="tx"/>
                    </a:ext>
                  </a:extLst>
                </a:hlinkClick>
              </a:rPr>
              <a:t>Unsplash License</a:t>
            </a:r>
            <a:r>
              <a:rPr lang="en-US" sz="1400">
                <a:solidFill>
                  <a:schemeClr val="dk1"/>
                </a:solidFill>
                <a:latin typeface="Oswald Light"/>
                <a:ea typeface="Oswald Light"/>
                <a:cs typeface="Oswald Light"/>
                <a:sym typeface="Oswald Light"/>
              </a:rPr>
              <a:t>. </a:t>
            </a:r>
            <a:br>
              <a:rPr lang="en-US" sz="1400">
                <a:solidFill>
                  <a:schemeClr val="dk1"/>
                </a:solidFill>
                <a:latin typeface="Oswald Light"/>
                <a:ea typeface="Oswald Light"/>
                <a:cs typeface="Oswald Light"/>
                <a:sym typeface="Oswald Light"/>
              </a:rPr>
            </a:br>
            <a:r>
              <a:rPr lang="en-US" sz="1400">
                <a:solidFill>
                  <a:schemeClr val="dk1"/>
                </a:solidFill>
                <a:latin typeface="Oswald Light"/>
                <a:ea typeface="Oswald Light"/>
                <a:cs typeface="Oswald Light"/>
                <a:sym typeface="Oswald Light"/>
              </a:rPr>
              <a:t>https://unsplash.com/</a:t>
            </a:r>
            <a:endParaRPr/>
          </a:p>
        </p:txBody>
      </p:sp>
      <p:sp>
        <p:nvSpPr>
          <p:cNvPr id="243" name="Google Shape;243;p15"/>
          <p:cNvSpPr txBox="1"/>
          <p:nvPr/>
        </p:nvSpPr>
        <p:spPr>
          <a:xfrm>
            <a:off x="4884938" y="792694"/>
            <a:ext cx="6398580" cy="5262979"/>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O‘lchamlar qo‘yish. Umumiy ko‘rinish chizmalarida 2.307-68 DS ga asosan gabarit va biriktiruvchi o‘lchamlar qo‘yiladi. Gabarit o‘lchamlar buyumni uchta koordinata yo‘nalishi bo‘yicha chetki o‘lchamlarini aniqlaydi. Buyumni gabarit o‘lchamlariga tegishli siljuvchi detallar bo‘lsa, u taqdirda ularning ikki chetki holatlarining o‘lchamlari ko‘rsatiladi, masalan, 90 … 110. </a:t>
            </a:r>
            <a:endParaRPr/>
          </a:p>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Biriktiruvchi o‘lchamlar ushbu buyumga boshqa buyumni biriktirishdagi koordinatalarni va o‘lchamlarni aniqlaydi. Bunday o‘lchamlarni qo‘yilishi vernerning umumiy ko‘rinish chizmasida keltirilgan (6.2-shaklga qarang). </a:t>
            </a:r>
            <a:endParaRPr/>
          </a:p>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50, 56 va 58 mm li o‘lchamlar - gabarit o‘lchamlardir, chunki ular vernerning uchta koordinata o‘qlari bo‘yicha o‘lchamlarini ifodalaydi.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6"/>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49" name="Google Shape;249;p16"/>
          <p:cNvSpPr txBox="1"/>
          <p:nvPr/>
        </p:nvSpPr>
        <p:spPr>
          <a:xfrm>
            <a:off x="1307606" y="1082439"/>
            <a:ext cx="9888691" cy="452431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Biriktirish o‘lchamlarini quyidagi ikki guruxga bo‘lish mumkin:</a:t>
            </a:r>
            <a:endParaRPr/>
          </a:p>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a) vernerni joylashishini belgilovchi diametri 3,4 mm bo‘lgan uchta teshik va diametri 56 mm bo‘lgan aylana, 2 korpusning to‘g‘ri burchaklik pazidan o‘qigacha bo‘lgan eni 5,5 mm va uzoqligi 16 mm bo‘lgan masofa;</a:t>
            </a:r>
            <a:endParaRPr/>
          </a:p>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b) vernerning priborga biriktiriladigan o‘lchami:  5 vtulkadagi diametri 8 mm, chuqurligi 12 mm teshik va vtulka chetigacha bo‘lgan 18 mm masofa. Shu bilan birga, biriktirilayotgan moslama o‘qi bo‘ylab qisuvchi 5 vtulkaga mos keluvchi M5 diametrli vint o‘lchami. Qisuvchi vintning uzunligi l ga teng (l&gt;0.5×18-0.5×8=5).</a:t>
            </a:r>
            <a:endParaRPr/>
          </a:p>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Pozisiya raqamlarini ko‘rsatish.  Buyumga kiruvchi detallarning yoki yig‘uv birliklarning pozisiya raqamlari chiqaruvchi chiziqlar yordamida 2.109-73 DS ga asosan qo‘yiladi. </a:t>
            </a:r>
            <a:endParaRPr/>
          </a:p>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Chiqaruvchi va tokcha chiziqlarining yo‘g‘onligi s/2 hamda tokchasining uzunligi 6…8 mm bo‘ladi. Chiqaruvchi chiziqlar o‘zaro parallel bo‘lmasligi ham mumkin.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7"/>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55" name="Google Shape;255;p17"/>
          <p:cNvSpPr txBox="1"/>
          <p:nvPr/>
        </p:nvSpPr>
        <p:spPr>
          <a:xfrm>
            <a:off x="733887" y="64727"/>
            <a:ext cx="10724225" cy="5859233"/>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Chiqaruvchi chiziqlarning uchi moslama tarkibidagi unga to‘g‘ri keluvchi buyumning tasviri ustiga qo‘yilgan nuqta bilan belgilanadi. Birikmalarni tasviri chiqaruvchi chiziqni nuqta yordamida belgilashga imkon bermasa, uni strelka bilan belgilanadi. 6.2-shaklda 8 detal shunday belgilangan. </a:t>
            </a:r>
            <a:endParaRPr sz="1100">
              <a:solidFill>
                <a:schemeClr val="dk1"/>
              </a:solidFill>
              <a:latin typeface="Arial"/>
              <a:ea typeface="Arial"/>
              <a:cs typeface="Arial"/>
              <a:sym typeface="Arial"/>
            </a:endParaRPr>
          </a:p>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Umumiy ko‘rinish chizmasida chiqaruvchi chiziqlar iloji boricha o‘lcham chiziqlari bilan kesishmasligi kerak. </a:t>
            </a:r>
            <a:endParaRPr sz="1100">
              <a:solidFill>
                <a:schemeClr val="dk1"/>
              </a:solidFill>
              <a:latin typeface="Arial"/>
              <a:ea typeface="Arial"/>
              <a:cs typeface="Arial"/>
              <a:sym typeface="Arial"/>
            </a:endParaRPr>
          </a:p>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Pozisiyalarning raqamlari asosiy ko‘rinishlar va qirqimlarning ko‘rinadigan joyida belgilanadi. Pozisiyalarning raqamlari asosiy yozuvga nisbatan parallel yoki perpendikulyar chiziqlarda ko‘rinishlarga yaqin joyda gruppalashtiriladi (13.2-shaklni qarang). 13.2-shaklda o‘zaro bog‘liq bo‘lgan 7, 8, va 12 detallarni bitta gorizontal chiziqda gruppalashtirilgan. </a:t>
            </a:r>
            <a:endParaRPr sz="1100">
              <a:solidFill>
                <a:schemeClr val="dk1"/>
              </a:solidFill>
              <a:latin typeface="Arial"/>
              <a:ea typeface="Arial"/>
              <a:cs typeface="Arial"/>
              <a:sym typeface="Arial"/>
            </a:endParaRPr>
          </a:p>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Yig‘ish chizmalarida pozisiyalarning raqamlari spesifikasiyada ko‘rsatilgan raqamlarga mos kelishi kerak. Buyum detallarining raqamlanishi asosiy detaldan (korpus, asos, shassi va boshqalar) boshlanadi. Chizmada har bir detalning raqami bir marta qo‘yiladi. Agar buyumda bir xil detallardan bir nechta bo‘lsa ular bir marta raqamlanib ularni soni jadvalning tegishli grafasida ko‘rsatiladi (masalan 6.2-shakldagi 3, 7, 8, 12-detallar). Pozisiya raqamlarining o‘lchamlari o‘quv chizmalarida 7 o‘lchamli shriftda yoziladi. </a:t>
            </a:r>
            <a:endParaRPr sz="1100">
              <a:solidFill>
                <a:schemeClr val="dk1"/>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8"/>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id="261" name="Google Shape;261;p18"/>
          <p:cNvPicPr preferRelativeResize="0"/>
          <p:nvPr/>
        </p:nvPicPr>
        <p:blipFill rotWithShape="1">
          <a:blip r:embed="rId3">
            <a:alphaModFix/>
          </a:blip>
          <a:srcRect b="0" l="0" r="0" t="0"/>
          <a:stretch/>
        </p:blipFill>
        <p:spPr>
          <a:xfrm>
            <a:off x="918698" y="3429000"/>
            <a:ext cx="10764752" cy="2724282"/>
          </a:xfrm>
          <a:prstGeom prst="rect">
            <a:avLst/>
          </a:prstGeom>
          <a:noFill/>
          <a:ln>
            <a:noFill/>
          </a:ln>
        </p:spPr>
      </p:pic>
      <p:sp>
        <p:nvSpPr>
          <p:cNvPr id="262" name="Google Shape;262;p18"/>
          <p:cNvSpPr txBox="1"/>
          <p:nvPr/>
        </p:nvSpPr>
        <p:spPr>
          <a:xfrm>
            <a:off x="2043723" y="322669"/>
            <a:ext cx="7881512" cy="2308324"/>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400">
                <a:solidFill>
                  <a:schemeClr val="dk1"/>
                </a:solidFill>
                <a:latin typeface="Oswald Light"/>
                <a:ea typeface="Oswald Light"/>
                <a:cs typeface="Oswald Light"/>
                <a:sym typeface="Oswald Light"/>
              </a:rPr>
              <a:t>Buyum tarkibiy qismlarining jadvallarini tuzish. Umumiy ko‘rinish chizmalari uchun buyumning tarkibiy qismlarining ro‘yxatlari 2.120-43 DS ga asosan jadval ko‘rinishida tuziladi. Buyumning tarkibiy qismlarning jadvaldagi mazmuni va ularning to‘ldirilishi yig‘ish chizmalari uchun ko‘zda tutilgan spesifikasiya bilan bir xil bo‘ladi. Jadval umumiy ko‘rinish chizmasidagi asosiy yozuvning ustida joylashtiriladi. </a:t>
            </a:r>
            <a:endParaRPr sz="2400">
              <a:solidFill>
                <a:schemeClr val="dk1"/>
              </a:solidFill>
              <a:latin typeface="Oswald Light"/>
              <a:ea typeface="Oswald Light"/>
              <a:cs typeface="Oswald Light"/>
              <a:sym typeface="Oswald Light"/>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6" name="Shape 266"/>
        <p:cNvGrpSpPr/>
        <p:nvPr/>
      </p:nvGrpSpPr>
      <p:grpSpPr>
        <a:xfrm>
          <a:off x="0" y="0"/>
          <a:ext cx="0" cy="0"/>
          <a:chOff x="0" y="0"/>
          <a:chExt cx="0" cy="0"/>
        </a:xfrm>
      </p:grpSpPr>
      <p:sp>
        <p:nvSpPr>
          <p:cNvPr id="267" name="Google Shape;267;p19"/>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68" name="Google Shape;268;p19"/>
          <p:cNvSpPr txBox="1"/>
          <p:nvPr/>
        </p:nvSpPr>
        <p:spPr>
          <a:xfrm>
            <a:off x="674703" y="558489"/>
            <a:ext cx="4172506" cy="5859233"/>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b="1" lang="en-US" sz="1800">
                <a:solidFill>
                  <a:schemeClr val="dk1"/>
                </a:solidFill>
                <a:latin typeface="Times New Roman"/>
                <a:ea typeface="Times New Roman"/>
                <a:cs typeface="Times New Roman"/>
                <a:sym typeface="Times New Roman"/>
              </a:rPr>
              <a:t>Eskiz, ish chizma va ularga qo`yiladigan talablar.</a:t>
            </a:r>
            <a:endParaRPr sz="1100">
              <a:solidFill>
                <a:schemeClr val="dk1"/>
              </a:solidFill>
              <a:latin typeface="Arial"/>
              <a:ea typeface="Arial"/>
              <a:cs typeface="Arial"/>
              <a:sym typeface="Arial"/>
            </a:endParaRPr>
          </a:p>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Yangi buyumni va uning konstruktorlik hujjatlarini ishlab chiqish 2.103-68 DS ga asosan 5 bosqichga bo‘linadi. Ulardan 4 tasida (texnik topshiriq, texnik yechim, eskiz loyihasi, texnik loyiha) loyiha hujjatlari ishlab chiqilib, oxirgi bosqichida ishchi hujjatlar ko‘plab ishlab chiqarishga (tajriba nusxasi yoki tajriba partiyasi) tayyorlanadi. Eskiz va texnik loyihalarda buyumni tajriba variantlari tayyorlanib sinovdan o‘tkaziladi.</a:t>
            </a:r>
            <a:endParaRPr sz="1100">
              <a:solidFill>
                <a:schemeClr val="dk1"/>
              </a:solidFill>
              <a:latin typeface="Arial"/>
              <a:ea typeface="Arial"/>
              <a:cs typeface="Arial"/>
              <a:sym typeface="Arial"/>
            </a:endParaRPr>
          </a:p>
        </p:txBody>
      </p:sp>
      <p:grpSp>
        <p:nvGrpSpPr>
          <p:cNvPr id="269" name="Google Shape;269;p19"/>
          <p:cNvGrpSpPr/>
          <p:nvPr/>
        </p:nvGrpSpPr>
        <p:grpSpPr>
          <a:xfrm>
            <a:off x="5760507" y="818669"/>
            <a:ext cx="5756790" cy="4499056"/>
            <a:chOff x="0" y="0"/>
            <a:chExt cx="6342" cy="4705"/>
          </a:xfrm>
        </p:grpSpPr>
        <p:pic>
          <p:nvPicPr>
            <p:cNvPr id="270" name="Google Shape;270;p19"/>
            <p:cNvPicPr preferRelativeResize="0"/>
            <p:nvPr/>
          </p:nvPicPr>
          <p:blipFill rotWithShape="1">
            <a:blip r:embed="rId3">
              <a:alphaModFix/>
            </a:blip>
            <a:srcRect b="0" l="0" r="0" t="0"/>
            <a:stretch/>
          </p:blipFill>
          <p:spPr>
            <a:xfrm>
              <a:off x="0" y="0"/>
              <a:ext cx="6342" cy="4705"/>
            </a:xfrm>
            <a:prstGeom prst="rect">
              <a:avLst/>
            </a:prstGeom>
            <a:noFill/>
            <a:ln>
              <a:noFill/>
            </a:ln>
          </p:spPr>
        </p:pic>
        <p:sp>
          <p:nvSpPr>
            <p:cNvPr id="271" name="Google Shape;271;p19"/>
            <p:cNvSpPr/>
            <p:nvPr/>
          </p:nvSpPr>
          <p:spPr>
            <a:xfrm>
              <a:off x="3060" y="3780"/>
              <a:ext cx="2160" cy="180"/>
            </a:xfrm>
            <a:prstGeom prst="rect">
              <a:avLst/>
            </a:prstGeom>
            <a:solidFill>
              <a:srgbClr val="FFFFFF"/>
            </a:solidFill>
            <a:ln cap="flat" cmpd="sng" w="9525">
              <a:solidFill>
                <a:srgbClr val="FFFFFF"/>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Oswald Light"/>
                <a:ea typeface="Oswald Light"/>
                <a:cs typeface="Oswald Light"/>
                <a:sym typeface="Oswald Light"/>
              </a:endParaRPr>
            </a:p>
          </p:txBody>
        </p:sp>
        <p:sp>
          <p:nvSpPr>
            <p:cNvPr id="272" name="Google Shape;272;p19"/>
            <p:cNvSpPr/>
            <p:nvPr/>
          </p:nvSpPr>
          <p:spPr>
            <a:xfrm>
              <a:off x="1260" y="3159"/>
              <a:ext cx="2160" cy="180"/>
            </a:xfrm>
            <a:prstGeom prst="rect">
              <a:avLst/>
            </a:prstGeom>
            <a:solidFill>
              <a:srgbClr val="FFFFFF"/>
            </a:solidFill>
            <a:ln cap="flat" cmpd="sng" w="9525">
              <a:solidFill>
                <a:srgbClr val="FFFFFF"/>
              </a:solidFill>
              <a:prstDash val="solid"/>
              <a:miter lim="800000"/>
              <a:headEnd len="sm" w="sm" type="none"/>
              <a:tailEnd len="sm" w="sm" type="none"/>
            </a:ln>
          </p:spPr>
          <p:txBody>
            <a:bodyPr anchorCtr="0" anchor="t" bIns="45700" lIns="91425" spcFirstLastPara="1" rIns="91425" wrap="square" tIns="45700">
              <a:noAutofit/>
            </a:bodyPr>
            <a:lstStyle/>
            <a:p>
              <a:pPr indent="0" lvl="0" marL="0" marR="0" rtl="0" algn="l">
                <a:spcBef>
                  <a:spcPts val="0"/>
                </a:spcBef>
                <a:spcAft>
                  <a:spcPts val="0"/>
                </a:spcAft>
                <a:buNone/>
              </a:pPr>
              <a:r>
                <a:t/>
              </a:r>
              <a:endParaRPr sz="1800">
                <a:solidFill>
                  <a:schemeClr val="dk1"/>
                </a:solidFill>
                <a:latin typeface="Oswald Light"/>
                <a:ea typeface="Oswald Light"/>
                <a:cs typeface="Oswald Light"/>
                <a:sym typeface="Oswald Light"/>
              </a:endParaRPr>
            </a:p>
          </p:txBody>
        </p:sp>
      </p:gr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6" name="Shape 276"/>
        <p:cNvGrpSpPr/>
        <p:nvPr/>
      </p:nvGrpSpPr>
      <p:grpSpPr>
        <a:xfrm>
          <a:off x="0" y="0"/>
          <a:ext cx="0" cy="0"/>
          <a:chOff x="0" y="0"/>
          <a:chExt cx="0" cy="0"/>
        </a:xfrm>
      </p:grpSpPr>
      <p:sp>
        <p:nvSpPr>
          <p:cNvPr id="277" name="Google Shape;277;p20"/>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78" name="Google Shape;278;p20"/>
          <p:cNvSpPr txBox="1"/>
          <p:nvPr/>
        </p:nvSpPr>
        <p:spPr>
          <a:xfrm>
            <a:off x="6986726" y="322669"/>
            <a:ext cx="4704804" cy="5634248"/>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Talabalar o‘quv jarayonida loyihaviy konstruktorlik hujjatlari sifatida kurs ishlari va loyihalari, bitiruv ishlarini bajaradilar. Ba’zi bir bitiruv ishlarida detallarning ishchi chizmalariga mos keladigan chizmalar ishlab chiqiladi. Talabalarning birinchi bosqichdagi kurs ishlari biror moslama yoki mashina uzelini – yig‘uv birligining umumiy ko‘rinish chizmasini chizishdan iborat. Xuddi shunday ishlar ishlab chiqarishda yo‘qolgan chizmalarini tiklashda yoki ta’mirlashda, chetel uskunalarini yangilash uchun konstruktorlik hujjatlarini yaratishda kerak bo‘ladi. </a:t>
            </a:r>
            <a:endParaRPr sz="1100">
              <a:solidFill>
                <a:schemeClr val="dk1"/>
              </a:solidFill>
              <a:latin typeface="Arial"/>
              <a:ea typeface="Arial"/>
              <a:cs typeface="Arial"/>
              <a:sym typeface="Arial"/>
            </a:endParaRPr>
          </a:p>
        </p:txBody>
      </p:sp>
      <p:pic>
        <p:nvPicPr>
          <p:cNvPr id="279" name="Google Shape;279;p20"/>
          <p:cNvPicPr preferRelativeResize="0"/>
          <p:nvPr/>
        </p:nvPicPr>
        <p:blipFill rotWithShape="1">
          <a:blip r:embed="rId3">
            <a:alphaModFix/>
          </a:blip>
          <a:srcRect b="0" l="0" r="0" t="0"/>
          <a:stretch/>
        </p:blipFill>
        <p:spPr>
          <a:xfrm>
            <a:off x="1200889" y="274302"/>
            <a:ext cx="5067300" cy="5682615"/>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1"/>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85" name="Google Shape;285;p21"/>
          <p:cNvSpPr txBox="1"/>
          <p:nvPr/>
        </p:nvSpPr>
        <p:spPr>
          <a:xfrm>
            <a:off x="1337190" y="673534"/>
            <a:ext cx="9985605" cy="5028236"/>
          </a:xfrm>
          <a:prstGeom prst="rect">
            <a:avLst/>
          </a:prstGeom>
          <a:noFill/>
          <a:ln>
            <a:noFill/>
          </a:ln>
        </p:spPr>
        <p:txBody>
          <a:bodyPr anchorCtr="0" anchor="t" bIns="45700" lIns="91425" spcFirstLastPara="1" rIns="91425" wrap="square" tIns="45700">
            <a:spAutoFit/>
          </a:bodyPr>
          <a:lstStyle/>
          <a:p>
            <a:pPr indent="450215" lvl="0" marL="0" marR="0" rtl="0" algn="just">
              <a:lnSpc>
                <a:spcPct val="150000"/>
              </a:lnSpc>
              <a:spcBef>
                <a:spcPts val="0"/>
              </a:spcBef>
              <a:spcAft>
                <a:spcPts val="0"/>
              </a:spcAft>
              <a:buNone/>
            </a:pPr>
            <a:r>
              <a:rPr lang="en-US" sz="1800">
                <a:solidFill>
                  <a:schemeClr val="dk1"/>
                </a:solidFill>
                <a:latin typeface="Times New Roman"/>
                <a:ea typeface="Times New Roman"/>
                <a:cs typeface="Times New Roman"/>
                <a:sym typeface="Times New Roman"/>
              </a:rPr>
              <a:t>Umumiy ko‘rinish chizmasi – buyum tuzilmasi, uning asosiy tarkibiy qismlarini o‘zaro bog‘lanishini va buyumning ishlash jarayonini tushuntirish hamda yig‘uv birligi – buyumga yig‘ish chizmasi va detallarining ish chizmasini tashkil qilgan hujjatlarning ishlab chiquvchi hujjatdir. 2.119-73 va 2.120-73 DS ga asosan umumiy ko‘rinish chizmalari quyidagilarni o‘z ichiga oladi:</a:t>
            </a:r>
            <a:endParaRPr sz="11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buyumning tasviri (ko‘rinish, qirqim, kesimlar), matnli qismi,  buyumni tuzilishi, tarkibiy qismlarni o‘zaro harakatini va buyumni ishlash jarayonini tushuntiruvchi yozuvlar;</a:t>
            </a:r>
            <a:endParaRPr sz="11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tarkibiy qismlarning nomi va belgilanishida buyumni umumiy ko‘rinish chizmasini tushuntirish uchun kerak bo‘lgan yozuvlar (texnik tasnifi, soni, materiali, ish jarayoni va boshqalar);</a:t>
            </a:r>
            <a:endParaRPr sz="11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tasvirlarga qo‘yilgan o‘lchamlar va boshqa kerakli ma’lumotlar;</a:t>
            </a:r>
            <a:endParaRPr sz="11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sxemalar (kerak bo‘lgan taqdirda);</a:t>
            </a:r>
            <a:endParaRPr sz="1100">
              <a:solidFill>
                <a:schemeClr val="dk1"/>
              </a:solidFill>
              <a:latin typeface="Arial"/>
              <a:ea typeface="Arial"/>
              <a:cs typeface="Arial"/>
              <a:sym typeface="Arial"/>
            </a:endParaRPr>
          </a:p>
          <a:p>
            <a:pPr indent="-342900" lvl="0" marL="342900" marR="0" rtl="0" algn="just">
              <a:lnSpc>
                <a:spcPct val="150000"/>
              </a:lnSpc>
              <a:spcBef>
                <a:spcPts val="0"/>
              </a:spcBef>
              <a:spcAft>
                <a:spcPts val="0"/>
              </a:spcAft>
              <a:buClr>
                <a:schemeClr val="dk1"/>
              </a:buClr>
              <a:buSzPts val="1800"/>
              <a:buFont typeface="Noto Sans Symbols"/>
              <a:buChar char="∙"/>
            </a:pPr>
            <a:r>
              <a:rPr lang="en-US" sz="1800">
                <a:solidFill>
                  <a:schemeClr val="dk1"/>
                </a:solidFill>
                <a:latin typeface="Times New Roman"/>
                <a:ea typeface="Times New Roman"/>
                <a:cs typeface="Times New Roman"/>
                <a:sym typeface="Times New Roman"/>
              </a:rPr>
              <a:t>umumiy ko‘rinish chizmalarining variantlarini kerak bo‘lgan taqdirda buyumning texnik tasnifi bilan solishtirish.</a:t>
            </a:r>
            <a:endParaRPr sz="1100">
              <a:solidFill>
                <a:schemeClr val="dk1"/>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2"/>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291" name="Google Shape;291;p22"/>
          <p:cNvSpPr txBox="1"/>
          <p:nvPr/>
        </p:nvSpPr>
        <p:spPr>
          <a:xfrm>
            <a:off x="1147438" y="470775"/>
            <a:ext cx="10233735" cy="5693866"/>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2800">
                <a:solidFill>
                  <a:schemeClr val="accent1"/>
                </a:solidFill>
                <a:latin typeface="Oswald Light"/>
                <a:ea typeface="Oswald Light"/>
                <a:cs typeface="Oswald Light"/>
                <a:sym typeface="Oswald Light"/>
              </a:rPr>
              <a:t>Muhandislik grafikasi kursida umumiy ko‘rinish chizmalari quyidagi ma’lumotlarni o‘z ichiga olishi kerak:</a:t>
            </a:r>
            <a:endParaRPr/>
          </a:p>
          <a:p>
            <a:pPr indent="0" lvl="0" marL="0" marR="0" rtl="0" algn="l">
              <a:spcBef>
                <a:spcPts val="0"/>
              </a:spcBef>
              <a:spcAft>
                <a:spcPts val="0"/>
              </a:spcAft>
              <a:buNone/>
            </a:pPr>
            <a:r>
              <a:rPr lang="en-US" sz="2800">
                <a:solidFill>
                  <a:schemeClr val="accent1"/>
                </a:solidFill>
                <a:latin typeface="Oswald Light"/>
                <a:ea typeface="Oswald Light"/>
                <a:cs typeface="Oswald Light"/>
                <a:sym typeface="Oswald Light"/>
              </a:rPr>
              <a:t>•	buyumni barcha tarkibiy qismlarini texnikaviy shakli va tuzilmasini aniqlovchi tasvirlardan (ko‘rinish, qirqim va kesimlar), ularni joylashuvi, soni, tarkibiy qismlarini o‘zaro bog‘lanishini;</a:t>
            </a:r>
            <a:endParaRPr/>
          </a:p>
          <a:p>
            <a:pPr indent="0" lvl="0" marL="0" marR="0" rtl="0" algn="l">
              <a:spcBef>
                <a:spcPts val="0"/>
              </a:spcBef>
              <a:spcAft>
                <a:spcPts val="0"/>
              </a:spcAft>
              <a:buNone/>
            </a:pPr>
            <a:r>
              <a:rPr lang="en-US" sz="2800">
                <a:solidFill>
                  <a:schemeClr val="accent1"/>
                </a:solidFill>
                <a:latin typeface="Oswald Light"/>
                <a:ea typeface="Oswald Light"/>
                <a:cs typeface="Oswald Light"/>
                <a:sym typeface="Oswald Light"/>
              </a:rPr>
              <a:t>•	o‘rnatish, biriktirish va gabarit o‘lchamlari;</a:t>
            </a:r>
            <a:endParaRPr/>
          </a:p>
          <a:p>
            <a:pPr indent="0" lvl="0" marL="0" marR="0" rtl="0" algn="l">
              <a:spcBef>
                <a:spcPts val="0"/>
              </a:spcBef>
              <a:spcAft>
                <a:spcPts val="0"/>
              </a:spcAft>
              <a:buNone/>
            </a:pPr>
            <a:r>
              <a:rPr lang="en-US" sz="2800">
                <a:solidFill>
                  <a:schemeClr val="accent1"/>
                </a:solidFill>
                <a:latin typeface="Oswald Light"/>
                <a:ea typeface="Oswald Light"/>
                <a:cs typeface="Oswald Light"/>
                <a:sym typeface="Oswald Light"/>
              </a:rPr>
              <a:t>•	tarkibiy qismlarni belgilanishi va ularni jadval sifatida keltirilishi.</a:t>
            </a:r>
            <a:endParaRPr/>
          </a:p>
          <a:p>
            <a:pPr indent="0" lvl="0" marL="0" marR="0" rtl="0" algn="l">
              <a:spcBef>
                <a:spcPts val="0"/>
              </a:spcBef>
              <a:spcAft>
                <a:spcPts val="0"/>
              </a:spcAft>
              <a:buNone/>
            </a:pPr>
            <a:r>
              <a:rPr lang="en-US" sz="2800">
                <a:solidFill>
                  <a:schemeClr val="accent1"/>
                </a:solidFill>
                <a:latin typeface="Oswald Light"/>
                <a:ea typeface="Oswald Light"/>
                <a:cs typeface="Oswald Light"/>
                <a:sym typeface="Oswald Light"/>
              </a:rPr>
              <a:t>Umumiy ko‘rinish chizmasidagi yig‘uv birliklarida birikma turlarini (tirqishli yoki tirqishsiz birikma, rezbali, shtiftli, shponkali, yelimlangan, qalaylangan, payvandlangan detallar va boshqalar) soddalashtirishlar iloji boricha kamroq ishlatiladi. Chizmada yig‘uv birligi tarkibiga kiruvchi yoki alohida detallarni shakllarini tushunish uchun yetarli bo‘lgan tasvirlar soni bo‘lishi kerak. Umumiy ko‘rinish chizmasi istalgan detalni chizmasini bajarish uchun imkon berishi kerak.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3"/>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pic>
        <p:nvPicPr>
          <p:cNvPr descr="Умкур2_lotin" id="297" name="Google Shape;297;p23"/>
          <p:cNvPicPr preferRelativeResize="0"/>
          <p:nvPr/>
        </p:nvPicPr>
        <p:blipFill rotWithShape="1">
          <a:blip r:embed="rId3">
            <a:alphaModFix/>
          </a:blip>
          <a:srcRect b="0" l="0" r="0" t="0"/>
          <a:stretch/>
        </p:blipFill>
        <p:spPr>
          <a:xfrm>
            <a:off x="863600" y="548640"/>
            <a:ext cx="10627360" cy="6010722"/>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4"/>
          <p:cNvSpPr txBox="1"/>
          <p:nvPr>
            <p:ph type="title"/>
          </p:nvPr>
        </p:nvSpPr>
        <p:spPr>
          <a:xfrm>
            <a:off x="339210" y="322669"/>
            <a:ext cx="10515600" cy="701731"/>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chemeClr val="accent1"/>
              </a:buClr>
              <a:buSzPts val="4400"/>
              <a:buFont typeface="Oswald"/>
              <a:buNone/>
            </a:pPr>
            <a:r>
              <a:rPr lang="en-US">
                <a:solidFill>
                  <a:schemeClr val="accent1"/>
                </a:solidFill>
              </a:rPr>
              <a:t>Foydalanilgan adabiyotlar va sayt linklari</a:t>
            </a:r>
            <a:endParaRPr>
              <a:solidFill>
                <a:schemeClr val="accent1"/>
              </a:solidFill>
            </a:endParaRPr>
          </a:p>
        </p:txBody>
      </p:sp>
      <p:sp>
        <p:nvSpPr>
          <p:cNvPr id="303" name="Google Shape;303;p24"/>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04" name="Google Shape;304;p24"/>
          <p:cNvSpPr/>
          <p:nvPr/>
        </p:nvSpPr>
        <p:spPr>
          <a:xfrm>
            <a:off x="786335" y="2004647"/>
            <a:ext cx="52539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a:solidFill>
                  <a:schemeClr val="dk1"/>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sp>
        <p:nvSpPr>
          <p:cNvPr id="305" name="Google Shape;305;p24"/>
          <p:cNvSpPr/>
          <p:nvPr/>
        </p:nvSpPr>
        <p:spPr>
          <a:xfrm>
            <a:off x="5948702" y="1283646"/>
            <a:ext cx="5621975" cy="341632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lang="en-US" sz="1800">
                <a:solidFill>
                  <a:srgbClr val="0050E7"/>
                </a:solidFill>
                <a:latin typeface="Oswald Light"/>
                <a:ea typeface="Oswald Light"/>
                <a:cs typeface="Oswald Light"/>
                <a:sym typeface="Oswald Light"/>
              </a:rPr>
              <a:t>Asosiy adabiyotlar</a:t>
            </a:r>
            <a:br>
              <a:rPr lang="en-US" sz="1800">
                <a:solidFill>
                  <a:srgbClr val="0050E7"/>
                </a:solidFill>
                <a:latin typeface="Oswald Light"/>
                <a:ea typeface="Oswald Light"/>
                <a:cs typeface="Oswald Light"/>
                <a:sym typeface="Oswald Light"/>
              </a:rPr>
            </a:br>
            <a:endParaRPr sz="1800">
              <a:solidFill>
                <a:srgbClr val="0050E7"/>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1. Harvey Willard Miller.  Descriptive Geometry. London, 2013. - 149 pages.</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2. William Griswold Smith. Practical Descriptive Geometry. London. 2013. - 257 pages.</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3. Azimov T.D. Chizma geometriya fanidan ma’ruzalar matni. O’quv qo’llanma –T.: TDTU, 2005. - 155 b.</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4.  Murodov Sh. va boshqalar. Chizma geometriya. Oliy o’quv yurtlari uchun darslik.   -T.: ”O’qituvchi”, 2008. - 260 b.</a:t>
            </a:r>
            <a:endParaRPr sz="1800">
              <a:solidFill>
                <a:schemeClr val="dk1"/>
              </a:solidFill>
              <a:latin typeface="Oswald Light"/>
              <a:ea typeface="Oswald Light"/>
              <a:cs typeface="Oswald Light"/>
              <a:sym typeface="Oswald Light"/>
            </a:endParaRPr>
          </a:p>
          <a:p>
            <a:pPr indent="0" lvl="0" marL="0" marR="0" rtl="0" algn="l">
              <a:spcBef>
                <a:spcPts val="0"/>
              </a:spcBef>
              <a:spcAft>
                <a:spcPts val="0"/>
              </a:spcAft>
              <a:buNone/>
            </a:pPr>
            <a:r>
              <a:rPr lang="en-US" sz="1800">
                <a:solidFill>
                  <a:schemeClr val="dk1"/>
                </a:solidFill>
                <a:latin typeface="Oswald Light"/>
                <a:ea typeface="Oswald Light"/>
                <a:cs typeface="Oswald Light"/>
                <a:sym typeface="Oswald Light"/>
              </a:rPr>
              <a:t>5. L. Xeyfes «Инженерная компьютерная графика» СПБ: БХБ. - Петербург.:  2005.</a:t>
            </a:r>
            <a:endParaRPr sz="1800">
              <a:solidFill>
                <a:schemeClr val="dk1"/>
              </a:solidFill>
              <a:latin typeface="Oswald Light"/>
              <a:ea typeface="Oswald Light"/>
              <a:cs typeface="Oswald Light"/>
              <a:sym typeface="Oswald Light"/>
            </a:endParaRPr>
          </a:p>
        </p:txBody>
      </p:sp>
      <p:sp>
        <p:nvSpPr>
          <p:cNvPr id="306" name="Google Shape;306;p24"/>
          <p:cNvSpPr/>
          <p:nvPr/>
        </p:nvSpPr>
        <p:spPr>
          <a:xfrm>
            <a:off x="5802923" y="4844534"/>
            <a:ext cx="3482992"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800">
                <a:solidFill>
                  <a:srgbClr val="0050E7"/>
                </a:solidFill>
                <a:latin typeface="Oswald Light"/>
                <a:ea typeface="Oswald Light"/>
                <a:cs typeface="Oswald Light"/>
                <a:sym typeface="Oswald Light"/>
              </a:rPr>
              <a:t>Rasmlar yuklangan sayt linki:</a:t>
            </a:r>
            <a:br>
              <a:rPr lang="en-US" sz="1800">
                <a:solidFill>
                  <a:srgbClr val="0050E7"/>
                </a:solidFill>
                <a:latin typeface="Oswald Light"/>
                <a:ea typeface="Oswald Light"/>
                <a:cs typeface="Oswald Light"/>
                <a:sym typeface="Oswald Light"/>
              </a:rPr>
            </a:br>
            <a:br>
              <a:rPr lang="en-US" sz="1800">
                <a:solidFill>
                  <a:srgbClr val="0050E7"/>
                </a:solidFill>
                <a:latin typeface="Oswald Light"/>
                <a:ea typeface="Oswald Light"/>
                <a:cs typeface="Oswald Light"/>
                <a:sym typeface="Oswald Light"/>
              </a:rPr>
            </a:br>
            <a:r>
              <a:rPr lang="en-US" sz="1800" u="sng">
                <a:solidFill>
                  <a:srgbClr val="0050E7"/>
                </a:solidFill>
                <a:latin typeface="Oswald Light"/>
                <a:ea typeface="Oswald Light"/>
                <a:cs typeface="Oswald Light"/>
                <a:sym typeface="Oswald Light"/>
                <a:hlinkClick r:id="rId3">
                  <a:extLst>
                    <a:ext uri="{A12FA001-AC4F-418D-AE19-62706E023703}">
                      <ahyp:hlinkClr val="tx"/>
                    </a:ext>
                  </a:extLst>
                </a:hlinkClick>
              </a:rPr>
              <a:t>https://unsplash.com/</a:t>
            </a:r>
            <a:r>
              <a:rPr lang="en-US" sz="1800">
                <a:solidFill>
                  <a:srgbClr val="0050E7"/>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pic>
        <p:nvPicPr>
          <p:cNvPr id="307" name="Google Shape;307;p24"/>
          <p:cNvPicPr preferRelativeResize="0"/>
          <p:nvPr/>
        </p:nvPicPr>
        <p:blipFill rotWithShape="1">
          <a:blip r:embed="rId4">
            <a:alphaModFix/>
          </a:blip>
          <a:srcRect b="0" l="0" r="0" t="0"/>
          <a:stretch/>
        </p:blipFill>
        <p:spPr>
          <a:xfrm>
            <a:off x="1483516" y="1283646"/>
            <a:ext cx="3188223" cy="4800600"/>
          </a:xfrm>
          <a:prstGeom prst="rect">
            <a:avLst/>
          </a:prstGeom>
          <a:noFill/>
          <a:ln>
            <a:noFill/>
          </a:ln>
          <a:effectLst>
            <a:outerShdw blurRad="190500" rotWithShape="0" algn="tl">
              <a:srgbClr val="000000">
                <a:alpha val="69803"/>
              </a:srgbClr>
            </a:outerShdw>
          </a:effectLst>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1" name="Shape 311"/>
        <p:cNvGrpSpPr/>
        <p:nvPr/>
      </p:nvGrpSpPr>
      <p:grpSpPr>
        <a:xfrm>
          <a:off x="0" y="0"/>
          <a:ext cx="0" cy="0"/>
          <a:chOff x="0" y="0"/>
          <a:chExt cx="0" cy="0"/>
        </a:xfrm>
      </p:grpSpPr>
      <p:sp>
        <p:nvSpPr>
          <p:cNvPr id="312" name="Google Shape;312;p25"/>
          <p:cNvSpPr txBox="1"/>
          <p:nvPr>
            <p:ph type="title"/>
          </p:nvPr>
        </p:nvSpPr>
        <p:spPr>
          <a:xfrm>
            <a:off x="884333" y="357838"/>
            <a:ext cx="10515600" cy="701731"/>
          </a:xfrm>
          <a:prstGeom prst="rect">
            <a:avLst/>
          </a:prstGeom>
          <a:noFill/>
          <a:ln>
            <a:noFill/>
          </a:ln>
        </p:spPr>
        <p:txBody>
          <a:bodyPr anchorCtr="0" anchor="t" bIns="45700" lIns="91425" spcFirstLastPara="1" rIns="91425" wrap="square" tIns="45700">
            <a:spAutoFit/>
          </a:bodyPr>
          <a:lstStyle/>
          <a:p>
            <a:pPr indent="0" lvl="0" marL="0" rtl="0" algn="ctr">
              <a:lnSpc>
                <a:spcPct val="90000"/>
              </a:lnSpc>
              <a:spcBef>
                <a:spcPts val="0"/>
              </a:spcBef>
              <a:spcAft>
                <a:spcPts val="0"/>
              </a:spcAft>
              <a:buClr>
                <a:schemeClr val="accent1"/>
              </a:buClr>
              <a:buSzPts val="4400"/>
              <a:buFont typeface="Oswald"/>
              <a:buNone/>
            </a:pPr>
            <a:r>
              <a:rPr b="1" lang="en-US">
                <a:solidFill>
                  <a:schemeClr val="accent1"/>
                </a:solidFill>
              </a:rPr>
              <a:t>Chizma geometriya va muhandislik grafikasi</a:t>
            </a:r>
            <a:endParaRPr>
              <a:solidFill>
                <a:schemeClr val="accent1"/>
              </a:solidFill>
            </a:endParaRPr>
          </a:p>
        </p:txBody>
      </p:sp>
      <p:sp>
        <p:nvSpPr>
          <p:cNvPr id="313" name="Google Shape;313;p25"/>
          <p:cNvSpPr txBox="1"/>
          <p:nvPr>
            <p:ph idx="12" type="sldNum"/>
          </p:nvPr>
        </p:nvSpPr>
        <p:spPr>
          <a:xfrm>
            <a:off x="9100797" y="6296213"/>
            <a:ext cx="2743200" cy="263149"/>
          </a:xfrm>
          <a:prstGeom prst="rect">
            <a:avLst/>
          </a:prstGeom>
          <a:noFill/>
          <a:ln>
            <a:noFill/>
          </a:ln>
        </p:spPr>
        <p:txBody>
          <a:bodyPr anchorCtr="0" anchor="t" bIns="45700" lIns="91425" spcFirstLastPara="1" rIns="91425" wrap="square" tIns="45700">
            <a:spAutoFit/>
          </a:bodyPr>
          <a:lstStyle/>
          <a:p>
            <a:pPr indent="0" lvl="0" marL="0" rtl="0" algn="r">
              <a:lnSpc>
                <a:spcPct val="90000"/>
              </a:lnSpc>
              <a:spcBef>
                <a:spcPts val="0"/>
              </a:spcBef>
              <a:spcAft>
                <a:spcPts val="0"/>
              </a:spcAft>
              <a:buNone/>
            </a:pPr>
            <a:fld id="{00000000-1234-1234-1234-123412341234}" type="slidenum">
              <a:rPr lang="en-US"/>
              <a:t>‹#›</a:t>
            </a:fld>
            <a:endParaRPr/>
          </a:p>
        </p:txBody>
      </p:sp>
      <p:sp>
        <p:nvSpPr>
          <p:cNvPr id="314" name="Google Shape;314;p25"/>
          <p:cNvSpPr/>
          <p:nvPr/>
        </p:nvSpPr>
        <p:spPr>
          <a:xfrm>
            <a:off x="4865966" y="1960686"/>
            <a:ext cx="525398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1" lang="en-US" sz="1800">
                <a:solidFill>
                  <a:schemeClr val="dk1"/>
                </a:solidFill>
                <a:latin typeface="Oswald Light"/>
                <a:ea typeface="Oswald Light"/>
                <a:cs typeface="Oswald Light"/>
                <a:sym typeface="Oswald Light"/>
              </a:rPr>
              <a:t> </a:t>
            </a:r>
            <a:endParaRPr sz="1800">
              <a:solidFill>
                <a:schemeClr val="dk1"/>
              </a:solidFill>
              <a:latin typeface="Oswald Light"/>
              <a:ea typeface="Oswald Light"/>
              <a:cs typeface="Oswald Light"/>
              <a:sym typeface="Oswald Light"/>
            </a:endParaRPr>
          </a:p>
        </p:txBody>
      </p:sp>
      <p:pic>
        <p:nvPicPr>
          <p:cNvPr id="315" name="Google Shape;315;p25"/>
          <p:cNvPicPr preferRelativeResize="0"/>
          <p:nvPr/>
        </p:nvPicPr>
        <p:blipFill rotWithShape="1">
          <a:blip r:embed="rId3">
            <a:alphaModFix/>
          </a:blip>
          <a:srcRect b="0" l="0" r="0" t="0"/>
          <a:stretch/>
        </p:blipFill>
        <p:spPr>
          <a:xfrm>
            <a:off x="726831" y="1318844"/>
            <a:ext cx="3030415" cy="4545623"/>
          </a:xfrm>
          <a:prstGeom prst="rect">
            <a:avLst/>
          </a:prstGeom>
          <a:noFill/>
          <a:ln>
            <a:noFill/>
          </a:ln>
        </p:spPr>
      </p:pic>
      <p:sp>
        <p:nvSpPr>
          <p:cNvPr id="316" name="Google Shape;316;p25"/>
          <p:cNvSpPr/>
          <p:nvPr/>
        </p:nvSpPr>
        <p:spPr>
          <a:xfrm>
            <a:off x="3838548" y="2529826"/>
            <a:ext cx="4607169" cy="2123658"/>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i="1" lang="en-US" sz="6600">
                <a:solidFill>
                  <a:srgbClr val="0050E7"/>
                </a:solidFill>
                <a:latin typeface="Oswald Light"/>
                <a:ea typeface="Oswald Light"/>
                <a:cs typeface="Oswald Light"/>
                <a:sym typeface="Oswald Light"/>
              </a:rPr>
              <a:t>E`tiboringiz uchun rahmat!</a:t>
            </a:r>
            <a:endParaRPr i="1" sz="6600">
              <a:solidFill>
                <a:srgbClr val="0050E7"/>
              </a:solidFill>
              <a:latin typeface="Oswald Light"/>
              <a:ea typeface="Oswald Light"/>
              <a:cs typeface="Oswald Light"/>
              <a:sym typeface="Oswald Light"/>
            </a:endParaRPr>
          </a:p>
        </p:txBody>
      </p:sp>
      <p:pic>
        <p:nvPicPr>
          <p:cNvPr id="317" name="Google Shape;317;p25"/>
          <p:cNvPicPr preferRelativeResize="0"/>
          <p:nvPr/>
        </p:nvPicPr>
        <p:blipFill rotWithShape="1">
          <a:blip r:embed="rId4">
            <a:alphaModFix/>
          </a:blip>
          <a:srcRect b="0" l="0" r="0" t="0"/>
          <a:stretch/>
        </p:blipFill>
        <p:spPr>
          <a:xfrm>
            <a:off x="8718915" y="1303968"/>
            <a:ext cx="3125082" cy="4747846"/>
          </a:xfrm>
          <a:prstGeom prst="rect">
            <a:avLst/>
          </a:prstGeom>
          <a:noFill/>
          <a:ln>
            <a:noFill/>
          </a:ln>
          <a:effectLst>
            <a:outerShdw blurRad="292100" rotWithShape="0" algn="tl" dir="2700000" dist="139700">
              <a:srgbClr val="333333">
                <a:alpha val="64705"/>
              </a:srgbClr>
            </a:outerShdw>
          </a:effectLst>
        </p:spPr>
      </p:pic>
      <p:sp>
        <p:nvSpPr>
          <p:cNvPr id="318" name="Google Shape;318;p25"/>
          <p:cNvSpPr/>
          <p:nvPr/>
        </p:nvSpPr>
        <p:spPr>
          <a:xfrm>
            <a:off x="6256172" y="6212343"/>
            <a:ext cx="6096000" cy="430887"/>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100">
                <a:solidFill>
                  <a:schemeClr val="dk1"/>
                </a:solidFill>
                <a:latin typeface="Oswald Light"/>
                <a:ea typeface="Oswald Light"/>
                <a:cs typeface="Oswald Light"/>
                <a:sym typeface="Oswald Light"/>
              </a:rPr>
              <a:t>Kevin V. (2022). The Articulated Wall, better known as the I-25 french fries by Herbert Bayer. Unsplash. https://unsplash.com/photos/-NUxh4Xop74</a:t>
            </a:r>
            <a:endParaRPr/>
          </a:p>
        </p:txBody>
      </p:sp>
      <p:sp>
        <p:nvSpPr>
          <p:cNvPr id="319" name="Google Shape;319;p25"/>
          <p:cNvSpPr/>
          <p:nvPr/>
        </p:nvSpPr>
        <p:spPr>
          <a:xfrm>
            <a:off x="1237595" y="5864473"/>
            <a:ext cx="2008800" cy="41550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US" sz="1050">
                <a:solidFill>
                  <a:schemeClr val="dk1"/>
                </a:solidFill>
                <a:latin typeface="Oswald Light"/>
                <a:ea typeface="Oswald Light"/>
                <a:cs typeface="Oswald Light"/>
                <a:sym typeface="Oswald Light"/>
              </a:rPr>
              <a:t>Free to use under the </a:t>
            </a:r>
            <a:r>
              <a:rPr lang="en-US" sz="1050" u="sng">
                <a:solidFill>
                  <a:schemeClr val="dk1"/>
                </a:solidFill>
                <a:latin typeface="Oswald Light"/>
                <a:ea typeface="Oswald Light"/>
                <a:cs typeface="Oswald Light"/>
                <a:sym typeface="Oswald Light"/>
                <a:hlinkClick r:id="rId5">
                  <a:extLst>
                    <a:ext uri="{A12FA001-AC4F-418D-AE19-62706E023703}">
                      <ahyp:hlinkClr val="tx"/>
                    </a:ext>
                  </a:extLst>
                </a:hlinkClick>
              </a:rPr>
              <a:t>Unsplash License</a:t>
            </a:r>
            <a:r>
              <a:rPr lang="en-US" sz="1050">
                <a:solidFill>
                  <a:schemeClr val="dk1"/>
                </a:solidFill>
                <a:latin typeface="Oswald Light"/>
                <a:ea typeface="Oswald Light"/>
                <a:cs typeface="Oswald Light"/>
                <a:sym typeface="Oswald Light"/>
              </a:rPr>
              <a:t>. </a:t>
            </a:r>
            <a:br>
              <a:rPr lang="en-US" sz="1050">
                <a:solidFill>
                  <a:schemeClr val="dk1"/>
                </a:solidFill>
                <a:latin typeface="Oswald Light"/>
                <a:ea typeface="Oswald Light"/>
                <a:cs typeface="Oswald Light"/>
                <a:sym typeface="Oswald Light"/>
              </a:rPr>
            </a:br>
            <a:r>
              <a:rPr lang="en-US" sz="1050">
                <a:solidFill>
                  <a:schemeClr val="dk1"/>
                </a:solidFill>
                <a:latin typeface="Oswald Light"/>
                <a:ea typeface="Oswald Light"/>
                <a:cs typeface="Oswald Light"/>
                <a:sym typeface="Oswald Light"/>
              </a:rPr>
              <a:t>https://unsplash.com/</a:t>
            </a:r>
            <a:endParaRPr/>
          </a:p>
        </p:txBody>
      </p:sp>
    </p:spTree>
  </p:cSld>
  <p:clrMapOvr>
    <a:masterClrMapping/>
  </p:clrMapOvr>
</p:sld>
</file>

<file path=ppt/theme/theme1.xml><?xml version="1.0" encoding="utf-8"?>
<a:theme xmlns:a="http://schemas.openxmlformats.org/drawingml/2006/main" xmlns:r="http://schemas.openxmlformats.org/officeDocument/2006/relationships" name="Тема Office">
  <a:themeElements>
    <a:clrScheme name="Стандартная">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Тема Office">
  <a:themeElements>
    <a:clrScheme name="IT Pitch deck">
      <a:dk1>
        <a:srgbClr val="000000"/>
      </a:dk1>
      <a:lt1>
        <a:srgbClr val="FFFFFF"/>
      </a:lt1>
      <a:dk2>
        <a:srgbClr val="44546A"/>
      </a:dk2>
      <a:lt2>
        <a:srgbClr val="E7E6E6"/>
      </a:lt2>
      <a:accent1>
        <a:srgbClr val="0051E8"/>
      </a:accent1>
      <a:accent2>
        <a:srgbClr val="367CFF"/>
      </a:accent2>
      <a:accent3>
        <a:srgbClr val="00369B"/>
      </a:accent3>
      <a:accent4>
        <a:srgbClr val="FA3585"/>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2021-03-13T09:42:31Z</dcterms:created>
  <dc:creator>Ким Воронин</dc:creator>
</cp:coreProperties>
</file>