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1"/>
  </p:sldMasterIdLst>
  <p:notesMasterIdLst>
    <p:notesMasterId r:id="rId38"/>
  </p:notesMasterIdLst>
  <p:handoutMasterIdLst>
    <p:handoutMasterId r:id="rId39"/>
  </p:handoutMasterIdLst>
  <p:sldIdLst>
    <p:sldId id="1076" r:id="rId2"/>
    <p:sldId id="1105" r:id="rId3"/>
    <p:sldId id="1077" r:id="rId4"/>
    <p:sldId id="1107" r:id="rId5"/>
    <p:sldId id="1090" r:id="rId6"/>
    <p:sldId id="1108" r:id="rId7"/>
    <p:sldId id="1091" r:id="rId8"/>
    <p:sldId id="1111" r:id="rId9"/>
    <p:sldId id="1092" r:id="rId10"/>
    <p:sldId id="1110" r:id="rId11"/>
    <p:sldId id="1093" r:id="rId12"/>
    <p:sldId id="1109" r:id="rId13"/>
    <p:sldId id="1094" r:id="rId14"/>
    <p:sldId id="1112" r:id="rId15"/>
    <p:sldId id="1095" r:id="rId16"/>
    <p:sldId id="1096" r:id="rId17"/>
    <p:sldId id="1113" r:id="rId18"/>
    <p:sldId id="1114" r:id="rId19"/>
    <p:sldId id="1097" r:id="rId20"/>
    <p:sldId id="1115" r:id="rId21"/>
    <p:sldId id="1116" r:id="rId22"/>
    <p:sldId id="1117" r:id="rId23"/>
    <p:sldId id="1118" r:id="rId24"/>
    <p:sldId id="1099" r:id="rId25"/>
    <p:sldId id="1119" r:id="rId26"/>
    <p:sldId id="1102" r:id="rId27"/>
    <p:sldId id="1120" r:id="rId28"/>
    <p:sldId id="1121" r:id="rId29"/>
    <p:sldId id="1122" r:id="rId30"/>
    <p:sldId id="1123" r:id="rId31"/>
    <p:sldId id="1124" r:id="rId32"/>
    <p:sldId id="1125" r:id="rId33"/>
    <p:sldId id="1126" r:id="rId34"/>
    <p:sldId id="1127" r:id="rId35"/>
    <p:sldId id="1106" r:id="rId36"/>
    <p:sldId id="1104" r:id="rId37"/>
  </p:sldIdLst>
  <p:sldSz cx="12192000" cy="6858000"/>
  <p:notesSz cx="6858000" cy="9144000"/>
  <p:embeddedFontLst>
    <p:embeddedFont>
      <p:font typeface="Calibri" panose="020F0502020204030204" pitchFamily="34" charset="0"/>
      <p:regular r:id="rId40"/>
      <p:bold r:id="rId41"/>
      <p:italic r:id="rId42"/>
      <p:boldItalic r:id="rId43"/>
    </p:embeddedFont>
    <p:embeddedFont>
      <p:font typeface="Oswald" panose="02000503000000000000" pitchFamily="2" charset="0"/>
      <p:regular r:id="rId44"/>
      <p:bold r:id="rId45"/>
    </p:embeddedFont>
    <p:embeddedFont>
      <p:font typeface="Oswald Light" panose="020B0604020202020204" charset="-52"/>
      <p:regular r:id="rId46"/>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guide id="4" pos="869"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7" autoAdjust="0"/>
    <p:restoredTop sz="94695" autoAdjust="0"/>
  </p:normalViewPr>
  <p:slideViewPr>
    <p:cSldViewPr snapToGrid="0">
      <p:cViewPr>
        <p:scale>
          <a:sx n="66" d="100"/>
          <a:sy n="66" d="100"/>
        </p:scale>
        <p:origin x="668" y="68"/>
      </p:cViewPr>
      <p:guideLst>
        <p:guide pos="3840"/>
        <p:guide orient="horz" pos="2160"/>
        <p:guide pos="869"/>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59" d="100"/>
          <a:sy n="59" d="100"/>
        </p:scale>
        <p:origin x="216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a:extLst>
              <a:ext uri="{FF2B5EF4-FFF2-40B4-BE49-F238E27FC236}">
                <a16:creationId xmlns:a16="http://schemas.microsoft.com/office/drawing/2014/main" id="{67884FD4-2731-43B1-B5F5-5A6FEADAD6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a:extLst>
              <a:ext uri="{FF2B5EF4-FFF2-40B4-BE49-F238E27FC236}">
                <a16:creationId xmlns:a16="http://schemas.microsoft.com/office/drawing/2014/main" id="{6DA76E0F-6665-4EB9-8015-9D6D3142D4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C20688-7344-4F47-AB68-1D7A3B4D7138}" type="datetimeFigureOut">
              <a:rPr lang="ru-RU" smtClean="0"/>
              <a:t>29.10.2023</a:t>
            </a:fld>
            <a:endParaRPr lang="ru-RU"/>
          </a:p>
        </p:txBody>
      </p:sp>
      <p:sp>
        <p:nvSpPr>
          <p:cNvPr id="4" name="Нижний колонтитул 3">
            <a:extLst>
              <a:ext uri="{FF2B5EF4-FFF2-40B4-BE49-F238E27FC236}">
                <a16:creationId xmlns:a16="http://schemas.microsoft.com/office/drawing/2014/main" id="{289EEECC-6EC5-4916-8FEA-8D2BEFBBE9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a:extLst>
              <a:ext uri="{FF2B5EF4-FFF2-40B4-BE49-F238E27FC236}">
                <a16:creationId xmlns:a16="http://schemas.microsoft.com/office/drawing/2014/main" id="{604AD1FE-98F3-4DC9-BC58-532D6E3AFBD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F9D0CC-DC0D-42D6-9260-7CC98666CB4F}" type="slidenum">
              <a:rPr lang="ru-RU" smtClean="0"/>
              <a:t>‹#›</a:t>
            </a:fld>
            <a:endParaRPr lang="ru-RU"/>
          </a:p>
        </p:txBody>
      </p:sp>
    </p:spTree>
    <p:extLst>
      <p:ext uri="{BB962C8B-B14F-4D97-AF65-F5344CB8AC3E}">
        <p14:creationId xmlns:p14="http://schemas.microsoft.com/office/powerpoint/2010/main" val="387027678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A4FD9-D78B-4876-9972-93EA0CCC1D59}" type="datetimeFigureOut">
              <a:rPr lang="ru-RU" smtClean="0"/>
              <a:t>29.10.2023</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A2D108-47F5-4EC9-9B7D-E61A2219B11C}" type="slidenum">
              <a:rPr lang="ru-RU" smtClean="0"/>
              <a:t>‹#›</a:t>
            </a:fld>
            <a:endParaRPr lang="ru-RU"/>
          </a:p>
        </p:txBody>
      </p:sp>
    </p:spTree>
    <p:extLst>
      <p:ext uri="{BB962C8B-B14F-4D97-AF65-F5344CB8AC3E}">
        <p14:creationId xmlns:p14="http://schemas.microsoft.com/office/powerpoint/2010/main" val="2827270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pic>
        <p:nvPicPr>
          <p:cNvPr id="10" name="Рисунок 9">
            <a:extLst>
              <a:ext uri="{FF2B5EF4-FFF2-40B4-BE49-F238E27FC236}">
                <a16:creationId xmlns:a16="http://schemas.microsoft.com/office/drawing/2014/main" id="{9580D8C2-7AAF-4FA0-957A-2948D4330CC7}"/>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75612" y="1103505"/>
            <a:ext cx="6771723" cy="718151"/>
          </a:xfrm>
          <a:prstGeom prst="rect">
            <a:avLst/>
          </a:prstGeom>
        </p:spPr>
      </p:pic>
      <p:sp>
        <p:nvSpPr>
          <p:cNvPr id="9" name="Рисунок 8">
            <a:extLst>
              <a:ext uri="{FF2B5EF4-FFF2-40B4-BE49-F238E27FC236}">
                <a16:creationId xmlns:a16="http://schemas.microsoft.com/office/drawing/2014/main" id="{AB06AE15-2EAA-4D77-AFC1-56323DCF10E0}"/>
              </a:ext>
            </a:extLst>
          </p:cNvPr>
          <p:cNvSpPr>
            <a:spLocks noGrp="1"/>
          </p:cNvSpPr>
          <p:nvPr>
            <p:ph type="pic" sz="quarter" idx="10"/>
          </p:nvPr>
        </p:nvSpPr>
        <p:spPr>
          <a:xfrm>
            <a:off x="298267" y="1800225"/>
            <a:ext cx="6731183" cy="3954271"/>
          </a:xfrm>
          <a:prstGeom prst="roundRect">
            <a:avLst>
              <a:gd name="adj" fmla="val 287"/>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1330764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11" name="Freeform 94">
            <a:extLst>
              <a:ext uri="{FF2B5EF4-FFF2-40B4-BE49-F238E27FC236}">
                <a16:creationId xmlns:a16="http://schemas.microsoft.com/office/drawing/2014/main" id="{DD50784A-8247-4CFA-B5AE-62C819356E14}"/>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12" name="Полилиния 34">
            <a:extLst>
              <a:ext uri="{FF2B5EF4-FFF2-40B4-BE49-F238E27FC236}">
                <a16:creationId xmlns:a16="http://schemas.microsoft.com/office/drawing/2014/main" id="{E168CA1A-1B07-4388-8AF5-C69136B3CD21}"/>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Рисунок 2">
            <a:extLst>
              <a:ext uri="{FF2B5EF4-FFF2-40B4-BE49-F238E27FC236}">
                <a16:creationId xmlns:a16="http://schemas.microsoft.com/office/drawing/2014/main" id="{9F36E499-E3F2-1B38-C3B5-5E3901F91093}"/>
              </a:ext>
            </a:extLst>
          </p:cNvPr>
          <p:cNvSpPr>
            <a:spLocks noGrp="1"/>
          </p:cNvSpPr>
          <p:nvPr>
            <p:ph type="pic" sz="quarter" idx="11"/>
          </p:nvPr>
        </p:nvSpPr>
        <p:spPr>
          <a:xfrm>
            <a:off x="-3368357" y="-1577499"/>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18360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Титульный слайд">
    <p:bg>
      <p:bgPr>
        <a:gradFill>
          <a:gsLst>
            <a:gs pos="0">
              <a:schemeClr val="accent3">
                <a:lumMod val="60000"/>
                <a:lumOff val="40000"/>
              </a:schemeClr>
            </a:gs>
            <a:gs pos="100000">
              <a:schemeClr val="accent3"/>
            </a:gs>
          </a:gsLst>
          <a:lin ang="2700000" scaled="1"/>
        </a:gradFill>
        <a:effectLst/>
      </p:bgPr>
    </p:bg>
    <p:spTree>
      <p:nvGrpSpPr>
        <p:cNvPr id="1" name=""/>
        <p:cNvGrpSpPr/>
        <p:nvPr/>
      </p:nvGrpSpPr>
      <p:grpSpPr>
        <a:xfrm>
          <a:off x="0" y="0"/>
          <a:ext cx="0" cy="0"/>
          <a:chOff x="0" y="0"/>
          <a:chExt cx="0" cy="0"/>
        </a:xfrm>
      </p:grpSpPr>
      <p:sp>
        <p:nvSpPr>
          <p:cNvPr id="2" name="Freeform 94">
            <a:extLst>
              <a:ext uri="{FF2B5EF4-FFF2-40B4-BE49-F238E27FC236}">
                <a16:creationId xmlns:a16="http://schemas.microsoft.com/office/drawing/2014/main" id="{58A60FB7-5C04-64C3-CE5A-22E3CCDD544E}"/>
              </a:ext>
            </a:extLst>
          </p:cNvPr>
          <p:cNvSpPr/>
          <p:nvPr userDrawn="1"/>
        </p:nvSpPr>
        <p:spPr>
          <a:xfrm rot="5400000">
            <a:off x="7804306" y="-95855"/>
            <a:ext cx="4290312" cy="4482022"/>
          </a:xfrm>
          <a:custGeom>
            <a:avLst/>
            <a:gdLst>
              <a:gd name="connsiteX0" fmla="*/ 0 w 4290312"/>
              <a:gd name="connsiteY0" fmla="*/ 4445166 h 4482022"/>
              <a:gd name="connsiteX1" fmla="*/ 0 w 4290312"/>
              <a:gd name="connsiteY1" fmla="*/ 0 h 4482022"/>
              <a:gd name="connsiteX2" fmla="*/ 4221879 w 4290312"/>
              <a:gd name="connsiteY2" fmla="*/ 0 h 4482022"/>
              <a:gd name="connsiteX3" fmla="*/ 4246895 w 4290312"/>
              <a:gd name="connsiteY3" fmla="*/ 140082 h 4482022"/>
              <a:gd name="connsiteX4" fmla="*/ 4290312 w 4290312"/>
              <a:gd name="connsiteY4" fmla="*/ 713926 h 4482022"/>
              <a:gd name="connsiteX5" fmla="*/ 522216 w 4290312"/>
              <a:gd name="connsiteY5" fmla="*/ 4482022 h 4482022"/>
              <a:gd name="connsiteX6" fmla="*/ 136950 w 4290312"/>
              <a:gd name="connsiteY6" fmla="*/ 4462568 h 4482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90312" h="448202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flip="none" rotWithShape="1">
            <a:gsLst>
              <a:gs pos="0">
                <a:schemeClr val="accent1">
                  <a:alpha val="30000"/>
                </a:schemeClr>
              </a:gs>
              <a:gs pos="83000">
                <a:schemeClr val="accent3">
                  <a:alpha val="73000"/>
                </a:schemeClr>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
        <p:nvSpPr>
          <p:cNvPr id="3" name="Полилиния 34">
            <a:extLst>
              <a:ext uri="{FF2B5EF4-FFF2-40B4-BE49-F238E27FC236}">
                <a16:creationId xmlns:a16="http://schemas.microsoft.com/office/drawing/2014/main" id="{0CD00261-F199-D622-8EBA-8B280205C8F5}"/>
              </a:ext>
            </a:extLst>
          </p:cNvPr>
          <p:cNvSpPr/>
          <p:nvPr userDrawn="1"/>
        </p:nvSpPr>
        <p:spPr>
          <a:xfrm flipH="1">
            <a:off x="-2" y="2162939"/>
            <a:ext cx="4614553" cy="4698421"/>
          </a:xfrm>
          <a:custGeom>
            <a:avLst/>
            <a:gdLst>
              <a:gd name="connsiteX0" fmla="*/ 6248719 w 6248719"/>
              <a:gd name="connsiteY0" fmla="*/ 0 h 6362288"/>
              <a:gd name="connsiteX1" fmla="*/ 6248719 w 6248719"/>
              <a:gd name="connsiteY1" fmla="*/ 6362288 h 6362288"/>
              <a:gd name="connsiteX2" fmla="*/ 0 w 6248719"/>
              <a:gd name="connsiteY2" fmla="*/ 6362288 h 6362288"/>
              <a:gd name="connsiteX3" fmla="*/ 6037680 w 6248719"/>
              <a:gd name="connsiteY3" fmla="*/ 5337 h 6362288"/>
            </a:gdLst>
            <a:ahLst/>
            <a:cxnLst>
              <a:cxn ang="0">
                <a:pos x="connsiteX0" y="connsiteY0"/>
              </a:cxn>
              <a:cxn ang="0">
                <a:pos x="connsiteX1" y="connsiteY1"/>
              </a:cxn>
              <a:cxn ang="0">
                <a:pos x="connsiteX2" y="connsiteY2"/>
              </a:cxn>
              <a:cxn ang="0">
                <a:pos x="connsiteX3" y="connsiteY3"/>
              </a:cxn>
            </a:cxnLst>
            <a:rect l="l" t="t" r="r" b="b"/>
            <a:pathLst>
              <a:path w="6248719" h="6362288">
                <a:moveTo>
                  <a:pt x="6248719" y="0"/>
                </a:moveTo>
                <a:lnTo>
                  <a:pt x="6248719" y="6362288"/>
                </a:lnTo>
                <a:lnTo>
                  <a:pt x="0" y="6362288"/>
                </a:lnTo>
                <a:cubicBezTo>
                  <a:pt x="0" y="2956723"/>
                  <a:pt x="2674482" y="175818"/>
                  <a:pt x="6037680" y="5337"/>
                </a:cubicBezTo>
                <a:close/>
              </a:path>
            </a:pathLst>
          </a:custGeom>
          <a:gradFill flip="none" rotWithShape="1">
            <a:gsLst>
              <a:gs pos="0">
                <a:schemeClr val="accent1">
                  <a:alpha val="42000"/>
                </a:schemeClr>
              </a:gs>
              <a:gs pos="83000">
                <a:schemeClr val="accent3"/>
              </a:gs>
            </a:gsLst>
            <a:lin ang="13800000" scaled="0"/>
            <a:tileRect/>
          </a:gradFill>
          <a:ln w="12700" cap="flat" cmpd="sng" algn="ctr">
            <a:noFill/>
            <a:prstDash val="solid"/>
            <a:miter lim="800000"/>
          </a:ln>
          <a:effectLst>
            <a:glow>
              <a:srgbClr val="FFFFFF"/>
            </a:glow>
            <a:outerShdw blurRad="1270000" sx="102000" sy="102000" algn="ctr" rotWithShape="0">
              <a:srgbClr val="367CFF">
                <a:alpha val="13000"/>
              </a:srgbClr>
            </a:outerShdw>
            <a:softEdge rad="0"/>
          </a:effectLst>
        </p:spPr>
        <p:txBody>
          <a:bodyPr rtlCol="0" anchor="ctr"/>
          <a:lstStyle/>
          <a:p>
            <a:pPr algn="ctr"/>
            <a:endParaRPr lang="ru-RU" sz="450" kern="0" dirty="0">
              <a:solidFill>
                <a:srgbClr val="FFFFFF"/>
              </a:solidFill>
              <a:latin typeface="Oswald Light" pitchFamily="2" charset="-52"/>
            </a:endParaRPr>
          </a:p>
        </p:txBody>
      </p:sp>
    </p:spTree>
    <p:extLst>
      <p:ext uri="{BB962C8B-B14F-4D97-AF65-F5344CB8AC3E}">
        <p14:creationId xmlns:p14="http://schemas.microsoft.com/office/powerpoint/2010/main" val="323264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23" name="Рисунок 18">
            <a:extLst>
              <a:ext uri="{FF2B5EF4-FFF2-40B4-BE49-F238E27FC236}">
                <a16:creationId xmlns:a16="http://schemas.microsoft.com/office/drawing/2014/main" id="{0EE28773-79A8-4AB3-91D2-1F9A1FB5FC5E}"/>
              </a:ext>
            </a:extLst>
          </p:cNvPr>
          <p:cNvSpPr>
            <a:spLocks noGrp="1"/>
          </p:cNvSpPr>
          <p:nvPr>
            <p:ph type="pic" sz="quarter" idx="13"/>
          </p:nvPr>
        </p:nvSpPr>
        <p:spPr>
          <a:xfrm>
            <a:off x="442911" y="2389238"/>
            <a:ext cx="1917975" cy="2453942"/>
          </a:xfrm>
          <a:prstGeom prst="rect">
            <a:avLst/>
          </a:prstGeom>
          <a:pattFill prst="pct5">
            <a:fgClr>
              <a:schemeClr val="accent1"/>
            </a:fgClr>
            <a:bgClr>
              <a:schemeClr val="bg1"/>
            </a:bgClr>
          </a:pattFill>
        </p:spPr>
        <p:txBody>
          <a:bodyPr/>
          <a:lstStyle/>
          <a:p>
            <a:endParaRPr lang="ru-RU" dirty="0"/>
          </a:p>
        </p:txBody>
      </p:sp>
      <p:sp>
        <p:nvSpPr>
          <p:cNvPr id="24" name="Рисунок 18">
            <a:extLst>
              <a:ext uri="{FF2B5EF4-FFF2-40B4-BE49-F238E27FC236}">
                <a16:creationId xmlns:a16="http://schemas.microsoft.com/office/drawing/2014/main" id="{4C715CF0-7A52-4ABA-8699-CA2F04E82A15}"/>
              </a:ext>
            </a:extLst>
          </p:cNvPr>
          <p:cNvSpPr>
            <a:spLocks noGrp="1"/>
          </p:cNvSpPr>
          <p:nvPr>
            <p:ph type="pic" sz="quarter" idx="14"/>
          </p:nvPr>
        </p:nvSpPr>
        <p:spPr>
          <a:xfrm>
            <a:off x="5124890" y="1187120"/>
            <a:ext cx="1836002" cy="1568636"/>
          </a:xfrm>
          <a:prstGeom prst="rect">
            <a:avLst/>
          </a:prstGeom>
          <a:pattFill prst="pct5">
            <a:fgClr>
              <a:schemeClr val="accent1"/>
            </a:fgClr>
            <a:bgClr>
              <a:schemeClr val="bg1"/>
            </a:bgClr>
          </a:pattFill>
        </p:spPr>
        <p:txBody>
          <a:bodyPr/>
          <a:lstStyle/>
          <a:p>
            <a:endParaRPr lang="ru-RU" dirty="0"/>
          </a:p>
        </p:txBody>
      </p:sp>
      <p:sp>
        <p:nvSpPr>
          <p:cNvPr id="25" name="Рисунок 18">
            <a:extLst>
              <a:ext uri="{FF2B5EF4-FFF2-40B4-BE49-F238E27FC236}">
                <a16:creationId xmlns:a16="http://schemas.microsoft.com/office/drawing/2014/main" id="{94B18A68-98C1-4A6B-A32E-8FBD12F11E7D}"/>
              </a:ext>
            </a:extLst>
          </p:cNvPr>
          <p:cNvSpPr>
            <a:spLocks noGrp="1"/>
          </p:cNvSpPr>
          <p:nvPr>
            <p:ph type="pic" sz="quarter" idx="15"/>
          </p:nvPr>
        </p:nvSpPr>
        <p:spPr>
          <a:xfrm>
            <a:off x="5124890" y="4154366"/>
            <a:ext cx="1836002" cy="1679451"/>
          </a:xfrm>
          <a:prstGeom prst="rect">
            <a:avLst/>
          </a:prstGeom>
          <a:pattFill prst="pct5">
            <a:fgClr>
              <a:schemeClr val="accent1"/>
            </a:fgClr>
            <a:bgClr>
              <a:schemeClr val="bg1"/>
            </a:bgClr>
          </a:pattFill>
        </p:spPr>
        <p:txBody>
          <a:bodyPr/>
          <a:lstStyle/>
          <a:p>
            <a:endParaRPr lang="ru-RU" dirty="0"/>
          </a:p>
        </p:txBody>
      </p:sp>
      <p:sp>
        <p:nvSpPr>
          <p:cNvPr id="26" name="Рисунок 18">
            <a:extLst>
              <a:ext uri="{FF2B5EF4-FFF2-40B4-BE49-F238E27FC236}">
                <a16:creationId xmlns:a16="http://schemas.microsoft.com/office/drawing/2014/main" id="{122664B7-6C22-4693-A486-A386135C0ACD}"/>
              </a:ext>
            </a:extLst>
          </p:cNvPr>
          <p:cNvSpPr>
            <a:spLocks noGrp="1"/>
          </p:cNvSpPr>
          <p:nvPr>
            <p:ph type="pic" sz="quarter" idx="16"/>
          </p:nvPr>
        </p:nvSpPr>
        <p:spPr>
          <a:xfrm>
            <a:off x="9492455" y="2505553"/>
            <a:ext cx="2250364" cy="1846893"/>
          </a:xfrm>
          <a:prstGeom prst="rect">
            <a:avLst/>
          </a:prstGeom>
          <a:pattFill prst="pct5">
            <a:fgClr>
              <a:schemeClr val="accent1"/>
            </a:fgClr>
            <a:bgClr>
              <a:schemeClr val="bg1"/>
            </a:bgClr>
          </a:pattFill>
        </p:spPr>
        <p:txBody>
          <a:bodyPr/>
          <a:lstStyle/>
          <a:p>
            <a:endParaRPr lang="ru-RU" dirty="0"/>
          </a:p>
        </p:txBody>
      </p:sp>
      <p:pic>
        <p:nvPicPr>
          <p:cNvPr id="3" name="Рисунок 2">
            <a:extLst>
              <a:ext uri="{FF2B5EF4-FFF2-40B4-BE49-F238E27FC236}">
                <a16:creationId xmlns:a16="http://schemas.microsoft.com/office/drawing/2014/main" id="{86B9832A-AF57-3606-30B7-2E13FAA5D40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450594" y="95085"/>
            <a:ext cx="1292225" cy="1153772"/>
          </a:xfrm>
          <a:prstGeom prst="rect">
            <a:avLst/>
          </a:prstGeom>
        </p:spPr>
      </p:pic>
    </p:spTree>
    <p:extLst>
      <p:ext uri="{BB962C8B-B14F-4D97-AF65-F5344CB8AC3E}">
        <p14:creationId xmlns:p14="http://schemas.microsoft.com/office/powerpoint/2010/main" val="1673624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ctr">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3213735" y="1952625"/>
            <a:ext cx="5858827" cy="3674269"/>
          </a:xfrm>
          <a:prstGeom prst="rect">
            <a:avLst/>
          </a:prstGeom>
          <a:pattFill prst="pct5">
            <a:fgClr>
              <a:schemeClr val="accent1"/>
            </a:fgClr>
            <a:bgClr>
              <a:schemeClr val="bg1"/>
            </a:bgClr>
          </a:pattFill>
        </p:spPr>
        <p:txBody>
          <a:bodyPr/>
          <a:lstStyle/>
          <a:p>
            <a:endParaRPr lang="ru-RU" dirty="0"/>
          </a:p>
        </p:txBody>
      </p:sp>
    </p:spTree>
    <p:extLst>
      <p:ext uri="{BB962C8B-B14F-4D97-AF65-F5344CB8AC3E}">
        <p14:creationId xmlns:p14="http://schemas.microsoft.com/office/powerpoint/2010/main" val="20107151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en-US" sz="1200" b="0" dirty="0">
                <a:solidFill>
                  <a:schemeClr val="bg1">
                    <a:lumMod val="50000"/>
                  </a:schemeClr>
                </a:solidFill>
                <a:latin typeface="Oswald Light" pitchFamily="2" charset="-52"/>
                <a:ea typeface="VTB Group Cond Book" panose="020B0506050504020204" pitchFamily="34" charset="0"/>
              </a:rPr>
              <a:t>Digital IT pitch-deck PowerPoint bundle</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1409878" cy="701731"/>
          </a:xfrm>
          <a:prstGeom prst="rect">
            <a:avLst/>
          </a:prstGeom>
        </p:spPr>
        <p:txBody>
          <a:bodyPr wrap="square">
            <a:spAutoFit/>
          </a:bodyPr>
          <a:lstStyle>
            <a:lvl1pPr algn="l">
              <a:defRPr/>
            </a:lvl1p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Рисунок 73">
            <a:extLst>
              <a:ext uri="{FF2B5EF4-FFF2-40B4-BE49-F238E27FC236}">
                <a16:creationId xmlns:a16="http://schemas.microsoft.com/office/drawing/2014/main" id="{70087263-42A7-4590-BAC8-05B3B56A9135}"/>
              </a:ext>
            </a:extLst>
          </p:cNvPr>
          <p:cNvSpPr>
            <a:spLocks noGrp="1"/>
          </p:cNvSpPr>
          <p:nvPr>
            <p:ph type="pic" sz="quarter" idx="10"/>
          </p:nvPr>
        </p:nvSpPr>
        <p:spPr>
          <a:xfrm>
            <a:off x="633144" y="1666815"/>
            <a:ext cx="5867669" cy="3674269"/>
          </a:xfrm>
          <a:prstGeom prst="rect">
            <a:avLst/>
          </a:prstGeom>
          <a:pattFill prst="pct5">
            <a:fgClr>
              <a:schemeClr val="accent1"/>
            </a:fgClr>
            <a:bgClr>
              <a:schemeClr val="bg1"/>
            </a:bgClr>
          </a:pattFill>
        </p:spPr>
        <p:txBody>
          <a:bodyPr/>
          <a:lstStyle/>
          <a:p>
            <a:endParaRPr lang="ru-RU" dirty="0"/>
          </a:p>
        </p:txBody>
      </p:sp>
      <p:sp>
        <p:nvSpPr>
          <p:cNvPr id="3" name="Рисунок 2">
            <a:extLst>
              <a:ext uri="{FF2B5EF4-FFF2-40B4-BE49-F238E27FC236}">
                <a16:creationId xmlns:a16="http://schemas.microsoft.com/office/drawing/2014/main" id="{9246A411-C217-426B-8DFC-6926599D0F1F}"/>
              </a:ext>
            </a:extLst>
          </p:cNvPr>
          <p:cNvSpPr>
            <a:spLocks noGrp="1"/>
          </p:cNvSpPr>
          <p:nvPr>
            <p:ph type="pic" sz="quarter" idx="13"/>
          </p:nvPr>
        </p:nvSpPr>
        <p:spPr>
          <a:xfrm>
            <a:off x="7731455" y="1155244"/>
            <a:ext cx="3574720" cy="357472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Tree>
    <p:extLst>
      <p:ext uri="{BB962C8B-B14F-4D97-AF65-F5344CB8AC3E}">
        <p14:creationId xmlns:p14="http://schemas.microsoft.com/office/powerpoint/2010/main" val="292530695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9_Заголовок и объект">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1106"/>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6" name="Rectangle 193">
            <a:extLst>
              <a:ext uri="{FF2B5EF4-FFF2-40B4-BE49-F238E27FC236}">
                <a16:creationId xmlns:a16="http://schemas.microsoft.com/office/drawing/2014/main" id="{4A1744A1-E9BA-46DB-AE1E-F9901F701D85}"/>
              </a:ext>
            </a:extLst>
          </p:cNvPr>
          <p:cNvSpPr/>
          <p:nvPr userDrawn="1"/>
        </p:nvSpPr>
        <p:spPr>
          <a:xfrm>
            <a:off x="5969000" y="-50800"/>
            <a:ext cx="6299200" cy="6953034"/>
          </a:xfrm>
          <a:custGeom>
            <a:avLst/>
            <a:gdLst>
              <a:gd name="connsiteX0" fmla="*/ 719382 w 6616700"/>
              <a:gd name="connsiteY0" fmla="*/ 0 h 4316203"/>
              <a:gd name="connsiteX1" fmla="*/ 5897318 w 6616700"/>
              <a:gd name="connsiteY1" fmla="*/ 0 h 4316203"/>
              <a:gd name="connsiteX2" fmla="*/ 6616700 w 6616700"/>
              <a:gd name="connsiteY2" fmla="*/ 719382 h 4316203"/>
              <a:gd name="connsiteX3" fmla="*/ 6616700 w 6616700"/>
              <a:gd name="connsiteY3" fmla="*/ 4316203 h 4316203"/>
              <a:gd name="connsiteX4" fmla="*/ 6616700 w 6616700"/>
              <a:gd name="connsiteY4" fmla="*/ 4316203 h 4316203"/>
              <a:gd name="connsiteX5" fmla="*/ 0 w 6616700"/>
              <a:gd name="connsiteY5" fmla="*/ 4316203 h 4316203"/>
              <a:gd name="connsiteX6" fmla="*/ 0 w 6616700"/>
              <a:gd name="connsiteY6" fmla="*/ 4316203 h 4316203"/>
              <a:gd name="connsiteX7" fmla="*/ 0 w 6616700"/>
              <a:gd name="connsiteY7" fmla="*/ 719382 h 4316203"/>
              <a:gd name="connsiteX8" fmla="*/ 719382 w 6616700"/>
              <a:gd name="connsiteY8" fmla="*/ 0 h 43162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0 w 6688382"/>
              <a:gd name="connsiteY7" fmla="*/ 43007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940300 w 6688382"/>
              <a:gd name="connsiteY7" fmla="*/ 3564182 h 7897603"/>
              <a:gd name="connsiteX8" fmla="*/ 6688382 w 6688382"/>
              <a:gd name="connsiteY8" fmla="*/ 0 h 7897603"/>
              <a:gd name="connsiteX0" fmla="*/ 6688382 w 6688382"/>
              <a:gd name="connsiteY0" fmla="*/ 0 h 7897603"/>
              <a:gd name="connsiteX1" fmla="*/ 5897318 w 6688382"/>
              <a:gd name="connsiteY1" fmla="*/ 3581400 h 7897603"/>
              <a:gd name="connsiteX2" fmla="*/ 6616700 w 6688382"/>
              <a:gd name="connsiteY2" fmla="*/ 4300782 h 7897603"/>
              <a:gd name="connsiteX3" fmla="*/ 6616700 w 6688382"/>
              <a:gd name="connsiteY3" fmla="*/ 7897603 h 7897603"/>
              <a:gd name="connsiteX4" fmla="*/ 6616700 w 6688382"/>
              <a:gd name="connsiteY4" fmla="*/ 7897603 h 7897603"/>
              <a:gd name="connsiteX5" fmla="*/ 0 w 6688382"/>
              <a:gd name="connsiteY5" fmla="*/ 7897603 h 7897603"/>
              <a:gd name="connsiteX6" fmla="*/ 0 w 6688382"/>
              <a:gd name="connsiteY6" fmla="*/ 7897603 h 7897603"/>
              <a:gd name="connsiteX7" fmla="*/ 4102100 w 6688382"/>
              <a:gd name="connsiteY7" fmla="*/ 3805482 h 7897603"/>
              <a:gd name="connsiteX8" fmla="*/ 6688382 w 6688382"/>
              <a:gd name="connsiteY8" fmla="*/ 0 h 7897603"/>
              <a:gd name="connsiteX0" fmla="*/ 5964482 w 6616700"/>
              <a:gd name="connsiteY0" fmla="*/ 0 h 7923003"/>
              <a:gd name="connsiteX1" fmla="*/ 5897318 w 6616700"/>
              <a:gd name="connsiteY1" fmla="*/ 3606800 h 7923003"/>
              <a:gd name="connsiteX2" fmla="*/ 6616700 w 6616700"/>
              <a:gd name="connsiteY2" fmla="*/ 4326182 h 7923003"/>
              <a:gd name="connsiteX3" fmla="*/ 6616700 w 6616700"/>
              <a:gd name="connsiteY3" fmla="*/ 7923003 h 7923003"/>
              <a:gd name="connsiteX4" fmla="*/ 6616700 w 6616700"/>
              <a:gd name="connsiteY4" fmla="*/ 7923003 h 7923003"/>
              <a:gd name="connsiteX5" fmla="*/ 0 w 6616700"/>
              <a:gd name="connsiteY5" fmla="*/ 7923003 h 7923003"/>
              <a:gd name="connsiteX6" fmla="*/ 0 w 6616700"/>
              <a:gd name="connsiteY6" fmla="*/ 7923003 h 7923003"/>
              <a:gd name="connsiteX7" fmla="*/ 4102100 w 6616700"/>
              <a:gd name="connsiteY7" fmla="*/ 3830882 h 7923003"/>
              <a:gd name="connsiteX8" fmla="*/ 5964482 w 6616700"/>
              <a:gd name="connsiteY8" fmla="*/ 0 h 7923003"/>
              <a:gd name="connsiteX0" fmla="*/ 5964482 w 6621218"/>
              <a:gd name="connsiteY0" fmla="*/ 0 h 7923003"/>
              <a:gd name="connsiteX1" fmla="*/ 6621218 w 6621218"/>
              <a:gd name="connsiteY1" fmla="*/ 0 h 7923003"/>
              <a:gd name="connsiteX2" fmla="*/ 6616700 w 6621218"/>
              <a:gd name="connsiteY2" fmla="*/ 4326182 h 7923003"/>
              <a:gd name="connsiteX3" fmla="*/ 6616700 w 6621218"/>
              <a:gd name="connsiteY3" fmla="*/ 7923003 h 7923003"/>
              <a:gd name="connsiteX4" fmla="*/ 6616700 w 6621218"/>
              <a:gd name="connsiteY4" fmla="*/ 7923003 h 7923003"/>
              <a:gd name="connsiteX5" fmla="*/ 0 w 6621218"/>
              <a:gd name="connsiteY5" fmla="*/ 7923003 h 7923003"/>
              <a:gd name="connsiteX6" fmla="*/ 0 w 6621218"/>
              <a:gd name="connsiteY6" fmla="*/ 7923003 h 7923003"/>
              <a:gd name="connsiteX7" fmla="*/ 4102100 w 6621218"/>
              <a:gd name="connsiteY7" fmla="*/ 3830882 h 7923003"/>
              <a:gd name="connsiteX8" fmla="*/ 5964482 w 6621218"/>
              <a:gd name="connsiteY8" fmla="*/ 0 h 7923003"/>
              <a:gd name="connsiteX0" fmla="*/ 6046594 w 6621218"/>
              <a:gd name="connsiteY0" fmla="*/ 0 h 8070634"/>
              <a:gd name="connsiteX1" fmla="*/ 6621218 w 6621218"/>
              <a:gd name="connsiteY1" fmla="*/ 147631 h 8070634"/>
              <a:gd name="connsiteX2" fmla="*/ 6616700 w 6621218"/>
              <a:gd name="connsiteY2" fmla="*/ 4473813 h 8070634"/>
              <a:gd name="connsiteX3" fmla="*/ 6616700 w 6621218"/>
              <a:gd name="connsiteY3" fmla="*/ 8070634 h 8070634"/>
              <a:gd name="connsiteX4" fmla="*/ 6616700 w 6621218"/>
              <a:gd name="connsiteY4" fmla="*/ 8070634 h 8070634"/>
              <a:gd name="connsiteX5" fmla="*/ 0 w 6621218"/>
              <a:gd name="connsiteY5" fmla="*/ 8070634 h 8070634"/>
              <a:gd name="connsiteX6" fmla="*/ 0 w 6621218"/>
              <a:gd name="connsiteY6" fmla="*/ 8070634 h 8070634"/>
              <a:gd name="connsiteX7" fmla="*/ 4102100 w 6621218"/>
              <a:gd name="connsiteY7" fmla="*/ 3978513 h 8070634"/>
              <a:gd name="connsiteX8" fmla="*/ 6046594 w 6621218"/>
              <a:gd name="connsiteY8" fmla="*/ 0 h 8070634"/>
              <a:gd name="connsiteX0" fmla="*/ 6046594 w 6668894"/>
              <a:gd name="connsiteY0" fmla="*/ 0 h 8070634"/>
              <a:gd name="connsiteX1" fmla="*/ 6668894 w 6668894"/>
              <a:gd name="connsiteY1" fmla="*/ 76200 h 8070634"/>
              <a:gd name="connsiteX2" fmla="*/ 6616700 w 6668894"/>
              <a:gd name="connsiteY2" fmla="*/ 4473813 h 8070634"/>
              <a:gd name="connsiteX3" fmla="*/ 6616700 w 6668894"/>
              <a:gd name="connsiteY3" fmla="*/ 8070634 h 8070634"/>
              <a:gd name="connsiteX4" fmla="*/ 6616700 w 6668894"/>
              <a:gd name="connsiteY4" fmla="*/ 8070634 h 8070634"/>
              <a:gd name="connsiteX5" fmla="*/ 0 w 6668894"/>
              <a:gd name="connsiteY5" fmla="*/ 8070634 h 8070634"/>
              <a:gd name="connsiteX6" fmla="*/ 0 w 6668894"/>
              <a:gd name="connsiteY6" fmla="*/ 8070634 h 8070634"/>
              <a:gd name="connsiteX7" fmla="*/ 4102100 w 6668894"/>
              <a:gd name="connsiteY7" fmla="*/ 3978513 h 8070634"/>
              <a:gd name="connsiteX8" fmla="*/ 6046594 w 66688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241300 w 6910194"/>
              <a:gd name="connsiteY5" fmla="*/ 80706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858000 w 6910194"/>
              <a:gd name="connsiteY4" fmla="*/ 80706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70634"/>
              <a:gd name="connsiteX1" fmla="*/ 6910194 w 6910194"/>
              <a:gd name="connsiteY1" fmla="*/ 76200 h 8070634"/>
              <a:gd name="connsiteX2" fmla="*/ 6858000 w 6910194"/>
              <a:gd name="connsiteY2" fmla="*/ 4473813 h 8070634"/>
              <a:gd name="connsiteX3" fmla="*/ 6858000 w 6910194"/>
              <a:gd name="connsiteY3" fmla="*/ 8070634 h 8070634"/>
              <a:gd name="connsiteX4" fmla="*/ 6375400 w 6910194"/>
              <a:gd name="connsiteY4" fmla="*/ 5365534 h 8070634"/>
              <a:gd name="connsiteX5" fmla="*/ 1714500 w 6910194"/>
              <a:gd name="connsiteY5" fmla="*/ 6953034 h 8070634"/>
              <a:gd name="connsiteX6" fmla="*/ 0 w 6910194"/>
              <a:gd name="connsiteY6" fmla="*/ 8007134 h 8070634"/>
              <a:gd name="connsiteX7" fmla="*/ 4343400 w 6910194"/>
              <a:gd name="connsiteY7" fmla="*/ 3978513 h 8070634"/>
              <a:gd name="connsiteX8" fmla="*/ 6287894 w 6910194"/>
              <a:gd name="connsiteY8" fmla="*/ 0 h 8070634"/>
              <a:gd name="connsiteX0" fmla="*/ 6287894 w 6910194"/>
              <a:gd name="connsiteY0" fmla="*/ 0 h 8007134"/>
              <a:gd name="connsiteX1" fmla="*/ 6910194 w 6910194"/>
              <a:gd name="connsiteY1" fmla="*/ 76200 h 8007134"/>
              <a:gd name="connsiteX2" fmla="*/ 6858000 w 6910194"/>
              <a:gd name="connsiteY2" fmla="*/ 4473813 h 8007134"/>
              <a:gd name="connsiteX3" fmla="*/ 6883400 w 6910194"/>
              <a:gd name="connsiteY3" fmla="*/ 63434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6375400 w 6910194"/>
              <a:gd name="connsiteY4" fmla="*/ 5365534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714500 w 6910194"/>
              <a:gd name="connsiteY5" fmla="*/ 6953034 h 8007134"/>
              <a:gd name="connsiteX6" fmla="*/ 0 w 6910194"/>
              <a:gd name="connsiteY6" fmla="*/ 8007134 h 8007134"/>
              <a:gd name="connsiteX7" fmla="*/ 4343400 w 6910194"/>
              <a:gd name="connsiteY7" fmla="*/ 3978513 h 8007134"/>
              <a:gd name="connsiteX8" fmla="*/ 6287894 w 6910194"/>
              <a:gd name="connsiteY8" fmla="*/ 0 h 8007134"/>
              <a:gd name="connsiteX0" fmla="*/ 6287894 w 6910194"/>
              <a:gd name="connsiteY0" fmla="*/ 0 h 8007134"/>
              <a:gd name="connsiteX1" fmla="*/ 6910194 w 6910194"/>
              <a:gd name="connsiteY1" fmla="*/ 76200 h 8007134"/>
              <a:gd name="connsiteX2" fmla="*/ 6858000 w 6910194"/>
              <a:gd name="connsiteY2" fmla="*/ 4473813 h 8007134"/>
              <a:gd name="connsiteX3" fmla="*/ 6819900 w 6910194"/>
              <a:gd name="connsiteY3" fmla="*/ 6991134 h 8007134"/>
              <a:gd name="connsiteX4" fmla="*/ 5563994 w 6910194"/>
              <a:gd name="connsiteY4" fmla="*/ 6985000 h 8007134"/>
              <a:gd name="connsiteX5" fmla="*/ 1626994 w 6910194"/>
              <a:gd name="connsiteY5" fmla="*/ 6997700 h 8007134"/>
              <a:gd name="connsiteX6" fmla="*/ 0 w 6910194"/>
              <a:gd name="connsiteY6" fmla="*/ 8007134 h 8007134"/>
              <a:gd name="connsiteX7" fmla="*/ 4343400 w 6910194"/>
              <a:gd name="connsiteY7" fmla="*/ 3978513 h 8007134"/>
              <a:gd name="connsiteX8" fmla="*/ 6287894 w 6910194"/>
              <a:gd name="connsiteY8" fmla="*/ 0 h 8007134"/>
              <a:gd name="connsiteX0" fmla="*/ 6148194 w 6910194"/>
              <a:gd name="connsiteY0" fmla="*/ 508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48194 w 6910194"/>
              <a:gd name="connsiteY8" fmla="*/ 50800 h 7930934"/>
              <a:gd name="connsiteX0" fmla="*/ 6173594 w 6910194"/>
              <a:gd name="connsiteY0" fmla="*/ 76200 h 7930934"/>
              <a:gd name="connsiteX1" fmla="*/ 6910194 w 6910194"/>
              <a:gd name="connsiteY1" fmla="*/ 0 h 7930934"/>
              <a:gd name="connsiteX2" fmla="*/ 6858000 w 6910194"/>
              <a:gd name="connsiteY2" fmla="*/ 4397613 h 7930934"/>
              <a:gd name="connsiteX3" fmla="*/ 6819900 w 6910194"/>
              <a:gd name="connsiteY3" fmla="*/ 6914934 h 7930934"/>
              <a:gd name="connsiteX4" fmla="*/ 5563994 w 6910194"/>
              <a:gd name="connsiteY4" fmla="*/ 6908800 h 7930934"/>
              <a:gd name="connsiteX5" fmla="*/ 1626994 w 6910194"/>
              <a:gd name="connsiteY5" fmla="*/ 6921500 h 7930934"/>
              <a:gd name="connsiteX6" fmla="*/ 0 w 6910194"/>
              <a:gd name="connsiteY6" fmla="*/ 7930934 h 7930934"/>
              <a:gd name="connsiteX7" fmla="*/ 4343400 w 6910194"/>
              <a:gd name="connsiteY7" fmla="*/ 3902313 h 7930934"/>
              <a:gd name="connsiteX8" fmla="*/ 6173594 w 6910194"/>
              <a:gd name="connsiteY8" fmla="*/ 76200 h 7930934"/>
              <a:gd name="connsiteX0" fmla="*/ 6019800 w 6756400"/>
              <a:gd name="connsiteY0" fmla="*/ 76200 h 6985000"/>
              <a:gd name="connsiteX1" fmla="*/ 6756400 w 6756400"/>
              <a:gd name="connsiteY1" fmla="*/ 0 h 6985000"/>
              <a:gd name="connsiteX2" fmla="*/ 6704206 w 6756400"/>
              <a:gd name="connsiteY2" fmla="*/ 4397613 h 6985000"/>
              <a:gd name="connsiteX3" fmla="*/ 6666106 w 6756400"/>
              <a:gd name="connsiteY3" fmla="*/ 6914934 h 6985000"/>
              <a:gd name="connsiteX4" fmla="*/ 5410200 w 6756400"/>
              <a:gd name="connsiteY4" fmla="*/ 6908800 h 6985000"/>
              <a:gd name="connsiteX5" fmla="*/ 1473200 w 6756400"/>
              <a:gd name="connsiteY5" fmla="*/ 6921500 h 6985000"/>
              <a:gd name="connsiteX6" fmla="*/ 0 w 6756400"/>
              <a:gd name="connsiteY6" fmla="*/ 6985000 h 6985000"/>
              <a:gd name="connsiteX7" fmla="*/ 4189606 w 6756400"/>
              <a:gd name="connsiteY7" fmla="*/ 3902313 h 6985000"/>
              <a:gd name="connsiteX8" fmla="*/ 6019800 w 6756400"/>
              <a:gd name="connsiteY8" fmla="*/ 76200 h 69850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49530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054600 w 6299200"/>
              <a:gd name="connsiteY4" fmla="*/ 69088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46900"/>
              <a:gd name="connsiteX1" fmla="*/ 6299200 w 6299200"/>
              <a:gd name="connsiteY1" fmla="*/ 0 h 6946900"/>
              <a:gd name="connsiteX2" fmla="*/ 6247006 w 6299200"/>
              <a:gd name="connsiteY2" fmla="*/ 4397613 h 6946900"/>
              <a:gd name="connsiteX3" fmla="*/ 6208906 w 6299200"/>
              <a:gd name="connsiteY3" fmla="*/ 6914934 h 6946900"/>
              <a:gd name="connsiteX4" fmla="*/ 5245100 w 6299200"/>
              <a:gd name="connsiteY4" fmla="*/ 6934200 h 6946900"/>
              <a:gd name="connsiteX5" fmla="*/ 1016000 w 6299200"/>
              <a:gd name="connsiteY5" fmla="*/ 6921500 h 6946900"/>
              <a:gd name="connsiteX6" fmla="*/ 0 w 6299200"/>
              <a:gd name="connsiteY6" fmla="*/ 6946900 h 6946900"/>
              <a:gd name="connsiteX7" fmla="*/ 3732406 w 6299200"/>
              <a:gd name="connsiteY7" fmla="*/ 3902313 h 6946900"/>
              <a:gd name="connsiteX8" fmla="*/ 5562600 w 6299200"/>
              <a:gd name="connsiteY8" fmla="*/ 76200 h 6946900"/>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1016000 w 6299200"/>
              <a:gd name="connsiteY5" fmla="*/ 69215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562600 w 6299200"/>
              <a:gd name="connsiteY0" fmla="*/ 762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76200 h 6953034"/>
              <a:gd name="connsiteX0" fmla="*/ 5613400 w 6299200"/>
              <a:gd name="connsiteY0" fmla="*/ 12700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613400 w 6299200"/>
              <a:gd name="connsiteY8" fmla="*/ 12700 h 6953034"/>
              <a:gd name="connsiteX0" fmla="*/ 5562600 w 6299200"/>
              <a:gd name="connsiteY0" fmla="*/ 45719 h 6953034"/>
              <a:gd name="connsiteX1" fmla="*/ 6299200 w 6299200"/>
              <a:gd name="connsiteY1" fmla="*/ 0 h 6953034"/>
              <a:gd name="connsiteX2" fmla="*/ 6247006 w 6299200"/>
              <a:gd name="connsiteY2" fmla="*/ 4397613 h 6953034"/>
              <a:gd name="connsiteX3" fmla="*/ 6247006 w 6299200"/>
              <a:gd name="connsiteY3" fmla="*/ 6953034 h 6953034"/>
              <a:gd name="connsiteX4" fmla="*/ 5245100 w 6299200"/>
              <a:gd name="connsiteY4" fmla="*/ 6934200 h 6953034"/>
              <a:gd name="connsiteX5" fmla="*/ 825500 w 6299200"/>
              <a:gd name="connsiteY5" fmla="*/ 6946900 h 6953034"/>
              <a:gd name="connsiteX6" fmla="*/ 0 w 6299200"/>
              <a:gd name="connsiteY6" fmla="*/ 6946900 h 6953034"/>
              <a:gd name="connsiteX7" fmla="*/ 3732406 w 6299200"/>
              <a:gd name="connsiteY7" fmla="*/ 3902313 h 6953034"/>
              <a:gd name="connsiteX8" fmla="*/ 5562600 w 6299200"/>
              <a:gd name="connsiteY8" fmla="*/ 45719 h 6953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99200" h="6953034">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flip="none" rotWithShape="1">
            <a:gsLst>
              <a:gs pos="5000">
                <a:schemeClr val="accent2"/>
              </a:gs>
              <a:gs pos="100000">
                <a:schemeClr val="accent2">
                  <a:lumMod val="50000"/>
                </a:schemeClr>
              </a:gs>
            </a:gsLst>
            <a:lin ang="13200000" scaled="0"/>
            <a:tileRect/>
          </a:grad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a:solidFill>
                <a:srgbClr val="FFFFFF"/>
              </a:solidFill>
              <a:latin typeface="Calibri"/>
            </a:endParaRPr>
          </a:p>
        </p:txBody>
      </p:sp>
      <p:sp>
        <p:nvSpPr>
          <p:cNvPr id="2" name="Прямоугольник 1">
            <a:extLst>
              <a:ext uri="{FF2B5EF4-FFF2-40B4-BE49-F238E27FC236}">
                <a16:creationId xmlns:a16="http://schemas.microsoft.com/office/drawing/2014/main" id="{12AC4948-A7ED-43AE-9AE1-1034D401D0F5}"/>
              </a:ext>
            </a:extLst>
          </p:cNvPr>
          <p:cNvSpPr/>
          <p:nvPr userDrawn="1"/>
        </p:nvSpPr>
        <p:spPr>
          <a:xfrm>
            <a:off x="8433880" y="2996120"/>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Freeform 131">
            <a:extLst>
              <a:ext uri="{FF2B5EF4-FFF2-40B4-BE49-F238E27FC236}">
                <a16:creationId xmlns:a16="http://schemas.microsoft.com/office/drawing/2014/main" id="{E271C5CC-6FD4-43ED-B7ED-2988CB8AA1B6}"/>
              </a:ext>
            </a:extLst>
          </p:cNvPr>
          <p:cNvSpPr>
            <a:spLocks/>
          </p:cNvSpPr>
          <p:nvPr userDrawn="1"/>
        </p:nvSpPr>
        <p:spPr bwMode="auto">
          <a:xfrm>
            <a:off x="1534321" y="1250043"/>
            <a:ext cx="9618660" cy="6113975"/>
          </a:xfrm>
          <a:custGeom>
            <a:avLst/>
            <a:gdLst>
              <a:gd name="connsiteX0" fmla="*/ 9162777 w 9367131"/>
              <a:gd name="connsiteY0" fmla="*/ 0 h 5954094"/>
              <a:gd name="connsiteX1" fmla="*/ 9367131 w 9367131"/>
              <a:gd name="connsiteY1" fmla="*/ 482672 h 5954094"/>
              <a:gd name="connsiteX2" fmla="*/ 9171075 w 9367131"/>
              <a:gd name="connsiteY2" fmla="*/ 482672 h 5954094"/>
              <a:gd name="connsiteX3" fmla="*/ 8258220 w 9367131"/>
              <a:gd name="connsiteY3" fmla="*/ 2548006 h 5954094"/>
              <a:gd name="connsiteX4" fmla="*/ 4343320 w 9367131"/>
              <a:gd name="connsiteY4" fmla="*/ 5954094 h 5954094"/>
              <a:gd name="connsiteX5" fmla="*/ 0 w 9367131"/>
              <a:gd name="connsiteY5" fmla="*/ 5954094 h 5954094"/>
              <a:gd name="connsiteX6" fmla="*/ 7459473 w 9367131"/>
              <a:gd name="connsiteY6" fmla="*/ 2548006 h 5954094"/>
              <a:gd name="connsiteX7" fmla="*/ 7459472 w 9367131"/>
              <a:gd name="connsiteY7" fmla="*/ 2548006 h 5954094"/>
              <a:gd name="connsiteX8" fmla="*/ 8735395 w 9367131"/>
              <a:gd name="connsiteY8" fmla="*/ 500929 h 5954094"/>
              <a:gd name="connsiteX9" fmla="*/ 8535189 w 9367131"/>
              <a:gd name="connsiteY9" fmla="*/ 500929 h 5954094"/>
              <a:gd name="connsiteX10" fmla="*/ 9162777 w 9367131"/>
              <a:gd name="connsiteY10" fmla="*/ 0 h 5954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67131" h="5954094">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en-US" sz="450" b="1" kern="0">
              <a:solidFill>
                <a:srgbClr val="FFFFFF"/>
              </a:solidFill>
              <a:latin typeface="Calibri"/>
            </a:endParaRPr>
          </a:p>
        </p:txBody>
      </p:sp>
      <p:sp>
        <p:nvSpPr>
          <p:cNvPr id="11" name="Прямоугольник 10">
            <a:extLst>
              <a:ext uri="{FF2B5EF4-FFF2-40B4-BE49-F238E27FC236}">
                <a16:creationId xmlns:a16="http://schemas.microsoft.com/office/drawing/2014/main" id="{DC96F624-DDCD-4056-84D4-FE5406A64CE8}"/>
              </a:ext>
            </a:extLst>
          </p:cNvPr>
          <p:cNvSpPr/>
          <p:nvPr userDrawn="1"/>
        </p:nvSpPr>
        <p:spPr>
          <a:xfrm>
            <a:off x="5982510" y="3988341"/>
            <a:ext cx="758757" cy="5642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743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Begijonov Makhmudbek</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42559059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Заголовок и объек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id="{922A43EE-37ED-0EF7-321F-44564C1CAB0A}"/>
              </a:ext>
            </a:extLst>
          </p:cNvPr>
          <p:cNvSpPr>
            <a:spLocks noGrp="1"/>
          </p:cNvSpPr>
          <p:nvPr>
            <p:ph type="pic" sz="quarter" idx="13"/>
          </p:nvPr>
        </p:nvSpPr>
        <p:spPr>
          <a:xfrm>
            <a:off x="5353566" y="392400"/>
            <a:ext cx="6073200" cy="6073200"/>
          </a:xfrm>
          <a:prstGeom prst="ellipse">
            <a:avLst/>
          </a:prstGeom>
          <a:pattFill prst="pct5">
            <a:fgClr>
              <a:schemeClr val="accent1"/>
            </a:fgClr>
            <a:bgClr>
              <a:schemeClr val="bg1"/>
            </a:bgClr>
          </a:pattFill>
          <a:ln w="6350">
            <a:solidFill>
              <a:schemeClr val="accent2">
                <a:lumMod val="40000"/>
                <a:lumOff val="60000"/>
              </a:schemeClr>
            </a:solidFill>
          </a:ln>
        </p:spPr>
        <p:txBody>
          <a:bodyPr/>
          <a:lstStyle>
            <a:lvl1pPr>
              <a:defRPr lang="ru-RU" dirty="0"/>
            </a:lvl1pPr>
          </a:lstStyle>
          <a:p>
            <a:pPr lvl="0"/>
            <a:endParaRPr lang="ru-RU" dirty="0"/>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13707969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guide id="3" pos="279" userDrawn="1">
          <p15:clr>
            <a:srgbClr val="FBAE40"/>
          </p15:clr>
        </p15:guide>
        <p15:guide id="4" pos="7401" userDrawn="1">
          <p15:clr>
            <a:srgbClr val="FBAE40"/>
          </p15:clr>
        </p15:guide>
        <p15:guide id="5" orient="horz" pos="323" userDrawn="1">
          <p15:clr>
            <a:srgbClr val="FBAE40"/>
          </p15:clr>
        </p15:guide>
        <p15:guide id="6" orient="horz" pos="4065"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22669"/>
            <a:ext cx="10515600" cy="701731"/>
          </a:xfrm>
          <a:prstGeom prst="rect">
            <a:avLst/>
          </a:prstGeom>
        </p:spPr>
        <p:txBody>
          <a:bodyPr>
            <a:spAutoFit/>
          </a:bodyPr>
          <a:lstStyle/>
          <a:p>
            <a:r>
              <a:rPr lang="ru-RU"/>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5273779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4624347"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97631"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368085364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4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4757B6DF-076E-361C-332D-A0EB864637F0}"/>
              </a:ext>
            </a:extLst>
          </p:cNvPr>
          <p:cNvSpPr>
            <a:spLocks noGrp="1"/>
          </p:cNvSpPr>
          <p:nvPr>
            <p:ph type="pic" sz="quarter" idx="11"/>
          </p:nvPr>
        </p:nvSpPr>
        <p:spPr>
          <a:xfrm>
            <a:off x="-3808195"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6817488" y="337155"/>
            <a:ext cx="4222516" cy="701731"/>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1104266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Заголовок и объект">
    <p:spTree>
      <p:nvGrpSpPr>
        <p:cNvPr id="1" name=""/>
        <p:cNvGrpSpPr/>
        <p:nvPr/>
      </p:nvGrpSpPr>
      <p:grpSpPr>
        <a:xfrm>
          <a:off x="0" y="0"/>
          <a:ext cx="0" cy="0"/>
          <a:chOff x="0" y="0"/>
          <a:chExt cx="0" cy="0"/>
        </a:xfrm>
      </p:grpSpPr>
      <p:sp>
        <p:nvSpPr>
          <p:cNvPr id="5" name="Овал 74">
            <a:extLst>
              <a:ext uri="{FF2B5EF4-FFF2-40B4-BE49-F238E27FC236}">
                <a16:creationId xmlns:a16="http://schemas.microsoft.com/office/drawing/2014/main" id="{C4DFF94C-E145-478A-8203-B269E81912C7}"/>
              </a:ext>
            </a:extLst>
          </p:cNvPr>
          <p:cNvSpPr/>
          <p:nvPr userDrawn="1"/>
        </p:nvSpPr>
        <p:spPr>
          <a:xfrm>
            <a:off x="5751038" y="-1321300"/>
            <a:ext cx="10207543" cy="10207538"/>
          </a:xfrm>
          <a:prstGeom prst="ellipse">
            <a:avLst/>
          </a:prstGeom>
          <a:pattFill prst="pct75">
            <a:fgClr>
              <a:schemeClr val="accent2">
                <a:lumMod val="20000"/>
                <a:lumOff val="80000"/>
              </a:schemeClr>
            </a:fgClr>
            <a:bgClr>
              <a:schemeClr val="bg1"/>
            </a:bgClr>
          </a:pattFill>
          <a:ln w="12700" cap="flat" cmpd="sng" algn="ctr">
            <a:noFill/>
            <a:prstDash val="solid"/>
            <a:miter lim="800000"/>
          </a:ln>
          <a:effectLst>
            <a:glow>
              <a:schemeClr val="bg1"/>
            </a:glow>
            <a:outerShdw sx="1000" sy="1000" algn="ctr" rotWithShape="0">
              <a:srgbClr val="367CFF"/>
            </a:outerShdw>
            <a:softEdge rad="0"/>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400"/>
            <a:endParaRPr lang="ru-RU" sz="450" b="1" kern="0" dirty="0" err="1">
              <a:solidFill>
                <a:srgbClr val="FFFFFF"/>
              </a:solidFill>
              <a:latin typeface="Calibri"/>
            </a:endParaRPr>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pic>
        <p:nvPicPr>
          <p:cNvPr id="6" name="Picture 6">
            <a:extLst>
              <a:ext uri="{FF2B5EF4-FFF2-40B4-BE49-F238E27FC236}">
                <a16:creationId xmlns:a16="http://schemas.microsoft.com/office/drawing/2014/main" id="{9A2B306E-0650-4283-89A9-0E227DF5C62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653557" y="953950"/>
            <a:ext cx="9148043" cy="6076437"/>
          </a:xfrm>
          <a:prstGeom prst="rect">
            <a:avLst/>
          </a:prstGeom>
        </p:spPr>
      </p:pic>
      <p:sp>
        <p:nvSpPr>
          <p:cNvPr id="3" name="Рисунок 2">
            <a:extLst>
              <a:ext uri="{FF2B5EF4-FFF2-40B4-BE49-F238E27FC236}">
                <a16:creationId xmlns:a16="http://schemas.microsoft.com/office/drawing/2014/main" id="{B8E443D3-C989-420C-939B-BB36148DB93A}"/>
              </a:ext>
            </a:extLst>
          </p:cNvPr>
          <p:cNvSpPr>
            <a:spLocks noGrp="1"/>
          </p:cNvSpPr>
          <p:nvPr>
            <p:ph type="pic" sz="quarter" idx="13"/>
          </p:nvPr>
        </p:nvSpPr>
        <p:spPr>
          <a:xfrm>
            <a:off x="5310656" y="1966913"/>
            <a:ext cx="5941218" cy="3550443"/>
          </a:xfrm>
          <a:prstGeom prst="rect">
            <a:avLst/>
          </a:prstGeom>
          <a:pattFill prst="pct10">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602522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5_Заголовок и объект">
    <p:spTree>
      <p:nvGrpSpPr>
        <p:cNvPr id="1" name=""/>
        <p:cNvGrpSpPr/>
        <p:nvPr/>
      </p:nvGrpSpPr>
      <p:grpSpPr>
        <a:xfrm>
          <a:off x="0" y="0"/>
          <a:ext cx="0" cy="0"/>
          <a:chOff x="0" y="0"/>
          <a:chExt cx="0" cy="0"/>
        </a:xfrm>
      </p:grpSpPr>
      <p:sp>
        <p:nvSpPr>
          <p:cNvPr id="2" name="Рисунок 2">
            <a:extLst>
              <a:ext uri="{FF2B5EF4-FFF2-40B4-BE49-F238E27FC236}">
                <a16:creationId xmlns:a16="http://schemas.microsoft.com/office/drawing/2014/main" id="{6D9ED8E7-9D83-A48E-E146-0DD50B3F2F46}"/>
              </a:ext>
            </a:extLst>
          </p:cNvPr>
          <p:cNvSpPr>
            <a:spLocks noGrp="1"/>
          </p:cNvSpPr>
          <p:nvPr>
            <p:ph type="pic" sz="quarter" idx="11"/>
          </p:nvPr>
        </p:nvSpPr>
        <p:spPr>
          <a:xfrm>
            <a:off x="5216699" y="-1577499"/>
            <a:ext cx="10012998" cy="10012998"/>
          </a:xfrm>
          <a:prstGeom prst="ellipse">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37155"/>
            <a:ext cx="4075135" cy="1311128"/>
          </a:xfrm>
          <a:prstGeom prst="rect">
            <a:avLst/>
          </a:prstGeom>
        </p:spPr>
        <p:txBody>
          <a:bodyPr wrap="square">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Tree>
    <p:extLst>
      <p:ext uri="{BB962C8B-B14F-4D97-AF65-F5344CB8AC3E}">
        <p14:creationId xmlns:p14="http://schemas.microsoft.com/office/powerpoint/2010/main" val="30729297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Заголовок и объект">
    <p:spTree>
      <p:nvGrpSpPr>
        <p:cNvPr id="1" name=""/>
        <p:cNvGrpSpPr/>
        <p:nvPr/>
      </p:nvGrpSpPr>
      <p:grpSpPr>
        <a:xfrm>
          <a:off x="0" y="0"/>
          <a:ext cx="0" cy="0"/>
          <a:chOff x="0" y="0"/>
          <a:chExt cx="0" cy="0"/>
        </a:xfrm>
      </p:grpSpPr>
      <p:sp>
        <p:nvSpPr>
          <p:cNvPr id="8" name="Рисунок 2">
            <a:extLst>
              <a:ext uri="{FF2B5EF4-FFF2-40B4-BE49-F238E27FC236}">
                <a16:creationId xmlns:a16="http://schemas.microsoft.com/office/drawing/2014/main" id="{136B3A4F-4D8A-40B4-95C9-5200B96EE4BD}"/>
              </a:ext>
            </a:extLst>
          </p:cNvPr>
          <p:cNvSpPr>
            <a:spLocks noGrp="1"/>
          </p:cNvSpPr>
          <p:nvPr>
            <p:ph type="pic" sz="quarter" idx="13"/>
          </p:nvPr>
        </p:nvSpPr>
        <p:spPr>
          <a:xfrm>
            <a:off x="-5217" y="-522"/>
            <a:ext cx="12192000" cy="3606790"/>
          </a:xfrm>
          <a:prstGeom prst="rect">
            <a:avLst/>
          </a:prstGeom>
          <a:pattFill prst="pct5">
            <a:fgClr>
              <a:schemeClr val="accent1"/>
            </a:fgClr>
            <a:bgClr>
              <a:schemeClr val="bg1"/>
            </a:bgClr>
          </a:pattFill>
        </p:spPr>
        <p:txBody>
          <a:bodyPr/>
          <a:lstStyle/>
          <a:p>
            <a:endParaRPr lang="ru-RU"/>
          </a:p>
        </p:txBody>
      </p:sp>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838200" y="1355142"/>
            <a:ext cx="10515600" cy="701731"/>
          </a:xfrm>
          <a:prstGeom prst="rect">
            <a:avLst/>
          </a:prstGeom>
        </p:spPr>
        <p:txBody>
          <a:bodyPr>
            <a:spAutoFit/>
          </a:bodyPr>
          <a:lstStyle>
            <a:lvl1pPr algn="ctr">
              <a:defRPr>
                <a:solidFill>
                  <a:schemeClr val="bg1"/>
                </a:solidFill>
              </a:defRPr>
            </a:lvl1pPr>
          </a:lstStyle>
          <a:p>
            <a:r>
              <a:rPr lang="ru-RU" dirty="0"/>
              <a:t>Образец заголовка</a:t>
            </a:r>
          </a:p>
        </p:txBody>
      </p:sp>
    </p:spTree>
    <p:extLst>
      <p:ext uri="{BB962C8B-B14F-4D97-AF65-F5344CB8AC3E}">
        <p14:creationId xmlns:p14="http://schemas.microsoft.com/office/powerpoint/2010/main" val="16363490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sp>
        <p:nvSpPr>
          <p:cNvPr id="7" name="Заголовок 2">
            <a:extLst>
              <a:ext uri="{FF2B5EF4-FFF2-40B4-BE49-F238E27FC236}">
                <a16:creationId xmlns:a16="http://schemas.microsoft.com/office/drawing/2014/main" id="{C9F3DF9A-CE02-4255-B548-04105BD12D05}"/>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lumMod val="50000"/>
                  </a:schemeClr>
                </a:solidFill>
                <a:latin typeface="Oswald Light" pitchFamily="2" charset="-52"/>
                <a:ea typeface="VTB Group Cond Book" panose="020B0506050504020204" pitchFamily="34" charset="0"/>
              </a:rPr>
              <a:t>2023 yil 7-29 aprel “Xakaton” </a:t>
            </a:r>
            <a:endParaRPr lang="ru-RU" sz="1200" b="0" dirty="0">
              <a:solidFill>
                <a:schemeClr val="bg1">
                  <a:lumMod val="50000"/>
                </a:schemeClr>
              </a:solidFill>
              <a:latin typeface="Oswald Light" pitchFamily="2" charset="-52"/>
              <a:ea typeface="VTB Group Cond Book" panose="020B0506050504020204" pitchFamily="34" charset="0"/>
            </a:endParaRPr>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13" name="Номер слайда 5">
            <a:extLst>
              <a:ext uri="{FF2B5EF4-FFF2-40B4-BE49-F238E27FC236}">
                <a16:creationId xmlns:a16="http://schemas.microsoft.com/office/drawing/2014/main" id="{C8463A09-EFBC-41F3-A46D-0A18C43E177F}"/>
              </a:ext>
            </a:extLst>
          </p:cNvPr>
          <p:cNvSpPr>
            <a:spLocks noGrp="1"/>
          </p:cNvSpPr>
          <p:nvPr>
            <p:ph type="sldNum" sz="quarter" idx="12"/>
          </p:nvPr>
        </p:nvSpPr>
        <p:spPr>
          <a:xfrm>
            <a:off x="9100797" y="6296213"/>
            <a:ext cx="2743200" cy="263149"/>
          </a:xfrm>
          <a:prstGeom prst="rect">
            <a:avLst/>
          </a:prstGeom>
        </p:spPr>
        <p:txBody>
          <a:bodyPr wrap="square">
            <a:spAutoFit/>
          </a:bodyPr>
          <a:lstStyle>
            <a:lvl1pPr algn="r">
              <a:defRPr lang="ru-RU" sz="1200" b="0" i="0" smtClean="0">
                <a:solidFill>
                  <a:schemeClr val="bg1">
                    <a:lumMod val="50000"/>
                  </a:schemeClr>
                </a:solidFill>
                <a:latin typeface="Oswald Light" pitchFamily="2" charset="-52"/>
                <a:ea typeface="VTB Group Cond Book" panose="020B0506050504020204" pitchFamily="34" charset="0"/>
                <a:cs typeface="+mj-cs"/>
              </a:defRPr>
            </a:lvl1pPr>
          </a:lstStyle>
          <a:p>
            <a:pPr>
              <a:lnSpc>
                <a:spcPct val="90000"/>
              </a:lnSpc>
              <a:spcBef>
                <a:spcPct val="0"/>
              </a:spcBef>
            </a:pPr>
            <a:fld id="{373AE3C4-C2A6-4DCD-9963-3D7F259FD580}" type="slidenum">
              <a:rPr lang="ru-RU" smtClean="0"/>
              <a:pPr>
                <a:lnSpc>
                  <a:spcPct val="90000"/>
                </a:lnSpc>
                <a:spcBef>
                  <a:spcPct val="0"/>
                </a:spcBef>
              </a:pPr>
              <a:t>‹#›</a:t>
            </a:fld>
            <a:endParaRPr lang="ru-RU" dirty="0"/>
          </a:p>
        </p:txBody>
      </p:sp>
      <p:sp>
        <p:nvSpPr>
          <p:cNvPr id="15" name="Рисунок 2">
            <a:extLst>
              <a:ext uri="{FF2B5EF4-FFF2-40B4-BE49-F238E27FC236}">
                <a16:creationId xmlns:a16="http://schemas.microsoft.com/office/drawing/2014/main" id="{7093EDD3-4480-4049-A82A-D4049AC31133}"/>
              </a:ext>
            </a:extLst>
          </p:cNvPr>
          <p:cNvSpPr>
            <a:spLocks noGrp="1"/>
          </p:cNvSpPr>
          <p:nvPr>
            <p:ph type="pic" sz="quarter" idx="13"/>
          </p:nvPr>
        </p:nvSpPr>
        <p:spPr>
          <a:xfrm>
            <a:off x="132138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6" name="Рисунок 2">
            <a:extLst>
              <a:ext uri="{FF2B5EF4-FFF2-40B4-BE49-F238E27FC236}">
                <a16:creationId xmlns:a16="http://schemas.microsoft.com/office/drawing/2014/main" id="{FC1E6A4A-E2C0-4D63-BE71-37308DE75629}"/>
              </a:ext>
            </a:extLst>
          </p:cNvPr>
          <p:cNvSpPr>
            <a:spLocks noGrp="1"/>
          </p:cNvSpPr>
          <p:nvPr>
            <p:ph type="pic" sz="quarter" idx="14"/>
          </p:nvPr>
        </p:nvSpPr>
        <p:spPr>
          <a:xfrm>
            <a:off x="4866863" y="1724743"/>
            <a:ext cx="2386800" cy="2386800"/>
          </a:xfrm>
          <a:prstGeom prst="ellipse">
            <a:avLst/>
          </a:prstGeom>
          <a:pattFill prst="pct5">
            <a:fgClr>
              <a:schemeClr val="accent1"/>
            </a:fgClr>
            <a:bgClr>
              <a:schemeClr val="bg1"/>
            </a:bgClr>
          </a:pattFill>
          <a:ln>
            <a:noFill/>
          </a:ln>
        </p:spPr>
        <p:txBody>
          <a:bodyPr/>
          <a:lstStyle/>
          <a:p>
            <a:endParaRPr lang="ru-RU"/>
          </a:p>
        </p:txBody>
      </p:sp>
      <p:sp>
        <p:nvSpPr>
          <p:cNvPr id="17" name="Рисунок 2">
            <a:extLst>
              <a:ext uri="{FF2B5EF4-FFF2-40B4-BE49-F238E27FC236}">
                <a16:creationId xmlns:a16="http://schemas.microsoft.com/office/drawing/2014/main" id="{94FFDAA4-2EF4-4DE6-9E1D-73216D165172}"/>
              </a:ext>
            </a:extLst>
          </p:cNvPr>
          <p:cNvSpPr>
            <a:spLocks noGrp="1"/>
          </p:cNvSpPr>
          <p:nvPr>
            <p:ph type="pic" sz="quarter" idx="15"/>
          </p:nvPr>
        </p:nvSpPr>
        <p:spPr>
          <a:xfrm>
            <a:off x="8412344" y="1724743"/>
            <a:ext cx="2386800" cy="2386800"/>
          </a:xfrm>
          <a:prstGeom prst="ellipse">
            <a:avLst/>
          </a:prstGeom>
          <a:pattFill prst="pct5">
            <a:fgClr>
              <a:schemeClr val="accent1"/>
            </a:fgClr>
            <a:bgClr>
              <a:schemeClr val="bg1"/>
            </a:bgClr>
          </a:pattFill>
          <a:ln>
            <a:noFill/>
          </a:ln>
        </p:spPr>
        <p:txBody>
          <a:bodyPr/>
          <a:lstStyle/>
          <a:p>
            <a:endParaRPr lang="ru-RU"/>
          </a:p>
        </p:txBody>
      </p:sp>
    </p:spTree>
    <p:extLst>
      <p:ext uri="{BB962C8B-B14F-4D97-AF65-F5344CB8AC3E}">
        <p14:creationId xmlns:p14="http://schemas.microsoft.com/office/powerpoint/2010/main" val="13782043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5" name="Рисунок 82">
            <a:extLst>
              <a:ext uri="{FF2B5EF4-FFF2-40B4-BE49-F238E27FC236}">
                <a16:creationId xmlns:a16="http://schemas.microsoft.com/office/drawing/2014/main" id="{1E60C6E6-E49D-4E31-82A2-A999DF68C821}"/>
              </a:ext>
            </a:extLst>
          </p:cNvPr>
          <p:cNvSpPr>
            <a:spLocks noGrp="1"/>
          </p:cNvSpPr>
          <p:nvPr>
            <p:ph type="pic" sz="quarter" idx="12"/>
          </p:nvPr>
        </p:nvSpPr>
        <p:spPr>
          <a:xfrm>
            <a:off x="7986713" y="4576763"/>
            <a:ext cx="3110590" cy="233362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81" name="Рисунок 73">
            <a:extLst>
              <a:ext uri="{FF2B5EF4-FFF2-40B4-BE49-F238E27FC236}">
                <a16:creationId xmlns:a16="http://schemas.microsoft.com/office/drawing/2014/main" id="{F818671B-5820-427D-AF49-A5299E9923DA}"/>
              </a:ext>
            </a:extLst>
          </p:cNvPr>
          <p:cNvSpPr>
            <a:spLocks noGrp="1"/>
          </p:cNvSpPr>
          <p:nvPr>
            <p:ph type="pic" sz="quarter" idx="10"/>
          </p:nvPr>
        </p:nvSpPr>
        <p:spPr>
          <a:xfrm>
            <a:off x="3862388" y="3607594"/>
            <a:ext cx="4557712" cy="2845594"/>
          </a:xfrm>
          <a:prstGeom prst="rect">
            <a:avLst/>
          </a:prstGeom>
          <a:pattFill prst="pct5">
            <a:fgClr>
              <a:schemeClr val="accent1"/>
            </a:fgClr>
            <a:bgClr>
              <a:schemeClr val="bg1"/>
            </a:bgClr>
          </a:pattFill>
        </p:spPr>
        <p:txBody>
          <a:bodyPr/>
          <a:lstStyle/>
          <a:p>
            <a:endParaRPr lang="ru-RU"/>
          </a:p>
        </p:txBody>
      </p:sp>
      <p:sp>
        <p:nvSpPr>
          <p:cNvPr id="83" name="Рисунок 82">
            <a:extLst>
              <a:ext uri="{FF2B5EF4-FFF2-40B4-BE49-F238E27FC236}">
                <a16:creationId xmlns:a16="http://schemas.microsoft.com/office/drawing/2014/main" id="{8D781D7D-BA30-4009-B3C4-207BBDFD0A87}"/>
              </a:ext>
            </a:extLst>
          </p:cNvPr>
          <p:cNvSpPr>
            <a:spLocks noGrp="1"/>
          </p:cNvSpPr>
          <p:nvPr>
            <p:ph type="pic" sz="quarter" idx="11"/>
          </p:nvPr>
        </p:nvSpPr>
        <p:spPr>
          <a:xfrm>
            <a:off x="1178842" y="4341203"/>
            <a:ext cx="2321595" cy="3102585"/>
          </a:xfrm>
          <a:prstGeom prst="roundRect">
            <a:avLst>
              <a:gd name="adj" fmla="val 1565"/>
            </a:avLst>
          </a:prstGeom>
          <a:pattFill prst="pct5">
            <a:fgClr>
              <a:schemeClr val="accent1"/>
            </a:fgClr>
            <a:bgClr>
              <a:schemeClr val="bg1"/>
            </a:bgClr>
          </a:pattFill>
        </p:spPr>
        <p:txBody>
          <a:bodyPr anchor="ctr"/>
          <a:lstStyle>
            <a:lvl1pPr marL="0" indent="0" algn="ctr">
              <a:buNone/>
              <a:defRPr/>
            </a:lvl1pPr>
          </a:lstStyle>
          <a:p>
            <a:endParaRPr lang="ru-RU" dirty="0"/>
          </a:p>
        </p:txBody>
      </p:sp>
    </p:spTree>
    <p:extLst>
      <p:ext uri="{BB962C8B-B14F-4D97-AF65-F5344CB8AC3E}">
        <p14:creationId xmlns:p14="http://schemas.microsoft.com/office/powerpoint/2010/main" val="29381823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2" name="AutoShape 4">
            <a:extLst>
              <a:ext uri="{FF2B5EF4-FFF2-40B4-BE49-F238E27FC236}">
                <a16:creationId xmlns:a16="http://schemas.microsoft.com/office/drawing/2014/main" id="{75E5B588-7114-4246-AAB0-258581938DBE}"/>
              </a:ext>
            </a:extLst>
          </p:cNvPr>
          <p:cNvSpPr>
            <a:spLocks noChangeAspect="1" noChangeArrowheads="1"/>
          </p:cNvSpPr>
          <p:nvPr userDrawn="1"/>
        </p:nvSpPr>
        <p:spPr bwMode="auto">
          <a:xfrm>
            <a:off x="5943600" y="338468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Рисунок 2">
            <a:extLst>
              <a:ext uri="{FF2B5EF4-FFF2-40B4-BE49-F238E27FC236}">
                <a16:creationId xmlns:a16="http://schemas.microsoft.com/office/drawing/2014/main" id="{0DD5E299-FA48-80FC-2F7B-26944CEDFA09}"/>
              </a:ext>
            </a:extLst>
          </p:cNvPr>
          <p:cNvSpPr>
            <a:spLocks noGrp="1"/>
          </p:cNvSpPr>
          <p:nvPr>
            <p:ph type="pic" sz="quarter" idx="11"/>
          </p:nvPr>
        </p:nvSpPr>
        <p:spPr>
          <a:xfrm>
            <a:off x="1089501" y="3537087"/>
            <a:ext cx="10012998" cy="10012998"/>
          </a:xfrm>
          <a:prstGeom prst="ellipse">
            <a:avLst/>
          </a:prstGeom>
          <a:pattFill prst="pct5">
            <a:fgClr>
              <a:schemeClr val="accent1"/>
            </a:fgClr>
            <a:bgClr>
              <a:schemeClr val="bg1"/>
            </a:bgClr>
          </a:pattFill>
        </p:spPr>
        <p:txBody>
          <a:bodyPr/>
          <a:lstStyle/>
          <a:p>
            <a:endParaRPr lang="ru-RU"/>
          </a:p>
        </p:txBody>
      </p:sp>
    </p:spTree>
    <p:extLst>
      <p:ext uri="{BB962C8B-B14F-4D97-AF65-F5344CB8AC3E}">
        <p14:creationId xmlns:p14="http://schemas.microsoft.com/office/powerpoint/2010/main" val="41482603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id="{6D9672F9-D3F0-49A0-A560-790BBA2016C6}"/>
              </a:ext>
            </a:extLst>
          </p:cNvPr>
          <p:cNvSpPr>
            <a:spLocks noGrp="1"/>
          </p:cNvSpPr>
          <p:nvPr>
            <p:ph type="title"/>
          </p:nvPr>
        </p:nvSpPr>
        <p:spPr>
          <a:xfrm>
            <a:off x="339210" y="340562"/>
            <a:ext cx="11409878" cy="701731"/>
          </a:xfrm>
          <a:prstGeom prst="rect">
            <a:avLst/>
          </a:prstGeom>
        </p:spPr>
        <p:txBody>
          <a:bodyPr wrap="square">
            <a:spAutoFit/>
          </a:bodyPr>
          <a:lstStyle>
            <a:lvl1pPr algn="ctr">
              <a:defRPr>
                <a:solidFill>
                  <a:schemeClr val="bg1"/>
                </a:solidFill>
              </a:defRPr>
            </a:lvl1pPr>
          </a:lstStyle>
          <a:p>
            <a:r>
              <a:rPr lang="ru-RU" dirty="0"/>
              <a:t>Образец заголовка</a:t>
            </a:r>
          </a:p>
        </p:txBody>
      </p:sp>
      <p:sp>
        <p:nvSpPr>
          <p:cNvPr id="7" name="Заголовок 2">
            <a:extLst>
              <a:ext uri="{FF2B5EF4-FFF2-40B4-BE49-F238E27FC236}">
                <a16:creationId xmlns:a16="http://schemas.microsoft.com/office/drawing/2014/main" id="{63625772-4B94-463A-AF84-929C60827F5D}"/>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9970613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Заголовок и объект">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71722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Титульный слайд">
    <p:bg>
      <p:bgPr>
        <a:gradFill>
          <a:gsLst>
            <a:gs pos="100000">
              <a:schemeClr val="accent3">
                <a:lumMod val="60000"/>
                <a:lumOff val="40000"/>
              </a:schemeClr>
            </a:gs>
            <a:gs pos="0">
              <a:schemeClr val="accent3"/>
            </a:gs>
          </a:gsLst>
          <a:lin ang="13500000" scaled="0"/>
        </a:gradFill>
        <a:effectLst/>
      </p:bgPr>
    </p:bg>
    <p:spTree>
      <p:nvGrpSpPr>
        <p:cNvPr id="1" name=""/>
        <p:cNvGrpSpPr/>
        <p:nvPr/>
      </p:nvGrpSpPr>
      <p:grpSpPr>
        <a:xfrm>
          <a:off x="0" y="0"/>
          <a:ext cx="0" cy="0"/>
          <a:chOff x="0" y="0"/>
          <a:chExt cx="0" cy="0"/>
        </a:xfrm>
      </p:grpSpPr>
      <p:sp>
        <p:nvSpPr>
          <p:cNvPr id="8" name="Заголовок 9">
            <a:extLst>
              <a:ext uri="{FF2B5EF4-FFF2-40B4-BE49-F238E27FC236}">
                <a16:creationId xmlns:a16="http://schemas.microsoft.com/office/drawing/2014/main" id="{4B6D3DEB-7D50-4F8B-A4EB-8B8DACAA64B5}"/>
              </a:ext>
            </a:extLst>
          </p:cNvPr>
          <p:cNvSpPr>
            <a:spLocks noGrp="1"/>
          </p:cNvSpPr>
          <p:nvPr>
            <p:ph type="title"/>
          </p:nvPr>
        </p:nvSpPr>
        <p:spPr>
          <a:xfrm>
            <a:off x="339210" y="340562"/>
            <a:ext cx="10515600" cy="701731"/>
          </a:xfrm>
          <a:prstGeom prst="rect">
            <a:avLst/>
          </a:prstGeom>
        </p:spPr>
        <p:txBody>
          <a:bodyPr>
            <a:spAutoFit/>
          </a:bodyPr>
          <a:lstStyle/>
          <a:p>
            <a:r>
              <a:rPr lang="ru-RU" dirty="0"/>
              <a:t>Образец заголовка</a:t>
            </a:r>
          </a:p>
        </p:txBody>
      </p:sp>
      <p:sp>
        <p:nvSpPr>
          <p:cNvPr id="9" name="Заголовок 2">
            <a:extLst>
              <a:ext uri="{FF2B5EF4-FFF2-40B4-BE49-F238E27FC236}">
                <a16:creationId xmlns:a16="http://schemas.microsoft.com/office/drawing/2014/main" id="{F0B8FE2C-96E3-444B-9949-E1D53543D75F}"/>
              </a:ext>
            </a:extLst>
          </p:cNvPr>
          <p:cNvSpPr txBox="1">
            <a:spLocks/>
          </p:cNvSpPr>
          <p:nvPr userDrawn="1"/>
        </p:nvSpPr>
        <p:spPr>
          <a:xfrm>
            <a:off x="348003" y="6301366"/>
            <a:ext cx="3918857" cy="263149"/>
          </a:xfrm>
          <a:prstGeom prst="rect">
            <a:avLst/>
          </a:prstGeom>
        </p:spPr>
        <p:txBody>
          <a:bodyPr wrap="square">
            <a:spAutoFit/>
          </a:bodyPr>
          <a:lstStyle>
            <a:lvl1pPr algn="ctr" defTabSz="914400" rtl="0" eaLnBrk="1" latinLnBrk="0" hangingPunct="1">
              <a:lnSpc>
                <a:spcPct val="90000"/>
              </a:lnSpc>
              <a:spcBef>
                <a:spcPct val="0"/>
              </a:spcBef>
              <a:buNone/>
              <a:defRPr sz="4400" b="1" i="0" kern="1200">
                <a:solidFill>
                  <a:schemeClr val="tx1"/>
                </a:solidFill>
                <a:latin typeface="VTB Group Cond" panose="020B0506050504020204" pitchFamily="34" charset="0"/>
                <a:ea typeface="VTB Group Cond" panose="020B0506050504020204" pitchFamily="34" charset="0"/>
                <a:cs typeface="+mj-cs"/>
              </a:defRPr>
            </a:lvl1pPr>
          </a:lstStyle>
          <a:p>
            <a:pPr algn="l"/>
            <a:r>
              <a:rPr lang="fi-FI" sz="1200" b="0" dirty="0">
                <a:solidFill>
                  <a:schemeClr val="bg1"/>
                </a:solidFill>
                <a:latin typeface="Oswald Light" pitchFamily="2" charset="-52"/>
                <a:ea typeface="VTB Group Cond Book" panose="020B0506050504020204" pitchFamily="34" charset="0"/>
              </a:rPr>
              <a:t>2023 yil 7-29 aprel “Xakaton” </a:t>
            </a:r>
            <a:endParaRPr lang="ru-RU" sz="1200" b="0" dirty="0">
              <a:solidFill>
                <a:schemeClr val="bg1"/>
              </a:solidFill>
              <a:latin typeface="Oswald Light" pitchFamily="2" charset="-52"/>
              <a:ea typeface="VTB Group Cond Book" panose="020B0506050504020204" pitchFamily="34" charset="0"/>
            </a:endParaRPr>
          </a:p>
        </p:txBody>
      </p:sp>
    </p:spTree>
    <p:extLst>
      <p:ext uri="{BB962C8B-B14F-4D97-AF65-F5344CB8AC3E}">
        <p14:creationId xmlns:p14="http://schemas.microsoft.com/office/powerpoint/2010/main" val="308272885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Нижний колонтитул 7">
            <a:extLst>
              <a:ext uri="{FF2B5EF4-FFF2-40B4-BE49-F238E27FC236}">
                <a16:creationId xmlns:a16="http://schemas.microsoft.com/office/drawing/2014/main" id="{CD85FC0D-9464-4538-8E32-A864AF617F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Tree>
    <p:extLst>
      <p:ext uri="{BB962C8B-B14F-4D97-AF65-F5344CB8AC3E}">
        <p14:creationId xmlns:p14="http://schemas.microsoft.com/office/powerpoint/2010/main" val="738555044"/>
      </p:ext>
    </p:extLst>
  </p:cSld>
  <p:clrMap bg1="lt1" tx1="dk1" bg2="lt2" tx2="dk2" accent1="accent1" accent2="accent2" accent3="accent3" accent4="accent4" accent5="accent5" accent6="accent6" hlink="hlink" folHlink="folHlink"/>
  <p:sldLayoutIdLst>
    <p:sldLayoutId id="2147483649" r:id="rId1"/>
    <p:sldLayoutId id="2147483691" r:id="rId2"/>
    <p:sldLayoutId id="2147483661" r:id="rId3"/>
    <p:sldLayoutId id="2147483650" r:id="rId4"/>
    <p:sldLayoutId id="2147483684" r:id="rId5"/>
    <p:sldLayoutId id="2147483688" r:id="rId6"/>
    <p:sldLayoutId id="2147483683" r:id="rId7"/>
    <p:sldLayoutId id="2147483675" r:id="rId8"/>
    <p:sldLayoutId id="2147483690" r:id="rId9"/>
    <p:sldLayoutId id="2147483689" r:id="rId10"/>
    <p:sldLayoutId id="2147483677" r:id="rId11"/>
    <p:sldLayoutId id="2147483692" r:id="rId12"/>
    <p:sldLayoutId id="2147483678" r:id="rId13"/>
    <p:sldLayoutId id="2147483693" r:id="rId14"/>
    <p:sldLayoutId id="2147483676" r:id="rId15"/>
    <p:sldLayoutId id="2147483674" r:id="rId16"/>
    <p:sldLayoutId id="2147483680" r:id="rId17"/>
    <p:sldLayoutId id="2147483694" r:id="rId18"/>
    <p:sldLayoutId id="2147483681" r:id="rId19"/>
    <p:sldLayoutId id="2147483682" r:id="rId20"/>
    <p:sldLayoutId id="214748367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2.jp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17.jpeg"/><Relationship Id="rId1" Type="http://schemas.openxmlformats.org/officeDocument/2006/relationships/slideLayout" Target="../slideLayouts/slideLayout8.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hyperlink" Target="https://unsplash.com/license" TargetMode="External"/><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unsplash.com/" TargetMode="External"/><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8.xml"/><Relationship Id="rId4"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1446550"/>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Drawing geometry and engineering graphics</a:t>
            </a:r>
          </a:p>
        </p:txBody>
      </p:sp>
      <p:sp>
        <p:nvSpPr>
          <p:cNvPr id="2" name="TextBox 1">
            <a:extLst>
              <a:ext uri="{FF2B5EF4-FFF2-40B4-BE49-F238E27FC236}">
                <a16:creationId xmlns:a16="http://schemas.microsoft.com/office/drawing/2014/main" id="{085A35DD-AA2F-D986-8797-18101F661DE1}"/>
              </a:ext>
            </a:extLst>
          </p:cNvPr>
          <p:cNvSpPr txBox="1"/>
          <p:nvPr/>
        </p:nvSpPr>
        <p:spPr>
          <a:xfrm>
            <a:off x="6986860" y="3409220"/>
            <a:ext cx="4209224" cy="830997"/>
          </a:xfrm>
          <a:prstGeom prst="rect">
            <a:avLst/>
          </a:prstGeom>
          <a:noFill/>
          <a:ln>
            <a:noFill/>
          </a:ln>
        </p:spPr>
        <p:txBody>
          <a:bodyPr wrap="square" lIns="91440" tIns="45720" rIns="91440" bIns="45720" rtlCol="0">
            <a:spAutoFit/>
          </a:bodyPr>
          <a:lstStyle/>
          <a:p>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Week 7 - Divisible and indivisible compounds.</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Tree>
    <p:extLst>
      <p:ext uri="{BB962C8B-B14F-4D97-AF65-F5344CB8AC3E}">
        <p14:creationId xmlns:p14="http://schemas.microsoft.com/office/powerpoint/2010/main" val="6990285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F1E0505-E303-D8ED-6CC0-D70EACE43B47}"/>
              </a:ext>
            </a:extLst>
          </p:cNvPr>
          <p:cNvSpPr txBox="1">
            <a:spLocks/>
          </p:cNvSpPr>
          <p:nvPr/>
        </p:nvSpPr>
        <p:spPr bwMode="gray">
          <a:xfrm>
            <a:off x="7579039" y="4793149"/>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err="1">
                <a:solidFill>
                  <a:srgbClr val="FFFF00"/>
                </a:solidFill>
                <a:latin typeface="Oswald Light" pitchFamily="2" charset="-52"/>
                <a:ea typeface="VTB Group Cond Book" panose="020B0506050504020204" pitchFamily="34" charset="77"/>
              </a:rPr>
              <a:t>Begijonov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Makhmudbek</a:t>
            </a:r>
            <a:endParaRPr lang="ru-RU" sz="2200" dirty="0">
              <a:solidFill>
                <a:srgbClr val="FFFF00"/>
              </a:solidFill>
              <a:latin typeface="Oswald Light" pitchFamily="2" charset="-52"/>
              <a:ea typeface="VTB Group Cond Book" panose="020B0506050504020204" pitchFamily="34" charset="77"/>
            </a:endParaRPr>
          </a:p>
        </p:txBody>
      </p:sp>
      <p:sp>
        <p:nvSpPr>
          <p:cNvPr id="7" name="Rounded Rectangle 17">
            <a:extLst>
              <a:ext uri="{FF2B5EF4-FFF2-40B4-BE49-F238E27FC236}">
                <a16:creationId xmlns:a16="http://schemas.microsoft.com/office/drawing/2014/main" id="{6AB33A65-AF4F-1F56-FEAF-DC2BF6049A20}"/>
              </a:ext>
            </a:extLst>
          </p:cNvPr>
          <p:cNvSpPr/>
          <p:nvPr/>
        </p:nvSpPr>
        <p:spPr>
          <a:xfrm>
            <a:off x="7579039" y="5242190"/>
            <a:ext cx="3174328" cy="510230"/>
          </a:xfrm>
          <a:prstGeom prst="roundRect">
            <a:avLst/>
          </a:prstGeom>
          <a:solidFill>
            <a:schemeClr val="accent3"/>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8" name="Rounded Rectangle 4">
            <a:extLst>
              <a:ext uri="{FF2B5EF4-FFF2-40B4-BE49-F238E27FC236}">
                <a16:creationId xmlns:a16="http://schemas.microsoft.com/office/drawing/2014/main" id="{092A18EC-EEA5-80D5-6B0C-D5A11DAFF90E}"/>
              </a:ext>
            </a:extLst>
          </p:cNvPr>
          <p:cNvSpPr/>
          <p:nvPr/>
        </p:nvSpPr>
        <p:spPr>
          <a:xfrm>
            <a:off x="9325230" y="5242190"/>
            <a:ext cx="1635826" cy="510230"/>
          </a:xfrm>
          <a:prstGeom prst="roundRect">
            <a:avLst/>
          </a:prstGeom>
          <a:solidFill>
            <a:schemeClr val="accent2"/>
          </a:solidFill>
          <a:ln w="12700" cap="flat" cmpd="sng" algn="ctr">
            <a:noFill/>
            <a:prstDash val="solid"/>
            <a:miter lim="800000"/>
          </a:ln>
          <a:effectLst/>
        </p:spPr>
        <p:txBody>
          <a:bodyPr rtlCol="0" anchor="ctr"/>
          <a:lstStyle/>
          <a:p>
            <a:pPr algn="ctr" defTabSz="228600"/>
            <a:endParaRPr lang="ru-RU" sz="900" kern="0" dirty="0">
              <a:solidFill>
                <a:srgbClr val="FFFFFF"/>
              </a:solidFill>
              <a:latin typeface="Oswald Light" pitchFamily="2" charset="-52"/>
            </a:endParaRPr>
          </a:p>
        </p:txBody>
      </p:sp>
      <p:sp>
        <p:nvSpPr>
          <p:cNvPr id="9" name="TextBox 8">
            <a:extLst>
              <a:ext uri="{FF2B5EF4-FFF2-40B4-BE49-F238E27FC236}">
                <a16:creationId xmlns:a16="http://schemas.microsoft.com/office/drawing/2014/main" id="{E85399D5-B759-F1E3-BA76-36685FD6CB58}"/>
              </a:ext>
            </a:extLst>
          </p:cNvPr>
          <p:cNvSpPr txBox="1">
            <a:spLocks/>
          </p:cNvSpPr>
          <p:nvPr/>
        </p:nvSpPr>
        <p:spPr bwMode="gray">
          <a:xfrm>
            <a:off x="8130988" y="5307144"/>
            <a:ext cx="2775319" cy="384721"/>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500" dirty="0" err="1">
                <a:solidFill>
                  <a:schemeClr val="bg1"/>
                </a:solidFill>
                <a:latin typeface="Oswald Light" pitchFamily="2" charset="-52"/>
                <a:ea typeface="VTB Group Cond Book" panose="020B0506050504020204" pitchFamily="34" charset="77"/>
              </a:rPr>
              <a:t>AndMI</a:t>
            </a:r>
            <a:r>
              <a:rPr lang="en-US" sz="2500" dirty="0">
                <a:solidFill>
                  <a:schemeClr val="bg1"/>
                </a:solidFill>
                <a:latin typeface="Oswald Light" pitchFamily="2" charset="-52"/>
                <a:ea typeface="VTB Group Cond Book" panose="020B0506050504020204" pitchFamily="34" charset="77"/>
              </a:rPr>
              <a:t>          2023-2024</a:t>
            </a:r>
            <a:endParaRPr lang="ru-RU" sz="2500" dirty="0">
              <a:solidFill>
                <a:schemeClr val="bg1"/>
              </a:solidFill>
              <a:latin typeface="Oswald Light" pitchFamily="2" charset="-52"/>
              <a:ea typeface="VTB Group Cond Book" panose="020B0506050504020204" pitchFamily="34" charset="77"/>
            </a:endParaRPr>
          </a:p>
        </p:txBody>
      </p:sp>
      <p:sp>
        <p:nvSpPr>
          <p:cNvPr id="11" name="TextBox 10">
            <a:extLst>
              <a:ext uri="{FF2B5EF4-FFF2-40B4-BE49-F238E27FC236}">
                <a16:creationId xmlns:a16="http://schemas.microsoft.com/office/drawing/2014/main" id="{D3236CCD-9B28-5CE5-3DDC-C40178E1D1A6}"/>
              </a:ext>
            </a:extLst>
          </p:cNvPr>
          <p:cNvSpPr txBox="1"/>
          <p:nvPr/>
        </p:nvSpPr>
        <p:spPr>
          <a:xfrm>
            <a:off x="6753201" y="219901"/>
            <a:ext cx="5438799" cy="2123658"/>
          </a:xfrm>
          <a:prstGeom prst="rect">
            <a:avLst/>
          </a:prstGeom>
          <a:noFill/>
          <a:ln>
            <a:noFill/>
          </a:ln>
        </p:spPr>
        <p:txBody>
          <a:bodyPr wrap="square" lIns="91440" tIns="45720" rIns="91440" bIns="45720" rtlCol="0">
            <a:spAutoFit/>
          </a:bodyPr>
          <a:lstStyle/>
          <a:p>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CHIZMA GEOMETRIYA </a:t>
            </a:r>
            <a:r>
              <a:rPr lang="en-US" sz="4400" b="1"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4400" b="1" dirty="0">
                <a:solidFill>
                  <a:schemeClr val="bg1"/>
                </a:solidFill>
                <a:latin typeface="Oswald" pitchFamily="2" charset="-52"/>
                <a:ea typeface="Roboto Condensed" panose="02000000000000000000" pitchFamily="2" charset="0"/>
                <a:cs typeface="Roboto Condensed" panose="02000000000000000000" pitchFamily="2" charset="0"/>
              </a:rPr>
              <a:t> MUHANDISLIK GRAFIKASI</a:t>
            </a:r>
          </a:p>
        </p:txBody>
      </p:sp>
      <p:pic>
        <p:nvPicPr>
          <p:cNvPr id="4" name="Рисунок 3"/>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t="17089" b="17089"/>
          <a:stretch>
            <a:fillRect/>
          </a:stretch>
        </p:blipFill>
        <p:spPr>
          <a:xfrm>
            <a:off x="-2402541" y="-611683"/>
            <a:ext cx="9047182" cy="9047182"/>
          </a:xfrm>
        </p:spPr>
      </p:pic>
      <p:sp>
        <p:nvSpPr>
          <p:cNvPr id="3" name="Прямоугольник 2"/>
          <p:cNvSpPr/>
          <p:nvPr/>
        </p:nvSpPr>
        <p:spPr>
          <a:xfrm>
            <a:off x="2205317" y="6117976"/>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5" name="TextBox 4">
            <a:extLst>
              <a:ext uri="{FF2B5EF4-FFF2-40B4-BE49-F238E27FC236}">
                <a16:creationId xmlns:a16="http://schemas.microsoft.com/office/drawing/2014/main" id="{EFA6BFE5-FADE-AFD8-3D95-C3D07EBC19B0}"/>
              </a:ext>
            </a:extLst>
          </p:cNvPr>
          <p:cNvSpPr txBox="1"/>
          <p:nvPr/>
        </p:nvSpPr>
        <p:spPr>
          <a:xfrm>
            <a:off x="6905580" y="3514177"/>
            <a:ext cx="4209224" cy="830997"/>
          </a:xfrm>
          <a:prstGeom prst="rect">
            <a:avLst/>
          </a:prstGeom>
          <a:noFill/>
          <a:ln>
            <a:noFill/>
          </a:ln>
        </p:spPr>
        <p:txBody>
          <a:bodyPr wrap="square" lIns="91440" tIns="45720" rIns="91440" bIns="45720" rtlCol="0">
            <a:spAutoFit/>
          </a:bodyPr>
          <a:lstStyle/>
          <a:p>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Ajraladigan</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va</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ajralmaydigan</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 </a:t>
            </a:r>
            <a:r>
              <a:rPr lang="en-US" sz="2400" dirty="0" err="1">
                <a:solidFill>
                  <a:schemeClr val="bg1"/>
                </a:solidFill>
                <a:latin typeface="Oswald" pitchFamily="2" charset="-52"/>
                <a:ea typeface="Roboto Condensed" panose="02000000000000000000" pitchFamily="2" charset="0"/>
                <a:cs typeface="Roboto Condensed" panose="02000000000000000000" pitchFamily="2" charset="0"/>
              </a:rPr>
              <a:t>birikmalar</a:t>
            </a:r>
            <a:r>
              <a:rPr lang="en-US" sz="2400" dirty="0">
                <a:solidFill>
                  <a:schemeClr val="bg1"/>
                </a:solidFill>
                <a:latin typeface="Oswald" pitchFamily="2" charset="-52"/>
                <a:ea typeface="Roboto Condensed" panose="02000000000000000000" pitchFamily="2" charset="0"/>
                <a:cs typeface="Roboto Condensed" panose="02000000000000000000" pitchFamily="2" charset="0"/>
              </a:rPr>
              <a:t>.</a:t>
            </a:r>
          </a:p>
        </p:txBody>
      </p:sp>
    </p:spTree>
    <p:extLst>
      <p:ext uri="{BB962C8B-B14F-4D97-AF65-F5344CB8AC3E}">
        <p14:creationId xmlns:p14="http://schemas.microsoft.com/office/powerpoint/2010/main" val="2722268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286972" y="2501744"/>
            <a:ext cx="1295846" cy="8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Прямоугольник 89">
            <a:extLst>
              <a:ext uri="{FF2B5EF4-FFF2-40B4-BE49-F238E27FC236}">
                <a16:creationId xmlns:a16="http://schemas.microsoft.com/office/drawing/2014/main" id="{D9D26434-EA57-B947-A355-DD9C43A9BF65}"/>
              </a:ext>
            </a:extLst>
          </p:cNvPr>
          <p:cNvSpPr/>
          <p:nvPr/>
        </p:nvSpPr>
        <p:spPr>
          <a:xfrm>
            <a:off x="1722587"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1</a:t>
            </a:r>
            <a:endParaRPr lang="ru-RU" sz="18998" b="1" dirty="0">
              <a:solidFill>
                <a:schemeClr val="accent1"/>
              </a:solidFill>
              <a:latin typeface="+mj-lt"/>
              <a:ea typeface="VTB Group Cond Demi Bold" panose="020B0506050504020204" pitchFamily="34" charset="77"/>
            </a:endParaRPr>
          </a:p>
        </p:txBody>
      </p:sp>
      <p:sp>
        <p:nvSpPr>
          <p:cNvPr id="26" name="Прямоугольник 89">
            <a:extLst>
              <a:ext uri="{FF2B5EF4-FFF2-40B4-BE49-F238E27FC236}">
                <a16:creationId xmlns:a16="http://schemas.microsoft.com/office/drawing/2014/main" id="{1321A889-6000-D44C-81CF-DF77430B04A8}"/>
              </a:ext>
            </a:extLst>
          </p:cNvPr>
          <p:cNvSpPr/>
          <p:nvPr/>
        </p:nvSpPr>
        <p:spPr>
          <a:xfrm>
            <a:off x="5309861"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2</a:t>
            </a:r>
            <a:endParaRPr lang="ru-RU" sz="18998" b="1" dirty="0">
              <a:solidFill>
                <a:schemeClr val="accent1"/>
              </a:solidFill>
              <a:latin typeface="+mj-lt"/>
              <a:ea typeface="VTB Group Cond Demi Bold" panose="020B0506050504020204" pitchFamily="34" charset="77"/>
            </a:endParaRPr>
          </a:p>
        </p:txBody>
      </p:sp>
      <p:sp>
        <p:nvSpPr>
          <p:cNvPr id="27" name="Прямоугольник 89">
            <a:extLst>
              <a:ext uri="{FF2B5EF4-FFF2-40B4-BE49-F238E27FC236}">
                <a16:creationId xmlns:a16="http://schemas.microsoft.com/office/drawing/2014/main" id="{B53E7CAC-8E76-0D41-A6D5-D12B7497D66C}"/>
              </a:ext>
            </a:extLst>
          </p:cNvPr>
          <p:cNvSpPr/>
          <p:nvPr/>
        </p:nvSpPr>
        <p:spPr>
          <a:xfrm>
            <a:off x="8780630" y="1425785"/>
            <a:ext cx="1650752" cy="3015817"/>
          </a:xfrm>
          <a:prstGeom prst="rect">
            <a:avLst/>
          </a:prstGeom>
          <a:solidFill>
            <a:schemeClr val="bg1"/>
          </a:solidFill>
        </p:spPr>
        <p:txBody>
          <a:bodyPr wrap="square">
            <a:spAutoFit/>
          </a:bodyPr>
          <a:lstStyle/>
          <a:p>
            <a:pPr algn="ctr" defTabSz="914309" fontAlgn="base">
              <a:spcBef>
                <a:spcPct val="0"/>
              </a:spcBef>
              <a:spcAft>
                <a:spcPct val="0"/>
              </a:spcAft>
              <a:defRPr/>
            </a:pPr>
            <a:r>
              <a:rPr lang="en-US" sz="18998" b="1" dirty="0">
                <a:solidFill>
                  <a:schemeClr val="accent1"/>
                </a:solidFill>
                <a:latin typeface="+mj-lt"/>
                <a:ea typeface="VTB Group Cond Demi Bold" panose="020B0506050504020204" pitchFamily="34" charset="77"/>
              </a:rPr>
              <a:t>3</a:t>
            </a:r>
            <a:endParaRPr lang="ru-RU" sz="18998" b="1" dirty="0">
              <a:solidFill>
                <a:schemeClr val="accent1"/>
              </a:solidFill>
              <a:latin typeface="+mj-lt"/>
              <a:ea typeface="VTB Group Cond Demi Bold" panose="020B0506050504020204" pitchFamily="34" charset="77"/>
            </a:endParaRPr>
          </a:p>
        </p:txBody>
      </p:sp>
      <p:sp>
        <p:nvSpPr>
          <p:cNvPr id="3" name="Title 2">
            <a:extLst>
              <a:ext uri="{FF2B5EF4-FFF2-40B4-BE49-F238E27FC236}">
                <a16:creationId xmlns:a16="http://schemas.microsoft.com/office/drawing/2014/main" id="{214C3ACB-0164-7845-ADE5-96D3BEC8B2AD}"/>
              </a:ext>
            </a:extLst>
          </p:cNvPr>
          <p:cNvSpPr>
            <a:spLocks noGrp="1"/>
          </p:cNvSpPr>
          <p:nvPr>
            <p:ph type="title"/>
          </p:nvPr>
        </p:nvSpPr>
        <p:spPr>
          <a:xfrm>
            <a:off x="838200" y="308535"/>
            <a:ext cx="10515600" cy="1311128"/>
          </a:xfrm>
          <a:prstGeom prst="rect">
            <a:avLst/>
          </a:prstGeo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br>
              <a:rPr lang="en-US" b="1" dirty="0">
                <a:solidFill>
                  <a:schemeClr val="accent1"/>
                </a:solidFill>
              </a:rPr>
            </a:br>
            <a:endParaRPr lang="ru-RU" b="1" dirty="0">
              <a:solidFill>
                <a:schemeClr val="accent1"/>
              </a:solidFill>
            </a:endParaRPr>
          </a:p>
        </p:txBody>
      </p:sp>
      <p:sp>
        <p:nvSpPr>
          <p:cNvPr id="16" name="Номер слайда 5">
            <a:extLst>
              <a:ext uri="{FF2B5EF4-FFF2-40B4-BE49-F238E27FC236}">
                <a16:creationId xmlns:a16="http://schemas.microsoft.com/office/drawing/2014/main" id="{C2DFD1A4-A2BA-4131-9143-9C232E6C270E}"/>
              </a:ext>
            </a:extLst>
          </p:cNvPr>
          <p:cNvSpPr>
            <a:spLocks noGrp="1"/>
          </p:cNvSpPr>
          <p:nvPr>
            <p:ph type="sldNum" sz="quarter" idx="12"/>
          </p:nvPr>
        </p:nvSpPr>
        <p:spPr>
          <a:prstGeom prst="rect">
            <a:avLst/>
          </a:prstGeom>
        </p:spPr>
        <p:txBody>
          <a:bodyPr/>
          <a:lstStyle/>
          <a:p>
            <a:fld id="{373AE3C4-C2A6-4DCD-9963-3D7F259FD580}" type="slidenum">
              <a:rPr lang="ru-RU" smtClean="0"/>
              <a:t>3</a:t>
            </a:fld>
            <a:endParaRPr lang="ru-RU"/>
          </a:p>
        </p:txBody>
      </p:sp>
      <p:sp>
        <p:nvSpPr>
          <p:cNvPr id="41" name="Rectangle 11">
            <a:extLst>
              <a:ext uri="{FF2B5EF4-FFF2-40B4-BE49-F238E27FC236}">
                <a16:creationId xmlns:a16="http://schemas.microsoft.com/office/drawing/2014/main" id="{A5459FF9-5852-4461-8485-C62B3F117F0D}"/>
              </a:ext>
            </a:extLst>
          </p:cNvPr>
          <p:cNvSpPr>
            <a:spLocks noChangeArrowheads="1"/>
          </p:cNvSpPr>
          <p:nvPr/>
        </p:nvSpPr>
        <p:spPr bwMode="auto">
          <a:xfrm>
            <a:off x="0" y="90100"/>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4" name="Рисунок 3"/>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flipH="1">
            <a:off x="10537992" y="1902474"/>
            <a:ext cx="1465648" cy="2206869"/>
          </a:xfrm>
          <a:prstGeom prst="rect">
            <a:avLst/>
          </a:prstGeom>
          <a:ln>
            <a:noFill/>
          </a:ln>
          <a:effectLst>
            <a:outerShdw blurRad="292100" dist="139700" dir="2700000" algn="tl" rotWithShape="0">
              <a:srgbClr val="333333">
                <a:alpha val="65000"/>
              </a:srgbClr>
            </a:outerShdw>
          </a:effectLst>
        </p:spPr>
      </p:pic>
      <p:sp>
        <p:nvSpPr>
          <p:cNvPr id="5" name="Прямоугольник 4"/>
          <p:cNvSpPr/>
          <p:nvPr/>
        </p:nvSpPr>
        <p:spPr>
          <a:xfrm>
            <a:off x="194382" y="374329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7" name="Прямоугольник 16"/>
          <p:cNvSpPr/>
          <p:nvPr/>
        </p:nvSpPr>
        <p:spPr>
          <a:xfrm>
            <a:off x="9990137" y="124161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7" name="TextBox 6">
            <a:extLst>
              <a:ext uri="{FF2B5EF4-FFF2-40B4-BE49-F238E27FC236}">
                <a16:creationId xmlns:a16="http://schemas.microsoft.com/office/drawing/2014/main" id="{7AA1DF4A-D6AC-5121-0BB0-0EAF646FA089}"/>
              </a:ext>
            </a:extLst>
          </p:cNvPr>
          <p:cNvSpPr txBox="1"/>
          <p:nvPr/>
        </p:nvSpPr>
        <p:spPr>
          <a:xfrm>
            <a:off x="1452880" y="4865738"/>
            <a:ext cx="2346960" cy="1200329"/>
          </a:xfrm>
          <a:prstGeom prst="rect">
            <a:avLst/>
          </a:prstGeom>
          <a:noFill/>
        </p:spPr>
        <p:txBody>
          <a:bodyPr wrap="square">
            <a:spAutoFit/>
          </a:bodyPr>
          <a:lstStyle/>
          <a:p>
            <a:pPr algn="ctr"/>
            <a:r>
              <a:rPr lang="ru-RU" sz="2400" dirty="0" err="1">
                <a:solidFill>
                  <a:schemeClr val="accent1"/>
                </a:solidFill>
                <a:effectLst/>
                <a:latin typeface="Times New Roman" panose="02020603050405020304" pitchFamily="18" charset="0"/>
                <a:ea typeface="Times New Roman" panose="02020603050405020304" pitchFamily="18" charset="0"/>
              </a:rPr>
              <a:t>Rezbalar</a:t>
            </a:r>
            <a:r>
              <a:rPr lang="ru-RU" sz="2400" dirty="0">
                <a:solidFill>
                  <a:schemeClr val="accent1"/>
                </a:solidFill>
                <a:effectLst/>
                <a:latin typeface="Times New Roman" panose="02020603050405020304" pitchFamily="18" charset="0"/>
                <a:ea typeface="Times New Roman" panose="02020603050405020304" pitchFamily="18" charset="0"/>
              </a:rPr>
              <a:t> </a:t>
            </a:r>
            <a:r>
              <a:rPr lang="ru-RU" sz="2400" dirty="0" err="1">
                <a:solidFill>
                  <a:schemeClr val="accent1"/>
                </a:solidFill>
                <a:effectLst/>
                <a:latin typeface="Times New Roman" panose="02020603050405020304" pitchFamily="18" charset="0"/>
                <a:ea typeface="Times New Roman" panose="02020603050405020304" pitchFamily="18" charset="0"/>
              </a:rPr>
              <a:t>va</a:t>
            </a:r>
            <a:r>
              <a:rPr lang="ru-RU" sz="2400" dirty="0">
                <a:solidFill>
                  <a:schemeClr val="accent1"/>
                </a:solidFill>
                <a:effectLst/>
                <a:latin typeface="Times New Roman" panose="02020603050405020304" pitchFamily="18" charset="0"/>
                <a:ea typeface="Times New Roman" panose="02020603050405020304" pitchFamily="18" charset="0"/>
              </a:rPr>
              <a:t> </a:t>
            </a:r>
            <a:r>
              <a:rPr lang="ru-RU" sz="2400" dirty="0" err="1">
                <a:solidFill>
                  <a:schemeClr val="accent1"/>
                </a:solidFill>
                <a:effectLst/>
                <a:latin typeface="Times New Roman" panose="02020603050405020304" pitchFamily="18" charset="0"/>
                <a:ea typeface="Times New Roman" panose="02020603050405020304" pitchFamily="18" charset="0"/>
              </a:rPr>
              <a:t>ularning</a:t>
            </a:r>
            <a:r>
              <a:rPr lang="ru-RU" sz="2400" dirty="0">
                <a:solidFill>
                  <a:schemeClr val="accent1"/>
                </a:solidFill>
                <a:effectLst/>
                <a:latin typeface="Times New Roman" panose="02020603050405020304" pitchFamily="18" charset="0"/>
                <a:ea typeface="Times New Roman" panose="02020603050405020304" pitchFamily="18" charset="0"/>
              </a:rPr>
              <a:t> </a:t>
            </a:r>
            <a:r>
              <a:rPr lang="ru-RU" sz="2400" dirty="0" err="1">
                <a:solidFill>
                  <a:schemeClr val="accent1"/>
                </a:solidFill>
                <a:effectLst/>
                <a:latin typeface="Times New Roman" panose="02020603050405020304" pitchFamily="18" charset="0"/>
                <a:ea typeface="Times New Roman" panose="02020603050405020304" pitchFamily="18" charset="0"/>
              </a:rPr>
              <a:t>asosiy</a:t>
            </a:r>
            <a:r>
              <a:rPr lang="ru-RU" sz="2400" dirty="0">
                <a:solidFill>
                  <a:schemeClr val="accent1"/>
                </a:solidFill>
                <a:effectLst/>
                <a:latin typeface="Times New Roman" panose="02020603050405020304" pitchFamily="18" charset="0"/>
                <a:ea typeface="Times New Roman" panose="02020603050405020304" pitchFamily="18" charset="0"/>
              </a:rPr>
              <a:t> </a:t>
            </a:r>
            <a:r>
              <a:rPr lang="ru-RU" sz="2400" dirty="0" err="1">
                <a:solidFill>
                  <a:schemeClr val="accent1"/>
                </a:solidFill>
                <a:effectLst/>
                <a:latin typeface="Times New Roman" panose="02020603050405020304" pitchFamily="18" charset="0"/>
                <a:ea typeface="Times New Roman" panose="02020603050405020304" pitchFamily="18" charset="0"/>
              </a:rPr>
              <a:t>turlari</a:t>
            </a:r>
            <a:endParaRPr lang="ru-RU" sz="2400" dirty="0">
              <a:solidFill>
                <a:schemeClr val="accent1"/>
              </a:solidFill>
            </a:endParaRPr>
          </a:p>
        </p:txBody>
      </p:sp>
      <p:sp>
        <p:nvSpPr>
          <p:cNvPr id="9" name="TextBox 8">
            <a:extLst>
              <a:ext uri="{FF2B5EF4-FFF2-40B4-BE49-F238E27FC236}">
                <a16:creationId xmlns:a16="http://schemas.microsoft.com/office/drawing/2014/main" id="{BDF4E270-EF86-73E5-E420-EB3E53A6BCCD}"/>
              </a:ext>
            </a:extLst>
          </p:cNvPr>
          <p:cNvSpPr txBox="1"/>
          <p:nvPr/>
        </p:nvSpPr>
        <p:spPr>
          <a:xfrm>
            <a:off x="5059680" y="4865737"/>
            <a:ext cx="2346960" cy="1200329"/>
          </a:xfrm>
          <a:prstGeom prst="rect">
            <a:avLst/>
          </a:prstGeom>
          <a:noFill/>
        </p:spPr>
        <p:txBody>
          <a:bodyPr wrap="square">
            <a:spAutoFit/>
          </a:bodyPr>
          <a:lstStyle/>
          <a:p>
            <a:pPr algn="ctr"/>
            <a:r>
              <a:rPr lang="ru-RU" sz="2400">
                <a:solidFill>
                  <a:schemeClr val="accent1"/>
                </a:solidFill>
                <a:effectLst/>
                <a:latin typeface="Times New Roman" panose="02020603050405020304" pitchFamily="18" charset="0"/>
                <a:ea typeface="Times New Roman" panose="02020603050405020304" pitchFamily="18" charset="0"/>
              </a:rPr>
              <a:t>Rezbalarni chizmada shartli tasvirlanishi</a:t>
            </a:r>
            <a:endParaRPr lang="ru-RU" sz="2400" dirty="0">
              <a:solidFill>
                <a:schemeClr val="accent1"/>
              </a:solidFill>
            </a:endParaRPr>
          </a:p>
        </p:txBody>
      </p:sp>
      <p:sp>
        <p:nvSpPr>
          <p:cNvPr id="11" name="TextBox 10">
            <a:extLst>
              <a:ext uri="{FF2B5EF4-FFF2-40B4-BE49-F238E27FC236}">
                <a16:creationId xmlns:a16="http://schemas.microsoft.com/office/drawing/2014/main" id="{78F69CE0-5B5D-25B2-85DD-9BE744CFBA4D}"/>
              </a:ext>
            </a:extLst>
          </p:cNvPr>
          <p:cNvSpPr txBox="1"/>
          <p:nvPr/>
        </p:nvSpPr>
        <p:spPr>
          <a:xfrm>
            <a:off x="8666480" y="5016716"/>
            <a:ext cx="1929524" cy="830997"/>
          </a:xfrm>
          <a:prstGeom prst="rect">
            <a:avLst/>
          </a:prstGeom>
          <a:noFill/>
        </p:spPr>
        <p:txBody>
          <a:bodyPr wrap="square">
            <a:spAutoFit/>
          </a:bodyPr>
          <a:lstStyle/>
          <a:p>
            <a:pPr algn="ctr"/>
            <a:r>
              <a:rPr lang="ru-RU" sz="2400" dirty="0" err="1">
                <a:solidFill>
                  <a:schemeClr val="accent1"/>
                </a:solidFill>
                <a:effectLst/>
                <a:latin typeface="Times New Roman" panose="02020603050405020304" pitchFamily="18" charset="0"/>
                <a:ea typeface="Times New Roman" panose="02020603050405020304" pitchFamily="18" charset="0"/>
              </a:rPr>
              <a:t>Boltli</a:t>
            </a:r>
            <a:r>
              <a:rPr lang="ru-RU" sz="2400" dirty="0">
                <a:solidFill>
                  <a:schemeClr val="accent1"/>
                </a:solidFill>
                <a:effectLst/>
                <a:latin typeface="Times New Roman" panose="02020603050405020304" pitchFamily="18" charset="0"/>
                <a:ea typeface="Times New Roman" panose="02020603050405020304" pitchFamily="18" charset="0"/>
              </a:rPr>
              <a:t> </a:t>
            </a:r>
            <a:r>
              <a:rPr lang="ru-RU" sz="2400" dirty="0" err="1">
                <a:solidFill>
                  <a:schemeClr val="accent1"/>
                </a:solidFill>
                <a:effectLst/>
                <a:latin typeface="Times New Roman" panose="02020603050405020304" pitchFamily="18" charset="0"/>
                <a:ea typeface="Times New Roman" panose="02020603050405020304" pitchFamily="18" charset="0"/>
              </a:rPr>
              <a:t>birikmalar</a:t>
            </a:r>
            <a:endParaRPr lang="ru-RU" sz="2400" dirty="0">
              <a:solidFill>
                <a:schemeClr val="accent1"/>
              </a:solidFill>
            </a:endParaRPr>
          </a:p>
        </p:txBody>
      </p:sp>
    </p:spTree>
    <p:extLst>
      <p:ext uri="{BB962C8B-B14F-4D97-AF65-F5344CB8AC3E}">
        <p14:creationId xmlns:p14="http://schemas.microsoft.com/office/powerpoint/2010/main" val="4075660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4B834637-156C-64BB-D5B6-D27285899BB1}"/>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4</a:t>
            </a:fld>
            <a:endParaRPr lang="ru-RU" dirty="0"/>
          </a:p>
        </p:txBody>
      </p:sp>
      <p:sp>
        <p:nvSpPr>
          <p:cNvPr id="5" name="TextBox 4">
            <a:extLst>
              <a:ext uri="{FF2B5EF4-FFF2-40B4-BE49-F238E27FC236}">
                <a16:creationId xmlns:a16="http://schemas.microsoft.com/office/drawing/2014/main" id="{976843A3-6843-977A-490F-0A244B4B2851}"/>
              </a:ext>
            </a:extLst>
          </p:cNvPr>
          <p:cNvSpPr txBox="1"/>
          <p:nvPr/>
        </p:nvSpPr>
        <p:spPr>
          <a:xfrm>
            <a:off x="965200" y="591886"/>
            <a:ext cx="9788010" cy="5114990"/>
          </a:xfrm>
          <a:prstGeom prst="rect">
            <a:avLst/>
          </a:prstGeom>
          <a:noFill/>
        </p:spPr>
        <p:txBody>
          <a:bodyPr wrap="square">
            <a:spAutoFit/>
          </a:bodyPr>
          <a:lstStyle/>
          <a:p>
            <a:pPr indent="450215"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Mashinasozlik buyumlari ko‘pincha har-xil usullar yordamida biriktirilgan detallardan iborat bo‘ladi. Bunda bir detal ikkinchisiga nisbatan qo‘zg‘almas yoki qo‘zg‘aluvchan qilib biriktirilishi mumkin. Shuning uchun ular qo‘zg‘aluvchi va qo‘zg‘almas birikmalarga bo‘linadi. </a:t>
            </a:r>
            <a:endParaRPr lang="ru-RU" sz="12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Qo‘zg‘aluvchi birikmalarga – detallarni buzmasdan, sindirmasdan, qo‘lda yoki asboblar yordamida ajratiladigan buyumlar kiradi. </a:t>
            </a:r>
            <a:endParaRPr lang="ru-RU" sz="12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Sanoatda keng tarqalgan birikmalar rezbali, shponkali, shlisali birikmalardir.</a:t>
            </a:r>
            <a:endParaRPr lang="ru-RU" sz="12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Ajraluvchi birikmalarning elementlari – boltlar, gaykalar, vintlar, shpilkalar, shponkalar kabi biriktirish detallaridan iboratdir.</a:t>
            </a:r>
            <a:endParaRPr lang="ru-RU" sz="1200" dirty="0">
              <a:solidFill>
                <a:schemeClr val="accent1"/>
              </a:solidFill>
              <a:effectLst/>
              <a:latin typeface="Arial" panose="020B0604020202020204" pitchFamily="34" charset="0"/>
              <a:ea typeface="Times New Roman" panose="02020603050405020304" pitchFamily="18" charset="0"/>
            </a:endParaRPr>
          </a:p>
          <a:p>
            <a:pPr indent="450215" algn="just">
              <a:lnSpc>
                <a:spcPct val="150000"/>
              </a:lnSpc>
            </a:pPr>
            <a:r>
              <a:rPr lang="uz-Cyrl-UZ" sz="2000" dirty="0">
                <a:solidFill>
                  <a:schemeClr val="accent1"/>
                </a:solidFill>
                <a:effectLst/>
                <a:latin typeface="Times New Roman" panose="02020603050405020304" pitchFamily="18" charset="0"/>
                <a:ea typeface="Times New Roman" panose="02020603050405020304" pitchFamily="18" charset="0"/>
              </a:rPr>
              <a:t>Ajralmaydigan birikmalar payvandlash, parchinlash, yelimlash usuli bilan bajarilgan bo‘ladi, shuning uchun ham ularni  ajratilganda buziladi va detallarga putur yetadi.</a:t>
            </a:r>
            <a:endParaRPr lang="ru-RU" sz="12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265650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5</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37170" y="1160584"/>
            <a:ext cx="3188223" cy="4800600"/>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845927" y="622003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8" name="TextBox 7">
            <a:extLst>
              <a:ext uri="{FF2B5EF4-FFF2-40B4-BE49-F238E27FC236}">
                <a16:creationId xmlns:a16="http://schemas.microsoft.com/office/drawing/2014/main" id="{E7D8FEBE-C77D-95D9-FB99-F3FDD59E3D46}"/>
              </a:ext>
            </a:extLst>
          </p:cNvPr>
          <p:cNvSpPr txBox="1"/>
          <p:nvPr/>
        </p:nvSpPr>
        <p:spPr>
          <a:xfrm>
            <a:off x="1361440" y="687897"/>
            <a:ext cx="6096000" cy="5482206"/>
          </a:xfrm>
          <a:prstGeom prst="rect">
            <a:avLst/>
          </a:prstGeom>
          <a:noFill/>
        </p:spPr>
        <p:txBody>
          <a:bodyPr wrap="square">
            <a:spAutoFit/>
          </a:bodyPr>
          <a:lstStyle/>
          <a:p>
            <a:pPr algn="ctr">
              <a:lnSpc>
                <a:spcPct val="150000"/>
              </a:lnSpc>
              <a:spcBef>
                <a:spcPts val="1200"/>
              </a:spcBef>
              <a:spcAft>
                <a:spcPts val="300"/>
              </a:spcAft>
            </a:pPr>
            <a:r>
              <a:rPr lang="uz-Cyrl-UZ" sz="1800" b="1" i="1" dirty="0">
                <a:solidFill>
                  <a:schemeClr val="accent1"/>
                </a:solidFill>
                <a:effectLst/>
                <a:latin typeface="Times New Roman" panose="02020603050405020304" pitchFamily="18" charset="0"/>
                <a:ea typeface="Times New Roman" panose="02020603050405020304" pitchFamily="18" charset="0"/>
              </a:rPr>
              <a:t>1. Rezbalar va ularning asosiy turlari</a:t>
            </a:r>
            <a:endParaRPr lang="ru-RU" sz="1800" b="1" i="1"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Rezba deb tekis konturning silindrik yoki konus sirti yuzasida aylanma va ilgarilanma harakati natijasida hosil bo‘lgan vint sirtiga aytiladi.</a:t>
            </a:r>
            <a:endParaRPr lang="ru-RU" sz="1100"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Rezbalar yordamida biriga </a:t>
            </a:r>
            <a:r>
              <a:rPr lang="uz-Cyrl-UZ" sz="1800" b="1" i="1" dirty="0">
                <a:solidFill>
                  <a:schemeClr val="accent1"/>
                </a:solidFill>
                <a:effectLst/>
                <a:latin typeface="Times New Roman" panose="02020603050405020304" pitchFamily="18" charset="0"/>
                <a:ea typeface="Times New Roman" panose="02020603050405020304" pitchFamily="18" charset="0"/>
              </a:rPr>
              <a:t>tashqi</a:t>
            </a:r>
            <a:r>
              <a:rPr lang="uz-Cyrl-UZ" sz="1800" dirty="0">
                <a:solidFill>
                  <a:schemeClr val="accent1"/>
                </a:solidFill>
                <a:effectLst/>
                <a:latin typeface="Times New Roman" panose="02020603050405020304" pitchFamily="18" charset="0"/>
                <a:ea typeface="Times New Roman" panose="02020603050405020304" pitchFamily="18" charset="0"/>
              </a:rPr>
              <a:t> va ikkinchisiga esa </a:t>
            </a:r>
            <a:r>
              <a:rPr lang="uz-Cyrl-UZ" sz="1800" b="1" i="1" dirty="0">
                <a:solidFill>
                  <a:schemeClr val="accent1"/>
                </a:solidFill>
                <a:effectLst/>
                <a:latin typeface="Times New Roman" panose="02020603050405020304" pitchFamily="18" charset="0"/>
                <a:ea typeface="Times New Roman" panose="02020603050405020304" pitchFamily="18" charset="0"/>
              </a:rPr>
              <a:t>ichki rezba </a:t>
            </a:r>
            <a:r>
              <a:rPr lang="uz-Cyrl-UZ" sz="1800" dirty="0">
                <a:solidFill>
                  <a:schemeClr val="accent1"/>
                </a:solidFill>
                <a:effectLst/>
                <a:latin typeface="Times New Roman" panose="02020603050405020304" pitchFamily="18" charset="0"/>
                <a:ea typeface="Times New Roman" panose="02020603050405020304" pitchFamily="18" charset="0"/>
              </a:rPr>
              <a:t>ochilgan ikki yoki undan ortiq detallar biriktiriladi. Tashqi rezba detalning (sterjen yoki trubaning) sirtiga, ichki rezba esa (gayka yoki muftaning) teshigiga ochiladi. Rezbalarni eng ko‘p qo‘llaniladigan turi silindrik (silindr sirtiga) va konussimon (konus sirtiga) ochilgan rezbalar hisoblanadi. Rezbalarning asosiy parametrlari quyidagilardan iborat: profil shakli, rezbaning ustki diametri, qadami, yo‘nalishi (o‘ng yoki chap) va o‘rami.</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449227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45FF48C-7793-88EB-7974-9147165EBC5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6</a:t>
            </a:fld>
            <a:endParaRPr lang="ru-RU" dirty="0"/>
          </a:p>
        </p:txBody>
      </p:sp>
      <p:sp>
        <p:nvSpPr>
          <p:cNvPr id="5" name="TextBox 4">
            <a:extLst>
              <a:ext uri="{FF2B5EF4-FFF2-40B4-BE49-F238E27FC236}">
                <a16:creationId xmlns:a16="http://schemas.microsoft.com/office/drawing/2014/main" id="{3EE27CD3-A4BE-93FB-C2BC-12FC2920E06C}"/>
              </a:ext>
            </a:extLst>
          </p:cNvPr>
          <p:cNvSpPr txBox="1"/>
          <p:nvPr/>
        </p:nvSpPr>
        <p:spPr>
          <a:xfrm>
            <a:off x="1838960" y="548014"/>
            <a:ext cx="8514080" cy="5443221"/>
          </a:xfrm>
          <a:prstGeom prst="rect">
            <a:avLst/>
          </a:prstGeom>
          <a:noFill/>
        </p:spPr>
        <p:txBody>
          <a:bodyPr wrap="square">
            <a:spAutoFit/>
          </a:bodyPr>
          <a:lstStyle/>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Rezbaning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tashqi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diametri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asosiy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hisoblanadi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Sanoatda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ishlatiladigan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ko‘pchilik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standart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davlat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standartlari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beradi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Zarur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hollarda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ularning</a:t>
            </a:r>
            <a:r>
              <a:rPr lang="en-GB" sz="1800" dirty="0">
                <a:effectLst/>
                <a:latin typeface="Times New Roman" panose="02020603050405020304" pitchFamily="18" charset="0"/>
                <a:ea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rPr>
              <a:t>maxsus</a:t>
            </a:r>
            <a:r>
              <a:rPr lang="en-GB" sz="1800" i="1" dirty="0">
                <a:effectLst/>
                <a:latin typeface="Times New Roman" panose="02020603050405020304" pitchFamily="18" charset="0"/>
                <a:ea typeface="Times New Roman" panose="02020603050405020304" pitchFamily="18" charset="0"/>
              </a:rPr>
              <a:t> </a:t>
            </a:r>
            <a:r>
              <a:rPr lang="en-GB" sz="1800" i="1" dirty="0" err="1">
                <a:effectLst/>
                <a:latin typeface="Times New Roman" panose="02020603050405020304" pitchFamily="18" charset="0"/>
                <a:ea typeface="Times New Roman" panose="02020603050405020304" pitchFamily="18" charset="0"/>
              </a:rPr>
              <a:t>rezbalar</a:t>
            </a:r>
            <a:r>
              <a:rPr lang="en-GB" sz="1800" i="1"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deb </a:t>
            </a:r>
            <a:r>
              <a:rPr lang="en-GB" sz="1800" dirty="0" err="1">
                <a:effectLst/>
                <a:latin typeface="Times New Roman" panose="02020603050405020304" pitchFamily="18" charset="0"/>
                <a:ea typeface="Times New Roman" panose="02020603050405020304" pitchFamily="18" charset="0"/>
              </a:rPr>
              <a:t>ataladigan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turi</a:t>
            </a:r>
            <a:r>
              <a:rPr lang="en-GB" sz="1800" dirty="0">
                <a:effectLst/>
                <a:latin typeface="Times New Roman" panose="02020603050405020304" pitchFamily="18" charset="0"/>
                <a:ea typeface="Times New Roman" panose="02020603050405020304" pitchFamily="18" charset="0"/>
              </a:rPr>
              <a:t> ham </a:t>
            </a:r>
            <a:r>
              <a:rPr lang="en-GB" sz="1800" dirty="0" err="1">
                <a:effectLst/>
                <a:latin typeface="Times New Roman" panose="02020603050405020304" pitchFamily="18" charset="0"/>
                <a:ea typeface="Times New Roman" panose="02020603050405020304" pitchFamily="18" charset="0"/>
              </a:rPr>
              <a:t>ishlatiladi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Maxsus</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o‘zining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standart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farq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ishlatilishi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vazifasi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parametrlari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bo‘yicha</a:t>
            </a:r>
            <a:r>
              <a:rPr lang="en-GB" sz="1800"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metrik</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dyuymli</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silindrik</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truba</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konussimon</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truba</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trapesiyali</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va</a:t>
            </a:r>
            <a:r>
              <a:rPr lang="en-GB" sz="1800" b="1" i="1" dirty="0">
                <a:effectLst/>
                <a:latin typeface="Times New Roman" panose="02020603050405020304" pitchFamily="18" charset="0"/>
                <a:ea typeface="Times New Roman" panose="02020603050405020304" pitchFamily="18" charset="0"/>
              </a:rPr>
              <a:t> </a:t>
            </a:r>
            <a:r>
              <a:rPr lang="en-GB" sz="1800" b="1" i="1" dirty="0" err="1">
                <a:effectLst/>
                <a:latin typeface="Times New Roman" panose="02020603050405020304" pitchFamily="18" charset="0"/>
                <a:ea typeface="Times New Roman" panose="02020603050405020304" pitchFamily="18" charset="0"/>
              </a:rPr>
              <a:t>tirak</a:t>
            </a:r>
            <a:r>
              <a:rPr lang="en-GB" sz="1800" b="1" i="1"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kabi</a:t>
            </a:r>
            <a:r>
              <a:rPr lang="en-GB" sz="1800" b="1" i="1"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turlarga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bo‘linadi</a:t>
            </a:r>
            <a:r>
              <a:rPr lang="en-GB" sz="1800" dirty="0">
                <a:effectLst/>
                <a:latin typeface="Times New Roman" panose="02020603050405020304" pitchFamily="18" charset="0"/>
                <a:ea typeface="Times New Roman" panose="02020603050405020304" pitchFamily="18" charset="0"/>
              </a:rPr>
              <a:t> (14.1-jadval).</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Metrik</a:t>
            </a:r>
            <a:r>
              <a:rPr lang="en-GB" sz="1800" b="1" i="1"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(14.1-jadval,a) </a:t>
            </a:r>
            <a:r>
              <a:rPr lang="en-GB" sz="1800" dirty="0" err="1">
                <a:effectLst/>
                <a:latin typeface="Times New Roman" panose="02020603050405020304" pitchFamily="18" charset="0"/>
                <a:ea typeface="Times New Roman" panose="02020603050405020304" pitchFamily="18" charset="0"/>
              </a:rPr>
              <a:t>ko‘pincha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biriktirish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detallarida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vintlar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boltlar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shpilkalar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gaykalar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qo‘llaniladi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Bunday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uchburchak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yoqlari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orasidagi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burchak</a:t>
            </a:r>
            <a:r>
              <a:rPr lang="en-GB" sz="1800" dirty="0">
                <a:effectLst/>
                <a:latin typeface="Times New Roman" panose="02020603050405020304" pitchFamily="18" charset="0"/>
                <a:ea typeface="Times New Roman" panose="02020603050405020304" pitchFamily="18" charset="0"/>
              </a:rPr>
              <a:t> 60</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tashkil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etadi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Detallarning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vazifasiga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qarab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metrik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mayda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katta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qadamli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o‘yilishi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mumkin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Metrik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M </a:t>
            </a:r>
            <a:r>
              <a:rPr lang="en-GB" sz="1800" dirty="0" err="1">
                <a:effectLst/>
                <a:latin typeface="Times New Roman" panose="02020603050405020304" pitchFamily="18" charset="0"/>
                <a:ea typeface="Times New Roman" panose="02020603050405020304" pitchFamily="18" charset="0"/>
              </a:rPr>
              <a:t>xarfi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nominal </a:t>
            </a:r>
            <a:r>
              <a:rPr lang="en-GB" sz="1800" dirty="0" err="1">
                <a:effectLst/>
                <a:latin typeface="Times New Roman" panose="02020603050405020304" pitchFamily="18" charset="0"/>
                <a:ea typeface="Times New Roman" panose="02020603050405020304" pitchFamily="18" charset="0"/>
              </a:rPr>
              <a:t>diametri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belgilanadi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masalan</a:t>
            </a:r>
            <a:r>
              <a:rPr lang="en-GB" sz="1800" dirty="0">
                <a:effectLst/>
                <a:latin typeface="Times New Roman" panose="02020603050405020304" pitchFamily="18" charset="0"/>
                <a:ea typeface="Times New Roman" panose="02020603050405020304" pitchFamily="18" charset="0"/>
              </a:rPr>
              <a:t>: M16, M20), agar </a:t>
            </a:r>
            <a:r>
              <a:rPr lang="en-GB" sz="1800" dirty="0" err="1">
                <a:effectLst/>
                <a:latin typeface="Times New Roman" panose="02020603050405020304" pitchFamily="18" charset="0"/>
                <a:ea typeface="Times New Roman" panose="02020603050405020304" pitchFamily="18" charset="0"/>
              </a:rPr>
              <a:t>mayda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qadamli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bo‘lsa</a:t>
            </a:r>
            <a:r>
              <a:rPr lang="en-GB" sz="1800" dirty="0">
                <a:effectLst/>
                <a:latin typeface="Times New Roman" panose="02020603050405020304" pitchFamily="18" charset="0"/>
                <a:ea typeface="Times New Roman" panose="02020603050405020304" pitchFamily="18" charset="0"/>
              </a:rPr>
              <a:t> M16 dan </a:t>
            </a:r>
            <a:r>
              <a:rPr lang="en-GB" sz="1800" dirty="0" err="1">
                <a:effectLst/>
                <a:latin typeface="Times New Roman" panose="02020603050405020304" pitchFamily="18" charset="0"/>
                <a:ea typeface="Times New Roman" panose="02020603050405020304" pitchFamily="18" charset="0"/>
              </a:rPr>
              <a:t>so‘ng</a:t>
            </a:r>
            <a:r>
              <a:rPr lang="en-GB" sz="1800" dirty="0">
                <a:effectLst/>
                <a:latin typeface="Times New Roman" panose="02020603050405020304" pitchFamily="18" charset="0"/>
                <a:ea typeface="Times New Roman" panose="02020603050405020304" pitchFamily="18" charset="0"/>
              </a:rPr>
              <a:t> X </a:t>
            </a:r>
            <a:r>
              <a:rPr lang="en-GB" sz="1800" dirty="0" err="1">
                <a:effectLst/>
                <a:latin typeface="Times New Roman" panose="02020603050405020304" pitchFamily="18" charset="0"/>
                <a:ea typeface="Times New Roman" panose="02020603050405020304" pitchFamily="18" charset="0"/>
              </a:rPr>
              <a:t>belgi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orqali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qadamining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qo‘shib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masalan</a:t>
            </a:r>
            <a:r>
              <a:rPr lang="en-GB" sz="1800" dirty="0">
                <a:effectLst/>
                <a:latin typeface="Times New Roman" panose="02020603050405020304" pitchFamily="18" charset="0"/>
                <a:ea typeface="Times New Roman" panose="02020603050405020304" pitchFamily="18" charset="0"/>
              </a:rPr>
              <a:t> (</a:t>
            </a:r>
            <a:r>
              <a:rPr lang="en-GB" sz="1800" dirty="0">
                <a:solidFill>
                  <a:srgbClr val="00FF00"/>
                </a:solidFill>
                <a:effectLst/>
                <a:latin typeface="Times New Roman" panose="02020603050405020304" pitchFamily="18" charset="0"/>
                <a:ea typeface="Times New Roman" panose="02020603050405020304" pitchFamily="18" charset="0"/>
              </a:rPr>
              <a:t>M16×2), chap </a:t>
            </a:r>
            <a:r>
              <a:rPr lang="en-GB" sz="1800" dirty="0" err="1">
                <a:solidFill>
                  <a:srgbClr val="00FF00"/>
                </a:solidFill>
                <a:effectLst/>
                <a:latin typeface="Times New Roman" panose="02020603050405020304" pitchFamily="18" charset="0"/>
                <a:ea typeface="Times New Roman" panose="02020603050405020304" pitchFamily="18" charset="0"/>
              </a:rPr>
              <a:t>rezba</a:t>
            </a:r>
            <a:r>
              <a:rPr lang="en-GB" sz="1800" dirty="0">
                <a:solidFill>
                  <a:srgbClr val="00FF00"/>
                </a:solidFill>
                <a:effectLst/>
                <a:latin typeface="Times New Roman" panose="02020603050405020304" pitchFamily="18" charset="0"/>
                <a:ea typeface="Times New Roman" panose="02020603050405020304" pitchFamily="18" charset="0"/>
              </a:rPr>
              <a:t> </a:t>
            </a:r>
            <a:r>
              <a:rPr lang="en-GB" sz="1800" dirty="0" err="1">
                <a:solidFill>
                  <a:srgbClr val="00FF00"/>
                </a:solidFill>
                <a:effectLst/>
                <a:latin typeface="Times New Roman" panose="02020603050405020304" pitchFamily="18" charset="0"/>
                <a:ea typeface="Times New Roman" panose="02020603050405020304" pitchFamily="18" charset="0"/>
              </a:rPr>
              <a:t>bo‘lsa</a:t>
            </a:r>
            <a:r>
              <a:rPr lang="en-GB" sz="1800" dirty="0">
                <a:solidFill>
                  <a:srgbClr val="00FF00"/>
                </a:solidFill>
                <a:effectLst/>
                <a:latin typeface="Times New Roman" panose="02020603050405020304" pitchFamily="18" charset="0"/>
                <a:ea typeface="Times New Roman" panose="02020603050405020304" pitchFamily="18" charset="0"/>
              </a:rPr>
              <a:t> </a:t>
            </a:r>
            <a:r>
              <a:rPr lang="ru-RU" sz="1800" dirty="0">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solidFill>
                  <a:srgbClr val="00FF00"/>
                </a:solidFill>
                <a:effectLst/>
                <a:latin typeface="Times New Roman" panose="02020603050405020304" pitchFamily="18" charset="0"/>
                <a:ea typeface="Times New Roman" panose="02020603050405020304" pitchFamily="18" charset="0"/>
              </a:rPr>
              <a:t>N </a:t>
            </a:r>
            <a:r>
              <a:rPr lang="en-GB" sz="1800" dirty="0" err="1">
                <a:solidFill>
                  <a:srgbClr val="00FF00"/>
                </a:solidFill>
                <a:effectLst/>
                <a:latin typeface="Times New Roman" panose="02020603050405020304" pitchFamily="18" charset="0"/>
                <a:ea typeface="Times New Roman" panose="02020603050405020304" pitchFamily="18" charset="0"/>
              </a:rPr>
              <a:t>qo‘shib</a:t>
            </a:r>
            <a:r>
              <a:rPr lang="en-GB" sz="1800" dirty="0">
                <a:solidFill>
                  <a:srgbClr val="00FF00"/>
                </a:solidFill>
                <a:effectLst/>
                <a:latin typeface="Times New Roman" panose="02020603050405020304" pitchFamily="18" charset="0"/>
                <a:ea typeface="Times New Roman" panose="02020603050405020304" pitchFamily="18" charset="0"/>
              </a:rPr>
              <a:t> (</a:t>
            </a:r>
            <a:r>
              <a:rPr lang="en-GB" sz="1800" dirty="0" err="1">
                <a:solidFill>
                  <a:srgbClr val="00FF00"/>
                </a:solidFill>
                <a:effectLst/>
                <a:latin typeface="Times New Roman" panose="02020603050405020304" pitchFamily="18" charset="0"/>
                <a:ea typeface="Times New Roman" panose="02020603050405020304" pitchFamily="18" charset="0"/>
              </a:rPr>
              <a:t>masalan</a:t>
            </a:r>
            <a:r>
              <a:rPr lang="en-GB" sz="1800" dirty="0">
                <a:solidFill>
                  <a:srgbClr val="00FF00"/>
                </a:solidFill>
                <a:effectLst/>
                <a:latin typeface="Times New Roman" panose="02020603050405020304" pitchFamily="18" charset="0"/>
                <a:ea typeface="Times New Roman" panose="02020603050405020304" pitchFamily="18" charset="0"/>
              </a:rPr>
              <a:t>, M16</a:t>
            </a:r>
            <a:r>
              <a:rPr lang="ru-RU" sz="1800" dirty="0">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solidFill>
                  <a:srgbClr val="00FF00"/>
                </a:solidFill>
                <a:effectLst/>
                <a:latin typeface="Times New Roman" panose="02020603050405020304" pitchFamily="18" charset="0"/>
                <a:ea typeface="Times New Roman" panose="02020603050405020304" pitchFamily="18" charset="0"/>
              </a:rPr>
              <a:t>N) </a:t>
            </a:r>
            <a:r>
              <a:rPr lang="en-GB" sz="1800" dirty="0" err="1">
                <a:solidFill>
                  <a:srgbClr val="00FF00"/>
                </a:solidFill>
                <a:effectLst/>
                <a:latin typeface="Times New Roman" panose="02020603050405020304" pitchFamily="18" charset="0"/>
                <a:ea typeface="Times New Roman" panose="02020603050405020304" pitchFamily="18" charset="0"/>
              </a:rPr>
              <a:t>yoziladi</a:t>
            </a:r>
            <a:r>
              <a:rPr lang="en-GB" sz="1800" dirty="0">
                <a:solidFill>
                  <a:srgbClr val="00FF00"/>
                </a:solidFill>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783292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7</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39210" y="2072179"/>
            <a:ext cx="4768362" cy="3178908"/>
          </a:xfrm>
          <a:prstGeom prst="rect">
            <a:avLst/>
          </a:prstGeom>
        </p:spPr>
      </p:pic>
      <p:sp>
        <p:nvSpPr>
          <p:cNvPr id="7" name="Прямоугольник 6"/>
          <p:cNvSpPr/>
          <p:nvPr/>
        </p:nvSpPr>
        <p:spPr>
          <a:xfrm>
            <a:off x="1718949" y="5606148"/>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710FE75D-9727-8B42-BACF-181003825E45}"/>
              </a:ext>
            </a:extLst>
          </p:cNvPr>
          <p:cNvSpPr txBox="1"/>
          <p:nvPr/>
        </p:nvSpPr>
        <p:spPr>
          <a:xfrm>
            <a:off x="5416170" y="577912"/>
            <a:ext cx="6096000" cy="5443734"/>
          </a:xfrm>
          <a:prstGeom prst="rect">
            <a:avLst/>
          </a:prstGeom>
          <a:noFill/>
        </p:spPr>
        <p:txBody>
          <a:bodyPr wrap="square">
            <a:spAutoFit/>
          </a:bodyPr>
          <a:lstStyle/>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Dyuymli</a:t>
            </a:r>
            <a:r>
              <a:rPr lang="en-GB" sz="1800" b="1" i="1" dirty="0">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rezbalar</a:t>
            </a:r>
            <a:r>
              <a:rPr lang="en-GB" sz="1800" b="1" i="1" dirty="0">
                <a:effectLst/>
                <a:latin typeface="Times New Roman" panose="02020603050405020304" pitchFamily="18" charset="0"/>
                <a:ea typeface="Times New Roman" panose="02020603050405020304" pitchFamily="18" charset="0"/>
              </a:rPr>
              <a:t> </a:t>
            </a:r>
            <a:r>
              <a:rPr lang="en-GB" sz="1800" b="1" dirty="0">
                <a:effectLst/>
                <a:latin typeface="Times New Roman" panose="02020603050405020304" pitchFamily="18" charset="0"/>
                <a:ea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rPr>
              <a:t>14.1-jadval,b) </a:t>
            </a:r>
            <a:r>
              <a:rPr lang="en-GB" sz="1800" dirty="0" err="1">
                <a:effectLst/>
                <a:latin typeface="Times New Roman" panose="02020603050405020304" pitchFamily="18" charset="0"/>
                <a:ea typeface="Times New Roman" panose="02020603050405020304" pitchFamily="18" charset="0"/>
              </a:rPr>
              <a:t>ehtiyot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qismlarda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qo‘llaniladi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tengyonli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uchburchak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yoqlari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orasidagi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burchak</a:t>
            </a:r>
            <a:r>
              <a:rPr lang="en-GB" sz="1800" dirty="0">
                <a:effectLst/>
                <a:latin typeface="Times New Roman" panose="02020603050405020304" pitchFamily="18" charset="0"/>
                <a:ea typeface="Times New Roman" panose="02020603050405020304" pitchFamily="18" charset="0"/>
              </a:rPr>
              <a:t> 55</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ga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Ushbu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dyuym</a:t>
            </a:r>
            <a:r>
              <a:rPr lang="en-GB" sz="1800" dirty="0">
                <a:effectLst/>
                <a:latin typeface="Times New Roman" panose="02020603050405020304" pitchFamily="18" charset="0"/>
                <a:ea typeface="Times New Roman" panose="02020603050405020304" pitchFamily="18" charset="0"/>
              </a:rPr>
              <a:t>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=25,4 mm)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o‘lchanadi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Dyuymli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belgilanishi</a:t>
            </a:r>
            <a:r>
              <a:rPr lang="en-GB" sz="1800" dirty="0">
                <a:effectLst/>
                <a:latin typeface="Times New Roman" panose="02020603050405020304" pitchFamily="18" charset="0"/>
                <a:ea typeface="Times New Roman" panose="02020603050405020304" pitchFamily="18" charset="0"/>
              </a:rPr>
              <a:t> 1</a:t>
            </a:r>
            <a:r>
              <a:rPr lang="en-GB" sz="1800" baseline="30000" dirty="0">
                <a:effectLst/>
                <a:latin typeface="Times New Roman" panose="02020603050405020304" pitchFamily="18" charset="0"/>
                <a:ea typeface="Times New Roman" panose="02020603050405020304" pitchFamily="18" charset="0"/>
              </a:rPr>
              <a:t>1/2</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1</a:t>
            </a:r>
            <a:r>
              <a:rPr lang="en-GB" sz="1800" baseline="30000" dirty="0">
                <a:effectLst/>
                <a:latin typeface="Times New Roman" panose="02020603050405020304" pitchFamily="18" charset="0"/>
                <a:ea typeface="Times New Roman" panose="02020603050405020304" pitchFamily="18" charset="0"/>
              </a:rPr>
              <a:t>1</a:t>
            </a:r>
            <a:r>
              <a:rPr lang="ru-RU" sz="1800" baseline="300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baseline="30000" dirty="0">
                <a:effectLst/>
                <a:latin typeface="Times New Roman" panose="02020603050405020304" pitchFamily="18" charset="0"/>
                <a:ea typeface="Times New Roman" panose="02020603050405020304" pitchFamily="18" charset="0"/>
              </a:rPr>
              <a:t>4</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x.k.</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Silindrik</a:t>
            </a:r>
            <a:r>
              <a:rPr lang="en-GB" sz="1800" b="1" i="1"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truba</a:t>
            </a:r>
            <a:r>
              <a:rPr lang="en-GB" sz="1800"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suv</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gaz</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trubalarini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biriktirishda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avvalgidek</a:t>
            </a:r>
            <a:r>
              <a:rPr lang="en-GB" sz="1800" dirty="0">
                <a:effectLst/>
                <a:latin typeface="Times New Roman" panose="02020603050405020304" pitchFamily="18" charset="0"/>
                <a:ea typeface="Times New Roman" panose="02020603050405020304" pitchFamily="18" charset="0"/>
              </a:rPr>
              <a:t> 55</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yonli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uchburchak</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yumaloqlangan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(12.1-jadval,v). </a:t>
            </a:r>
            <a:r>
              <a:rPr lang="en-GB" sz="1800" dirty="0" err="1">
                <a:effectLst/>
                <a:latin typeface="Times New Roman" panose="02020603050405020304" pitchFamily="18" charset="0"/>
                <a:ea typeface="Times New Roman" panose="02020603050405020304" pitchFamily="18" charset="0"/>
              </a:rPr>
              <a:t>Chizmada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bunday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dyuymga</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belgisi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qo‘shib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belgilanadi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masalan</a:t>
            </a:r>
            <a:r>
              <a:rPr lang="en-GB" sz="18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a:t>
            </a:r>
            <a:r>
              <a:rPr lang="en-GB" sz="1800" dirty="0">
                <a:effectLst/>
                <a:latin typeface="Times New Roman" panose="02020603050405020304" pitchFamily="18" charset="0"/>
                <a:ea typeface="Times New Roman" panose="02020603050405020304" pitchFamily="18" charset="0"/>
              </a:rPr>
              <a:t>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 </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Lekin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belgilanish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shartli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belgilanish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hisoblanadi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Chunki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bo‘lmay</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balki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trubadagi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teshikning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diametrini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bildiradi</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23364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45FF48C-7793-88EB-7974-9147165EBC5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8</a:t>
            </a:fld>
            <a:endParaRPr lang="ru-RU" dirty="0"/>
          </a:p>
        </p:txBody>
      </p:sp>
      <p:sp>
        <p:nvSpPr>
          <p:cNvPr id="6" name="Rectangle 2">
            <a:extLst>
              <a:ext uri="{FF2B5EF4-FFF2-40B4-BE49-F238E27FC236}">
                <a16:creationId xmlns:a16="http://schemas.microsoft.com/office/drawing/2014/main" id="{72B67D07-6679-0264-E011-FC60FCBF595A}"/>
              </a:ext>
            </a:extLst>
          </p:cNvPr>
          <p:cNvSpPr>
            <a:spLocks noChangeArrowheads="1"/>
          </p:cNvSpPr>
          <p:nvPr/>
        </p:nvSpPr>
        <p:spPr bwMode="auto">
          <a:xfrm>
            <a:off x="704140" y="194599"/>
            <a:ext cx="10515601"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286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Trubaning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chizmada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berilgan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o‘lchamdan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katta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chizmadagi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o‘lchamli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trubaning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tashqi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diametri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2400" b="1" i="1"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=33,5 mm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ni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tashkil</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etib</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ichki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diametri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1</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25,4 mm)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ga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teng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bo‘ladi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endParaRPr kumimoji="0" lang="ru-RU" altLang="ru-RU" sz="1100" b="0" i="0" u="none" strike="noStrike" cap="none" normalizeH="0" baseline="0" dirty="0">
              <a:ln>
                <a:noFill/>
              </a:ln>
              <a:solidFill>
                <a:schemeClr val="tx1"/>
              </a:solidFill>
              <a:effectLst/>
              <a:sym typeface="Symbol" panose="05050102010706020507" pitchFamily="18" charset="2"/>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Amalda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silindrik</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mayda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qadamli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dyuymli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bo‘ladi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Balandligi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kichik</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bo‘lgani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uchun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bunday</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yupqa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devorli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trubalarga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ham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o‘yilishi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mumkin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endParaRPr kumimoji="0" lang="ru-RU" altLang="ru-RU" sz="1100" b="0" i="0" u="none" strike="noStrike" cap="none" normalizeH="0" baseline="0" dirty="0">
              <a:ln>
                <a:noFill/>
              </a:ln>
              <a:solidFill>
                <a:schemeClr val="tx1"/>
              </a:solidFill>
              <a:effectLst/>
              <a:sym typeface="Symbol" panose="05050102010706020507" pitchFamily="18" charset="2"/>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1" i="1" u="none" strike="noStrike" cap="none" normalizeH="0" baseline="0" dirty="0" err="1">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Konussimon</a:t>
            </a:r>
            <a:r>
              <a:rPr kumimoji="0" lang="en-GB" altLang="ru-RU" sz="2400" b="0" i="0" u="none" strike="noStrike" cap="none" normalizeH="0" baseline="0" dirty="0">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1" i="1" u="none" strike="noStrike" cap="none" normalizeH="0" baseline="0" dirty="0" err="1">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a:t>
            </a:r>
            <a:r>
              <a:rPr kumimoji="0" lang="en-GB" altLang="ru-RU" sz="2400" b="1" i="1" u="none" strike="noStrike" cap="none" normalizeH="0" baseline="0" dirty="0">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1" i="1" u="none" strike="noStrike" cap="none" normalizeH="0" baseline="0" dirty="0" err="1">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katta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bosimli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gaz</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yoki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suyuqlik</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o‘tadigan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trubalarda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ishlatiladi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(14.1-jadval,g). </a:t>
            </a:r>
            <a:endParaRPr kumimoji="0" lang="ru-RU" altLang="ru-RU" sz="1100" b="0" i="0" u="none" strike="noStrike" cap="none" normalizeH="0" baseline="0" dirty="0">
              <a:ln>
                <a:noFill/>
              </a:ln>
              <a:solidFill>
                <a:schemeClr val="tx1"/>
              </a:solidFill>
              <a:effectLst/>
              <a:sym typeface="Symbol" panose="05050102010706020507" pitchFamily="18" charset="2"/>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Konussimon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ham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tengyonli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uchburchak</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bo‘lib</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uchlari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orasidagi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burchak</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55</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hosil</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qiladi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Konuslik</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1:16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ga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konus</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yasovchisiga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nisbatan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47</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24</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tashkil</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etadi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Konussimon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truba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rezbalar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quyidagicha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belgilanadi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K</a:t>
            </a:r>
            <a:r>
              <a:rPr kumimoji="0" lang="en-GB" altLang="ru-RU" sz="2400" b="0" i="0" u="none" strike="noStrike" cap="none" normalizeH="0" baseline="-3000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1/2</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1100" b="0" i="0" u="none" strike="noStrike" cap="none" normalizeH="0" baseline="0" dirty="0">
              <a:ln>
                <a:noFill/>
              </a:ln>
              <a:solidFill>
                <a:schemeClr val="tx1"/>
              </a:solidFill>
              <a:effectLst/>
              <a:sym typeface="Symbol" panose="05050102010706020507" pitchFamily="18" charset="2"/>
            </a:endParaRPr>
          </a:p>
          <a:p>
            <a:pPr marL="0" marR="0" lvl="0" indent="228600" algn="just" defTabSz="914400" rtl="0" eaLnBrk="0" fontAlgn="base" latinLnBrk="0" hangingPunct="0">
              <a:lnSpc>
                <a:spcPct val="100000"/>
              </a:lnSpc>
              <a:spcBef>
                <a:spcPct val="0"/>
              </a:spcBef>
              <a:spcAft>
                <a:spcPct val="0"/>
              </a:spcAft>
              <a:buClrTx/>
              <a:buSzTx/>
              <a:buFontTx/>
              <a:buNone/>
              <a:tabLst/>
            </a:pPr>
            <a:r>
              <a:rPr kumimoji="0" lang="en-GB" altLang="ru-RU" sz="2400" b="1" i="1" u="none" strike="noStrike" cap="none" normalizeH="0" baseline="0" dirty="0" err="1">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Dyuymli</a:t>
            </a:r>
            <a:r>
              <a:rPr kumimoji="0" lang="en-GB" altLang="ru-RU" sz="2400" b="1" i="1" u="none" strike="noStrike" cap="none" normalizeH="0" baseline="0" dirty="0">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1" i="1" u="none" strike="noStrike" cap="none" normalizeH="0" baseline="0" dirty="0" err="1">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a:t>
            </a:r>
            <a:r>
              <a:rPr kumimoji="0" lang="en-GB" altLang="ru-RU" sz="2400" b="1" i="1" u="none" strike="noStrike" cap="none" normalizeH="0" baseline="0" dirty="0">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1" i="1" u="none" strike="noStrike" cap="none" normalizeH="0" baseline="0" dirty="0" err="1">
                <a:ln>
                  <a:noFill/>
                </a:ln>
                <a:solidFill>
                  <a:srgbClr val="00FF00"/>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(14.1-jadval,d)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parametrlarining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konussimon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truba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rezbadan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farqi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profilidagi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burchakning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60</a:t>
            </a:r>
            <a:r>
              <a:rPr kumimoji="0" lang="ru-RU"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ekanligidadir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Shuning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uchun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ham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bularning</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parametrlarida</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masalan</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1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dyuymdagi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o‘ramlar</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soni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yoki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qadami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farq</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bo‘lishi</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GB" altLang="ru-RU" sz="2400" b="0" i="0" u="none" strike="noStrike" cap="none" normalizeH="0" baseline="0" dirty="0" err="1">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tabiiy</a:t>
            </a:r>
            <a:r>
              <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GB" altLang="ru-RU" sz="24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endParaRPr>
          </a:p>
        </p:txBody>
      </p:sp>
    </p:spTree>
    <p:extLst>
      <p:ext uri="{BB962C8B-B14F-4D97-AF65-F5344CB8AC3E}">
        <p14:creationId xmlns:p14="http://schemas.microsoft.com/office/powerpoint/2010/main" val="364752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9</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210517" y="1546621"/>
            <a:ext cx="2523759" cy="38342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Прямоугольник 4"/>
          <p:cNvSpPr/>
          <p:nvPr/>
        </p:nvSpPr>
        <p:spPr>
          <a:xfrm>
            <a:off x="4824047" y="5649882"/>
            <a:ext cx="6096000" cy="646331"/>
          </a:xfrm>
          <a:prstGeom prst="rect">
            <a:avLst/>
          </a:prstGeom>
        </p:spPr>
        <p:txBody>
          <a:bodyPr>
            <a:spAutoFit/>
          </a:bodyPr>
          <a:lstStyle/>
          <a:p>
            <a:r>
              <a:rPr lang="ru-RU" dirty="0" err="1"/>
              <a:t>Kevin</a:t>
            </a:r>
            <a:r>
              <a:rPr lang="ru-RU" dirty="0"/>
              <a:t> V. (2022). </a:t>
            </a:r>
            <a:r>
              <a:rPr lang="ru-RU" dirty="0" err="1"/>
              <a:t>The</a:t>
            </a:r>
            <a:r>
              <a:rPr lang="ru-RU" dirty="0"/>
              <a:t> </a:t>
            </a:r>
            <a:r>
              <a:rPr lang="ru-RU" dirty="0" err="1"/>
              <a:t>Articulated</a:t>
            </a:r>
            <a:r>
              <a:rPr lang="ru-RU" dirty="0"/>
              <a:t> </a:t>
            </a:r>
            <a:r>
              <a:rPr lang="ru-RU" dirty="0" err="1"/>
              <a:t>Wall</a:t>
            </a:r>
            <a:r>
              <a:rPr lang="ru-RU" dirty="0"/>
              <a:t>, </a:t>
            </a:r>
            <a:r>
              <a:rPr lang="ru-RU" dirty="0" err="1"/>
              <a:t>better</a:t>
            </a:r>
            <a:r>
              <a:rPr lang="ru-RU" dirty="0"/>
              <a:t> </a:t>
            </a:r>
            <a:r>
              <a:rPr lang="ru-RU" dirty="0" err="1"/>
              <a:t>known</a:t>
            </a:r>
            <a:r>
              <a:rPr lang="ru-RU" dirty="0"/>
              <a:t> </a:t>
            </a:r>
            <a:r>
              <a:rPr lang="ru-RU" dirty="0" err="1"/>
              <a:t>as</a:t>
            </a:r>
            <a:r>
              <a:rPr lang="ru-RU" dirty="0"/>
              <a:t> </a:t>
            </a:r>
            <a:r>
              <a:rPr lang="ru-RU" dirty="0" err="1"/>
              <a:t>the</a:t>
            </a:r>
            <a:r>
              <a:rPr lang="ru-RU" dirty="0"/>
              <a:t> I-25 </a:t>
            </a:r>
            <a:r>
              <a:rPr lang="ru-RU" dirty="0" err="1"/>
              <a:t>french</a:t>
            </a:r>
            <a:r>
              <a:rPr lang="ru-RU" dirty="0"/>
              <a:t> </a:t>
            </a:r>
            <a:r>
              <a:rPr lang="ru-RU" dirty="0" err="1"/>
              <a:t>fries</a:t>
            </a:r>
            <a:r>
              <a:rPr lang="ru-RU" dirty="0"/>
              <a:t> </a:t>
            </a:r>
            <a:r>
              <a:rPr lang="ru-RU" dirty="0" err="1"/>
              <a:t>by</a:t>
            </a:r>
            <a:r>
              <a:rPr lang="ru-RU" dirty="0"/>
              <a:t> </a:t>
            </a:r>
            <a:r>
              <a:rPr lang="ru-RU" dirty="0" err="1"/>
              <a:t>Herbert</a:t>
            </a:r>
            <a:r>
              <a:rPr lang="ru-RU" dirty="0"/>
              <a:t> </a:t>
            </a:r>
            <a:r>
              <a:rPr lang="ru-RU" dirty="0" err="1"/>
              <a:t>Bayer</a:t>
            </a:r>
            <a:r>
              <a:rPr lang="ru-RU" dirty="0"/>
              <a:t>. </a:t>
            </a:r>
            <a:r>
              <a:rPr lang="ru-RU" dirty="0" err="1"/>
              <a:t>Unsplash</a:t>
            </a:r>
            <a:r>
              <a:rPr lang="ru-RU" dirty="0"/>
              <a:t>. https://unsplash.com/photos/-NUxh4Xop74</a:t>
            </a:r>
          </a:p>
        </p:txBody>
      </p:sp>
      <p:sp>
        <p:nvSpPr>
          <p:cNvPr id="4" name="TextBox 3">
            <a:extLst>
              <a:ext uri="{FF2B5EF4-FFF2-40B4-BE49-F238E27FC236}">
                <a16:creationId xmlns:a16="http://schemas.microsoft.com/office/drawing/2014/main" id="{73E5BF95-F307-8925-6A14-FE69F624618C}"/>
              </a:ext>
            </a:extLst>
          </p:cNvPr>
          <p:cNvSpPr txBox="1"/>
          <p:nvPr/>
        </p:nvSpPr>
        <p:spPr>
          <a:xfrm>
            <a:off x="1207696" y="673534"/>
            <a:ext cx="7021903" cy="4612738"/>
          </a:xfrm>
          <a:prstGeom prst="rect">
            <a:avLst/>
          </a:prstGeom>
          <a:noFill/>
        </p:spPr>
        <p:txBody>
          <a:bodyPr wrap="square">
            <a:spAutoFit/>
          </a:bodyPr>
          <a:lstStyle/>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Trapesiyali</a:t>
            </a:r>
            <a:r>
              <a:rPr lang="en-GB" sz="1800"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rezbalarning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teng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yonli</a:t>
            </a:r>
            <a:r>
              <a:rPr lang="en-GB" sz="1800" dirty="0">
                <a:effectLst/>
                <a:latin typeface="Times New Roman" panose="02020603050405020304" pitchFamily="18" charset="0"/>
                <a:ea typeface="Times New Roman" panose="02020603050405020304" pitchFamily="18" charset="0"/>
              </a:rPr>
              <a:t> (14.1-jadval,e) </a:t>
            </a:r>
            <a:r>
              <a:rPr lang="en-GB" sz="1800" dirty="0" err="1">
                <a:effectLst/>
                <a:latin typeface="Times New Roman" panose="02020603050405020304" pitchFamily="18" charset="0"/>
                <a:ea typeface="Times New Roman" panose="02020603050405020304" pitchFamily="18" charset="0"/>
              </a:rPr>
              <a:t>trapesiyadan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iborat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orasidagi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burchak</a:t>
            </a:r>
            <a:r>
              <a:rPr lang="en-GB" sz="1800" dirty="0">
                <a:effectLst/>
                <a:latin typeface="Times New Roman" panose="02020603050405020304" pitchFamily="18" charset="0"/>
                <a:ea typeface="Times New Roman" panose="02020603050405020304" pitchFamily="18" charset="0"/>
              </a:rPr>
              <a:t> 30</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tashkil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etadi</a:t>
            </a:r>
            <a:r>
              <a:rPr lang="en-GB" sz="1800" dirty="0">
                <a:effectLst/>
                <a:latin typeface="Times New Roman" panose="02020603050405020304" pitchFamily="18" charset="0"/>
                <a:ea typeface="Times New Roman" panose="02020603050405020304" pitchFamily="18" charset="0"/>
              </a:rPr>
              <a:t>. Bu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natijasida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ilgarilanma</a:t>
            </a:r>
            <a:r>
              <a:rPr lang="en-GB" sz="1800" dirty="0">
                <a:effectLst/>
                <a:latin typeface="Times New Roman" panose="02020603050405020304" pitchFamily="18" charset="0"/>
                <a:ea typeface="Times New Roman" panose="02020603050405020304" pitchFamily="18" charset="0"/>
              </a:rPr>
              <a:t> harakat </a:t>
            </a:r>
            <a:r>
              <a:rPr lang="en-GB" sz="1800" dirty="0" err="1">
                <a:effectLst/>
                <a:latin typeface="Times New Roman" panose="02020603050405020304" pitchFamily="18" charset="0"/>
                <a:ea typeface="Times New Roman" panose="02020603050405020304" pitchFamily="18" charset="0"/>
              </a:rPr>
              <a:t>hosil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qilish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Tirak</a:t>
            </a:r>
            <a:r>
              <a:rPr lang="en-GB" sz="1800" b="1" i="1"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rezbalar</a:t>
            </a:r>
            <a:r>
              <a:rPr lang="en-GB" sz="1800" i="1"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(14.1-jadval,j) </a:t>
            </a:r>
            <a:r>
              <a:rPr lang="en-GB" sz="1800" dirty="0" err="1">
                <a:effectLst/>
                <a:latin typeface="Times New Roman" panose="02020603050405020304" pitchFamily="18" charset="0"/>
                <a:ea typeface="Times New Roman" panose="02020603050405020304" pitchFamily="18" charset="0"/>
              </a:rPr>
              <a:t>rezba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o‘qi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yo‘nalishi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bo‘yicha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tamonlama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katta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kuch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ta’sir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etuvchi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mexanizmlarda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qo‘llaniladi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tropesiyaga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o‘xshash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lekin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o‘qqa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paralell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chiziqqa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nisbatan</a:t>
            </a:r>
            <a:r>
              <a:rPr lang="en-GB" sz="1800" dirty="0">
                <a:effectLst/>
                <a:latin typeface="Times New Roman" panose="02020603050405020304" pitchFamily="18" charset="0"/>
                <a:ea typeface="Times New Roman" panose="02020603050405020304" pitchFamily="18" charset="0"/>
              </a:rPr>
              <a:t> 3</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err="1">
                <a:effectLst/>
                <a:latin typeface="Times New Roman" panose="02020603050405020304" pitchFamily="18" charset="0"/>
                <a:ea typeface="Times New Roman" panose="02020603050405020304" pitchFamily="18" charset="0"/>
              </a:rPr>
              <a:t>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ikkinchi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tomoni</a:t>
            </a:r>
            <a:r>
              <a:rPr lang="en-GB" sz="1800" dirty="0">
                <a:effectLst/>
                <a:latin typeface="Times New Roman" panose="02020603050405020304" pitchFamily="18" charset="0"/>
                <a:ea typeface="Times New Roman" panose="02020603050405020304" pitchFamily="18" charset="0"/>
              </a:rPr>
              <a:t> 30</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GB" sz="1800" dirty="0" err="1">
                <a:effectLst/>
                <a:latin typeface="Times New Roman" panose="02020603050405020304" pitchFamily="18" charset="0"/>
                <a:ea typeface="Times New Roman" panose="02020603050405020304" pitchFamily="18" charset="0"/>
              </a:rPr>
              <a:t>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tashkil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etadi</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To‘g‘ri</a:t>
            </a:r>
            <a:r>
              <a:rPr lang="en-GB" sz="1800" b="1" i="1"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burchakli</a:t>
            </a:r>
            <a:r>
              <a:rPr lang="en-GB" sz="1800"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nostandart</a:t>
            </a:r>
            <a:r>
              <a:rPr lang="en-GB" sz="1800" b="1" i="1" dirty="0">
                <a:solidFill>
                  <a:srgbClr val="00FF00"/>
                </a:solidFill>
                <a:effectLst/>
                <a:latin typeface="Times New Roman" panose="02020603050405020304" pitchFamily="18" charset="0"/>
                <a:ea typeface="Times New Roman" panose="02020603050405020304" pitchFamily="18" charset="0"/>
              </a:rPr>
              <a:t> </a:t>
            </a:r>
            <a:r>
              <a:rPr lang="en-GB" sz="1800" b="1" i="1" dirty="0" err="1">
                <a:solidFill>
                  <a:srgbClr val="00FF00"/>
                </a:solidFill>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(14.1-jadval,z) </a:t>
            </a:r>
            <a:r>
              <a:rPr lang="en-GB" sz="1800" dirty="0" err="1">
                <a:effectLst/>
                <a:latin typeface="Times New Roman" panose="02020603050405020304" pitchFamily="18" charset="0"/>
                <a:ea typeface="Times New Roman" panose="02020603050405020304" pitchFamily="18" charset="0"/>
              </a:rPr>
              <a:t>ilgarilanma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yoki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aylanma</a:t>
            </a:r>
            <a:r>
              <a:rPr lang="en-GB" sz="1800" dirty="0">
                <a:effectLst/>
                <a:latin typeface="Times New Roman" panose="02020603050405020304" pitchFamily="18" charset="0"/>
                <a:ea typeface="Times New Roman" panose="02020603050405020304" pitchFamily="18" charset="0"/>
              </a:rPr>
              <a:t> harakat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ishlovchi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kuchli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presslash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yuk </a:t>
            </a:r>
            <a:r>
              <a:rPr lang="en-GB" sz="1800" dirty="0" err="1">
                <a:effectLst/>
                <a:latin typeface="Times New Roman" panose="02020603050405020304" pitchFamily="18" charset="0"/>
                <a:ea typeface="Times New Roman" panose="02020603050405020304" pitchFamily="18" charset="0"/>
              </a:rPr>
              <a:t>ko‘tarishlar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moslamalarida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Mazkur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profillari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to‘g‘ri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burchakli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bo‘lib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asosan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nostandart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ko‘rinishida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bajariladi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1172002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8A37B682-C936-ED09-EE7B-63D8B38A546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10</a:t>
            </a:fld>
            <a:endParaRPr lang="ru-RU" dirty="0"/>
          </a:p>
        </p:txBody>
      </p:sp>
      <p:sp>
        <p:nvSpPr>
          <p:cNvPr id="8" name="TextBox 7">
            <a:extLst>
              <a:ext uri="{FF2B5EF4-FFF2-40B4-BE49-F238E27FC236}">
                <a16:creationId xmlns:a16="http://schemas.microsoft.com/office/drawing/2014/main" id="{013B31FD-2178-75CC-D535-C042673D6B66}"/>
              </a:ext>
            </a:extLst>
          </p:cNvPr>
          <p:cNvSpPr txBox="1"/>
          <p:nvPr/>
        </p:nvSpPr>
        <p:spPr>
          <a:xfrm>
            <a:off x="5953760" y="69761"/>
            <a:ext cx="6096000" cy="457754"/>
          </a:xfrm>
          <a:prstGeom prst="rect">
            <a:avLst/>
          </a:prstGeom>
          <a:noFill/>
        </p:spPr>
        <p:txBody>
          <a:bodyPr wrap="square">
            <a:spAutoFit/>
          </a:bodyPr>
          <a:lstStyle/>
          <a:p>
            <a:pPr algn="r">
              <a:lnSpc>
                <a:spcPct val="150000"/>
              </a:lnSpc>
            </a:pPr>
            <a:r>
              <a:rPr lang="uz-Cyrl-UZ" sz="1800" dirty="0">
                <a:effectLst/>
                <a:latin typeface="Times New Roman" panose="02020603050405020304" pitchFamily="18" charset="0"/>
                <a:ea typeface="Times New Roman" panose="02020603050405020304" pitchFamily="18" charset="0"/>
              </a:rPr>
              <a:t>1</a:t>
            </a:r>
            <a:r>
              <a:rPr lang="ru-RU" sz="18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a:t>
            </a:r>
            <a:r>
              <a:rPr lang="ru-RU" sz="1800" dirty="0">
                <a:effectLst/>
                <a:latin typeface="Times New Roman" panose="02020603050405020304" pitchFamily="18" charset="0"/>
                <a:ea typeface="Times New Roman" panose="02020603050405020304" pitchFamily="18" charset="0"/>
              </a:rPr>
              <a:t>1-jadval</a:t>
            </a:r>
            <a:endParaRPr lang="ru-RU" sz="1100" dirty="0">
              <a:effectLst/>
              <a:latin typeface="Arial" panose="020B0604020202020204" pitchFamily="34" charset="0"/>
              <a:ea typeface="Times New Roman" panose="02020603050405020304" pitchFamily="18" charset="0"/>
            </a:endParaRPr>
          </a:p>
        </p:txBody>
      </p:sp>
      <p:pic>
        <p:nvPicPr>
          <p:cNvPr id="11" name="Рисунок 10">
            <a:extLst>
              <a:ext uri="{FF2B5EF4-FFF2-40B4-BE49-F238E27FC236}">
                <a16:creationId xmlns:a16="http://schemas.microsoft.com/office/drawing/2014/main" id="{B173914B-6866-4937-6AB7-9F0DFA0B87A3}"/>
              </a:ext>
            </a:extLst>
          </p:cNvPr>
          <p:cNvPicPr>
            <a:picLocks noChangeAspect="1"/>
          </p:cNvPicPr>
          <p:nvPr/>
        </p:nvPicPr>
        <p:blipFill>
          <a:blip r:embed="rId2"/>
          <a:stretch>
            <a:fillRect/>
          </a:stretch>
        </p:blipFill>
        <p:spPr>
          <a:xfrm>
            <a:off x="3038974" y="0"/>
            <a:ext cx="6114052" cy="6858000"/>
          </a:xfrm>
          <a:prstGeom prst="rect">
            <a:avLst/>
          </a:prstGeom>
        </p:spPr>
      </p:pic>
    </p:spTree>
    <p:extLst>
      <p:ext uri="{BB962C8B-B14F-4D97-AF65-F5344CB8AC3E}">
        <p14:creationId xmlns:p14="http://schemas.microsoft.com/office/powerpoint/2010/main" val="897768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11</a:t>
            </a:fld>
            <a:endParaRPr lang="ru-RU" dirty="0"/>
          </a:p>
        </p:txBody>
      </p:sp>
      <p:pic>
        <p:nvPicPr>
          <p:cNvPr id="8" name="Рисунок 7"/>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675685" y="1182605"/>
            <a:ext cx="3368212" cy="2245475"/>
          </a:xfrm>
          <a:prstGeom prst="rect">
            <a:avLst/>
          </a:prstGeom>
          <a:ln w="88900" cap="sq" cmpd="thickThin">
            <a:solidFill>
              <a:srgbClr val="000000"/>
            </a:solidFill>
            <a:prstDash val="solid"/>
            <a:miter lim="800000"/>
          </a:ln>
          <a:effectLst>
            <a:innerShdw blurRad="76200">
              <a:srgbClr val="000000"/>
            </a:innerShdw>
          </a:effectLst>
        </p:spPr>
      </p:pic>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12178" y="3575526"/>
            <a:ext cx="4554414" cy="2559485"/>
          </a:xfrm>
          <a:prstGeom prst="rect">
            <a:avLst/>
          </a:prstGeom>
          <a:ln>
            <a:noFill/>
          </a:ln>
          <a:effectLst>
            <a:softEdge rad="112500"/>
          </a:effectLst>
        </p:spPr>
      </p:pic>
      <p:sp>
        <p:nvSpPr>
          <p:cNvPr id="10" name="Прямоугольник 9"/>
          <p:cNvSpPr/>
          <p:nvPr/>
        </p:nvSpPr>
        <p:spPr>
          <a:xfrm>
            <a:off x="2346130" y="6143864"/>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1" name="Прямоугольник 10"/>
          <p:cNvSpPr/>
          <p:nvPr/>
        </p:nvSpPr>
        <p:spPr>
          <a:xfrm>
            <a:off x="9835114" y="625702"/>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875ECC40-B2EB-C6D8-DF86-0A223E037138}"/>
              </a:ext>
            </a:extLst>
          </p:cNvPr>
          <p:cNvSpPr txBox="1"/>
          <p:nvPr/>
        </p:nvSpPr>
        <p:spPr>
          <a:xfrm>
            <a:off x="883920" y="859713"/>
            <a:ext cx="6096000" cy="1742721"/>
          </a:xfrm>
          <a:prstGeom prst="rect">
            <a:avLst/>
          </a:prstGeom>
          <a:noFill/>
        </p:spPr>
        <p:txBody>
          <a:bodyPr wrap="square">
            <a:spAutoFit/>
          </a:bodyPr>
          <a:lstStyle/>
          <a:p>
            <a:pPr algn="ctr">
              <a:lnSpc>
                <a:spcPct val="150000"/>
              </a:lnSpc>
              <a:spcBef>
                <a:spcPts val="1200"/>
              </a:spcBef>
              <a:spcAft>
                <a:spcPts val="300"/>
              </a:spcAft>
            </a:pPr>
            <a:r>
              <a:rPr lang="en-US" sz="1800" b="1" i="1" dirty="0">
                <a:solidFill>
                  <a:schemeClr val="accent1"/>
                </a:solidFill>
                <a:effectLst/>
                <a:latin typeface="Times New Roman" panose="02020603050405020304" pitchFamily="18" charset="0"/>
                <a:ea typeface="Times New Roman" panose="02020603050405020304" pitchFamily="18" charset="0"/>
              </a:rPr>
              <a:t>14.2. </a:t>
            </a:r>
            <a:r>
              <a:rPr lang="en-US" sz="1800" b="1" i="1" dirty="0" err="1">
                <a:solidFill>
                  <a:schemeClr val="accent1"/>
                </a:solidFill>
                <a:effectLst/>
                <a:latin typeface="Times New Roman" panose="02020603050405020304" pitchFamily="18" charset="0"/>
                <a:ea typeface="Times New Roman" panose="02020603050405020304" pitchFamily="18" charset="0"/>
              </a:rPr>
              <a:t>Rezbalarni</a:t>
            </a:r>
            <a:r>
              <a:rPr lang="en-US" sz="1800" b="1" i="1" dirty="0">
                <a:solidFill>
                  <a:schemeClr val="accent1"/>
                </a:solidFill>
                <a:effectLst/>
                <a:latin typeface="Times New Roman" panose="02020603050405020304" pitchFamily="18" charset="0"/>
                <a:ea typeface="Times New Roman" panose="02020603050405020304" pitchFamily="18" charset="0"/>
              </a:rPr>
              <a:t> </a:t>
            </a:r>
            <a:r>
              <a:rPr lang="en-US" sz="1800" b="1" i="1" dirty="0" err="1">
                <a:solidFill>
                  <a:schemeClr val="accent1"/>
                </a:solidFill>
                <a:effectLst/>
                <a:latin typeface="Times New Roman" panose="02020603050405020304" pitchFamily="18" charset="0"/>
                <a:ea typeface="Times New Roman" panose="02020603050405020304" pitchFamily="18" charset="0"/>
              </a:rPr>
              <a:t>chizmada</a:t>
            </a:r>
            <a:r>
              <a:rPr lang="en-US" sz="1800" b="1" i="1" dirty="0">
                <a:solidFill>
                  <a:schemeClr val="accent1"/>
                </a:solidFill>
                <a:effectLst/>
                <a:latin typeface="Times New Roman" panose="02020603050405020304" pitchFamily="18" charset="0"/>
                <a:ea typeface="Times New Roman" panose="02020603050405020304" pitchFamily="18" charset="0"/>
              </a:rPr>
              <a:t> </a:t>
            </a:r>
            <a:r>
              <a:rPr lang="en-US" sz="1800" b="1" i="1" dirty="0" err="1">
                <a:solidFill>
                  <a:schemeClr val="accent1"/>
                </a:solidFill>
                <a:effectLst/>
                <a:latin typeface="Times New Roman" panose="02020603050405020304" pitchFamily="18" charset="0"/>
                <a:ea typeface="Times New Roman" panose="02020603050405020304" pitchFamily="18" charset="0"/>
              </a:rPr>
              <a:t>shartli</a:t>
            </a:r>
            <a:r>
              <a:rPr lang="en-US" sz="1800" b="1" i="1" dirty="0">
                <a:solidFill>
                  <a:schemeClr val="accent1"/>
                </a:solidFill>
                <a:effectLst/>
                <a:latin typeface="Times New Roman" panose="02020603050405020304" pitchFamily="18" charset="0"/>
                <a:ea typeface="Times New Roman" panose="02020603050405020304" pitchFamily="18" charset="0"/>
              </a:rPr>
              <a:t> </a:t>
            </a:r>
            <a:r>
              <a:rPr lang="en-US" sz="1800" b="1" i="1" dirty="0" err="1">
                <a:solidFill>
                  <a:schemeClr val="accent1"/>
                </a:solidFill>
                <a:effectLst/>
                <a:latin typeface="Times New Roman" panose="02020603050405020304" pitchFamily="18" charset="0"/>
                <a:ea typeface="Times New Roman" panose="02020603050405020304" pitchFamily="18" charset="0"/>
              </a:rPr>
              <a:t>tasvirlanishi</a:t>
            </a:r>
            <a:endParaRPr lang="ru-RU" sz="1800" b="1" i="1"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Vint sirtlarini chizmada tasvirlash murakkab bo‘lganligi sababli, ularni chizmalarda tasvirlash shartli bo‘lishini taqozo etadi.</a:t>
            </a:r>
            <a:endParaRPr lang="ru-RU" sz="1100" dirty="0">
              <a:solidFill>
                <a:schemeClr val="accent1"/>
              </a:solidFill>
              <a:effectLst/>
              <a:latin typeface="Arial" panose="020B0604020202020204" pitchFamily="34" charset="0"/>
              <a:ea typeface="Times New Roman" panose="02020603050405020304" pitchFamily="18" charset="0"/>
            </a:endParaRPr>
          </a:p>
        </p:txBody>
      </p:sp>
      <p:sp>
        <p:nvSpPr>
          <p:cNvPr id="6" name="TextBox 5">
            <a:extLst>
              <a:ext uri="{FF2B5EF4-FFF2-40B4-BE49-F238E27FC236}">
                <a16:creationId xmlns:a16="http://schemas.microsoft.com/office/drawing/2014/main" id="{E70F3B79-46A1-3EDC-4BC5-1FC890B3A5A4}"/>
              </a:ext>
            </a:extLst>
          </p:cNvPr>
          <p:cNvSpPr txBox="1"/>
          <p:nvPr/>
        </p:nvSpPr>
        <p:spPr>
          <a:xfrm>
            <a:off x="5821680" y="4081093"/>
            <a:ext cx="6096000" cy="2119747"/>
          </a:xfrm>
          <a:prstGeom prst="rect">
            <a:avLst/>
          </a:prstGeom>
          <a:noFill/>
        </p:spPr>
        <p:txBody>
          <a:bodyPr wrap="square">
            <a:spAutoFit/>
          </a:bodyPr>
          <a:lstStyle/>
          <a:p>
            <a:pPr indent="228600" algn="just">
              <a:lnSpc>
                <a:spcPct val="150000"/>
              </a:lnSpc>
            </a:pPr>
            <a:r>
              <a:rPr lang="en-GB" sz="1800" dirty="0">
                <a:solidFill>
                  <a:schemeClr val="accent1"/>
                </a:solidFill>
                <a:effectLst/>
                <a:latin typeface="Times New Roman" panose="02020603050405020304" pitchFamily="18" charset="0"/>
                <a:ea typeface="Times New Roman" panose="02020603050405020304" pitchFamily="18" charset="0"/>
              </a:rPr>
              <a:t>2.311-68 DS </a:t>
            </a:r>
            <a:r>
              <a:rPr lang="en-GB" sz="1800" dirty="0" err="1">
                <a:solidFill>
                  <a:schemeClr val="accent1"/>
                </a:solidFill>
                <a:effectLst/>
                <a:latin typeface="Times New Roman" panose="02020603050405020304" pitchFamily="18" charset="0"/>
                <a:ea typeface="Times New Roman" panose="02020603050405020304" pitchFamily="18" charset="0"/>
              </a:rPr>
              <a:t>rezbalarni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chizmada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shartli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tasvirlash</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qoidalarini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belgilab</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beradi</a:t>
            </a:r>
            <a:r>
              <a:rPr lang="en-GB"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solidFill>
                  <a:schemeClr val="accent1"/>
                </a:solidFill>
                <a:effectLst/>
                <a:latin typeface="Times New Roman" panose="02020603050405020304" pitchFamily="18" charset="0"/>
                <a:ea typeface="Times New Roman" panose="02020603050405020304" pitchFamily="18" charset="0"/>
              </a:rPr>
              <a:t>Sterjendagi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tash</a:t>
            </a:r>
            <a:r>
              <a:rPr lang="uz-Cyrl-UZ" sz="1800" dirty="0">
                <a:solidFill>
                  <a:schemeClr val="accent1"/>
                </a:solidFill>
                <a:effectLst/>
                <a:latin typeface="Times New Roman" panose="02020603050405020304" pitchFamily="18" charset="0"/>
                <a:ea typeface="Times New Roman" panose="02020603050405020304" pitchFamily="18" charset="0"/>
              </a:rPr>
              <a:t>q</a:t>
            </a:r>
            <a:r>
              <a:rPr lang="en-GB" sz="1800" dirty="0" err="1">
                <a:solidFill>
                  <a:schemeClr val="accent1"/>
                </a:solidFill>
                <a:effectLst/>
                <a:latin typeface="Times New Roman" panose="02020603050405020304" pitchFamily="18" charset="0"/>
                <a:ea typeface="Times New Roman" panose="02020603050405020304" pitchFamily="18" charset="0"/>
              </a:rPr>
              <a:t>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rezbaning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tashqi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diametri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d</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yo‘g‘on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tutash</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chiziq</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bilan</a:t>
            </a:r>
            <a:r>
              <a:rPr lang="uz-Cyrl-UZ" sz="1800" dirty="0">
                <a:solidFill>
                  <a:schemeClr val="accent1"/>
                </a:solidFill>
                <a:effectLst/>
                <a:latin typeface="Times New Roman" panose="02020603050405020304" pitchFamily="18" charset="0"/>
                <a:ea typeface="Times New Roman" panose="02020603050405020304" pitchFamily="18" charset="0"/>
              </a:rPr>
              <a:t>,</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ichki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diametri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d</a:t>
            </a:r>
            <a:r>
              <a:rPr lang="en-GB" sz="1800" baseline="-25000" dirty="0">
                <a:solidFill>
                  <a:schemeClr val="accent1"/>
                </a:solidFill>
                <a:effectLst/>
                <a:latin typeface="Times New Roman" panose="02020603050405020304" pitchFamily="18" charset="0"/>
                <a:ea typeface="Times New Roman" panose="02020603050405020304" pitchFamily="18" charset="0"/>
              </a:rPr>
              <a:t>1</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ingichka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tutash</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chiziq</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bilan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chiziladi</a:t>
            </a:r>
            <a:r>
              <a:rPr lang="en-GB" sz="1800" dirty="0">
                <a:solidFill>
                  <a:schemeClr val="accent1"/>
                </a:solidFill>
                <a:effectLst/>
                <a:latin typeface="Times New Roman" panose="02020603050405020304" pitchFamily="18" charset="0"/>
                <a:ea typeface="Times New Roman" panose="02020603050405020304" pitchFamily="18" charset="0"/>
              </a:rPr>
              <a:t> (14.1,</a:t>
            </a:r>
            <a:r>
              <a:rPr lang="en-GB" sz="1800" i="1" dirty="0">
                <a:solidFill>
                  <a:schemeClr val="accent1"/>
                </a:solidFill>
                <a:effectLst/>
                <a:latin typeface="Times New Roman" panose="02020603050405020304" pitchFamily="18" charset="0"/>
                <a:ea typeface="Times New Roman" panose="02020603050405020304" pitchFamily="18" charset="0"/>
              </a:rPr>
              <a:t>a</a:t>
            </a:r>
            <a:r>
              <a:rPr lang="en-GB" sz="1800" dirty="0">
                <a:solidFill>
                  <a:schemeClr val="accent1"/>
                </a:solidFill>
                <a:effectLst/>
                <a:latin typeface="Times New Roman" panose="02020603050405020304" pitchFamily="18" charset="0"/>
                <a:ea typeface="Times New Roman" panose="02020603050405020304" pitchFamily="18" charset="0"/>
              </a:rPr>
              <a:t>-shakl).</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72141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1D555CE6-F46F-2CC4-E2F7-3EC973E2F48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12</a:t>
            </a:fld>
            <a:endParaRPr lang="ru-RU" dirty="0"/>
          </a:p>
        </p:txBody>
      </p:sp>
      <p:pic>
        <p:nvPicPr>
          <p:cNvPr id="7" name="Рисунок 6" descr="12-01L">
            <a:extLst>
              <a:ext uri="{FF2B5EF4-FFF2-40B4-BE49-F238E27FC236}">
                <a16:creationId xmlns:a16="http://schemas.microsoft.com/office/drawing/2014/main" id="{31A1B305-201A-4CEB-9D72-A9EFEDE447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28774" y="775134"/>
            <a:ext cx="8523098" cy="4558866"/>
          </a:xfrm>
          <a:prstGeom prst="rect">
            <a:avLst/>
          </a:prstGeom>
          <a:noFill/>
          <a:ln>
            <a:noFill/>
          </a:ln>
        </p:spPr>
      </p:pic>
      <p:sp>
        <p:nvSpPr>
          <p:cNvPr id="9" name="TextBox 8">
            <a:extLst>
              <a:ext uri="{FF2B5EF4-FFF2-40B4-BE49-F238E27FC236}">
                <a16:creationId xmlns:a16="http://schemas.microsoft.com/office/drawing/2014/main" id="{37921D28-330E-2027-CBAF-D06A1CA13130}"/>
              </a:ext>
            </a:extLst>
          </p:cNvPr>
          <p:cNvSpPr txBox="1"/>
          <p:nvPr/>
        </p:nvSpPr>
        <p:spPr>
          <a:xfrm>
            <a:off x="2961207" y="5838459"/>
            <a:ext cx="6096000" cy="579582"/>
          </a:xfrm>
          <a:prstGeom prst="rect">
            <a:avLst/>
          </a:prstGeom>
          <a:noFill/>
        </p:spPr>
        <p:txBody>
          <a:bodyPr wrap="square">
            <a:spAutoFit/>
          </a:bodyPr>
          <a:lstStyle/>
          <a:p>
            <a:pPr algn="ctr">
              <a:lnSpc>
                <a:spcPct val="150000"/>
              </a:lnSpc>
            </a:pPr>
            <a:r>
              <a:rPr lang="en-GB" sz="2400" b="1" dirty="0">
                <a:effectLst/>
                <a:latin typeface="Times New Roman" panose="02020603050405020304" pitchFamily="18" charset="0"/>
                <a:ea typeface="Times New Roman" panose="02020603050405020304" pitchFamily="18" charset="0"/>
              </a:rPr>
              <a:t>1</a:t>
            </a:r>
            <a:r>
              <a:rPr lang="ru-RU" sz="2400" b="1" dirty="0">
                <a:effectLst/>
                <a:latin typeface="Times New Roman" panose="02020603050405020304" pitchFamily="18" charset="0"/>
                <a:ea typeface="Times New Roman" panose="02020603050405020304" pitchFamily="18" charset="0"/>
              </a:rPr>
              <a:t>4</a:t>
            </a:r>
            <a:r>
              <a:rPr lang="en-GB" sz="2400" b="1" dirty="0">
                <a:effectLst/>
                <a:latin typeface="Times New Roman" panose="02020603050405020304" pitchFamily="18" charset="0"/>
                <a:ea typeface="Times New Roman" panose="02020603050405020304" pitchFamily="18" charset="0"/>
              </a:rPr>
              <a:t>.1-shakl</a:t>
            </a:r>
            <a:endParaRPr lang="ru-RU" sz="14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794620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13</a:t>
            </a:fld>
            <a:endParaRPr lang="ru-RU"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8543" y="913034"/>
            <a:ext cx="4037384" cy="5383179"/>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5724744" y="6351613"/>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A7F439F5-1690-4533-35CB-91D4BEC68C70}"/>
              </a:ext>
            </a:extLst>
          </p:cNvPr>
          <p:cNvSpPr txBox="1"/>
          <p:nvPr/>
        </p:nvSpPr>
        <p:spPr>
          <a:xfrm>
            <a:off x="843280" y="893754"/>
            <a:ext cx="6096000" cy="2535246"/>
          </a:xfrm>
          <a:prstGeom prst="rect">
            <a:avLst/>
          </a:prstGeom>
          <a:noFill/>
        </p:spPr>
        <p:txBody>
          <a:bodyPr wrap="square">
            <a:spAutoFit/>
          </a:bodyPr>
          <a:lstStyle/>
          <a:p>
            <a:pPr indent="228600" algn="just">
              <a:lnSpc>
                <a:spcPct val="150000"/>
              </a:lnSpc>
            </a:pPr>
            <a:r>
              <a:rPr lang="en-GB" sz="1800">
                <a:solidFill>
                  <a:schemeClr val="accent1"/>
                </a:solidFill>
                <a:effectLst/>
                <a:latin typeface="Times New Roman" panose="02020603050405020304" pitchFamily="18" charset="0"/>
                <a:ea typeface="Times New Roman" panose="02020603050405020304" pitchFamily="18" charset="0"/>
              </a:rPr>
              <a:t>Ushbu ingichka chiziq sterjen faskasini kesib o‘tadi. Rezba o‘qiga perpendikulyar (chapdan ko‘rinish) yo‘nalishdagi tasvirida tashqi aylana chizig‘i </a:t>
            </a:r>
            <a:r>
              <a:rPr lang="en-US" sz="1800">
                <a:solidFill>
                  <a:schemeClr val="accent1"/>
                </a:solidFill>
                <a:effectLst/>
                <a:latin typeface="Times New Roman" panose="02020603050405020304" pitchFamily="18" charset="0"/>
                <a:ea typeface="Times New Roman" panose="02020603050405020304" pitchFamily="18" charset="0"/>
              </a:rPr>
              <a:t>d</a:t>
            </a:r>
            <a:r>
              <a:rPr lang="en-GB" sz="1800">
                <a:solidFill>
                  <a:schemeClr val="accent1"/>
                </a:solidFill>
                <a:effectLst/>
                <a:latin typeface="Times New Roman" panose="02020603050405020304" pitchFamily="18" charset="0"/>
                <a:ea typeface="Times New Roman" panose="02020603050405020304" pitchFamily="18" charset="0"/>
              </a:rPr>
              <a:t> yo‘g‘on va rezba chizig‘i </a:t>
            </a:r>
            <a:r>
              <a:rPr lang="en-US" sz="1800">
                <a:solidFill>
                  <a:schemeClr val="accent1"/>
                </a:solidFill>
                <a:effectLst/>
                <a:latin typeface="Times New Roman" panose="02020603050405020304" pitchFamily="18" charset="0"/>
                <a:ea typeface="Times New Roman" panose="02020603050405020304" pitchFamily="18" charset="0"/>
              </a:rPr>
              <a:t>d</a:t>
            </a:r>
            <a:r>
              <a:rPr lang="en-GB" sz="1800" baseline="-25000">
                <a:solidFill>
                  <a:schemeClr val="accent1"/>
                </a:solidFill>
                <a:effectLst/>
                <a:latin typeface="Times New Roman" panose="02020603050405020304" pitchFamily="18" charset="0"/>
                <a:ea typeface="Times New Roman" panose="02020603050405020304" pitchFamily="18" charset="0"/>
              </a:rPr>
              <a:t>1 ­</a:t>
            </a:r>
            <a:r>
              <a:rPr lang="en-GB" sz="1800">
                <a:solidFill>
                  <a:schemeClr val="accent1"/>
                </a:solidFill>
                <a:effectLst/>
                <a:latin typeface="Times New Roman" panose="02020603050405020304" pitchFamily="18" charset="0"/>
                <a:ea typeface="Times New Roman" panose="02020603050405020304" pitchFamily="18" charset="0"/>
              </a:rPr>
              <a:t>ingichka chiziq bilan taxminan aylananing 1/4 qismi chiziladi. </a:t>
            </a:r>
            <a:r>
              <a:rPr lang="en-US" sz="1800">
                <a:solidFill>
                  <a:schemeClr val="accent1"/>
                </a:solidFill>
                <a:effectLst/>
                <a:latin typeface="Times New Roman" panose="02020603050405020304" pitchFamily="18" charset="0"/>
                <a:ea typeface="Times New Roman" panose="02020603050405020304" pitchFamily="18" charset="0"/>
              </a:rPr>
              <a:t>d</a:t>
            </a:r>
            <a:r>
              <a:rPr lang="en-GB" sz="1800" baseline="-25000">
                <a:solidFill>
                  <a:schemeClr val="accent1"/>
                </a:solidFill>
                <a:effectLst/>
                <a:latin typeface="Times New Roman" panose="02020603050405020304" pitchFamily="18" charset="0"/>
                <a:ea typeface="Times New Roman" panose="02020603050405020304" pitchFamily="18" charset="0"/>
              </a:rPr>
              <a:t>1 ­</a:t>
            </a:r>
            <a:r>
              <a:rPr lang="en-GB" sz="1800">
                <a:solidFill>
                  <a:schemeClr val="accent1"/>
                </a:solidFill>
                <a:effectLst/>
                <a:latin typeface="Times New Roman" panose="02020603050405020304" pitchFamily="18" charset="0"/>
                <a:ea typeface="Times New Roman" panose="02020603050405020304" pitchFamily="18" charset="0"/>
              </a:rPr>
              <a:t>radiusli aylana chizilayotganda uning uzilgan joyi o‘qlardan boshlanib unda tugamasligiga e’tibor berish lozim</a:t>
            </a:r>
            <a:r>
              <a:rPr lang="uz-Cyrl-UZ" sz="1800">
                <a:solidFill>
                  <a:schemeClr val="accent1"/>
                </a:solidFill>
                <a:effectLst/>
                <a:latin typeface="Times New Roman" panose="02020603050405020304" pitchFamily="18" charset="0"/>
                <a:ea typeface="Times New Roman" panose="02020603050405020304" pitchFamily="18" charset="0"/>
              </a:rPr>
              <a:t> (1</a:t>
            </a:r>
            <a:r>
              <a:rPr lang="en-GB" sz="1800">
                <a:solidFill>
                  <a:schemeClr val="accent1"/>
                </a:solidFill>
                <a:effectLst/>
                <a:latin typeface="Times New Roman" panose="02020603050405020304" pitchFamily="18" charset="0"/>
                <a:ea typeface="Times New Roman" panose="02020603050405020304" pitchFamily="18" charset="0"/>
              </a:rPr>
              <a:t>4</a:t>
            </a:r>
            <a:r>
              <a:rPr lang="uz-Cyrl-UZ" sz="1800">
                <a:solidFill>
                  <a:schemeClr val="accent1"/>
                </a:solidFill>
                <a:effectLst/>
                <a:latin typeface="Times New Roman" panose="02020603050405020304" pitchFamily="18" charset="0"/>
                <a:ea typeface="Times New Roman" panose="02020603050405020304" pitchFamily="18" charset="0"/>
              </a:rPr>
              <a:t>.1-shakl)</a:t>
            </a:r>
            <a:r>
              <a:rPr lang="en-GB" sz="1800">
                <a:solidFill>
                  <a:schemeClr val="accent1"/>
                </a:solidFill>
                <a:effectLst/>
                <a:latin typeface="Times New Roman" panose="02020603050405020304" pitchFamily="18" charset="0"/>
                <a:ea typeface="Times New Roman" panose="02020603050405020304" pitchFamily="18" charset="0"/>
              </a:rPr>
              <a:t>. </a:t>
            </a:r>
            <a:endParaRPr lang="ru-RU" sz="1100" dirty="0">
              <a:solidFill>
                <a:schemeClr val="accent1"/>
              </a:solidFill>
              <a:effectLst/>
              <a:latin typeface="Arial" panose="020B0604020202020204" pitchFamily="34" charset="0"/>
              <a:ea typeface="Times New Roman" panose="02020603050405020304" pitchFamily="18" charset="0"/>
            </a:endParaRPr>
          </a:p>
        </p:txBody>
      </p:sp>
      <p:sp>
        <p:nvSpPr>
          <p:cNvPr id="8" name="TextBox 7">
            <a:extLst>
              <a:ext uri="{FF2B5EF4-FFF2-40B4-BE49-F238E27FC236}">
                <a16:creationId xmlns:a16="http://schemas.microsoft.com/office/drawing/2014/main" id="{A0CBE9B9-437C-93D5-67A6-2BED1C8C279D}"/>
              </a:ext>
            </a:extLst>
          </p:cNvPr>
          <p:cNvSpPr txBox="1"/>
          <p:nvPr/>
        </p:nvSpPr>
        <p:spPr>
          <a:xfrm>
            <a:off x="843280" y="4038182"/>
            <a:ext cx="6096000" cy="1704249"/>
          </a:xfrm>
          <a:prstGeom prst="rect">
            <a:avLst/>
          </a:prstGeom>
          <a:noFill/>
        </p:spPr>
        <p:txBody>
          <a:bodyPr wrap="square">
            <a:spAutoFit/>
          </a:bodyPr>
          <a:lstStyle/>
          <a:p>
            <a:pPr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Ichki rezbada yo‘g‘on chiziq bilan ichki diametri d</a:t>
            </a:r>
            <a:r>
              <a:rPr lang="uz-Cyrl-UZ" sz="1800" baseline="-25000" dirty="0">
                <a:solidFill>
                  <a:schemeClr val="accent1"/>
                </a:solidFill>
                <a:effectLst/>
                <a:latin typeface="Times New Roman" panose="02020603050405020304" pitchFamily="18" charset="0"/>
                <a:ea typeface="Times New Roman" panose="02020603050405020304" pitchFamily="18" charset="0"/>
              </a:rPr>
              <a:t>1</a:t>
            </a:r>
            <a:r>
              <a:rPr lang="uz-Cyrl-UZ" sz="1800" dirty="0">
                <a:solidFill>
                  <a:schemeClr val="accent1"/>
                </a:solidFill>
                <a:effectLst/>
                <a:latin typeface="Times New Roman" panose="02020603050405020304" pitchFamily="18" charset="0"/>
                <a:ea typeface="Times New Roman" panose="02020603050405020304" pitchFamily="18" charset="0"/>
              </a:rPr>
              <a:t> va ingichka chiziq bilan d tashqi diametri bo‘ylab ko‘rsatiladi (14.1,b-shakl). Bu yerda asosiy va ingichka chiziqlar orasidagi masofa rezba qadamidan katta bo‘lmasligi zarur.</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611840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991B10D3-5839-C2AD-BC95-E07305335D70}"/>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14</a:t>
            </a:fld>
            <a:endParaRPr lang="ru-RU" dirty="0"/>
          </a:p>
        </p:txBody>
      </p:sp>
      <p:pic>
        <p:nvPicPr>
          <p:cNvPr id="4" name="Рисунок 3" descr="12-02L">
            <a:extLst>
              <a:ext uri="{FF2B5EF4-FFF2-40B4-BE49-F238E27FC236}">
                <a16:creationId xmlns:a16="http://schemas.microsoft.com/office/drawing/2014/main" id="{BF9CD13C-7ADC-25F0-AC63-AB1F2CE7D05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89224" y="217804"/>
            <a:ext cx="6605924" cy="6243955"/>
          </a:xfrm>
          <a:prstGeom prst="rect">
            <a:avLst/>
          </a:prstGeom>
          <a:noFill/>
          <a:ln>
            <a:noFill/>
          </a:ln>
        </p:spPr>
      </p:pic>
      <p:sp>
        <p:nvSpPr>
          <p:cNvPr id="6" name="TextBox 5">
            <a:extLst>
              <a:ext uri="{FF2B5EF4-FFF2-40B4-BE49-F238E27FC236}">
                <a16:creationId xmlns:a16="http://schemas.microsoft.com/office/drawing/2014/main" id="{4E4F6ADA-0699-33A8-3999-A6F65B5C417E}"/>
              </a:ext>
            </a:extLst>
          </p:cNvPr>
          <p:cNvSpPr txBox="1"/>
          <p:nvPr/>
        </p:nvSpPr>
        <p:spPr>
          <a:xfrm>
            <a:off x="7806810" y="167364"/>
            <a:ext cx="6096000" cy="457754"/>
          </a:xfrm>
          <a:prstGeom prst="rect">
            <a:avLst/>
          </a:prstGeom>
          <a:noFill/>
        </p:spPr>
        <p:txBody>
          <a:bodyPr wrap="square">
            <a:spAutoFit/>
          </a:bodyPr>
          <a:lstStyle/>
          <a:p>
            <a:pPr algn="ctr">
              <a:lnSpc>
                <a:spcPct val="150000"/>
              </a:lnSpc>
            </a:pPr>
            <a:r>
              <a:rPr lang="en-US" sz="1800" b="1" dirty="0">
                <a:effectLst/>
                <a:latin typeface="Times New Roman" panose="02020603050405020304" pitchFamily="18" charset="0"/>
                <a:ea typeface="Times New Roman" panose="02020603050405020304" pitchFamily="18" charset="0"/>
              </a:rPr>
              <a:t>1</a:t>
            </a:r>
            <a:r>
              <a:rPr lang="en-GB" sz="1800" b="1" dirty="0">
                <a:effectLst/>
                <a:latin typeface="Times New Roman" panose="02020603050405020304" pitchFamily="18" charset="0"/>
                <a:ea typeface="Times New Roman" panose="02020603050405020304" pitchFamily="18" charset="0"/>
              </a:rPr>
              <a:t>4</a:t>
            </a:r>
            <a:r>
              <a:rPr lang="en-US" sz="1800" b="1" dirty="0">
                <a:effectLst/>
                <a:latin typeface="Times New Roman" panose="02020603050405020304" pitchFamily="18" charset="0"/>
                <a:ea typeface="Times New Roman" panose="02020603050405020304" pitchFamily="18" charset="0"/>
              </a:rPr>
              <a:t>.2-shakl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600460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15</a:t>
            </a:fld>
            <a:endParaRPr lang="ru-RU" dirty="0"/>
          </a:p>
        </p:txBody>
      </p:sp>
      <p:pic>
        <p:nvPicPr>
          <p:cNvPr id="9" name="Рисунок 8"/>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527639" y="978233"/>
            <a:ext cx="4554414" cy="2559485"/>
          </a:xfrm>
          <a:prstGeom prst="rect">
            <a:avLst/>
          </a:prstGeom>
          <a:ln>
            <a:noFill/>
          </a:ln>
          <a:effectLst>
            <a:softEdge rad="112500"/>
          </a:effectLst>
        </p:spPr>
      </p:pic>
      <p:pic>
        <p:nvPicPr>
          <p:cNvPr id="5" name="Рисунок 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11115" y="3513646"/>
            <a:ext cx="3869160" cy="2579440"/>
          </a:xfrm>
          <a:prstGeom prst="rect">
            <a:avLst/>
          </a:prstGeom>
          <a:ln>
            <a:noFill/>
          </a:ln>
          <a:effectLst>
            <a:outerShdw blurRad="292100" dist="139700" dir="2700000" algn="tl" rotWithShape="0">
              <a:srgbClr val="333333">
                <a:alpha val="65000"/>
              </a:srgbClr>
            </a:outerShdw>
          </a:effectLst>
        </p:spPr>
      </p:pic>
      <p:sp>
        <p:nvSpPr>
          <p:cNvPr id="8" name="Прямоугольник 7"/>
          <p:cNvSpPr/>
          <p:nvPr/>
        </p:nvSpPr>
        <p:spPr>
          <a:xfrm>
            <a:off x="2761736" y="6296213"/>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10" name="Прямоугольник 9"/>
          <p:cNvSpPr/>
          <p:nvPr/>
        </p:nvSpPr>
        <p:spPr>
          <a:xfrm>
            <a:off x="9971428" y="3122220"/>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0655ECD1-D16B-CD13-0B5E-87707E1E571E}"/>
              </a:ext>
            </a:extLst>
          </p:cNvPr>
          <p:cNvSpPr txBox="1"/>
          <p:nvPr/>
        </p:nvSpPr>
        <p:spPr>
          <a:xfrm>
            <a:off x="339210" y="1024400"/>
            <a:ext cx="6096000" cy="1704249"/>
          </a:xfrm>
          <a:prstGeom prst="rect">
            <a:avLst/>
          </a:prstGeom>
          <a:noFill/>
        </p:spPr>
        <p:txBody>
          <a:bodyPr wrap="square">
            <a:spAutoFit/>
          </a:bodyPr>
          <a:lstStyle/>
          <a:p>
            <a:pPr indent="228600" algn="just">
              <a:lnSpc>
                <a:spcPct val="150000"/>
              </a:lnSpc>
            </a:pPr>
            <a:r>
              <a:rPr lang="uz-Cyrl-UZ" sz="1800">
                <a:effectLst/>
                <a:latin typeface="Times New Roman" panose="02020603050405020304" pitchFamily="18" charset="0"/>
                <a:ea typeface="Times New Roman" panose="02020603050405020304" pitchFamily="18" charset="0"/>
              </a:rPr>
              <a:t>Rezbali detallarning qirqib yoki kesib ko‘rsatilganda ularni ingichka va tashqi asosiy yo‘g‘on chizig‘igacha shtrixlash lozim bo‘ladi (14.1,b,d-shakl). </a:t>
            </a:r>
            <a:r>
              <a:rPr lang="en-GB" sz="1800">
                <a:effectLst/>
                <a:latin typeface="Times New Roman" panose="02020603050405020304" pitchFamily="18" charset="0"/>
                <a:ea typeface="Times New Roman" panose="02020603050405020304" pitchFamily="18" charset="0"/>
              </a:rPr>
              <a:t>Yuqoridagi qoidalar boshqa turdagi rezbalarga ham taalluqlidir (14.1,g,d,e-shakl).</a:t>
            </a:r>
            <a:endParaRPr lang="ru-RU" sz="1100" dirty="0">
              <a:effectLst/>
              <a:latin typeface="Arial" panose="020B0604020202020204" pitchFamily="34" charset="0"/>
              <a:ea typeface="Times New Roman" panose="02020603050405020304" pitchFamily="18" charset="0"/>
            </a:endParaRPr>
          </a:p>
        </p:txBody>
      </p:sp>
      <p:sp>
        <p:nvSpPr>
          <p:cNvPr id="7" name="TextBox 6">
            <a:extLst>
              <a:ext uri="{FF2B5EF4-FFF2-40B4-BE49-F238E27FC236}">
                <a16:creationId xmlns:a16="http://schemas.microsoft.com/office/drawing/2014/main" id="{EFF14D85-F95F-8FBC-74C6-246752BFB8EE}"/>
              </a:ext>
            </a:extLst>
          </p:cNvPr>
          <p:cNvSpPr txBox="1"/>
          <p:nvPr/>
        </p:nvSpPr>
        <p:spPr>
          <a:xfrm>
            <a:off x="5435600" y="4224825"/>
            <a:ext cx="6096000" cy="873252"/>
          </a:xfrm>
          <a:prstGeom prst="rect">
            <a:avLst/>
          </a:prstGeom>
          <a:noFill/>
        </p:spPr>
        <p:txBody>
          <a:bodyPr wrap="square">
            <a:spAutoFit/>
          </a:bodyPr>
          <a:lstStyle/>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Rezbalarni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tasvirlanishiga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qo‘yish</a:t>
            </a:r>
            <a:r>
              <a:rPr lang="en-GB" sz="1800" dirty="0">
                <a:effectLst/>
                <a:latin typeface="Times New Roman" panose="02020603050405020304" pitchFamily="18" charset="0"/>
                <a:ea typeface="Times New Roman" panose="02020603050405020304" pitchFamily="18" charset="0"/>
              </a:rPr>
              <a:t> 1.2-shaklda </a:t>
            </a:r>
            <a:r>
              <a:rPr lang="en-GB" sz="1800" dirty="0" err="1">
                <a:effectLst/>
                <a:latin typeface="Times New Roman" panose="02020603050405020304" pitchFamily="18" charset="0"/>
                <a:ea typeface="Times New Roman" panose="02020603050405020304" pitchFamily="18" charset="0"/>
              </a:rPr>
              <a:t>to‘liq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ko‘rsatilgan</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236733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16</a:t>
            </a:fld>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73723" y="1633797"/>
            <a:ext cx="2391395" cy="42459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964978" y="5880715"/>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65E72C8F-557F-143D-0B69-EC1439B7EFDD}"/>
              </a:ext>
            </a:extLst>
          </p:cNvPr>
          <p:cNvSpPr txBox="1"/>
          <p:nvPr/>
        </p:nvSpPr>
        <p:spPr>
          <a:xfrm>
            <a:off x="4376397" y="322669"/>
            <a:ext cx="6096000" cy="457754"/>
          </a:xfrm>
          <a:prstGeom prst="rect">
            <a:avLst/>
          </a:prstGeom>
          <a:noFill/>
        </p:spPr>
        <p:txBody>
          <a:bodyPr wrap="square">
            <a:spAutoFit/>
          </a:bodyPr>
          <a:lstStyle/>
          <a:p>
            <a:pPr algn="ctr">
              <a:lnSpc>
                <a:spcPct val="150000"/>
              </a:lnSpc>
              <a:spcBef>
                <a:spcPts val="1200"/>
              </a:spcBef>
              <a:spcAft>
                <a:spcPts val="300"/>
              </a:spcAft>
            </a:pPr>
            <a:r>
              <a:rPr lang="ru-RU" sz="1800" b="1" i="1" dirty="0">
                <a:effectLst/>
                <a:latin typeface="Times New Roman" panose="02020603050405020304" pitchFamily="18" charset="0"/>
                <a:ea typeface="Times New Roman" panose="02020603050405020304" pitchFamily="18" charset="0"/>
              </a:rPr>
              <a:t>14.3. </a:t>
            </a:r>
            <a:r>
              <a:rPr lang="ru-RU" sz="1800" b="1" i="1" dirty="0" err="1">
                <a:effectLst/>
                <a:latin typeface="Times New Roman" panose="02020603050405020304" pitchFamily="18" charset="0"/>
                <a:ea typeface="Times New Roman" panose="02020603050405020304" pitchFamily="18" charset="0"/>
              </a:rPr>
              <a:t>Rezbali</a:t>
            </a:r>
            <a:r>
              <a:rPr lang="ru-RU" sz="1800" b="1" i="1" dirty="0">
                <a:effectLst/>
                <a:latin typeface="Times New Roman" panose="02020603050405020304" pitchFamily="18" charset="0"/>
                <a:ea typeface="Times New Roman" panose="02020603050405020304" pitchFamily="18" charset="0"/>
              </a:rPr>
              <a:t> </a:t>
            </a:r>
            <a:r>
              <a:rPr lang="ru-RU" sz="1800" b="1" i="1" dirty="0" err="1">
                <a:effectLst/>
                <a:latin typeface="Times New Roman" panose="02020603050405020304" pitchFamily="18" charset="0"/>
                <a:ea typeface="Times New Roman" panose="02020603050405020304" pitchFamily="18" charset="0"/>
              </a:rPr>
              <a:t>buyumlar</a:t>
            </a:r>
            <a:endParaRPr lang="ru-RU" sz="1800" b="1" i="1" dirty="0">
              <a:effectLst/>
              <a:latin typeface="Arial" panose="020B0604020202020204" pitchFamily="34" charset="0"/>
              <a:ea typeface="Times New Roman" panose="02020603050405020304" pitchFamily="18" charset="0"/>
            </a:endParaRPr>
          </a:p>
        </p:txBody>
      </p:sp>
      <p:pic>
        <p:nvPicPr>
          <p:cNvPr id="5" name="Рисунок 4" descr="12-03">
            <a:extLst>
              <a:ext uri="{FF2B5EF4-FFF2-40B4-BE49-F238E27FC236}">
                <a16:creationId xmlns:a16="http://schemas.microsoft.com/office/drawing/2014/main" id="{DF2EEC90-8506-B795-25F6-1AFECF587F3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09491" y="1024400"/>
            <a:ext cx="4229811" cy="3323423"/>
          </a:xfrm>
          <a:prstGeom prst="rect">
            <a:avLst/>
          </a:prstGeom>
          <a:noFill/>
          <a:ln>
            <a:noFill/>
          </a:ln>
        </p:spPr>
      </p:pic>
      <p:sp>
        <p:nvSpPr>
          <p:cNvPr id="10" name="TextBox 9">
            <a:extLst>
              <a:ext uri="{FF2B5EF4-FFF2-40B4-BE49-F238E27FC236}">
                <a16:creationId xmlns:a16="http://schemas.microsoft.com/office/drawing/2014/main" id="{36B5D5E7-DAA8-BE2E-5192-DEE2D6BE3E92}"/>
              </a:ext>
            </a:extLst>
          </p:cNvPr>
          <p:cNvSpPr txBox="1"/>
          <p:nvPr/>
        </p:nvSpPr>
        <p:spPr>
          <a:xfrm>
            <a:off x="4376397" y="4591800"/>
            <a:ext cx="6096000" cy="1704249"/>
          </a:xfrm>
          <a:prstGeom prst="rect">
            <a:avLst/>
          </a:prstGeom>
          <a:noFill/>
        </p:spPr>
        <p:txBody>
          <a:bodyPr wrap="square">
            <a:spAutoFit/>
          </a:bodyPr>
          <a:lstStyle/>
          <a:p>
            <a:pPr indent="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Ajraluvchi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birikmalarda</a:t>
            </a:r>
            <a:r>
              <a:rPr lang="en-US" sz="1800" dirty="0">
                <a:solidFill>
                  <a:schemeClr val="accent1"/>
                </a:solidFill>
                <a:effectLst/>
                <a:latin typeface="Times New Roman" panose="02020603050405020304" pitchFamily="18" charset="0"/>
                <a:ea typeface="Times New Roman" panose="02020603050405020304" pitchFamily="18" charset="0"/>
              </a:rPr>
              <a:t> bolt, </a:t>
            </a:r>
            <a:r>
              <a:rPr lang="en-US" sz="1800" dirty="0" err="1">
                <a:solidFill>
                  <a:schemeClr val="accent1"/>
                </a:solidFill>
                <a:effectLst/>
                <a:latin typeface="Times New Roman" panose="02020603050405020304" pitchFamily="18" charset="0"/>
                <a:ea typeface="Times New Roman" panose="02020603050405020304" pitchFamily="18" charset="0"/>
              </a:rPr>
              <a:t>vint</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shpilka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gayka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singari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biriktirish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detallari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keng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qo‘llaniladi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Bunday</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detallarni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bir</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necha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turlari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bo‘lib</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ular</a:t>
            </a:r>
            <a:r>
              <a:rPr lang="en-GB" sz="1800" dirty="0">
                <a:solidFill>
                  <a:schemeClr val="accent1"/>
                </a:solidFill>
                <a:effectLst/>
                <a:latin typeface="Times New Roman" panose="02020603050405020304" pitchFamily="18" charset="0"/>
                <a:ea typeface="Times New Roman" panose="02020603050405020304" pitchFamily="18" charset="0"/>
              </a:rPr>
              <a:t> 1759-70 DS </a:t>
            </a:r>
            <a:r>
              <a:rPr lang="en-GB" sz="1800" dirty="0" err="1">
                <a:solidFill>
                  <a:schemeClr val="accent1"/>
                </a:solidFill>
                <a:effectLst/>
                <a:latin typeface="Times New Roman" panose="02020603050405020304" pitchFamily="18" charset="0"/>
                <a:ea typeface="Times New Roman" panose="02020603050405020304" pitchFamily="18" charset="0"/>
              </a:rPr>
              <a:t>talablariga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binoan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tayyorlanadi</a:t>
            </a:r>
            <a:r>
              <a:rPr lang="en-GB"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219441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D5DAC7DB-C125-CCF3-6ED0-2EF6D03D68F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17</a:t>
            </a:fld>
            <a:endParaRPr lang="ru-RU" dirty="0"/>
          </a:p>
        </p:txBody>
      </p:sp>
      <p:sp>
        <p:nvSpPr>
          <p:cNvPr id="5" name="TextBox 4">
            <a:extLst>
              <a:ext uri="{FF2B5EF4-FFF2-40B4-BE49-F238E27FC236}">
                <a16:creationId xmlns:a16="http://schemas.microsoft.com/office/drawing/2014/main" id="{4513414C-1E91-F222-2080-1701AE0EFAD5}"/>
              </a:ext>
            </a:extLst>
          </p:cNvPr>
          <p:cNvSpPr txBox="1"/>
          <p:nvPr/>
        </p:nvSpPr>
        <p:spPr>
          <a:xfrm>
            <a:off x="1148079" y="298637"/>
            <a:ext cx="11000717" cy="1704249"/>
          </a:xfrm>
          <a:prstGeom prst="rect">
            <a:avLst/>
          </a:prstGeom>
          <a:noFill/>
        </p:spPr>
        <p:txBody>
          <a:bodyPr wrap="square">
            <a:spAutoFit/>
          </a:bodyPr>
          <a:lstStyle/>
          <a:p>
            <a:pPr indent="228600" algn="just">
              <a:lnSpc>
                <a:spcPct val="150000"/>
              </a:lnSpc>
            </a:pPr>
            <a:r>
              <a:rPr lang="en-GB" sz="1800" b="1" i="1" dirty="0">
                <a:effectLst/>
                <a:latin typeface="Times New Roman" panose="02020603050405020304" pitchFamily="18" charset="0"/>
                <a:ea typeface="Times New Roman" panose="02020603050405020304" pitchFamily="18" charset="0"/>
              </a:rPr>
              <a:t>Bolt</a:t>
            </a:r>
            <a:r>
              <a:rPr lang="en-GB" sz="1800" b="1" dirty="0">
                <a:effectLst/>
                <a:latin typeface="Times New Roman" panose="02020603050405020304" pitchFamily="18" charset="0"/>
                <a:ea typeface="Times New Roman" panose="02020603050405020304" pitchFamily="18" charset="0"/>
              </a:rPr>
              <a:t> </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kallakli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o‘yilgan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sterjendir</a:t>
            </a:r>
            <a:r>
              <a:rPr lang="en-GB" sz="1800" dirty="0">
                <a:effectLst/>
                <a:latin typeface="Times New Roman" panose="02020603050405020304" pitchFamily="18" charset="0"/>
                <a:ea typeface="Times New Roman" panose="02020603050405020304" pitchFamily="18" charset="0"/>
              </a:rPr>
              <a:t> (14.3-shakl). Bolt </a:t>
            </a:r>
            <a:r>
              <a:rPr lang="en-GB" sz="1800" dirty="0" err="1">
                <a:effectLst/>
                <a:latin typeface="Times New Roman" panose="02020603050405020304" pitchFamily="18" charset="0"/>
                <a:ea typeface="Times New Roman" panose="02020603050405020304" pitchFamily="18" charset="0"/>
              </a:rPr>
              <a:t>kallagining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shakli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Odatda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ko‘proq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olti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qirrali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kallakka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ega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boltlar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ishlatiladi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a:effectLst/>
                <a:latin typeface="Times New Roman" panose="02020603050405020304" pitchFamily="18" charset="0"/>
                <a:ea typeface="Times New Roman" panose="02020603050405020304" pitchFamily="18" charset="0"/>
              </a:rPr>
              <a:t>14.4-shaklda ana </a:t>
            </a:r>
            <a:r>
              <a:rPr lang="en-GB" sz="1800" dirty="0" err="1">
                <a:effectLst/>
                <a:latin typeface="Times New Roman" panose="02020603050405020304" pitchFamily="18" charset="0"/>
                <a:ea typeface="Times New Roman" panose="02020603050405020304" pitchFamily="18" charset="0"/>
              </a:rPr>
              <a:t>shunday</a:t>
            </a:r>
            <a:r>
              <a:rPr lang="en-GB" sz="1800" dirty="0">
                <a:effectLst/>
                <a:latin typeface="Times New Roman" panose="02020603050405020304" pitchFamily="18" charset="0"/>
                <a:ea typeface="Times New Roman" panose="02020603050405020304" pitchFamily="18" charset="0"/>
              </a:rPr>
              <a:t> bolt </a:t>
            </a:r>
            <a:r>
              <a:rPr lang="en-GB" sz="1800" dirty="0" err="1">
                <a:effectLst/>
                <a:latin typeface="Times New Roman" panose="02020603050405020304" pitchFamily="18" charset="0"/>
                <a:ea typeface="Times New Roman" panose="02020603050405020304" pitchFamily="18" charset="0"/>
              </a:rPr>
              <a:t>chizmasini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bajarish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ko‘rsatilgan</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Standart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boltlarning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o‘lchamlari</a:t>
            </a:r>
            <a:r>
              <a:rPr lang="en-GB" sz="1800" dirty="0">
                <a:effectLst/>
                <a:latin typeface="Times New Roman" panose="02020603050405020304" pitchFamily="18" charset="0"/>
                <a:ea typeface="Times New Roman" panose="02020603050405020304" pitchFamily="18" charset="0"/>
              </a:rPr>
              <a:t> 14.2-jadvalda </a:t>
            </a:r>
            <a:r>
              <a:rPr lang="en-GB" sz="1800" dirty="0" err="1">
                <a:effectLst/>
                <a:latin typeface="Times New Roman" panose="02020603050405020304" pitchFamily="18" charset="0"/>
                <a:ea typeface="Times New Roman" panose="02020603050405020304" pitchFamily="18" charset="0"/>
              </a:rPr>
              <a:t>keltirilgan</a:t>
            </a:r>
            <a:r>
              <a:rPr lang="en-GB" sz="1800" dirty="0">
                <a:effectLst/>
                <a:latin typeface="Times New Roman" panose="02020603050405020304" pitchFamily="18" charset="0"/>
                <a:ea typeface="Times New Roman" panose="02020603050405020304" pitchFamily="18" charset="0"/>
              </a:rPr>
              <a:t>. </a:t>
            </a:r>
            <a:endParaRPr lang="ru-RU" sz="1100" dirty="0">
              <a:effectLst/>
              <a:latin typeface="Arial" panose="020B0604020202020204" pitchFamily="34" charset="0"/>
              <a:ea typeface="Times New Roman" panose="02020603050405020304" pitchFamily="18" charset="0"/>
            </a:endParaRPr>
          </a:p>
        </p:txBody>
      </p:sp>
      <p:pic>
        <p:nvPicPr>
          <p:cNvPr id="6" name="Рисунок 5">
            <a:extLst>
              <a:ext uri="{FF2B5EF4-FFF2-40B4-BE49-F238E27FC236}">
                <a16:creationId xmlns:a16="http://schemas.microsoft.com/office/drawing/2014/main" id="{FEE129B1-66B3-8B36-FDD2-5EC7B5645698}"/>
              </a:ext>
            </a:extLst>
          </p:cNvPr>
          <p:cNvPicPr>
            <a:picLocks noChangeAspect="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1727200" y="2265179"/>
            <a:ext cx="8889044" cy="3403462"/>
          </a:xfrm>
          <a:prstGeom prst="rect">
            <a:avLst/>
          </a:prstGeom>
          <a:noFill/>
          <a:ln>
            <a:noFill/>
          </a:ln>
        </p:spPr>
      </p:pic>
      <p:sp>
        <p:nvSpPr>
          <p:cNvPr id="8" name="TextBox 7">
            <a:extLst>
              <a:ext uri="{FF2B5EF4-FFF2-40B4-BE49-F238E27FC236}">
                <a16:creationId xmlns:a16="http://schemas.microsoft.com/office/drawing/2014/main" id="{45691056-1976-DA10-2155-3825353C0A87}"/>
              </a:ext>
            </a:extLst>
          </p:cNvPr>
          <p:cNvSpPr txBox="1"/>
          <p:nvPr/>
        </p:nvSpPr>
        <p:spPr>
          <a:xfrm>
            <a:off x="3169897" y="5970033"/>
            <a:ext cx="6101080" cy="457754"/>
          </a:xfrm>
          <a:prstGeom prst="rect">
            <a:avLst/>
          </a:prstGeom>
          <a:noFill/>
        </p:spPr>
        <p:txBody>
          <a:bodyPr wrap="square">
            <a:spAutoFit/>
          </a:bodyPr>
          <a:lstStyle/>
          <a:p>
            <a:pPr indent="228600" algn="ctr">
              <a:lnSpc>
                <a:spcPct val="150000"/>
              </a:lnSpc>
            </a:pPr>
            <a:r>
              <a:rPr lang="ru-RU" sz="1800" b="1" dirty="0">
                <a:effectLst/>
                <a:latin typeface="Times New Roman" panose="02020603050405020304" pitchFamily="18" charset="0"/>
                <a:ea typeface="Times New Roman" panose="02020603050405020304" pitchFamily="18" charset="0"/>
              </a:rPr>
              <a:t>14.4-shakl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6566358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96F997C-FC71-47CB-3B4D-A105BA6DD90D}"/>
              </a:ext>
            </a:extLst>
          </p:cNvPr>
          <p:cNvSpPr>
            <a:spLocks noGrp="1"/>
          </p:cNvSpPr>
          <p:nvPr>
            <p:ph type="title"/>
          </p:nvPr>
        </p:nvSpPr>
        <p:spPr/>
        <p:txBody>
          <a:bodyPr/>
          <a:lstStyle/>
          <a:p>
            <a:endParaRPr lang="ru-RU"/>
          </a:p>
        </p:txBody>
      </p:sp>
      <p:sp>
        <p:nvSpPr>
          <p:cNvPr id="3" name="Номер слайда 2">
            <a:extLst>
              <a:ext uri="{FF2B5EF4-FFF2-40B4-BE49-F238E27FC236}">
                <a16:creationId xmlns:a16="http://schemas.microsoft.com/office/drawing/2014/main" id="{EDB65608-8939-4FEE-28FF-D9E332F24D48}"/>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18</a:t>
            </a:fld>
            <a:endParaRPr lang="ru-RU" dirty="0"/>
          </a:p>
        </p:txBody>
      </p:sp>
      <p:sp>
        <p:nvSpPr>
          <p:cNvPr id="5" name="TextBox 4">
            <a:extLst>
              <a:ext uri="{FF2B5EF4-FFF2-40B4-BE49-F238E27FC236}">
                <a16:creationId xmlns:a16="http://schemas.microsoft.com/office/drawing/2014/main" id="{7D82E25A-D092-2177-2766-3CCB024857C9}"/>
              </a:ext>
            </a:extLst>
          </p:cNvPr>
          <p:cNvSpPr txBox="1"/>
          <p:nvPr/>
        </p:nvSpPr>
        <p:spPr>
          <a:xfrm>
            <a:off x="5831840" y="215780"/>
            <a:ext cx="6096000" cy="457754"/>
          </a:xfrm>
          <a:prstGeom prst="rect">
            <a:avLst/>
          </a:prstGeom>
          <a:noFill/>
        </p:spPr>
        <p:txBody>
          <a:bodyPr wrap="square">
            <a:spAutoFit/>
          </a:bodyPr>
          <a:lstStyle/>
          <a:p>
            <a:pPr algn="r">
              <a:lnSpc>
                <a:spcPct val="150000"/>
              </a:lnSpc>
            </a:pPr>
            <a:r>
              <a:rPr lang="ru-RU" sz="1800" dirty="0">
                <a:effectLst/>
                <a:latin typeface="Times New Roman" panose="02020603050405020304" pitchFamily="18" charset="0"/>
                <a:ea typeface="Times New Roman" panose="02020603050405020304" pitchFamily="18" charset="0"/>
              </a:rPr>
              <a:t>14.2-jadval</a:t>
            </a:r>
            <a:endParaRPr lang="ru-RU" sz="1100" dirty="0">
              <a:effectLst/>
              <a:latin typeface="Arial" panose="020B0604020202020204" pitchFamily="34" charset="0"/>
              <a:ea typeface="Times New Roman" panose="02020603050405020304" pitchFamily="18" charset="0"/>
            </a:endParaRPr>
          </a:p>
        </p:txBody>
      </p:sp>
      <p:graphicFrame>
        <p:nvGraphicFramePr>
          <p:cNvPr id="6" name="Таблица 5">
            <a:extLst>
              <a:ext uri="{FF2B5EF4-FFF2-40B4-BE49-F238E27FC236}">
                <a16:creationId xmlns:a16="http://schemas.microsoft.com/office/drawing/2014/main" id="{C3320F9C-BDB4-F5DF-62FF-83D0610F94B0}"/>
              </a:ext>
            </a:extLst>
          </p:cNvPr>
          <p:cNvGraphicFramePr>
            <a:graphicFrameLocks noGrp="1"/>
          </p:cNvGraphicFramePr>
          <p:nvPr>
            <p:extLst>
              <p:ext uri="{D42A27DB-BD31-4B8C-83A1-F6EECF244321}">
                <p14:modId xmlns:p14="http://schemas.microsoft.com/office/powerpoint/2010/main" val="2941027856"/>
              </p:ext>
            </p:extLst>
          </p:nvPr>
        </p:nvGraphicFramePr>
        <p:xfrm>
          <a:off x="1849120" y="600643"/>
          <a:ext cx="8849357" cy="5768461"/>
        </p:xfrm>
        <a:graphic>
          <a:graphicData uri="http://schemas.openxmlformats.org/drawingml/2006/table">
            <a:tbl>
              <a:tblPr firstRow="1" firstCol="1" lastRow="1" lastCol="1" bandRow="1" bandCol="1">
                <a:tableStyleId>{5C22544A-7EE6-4342-B048-85BDC9FD1C3A}</a:tableStyleId>
              </a:tblPr>
              <a:tblGrid>
                <a:gridCol w="2036785">
                  <a:extLst>
                    <a:ext uri="{9D8B030D-6E8A-4147-A177-3AD203B41FA5}">
                      <a16:colId xmlns:a16="http://schemas.microsoft.com/office/drawing/2014/main" val="2494801612"/>
                    </a:ext>
                  </a:extLst>
                </a:gridCol>
                <a:gridCol w="2036785">
                  <a:extLst>
                    <a:ext uri="{9D8B030D-6E8A-4147-A177-3AD203B41FA5}">
                      <a16:colId xmlns:a16="http://schemas.microsoft.com/office/drawing/2014/main" val="205162445"/>
                    </a:ext>
                  </a:extLst>
                </a:gridCol>
                <a:gridCol w="795767">
                  <a:extLst>
                    <a:ext uri="{9D8B030D-6E8A-4147-A177-3AD203B41FA5}">
                      <a16:colId xmlns:a16="http://schemas.microsoft.com/office/drawing/2014/main" val="2641367775"/>
                    </a:ext>
                  </a:extLst>
                </a:gridCol>
                <a:gridCol w="795767">
                  <a:extLst>
                    <a:ext uri="{9D8B030D-6E8A-4147-A177-3AD203B41FA5}">
                      <a16:colId xmlns:a16="http://schemas.microsoft.com/office/drawing/2014/main" val="2429689909"/>
                    </a:ext>
                  </a:extLst>
                </a:gridCol>
                <a:gridCol w="795767">
                  <a:extLst>
                    <a:ext uri="{9D8B030D-6E8A-4147-A177-3AD203B41FA5}">
                      <a16:colId xmlns:a16="http://schemas.microsoft.com/office/drawing/2014/main" val="3435864305"/>
                    </a:ext>
                  </a:extLst>
                </a:gridCol>
                <a:gridCol w="795767">
                  <a:extLst>
                    <a:ext uri="{9D8B030D-6E8A-4147-A177-3AD203B41FA5}">
                      <a16:colId xmlns:a16="http://schemas.microsoft.com/office/drawing/2014/main" val="39338205"/>
                    </a:ext>
                  </a:extLst>
                </a:gridCol>
                <a:gridCol w="795767">
                  <a:extLst>
                    <a:ext uri="{9D8B030D-6E8A-4147-A177-3AD203B41FA5}">
                      <a16:colId xmlns:a16="http://schemas.microsoft.com/office/drawing/2014/main" val="2080755862"/>
                    </a:ext>
                  </a:extLst>
                </a:gridCol>
                <a:gridCol w="796952">
                  <a:extLst>
                    <a:ext uri="{9D8B030D-6E8A-4147-A177-3AD203B41FA5}">
                      <a16:colId xmlns:a16="http://schemas.microsoft.com/office/drawing/2014/main" val="2283162736"/>
                    </a:ext>
                  </a:extLst>
                </a:gridCol>
              </a:tblGrid>
              <a:tr h="1004391">
                <a:tc gridSpan="2">
                  <a:txBody>
                    <a:bodyPr/>
                    <a:lstStyle/>
                    <a:p>
                      <a:pPr indent="228600">
                        <a:lnSpc>
                          <a:spcPct val="150000"/>
                        </a:lnSpc>
                      </a:pPr>
                      <a:r>
                        <a:rPr lang="en-GB" sz="1400">
                          <a:effectLst/>
                        </a:rPr>
                        <a:t>Metrik rezbaning nominal diametri, </a:t>
                      </a:r>
                      <a:r>
                        <a:rPr lang="en-US" sz="1400">
                          <a:effectLst/>
                        </a:rPr>
                        <a:t>d</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a:txBody>
                    <a:bodyPr/>
                    <a:lstStyle/>
                    <a:p>
                      <a:pPr indent="228600">
                        <a:lnSpc>
                          <a:spcPct val="150000"/>
                        </a:lnSpc>
                      </a:pPr>
                      <a:r>
                        <a:rPr lang="en-US" sz="1400">
                          <a:effectLst/>
                        </a:rPr>
                        <a:t>10</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en-US" sz="1400">
                          <a:effectLst/>
                        </a:rPr>
                        <a:t>12</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en-US" sz="1400">
                          <a:effectLst/>
                        </a:rPr>
                        <a:t>16</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en-US" sz="1400">
                          <a:effectLst/>
                        </a:rPr>
                        <a:t>20</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en-US" sz="1400">
                          <a:effectLst/>
                        </a:rPr>
                        <a:t>24</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en-US" sz="1400">
                          <a:effectLst/>
                        </a:rPr>
                        <a:t>30</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925511152"/>
                  </a:ext>
                </a:extLst>
              </a:tr>
              <a:tr h="1004391">
                <a:tc rowSpan="2">
                  <a:txBody>
                    <a:bodyPr/>
                    <a:lstStyle/>
                    <a:p>
                      <a:pPr indent="228600">
                        <a:lnSpc>
                          <a:spcPct val="150000"/>
                        </a:lnSpc>
                      </a:pPr>
                      <a:r>
                        <a:rPr lang="ru-RU" sz="1400">
                          <a:effectLst/>
                        </a:rPr>
                        <a:t>Rezba qadami</a:t>
                      </a:r>
                      <a:r>
                        <a:rPr lang="uz-Cyrl-UZ" sz="1400">
                          <a:effectLst/>
                        </a:rPr>
                        <a:t>,</a:t>
                      </a:r>
                      <a:r>
                        <a:rPr lang="ru-RU" sz="1400">
                          <a:effectLst/>
                        </a:rPr>
                        <a:t> r</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katta </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1,75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2</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2,5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3,0</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3,5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778643194"/>
                  </a:ext>
                </a:extLst>
              </a:tr>
              <a:tr h="469960">
                <a:tc vMerge="1">
                  <a:txBody>
                    <a:bodyPr/>
                    <a:lstStyle/>
                    <a:p>
                      <a:endParaRPr lang="ru-RU"/>
                    </a:p>
                  </a:txBody>
                  <a:tcPr/>
                </a:tc>
                <a:tc>
                  <a:txBody>
                    <a:bodyPr/>
                    <a:lstStyle/>
                    <a:p>
                      <a:pPr indent="228600">
                        <a:lnSpc>
                          <a:spcPct val="150000"/>
                        </a:lnSpc>
                      </a:pPr>
                      <a:r>
                        <a:rPr lang="ru-RU" sz="1400">
                          <a:effectLst/>
                        </a:rPr>
                        <a:t>kichik</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gridSpan="2">
                  <a:txBody>
                    <a:bodyPr/>
                    <a:lstStyle/>
                    <a:p>
                      <a:pPr indent="228600">
                        <a:lnSpc>
                          <a:spcPct val="150000"/>
                        </a:lnSpc>
                      </a:pPr>
                      <a:r>
                        <a:rPr lang="ru-RU" sz="1400">
                          <a:effectLst/>
                        </a:rPr>
                        <a:t>1,25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indent="228600">
                        <a:lnSpc>
                          <a:spcPct val="150000"/>
                        </a:lnSpc>
                      </a:pPr>
                      <a:r>
                        <a:rPr lang="ru-RU" sz="1400">
                          <a:effectLst/>
                        </a:rPr>
                        <a:t>1,5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gridSpan="2">
                  <a:txBody>
                    <a:bodyPr/>
                    <a:lstStyle/>
                    <a:p>
                      <a:pPr indent="228600">
                        <a:lnSpc>
                          <a:spcPct val="150000"/>
                        </a:lnSpc>
                      </a:pPr>
                      <a:r>
                        <a:rPr lang="ru-RU" sz="1400">
                          <a:effectLst/>
                        </a:rPr>
                        <a:t>2</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extLst>
                  <a:ext uri="{0D108BD9-81ED-4DB2-BD59-A6C34878D82A}">
                    <a16:rowId xmlns:a16="http://schemas.microsoft.com/office/drawing/2014/main" val="3795926652"/>
                  </a:ext>
                </a:extLst>
              </a:tr>
              <a:tr h="1280937">
                <a:tc gridSpan="2">
                  <a:txBody>
                    <a:bodyPr/>
                    <a:lstStyle/>
                    <a:p>
                      <a:pPr indent="228600">
                        <a:lnSpc>
                          <a:spcPct val="150000"/>
                        </a:lnSpc>
                      </a:pPr>
                      <a:r>
                        <a:rPr lang="en-US" sz="1400">
                          <a:effectLst/>
                        </a:rPr>
                        <a:t>Kalit tushayotgan joy o‘lchami</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a:txBody>
                    <a:bodyPr/>
                    <a:lstStyle/>
                    <a:p>
                      <a:pPr indent="228600">
                        <a:lnSpc>
                          <a:spcPct val="150000"/>
                        </a:lnSpc>
                      </a:pPr>
                      <a:r>
                        <a:rPr lang="ru-RU" sz="1400">
                          <a:effectLst/>
                        </a:rPr>
                        <a:t>17</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19</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24</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30</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36</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46</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588836239"/>
                  </a:ext>
                </a:extLst>
              </a:tr>
              <a:tr h="1004391">
                <a:tc gridSpan="2">
                  <a:txBody>
                    <a:bodyPr/>
                    <a:lstStyle/>
                    <a:p>
                      <a:pPr indent="228600">
                        <a:lnSpc>
                          <a:spcPct val="150000"/>
                        </a:lnSpc>
                      </a:pPr>
                      <a:r>
                        <a:rPr lang="ru-RU" sz="1400">
                          <a:effectLst/>
                        </a:rPr>
                        <a:t>Kallak balandligi,N</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a:txBody>
                    <a:bodyPr/>
                    <a:lstStyle/>
                    <a:p>
                      <a:pPr indent="228600">
                        <a:lnSpc>
                          <a:spcPct val="150000"/>
                        </a:lnSpc>
                      </a:pPr>
                      <a:r>
                        <a:rPr lang="ru-RU" sz="1400">
                          <a:effectLst/>
                        </a:rPr>
                        <a:t>7</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8</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10</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13</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19</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204525401"/>
                  </a:ext>
                </a:extLst>
              </a:tr>
              <a:tr h="1004391">
                <a:tc gridSpan="2">
                  <a:txBody>
                    <a:bodyPr/>
                    <a:lstStyle/>
                    <a:p>
                      <a:pPr indent="228600">
                        <a:lnSpc>
                          <a:spcPct val="150000"/>
                        </a:lnSpc>
                      </a:pPr>
                      <a:r>
                        <a:rPr lang="ru-RU" sz="1400">
                          <a:effectLst/>
                        </a:rPr>
                        <a:t>Bolt kallagining diametri,</a:t>
                      </a:r>
                      <a:r>
                        <a:rPr lang="en-US" sz="1400">
                          <a:effectLst/>
                        </a:rPr>
                        <a:t>D</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hMerge="1">
                  <a:txBody>
                    <a:bodyPr/>
                    <a:lstStyle/>
                    <a:p>
                      <a:endParaRPr lang="ru-RU"/>
                    </a:p>
                  </a:txBody>
                  <a:tcPr/>
                </a:tc>
                <a:tc>
                  <a:txBody>
                    <a:bodyPr/>
                    <a:lstStyle/>
                    <a:p>
                      <a:pPr indent="228600">
                        <a:lnSpc>
                          <a:spcPct val="150000"/>
                        </a:lnSpc>
                      </a:pPr>
                      <a:r>
                        <a:rPr lang="ru-RU" sz="1400">
                          <a:effectLst/>
                        </a:rPr>
                        <a:t>18,7</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20,9</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26,5</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33,3</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a:effectLst/>
                        </a:rPr>
                        <a:t>39,6</a:t>
                      </a:r>
                      <a:endParaRPr lang="ru-RU"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indent="228600">
                        <a:lnSpc>
                          <a:spcPct val="150000"/>
                        </a:lnSpc>
                      </a:pPr>
                      <a:r>
                        <a:rPr lang="ru-RU" sz="1400" dirty="0">
                          <a:effectLst/>
                        </a:rPr>
                        <a:t>50,9</a:t>
                      </a:r>
                      <a:endParaRPr lang="ru-RU"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64039277"/>
                  </a:ext>
                </a:extLst>
              </a:tr>
            </a:tbl>
          </a:graphicData>
        </a:graphic>
      </p:graphicFrame>
      <p:sp>
        <p:nvSpPr>
          <p:cNvPr id="8" name="TextBox 7">
            <a:extLst>
              <a:ext uri="{FF2B5EF4-FFF2-40B4-BE49-F238E27FC236}">
                <a16:creationId xmlns:a16="http://schemas.microsoft.com/office/drawing/2014/main" id="{DD6082D4-8827-31BF-D36E-FA619959E84E}"/>
              </a:ext>
            </a:extLst>
          </p:cNvPr>
          <p:cNvSpPr txBox="1"/>
          <p:nvPr/>
        </p:nvSpPr>
        <p:spPr>
          <a:xfrm>
            <a:off x="1452877" y="-47369"/>
            <a:ext cx="9245600" cy="457754"/>
          </a:xfrm>
          <a:prstGeom prst="rect">
            <a:avLst/>
          </a:prstGeom>
          <a:noFill/>
        </p:spPr>
        <p:txBody>
          <a:bodyPr wrap="square">
            <a:spAutoFit/>
          </a:bodyPr>
          <a:lstStyle/>
          <a:p>
            <a:pPr algn="ctr">
              <a:lnSpc>
                <a:spcPct val="150000"/>
              </a:lnSpc>
            </a:pPr>
            <a:r>
              <a:rPr lang="ru-RU" sz="1800" b="1" dirty="0" err="1">
                <a:solidFill>
                  <a:srgbClr val="00FF00"/>
                </a:solidFill>
                <a:effectLst/>
                <a:latin typeface="Times New Roman" panose="02020603050405020304" pitchFamily="18" charset="0"/>
                <a:ea typeface="Times New Roman" panose="02020603050405020304" pitchFamily="18" charset="0"/>
              </a:rPr>
              <a:t>Olti</a:t>
            </a:r>
            <a:r>
              <a:rPr lang="ru-RU" sz="1800" b="1" dirty="0">
                <a:solidFill>
                  <a:srgbClr val="00FF00"/>
                </a:solidFill>
                <a:effectLst/>
                <a:latin typeface="Times New Roman" panose="02020603050405020304" pitchFamily="18" charset="0"/>
                <a:ea typeface="Times New Roman" panose="02020603050405020304" pitchFamily="18" charset="0"/>
              </a:rPr>
              <a:t> </a:t>
            </a:r>
            <a:r>
              <a:rPr lang="ru-RU" sz="1800" b="1" dirty="0" err="1">
                <a:solidFill>
                  <a:srgbClr val="00FF00"/>
                </a:solidFill>
                <a:effectLst/>
                <a:latin typeface="Times New Roman" panose="02020603050405020304" pitchFamily="18" charset="0"/>
                <a:ea typeface="Times New Roman" panose="02020603050405020304" pitchFamily="18" charset="0"/>
              </a:rPr>
              <a:t>yoqli</a:t>
            </a:r>
            <a:r>
              <a:rPr lang="ru-RU" sz="1800" b="1" dirty="0">
                <a:solidFill>
                  <a:srgbClr val="00FF00"/>
                </a:solidFill>
                <a:effectLst/>
                <a:latin typeface="Times New Roman" panose="02020603050405020304" pitchFamily="18" charset="0"/>
                <a:ea typeface="Times New Roman" panose="02020603050405020304" pitchFamily="18" charset="0"/>
              </a:rPr>
              <a:t> </a:t>
            </a:r>
            <a:r>
              <a:rPr lang="ru-RU" sz="1800" b="1" dirty="0" err="1">
                <a:solidFill>
                  <a:srgbClr val="00FF00"/>
                </a:solidFill>
                <a:effectLst/>
                <a:latin typeface="Times New Roman" panose="02020603050405020304" pitchFamily="18" charset="0"/>
                <a:ea typeface="Times New Roman" panose="02020603050405020304" pitchFamily="18" charset="0"/>
              </a:rPr>
              <a:t>kallakcha</a:t>
            </a:r>
            <a:r>
              <a:rPr lang="ru-RU" sz="1800" b="1" dirty="0">
                <a:solidFill>
                  <a:srgbClr val="00FF00"/>
                </a:solidFill>
                <a:effectLst/>
                <a:latin typeface="Times New Roman" panose="02020603050405020304" pitchFamily="18" charset="0"/>
                <a:ea typeface="Times New Roman" panose="02020603050405020304" pitchFamily="18" charset="0"/>
              </a:rPr>
              <a:t> </a:t>
            </a:r>
            <a:r>
              <a:rPr lang="ru-RU" sz="1800" b="1" dirty="0" err="1">
                <a:solidFill>
                  <a:srgbClr val="00FF00"/>
                </a:solidFill>
                <a:effectLst/>
                <a:latin typeface="Times New Roman" panose="02020603050405020304" pitchFamily="18" charset="0"/>
                <a:ea typeface="Times New Roman" panose="02020603050405020304" pitchFamily="18" charset="0"/>
              </a:rPr>
              <a:t>ega</a:t>
            </a:r>
            <a:r>
              <a:rPr lang="ru-RU" sz="1800" b="1" dirty="0">
                <a:solidFill>
                  <a:srgbClr val="00FF00"/>
                </a:solidFill>
                <a:effectLst/>
                <a:latin typeface="Times New Roman" panose="02020603050405020304" pitchFamily="18" charset="0"/>
                <a:ea typeface="Times New Roman" panose="02020603050405020304" pitchFamily="18" charset="0"/>
              </a:rPr>
              <a:t> </a:t>
            </a:r>
            <a:r>
              <a:rPr lang="ru-RU" sz="1800" b="1" dirty="0" err="1">
                <a:solidFill>
                  <a:srgbClr val="00FF00"/>
                </a:solidFill>
                <a:effectLst/>
                <a:latin typeface="Times New Roman" panose="02020603050405020304" pitchFamily="18" charset="0"/>
                <a:ea typeface="Times New Roman" panose="02020603050405020304" pitchFamily="18" charset="0"/>
              </a:rPr>
              <a:t>bo‘lgan</a:t>
            </a:r>
            <a:r>
              <a:rPr lang="ru-RU" sz="1800" b="1" dirty="0">
                <a:solidFill>
                  <a:srgbClr val="00FF00"/>
                </a:solidFill>
                <a:effectLst/>
                <a:latin typeface="Times New Roman" panose="02020603050405020304" pitchFamily="18" charset="0"/>
                <a:ea typeface="Times New Roman" panose="02020603050405020304" pitchFamily="18" charset="0"/>
              </a:rPr>
              <a:t> </a:t>
            </a:r>
            <a:r>
              <a:rPr lang="ru-RU" sz="1800" b="1" dirty="0" err="1">
                <a:solidFill>
                  <a:srgbClr val="00FF00"/>
                </a:solidFill>
                <a:effectLst/>
                <a:latin typeface="Times New Roman" panose="02020603050405020304" pitchFamily="18" charset="0"/>
                <a:ea typeface="Times New Roman" panose="02020603050405020304" pitchFamily="18" charset="0"/>
              </a:rPr>
              <a:t>boltlarning</a:t>
            </a:r>
            <a:r>
              <a:rPr lang="ru-RU" sz="1800" b="1" dirty="0">
                <a:solidFill>
                  <a:srgbClr val="00FF00"/>
                </a:solidFill>
                <a:effectLst/>
                <a:latin typeface="Times New Roman" panose="02020603050405020304" pitchFamily="18" charset="0"/>
                <a:ea typeface="Times New Roman" panose="02020603050405020304" pitchFamily="18" charset="0"/>
              </a:rPr>
              <a:t> 7798-70 DS </a:t>
            </a:r>
            <a:r>
              <a:rPr lang="ru-RU" sz="1800" b="1" dirty="0" err="1">
                <a:solidFill>
                  <a:srgbClr val="00FF00"/>
                </a:solidFill>
                <a:effectLst/>
                <a:latin typeface="Times New Roman" panose="02020603050405020304" pitchFamily="18" charset="0"/>
                <a:ea typeface="Times New Roman" panose="02020603050405020304" pitchFamily="18" charset="0"/>
              </a:rPr>
              <a:t>bo‘yicha</a:t>
            </a:r>
            <a:r>
              <a:rPr lang="ru-RU" sz="1800" b="1" dirty="0">
                <a:solidFill>
                  <a:srgbClr val="00FF00"/>
                </a:solidFill>
                <a:effectLst/>
                <a:latin typeface="Times New Roman" panose="02020603050405020304" pitchFamily="18" charset="0"/>
                <a:ea typeface="Times New Roman" panose="02020603050405020304" pitchFamily="18" charset="0"/>
              </a:rPr>
              <a:t> </a:t>
            </a:r>
            <a:r>
              <a:rPr lang="ru-RU" sz="1800" b="1" dirty="0" err="1">
                <a:solidFill>
                  <a:srgbClr val="00FF00"/>
                </a:solidFill>
                <a:effectLst/>
                <a:latin typeface="Times New Roman" panose="02020603050405020304" pitchFamily="18" charset="0"/>
                <a:ea typeface="Times New Roman" panose="02020603050405020304" pitchFamily="18" charset="0"/>
              </a:rPr>
              <a:t>o‘lchamlari</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745091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19</a:t>
            </a:fld>
            <a:endParaRPr lang="ru-RU" dirty="0"/>
          </a:p>
        </p:txBody>
      </p:sp>
      <p:pic>
        <p:nvPicPr>
          <p:cNvPr id="5" name="Рисунок 4"/>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502163" y="2118946"/>
            <a:ext cx="3423137" cy="2567353"/>
          </a:xfrm>
          <a:prstGeom prst="rect">
            <a:avLst/>
          </a:prstGeom>
          <a:ln>
            <a:noFill/>
          </a:ln>
          <a:effectLst>
            <a:outerShdw blurRad="190500" algn="tl" rotWithShape="0">
              <a:srgbClr val="000000">
                <a:alpha val="70000"/>
              </a:srgbClr>
            </a:outerShdw>
          </a:effectLst>
        </p:spPr>
      </p:pic>
      <p:sp>
        <p:nvSpPr>
          <p:cNvPr id="6" name="Прямоугольник 5"/>
          <p:cNvSpPr/>
          <p:nvPr/>
        </p:nvSpPr>
        <p:spPr>
          <a:xfrm>
            <a:off x="8960313" y="4963699"/>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4" name="TextBox 3">
            <a:extLst>
              <a:ext uri="{FF2B5EF4-FFF2-40B4-BE49-F238E27FC236}">
                <a16:creationId xmlns:a16="http://schemas.microsoft.com/office/drawing/2014/main" id="{F5AC2245-997D-D19C-4BE5-978C962EC5A5}"/>
              </a:ext>
            </a:extLst>
          </p:cNvPr>
          <p:cNvSpPr txBox="1"/>
          <p:nvPr/>
        </p:nvSpPr>
        <p:spPr>
          <a:xfrm>
            <a:off x="853440" y="254151"/>
            <a:ext cx="7298484" cy="5859233"/>
          </a:xfrm>
          <a:prstGeom prst="rect">
            <a:avLst/>
          </a:prstGeom>
          <a:noFill/>
        </p:spPr>
        <p:txBody>
          <a:bodyPr wrap="square">
            <a:spAutoFit/>
          </a:bodyPr>
          <a:lstStyle/>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Vintlar</a:t>
            </a:r>
            <a:r>
              <a:rPr lang="en-GB" sz="1800" b="1" dirty="0">
                <a:solidFill>
                  <a:srgbClr val="00FF00"/>
                </a:solidFill>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biriktiriladigan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detallardan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biriga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kiritiladi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kallagi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boltnikidan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boshqacharoq</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shaklda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Ko‘pincha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vintlar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otvyortka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bilan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burab</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kirgizish</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vint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kallagida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maxsus</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ariqcha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o‘yiladi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effectLst/>
                <a:latin typeface="Times New Roman" panose="02020603050405020304" pitchFamily="18" charset="0"/>
                <a:ea typeface="Times New Roman" panose="02020603050405020304" pitchFamily="18" charset="0"/>
              </a:rPr>
              <a:t>Ikki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xil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bajarishda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tayyorlangan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vintlarning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chizmalari</a:t>
            </a:r>
            <a:r>
              <a:rPr lang="en-GB" sz="1800" dirty="0">
                <a:effectLst/>
                <a:latin typeface="Times New Roman" panose="02020603050405020304" pitchFamily="18" charset="0"/>
                <a:ea typeface="Times New Roman" panose="02020603050405020304" pitchFamily="18" charset="0"/>
              </a:rPr>
              <a:t> 14.</a:t>
            </a:r>
            <a:r>
              <a:rPr lang="uz-Cyrl-UZ" sz="1800" dirty="0">
                <a:effectLst/>
                <a:latin typeface="Times New Roman" panose="02020603050405020304" pitchFamily="18" charset="0"/>
                <a:ea typeface="Times New Roman" panose="02020603050405020304" pitchFamily="18" charset="0"/>
              </a:rPr>
              <a:t>5</a:t>
            </a:r>
            <a:r>
              <a:rPr lang="en-GB" sz="1800" dirty="0">
                <a:effectLst/>
                <a:latin typeface="Times New Roman" panose="02020603050405020304" pitchFamily="18" charset="0"/>
                <a:ea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rPr>
              <a:t>shaklda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keltirilgan</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GB" sz="1800" b="1" i="1" dirty="0" err="1">
                <a:solidFill>
                  <a:srgbClr val="00FF00"/>
                </a:solidFill>
                <a:effectLst/>
                <a:latin typeface="Times New Roman" panose="02020603050405020304" pitchFamily="18" charset="0"/>
                <a:ea typeface="Times New Roman" panose="02020603050405020304" pitchFamily="18" charset="0"/>
              </a:rPr>
              <a:t>Shpilka</a:t>
            </a:r>
            <a:r>
              <a:rPr lang="en-GB" sz="1800" b="1" i="1"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Ikki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ochilgan</a:t>
            </a:r>
            <a:r>
              <a:rPr lang="en-GB" sz="1800" dirty="0">
                <a:effectLst/>
                <a:latin typeface="Times New Roman" panose="02020603050405020304" pitchFamily="18" charset="0"/>
                <a:ea typeface="Times New Roman" panose="02020603050405020304" pitchFamily="18" charset="0"/>
              </a:rPr>
              <a:t> (14.6,a-shakl) </a:t>
            </a:r>
            <a:r>
              <a:rPr lang="en-GB" sz="1800" dirty="0" err="1">
                <a:effectLst/>
                <a:latin typeface="Times New Roman" panose="02020603050405020304" pitchFamily="18" charset="0"/>
                <a:ea typeface="Times New Roman" panose="02020603050405020304" pitchFamily="18" charset="0"/>
              </a:rPr>
              <a:t>sterjenga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shpilka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deyiladi</a:t>
            </a:r>
            <a:r>
              <a:rPr lang="en-GB"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en-US" sz="1800" i="1" dirty="0">
                <a:effectLst/>
                <a:latin typeface="Times New Roman" panose="02020603050405020304" pitchFamily="18" charset="0"/>
                <a:ea typeface="Times New Roman" panose="02020603050405020304" pitchFamily="18" charset="0"/>
              </a:rPr>
              <a:t>l</a:t>
            </a:r>
            <a:r>
              <a:rPr lang="en-GB" sz="1800" i="1"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rezbali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tomoni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mahkamlanadigan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detalga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buraladi</a:t>
            </a:r>
            <a:r>
              <a:rPr lang="en-GB" sz="1800" dirty="0">
                <a:effectLst/>
                <a:latin typeface="Times New Roman" panose="02020603050405020304" pitchFamily="18" charset="0"/>
                <a:ea typeface="Times New Roman" panose="02020603050405020304" pitchFamily="18" charset="0"/>
              </a:rPr>
              <a:t> (14.6,b-shakl). U </a:t>
            </a:r>
            <a:r>
              <a:rPr lang="en-GB" sz="1800" dirty="0" err="1">
                <a:effectLst/>
                <a:latin typeface="Times New Roman" panose="02020603050405020304" pitchFamily="18" charset="0"/>
                <a:ea typeface="Times New Roman" panose="02020603050405020304" pitchFamily="18" charset="0"/>
              </a:rPr>
              <a:t>tomonining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uzunligi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po‘lat</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bronza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va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latundan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yasalgan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shpilkalar</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uchun</a:t>
            </a:r>
            <a:r>
              <a:rPr lang="en-GB"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l</a:t>
            </a:r>
            <a:r>
              <a:rPr lang="en-GB" sz="1800" i="1"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a:t>
            </a:r>
            <a:r>
              <a:rPr lang="en-US" sz="1800" i="1" dirty="0">
                <a:effectLst/>
                <a:latin typeface="Times New Roman" panose="02020603050405020304" pitchFamily="18" charset="0"/>
                <a:ea typeface="Times New Roman" panose="02020603050405020304" pitchFamily="18" charset="0"/>
              </a:rPr>
              <a:t>d</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olinadi</a:t>
            </a:r>
            <a:r>
              <a:rPr lang="en-GB" sz="1800" dirty="0">
                <a:effectLst/>
                <a:latin typeface="Times New Roman" panose="02020603050405020304" pitchFamily="18" charset="0"/>
                <a:ea typeface="Times New Roman" panose="02020603050405020304" pitchFamily="18" charset="0"/>
              </a:rPr>
              <a:t>, agar </a:t>
            </a:r>
            <a:r>
              <a:rPr lang="en-GB" sz="1800" dirty="0" err="1">
                <a:effectLst/>
                <a:latin typeface="Times New Roman" panose="02020603050405020304" pitchFamily="18" charset="0"/>
                <a:ea typeface="Times New Roman" panose="02020603050405020304" pitchFamily="18" charset="0"/>
              </a:rPr>
              <a:t>shpilka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cho‘yandan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bo‘lsa</a:t>
            </a:r>
            <a:r>
              <a:rPr lang="en-GB"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l</a:t>
            </a:r>
            <a:r>
              <a:rPr lang="en-GB" sz="1800" i="1" baseline="-25000" dirty="0">
                <a:effectLst/>
                <a:latin typeface="Times New Roman" panose="02020603050405020304" pitchFamily="18" charset="0"/>
                <a:ea typeface="Times New Roman" panose="02020603050405020304" pitchFamily="18" charset="0"/>
              </a:rPr>
              <a:t>1</a:t>
            </a:r>
            <a:r>
              <a:rPr lang="en-GB" sz="1800" i="1" dirty="0">
                <a:effectLst/>
                <a:latin typeface="Times New Roman" panose="02020603050405020304" pitchFamily="18" charset="0"/>
                <a:ea typeface="Times New Roman" panose="02020603050405020304" pitchFamily="18" charset="0"/>
              </a:rPr>
              <a:t>=1,6</a:t>
            </a:r>
            <a:r>
              <a:rPr lang="en-US" sz="1800" i="1" dirty="0">
                <a:effectLst/>
                <a:latin typeface="Times New Roman" panose="02020603050405020304" pitchFamily="18" charset="0"/>
                <a:ea typeface="Times New Roman" panose="02020603050405020304" pitchFamily="18" charset="0"/>
              </a:rPr>
              <a:t>d</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Shpilka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uzunligi</a:t>
            </a:r>
            <a:r>
              <a:rPr lang="en-GB"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l</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deganda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uning</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mahkamlanadigan</a:t>
            </a:r>
            <a:r>
              <a:rPr lang="en-GB"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l</a:t>
            </a:r>
            <a:r>
              <a:rPr lang="en-GB" sz="1800" i="1" baseline="-25000" dirty="0">
                <a:effectLst/>
                <a:latin typeface="Times New Roman" panose="02020603050405020304" pitchFamily="18" charset="0"/>
                <a:ea typeface="Times New Roman" panose="02020603050405020304" pitchFamily="18" charset="0"/>
              </a:rPr>
              <a:t>1</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qismidan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qolgan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qismi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tushuniladi</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Gayka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kirgiziladigan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qismi</a:t>
            </a:r>
            <a:r>
              <a:rPr lang="en-GB"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l</a:t>
            </a:r>
            <a:r>
              <a:rPr lang="en-GB" sz="1800" i="1" baseline="-25000" dirty="0">
                <a:effectLst/>
                <a:latin typeface="Times New Roman" panose="02020603050405020304" pitchFamily="18" charset="0"/>
                <a:ea typeface="Times New Roman" panose="02020603050405020304" pitchFamily="18" charset="0"/>
              </a:rPr>
              <a:t>0</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shpilka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diametri</a:t>
            </a:r>
            <a:r>
              <a:rPr lang="en-GB"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d</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hamda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gayka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kallagi</a:t>
            </a:r>
            <a:r>
              <a:rPr lang="en-GB" sz="1800" dirty="0">
                <a:effectLst/>
                <a:latin typeface="Times New Roman" panose="02020603050405020304" pitchFamily="18" charset="0"/>
                <a:ea typeface="Times New Roman" panose="02020603050405020304" pitchFamily="18" charset="0"/>
              </a:rPr>
              <a:t> </a:t>
            </a:r>
            <a:r>
              <a:rPr lang="en-GB" sz="1800" i="1" dirty="0">
                <a:effectLst/>
                <a:latin typeface="Times New Roman" panose="02020603050405020304" pitchFamily="18" charset="0"/>
                <a:ea typeface="Times New Roman" panose="02020603050405020304" pitchFamily="18" charset="0"/>
              </a:rPr>
              <a:t>N</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balandligiga</a:t>
            </a:r>
            <a:r>
              <a:rPr lang="en-GB" sz="1800" dirty="0">
                <a:effectLst/>
                <a:latin typeface="Times New Roman" panose="02020603050405020304" pitchFamily="18" charset="0"/>
                <a:ea typeface="Times New Roman" panose="02020603050405020304" pitchFamily="18" charset="0"/>
              </a:rPr>
              <a:t> </a:t>
            </a:r>
            <a:r>
              <a:rPr lang="en-GB" sz="1800" dirty="0" err="1">
                <a:effectLst/>
                <a:latin typeface="Times New Roman" panose="02020603050405020304" pitchFamily="18" charset="0"/>
                <a:ea typeface="Times New Roman" panose="02020603050405020304" pitchFamily="18" charset="0"/>
              </a:rPr>
              <a:t>bog‘liq</a:t>
            </a:r>
            <a:r>
              <a:rPr lang="en-GB"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Odatda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shpilka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tomonlariga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ochilgan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rezbalar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diametrda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943824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21A19A2E-F00A-C658-6CF4-45367E33A822}"/>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20</a:t>
            </a:fld>
            <a:endParaRPr lang="ru-RU" dirty="0"/>
          </a:p>
        </p:txBody>
      </p:sp>
      <p:pic>
        <p:nvPicPr>
          <p:cNvPr id="4" name="Рисунок 3" descr="12-05">
            <a:extLst>
              <a:ext uri="{FF2B5EF4-FFF2-40B4-BE49-F238E27FC236}">
                <a16:creationId xmlns:a16="http://schemas.microsoft.com/office/drawing/2014/main" id="{BC728A56-1D0A-400B-8BFA-CA110770EAF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07640" y="528320"/>
            <a:ext cx="6507480" cy="4452486"/>
          </a:xfrm>
          <a:prstGeom prst="rect">
            <a:avLst/>
          </a:prstGeom>
          <a:noFill/>
          <a:ln>
            <a:noFill/>
          </a:ln>
        </p:spPr>
      </p:pic>
      <p:sp>
        <p:nvSpPr>
          <p:cNvPr id="6" name="TextBox 5">
            <a:extLst>
              <a:ext uri="{FF2B5EF4-FFF2-40B4-BE49-F238E27FC236}">
                <a16:creationId xmlns:a16="http://schemas.microsoft.com/office/drawing/2014/main" id="{591BCC96-C45B-540B-F220-C0372FD1AF04}"/>
              </a:ext>
            </a:extLst>
          </p:cNvPr>
          <p:cNvSpPr txBox="1"/>
          <p:nvPr/>
        </p:nvSpPr>
        <p:spPr>
          <a:xfrm>
            <a:off x="3251200" y="5526763"/>
            <a:ext cx="6096000" cy="457754"/>
          </a:xfrm>
          <a:prstGeom prst="rect">
            <a:avLst/>
          </a:prstGeom>
          <a:noFill/>
        </p:spPr>
        <p:txBody>
          <a:bodyPr wrap="square">
            <a:spAutoFit/>
          </a:bodyPr>
          <a:lstStyle/>
          <a:p>
            <a:pPr algn="ctr">
              <a:lnSpc>
                <a:spcPct val="150000"/>
              </a:lnSpc>
            </a:pPr>
            <a:r>
              <a:rPr lang="ru-RU" sz="1800" b="1" dirty="0">
                <a:effectLst/>
                <a:latin typeface="Times New Roman" panose="02020603050405020304" pitchFamily="18" charset="0"/>
                <a:ea typeface="Times New Roman" panose="02020603050405020304" pitchFamily="18" charset="0"/>
              </a:rPr>
              <a:t>14.5-shakl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099636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8ED72F42-62E0-AEA1-A069-48741BBAA3EF}"/>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21</a:t>
            </a:fld>
            <a:endParaRPr lang="ru-RU" dirty="0"/>
          </a:p>
        </p:txBody>
      </p:sp>
      <p:sp>
        <p:nvSpPr>
          <p:cNvPr id="5" name="TextBox 4">
            <a:extLst>
              <a:ext uri="{FF2B5EF4-FFF2-40B4-BE49-F238E27FC236}">
                <a16:creationId xmlns:a16="http://schemas.microsoft.com/office/drawing/2014/main" id="{12027775-F641-070C-3373-0C64275E2A8A}"/>
              </a:ext>
            </a:extLst>
          </p:cNvPr>
          <p:cNvSpPr txBox="1"/>
          <p:nvPr/>
        </p:nvSpPr>
        <p:spPr>
          <a:xfrm>
            <a:off x="5597010" y="298638"/>
            <a:ext cx="6096000" cy="2535246"/>
          </a:xfrm>
          <a:prstGeom prst="rect">
            <a:avLst/>
          </a:prstGeom>
          <a:noFill/>
        </p:spPr>
        <p:txBody>
          <a:bodyPr wrap="square">
            <a:spAutoFit/>
          </a:bodyPr>
          <a:lstStyle/>
          <a:p>
            <a:pPr indent="228600" algn="just">
              <a:lnSpc>
                <a:spcPct val="150000"/>
              </a:lnSpc>
            </a:pPr>
            <a:r>
              <a:rPr lang="ru-RU" sz="1800" b="1" i="1" dirty="0" err="1">
                <a:solidFill>
                  <a:schemeClr val="accent1"/>
                </a:solidFill>
                <a:effectLst/>
                <a:latin typeface="Times New Roman" panose="02020603050405020304" pitchFamily="18" charset="0"/>
                <a:ea typeface="Times New Roman" panose="02020603050405020304" pitchFamily="18" charset="0"/>
              </a:rPr>
              <a:t>Gaykalar</a:t>
            </a:r>
            <a:r>
              <a:rPr lang="ru-RU" sz="1800" b="1" i="1"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Gaykalar</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bolt</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yoki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shpilkani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rezba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ochilgan</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tomoniga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buraladi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shunda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o‘rtadagi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detal</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bolt</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kallagi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va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gayka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orasida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siqilib</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mahkamlanadi</a:t>
            </a:r>
            <a:r>
              <a:rPr lang="ru-RU"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ru-RU" sz="1800" dirty="0" err="1">
                <a:solidFill>
                  <a:schemeClr val="accent1"/>
                </a:solidFill>
                <a:effectLst/>
                <a:latin typeface="Times New Roman" panose="02020603050405020304" pitchFamily="18" charset="0"/>
                <a:ea typeface="Times New Roman" panose="02020603050405020304" pitchFamily="18" charset="0"/>
              </a:rPr>
              <a:t>Gaykalar</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ham</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shakliga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qarab</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har</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xil</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olti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yoqli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kvadrat</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va</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yumaloq</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bo‘lishi</a:t>
            </a:r>
            <a:r>
              <a:rPr lang="ru-RU" sz="1800" dirty="0">
                <a:solidFill>
                  <a:schemeClr val="accent1"/>
                </a:solidFill>
                <a:effectLst/>
                <a:latin typeface="Times New Roman" panose="02020603050405020304" pitchFamily="18" charset="0"/>
                <a:ea typeface="Times New Roman" panose="02020603050405020304" pitchFamily="18" charset="0"/>
              </a:rPr>
              <a:t> </a:t>
            </a:r>
            <a:r>
              <a:rPr lang="ru-RU" sz="1800" dirty="0" err="1">
                <a:solidFill>
                  <a:schemeClr val="accent1"/>
                </a:solidFill>
                <a:effectLst/>
                <a:latin typeface="Times New Roman" panose="02020603050405020304" pitchFamily="18" charset="0"/>
                <a:ea typeface="Times New Roman" panose="02020603050405020304" pitchFamily="18" charset="0"/>
              </a:rPr>
              <a:t>mumkin</a:t>
            </a:r>
            <a:r>
              <a:rPr lang="ru-RU"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Amaliyotda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keng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tarqalgan</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olti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yoqli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gayka</a:t>
            </a:r>
            <a:r>
              <a:rPr lang="uz-Cyrl-UZ" sz="1800" dirty="0">
                <a:solidFill>
                  <a:schemeClr val="accent1"/>
                </a:solidFill>
                <a:effectLst/>
                <a:latin typeface="Times New Roman" panose="02020603050405020304" pitchFamily="18" charset="0"/>
                <a:ea typeface="Times New Roman" panose="02020603050405020304" pitchFamily="18" charset="0"/>
              </a:rPr>
              <a:t> va uning </a:t>
            </a:r>
            <a:r>
              <a:rPr lang="en-GB" sz="1800" dirty="0" err="1">
                <a:solidFill>
                  <a:schemeClr val="accent1"/>
                </a:solidFill>
                <a:effectLst/>
                <a:latin typeface="Times New Roman" panose="02020603050405020304" pitchFamily="18" charset="0"/>
                <a:ea typeface="Times New Roman" panose="02020603050405020304" pitchFamily="18" charset="0"/>
              </a:rPr>
              <a:t>chizmasi</a:t>
            </a:r>
            <a:r>
              <a:rPr lang="en-GB" sz="1800" dirty="0">
                <a:solidFill>
                  <a:schemeClr val="accent1"/>
                </a:solidFill>
                <a:effectLst/>
                <a:latin typeface="Times New Roman" panose="02020603050405020304" pitchFamily="18" charset="0"/>
                <a:ea typeface="Times New Roman" panose="02020603050405020304" pitchFamily="18" charset="0"/>
              </a:rPr>
              <a:t> 14.7-shaklda </a:t>
            </a:r>
            <a:r>
              <a:rPr lang="en-GB" sz="1800" dirty="0" err="1">
                <a:solidFill>
                  <a:schemeClr val="accent1"/>
                </a:solidFill>
                <a:effectLst/>
                <a:latin typeface="Times New Roman" panose="02020603050405020304" pitchFamily="18" charset="0"/>
                <a:ea typeface="Times New Roman" panose="02020603050405020304" pitchFamily="18" charset="0"/>
              </a:rPr>
              <a:t>ko‘rsatilgan</a:t>
            </a:r>
            <a:r>
              <a:rPr lang="en-GB"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pic>
        <p:nvPicPr>
          <p:cNvPr id="6" name="Рисунок 5" descr="12-06a">
            <a:extLst>
              <a:ext uri="{FF2B5EF4-FFF2-40B4-BE49-F238E27FC236}">
                <a16:creationId xmlns:a16="http://schemas.microsoft.com/office/drawing/2014/main" id="{06B94F24-CA54-5494-C152-053EE4D650C7}"/>
              </a:ext>
            </a:extLst>
          </p:cNvPr>
          <p:cNvPicPr>
            <a:picLocks noChangeAspect="1"/>
          </p:cNvPicPr>
          <p:nvPr/>
        </p:nvPicPr>
        <p:blipFill>
          <a:blip r:embed="rId2" cstate="print">
            <a:extLst>
              <a:ext uri="{28A0092B-C50C-407E-A947-70E740481C1C}">
                <a14:useLocalDpi xmlns:a14="http://schemas.microsoft.com/office/drawing/2010/main" val="0"/>
              </a:ext>
            </a:extLst>
          </a:blip>
          <a:srcRect b="-54701"/>
          <a:stretch>
            <a:fillRect/>
          </a:stretch>
        </p:blipFill>
        <p:spPr bwMode="auto">
          <a:xfrm>
            <a:off x="1031874" y="1183016"/>
            <a:ext cx="3631565" cy="2459417"/>
          </a:xfrm>
          <a:prstGeom prst="rect">
            <a:avLst/>
          </a:prstGeom>
          <a:noFill/>
          <a:ln>
            <a:noFill/>
          </a:ln>
        </p:spPr>
      </p:pic>
      <p:pic>
        <p:nvPicPr>
          <p:cNvPr id="7" name="Рисунок 6" descr="12-06">
            <a:extLst>
              <a:ext uri="{FF2B5EF4-FFF2-40B4-BE49-F238E27FC236}">
                <a16:creationId xmlns:a16="http://schemas.microsoft.com/office/drawing/2014/main" id="{E898CE71-9C76-9314-AC14-7B5639BCFF5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8563" y="2883474"/>
            <a:ext cx="2743200" cy="3675888"/>
          </a:xfrm>
          <a:prstGeom prst="rect">
            <a:avLst/>
          </a:prstGeom>
          <a:noFill/>
          <a:ln>
            <a:noFill/>
          </a:ln>
        </p:spPr>
      </p:pic>
      <p:sp>
        <p:nvSpPr>
          <p:cNvPr id="11" name="TextBox 10">
            <a:extLst>
              <a:ext uri="{FF2B5EF4-FFF2-40B4-BE49-F238E27FC236}">
                <a16:creationId xmlns:a16="http://schemas.microsoft.com/office/drawing/2014/main" id="{82F6B80A-2CBD-FD55-E150-893202B0F5F6}"/>
              </a:ext>
            </a:extLst>
          </p:cNvPr>
          <p:cNvSpPr txBox="1"/>
          <p:nvPr/>
        </p:nvSpPr>
        <p:spPr>
          <a:xfrm>
            <a:off x="1316354" y="2991744"/>
            <a:ext cx="6096000" cy="3781741"/>
          </a:xfrm>
          <a:prstGeom prst="rect">
            <a:avLst/>
          </a:prstGeom>
          <a:noFill/>
        </p:spPr>
        <p:txBody>
          <a:bodyPr wrap="square">
            <a:spAutoFit/>
          </a:bodyPr>
          <a:lstStyle/>
          <a:p>
            <a:pPr indent="228600" algn="just">
              <a:lnSpc>
                <a:spcPct val="150000"/>
              </a:lnSpc>
            </a:pPr>
            <a:r>
              <a:rPr lang="en-US" b="1" i="1" dirty="0" err="1">
                <a:solidFill>
                  <a:schemeClr val="accent1"/>
                </a:solidFill>
                <a:effectLst/>
                <a:latin typeface="Times New Roman" panose="02020603050405020304" pitchFamily="18" charset="0"/>
                <a:ea typeface="Times New Roman" panose="02020603050405020304" pitchFamily="18" charset="0"/>
              </a:rPr>
              <a:t>Shaybalar</a:t>
            </a:r>
            <a:r>
              <a:rPr lang="en-US" b="1" i="1"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Shaybalarni</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ishlashdan</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asosiy</a:t>
            </a:r>
            <a:r>
              <a:rPr lang="en-US" dirty="0">
                <a:solidFill>
                  <a:schemeClr val="accent1"/>
                </a:solidFill>
                <a:effectLst/>
                <a:latin typeface="Times New Roman" panose="02020603050405020304" pitchFamily="18" charset="0"/>
                <a:ea typeface="Times New Roman" panose="02020603050405020304" pitchFamily="18" charset="0"/>
              </a:rPr>
              <a:t> ma</a:t>
            </a:r>
            <a:r>
              <a:rPr lang="uz-Cyrl-UZ" dirty="0">
                <a:solidFill>
                  <a:schemeClr val="accent1"/>
                </a:solidFill>
                <a:effectLst/>
                <a:latin typeface="Times New Roman" panose="02020603050405020304" pitchFamily="18" charset="0"/>
                <a:ea typeface="Times New Roman" panose="02020603050405020304" pitchFamily="18" charset="0"/>
              </a:rPr>
              <a:t>q</a:t>
            </a:r>
            <a:r>
              <a:rPr lang="en-US" dirty="0">
                <a:solidFill>
                  <a:schemeClr val="accent1"/>
                </a:solidFill>
                <a:effectLst/>
                <a:latin typeface="Times New Roman" panose="02020603050405020304" pitchFamily="18" charset="0"/>
                <a:ea typeface="Times New Roman" panose="02020603050405020304" pitchFamily="18" charset="0"/>
              </a:rPr>
              <a:t>sad </a:t>
            </a:r>
            <a:r>
              <a:rPr lang="en-US" dirty="0" err="1">
                <a:solidFill>
                  <a:schemeClr val="accent1"/>
                </a:solidFill>
                <a:effectLst/>
                <a:latin typeface="Times New Roman" panose="02020603050405020304" pitchFamily="18" charset="0"/>
                <a:ea typeface="Times New Roman" panose="02020603050405020304" pitchFamily="18" charset="0"/>
              </a:rPr>
              <a:t>uning</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gayka</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bilan</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biriktirilayotgan</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detal</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orasidagi</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zichlikni</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ta’minlashdir</a:t>
            </a:r>
            <a:r>
              <a:rPr lang="uz-Cyrl-UZ"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Undan</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tashqari</a:t>
            </a:r>
            <a:r>
              <a:rPr lang="uz-Cyrl-UZ" dirty="0">
                <a:solidFill>
                  <a:schemeClr val="accent1"/>
                </a:solidFill>
                <a:effectLst/>
                <a:latin typeface="Times New Roman" panose="02020603050405020304" pitchFamily="18" charset="0"/>
                <a:ea typeface="Times New Roman" panose="02020603050405020304" pitchFamily="18" charset="0"/>
              </a:rPr>
              <a:t>,</a:t>
            </a:r>
            <a:r>
              <a:rPr lang="en-US" dirty="0">
                <a:solidFill>
                  <a:schemeClr val="accent1"/>
                </a:solidFill>
                <a:effectLst/>
                <a:latin typeface="Times New Roman" panose="02020603050405020304" pitchFamily="18" charset="0"/>
                <a:ea typeface="Times New Roman" panose="02020603050405020304" pitchFamily="18" charset="0"/>
              </a:rPr>
              <a:t> </a:t>
            </a:r>
            <a:r>
              <a:rPr lang="en-US" dirty="0" err="1">
                <a:solidFill>
                  <a:schemeClr val="accent1"/>
                </a:solidFill>
                <a:effectLst/>
                <a:latin typeface="Times New Roman" panose="02020603050405020304" pitchFamily="18" charset="0"/>
                <a:ea typeface="Times New Roman" panose="02020603050405020304" pitchFamily="18" charset="0"/>
              </a:rPr>
              <a:t>shaybalarning</a:t>
            </a:r>
            <a:r>
              <a:rPr lang="uz-Cyrl-UZ" dirty="0">
                <a:solidFill>
                  <a:schemeClr val="accent1"/>
                </a:solidFill>
                <a:effectLst/>
                <a:latin typeface="Times New Roman" panose="02020603050405020304" pitchFamily="18" charset="0"/>
                <a:ea typeface="Times New Roman" panose="02020603050405020304" pitchFamily="18" charset="0"/>
              </a:rPr>
              <a:t> quyidagi funksiyalarini ham sanab o‘tish mumkin: </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Symbol" panose="05050102010706020507" pitchFamily="18" charset="2"/>
              <a:buChar char=""/>
              <a:tabLst>
                <a:tab pos="457200" algn="l"/>
              </a:tabLst>
            </a:pPr>
            <a:r>
              <a:rPr lang="uz-Cyrl-UZ" dirty="0">
                <a:solidFill>
                  <a:schemeClr val="accent1"/>
                </a:solidFill>
                <a:effectLst/>
                <a:latin typeface="Times New Roman" panose="02020603050405020304" pitchFamily="18" charset="0"/>
                <a:ea typeface="Times New Roman" panose="02020603050405020304" pitchFamily="18" charset="0"/>
              </a:rPr>
              <a:t>Agar bolt va shpilka osti teshiklari aylanasimon bo‘lmasa yoki ularning ostidagi detal sirti nimjon bo‘lganda;</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Symbol" panose="05050102010706020507" pitchFamily="18" charset="2"/>
              <a:buChar char=""/>
              <a:tabLst>
                <a:tab pos="457200" algn="l"/>
              </a:tabLst>
            </a:pPr>
            <a:r>
              <a:rPr lang="en-GB" dirty="0" err="1">
                <a:solidFill>
                  <a:schemeClr val="accent1"/>
                </a:solidFill>
                <a:effectLst/>
                <a:latin typeface="Times New Roman" panose="02020603050405020304" pitchFamily="18" charset="0"/>
                <a:ea typeface="Times New Roman" panose="02020603050405020304" pitchFamily="18" charset="0"/>
              </a:rPr>
              <a:t>Biriktirilgan</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detal</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sirtini</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chizilishidan</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saqlashda</a:t>
            </a:r>
            <a:r>
              <a:rPr lang="en-GB"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a:p>
            <a:pPr marL="342900" lvl="0" indent="-342900">
              <a:lnSpc>
                <a:spcPct val="150000"/>
              </a:lnSpc>
              <a:buFont typeface="Symbol" panose="05050102010706020507" pitchFamily="18" charset="2"/>
              <a:buChar char=""/>
              <a:tabLst>
                <a:tab pos="457200" algn="l"/>
              </a:tabLst>
            </a:pPr>
            <a:r>
              <a:rPr lang="en-GB" dirty="0" err="1">
                <a:solidFill>
                  <a:schemeClr val="accent1"/>
                </a:solidFill>
                <a:effectLst/>
                <a:latin typeface="Times New Roman" panose="02020603050405020304" pitchFamily="18" charset="0"/>
                <a:ea typeface="Times New Roman" panose="02020603050405020304" pitchFamily="18" charset="0"/>
              </a:rPr>
              <a:t>Detal</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yumshoq</a:t>
            </a:r>
            <a:r>
              <a:rPr lang="en-GB" dirty="0">
                <a:solidFill>
                  <a:schemeClr val="accent1"/>
                </a:solidFill>
                <a:effectLst/>
                <a:latin typeface="Times New Roman" panose="02020603050405020304" pitchFamily="18" charset="0"/>
                <a:ea typeface="Times New Roman" panose="02020603050405020304" pitchFamily="18" charset="0"/>
              </a:rPr>
              <a:t> material (</a:t>
            </a:r>
            <a:r>
              <a:rPr lang="en-GB" dirty="0" err="1">
                <a:solidFill>
                  <a:schemeClr val="accent1"/>
                </a:solidFill>
                <a:effectLst/>
                <a:latin typeface="Times New Roman" panose="02020603050405020304" pitchFamily="18" charset="0"/>
                <a:ea typeface="Times New Roman" panose="02020603050405020304" pitchFamily="18" charset="0"/>
              </a:rPr>
              <a:t>alyuminiy</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bronza</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latun</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va</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boshqa</a:t>
            </a:r>
            <a:r>
              <a:rPr lang="en-GB" dirty="0">
                <a:solidFill>
                  <a:schemeClr val="accent1"/>
                </a:solidFill>
                <a:effectLst/>
                <a:latin typeface="Times New Roman" panose="02020603050405020304" pitchFamily="18" charset="0"/>
                <a:ea typeface="Times New Roman" panose="02020603050405020304" pitchFamily="18" charset="0"/>
              </a:rPr>
              <a:t>)</a:t>
            </a:r>
            <a:r>
              <a:rPr lang="en-GB" dirty="0" err="1">
                <a:solidFill>
                  <a:schemeClr val="accent1"/>
                </a:solidFill>
                <a:effectLst/>
                <a:latin typeface="Times New Roman" panose="02020603050405020304" pitchFamily="18" charset="0"/>
                <a:ea typeface="Times New Roman" panose="02020603050405020304" pitchFamily="18" charset="0"/>
              </a:rPr>
              <a:t>lardan</a:t>
            </a:r>
            <a:r>
              <a:rPr lang="en-GB" dirty="0">
                <a:solidFill>
                  <a:schemeClr val="accent1"/>
                </a:solidFill>
                <a:effectLst/>
                <a:latin typeface="Times New Roman" panose="02020603050405020304" pitchFamily="18" charset="0"/>
                <a:ea typeface="Times New Roman" panose="02020603050405020304" pitchFamily="18" charset="0"/>
              </a:rPr>
              <a:t> </a:t>
            </a:r>
            <a:r>
              <a:rPr lang="en-GB" dirty="0" err="1">
                <a:solidFill>
                  <a:schemeClr val="accent1"/>
                </a:solidFill>
                <a:effectLst/>
                <a:latin typeface="Times New Roman" panose="02020603050405020304" pitchFamily="18" charset="0"/>
                <a:ea typeface="Times New Roman" panose="02020603050405020304" pitchFamily="18" charset="0"/>
              </a:rPr>
              <a:t>ishlanganda</a:t>
            </a:r>
            <a:r>
              <a:rPr lang="en-GB"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9422839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CBEADF73-0A36-3410-356F-3E2F1A0B2A9B}"/>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22</a:t>
            </a:fld>
            <a:endParaRPr lang="ru-RU" dirty="0"/>
          </a:p>
        </p:txBody>
      </p:sp>
      <p:pic>
        <p:nvPicPr>
          <p:cNvPr id="4" name="Рисунок 3">
            <a:extLst>
              <a:ext uri="{FF2B5EF4-FFF2-40B4-BE49-F238E27FC236}">
                <a16:creationId xmlns:a16="http://schemas.microsoft.com/office/drawing/2014/main" id="{E25DF5E6-4CEF-CBBB-AAFF-04ACB1F96073}"/>
              </a:ext>
            </a:extLst>
          </p:cNvPr>
          <p:cNvPicPr>
            <a:picLocks noChangeAspect="1"/>
          </p:cNvPicPr>
          <p:nvPr/>
        </p:nvPicPr>
        <p:blipFill>
          <a:blip r:embed="rId2" cstate="print">
            <a:lum contrast="12000"/>
            <a:extLst>
              <a:ext uri="{28A0092B-C50C-407E-A947-70E740481C1C}">
                <a14:useLocalDpi xmlns:a14="http://schemas.microsoft.com/office/drawing/2010/main" val="0"/>
              </a:ext>
            </a:extLst>
          </a:blip>
          <a:srcRect t="7762" r="-2989"/>
          <a:stretch>
            <a:fillRect/>
          </a:stretch>
        </p:blipFill>
        <p:spPr bwMode="auto">
          <a:xfrm>
            <a:off x="1052194" y="673534"/>
            <a:ext cx="4830446" cy="4329058"/>
          </a:xfrm>
          <a:prstGeom prst="rect">
            <a:avLst/>
          </a:prstGeom>
          <a:noFill/>
          <a:ln>
            <a:noFill/>
          </a:ln>
        </p:spPr>
      </p:pic>
      <p:pic>
        <p:nvPicPr>
          <p:cNvPr id="5" name="Рисунок 4">
            <a:extLst>
              <a:ext uri="{FF2B5EF4-FFF2-40B4-BE49-F238E27FC236}">
                <a16:creationId xmlns:a16="http://schemas.microsoft.com/office/drawing/2014/main" id="{5020E3D0-563C-449B-5B12-859106E54254}"/>
              </a:ext>
            </a:extLst>
          </p:cNvPr>
          <p:cNvPicPr>
            <a:picLocks noChangeAspect="1"/>
          </p:cNvPicPr>
          <p:nvPr/>
        </p:nvPicPr>
        <p:blipFill>
          <a:blip r:embed="rId3">
            <a:lum contrast="48000"/>
            <a:extLst>
              <a:ext uri="{28A0092B-C50C-407E-A947-70E740481C1C}">
                <a14:useLocalDpi xmlns:a14="http://schemas.microsoft.com/office/drawing/2010/main" val="0"/>
              </a:ext>
            </a:extLst>
          </a:blip>
          <a:srcRect l="-11615" b="-17493"/>
          <a:stretch>
            <a:fillRect/>
          </a:stretch>
        </p:blipFill>
        <p:spPr bwMode="auto">
          <a:xfrm>
            <a:off x="6762631" y="165099"/>
            <a:ext cx="4377175" cy="4813149"/>
          </a:xfrm>
          <a:prstGeom prst="rect">
            <a:avLst/>
          </a:prstGeom>
          <a:noFill/>
          <a:ln>
            <a:noFill/>
          </a:ln>
        </p:spPr>
      </p:pic>
      <p:sp>
        <p:nvSpPr>
          <p:cNvPr id="7" name="TextBox 6">
            <a:extLst>
              <a:ext uri="{FF2B5EF4-FFF2-40B4-BE49-F238E27FC236}">
                <a16:creationId xmlns:a16="http://schemas.microsoft.com/office/drawing/2014/main" id="{EE039AB7-AE3D-3EC9-38DA-9B65D4228B6C}"/>
              </a:ext>
            </a:extLst>
          </p:cNvPr>
          <p:cNvSpPr txBox="1"/>
          <p:nvPr/>
        </p:nvSpPr>
        <p:spPr>
          <a:xfrm>
            <a:off x="3522147" y="5135818"/>
            <a:ext cx="6096000" cy="457754"/>
          </a:xfrm>
          <a:prstGeom prst="rect">
            <a:avLst/>
          </a:prstGeom>
          <a:noFill/>
        </p:spPr>
        <p:txBody>
          <a:bodyPr wrap="square">
            <a:spAutoFit/>
          </a:bodyPr>
          <a:lstStyle/>
          <a:p>
            <a:pPr>
              <a:lnSpc>
                <a:spcPct val="150000"/>
              </a:lnSpc>
            </a:pPr>
            <a:r>
              <a:rPr lang="ru-RU" sz="1800" b="1" dirty="0">
                <a:effectLst/>
                <a:latin typeface="Times New Roman" panose="02020603050405020304" pitchFamily="18" charset="0"/>
                <a:ea typeface="Times New Roman" panose="02020603050405020304" pitchFamily="18" charset="0"/>
              </a:rPr>
              <a:t>14.7-shakl				14.8-shakl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579098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665026C2-EEDF-34B2-D7C7-EB6251E5E09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23</a:t>
            </a:fld>
            <a:endParaRPr lang="ru-RU" dirty="0"/>
          </a:p>
        </p:txBody>
      </p:sp>
      <p:pic>
        <p:nvPicPr>
          <p:cNvPr id="4" name="Рисунок 3">
            <a:extLst>
              <a:ext uri="{FF2B5EF4-FFF2-40B4-BE49-F238E27FC236}">
                <a16:creationId xmlns:a16="http://schemas.microsoft.com/office/drawing/2014/main" id="{C6ABACDD-B255-47E9-0E0A-DA219EC8331E}"/>
              </a:ext>
            </a:extLst>
          </p:cNvPr>
          <p:cNvPicPr>
            <a:picLocks noChangeAspect="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2090599" y="3032667"/>
            <a:ext cx="7744282" cy="3068941"/>
          </a:xfrm>
          <a:prstGeom prst="rect">
            <a:avLst/>
          </a:prstGeom>
          <a:noFill/>
          <a:ln>
            <a:noFill/>
          </a:ln>
        </p:spPr>
      </p:pic>
      <p:sp>
        <p:nvSpPr>
          <p:cNvPr id="6" name="TextBox 5">
            <a:extLst>
              <a:ext uri="{FF2B5EF4-FFF2-40B4-BE49-F238E27FC236}">
                <a16:creationId xmlns:a16="http://schemas.microsoft.com/office/drawing/2014/main" id="{672640E1-4BCF-2F28-A12D-034F4DA1FB97}"/>
              </a:ext>
            </a:extLst>
          </p:cNvPr>
          <p:cNvSpPr txBox="1"/>
          <p:nvPr/>
        </p:nvSpPr>
        <p:spPr>
          <a:xfrm>
            <a:off x="3004797" y="6296213"/>
            <a:ext cx="6096000" cy="457754"/>
          </a:xfrm>
          <a:prstGeom prst="rect">
            <a:avLst/>
          </a:prstGeom>
          <a:noFill/>
        </p:spPr>
        <p:txBody>
          <a:bodyPr wrap="square">
            <a:spAutoFit/>
          </a:bodyPr>
          <a:lstStyle/>
          <a:p>
            <a:pPr indent="228600" algn="ctr">
              <a:lnSpc>
                <a:spcPct val="150000"/>
              </a:lnSpc>
            </a:pPr>
            <a:r>
              <a:rPr lang="en-US" sz="1800" b="1" dirty="0">
                <a:effectLst/>
                <a:latin typeface="Times New Roman" panose="02020603050405020304" pitchFamily="18" charset="0"/>
                <a:ea typeface="Times New Roman" panose="02020603050405020304" pitchFamily="18" charset="0"/>
              </a:rPr>
              <a:t>1</a:t>
            </a:r>
            <a:r>
              <a:rPr lang="en-GB" sz="1800" b="1" dirty="0">
                <a:effectLst/>
                <a:latin typeface="Times New Roman" panose="02020603050405020304" pitchFamily="18" charset="0"/>
                <a:ea typeface="Times New Roman" panose="02020603050405020304" pitchFamily="18" charset="0"/>
              </a:rPr>
              <a:t>4</a:t>
            </a:r>
            <a:r>
              <a:rPr lang="en-US" sz="1800" b="1" dirty="0">
                <a:effectLst/>
                <a:latin typeface="Times New Roman" panose="02020603050405020304" pitchFamily="18" charset="0"/>
                <a:ea typeface="Times New Roman" panose="02020603050405020304" pitchFamily="18" charset="0"/>
              </a:rPr>
              <a:t>.9-shakl</a:t>
            </a:r>
            <a:endParaRPr lang="ru-RU" sz="1100" dirty="0">
              <a:effectLst/>
              <a:latin typeface="Arial" panose="020B0604020202020204" pitchFamily="34" charset="0"/>
              <a:ea typeface="Times New Roman" panose="02020603050405020304" pitchFamily="18" charset="0"/>
            </a:endParaRPr>
          </a:p>
        </p:txBody>
      </p:sp>
      <p:sp>
        <p:nvSpPr>
          <p:cNvPr id="8" name="TextBox 7">
            <a:extLst>
              <a:ext uri="{FF2B5EF4-FFF2-40B4-BE49-F238E27FC236}">
                <a16:creationId xmlns:a16="http://schemas.microsoft.com/office/drawing/2014/main" id="{7BA9DFE3-A8D7-3DF2-70CC-E7538AA21CC7}"/>
              </a:ext>
            </a:extLst>
          </p:cNvPr>
          <p:cNvSpPr txBox="1"/>
          <p:nvPr/>
        </p:nvSpPr>
        <p:spPr>
          <a:xfrm>
            <a:off x="1577317" y="1024400"/>
            <a:ext cx="8950960" cy="1704249"/>
          </a:xfrm>
          <a:prstGeom prst="rect">
            <a:avLst/>
          </a:prstGeom>
          <a:noFill/>
        </p:spPr>
        <p:txBody>
          <a:bodyPr wrap="square">
            <a:spAutoFit/>
          </a:bodyPr>
          <a:lstStyle/>
          <a:p>
            <a:pPr indent="228600" algn="just">
              <a:lnSpc>
                <a:spcPct val="150000"/>
              </a:lnSpc>
            </a:pPr>
            <a:r>
              <a:rPr lang="en-US" sz="1800" dirty="0" err="1">
                <a:solidFill>
                  <a:schemeClr val="accent1"/>
                </a:solidFill>
                <a:effectLst/>
                <a:latin typeface="Times New Roman" panose="02020603050405020304" pitchFamily="18" charset="0"/>
                <a:ea typeface="Times New Roman" panose="02020603050405020304" pitchFamily="18" charset="0"/>
              </a:rPr>
              <a:t>Ko‘proq</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qo‘llaniladigan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shaybalardan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ikki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xilining</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chizmasi</a:t>
            </a:r>
            <a:r>
              <a:rPr lang="en-US" sz="1800" dirty="0">
                <a:solidFill>
                  <a:schemeClr val="accent1"/>
                </a:solidFill>
                <a:effectLst/>
                <a:latin typeface="Times New Roman" panose="02020603050405020304" pitchFamily="18" charset="0"/>
                <a:ea typeface="Times New Roman" panose="02020603050405020304" pitchFamily="18" charset="0"/>
              </a:rPr>
              <a:t> 1</a:t>
            </a:r>
            <a:r>
              <a:rPr lang="en-GB" sz="1800" dirty="0">
                <a:solidFill>
                  <a:schemeClr val="accent1"/>
                </a:solidFill>
                <a:effectLst/>
                <a:latin typeface="Times New Roman" panose="02020603050405020304" pitchFamily="18" charset="0"/>
                <a:ea typeface="Times New Roman" panose="02020603050405020304" pitchFamily="18" charset="0"/>
              </a:rPr>
              <a:t>4</a:t>
            </a:r>
            <a:r>
              <a:rPr lang="en-US" sz="1800" dirty="0">
                <a:solidFill>
                  <a:schemeClr val="accent1"/>
                </a:solidFill>
                <a:effectLst/>
                <a:latin typeface="Times New Roman" panose="02020603050405020304" pitchFamily="18" charset="0"/>
                <a:ea typeface="Times New Roman" panose="02020603050405020304" pitchFamily="18" charset="0"/>
              </a:rPr>
              <a:t>.8-shaklda </a:t>
            </a:r>
            <a:r>
              <a:rPr lang="en-US" sz="1800" dirty="0" err="1">
                <a:solidFill>
                  <a:schemeClr val="accent1"/>
                </a:solidFill>
                <a:effectLst/>
                <a:latin typeface="Times New Roman" panose="02020603050405020304" pitchFamily="18" charset="0"/>
                <a:ea typeface="Times New Roman" panose="02020603050405020304" pitchFamily="18" charset="0"/>
              </a:rPr>
              <a:t>ko‘rsatilgan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Silkinish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yoki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tebranish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natijasida</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o‘z-o‘zidan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bo‘shab</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ketishdan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saqlash</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uchun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prujinasimon</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shaybalar</a:t>
            </a:r>
            <a:r>
              <a:rPr lang="en-US" sz="1800" dirty="0">
                <a:solidFill>
                  <a:schemeClr val="accent1"/>
                </a:solidFill>
                <a:effectLst/>
                <a:latin typeface="Times New Roman" panose="02020603050405020304" pitchFamily="18" charset="0"/>
                <a:ea typeface="Times New Roman" panose="02020603050405020304" pitchFamily="18" charset="0"/>
              </a:rPr>
              <a:t> </a:t>
            </a:r>
            <a:r>
              <a:rPr lang="en-US" sz="1800" dirty="0" err="1">
                <a:solidFill>
                  <a:schemeClr val="accent1"/>
                </a:solidFill>
                <a:effectLst/>
                <a:latin typeface="Times New Roman" panose="02020603050405020304" pitchFamily="18" charset="0"/>
                <a:ea typeface="Times New Roman" panose="02020603050405020304" pitchFamily="18" charset="0"/>
              </a:rPr>
              <a:t>ishlatiladi</a:t>
            </a:r>
            <a:r>
              <a:rPr lang="en-US" sz="1800" dirty="0">
                <a:solidFill>
                  <a:schemeClr val="accent1"/>
                </a:solidFill>
                <a:effectLst/>
                <a:latin typeface="Times New Roman" panose="02020603050405020304" pitchFamily="18" charset="0"/>
                <a:ea typeface="Times New Roman" panose="02020603050405020304" pitchFamily="18" charset="0"/>
              </a:rPr>
              <a:t>. </a:t>
            </a:r>
            <a:r>
              <a:rPr lang="en-GB" sz="1800" dirty="0">
                <a:solidFill>
                  <a:schemeClr val="accent1"/>
                </a:solidFill>
                <a:effectLst/>
                <a:latin typeface="Times New Roman" panose="02020603050405020304" pitchFamily="18" charset="0"/>
                <a:ea typeface="Times New Roman" panose="02020603050405020304" pitchFamily="18" charset="0"/>
              </a:rPr>
              <a:t>14.9-shaklda </a:t>
            </a:r>
            <a:r>
              <a:rPr lang="en-GB" sz="1800" dirty="0" err="1">
                <a:solidFill>
                  <a:schemeClr val="accent1"/>
                </a:solidFill>
                <a:effectLst/>
                <a:latin typeface="Times New Roman" panose="02020603050405020304" pitchFamily="18" charset="0"/>
                <a:ea typeface="Times New Roman" panose="02020603050405020304" pitchFamily="18" charset="0"/>
              </a:rPr>
              <a:t>ushbu</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shaybalarning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chizmasi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va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birikmada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ishlatilishi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chizmalari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keltirilgan</a:t>
            </a:r>
            <a:r>
              <a:rPr lang="en-GB"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2832024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24</a:t>
            </a:fld>
            <a:endParaRPr lang="ru-RU" dirty="0"/>
          </a:p>
        </p:txBody>
      </p:sp>
      <p:sp>
        <p:nvSpPr>
          <p:cNvPr id="4" name="TextBox 3">
            <a:extLst>
              <a:ext uri="{FF2B5EF4-FFF2-40B4-BE49-F238E27FC236}">
                <a16:creationId xmlns:a16="http://schemas.microsoft.com/office/drawing/2014/main" id="{8C4E4D06-AE96-B7EF-D585-6B3CE1557913}"/>
              </a:ext>
            </a:extLst>
          </p:cNvPr>
          <p:cNvSpPr txBox="1"/>
          <p:nvPr/>
        </p:nvSpPr>
        <p:spPr>
          <a:xfrm>
            <a:off x="5303520" y="585235"/>
            <a:ext cx="6096000" cy="4651210"/>
          </a:xfrm>
          <a:prstGeom prst="rect">
            <a:avLst/>
          </a:prstGeom>
          <a:noFill/>
        </p:spPr>
        <p:txBody>
          <a:bodyPr wrap="square">
            <a:spAutoFit/>
          </a:bodyPr>
          <a:lstStyle/>
          <a:p>
            <a:pPr algn="ctr">
              <a:lnSpc>
                <a:spcPct val="150000"/>
              </a:lnSpc>
              <a:spcBef>
                <a:spcPts val="1200"/>
              </a:spcBef>
              <a:spcAft>
                <a:spcPts val="300"/>
              </a:spcAft>
            </a:pPr>
            <a:r>
              <a:rPr lang="en-GB" sz="1800" b="1" i="1" dirty="0">
                <a:solidFill>
                  <a:schemeClr val="accent1"/>
                </a:solidFill>
                <a:effectLst/>
                <a:latin typeface="Times New Roman" panose="02020603050405020304" pitchFamily="18" charset="0"/>
                <a:ea typeface="Times New Roman" panose="02020603050405020304" pitchFamily="18" charset="0"/>
              </a:rPr>
              <a:t>14.4. </a:t>
            </a:r>
            <a:r>
              <a:rPr lang="en-GB" sz="1800" b="1" i="1" dirty="0" err="1">
                <a:solidFill>
                  <a:schemeClr val="accent1"/>
                </a:solidFill>
                <a:effectLst/>
                <a:latin typeface="Times New Roman" panose="02020603050405020304" pitchFamily="18" charset="0"/>
                <a:ea typeface="Times New Roman" panose="02020603050405020304" pitchFamily="18" charset="0"/>
              </a:rPr>
              <a:t>Boltli</a:t>
            </a:r>
            <a:r>
              <a:rPr lang="en-GB" sz="1800" b="1" i="1" dirty="0">
                <a:solidFill>
                  <a:schemeClr val="accent1"/>
                </a:solidFill>
                <a:effectLst/>
                <a:latin typeface="Times New Roman" panose="02020603050405020304" pitchFamily="18" charset="0"/>
                <a:ea typeface="Times New Roman" panose="02020603050405020304" pitchFamily="18" charset="0"/>
              </a:rPr>
              <a:t> </a:t>
            </a:r>
            <a:r>
              <a:rPr lang="en-GB" sz="1800" b="1" i="1" dirty="0" err="1">
                <a:solidFill>
                  <a:schemeClr val="accent1"/>
                </a:solidFill>
                <a:effectLst/>
                <a:latin typeface="Times New Roman" panose="02020603050405020304" pitchFamily="18" charset="0"/>
                <a:ea typeface="Times New Roman" panose="02020603050405020304" pitchFamily="18" charset="0"/>
              </a:rPr>
              <a:t>birikmalar</a:t>
            </a:r>
            <a:endParaRPr lang="ru-RU" sz="1800" b="1" i="1"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Boltli birikmalarni tasvirlashda bolt, gayka va shaybalarning o‘lchamlari DS ga muvofiq olinadi. O‘quv jarayonida boltli birikmalarni chizish uchun, o‘lchamlari bolt diametri va sterjen uzunligiga nisbatan shartli bajarilgani ma’qul. </a:t>
            </a:r>
            <a:endParaRPr lang="ru-RU" sz="1100"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Bolt uzunligi </a:t>
            </a:r>
            <a:r>
              <a:rPr lang="uz-Cyrl-UZ" sz="1800" i="1" dirty="0">
                <a:solidFill>
                  <a:schemeClr val="accent1"/>
                </a:solidFill>
                <a:effectLst/>
                <a:latin typeface="Times New Roman" panose="02020603050405020304" pitchFamily="18" charset="0"/>
                <a:ea typeface="Times New Roman" panose="02020603050405020304" pitchFamily="18" charset="0"/>
              </a:rPr>
              <a:t>l</a:t>
            </a:r>
            <a:r>
              <a:rPr lang="uz-Cyrl-UZ" sz="1800" dirty="0">
                <a:solidFill>
                  <a:schemeClr val="accent1"/>
                </a:solidFill>
                <a:effectLst/>
                <a:latin typeface="Times New Roman" panose="02020603050405020304" pitchFamily="18" charset="0"/>
                <a:ea typeface="Times New Roman" panose="02020603050405020304" pitchFamily="18" charset="0"/>
              </a:rPr>
              <a:t> quyidagicha aniqlanadi:</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uz-Cyrl-UZ" sz="1800" i="1" dirty="0">
                <a:solidFill>
                  <a:schemeClr val="accent1"/>
                </a:solidFill>
                <a:effectLst/>
                <a:latin typeface="Times New Roman" panose="02020603050405020304" pitchFamily="18" charset="0"/>
                <a:ea typeface="Times New Roman" panose="02020603050405020304" pitchFamily="18" charset="0"/>
              </a:rPr>
              <a:t>l=m+n+s+h+k,</a:t>
            </a:r>
            <a:endParaRPr lang="ru-RU" sz="1100" dirty="0">
              <a:solidFill>
                <a:schemeClr val="accent1"/>
              </a:solidFill>
              <a:effectLst/>
              <a:latin typeface="Arial" panose="020B0604020202020204" pitchFamily="34" charset="0"/>
              <a:ea typeface="Times New Roman" panose="02020603050405020304" pitchFamily="18" charset="0"/>
            </a:endParaRPr>
          </a:p>
          <a:p>
            <a:pPr algn="just">
              <a:lnSpc>
                <a:spcPct val="150000"/>
              </a:lnSpc>
            </a:pPr>
            <a:r>
              <a:rPr lang="uz-Cyrl-UZ" sz="1800" dirty="0">
                <a:solidFill>
                  <a:schemeClr val="accent1"/>
                </a:solidFill>
                <a:effectLst/>
                <a:latin typeface="Times New Roman" panose="02020603050405020304" pitchFamily="18" charset="0"/>
                <a:ea typeface="Times New Roman" panose="02020603050405020304" pitchFamily="18" charset="0"/>
              </a:rPr>
              <a:t>bu yerda m va n – biriktiriluvchi detallarning qalinligi, mm; </a:t>
            </a:r>
            <a:r>
              <a:rPr lang="uz-Cyrl-UZ" sz="1800" i="1" dirty="0">
                <a:solidFill>
                  <a:schemeClr val="accent1"/>
                </a:solidFill>
                <a:effectLst/>
                <a:latin typeface="Times New Roman" panose="02020603050405020304" pitchFamily="18" charset="0"/>
                <a:ea typeface="Times New Roman" panose="02020603050405020304" pitchFamily="18" charset="0"/>
              </a:rPr>
              <a:t>s </a:t>
            </a:r>
            <a:r>
              <a:rPr lang="uz-Cyrl-UZ" sz="1800" dirty="0">
                <a:solidFill>
                  <a:schemeClr val="accent1"/>
                </a:solidFill>
                <a:effectLst/>
                <a:latin typeface="Times New Roman" panose="02020603050405020304" pitchFamily="18" charset="0"/>
                <a:ea typeface="Times New Roman" panose="02020603050405020304" pitchFamily="18" charset="0"/>
              </a:rPr>
              <a:t>– shayba qalinligi, mm; </a:t>
            </a:r>
            <a:r>
              <a:rPr lang="uz-Cyrl-UZ" sz="1800" i="1" dirty="0">
                <a:solidFill>
                  <a:schemeClr val="accent1"/>
                </a:solidFill>
                <a:effectLst/>
                <a:latin typeface="Times New Roman" panose="02020603050405020304" pitchFamily="18" charset="0"/>
                <a:ea typeface="Times New Roman" panose="02020603050405020304" pitchFamily="18" charset="0"/>
              </a:rPr>
              <a:t>h</a:t>
            </a:r>
            <a:r>
              <a:rPr lang="uz-Cyrl-UZ" sz="1800" dirty="0">
                <a:solidFill>
                  <a:schemeClr val="accent1"/>
                </a:solidFill>
                <a:effectLst/>
                <a:latin typeface="Times New Roman" panose="02020603050405020304" pitchFamily="18" charset="0"/>
                <a:ea typeface="Times New Roman" panose="02020603050405020304" pitchFamily="18" charset="0"/>
              </a:rPr>
              <a:t> – gayka balandligi, mm; </a:t>
            </a:r>
            <a:r>
              <a:rPr lang="uz-Cyrl-UZ" sz="1800" i="1" dirty="0">
                <a:solidFill>
                  <a:schemeClr val="accent1"/>
                </a:solidFill>
                <a:effectLst/>
                <a:latin typeface="Times New Roman" panose="02020603050405020304" pitchFamily="18" charset="0"/>
                <a:ea typeface="Times New Roman" panose="02020603050405020304" pitchFamily="18" charset="0"/>
              </a:rPr>
              <a:t>k </a:t>
            </a:r>
            <a:r>
              <a:rPr lang="uz-Cyrl-UZ" sz="1800" dirty="0">
                <a:solidFill>
                  <a:schemeClr val="accent1"/>
                </a:solidFill>
                <a:effectLst/>
                <a:latin typeface="Times New Roman" panose="02020603050405020304" pitchFamily="18" charset="0"/>
                <a:ea typeface="Times New Roman" panose="02020603050405020304" pitchFamily="18" charset="0"/>
              </a:rPr>
              <a:t>– bolt sterjening gaykadan chiqib turgan qismi.</a:t>
            </a:r>
            <a:endParaRPr lang="ru-RU" sz="1100" dirty="0">
              <a:solidFill>
                <a:schemeClr val="accent1"/>
              </a:solidFill>
              <a:effectLst/>
              <a:latin typeface="Arial" panose="020B0604020202020204" pitchFamily="34" charset="0"/>
              <a:ea typeface="Times New Roman" panose="02020603050405020304" pitchFamily="18" charset="0"/>
            </a:endParaRPr>
          </a:p>
          <a:p>
            <a:pPr indent="228600" algn="just">
              <a:lnSpc>
                <a:spcPct val="150000"/>
              </a:lnSpc>
            </a:pPr>
            <a:r>
              <a:rPr lang="en-GB" sz="1800" dirty="0" err="1">
                <a:solidFill>
                  <a:schemeClr val="accent1"/>
                </a:solidFill>
                <a:effectLst/>
                <a:latin typeface="Times New Roman" panose="02020603050405020304" pitchFamily="18" charset="0"/>
                <a:ea typeface="Times New Roman" panose="02020603050405020304" pitchFamily="18" charset="0"/>
              </a:rPr>
              <a:t>Ularning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nisbiy</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o‘lchamlari</a:t>
            </a:r>
            <a:r>
              <a:rPr lang="en-GB" sz="1800" dirty="0">
                <a:solidFill>
                  <a:schemeClr val="accent1"/>
                </a:solidFill>
                <a:effectLst/>
                <a:latin typeface="Times New Roman" panose="02020603050405020304" pitchFamily="18" charset="0"/>
                <a:ea typeface="Times New Roman" panose="02020603050405020304" pitchFamily="18" charset="0"/>
              </a:rPr>
              <a:t> 14.1</a:t>
            </a:r>
            <a:r>
              <a:rPr lang="uz-Cyrl-UZ" sz="1800" dirty="0">
                <a:solidFill>
                  <a:schemeClr val="accent1"/>
                </a:solidFill>
                <a:effectLst/>
                <a:latin typeface="Times New Roman" panose="02020603050405020304" pitchFamily="18" charset="0"/>
                <a:ea typeface="Times New Roman" panose="02020603050405020304" pitchFamily="18" charset="0"/>
              </a:rPr>
              <a:t>0</a:t>
            </a:r>
            <a:r>
              <a:rPr lang="en-GB" sz="1800" dirty="0">
                <a:solidFill>
                  <a:schemeClr val="accent1"/>
                </a:solidFill>
                <a:effectLst/>
                <a:latin typeface="Times New Roman" panose="02020603050405020304" pitchFamily="18" charset="0"/>
                <a:ea typeface="Times New Roman" panose="02020603050405020304" pitchFamily="18" charset="0"/>
              </a:rPr>
              <a:t>-</a:t>
            </a:r>
            <a:r>
              <a:rPr lang="en-GB" sz="1800" dirty="0" err="1">
                <a:solidFill>
                  <a:schemeClr val="accent1"/>
                </a:solidFill>
                <a:effectLst/>
                <a:latin typeface="Times New Roman" panose="02020603050405020304" pitchFamily="18" charset="0"/>
                <a:ea typeface="Times New Roman" panose="02020603050405020304" pitchFamily="18" charset="0"/>
              </a:rPr>
              <a:t>shaklda</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keltirilgan</a:t>
            </a:r>
            <a:r>
              <a:rPr lang="en-GB" sz="1800" dirty="0">
                <a:solidFill>
                  <a:schemeClr val="accent1"/>
                </a:solidFill>
                <a:effectLst/>
                <a:latin typeface="Times New Roman" panose="02020603050405020304" pitchFamily="18" charset="0"/>
                <a:ea typeface="Times New Roman" panose="02020603050405020304" pitchFamily="18" charset="0"/>
              </a:rPr>
              <a:t>.</a:t>
            </a:r>
            <a:endParaRPr lang="ru-RU" sz="1100" dirty="0">
              <a:solidFill>
                <a:schemeClr val="accent1"/>
              </a:solidFill>
              <a:effectLst/>
              <a:latin typeface="Arial" panose="020B0604020202020204" pitchFamily="34" charset="0"/>
              <a:ea typeface="Times New Roman" panose="02020603050405020304" pitchFamily="18" charset="0"/>
            </a:endParaRPr>
          </a:p>
        </p:txBody>
      </p:sp>
      <p:pic>
        <p:nvPicPr>
          <p:cNvPr id="7" name="Рисунок 6">
            <a:extLst>
              <a:ext uri="{FF2B5EF4-FFF2-40B4-BE49-F238E27FC236}">
                <a16:creationId xmlns:a16="http://schemas.microsoft.com/office/drawing/2014/main" id="{FCD899EA-9B18-1BA0-FE3E-64445E5671D1}"/>
              </a:ext>
            </a:extLst>
          </p:cNvPr>
          <p:cNvPicPr>
            <a:picLocks noChangeAspect="1"/>
          </p:cNvPicPr>
          <p:nvPr/>
        </p:nvPicPr>
        <p:blipFill>
          <a:blip r:embed="rId2">
            <a:extLst>
              <a:ext uri="{28A0092B-C50C-407E-A947-70E740481C1C}">
                <a14:useLocalDpi xmlns:a14="http://schemas.microsoft.com/office/drawing/2010/main" val="0"/>
              </a:ext>
            </a:extLst>
          </a:blip>
          <a:srcRect l="1321" b="2194"/>
          <a:stretch>
            <a:fillRect/>
          </a:stretch>
        </p:blipFill>
        <p:spPr bwMode="auto">
          <a:xfrm>
            <a:off x="1169670" y="585235"/>
            <a:ext cx="3589140" cy="4203324"/>
          </a:xfrm>
          <a:prstGeom prst="rect">
            <a:avLst/>
          </a:prstGeom>
          <a:noFill/>
          <a:ln>
            <a:noFill/>
          </a:ln>
        </p:spPr>
      </p:pic>
      <p:graphicFrame>
        <p:nvGraphicFramePr>
          <p:cNvPr id="9" name="Таблица 8">
            <a:extLst>
              <a:ext uri="{FF2B5EF4-FFF2-40B4-BE49-F238E27FC236}">
                <a16:creationId xmlns:a16="http://schemas.microsoft.com/office/drawing/2014/main" id="{333FD065-2AA7-30B1-D29D-67741F4799B8}"/>
              </a:ext>
            </a:extLst>
          </p:cNvPr>
          <p:cNvGraphicFramePr>
            <a:graphicFrameLocks noGrp="1"/>
          </p:cNvGraphicFramePr>
          <p:nvPr>
            <p:extLst>
              <p:ext uri="{D42A27DB-BD31-4B8C-83A1-F6EECF244321}">
                <p14:modId xmlns:p14="http://schemas.microsoft.com/office/powerpoint/2010/main" val="3225334124"/>
              </p:ext>
            </p:extLst>
          </p:nvPr>
        </p:nvGraphicFramePr>
        <p:xfrm>
          <a:off x="1021080" y="5236445"/>
          <a:ext cx="3317240" cy="281432"/>
        </p:xfrm>
        <a:graphic>
          <a:graphicData uri="http://schemas.openxmlformats.org/drawingml/2006/table">
            <a:tbl>
              <a:tblPr>
                <a:tableStyleId>{5C22544A-7EE6-4342-B048-85BDC9FD1C3A}</a:tableStyleId>
              </a:tblPr>
              <a:tblGrid>
                <a:gridCol w="3317240">
                  <a:extLst>
                    <a:ext uri="{9D8B030D-6E8A-4147-A177-3AD203B41FA5}">
                      <a16:colId xmlns:a16="http://schemas.microsoft.com/office/drawing/2014/main" val="1952110777"/>
                    </a:ext>
                  </a:extLst>
                </a:gridCol>
              </a:tblGrid>
              <a:tr h="0">
                <a:tc>
                  <a:txBody>
                    <a:bodyPr/>
                    <a:lstStyle/>
                    <a:p>
                      <a:pPr algn="ctr">
                        <a:lnSpc>
                          <a:spcPct val="150000"/>
                        </a:lnSpc>
                      </a:pPr>
                      <a:r>
                        <a:rPr lang="en-GB" sz="1400" dirty="0">
                          <a:effectLst/>
                        </a:rPr>
                        <a:t>14.10-shakl</a:t>
                      </a:r>
                      <a:endParaRPr lang="ru-RU" sz="1000" dirty="0">
                        <a:effectLst/>
                        <a:latin typeface="Arial" panose="020B0604020202020204" pitchFamily="34" charset="0"/>
                        <a:ea typeface="Times New Roman" panose="02020603050405020304" pitchFamily="18" charset="0"/>
                      </a:endParaRPr>
                    </a:p>
                  </a:txBody>
                  <a:tcPr marL="114300" marR="114300" marT="0" marB="0"/>
                </a:tc>
                <a:extLst>
                  <a:ext uri="{0D108BD9-81ED-4DB2-BD59-A6C34878D82A}">
                    <a16:rowId xmlns:a16="http://schemas.microsoft.com/office/drawing/2014/main" val="540828185"/>
                  </a:ext>
                </a:extLst>
              </a:tr>
            </a:tbl>
          </a:graphicData>
        </a:graphic>
      </p:graphicFrame>
    </p:spTree>
    <p:extLst>
      <p:ext uri="{BB962C8B-B14F-4D97-AF65-F5344CB8AC3E}">
        <p14:creationId xmlns:p14="http://schemas.microsoft.com/office/powerpoint/2010/main" val="163444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25</a:t>
            </a:fld>
            <a:endParaRPr lang="ru-RU" dirty="0"/>
          </a:p>
        </p:txBody>
      </p:sp>
      <p:pic>
        <p:nvPicPr>
          <p:cNvPr id="7" name="Рисунок 6">
            <a:extLst>
              <a:ext uri="{FF2B5EF4-FFF2-40B4-BE49-F238E27FC236}">
                <a16:creationId xmlns:a16="http://schemas.microsoft.com/office/drawing/2014/main" id="{FCD899EA-9B18-1BA0-FE3E-64445E5671D1}"/>
              </a:ext>
            </a:extLst>
          </p:cNvPr>
          <p:cNvPicPr>
            <a:picLocks noChangeAspect="1"/>
          </p:cNvPicPr>
          <p:nvPr/>
        </p:nvPicPr>
        <p:blipFill>
          <a:blip r:embed="rId2">
            <a:extLst>
              <a:ext uri="{28A0092B-C50C-407E-A947-70E740481C1C}">
                <a14:useLocalDpi xmlns:a14="http://schemas.microsoft.com/office/drawing/2010/main" val="0"/>
              </a:ext>
            </a:extLst>
          </a:blip>
          <a:srcRect l="1321" b="2194"/>
          <a:stretch>
            <a:fillRect/>
          </a:stretch>
        </p:blipFill>
        <p:spPr bwMode="auto">
          <a:xfrm>
            <a:off x="6704686" y="178834"/>
            <a:ext cx="5139311" cy="6018765"/>
          </a:xfrm>
          <a:prstGeom prst="rect">
            <a:avLst/>
          </a:prstGeom>
          <a:noFill/>
          <a:ln>
            <a:noFill/>
          </a:ln>
        </p:spPr>
      </p:pic>
      <p:graphicFrame>
        <p:nvGraphicFramePr>
          <p:cNvPr id="9" name="Таблица 8">
            <a:extLst>
              <a:ext uri="{FF2B5EF4-FFF2-40B4-BE49-F238E27FC236}">
                <a16:creationId xmlns:a16="http://schemas.microsoft.com/office/drawing/2014/main" id="{333FD065-2AA7-30B1-D29D-67741F4799B8}"/>
              </a:ext>
            </a:extLst>
          </p:cNvPr>
          <p:cNvGraphicFramePr>
            <a:graphicFrameLocks noGrp="1"/>
          </p:cNvGraphicFramePr>
          <p:nvPr>
            <p:extLst>
              <p:ext uri="{D42A27DB-BD31-4B8C-83A1-F6EECF244321}">
                <p14:modId xmlns:p14="http://schemas.microsoft.com/office/powerpoint/2010/main" val="1141401731"/>
              </p:ext>
            </p:extLst>
          </p:nvPr>
        </p:nvGraphicFramePr>
        <p:xfrm>
          <a:off x="7848600" y="6397734"/>
          <a:ext cx="3317240" cy="281432"/>
        </p:xfrm>
        <a:graphic>
          <a:graphicData uri="http://schemas.openxmlformats.org/drawingml/2006/table">
            <a:tbl>
              <a:tblPr>
                <a:tableStyleId>{5C22544A-7EE6-4342-B048-85BDC9FD1C3A}</a:tableStyleId>
              </a:tblPr>
              <a:tblGrid>
                <a:gridCol w="3317240">
                  <a:extLst>
                    <a:ext uri="{9D8B030D-6E8A-4147-A177-3AD203B41FA5}">
                      <a16:colId xmlns:a16="http://schemas.microsoft.com/office/drawing/2014/main" val="1952110777"/>
                    </a:ext>
                  </a:extLst>
                </a:gridCol>
              </a:tblGrid>
              <a:tr h="0">
                <a:tc>
                  <a:txBody>
                    <a:bodyPr/>
                    <a:lstStyle/>
                    <a:p>
                      <a:pPr algn="ctr">
                        <a:lnSpc>
                          <a:spcPct val="150000"/>
                        </a:lnSpc>
                      </a:pPr>
                      <a:r>
                        <a:rPr lang="en-GB" sz="1400" dirty="0">
                          <a:effectLst/>
                        </a:rPr>
                        <a:t>14.10-shakl</a:t>
                      </a:r>
                      <a:endParaRPr lang="ru-RU" sz="1000" dirty="0">
                        <a:effectLst/>
                        <a:latin typeface="Arial" panose="020B0604020202020204" pitchFamily="34" charset="0"/>
                        <a:ea typeface="Times New Roman" panose="02020603050405020304" pitchFamily="18" charset="0"/>
                      </a:endParaRPr>
                    </a:p>
                  </a:txBody>
                  <a:tcPr marL="114300" marR="114300" marT="0" marB="0"/>
                </a:tc>
                <a:extLst>
                  <a:ext uri="{0D108BD9-81ED-4DB2-BD59-A6C34878D82A}">
                    <a16:rowId xmlns:a16="http://schemas.microsoft.com/office/drawing/2014/main" val="540828185"/>
                  </a:ext>
                </a:extLst>
              </a:tr>
            </a:tbl>
          </a:graphicData>
        </a:graphic>
      </p:graphicFrame>
      <p:sp>
        <p:nvSpPr>
          <p:cNvPr id="5" name="TextBox 4">
            <a:extLst>
              <a:ext uri="{FF2B5EF4-FFF2-40B4-BE49-F238E27FC236}">
                <a16:creationId xmlns:a16="http://schemas.microsoft.com/office/drawing/2014/main" id="{6EF9FDCD-E99C-F1C1-ECF0-D186E58BE823}"/>
              </a:ext>
            </a:extLst>
          </p:cNvPr>
          <p:cNvSpPr txBox="1"/>
          <p:nvPr/>
        </p:nvSpPr>
        <p:spPr>
          <a:xfrm>
            <a:off x="1752600" y="914882"/>
            <a:ext cx="6096000" cy="5028236"/>
          </a:xfrm>
          <a:prstGeom prst="rect">
            <a:avLst/>
          </a:prstGeom>
          <a:noFill/>
        </p:spPr>
        <p:txBody>
          <a:bodyPr wrap="square">
            <a:spAutoFit/>
          </a:bodyPr>
          <a:lstStyle/>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d</a:t>
            </a:r>
            <a:r>
              <a:rPr lang="en-GB" sz="1800" dirty="0">
                <a:solidFill>
                  <a:schemeClr val="accent1"/>
                </a:solidFill>
                <a:effectLst/>
                <a:latin typeface="Times New Roman" panose="02020603050405020304" pitchFamily="18" charset="0"/>
                <a:ea typeface="Times New Roman" panose="02020603050405020304" pitchFamily="18" charset="0"/>
              </a:rPr>
              <a:t> – </a:t>
            </a:r>
            <a:r>
              <a:rPr lang="en-GB" sz="1800" dirty="0" err="1">
                <a:solidFill>
                  <a:schemeClr val="accent1"/>
                </a:solidFill>
                <a:effectLst/>
                <a:latin typeface="Times New Roman" panose="02020603050405020304" pitchFamily="18" charset="0"/>
                <a:ea typeface="Times New Roman" panose="02020603050405020304" pitchFamily="18" charset="0"/>
              </a:rPr>
              <a:t>rezbaning</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tashqi</a:t>
            </a:r>
            <a:r>
              <a:rPr lang="en-GB" sz="1800" dirty="0">
                <a:solidFill>
                  <a:schemeClr val="accent1"/>
                </a:solidFill>
                <a:effectLst/>
                <a:latin typeface="Times New Roman" panose="02020603050405020304" pitchFamily="18" charset="0"/>
                <a:ea typeface="Times New Roman" panose="02020603050405020304" pitchFamily="18" charset="0"/>
              </a:rPr>
              <a:t>  </a:t>
            </a:r>
            <a:r>
              <a:rPr lang="en-GB" sz="1800" dirty="0" err="1">
                <a:solidFill>
                  <a:schemeClr val="accent1"/>
                </a:solidFill>
                <a:effectLst/>
                <a:latin typeface="Times New Roman" panose="02020603050405020304" pitchFamily="18" charset="0"/>
                <a:ea typeface="Times New Roman" panose="02020603050405020304" pitchFamily="18" charset="0"/>
              </a:rPr>
              <a:t>diametri</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d</a:t>
            </a:r>
            <a:r>
              <a:rPr lang="en-GB" sz="1800" baseline="-25000" dirty="0">
                <a:solidFill>
                  <a:schemeClr val="accent1"/>
                </a:solidFill>
                <a:effectLst/>
                <a:latin typeface="Times New Roman" panose="02020603050405020304" pitchFamily="18" charset="0"/>
                <a:ea typeface="Times New Roman" panose="02020603050405020304" pitchFamily="18" charset="0"/>
              </a:rPr>
              <a:t>1</a:t>
            </a:r>
            <a:r>
              <a:rPr lang="en-GB" sz="1800" dirty="0">
                <a:solidFill>
                  <a:schemeClr val="accent1"/>
                </a:solidFill>
                <a:effectLst/>
                <a:latin typeface="Times New Roman" panose="02020603050405020304" pitchFamily="18" charset="0"/>
                <a:ea typeface="Times New Roman" panose="02020603050405020304" pitchFamily="18" charset="0"/>
              </a:rPr>
              <a:t> = </a:t>
            </a:r>
            <a:r>
              <a:rPr lang="uz-Cyrl-UZ" sz="1800" dirty="0">
                <a:solidFill>
                  <a:schemeClr val="accent1"/>
                </a:solidFill>
                <a:effectLst/>
                <a:latin typeface="Times New Roman" panose="02020603050405020304" pitchFamily="18" charset="0"/>
                <a:ea typeface="Times New Roman" panose="02020603050405020304" pitchFamily="18" charset="0"/>
              </a:rPr>
              <a:t>0</a:t>
            </a:r>
            <a:r>
              <a:rPr lang="en-GB" sz="1800" dirty="0">
                <a:solidFill>
                  <a:schemeClr val="accent1"/>
                </a:solidFill>
                <a:effectLst/>
                <a:latin typeface="Times New Roman" panose="02020603050405020304" pitchFamily="18" charset="0"/>
                <a:ea typeface="Times New Roman" panose="02020603050405020304" pitchFamily="18" charset="0"/>
              </a:rPr>
              <a:t>,</a:t>
            </a:r>
            <a:r>
              <a:rPr lang="uz-Cyrl-UZ" sz="1800" dirty="0">
                <a:solidFill>
                  <a:schemeClr val="accent1"/>
                </a:solidFill>
                <a:effectLst/>
                <a:latin typeface="Times New Roman" panose="02020603050405020304" pitchFamily="18" charset="0"/>
                <a:ea typeface="Times New Roman" panose="02020603050405020304" pitchFamily="18" charset="0"/>
              </a:rPr>
              <a:t>85</a:t>
            </a:r>
            <a:r>
              <a:rPr lang="en-US" sz="1800" dirty="0">
                <a:solidFill>
                  <a:schemeClr val="accent1"/>
                </a:solidFill>
                <a:effectLst/>
                <a:latin typeface="Times New Roman" panose="02020603050405020304" pitchFamily="18" charset="0"/>
                <a:ea typeface="Times New Roman" panose="02020603050405020304" pitchFamily="18" charset="0"/>
              </a:rPr>
              <a:t>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d</a:t>
            </a:r>
            <a:r>
              <a:rPr lang="en-US" sz="1800" baseline="-25000" dirty="0">
                <a:solidFill>
                  <a:schemeClr val="accent1"/>
                </a:solidFill>
                <a:effectLst/>
                <a:latin typeface="Times New Roman" panose="02020603050405020304" pitchFamily="18" charset="0"/>
                <a:ea typeface="Times New Roman" panose="02020603050405020304" pitchFamily="18" charset="0"/>
              </a:rPr>
              <a:t>0 </a:t>
            </a:r>
            <a:r>
              <a:rPr lang="en-US" sz="1800" dirty="0">
                <a:solidFill>
                  <a:schemeClr val="accent1"/>
                </a:solidFill>
                <a:effectLst/>
                <a:latin typeface="Times New Roman" panose="02020603050405020304" pitchFamily="18" charset="0"/>
                <a:ea typeface="Times New Roman" panose="02020603050405020304" pitchFamily="18" charset="0"/>
              </a:rPr>
              <a:t>= (1,05…1,1)d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D = 2d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D</a:t>
            </a:r>
            <a:r>
              <a:rPr lang="en-GB" sz="1800" baseline="-25000" dirty="0" err="1">
                <a:solidFill>
                  <a:schemeClr val="accent1"/>
                </a:solidFill>
                <a:effectLst/>
                <a:latin typeface="Times New Roman" panose="02020603050405020304" pitchFamily="18" charset="0"/>
                <a:ea typeface="Times New Roman" panose="02020603050405020304" pitchFamily="18" charset="0"/>
              </a:rPr>
              <a:t>sh</a:t>
            </a:r>
            <a:r>
              <a:rPr lang="en-GB" sz="1800" dirty="0">
                <a:solidFill>
                  <a:schemeClr val="accent1"/>
                </a:solidFill>
                <a:effectLst/>
                <a:latin typeface="Times New Roman" panose="02020603050405020304" pitchFamily="18" charset="0"/>
                <a:ea typeface="Times New Roman" panose="02020603050405020304" pitchFamily="18" charset="0"/>
              </a:rPr>
              <a:t> </a:t>
            </a:r>
            <a:r>
              <a:rPr lang="en-US" sz="1800" dirty="0">
                <a:solidFill>
                  <a:schemeClr val="accent1"/>
                </a:solidFill>
                <a:effectLst/>
                <a:latin typeface="Times New Roman" panose="02020603050405020304" pitchFamily="18" charset="0"/>
                <a:ea typeface="Times New Roman" panose="02020603050405020304" pitchFamily="18" charset="0"/>
              </a:rPr>
              <a:t>= 2,2d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H = 0,7d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H</a:t>
            </a:r>
            <a:r>
              <a:rPr lang="en-US" sz="1800" baseline="-25000" dirty="0">
                <a:solidFill>
                  <a:schemeClr val="accent1"/>
                </a:solidFill>
                <a:effectLst/>
                <a:latin typeface="Times New Roman" panose="02020603050405020304" pitchFamily="18" charset="0"/>
                <a:ea typeface="Times New Roman" panose="02020603050405020304" pitchFamily="18" charset="0"/>
              </a:rPr>
              <a:t>1 </a:t>
            </a:r>
            <a:r>
              <a:rPr lang="en-US" sz="1800" dirty="0">
                <a:solidFill>
                  <a:schemeClr val="accent1"/>
                </a:solidFill>
                <a:effectLst/>
                <a:latin typeface="Times New Roman" panose="02020603050405020304" pitchFamily="18" charset="0"/>
                <a:ea typeface="Times New Roman" panose="02020603050405020304" pitchFamily="18" charset="0"/>
              </a:rPr>
              <a:t>= 0,8d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l</a:t>
            </a:r>
            <a:r>
              <a:rPr lang="en-GB" sz="1800" baseline="-25000" dirty="0">
                <a:solidFill>
                  <a:schemeClr val="accent1"/>
                </a:solidFill>
                <a:effectLst/>
                <a:latin typeface="Times New Roman" panose="02020603050405020304" pitchFamily="18" charset="0"/>
                <a:ea typeface="Times New Roman" panose="02020603050405020304" pitchFamily="18" charset="0"/>
              </a:rPr>
              <a:t>0</a:t>
            </a:r>
            <a:r>
              <a:rPr lang="en-GB" sz="1800" dirty="0">
                <a:solidFill>
                  <a:schemeClr val="accent1"/>
                </a:solidFill>
                <a:effectLst/>
                <a:latin typeface="Times New Roman" panose="02020603050405020304" pitchFamily="18" charset="0"/>
                <a:ea typeface="Times New Roman" panose="02020603050405020304" pitchFamily="18" charset="0"/>
              </a:rPr>
              <a:t> = (1,5…2,0)</a:t>
            </a:r>
            <a:r>
              <a:rPr lang="en-US" sz="1800" dirty="0">
                <a:solidFill>
                  <a:schemeClr val="accent1"/>
                </a:solidFill>
                <a:effectLst/>
                <a:latin typeface="Times New Roman" panose="02020603050405020304" pitchFamily="18" charset="0"/>
                <a:ea typeface="Times New Roman" panose="02020603050405020304" pitchFamily="18" charset="0"/>
              </a:rPr>
              <a:t>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S</a:t>
            </a:r>
            <a:r>
              <a:rPr lang="en-GB" sz="1800" baseline="-25000" dirty="0">
                <a:solidFill>
                  <a:schemeClr val="accent1"/>
                </a:solidFill>
                <a:effectLst/>
                <a:latin typeface="Times New Roman" panose="02020603050405020304" pitchFamily="18" charset="0"/>
                <a:ea typeface="Times New Roman" panose="02020603050405020304" pitchFamily="18" charset="0"/>
              </a:rPr>
              <a:t> </a:t>
            </a:r>
            <a:r>
              <a:rPr lang="en-GB" sz="1800" baseline="-25000" dirty="0" err="1">
                <a:solidFill>
                  <a:schemeClr val="accent1"/>
                </a:solidFill>
                <a:effectLst/>
                <a:latin typeface="Times New Roman" panose="02020603050405020304" pitchFamily="18" charset="0"/>
                <a:ea typeface="Times New Roman" panose="02020603050405020304" pitchFamily="18" charset="0"/>
              </a:rPr>
              <a:t>sh</a:t>
            </a:r>
            <a:r>
              <a:rPr lang="en-GB" sz="1800" dirty="0">
                <a:solidFill>
                  <a:schemeClr val="accent1"/>
                </a:solidFill>
                <a:effectLst/>
                <a:latin typeface="Times New Roman" panose="02020603050405020304" pitchFamily="18" charset="0"/>
                <a:ea typeface="Times New Roman" panose="02020603050405020304" pitchFamily="18" charset="0"/>
              </a:rPr>
              <a:t> = 0,15</a:t>
            </a:r>
            <a:r>
              <a:rPr lang="en-US" sz="1800" dirty="0">
                <a:solidFill>
                  <a:schemeClr val="accent1"/>
                </a:solidFill>
                <a:effectLst/>
                <a:latin typeface="Times New Roman" panose="02020603050405020304" pitchFamily="18" charset="0"/>
                <a:ea typeface="Times New Roman" panose="02020603050405020304" pitchFamily="18" charset="0"/>
              </a:rPr>
              <a:t>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c</a:t>
            </a:r>
            <a:r>
              <a:rPr lang="en-GB" sz="1800" dirty="0">
                <a:solidFill>
                  <a:schemeClr val="accent1"/>
                </a:solidFill>
                <a:effectLst/>
                <a:latin typeface="Times New Roman" panose="02020603050405020304" pitchFamily="18" charset="0"/>
                <a:ea typeface="Times New Roman" panose="02020603050405020304" pitchFamily="18" charset="0"/>
              </a:rPr>
              <a:t> = 0,15</a:t>
            </a:r>
            <a:r>
              <a:rPr lang="en-US" sz="1800" dirty="0">
                <a:solidFill>
                  <a:schemeClr val="accent1"/>
                </a:solidFill>
                <a:effectLst/>
                <a:latin typeface="Times New Roman" panose="02020603050405020304" pitchFamily="18" charset="0"/>
                <a:ea typeface="Times New Roman" panose="02020603050405020304" pitchFamily="18" charset="0"/>
              </a:rPr>
              <a:t>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k</a:t>
            </a:r>
            <a:r>
              <a:rPr lang="en-GB" sz="1800" dirty="0">
                <a:solidFill>
                  <a:schemeClr val="accent1"/>
                </a:solidFill>
                <a:effectLst/>
                <a:latin typeface="Times New Roman" panose="02020603050405020304" pitchFamily="18" charset="0"/>
                <a:ea typeface="Times New Roman" panose="02020603050405020304" pitchFamily="18" charset="0"/>
              </a:rPr>
              <a:t> = (0,25…0,5)</a:t>
            </a:r>
            <a:r>
              <a:rPr lang="en-US" sz="1800" dirty="0">
                <a:solidFill>
                  <a:schemeClr val="accent1"/>
                </a:solidFill>
                <a:effectLst/>
                <a:latin typeface="Times New Roman" panose="02020603050405020304" pitchFamily="18" charset="0"/>
                <a:ea typeface="Times New Roman" panose="02020603050405020304" pitchFamily="18" charset="0"/>
              </a:rPr>
              <a:t>d</a:t>
            </a:r>
            <a:endParaRPr lang="ru-RU" sz="1100" dirty="0">
              <a:solidFill>
                <a:schemeClr val="accent1"/>
              </a:solidFill>
              <a:effectLst/>
              <a:latin typeface="Arial" panose="020B0604020202020204" pitchFamily="34" charset="0"/>
              <a:ea typeface="Times New Roman" panose="02020603050405020304" pitchFamily="18" charset="0"/>
            </a:endParaRPr>
          </a:p>
          <a:p>
            <a:pPr>
              <a:lnSpc>
                <a:spcPct val="150000"/>
              </a:lnSpc>
            </a:pPr>
            <a:r>
              <a:rPr lang="en-US" sz="1800" dirty="0">
                <a:solidFill>
                  <a:schemeClr val="accent1"/>
                </a:solidFill>
                <a:effectLst/>
                <a:latin typeface="Times New Roman" panose="02020603050405020304" pitchFamily="18" charset="0"/>
                <a:ea typeface="Times New Roman" panose="02020603050405020304" pitchFamily="18" charset="0"/>
              </a:rPr>
              <a:t>r</a:t>
            </a:r>
            <a:r>
              <a:rPr lang="en-US" sz="1800" baseline="-25000" dirty="0">
                <a:solidFill>
                  <a:schemeClr val="accent1"/>
                </a:solidFill>
                <a:effectLst/>
                <a:latin typeface="Times New Roman" panose="02020603050405020304" pitchFamily="18" charset="0"/>
                <a:ea typeface="Times New Roman" panose="02020603050405020304" pitchFamily="18" charset="0"/>
              </a:rPr>
              <a:t>2</a:t>
            </a:r>
            <a:r>
              <a:rPr lang="en-US" sz="1800" dirty="0">
                <a:solidFill>
                  <a:schemeClr val="accent1"/>
                </a:solidFill>
                <a:effectLst/>
                <a:latin typeface="Times New Roman" panose="02020603050405020304" pitchFamily="18" charset="0"/>
                <a:ea typeface="Times New Roman" panose="02020603050405020304" pitchFamily="18" charset="0"/>
              </a:rPr>
              <a:t> = d</a:t>
            </a:r>
            <a:endParaRPr lang="ru-RU" sz="1100" dirty="0">
              <a:solidFill>
                <a:schemeClr val="accent1"/>
              </a:solidFill>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4809324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26</a:t>
            </a:fld>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87919" y="1591377"/>
            <a:ext cx="4173611" cy="2782407"/>
          </a:xfrm>
          <a:prstGeom prst="rect">
            <a:avLst/>
          </a:prstGeom>
        </p:spPr>
      </p:pic>
      <p:sp>
        <p:nvSpPr>
          <p:cNvPr id="8" name="Прямоугольник 7"/>
          <p:cNvSpPr/>
          <p:nvPr/>
        </p:nvSpPr>
        <p:spPr>
          <a:xfrm>
            <a:off x="8845927" y="5266623"/>
            <a:ext cx="2008883" cy="415498"/>
          </a:xfrm>
          <a:prstGeom prst="rect">
            <a:avLst/>
          </a:prstGeom>
        </p:spPr>
        <p:txBody>
          <a:bodyPr wrap="none">
            <a:spAutoFit/>
          </a:bodyPr>
          <a:lstStyle/>
          <a:p>
            <a:r>
              <a:rPr lang="en-US" sz="1050" dirty="0"/>
              <a:t>Free to use under the </a:t>
            </a:r>
            <a:r>
              <a:rPr lang="en-US" sz="1050" dirty="0" err="1">
                <a:hlinkClick r:id="rId3"/>
              </a:rPr>
              <a:t>Unsplash</a:t>
            </a:r>
            <a:r>
              <a:rPr lang="en-US" sz="1050" dirty="0">
                <a:hlinkClick r:id="rId3"/>
              </a:rPr>
              <a:t> License</a:t>
            </a:r>
            <a:r>
              <a:rPr lang="en-US" sz="1050" dirty="0"/>
              <a:t>. </a:t>
            </a:r>
            <a:br>
              <a:rPr lang="en-US" sz="1050" dirty="0"/>
            </a:br>
            <a:r>
              <a:rPr lang="ru-RU" sz="1050" dirty="0"/>
              <a:t>https://unsplash.com/</a:t>
            </a:r>
          </a:p>
        </p:txBody>
      </p:sp>
      <p:sp>
        <p:nvSpPr>
          <p:cNvPr id="5" name="TextBox 4">
            <a:extLst>
              <a:ext uri="{FF2B5EF4-FFF2-40B4-BE49-F238E27FC236}">
                <a16:creationId xmlns:a16="http://schemas.microsoft.com/office/drawing/2014/main" id="{333B6DEA-3DE4-E7CD-40F3-0F41391B3A73}"/>
              </a:ext>
            </a:extLst>
          </p:cNvPr>
          <p:cNvSpPr txBox="1"/>
          <p:nvPr/>
        </p:nvSpPr>
        <p:spPr>
          <a:xfrm>
            <a:off x="629920" y="64649"/>
            <a:ext cx="6512560" cy="6313203"/>
          </a:xfrm>
          <a:prstGeom prst="rect">
            <a:avLst/>
          </a:prstGeom>
          <a:noFill/>
        </p:spPr>
        <p:txBody>
          <a:bodyPr wrap="square">
            <a:spAutoFit/>
          </a:bodyPr>
          <a:lstStyle/>
          <a:p>
            <a:pPr algn="ctr">
              <a:lnSpc>
                <a:spcPct val="150000"/>
              </a:lnSpc>
              <a:spcBef>
                <a:spcPts val="1200"/>
              </a:spcBef>
              <a:spcAft>
                <a:spcPts val="300"/>
              </a:spcAft>
            </a:pPr>
            <a:r>
              <a:rPr lang="en-US" sz="1800" b="1" i="1" dirty="0">
                <a:effectLst/>
                <a:latin typeface="Times New Roman" panose="02020603050405020304" pitchFamily="18" charset="0"/>
                <a:ea typeface="Times New Roman" panose="02020603050405020304" pitchFamily="18" charset="0"/>
              </a:rPr>
              <a:t>14.5. </a:t>
            </a:r>
            <a:r>
              <a:rPr lang="en-US" sz="1800" b="1" i="1" dirty="0" err="1">
                <a:effectLst/>
                <a:latin typeface="Times New Roman" panose="02020603050405020304" pitchFamily="18" charset="0"/>
                <a:ea typeface="Times New Roman" panose="02020603050405020304" pitchFamily="18" charset="0"/>
              </a:rPr>
              <a:t>Shpilkali</a:t>
            </a:r>
            <a:r>
              <a:rPr lang="en-US" sz="1800" b="1" i="1"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birikma</a:t>
            </a:r>
            <a:endParaRPr lang="ru-RU" sz="1800" b="1" i="1"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Shpilkali birikma chizmasini chizishda ham yuqoridagidek, uning diametri va elementlariga nisbatan olingan o‘lchamlardan foydalanish tavsiya etiladi. 1</a:t>
            </a:r>
            <a:r>
              <a:rPr lang="en-GB" sz="18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.11-shaklda shpilka uyasi va shpilkali birikma chizmasini bajarish tartibi ko‘rsatilgan.</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Avval d</a:t>
            </a:r>
            <a:r>
              <a:rPr lang="uz-Cyrl-UZ" sz="1800"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 diametrda chuqurligi  </a:t>
            </a:r>
            <a:r>
              <a:rPr lang="uz-Cyrl-UZ" sz="1800" i="1" dirty="0">
                <a:effectLst/>
                <a:latin typeface="Times New Roman" panose="02020603050405020304" pitchFamily="18" charset="0"/>
                <a:ea typeface="Times New Roman" panose="02020603050405020304" pitchFamily="18" charset="0"/>
              </a:rPr>
              <a:t>l</a:t>
            </a:r>
            <a:r>
              <a:rPr lang="uz-Cyrl-UZ" sz="1800" i="1" baseline="-25000" dirty="0">
                <a:effectLst/>
                <a:latin typeface="Times New Roman" panose="02020603050405020304" pitchFamily="18" charset="0"/>
                <a:ea typeface="Times New Roman" panose="02020603050405020304" pitchFamily="18" charset="0"/>
              </a:rPr>
              <a:t>2</a:t>
            </a:r>
            <a:r>
              <a:rPr lang="uz-Cyrl-UZ" sz="1800" i="1" dirty="0">
                <a:effectLst/>
                <a:latin typeface="Times New Roman" panose="02020603050405020304" pitchFamily="18" charset="0"/>
                <a:ea typeface="Times New Roman" panose="02020603050405020304" pitchFamily="18" charset="0"/>
              </a:rPr>
              <a:t>=l</a:t>
            </a:r>
            <a:r>
              <a:rPr lang="uz-Cyrl-UZ" sz="1800" i="1" baseline="-25000" dirty="0">
                <a:effectLst/>
                <a:latin typeface="Times New Roman" panose="02020603050405020304" pitchFamily="18" charset="0"/>
                <a:ea typeface="Times New Roman" panose="02020603050405020304" pitchFamily="18" charset="0"/>
              </a:rPr>
              <a:t>1</a:t>
            </a:r>
            <a:r>
              <a:rPr lang="uz-Cyrl-UZ" sz="1800" i="1" dirty="0">
                <a:effectLst/>
                <a:latin typeface="Times New Roman" panose="02020603050405020304" pitchFamily="18" charset="0"/>
                <a:ea typeface="Times New Roman" panose="02020603050405020304" pitchFamily="18" charset="0"/>
              </a:rPr>
              <a:t>+G (p </a:t>
            </a:r>
            <a:r>
              <a:rPr lang="uz-Cyrl-UZ" sz="1800" dirty="0">
                <a:effectLst/>
                <a:latin typeface="Times New Roman" panose="02020603050405020304" pitchFamily="18" charset="0"/>
                <a:ea typeface="Times New Roman" panose="02020603050405020304" pitchFamily="18" charset="0"/>
              </a:rPr>
              <a:t>– rezba qadami) yoki </a:t>
            </a:r>
            <a:r>
              <a:rPr lang="uz-Cyrl-UZ" sz="1800" i="1" dirty="0">
                <a:effectLst/>
                <a:latin typeface="Times New Roman" panose="02020603050405020304" pitchFamily="18" charset="0"/>
                <a:ea typeface="Times New Roman" panose="02020603050405020304" pitchFamily="18" charset="0"/>
              </a:rPr>
              <a:t>l</a:t>
            </a:r>
            <a:r>
              <a:rPr lang="uz-Cyrl-UZ" sz="1800" i="1" baseline="-25000" dirty="0">
                <a:effectLst/>
                <a:latin typeface="Times New Roman" panose="02020603050405020304" pitchFamily="18" charset="0"/>
                <a:ea typeface="Times New Roman" panose="02020603050405020304" pitchFamily="18" charset="0"/>
              </a:rPr>
              <a:t>2</a:t>
            </a:r>
            <a:r>
              <a:rPr lang="uz-Cyrl-UZ" sz="1800" dirty="0">
                <a:effectLst/>
                <a:latin typeface="Times New Roman" panose="02020603050405020304" pitchFamily="18" charset="0"/>
                <a:ea typeface="Times New Roman" panose="02020603050405020304" pitchFamily="18" charset="0"/>
              </a:rPr>
              <a:t>=</a:t>
            </a:r>
            <a:r>
              <a:rPr lang="uz-Cyrl-UZ" sz="1800" i="1" dirty="0">
                <a:effectLst/>
                <a:latin typeface="Times New Roman" panose="02020603050405020304" pitchFamily="18" charset="0"/>
                <a:ea typeface="Times New Roman" panose="02020603050405020304" pitchFamily="18" charset="0"/>
              </a:rPr>
              <a:t>l</a:t>
            </a:r>
            <a:r>
              <a:rPr lang="uz-Cyrl-UZ" sz="1800" i="1" baseline="-25000" dirty="0">
                <a:effectLst/>
                <a:latin typeface="Times New Roman" panose="02020603050405020304" pitchFamily="18" charset="0"/>
                <a:ea typeface="Times New Roman" panose="02020603050405020304" pitchFamily="18" charset="0"/>
              </a:rPr>
              <a:t>1</a:t>
            </a:r>
            <a:r>
              <a:rPr lang="uz-Cyrl-UZ" sz="1800" dirty="0">
                <a:effectLst/>
                <a:latin typeface="Times New Roman" panose="02020603050405020304" pitchFamily="18" charset="0"/>
                <a:ea typeface="Times New Roman" panose="02020603050405020304" pitchFamily="18" charset="0"/>
              </a:rPr>
              <a:t>+</a:t>
            </a:r>
            <a:r>
              <a:rPr lang="uz-Cyrl-UZ" sz="1800" i="1" dirty="0">
                <a:effectLst/>
                <a:latin typeface="Times New Roman" panose="02020603050405020304" pitchFamily="18" charset="0"/>
                <a:ea typeface="Times New Roman" panose="02020603050405020304" pitchFamily="18" charset="0"/>
              </a:rPr>
              <a:t>0</a:t>
            </a:r>
            <a:r>
              <a:rPr lang="uz-Cyrl-UZ" sz="1800" dirty="0">
                <a:effectLst/>
                <a:latin typeface="Times New Roman" panose="02020603050405020304" pitchFamily="18" charset="0"/>
                <a:ea typeface="Times New Roman" panose="02020603050405020304" pitchFamily="18" charset="0"/>
              </a:rPr>
              <a:t>,</a:t>
            </a:r>
            <a:r>
              <a:rPr lang="uz-Cyrl-UZ" sz="1800" i="1" dirty="0">
                <a:effectLst/>
                <a:latin typeface="Times New Roman" panose="02020603050405020304" pitchFamily="18" charset="0"/>
                <a:ea typeface="Times New Roman" panose="02020603050405020304" pitchFamily="18" charset="0"/>
              </a:rPr>
              <a:t>5d</a:t>
            </a:r>
            <a:r>
              <a:rPr lang="uz-Cyrl-UZ" sz="1800" dirty="0">
                <a:effectLst/>
                <a:latin typeface="Times New Roman" panose="02020603050405020304" pitchFamily="18" charset="0"/>
                <a:ea typeface="Times New Roman" panose="02020603050405020304" pitchFamily="18" charset="0"/>
              </a:rPr>
              <a:t> teng teshik o‘yiladi, teshik uchi 120</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sz="1800" dirty="0">
                <a:effectLst/>
                <a:latin typeface="Times New Roman" panose="02020603050405020304" pitchFamily="18" charset="0"/>
                <a:ea typeface="Times New Roman" panose="02020603050405020304" pitchFamily="18" charset="0"/>
              </a:rPr>
              <a:t>li konussimon sirtga o‘xshab qoladi (14.11,a-shakl). Hosil bo‘lgan teshikchaga metchik yordamida rezba ochiladi (1</a:t>
            </a:r>
            <a:r>
              <a:rPr lang="en-GB" sz="18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.11,b-shakl).</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Shpilka va u kiradigan teshikning nominal diametri bir xil bo‘ladi (1</a:t>
            </a:r>
            <a:r>
              <a:rPr lang="en-GB" sz="1800" dirty="0">
                <a:effectLst/>
                <a:latin typeface="Times New Roman" panose="02020603050405020304" pitchFamily="18" charset="0"/>
                <a:ea typeface="Times New Roman" panose="02020603050405020304" pitchFamily="18" charset="0"/>
              </a:rPr>
              <a:t>4</a:t>
            </a:r>
            <a:r>
              <a:rPr lang="uz-Cyrl-UZ" sz="1800" dirty="0">
                <a:effectLst/>
                <a:latin typeface="Times New Roman" panose="02020603050405020304" pitchFamily="18" charset="0"/>
                <a:ea typeface="Times New Roman" panose="02020603050405020304" pitchFamily="18" charset="0"/>
              </a:rPr>
              <a:t>.11,v-shakl).</a:t>
            </a:r>
            <a:endParaRPr lang="ru-RU" sz="1100" dirty="0">
              <a:effectLst/>
              <a:latin typeface="Arial" panose="020B0604020202020204" pitchFamily="34" charset="0"/>
              <a:ea typeface="Times New Roman" panose="02020603050405020304" pitchFamily="18" charset="0"/>
            </a:endParaRPr>
          </a:p>
          <a:p>
            <a:pPr indent="228600" algn="just">
              <a:lnSpc>
                <a:spcPct val="150000"/>
              </a:lnSpc>
            </a:pPr>
            <a:r>
              <a:rPr lang="uz-Cyrl-UZ" sz="1800" dirty="0">
                <a:effectLst/>
                <a:latin typeface="Times New Roman" panose="02020603050405020304" pitchFamily="18" charset="0"/>
                <a:ea typeface="Times New Roman" panose="02020603050405020304" pitchFamily="18" charset="0"/>
              </a:rPr>
              <a:t>A detalga shpilka burab kirgiziladi (14.11,g-shakl), uning ustidan shpilka diametridan kattaroq (ya’ni, taxminan 1,1d ga teng) teshigi bo‘lgan B detal o‘rnatiladi (14.11,d-shakl), so‘ngra detal ustidan shayba kiydirilib, gayka bilan burab mahkamlanadi (14.11,e-shakl).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1328965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1E1931D8-231D-D1A7-AD72-C627F79D7504}"/>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27</a:t>
            </a:fld>
            <a:endParaRPr lang="ru-RU" dirty="0"/>
          </a:p>
        </p:txBody>
      </p:sp>
      <p:pic>
        <p:nvPicPr>
          <p:cNvPr id="4" name="Рисунок 3" descr="12-11L">
            <a:extLst>
              <a:ext uri="{FF2B5EF4-FFF2-40B4-BE49-F238E27FC236}">
                <a16:creationId xmlns:a16="http://schemas.microsoft.com/office/drawing/2014/main" id="{8EAD7917-146A-DCCF-37E2-ECB2C80E018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36800" y="180974"/>
            <a:ext cx="7189470" cy="4157389"/>
          </a:xfrm>
          <a:prstGeom prst="rect">
            <a:avLst/>
          </a:prstGeom>
          <a:noFill/>
          <a:ln>
            <a:noFill/>
          </a:ln>
        </p:spPr>
      </p:pic>
      <p:sp>
        <p:nvSpPr>
          <p:cNvPr id="6" name="TextBox 5">
            <a:extLst>
              <a:ext uri="{FF2B5EF4-FFF2-40B4-BE49-F238E27FC236}">
                <a16:creationId xmlns:a16="http://schemas.microsoft.com/office/drawing/2014/main" id="{031A7CE3-D4E6-D752-3CA0-BA64725C4F41}"/>
              </a:ext>
            </a:extLst>
          </p:cNvPr>
          <p:cNvSpPr txBox="1"/>
          <p:nvPr/>
        </p:nvSpPr>
        <p:spPr>
          <a:xfrm>
            <a:off x="2883534" y="4622310"/>
            <a:ext cx="7286625" cy="1027141"/>
          </a:xfrm>
          <a:prstGeom prst="rect">
            <a:avLst/>
          </a:prstGeom>
          <a:noFill/>
        </p:spPr>
        <p:txBody>
          <a:bodyPr wrap="square">
            <a:spAutoFit/>
          </a:bodyPr>
          <a:lstStyle/>
          <a:p>
            <a:pPr>
              <a:lnSpc>
                <a:spcPct val="150000"/>
              </a:lnSpc>
              <a:tabLst>
                <a:tab pos="342900" algn="l"/>
                <a:tab pos="1143000" algn="l"/>
                <a:tab pos="1828800" algn="l"/>
                <a:tab pos="2514600" algn="l"/>
                <a:tab pos="3314700" algn="l"/>
                <a:tab pos="4000500" algn="l"/>
              </a:tabLst>
            </a:pPr>
            <a:r>
              <a:rPr lang="en-US" sz="1800" b="1" dirty="0">
                <a:effectLst/>
                <a:latin typeface="Times New Roman" panose="02020603050405020304" pitchFamily="18" charset="0"/>
                <a:ea typeface="Times New Roman" panose="02020603050405020304" pitchFamily="18" charset="0"/>
              </a:rPr>
              <a:t>a)	              b) 	       v)	                g)	          d)             e)</a:t>
            </a:r>
            <a:endParaRPr lang="ru-RU" sz="1100" dirty="0">
              <a:effectLst/>
              <a:latin typeface="Arial" panose="020B0604020202020204" pitchFamily="34" charset="0"/>
              <a:ea typeface="Times New Roman" panose="02020603050405020304" pitchFamily="18" charset="0"/>
            </a:endParaRPr>
          </a:p>
          <a:p>
            <a:pPr algn="ctr">
              <a:lnSpc>
                <a:spcPct val="150000"/>
              </a:lnSpc>
              <a:spcBef>
                <a:spcPts val="1200"/>
              </a:spcBef>
            </a:pPr>
            <a:r>
              <a:rPr lang="en-GB" sz="1800" b="1" dirty="0">
                <a:effectLst/>
                <a:latin typeface="Times New Roman" panose="02020603050405020304" pitchFamily="18" charset="0"/>
                <a:ea typeface="Times New Roman" panose="02020603050405020304" pitchFamily="18" charset="0"/>
              </a:rPr>
              <a:t>14.11-shakl</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4094600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8306731-3FFA-4832-88C9-9296DB04D654}"/>
              </a:ext>
            </a:extLst>
          </p:cNvPr>
          <p:cNvSpPr>
            <a:spLocks noGrp="1"/>
          </p:cNvSpPr>
          <p:nvPr>
            <p:ph type="title"/>
          </p:nvPr>
        </p:nvSpPr>
        <p:spPr>
          <a:xfrm>
            <a:off x="339210" y="322669"/>
            <a:ext cx="10515600" cy="1311128"/>
          </a:xfrm>
        </p:spPr>
        <p:txBody>
          <a:bodyPr/>
          <a:lstStyle/>
          <a:p>
            <a:pPr algn="ctr"/>
            <a:r>
              <a:rPr lang="ru-RU" altLang="ru-RU" b="1" i="1" dirty="0" err="1">
                <a:latin typeface="Times New Roman" panose="02020603050405020304" pitchFamily="18" charset="0"/>
                <a:ea typeface="Calibri" panose="020F0502020204030204" pitchFamily="34" charset="0"/>
                <a:cs typeface="Times New Roman" panose="02020603050405020304" pitchFamily="18" charset="0"/>
              </a:rPr>
              <a:t>Ajralmaydigan</a:t>
            </a:r>
            <a:r>
              <a:rPr lang="bg-BG" altLang="ru-RU" b="1" i="1" dirty="0">
                <a:latin typeface="Times New Roman" panose="02020603050405020304" pitchFamily="18" charset="0"/>
                <a:ea typeface="Calibri" panose="020F0502020204030204" pitchFamily="34" charset="0"/>
                <a:cs typeface="Times New Roman" panose="02020603050405020304" pitchFamily="18" charset="0"/>
              </a:rPr>
              <a:t> </a:t>
            </a:r>
            <a:r>
              <a:rPr lang="ru-RU" altLang="ru-RU" b="1" i="1" dirty="0" err="1">
                <a:latin typeface="Times New Roman" panose="02020603050405020304" pitchFamily="18" charset="0"/>
                <a:ea typeface="Calibri" panose="020F0502020204030204" pitchFamily="34" charset="0"/>
                <a:cs typeface="Times New Roman" panose="02020603050405020304" pitchFamily="18" charset="0"/>
              </a:rPr>
              <a:t>birikmalar</a:t>
            </a:r>
            <a:br>
              <a:rPr lang="ru-RU" altLang="ru-RU" sz="2000" dirty="0"/>
            </a:br>
            <a:endParaRPr lang="ru-RU" dirty="0"/>
          </a:p>
        </p:txBody>
      </p:sp>
      <p:sp>
        <p:nvSpPr>
          <p:cNvPr id="3" name="Номер слайда 2">
            <a:extLst>
              <a:ext uri="{FF2B5EF4-FFF2-40B4-BE49-F238E27FC236}">
                <a16:creationId xmlns:a16="http://schemas.microsoft.com/office/drawing/2014/main" id="{60138C36-D3D5-4337-8431-8F17C0997F23}"/>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28</a:t>
            </a:fld>
            <a:endParaRPr lang="ru-RU" dirty="0"/>
          </a:p>
        </p:txBody>
      </p:sp>
      <p:sp>
        <p:nvSpPr>
          <p:cNvPr id="4" name="Rectangle 2">
            <a:extLst>
              <a:ext uri="{FF2B5EF4-FFF2-40B4-BE49-F238E27FC236}">
                <a16:creationId xmlns:a16="http://schemas.microsoft.com/office/drawing/2014/main" id="{6BC36C1D-66AB-4ADE-8211-3A96EB4ADD56}"/>
              </a:ext>
            </a:extLst>
          </p:cNvPr>
          <p:cNvSpPr>
            <a:spLocks noChangeArrowheads="1"/>
          </p:cNvSpPr>
          <p:nvPr/>
        </p:nvSpPr>
        <p:spPr bwMode="auto">
          <a:xfrm>
            <a:off x="1110738" y="1066014"/>
            <a:ext cx="10733259"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28850" algn="l"/>
              </a:tabLst>
              <a:defRPr>
                <a:solidFill>
                  <a:schemeClr val="tx1"/>
                </a:solidFill>
                <a:latin typeface="Arial" panose="020B0604020202020204" pitchFamily="34" charset="0"/>
              </a:defRPr>
            </a:lvl1pPr>
            <a:lvl2pPr eaLnBrk="0" fontAlgn="base" hangingPunct="0">
              <a:spcBef>
                <a:spcPct val="0"/>
              </a:spcBef>
              <a:spcAft>
                <a:spcPct val="0"/>
              </a:spcAft>
              <a:tabLst>
                <a:tab pos="2228850" algn="l"/>
              </a:tabLst>
              <a:defRPr>
                <a:solidFill>
                  <a:schemeClr val="tx1"/>
                </a:solidFill>
                <a:latin typeface="Arial" panose="020B0604020202020204" pitchFamily="34" charset="0"/>
              </a:defRPr>
            </a:lvl2pPr>
            <a:lvl3pPr eaLnBrk="0" fontAlgn="base" hangingPunct="0">
              <a:spcBef>
                <a:spcPct val="0"/>
              </a:spcBef>
              <a:spcAft>
                <a:spcPct val="0"/>
              </a:spcAft>
              <a:tabLst>
                <a:tab pos="2228850" algn="l"/>
              </a:tabLst>
              <a:defRPr>
                <a:solidFill>
                  <a:schemeClr val="tx1"/>
                </a:solidFill>
                <a:latin typeface="Arial" panose="020B0604020202020204" pitchFamily="34" charset="0"/>
              </a:defRPr>
            </a:lvl3pPr>
            <a:lvl4pPr eaLnBrk="0" fontAlgn="base" hangingPunct="0">
              <a:spcBef>
                <a:spcPct val="0"/>
              </a:spcBef>
              <a:spcAft>
                <a:spcPct val="0"/>
              </a:spcAft>
              <a:tabLst>
                <a:tab pos="2228850" algn="l"/>
              </a:tabLst>
              <a:defRPr>
                <a:solidFill>
                  <a:schemeClr val="tx1"/>
                </a:solidFill>
                <a:latin typeface="Arial" panose="020B0604020202020204" pitchFamily="34" charset="0"/>
              </a:defRPr>
            </a:lvl4pPr>
            <a:lvl5pPr eaLnBrk="0" fontAlgn="base" hangingPunct="0">
              <a:spcBef>
                <a:spcPct val="0"/>
              </a:spcBef>
              <a:spcAft>
                <a:spcPct val="0"/>
              </a:spcAft>
              <a:tabLst>
                <a:tab pos="2228850" algn="l"/>
              </a:tabLst>
              <a:defRPr>
                <a:solidFill>
                  <a:schemeClr val="tx1"/>
                </a:solidFill>
                <a:latin typeface="Arial" panose="020B0604020202020204" pitchFamily="34" charset="0"/>
              </a:defRPr>
            </a:lvl5pPr>
            <a:lvl6pPr eaLnBrk="0" fontAlgn="base" hangingPunct="0">
              <a:spcBef>
                <a:spcPct val="0"/>
              </a:spcBef>
              <a:spcAft>
                <a:spcPct val="0"/>
              </a:spcAft>
              <a:tabLst>
                <a:tab pos="2228850" algn="l"/>
              </a:tabLst>
              <a:defRPr>
                <a:solidFill>
                  <a:schemeClr val="tx1"/>
                </a:solidFill>
                <a:latin typeface="Arial" panose="020B0604020202020204" pitchFamily="34" charset="0"/>
              </a:defRPr>
            </a:lvl6pPr>
            <a:lvl7pPr eaLnBrk="0" fontAlgn="base" hangingPunct="0">
              <a:spcBef>
                <a:spcPct val="0"/>
              </a:spcBef>
              <a:spcAft>
                <a:spcPct val="0"/>
              </a:spcAft>
              <a:tabLst>
                <a:tab pos="2228850" algn="l"/>
              </a:tabLst>
              <a:defRPr>
                <a:solidFill>
                  <a:schemeClr val="tx1"/>
                </a:solidFill>
                <a:latin typeface="Arial" panose="020B0604020202020204" pitchFamily="34" charset="0"/>
              </a:defRPr>
            </a:lvl7pPr>
            <a:lvl8pPr eaLnBrk="0" fontAlgn="base" hangingPunct="0">
              <a:spcBef>
                <a:spcPct val="0"/>
              </a:spcBef>
              <a:spcAft>
                <a:spcPct val="0"/>
              </a:spcAft>
              <a:tabLst>
                <a:tab pos="2228850" algn="l"/>
              </a:tabLst>
              <a:defRPr>
                <a:solidFill>
                  <a:schemeClr val="tx1"/>
                </a:solidFill>
                <a:latin typeface="Arial" panose="020B0604020202020204" pitchFamily="34" charset="0"/>
              </a:defRPr>
            </a:lvl8pPr>
            <a:lvl9pPr eaLnBrk="0" fontAlgn="base" hangingPunct="0">
              <a:spcBef>
                <a:spcPct val="0"/>
              </a:spcBef>
              <a:spcAft>
                <a:spcPct val="0"/>
              </a:spcAft>
              <a:tabLst>
                <a:tab pos="2228850" algn="l"/>
              </a:tabLst>
              <a:defRPr>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tab pos="2228850" algn="l"/>
              </a:tabLst>
            </a:pPr>
            <a:r>
              <a:rPr kumimoji="0" lang="en-US" altLang="ru-RU" sz="2400" b="1"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Payvand</a:t>
            </a:r>
            <a:r>
              <a:rPr kumimoji="0" lang="en-US" altLang="ru-RU" sz="2400" b="1"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1"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Payvand</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ajralmas</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birikmalaming</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asosi</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 o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iib</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ulardan</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mashinasozlikda</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qurilishlarda</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keng</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koiam</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da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foydalaniladi</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Chunki</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payvand</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birikmalarda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boshqa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ajralmas</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birikmalardagiga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qaraganda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birmuncha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afzalliklari</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bor</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masalan</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kam</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mehnat</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talab</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qilishi</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bilan</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birga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metallni</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tejashga</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imkon</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ru-RU"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beradi</a:t>
            </a:r>
            <a:r>
              <a:rPr kumimoji="0" lang="bg-BG"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Bundan</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tashqari</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murakkab</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rasmli</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yirik</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cho'yan</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quymalar</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o'rniga</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payvand</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a:t>
            </a:r>
            <a:r>
              <a:rPr kumimoji="0" lang="en-US" altLang="ru-RU" sz="24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4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vositasida</a:t>
            </a:r>
            <a:endParaRPr kumimoji="0" lang="ru-RU" altLang="ru-RU" sz="11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228850" algn="l"/>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1025" name="Рисунок 14343">
            <a:extLst>
              <a:ext uri="{FF2B5EF4-FFF2-40B4-BE49-F238E27FC236}">
                <a16:creationId xmlns:a16="http://schemas.microsoft.com/office/drawing/2014/main" id="{077B5FBE-17D4-4051-A6F8-564BAC48C2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5664" y="3429000"/>
            <a:ext cx="3518412" cy="286796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7FF5D020-4326-4F39-AE2D-F519B4872A29}"/>
              </a:ext>
            </a:extLst>
          </p:cNvPr>
          <p:cNvSpPr>
            <a:spLocks noChangeArrowheads="1"/>
          </p:cNvSpPr>
          <p:nvPr/>
        </p:nvSpPr>
        <p:spPr bwMode="auto">
          <a:xfrm>
            <a:off x="1710813" y="3651337"/>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28216020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F1CC1E9-5ABB-4D7F-947A-22AEF2E9FE4E}"/>
              </a:ext>
            </a:extLst>
          </p:cNvPr>
          <p:cNvSpPr>
            <a:spLocks noGrp="1"/>
          </p:cNvSpPr>
          <p:nvPr>
            <p:ph type="title"/>
          </p:nvPr>
        </p:nvSpPr>
        <p:spPr>
          <a:xfrm>
            <a:off x="339210" y="322669"/>
            <a:ext cx="10515600" cy="701731"/>
          </a:xfrm>
        </p:spPr>
        <p:txBody>
          <a:bodyPr/>
          <a:lstStyle/>
          <a:p>
            <a:pPr algn="ctr"/>
            <a:r>
              <a:rPr lang="en-US" altLang="ru-RU" b="1" i="1" dirty="0" err="1">
                <a:latin typeface="Times New Roman" panose="02020603050405020304" pitchFamily="18" charset="0"/>
                <a:ea typeface="Calibri" panose="020F0502020204030204" pitchFamily="34" charset="0"/>
                <a:cs typeface="Times New Roman" panose="02020603050405020304" pitchFamily="18" charset="0"/>
              </a:rPr>
              <a:t>Fitingli</a:t>
            </a:r>
            <a:r>
              <a:rPr lang="en-US" altLang="ru-RU" b="1" i="1" dirty="0">
                <a:latin typeface="Times New Roman" panose="02020603050405020304" pitchFamily="18" charset="0"/>
                <a:ea typeface="Calibri" panose="020F0502020204030204" pitchFamily="34" charset="0"/>
                <a:cs typeface="Times New Roman" panose="02020603050405020304" pitchFamily="18" charset="0"/>
              </a:rPr>
              <a:t> </a:t>
            </a:r>
            <a:r>
              <a:rPr lang="en-US" altLang="ru-RU" b="1" i="1" dirty="0" err="1">
                <a:latin typeface="Times New Roman" panose="02020603050405020304" pitchFamily="18" charset="0"/>
                <a:ea typeface="Calibri" panose="020F0502020204030204" pitchFamily="34" charset="0"/>
                <a:cs typeface="Times New Roman" panose="02020603050405020304" pitchFamily="18" charset="0"/>
              </a:rPr>
              <a:t>birikmalar</a:t>
            </a:r>
            <a:endParaRPr lang="ru-RU" dirty="0"/>
          </a:p>
        </p:txBody>
      </p:sp>
      <p:sp>
        <p:nvSpPr>
          <p:cNvPr id="3" name="Номер слайда 2">
            <a:extLst>
              <a:ext uri="{FF2B5EF4-FFF2-40B4-BE49-F238E27FC236}">
                <a16:creationId xmlns:a16="http://schemas.microsoft.com/office/drawing/2014/main" id="{A9B9FE6C-4337-478A-9710-AFFD7B0E3BB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29</a:t>
            </a:fld>
            <a:endParaRPr lang="ru-RU" dirty="0"/>
          </a:p>
        </p:txBody>
      </p:sp>
      <p:sp>
        <p:nvSpPr>
          <p:cNvPr id="4" name="Rectangle 2">
            <a:extLst>
              <a:ext uri="{FF2B5EF4-FFF2-40B4-BE49-F238E27FC236}">
                <a16:creationId xmlns:a16="http://schemas.microsoft.com/office/drawing/2014/main" id="{31725F2B-0B71-4B06-A501-B73A70D2D575}"/>
              </a:ext>
            </a:extLst>
          </p:cNvPr>
          <p:cNvSpPr>
            <a:spLocks noChangeArrowheads="1"/>
          </p:cNvSpPr>
          <p:nvPr/>
        </p:nvSpPr>
        <p:spPr bwMode="auto">
          <a:xfrm>
            <a:off x="1547472" y="1272592"/>
            <a:ext cx="9620250" cy="190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28850" algn="l"/>
              </a:tabLst>
              <a:defRPr>
                <a:solidFill>
                  <a:schemeClr val="tx1"/>
                </a:solidFill>
                <a:latin typeface="Arial" panose="020B0604020202020204" pitchFamily="34" charset="0"/>
              </a:defRPr>
            </a:lvl1pPr>
            <a:lvl2pPr eaLnBrk="0" fontAlgn="base" hangingPunct="0">
              <a:spcBef>
                <a:spcPct val="0"/>
              </a:spcBef>
              <a:spcAft>
                <a:spcPct val="0"/>
              </a:spcAft>
              <a:tabLst>
                <a:tab pos="2228850" algn="l"/>
              </a:tabLst>
              <a:defRPr>
                <a:solidFill>
                  <a:schemeClr val="tx1"/>
                </a:solidFill>
                <a:latin typeface="Arial" panose="020B0604020202020204" pitchFamily="34" charset="0"/>
              </a:defRPr>
            </a:lvl2pPr>
            <a:lvl3pPr eaLnBrk="0" fontAlgn="base" hangingPunct="0">
              <a:spcBef>
                <a:spcPct val="0"/>
              </a:spcBef>
              <a:spcAft>
                <a:spcPct val="0"/>
              </a:spcAft>
              <a:tabLst>
                <a:tab pos="2228850" algn="l"/>
              </a:tabLst>
              <a:defRPr>
                <a:solidFill>
                  <a:schemeClr val="tx1"/>
                </a:solidFill>
                <a:latin typeface="Arial" panose="020B0604020202020204" pitchFamily="34" charset="0"/>
              </a:defRPr>
            </a:lvl3pPr>
            <a:lvl4pPr eaLnBrk="0" fontAlgn="base" hangingPunct="0">
              <a:spcBef>
                <a:spcPct val="0"/>
              </a:spcBef>
              <a:spcAft>
                <a:spcPct val="0"/>
              </a:spcAft>
              <a:tabLst>
                <a:tab pos="2228850" algn="l"/>
              </a:tabLst>
              <a:defRPr>
                <a:solidFill>
                  <a:schemeClr val="tx1"/>
                </a:solidFill>
                <a:latin typeface="Arial" panose="020B0604020202020204" pitchFamily="34" charset="0"/>
              </a:defRPr>
            </a:lvl4pPr>
            <a:lvl5pPr eaLnBrk="0" fontAlgn="base" hangingPunct="0">
              <a:spcBef>
                <a:spcPct val="0"/>
              </a:spcBef>
              <a:spcAft>
                <a:spcPct val="0"/>
              </a:spcAft>
              <a:tabLst>
                <a:tab pos="2228850" algn="l"/>
              </a:tabLst>
              <a:defRPr>
                <a:solidFill>
                  <a:schemeClr val="tx1"/>
                </a:solidFill>
                <a:latin typeface="Arial" panose="020B0604020202020204" pitchFamily="34" charset="0"/>
              </a:defRPr>
            </a:lvl5pPr>
            <a:lvl6pPr eaLnBrk="0" fontAlgn="base" hangingPunct="0">
              <a:spcBef>
                <a:spcPct val="0"/>
              </a:spcBef>
              <a:spcAft>
                <a:spcPct val="0"/>
              </a:spcAft>
              <a:tabLst>
                <a:tab pos="2228850" algn="l"/>
              </a:tabLst>
              <a:defRPr>
                <a:solidFill>
                  <a:schemeClr val="tx1"/>
                </a:solidFill>
                <a:latin typeface="Arial" panose="020B0604020202020204" pitchFamily="34" charset="0"/>
              </a:defRPr>
            </a:lvl6pPr>
            <a:lvl7pPr eaLnBrk="0" fontAlgn="base" hangingPunct="0">
              <a:spcBef>
                <a:spcPct val="0"/>
              </a:spcBef>
              <a:spcAft>
                <a:spcPct val="0"/>
              </a:spcAft>
              <a:tabLst>
                <a:tab pos="2228850" algn="l"/>
              </a:tabLst>
              <a:defRPr>
                <a:solidFill>
                  <a:schemeClr val="tx1"/>
                </a:solidFill>
                <a:latin typeface="Arial" panose="020B0604020202020204" pitchFamily="34" charset="0"/>
              </a:defRPr>
            </a:lvl7pPr>
            <a:lvl8pPr eaLnBrk="0" fontAlgn="base" hangingPunct="0">
              <a:spcBef>
                <a:spcPct val="0"/>
              </a:spcBef>
              <a:spcAft>
                <a:spcPct val="0"/>
              </a:spcAft>
              <a:tabLst>
                <a:tab pos="2228850" algn="l"/>
              </a:tabLst>
              <a:defRPr>
                <a:solidFill>
                  <a:schemeClr val="tx1"/>
                </a:solidFill>
                <a:latin typeface="Arial" panose="020B0604020202020204" pitchFamily="34" charset="0"/>
              </a:defRPr>
            </a:lvl8pPr>
            <a:lvl9pPr eaLnBrk="0" fontAlgn="base" hangingPunct="0">
              <a:spcBef>
                <a:spcPct val="0"/>
              </a:spcBef>
              <a:spcAft>
                <a:spcPct val="0"/>
              </a:spcAft>
              <a:tabLst>
                <a:tab pos="222885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228850" algn="l"/>
              </a:tabLst>
            </a:pP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Trubaprovodlarni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mahkamlash</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detalisiz</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biriktirish</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fitingli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orqali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amalga</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oshiriladi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ya</a:t>
            </a:r>
            <a:r>
              <a:rPr kumimoji="0" lang="en-US" altLang="ru-RU" sz="2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trubalar</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bir-biri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bilan</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maxsus</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detallar</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fitinglar</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Rasm</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uz-Cyrl-UZ"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9.1</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vasitasida</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biriktiriladi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Bunday</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birinchi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trubaning</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uchini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ikkinchi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trubaning</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uchi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bilan</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bevosita</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tutashtirishi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mumkin</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bо</a:t>
            </a:r>
            <a:r>
              <a:rPr kumimoji="0" lang="en-US" altLang="ru-RU" sz="2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lgan</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ѐki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trubalar</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burchak</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ostida</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joylashgan</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xollarda</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qо</a:t>
            </a:r>
            <a:r>
              <a:rPr kumimoji="0" lang="en-US" altLang="ru-RU" sz="2000"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sz="20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llaniladi</a:t>
            </a:r>
            <a:r>
              <a:rPr kumimoji="0" lang="en-US" altLang="ru-RU"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05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228850" algn="l"/>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2049" name="Рисунок 63">
            <a:extLst>
              <a:ext uri="{FF2B5EF4-FFF2-40B4-BE49-F238E27FC236}">
                <a16:creationId xmlns:a16="http://schemas.microsoft.com/office/drawing/2014/main" id="{B86B2F21-B7F7-4134-832A-240E6F58F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472" y="3014065"/>
            <a:ext cx="6153149" cy="324387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7971A764-E1D9-407E-8923-38FB539F55D0}"/>
              </a:ext>
            </a:extLst>
          </p:cNvPr>
          <p:cNvSpPr>
            <a:spLocks noChangeArrowheads="1"/>
          </p:cNvSpPr>
          <p:nvPr/>
        </p:nvSpPr>
        <p:spPr bwMode="auto">
          <a:xfrm>
            <a:off x="7790495" y="4328227"/>
            <a:ext cx="262060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28850" algn="l"/>
              </a:tabLst>
              <a:defRPr>
                <a:solidFill>
                  <a:schemeClr val="tx1"/>
                </a:solidFill>
                <a:latin typeface="Arial" panose="020B0604020202020204" pitchFamily="34" charset="0"/>
              </a:defRPr>
            </a:lvl1pPr>
            <a:lvl2pPr eaLnBrk="0" fontAlgn="base" hangingPunct="0">
              <a:spcBef>
                <a:spcPct val="0"/>
              </a:spcBef>
              <a:spcAft>
                <a:spcPct val="0"/>
              </a:spcAft>
              <a:tabLst>
                <a:tab pos="2228850" algn="l"/>
              </a:tabLst>
              <a:defRPr>
                <a:solidFill>
                  <a:schemeClr val="tx1"/>
                </a:solidFill>
                <a:latin typeface="Arial" panose="020B0604020202020204" pitchFamily="34" charset="0"/>
              </a:defRPr>
            </a:lvl2pPr>
            <a:lvl3pPr eaLnBrk="0" fontAlgn="base" hangingPunct="0">
              <a:spcBef>
                <a:spcPct val="0"/>
              </a:spcBef>
              <a:spcAft>
                <a:spcPct val="0"/>
              </a:spcAft>
              <a:tabLst>
                <a:tab pos="2228850" algn="l"/>
              </a:tabLst>
              <a:defRPr>
                <a:solidFill>
                  <a:schemeClr val="tx1"/>
                </a:solidFill>
                <a:latin typeface="Arial" panose="020B0604020202020204" pitchFamily="34" charset="0"/>
              </a:defRPr>
            </a:lvl3pPr>
            <a:lvl4pPr eaLnBrk="0" fontAlgn="base" hangingPunct="0">
              <a:spcBef>
                <a:spcPct val="0"/>
              </a:spcBef>
              <a:spcAft>
                <a:spcPct val="0"/>
              </a:spcAft>
              <a:tabLst>
                <a:tab pos="2228850" algn="l"/>
              </a:tabLst>
              <a:defRPr>
                <a:solidFill>
                  <a:schemeClr val="tx1"/>
                </a:solidFill>
                <a:latin typeface="Arial" panose="020B0604020202020204" pitchFamily="34" charset="0"/>
              </a:defRPr>
            </a:lvl4pPr>
            <a:lvl5pPr eaLnBrk="0" fontAlgn="base" hangingPunct="0">
              <a:spcBef>
                <a:spcPct val="0"/>
              </a:spcBef>
              <a:spcAft>
                <a:spcPct val="0"/>
              </a:spcAft>
              <a:tabLst>
                <a:tab pos="2228850" algn="l"/>
              </a:tabLst>
              <a:defRPr>
                <a:solidFill>
                  <a:schemeClr val="tx1"/>
                </a:solidFill>
                <a:latin typeface="Arial" panose="020B0604020202020204" pitchFamily="34" charset="0"/>
              </a:defRPr>
            </a:lvl5pPr>
            <a:lvl6pPr eaLnBrk="0" fontAlgn="base" hangingPunct="0">
              <a:spcBef>
                <a:spcPct val="0"/>
              </a:spcBef>
              <a:spcAft>
                <a:spcPct val="0"/>
              </a:spcAft>
              <a:tabLst>
                <a:tab pos="2228850" algn="l"/>
              </a:tabLst>
              <a:defRPr>
                <a:solidFill>
                  <a:schemeClr val="tx1"/>
                </a:solidFill>
                <a:latin typeface="Arial" panose="020B0604020202020204" pitchFamily="34" charset="0"/>
              </a:defRPr>
            </a:lvl6pPr>
            <a:lvl7pPr eaLnBrk="0" fontAlgn="base" hangingPunct="0">
              <a:spcBef>
                <a:spcPct val="0"/>
              </a:spcBef>
              <a:spcAft>
                <a:spcPct val="0"/>
              </a:spcAft>
              <a:tabLst>
                <a:tab pos="2228850" algn="l"/>
              </a:tabLst>
              <a:defRPr>
                <a:solidFill>
                  <a:schemeClr val="tx1"/>
                </a:solidFill>
                <a:latin typeface="Arial" panose="020B0604020202020204" pitchFamily="34" charset="0"/>
              </a:defRPr>
            </a:lvl7pPr>
            <a:lvl8pPr eaLnBrk="0" fontAlgn="base" hangingPunct="0">
              <a:spcBef>
                <a:spcPct val="0"/>
              </a:spcBef>
              <a:spcAft>
                <a:spcPct val="0"/>
              </a:spcAft>
              <a:tabLst>
                <a:tab pos="2228850" algn="l"/>
              </a:tabLst>
              <a:defRPr>
                <a:solidFill>
                  <a:schemeClr val="tx1"/>
                </a:solidFill>
                <a:latin typeface="Arial" panose="020B0604020202020204" pitchFamily="34" charset="0"/>
              </a:defRPr>
            </a:lvl8pPr>
            <a:lvl9pPr eaLnBrk="0" fontAlgn="base" hangingPunct="0">
              <a:spcBef>
                <a:spcPct val="0"/>
              </a:spcBef>
              <a:spcAft>
                <a:spcPct val="0"/>
              </a:spcAft>
              <a:tabLst>
                <a:tab pos="222885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228850" algn="l"/>
              </a:tabLst>
            </a:pPr>
            <a:r>
              <a:rPr kumimoji="0" lang="uz-Cyrl-UZ" altLang="ru-RU" sz="14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9.1 rasm </a:t>
            </a:r>
            <a:r>
              <a:rPr kumimoji="0" lang="uz-Cyrl-UZ" altLang="ru-RU" sz="14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Fitingli birikmalar</a:t>
            </a:r>
            <a:endParaRPr kumimoji="0" lang="uz-Cyrl-UZ"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77180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FC3B84C-62F9-4340-8227-B99144CF4629}"/>
              </a:ext>
            </a:extLst>
          </p:cNvPr>
          <p:cNvSpPr>
            <a:spLocks noGrp="1"/>
          </p:cNvSpPr>
          <p:nvPr>
            <p:ph type="title"/>
          </p:nvPr>
        </p:nvSpPr>
        <p:spPr>
          <a:xfrm>
            <a:off x="339210" y="322669"/>
            <a:ext cx="10515600" cy="701731"/>
          </a:xfrm>
        </p:spPr>
        <p:txBody>
          <a:bodyPr/>
          <a:lstStyle/>
          <a:p>
            <a:pPr algn="ctr"/>
            <a:r>
              <a:rPr lang="uz-Cyrl-UZ" altLang="ru-RU" b="1" i="1" dirty="0">
                <a:latin typeface="Times New Roman" panose="02020603050405020304" pitchFamily="18" charset="0"/>
                <a:ea typeface="Calibri" panose="020F0502020204030204" pitchFamily="34" charset="0"/>
                <a:cs typeface="Times New Roman" panose="02020603050405020304" pitchFamily="18" charset="0"/>
              </a:rPr>
              <a:t>Shponkali, shlisali birikmalar </a:t>
            </a:r>
            <a:endParaRPr lang="ru-RU" dirty="0"/>
          </a:p>
        </p:txBody>
      </p:sp>
      <p:sp>
        <p:nvSpPr>
          <p:cNvPr id="3" name="Номер слайда 2">
            <a:extLst>
              <a:ext uri="{FF2B5EF4-FFF2-40B4-BE49-F238E27FC236}">
                <a16:creationId xmlns:a16="http://schemas.microsoft.com/office/drawing/2014/main" id="{F6AFB9AD-0810-4F8B-882E-B90995E3D1A9}"/>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30</a:t>
            </a:fld>
            <a:endParaRPr lang="ru-RU" dirty="0"/>
          </a:p>
        </p:txBody>
      </p:sp>
      <p:sp>
        <p:nvSpPr>
          <p:cNvPr id="4" name="Rectangle 2">
            <a:extLst>
              <a:ext uri="{FF2B5EF4-FFF2-40B4-BE49-F238E27FC236}">
                <a16:creationId xmlns:a16="http://schemas.microsoft.com/office/drawing/2014/main" id="{F5D409AB-406D-4097-BDC5-E4629C8627BF}"/>
              </a:ext>
            </a:extLst>
          </p:cNvPr>
          <p:cNvSpPr>
            <a:spLocks noChangeArrowheads="1"/>
          </p:cNvSpPr>
          <p:nvPr/>
        </p:nvSpPr>
        <p:spPr bwMode="auto">
          <a:xfrm>
            <a:off x="781049" y="980784"/>
            <a:ext cx="10182225"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28850" algn="l"/>
              </a:tabLst>
              <a:defRPr>
                <a:solidFill>
                  <a:schemeClr val="tx1"/>
                </a:solidFill>
                <a:latin typeface="Arial" panose="020B0604020202020204" pitchFamily="34" charset="0"/>
              </a:defRPr>
            </a:lvl1pPr>
            <a:lvl2pPr eaLnBrk="0" fontAlgn="base" hangingPunct="0">
              <a:spcBef>
                <a:spcPct val="0"/>
              </a:spcBef>
              <a:spcAft>
                <a:spcPct val="0"/>
              </a:spcAft>
              <a:tabLst>
                <a:tab pos="2228850" algn="l"/>
              </a:tabLst>
              <a:defRPr>
                <a:solidFill>
                  <a:schemeClr val="tx1"/>
                </a:solidFill>
                <a:latin typeface="Arial" panose="020B0604020202020204" pitchFamily="34" charset="0"/>
              </a:defRPr>
            </a:lvl2pPr>
            <a:lvl3pPr eaLnBrk="0" fontAlgn="base" hangingPunct="0">
              <a:spcBef>
                <a:spcPct val="0"/>
              </a:spcBef>
              <a:spcAft>
                <a:spcPct val="0"/>
              </a:spcAft>
              <a:tabLst>
                <a:tab pos="2228850" algn="l"/>
              </a:tabLst>
              <a:defRPr>
                <a:solidFill>
                  <a:schemeClr val="tx1"/>
                </a:solidFill>
                <a:latin typeface="Arial" panose="020B0604020202020204" pitchFamily="34" charset="0"/>
              </a:defRPr>
            </a:lvl3pPr>
            <a:lvl4pPr eaLnBrk="0" fontAlgn="base" hangingPunct="0">
              <a:spcBef>
                <a:spcPct val="0"/>
              </a:spcBef>
              <a:spcAft>
                <a:spcPct val="0"/>
              </a:spcAft>
              <a:tabLst>
                <a:tab pos="2228850" algn="l"/>
              </a:tabLst>
              <a:defRPr>
                <a:solidFill>
                  <a:schemeClr val="tx1"/>
                </a:solidFill>
                <a:latin typeface="Arial" panose="020B0604020202020204" pitchFamily="34" charset="0"/>
              </a:defRPr>
            </a:lvl4pPr>
            <a:lvl5pPr eaLnBrk="0" fontAlgn="base" hangingPunct="0">
              <a:spcBef>
                <a:spcPct val="0"/>
              </a:spcBef>
              <a:spcAft>
                <a:spcPct val="0"/>
              </a:spcAft>
              <a:tabLst>
                <a:tab pos="2228850" algn="l"/>
              </a:tabLst>
              <a:defRPr>
                <a:solidFill>
                  <a:schemeClr val="tx1"/>
                </a:solidFill>
                <a:latin typeface="Arial" panose="020B0604020202020204" pitchFamily="34" charset="0"/>
              </a:defRPr>
            </a:lvl5pPr>
            <a:lvl6pPr eaLnBrk="0" fontAlgn="base" hangingPunct="0">
              <a:spcBef>
                <a:spcPct val="0"/>
              </a:spcBef>
              <a:spcAft>
                <a:spcPct val="0"/>
              </a:spcAft>
              <a:tabLst>
                <a:tab pos="2228850" algn="l"/>
              </a:tabLst>
              <a:defRPr>
                <a:solidFill>
                  <a:schemeClr val="tx1"/>
                </a:solidFill>
                <a:latin typeface="Arial" panose="020B0604020202020204" pitchFamily="34" charset="0"/>
              </a:defRPr>
            </a:lvl6pPr>
            <a:lvl7pPr eaLnBrk="0" fontAlgn="base" hangingPunct="0">
              <a:spcBef>
                <a:spcPct val="0"/>
              </a:spcBef>
              <a:spcAft>
                <a:spcPct val="0"/>
              </a:spcAft>
              <a:tabLst>
                <a:tab pos="2228850" algn="l"/>
              </a:tabLst>
              <a:defRPr>
                <a:solidFill>
                  <a:schemeClr val="tx1"/>
                </a:solidFill>
                <a:latin typeface="Arial" panose="020B0604020202020204" pitchFamily="34" charset="0"/>
              </a:defRPr>
            </a:lvl7pPr>
            <a:lvl8pPr eaLnBrk="0" fontAlgn="base" hangingPunct="0">
              <a:spcBef>
                <a:spcPct val="0"/>
              </a:spcBef>
              <a:spcAft>
                <a:spcPct val="0"/>
              </a:spcAft>
              <a:tabLst>
                <a:tab pos="2228850" algn="l"/>
              </a:tabLst>
              <a:defRPr>
                <a:solidFill>
                  <a:schemeClr val="tx1"/>
                </a:solidFill>
                <a:latin typeface="Arial" panose="020B0604020202020204" pitchFamily="34" charset="0"/>
              </a:defRPr>
            </a:lvl8pPr>
            <a:lvl9pPr eaLnBrk="0" fontAlgn="base" hangingPunct="0">
              <a:spcBef>
                <a:spcPct val="0"/>
              </a:spcBef>
              <a:spcAft>
                <a:spcPct val="0"/>
              </a:spcAft>
              <a:tabLst>
                <a:tab pos="222885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228850" algn="l"/>
              </a:tabLst>
            </a:pP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Ajraladigan birikmalar rezbali birikmalardan  tashqari shponkalar, shtiftlar, ponalar yordamida bajariladi. Shponkalar shkivlarni, maxoviklarni yarim  muftalarni, mushtchalarni, tishli gildiraklarni va boshqa detallarni  val  yoki  o</a:t>
            </a:r>
            <a:r>
              <a:rPr kumimoji="0" lang="uz-Cyrl-UZ" altLang="ru-RU"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 bilan qo</a:t>
            </a:r>
            <a:r>
              <a:rPr kumimoji="0" lang="uz-Cyrl-UZ" altLang="ru-RU"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zg</a:t>
            </a:r>
            <a:r>
              <a:rPr kumimoji="0" lang="uz-Cyrl-UZ" altLang="ru-RU"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aladigan yoki qo</a:t>
            </a:r>
            <a:r>
              <a:rPr kumimoji="0" lang="uz-Cyrl-UZ" altLang="ru-RU"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zg</a:t>
            </a:r>
            <a:r>
              <a:rPr kumimoji="0" lang="uz-Cyrl-UZ" altLang="ru-RU"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almaydigan qilib biriktirish uchun ishlatiladi.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Bunday</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birikmada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shponka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vaqtning</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a:t>
            </a:r>
            <a:r>
              <a:rPr kumimoji="0" lang="en-US" altLang="ru-RU"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zida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val</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pazini</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a:t>
            </a:r>
            <a:r>
              <a:rPr kumimoji="0" lang="en-US" altLang="ru-RU"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ildirak</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paziga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kiradi</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Shponkalar</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prizmatik</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sigmensimon</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ponasimon</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boshqa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rasmlarda</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bo</a:t>
            </a:r>
            <a:r>
              <a:rPr kumimoji="0" lang="en-US" altLang="ru-RU" b="0" i="0" u="none" strike="noStrike" cap="none" normalizeH="0" baseline="0" dirty="0" err="1">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ladi</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Rasm</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uz-Cyrl-UZ"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9.2</a:t>
            </a:r>
            <a:r>
              <a:rPr kumimoji="0" lang="en-US" altLang="ru-RU"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ru-RU" altLang="ru-RU" sz="10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2228850" algn="l"/>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3073" name="Рисунок 14337">
            <a:extLst>
              <a:ext uri="{FF2B5EF4-FFF2-40B4-BE49-F238E27FC236}">
                <a16:creationId xmlns:a16="http://schemas.microsoft.com/office/drawing/2014/main" id="{79583BD3-BD7D-4F68-BE8F-2FCE14935B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642" y="2955166"/>
            <a:ext cx="5562908" cy="302994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a:extLst>
              <a:ext uri="{FF2B5EF4-FFF2-40B4-BE49-F238E27FC236}">
                <a16:creationId xmlns:a16="http://schemas.microsoft.com/office/drawing/2014/main" id="{A169C5B1-3388-491B-B5B3-30B6DCEF7A73}"/>
              </a:ext>
            </a:extLst>
          </p:cNvPr>
          <p:cNvSpPr>
            <a:spLocks noChangeArrowheads="1"/>
          </p:cNvSpPr>
          <p:nvPr/>
        </p:nvSpPr>
        <p:spPr bwMode="auto">
          <a:xfrm>
            <a:off x="628342" y="4092114"/>
            <a:ext cx="427703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228850" algn="l"/>
              </a:tabLst>
              <a:defRPr>
                <a:solidFill>
                  <a:schemeClr val="tx1"/>
                </a:solidFill>
                <a:latin typeface="Arial" panose="020B0604020202020204" pitchFamily="34" charset="0"/>
              </a:defRPr>
            </a:lvl1pPr>
            <a:lvl2pPr eaLnBrk="0" fontAlgn="base" hangingPunct="0">
              <a:spcBef>
                <a:spcPct val="0"/>
              </a:spcBef>
              <a:spcAft>
                <a:spcPct val="0"/>
              </a:spcAft>
              <a:tabLst>
                <a:tab pos="2228850" algn="l"/>
              </a:tabLst>
              <a:defRPr>
                <a:solidFill>
                  <a:schemeClr val="tx1"/>
                </a:solidFill>
                <a:latin typeface="Arial" panose="020B0604020202020204" pitchFamily="34" charset="0"/>
              </a:defRPr>
            </a:lvl2pPr>
            <a:lvl3pPr eaLnBrk="0" fontAlgn="base" hangingPunct="0">
              <a:spcBef>
                <a:spcPct val="0"/>
              </a:spcBef>
              <a:spcAft>
                <a:spcPct val="0"/>
              </a:spcAft>
              <a:tabLst>
                <a:tab pos="2228850" algn="l"/>
              </a:tabLst>
              <a:defRPr>
                <a:solidFill>
                  <a:schemeClr val="tx1"/>
                </a:solidFill>
                <a:latin typeface="Arial" panose="020B0604020202020204" pitchFamily="34" charset="0"/>
              </a:defRPr>
            </a:lvl3pPr>
            <a:lvl4pPr eaLnBrk="0" fontAlgn="base" hangingPunct="0">
              <a:spcBef>
                <a:spcPct val="0"/>
              </a:spcBef>
              <a:spcAft>
                <a:spcPct val="0"/>
              </a:spcAft>
              <a:tabLst>
                <a:tab pos="2228850" algn="l"/>
              </a:tabLst>
              <a:defRPr>
                <a:solidFill>
                  <a:schemeClr val="tx1"/>
                </a:solidFill>
                <a:latin typeface="Arial" panose="020B0604020202020204" pitchFamily="34" charset="0"/>
              </a:defRPr>
            </a:lvl4pPr>
            <a:lvl5pPr eaLnBrk="0" fontAlgn="base" hangingPunct="0">
              <a:spcBef>
                <a:spcPct val="0"/>
              </a:spcBef>
              <a:spcAft>
                <a:spcPct val="0"/>
              </a:spcAft>
              <a:tabLst>
                <a:tab pos="2228850" algn="l"/>
              </a:tabLst>
              <a:defRPr>
                <a:solidFill>
                  <a:schemeClr val="tx1"/>
                </a:solidFill>
                <a:latin typeface="Arial" panose="020B0604020202020204" pitchFamily="34" charset="0"/>
              </a:defRPr>
            </a:lvl5pPr>
            <a:lvl6pPr eaLnBrk="0" fontAlgn="base" hangingPunct="0">
              <a:spcBef>
                <a:spcPct val="0"/>
              </a:spcBef>
              <a:spcAft>
                <a:spcPct val="0"/>
              </a:spcAft>
              <a:tabLst>
                <a:tab pos="2228850" algn="l"/>
              </a:tabLst>
              <a:defRPr>
                <a:solidFill>
                  <a:schemeClr val="tx1"/>
                </a:solidFill>
                <a:latin typeface="Arial" panose="020B0604020202020204" pitchFamily="34" charset="0"/>
              </a:defRPr>
            </a:lvl6pPr>
            <a:lvl7pPr eaLnBrk="0" fontAlgn="base" hangingPunct="0">
              <a:spcBef>
                <a:spcPct val="0"/>
              </a:spcBef>
              <a:spcAft>
                <a:spcPct val="0"/>
              </a:spcAft>
              <a:tabLst>
                <a:tab pos="2228850" algn="l"/>
              </a:tabLst>
              <a:defRPr>
                <a:solidFill>
                  <a:schemeClr val="tx1"/>
                </a:solidFill>
                <a:latin typeface="Arial" panose="020B0604020202020204" pitchFamily="34" charset="0"/>
              </a:defRPr>
            </a:lvl7pPr>
            <a:lvl8pPr eaLnBrk="0" fontAlgn="base" hangingPunct="0">
              <a:spcBef>
                <a:spcPct val="0"/>
              </a:spcBef>
              <a:spcAft>
                <a:spcPct val="0"/>
              </a:spcAft>
              <a:tabLst>
                <a:tab pos="2228850" algn="l"/>
              </a:tabLst>
              <a:defRPr>
                <a:solidFill>
                  <a:schemeClr val="tx1"/>
                </a:solidFill>
                <a:latin typeface="Arial" panose="020B0604020202020204" pitchFamily="34" charset="0"/>
              </a:defRPr>
            </a:lvl8pPr>
            <a:lvl9pPr eaLnBrk="0" fontAlgn="base" hangingPunct="0">
              <a:spcBef>
                <a:spcPct val="0"/>
              </a:spcBef>
              <a:spcAft>
                <a:spcPct val="0"/>
              </a:spcAft>
              <a:tabLst>
                <a:tab pos="2228850" algn="l"/>
              </a:tabLs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2228850" algn="l"/>
              </a:tabLst>
            </a:pPr>
            <a:r>
              <a:rPr kumimoji="0" lang="uz-Cyrl-UZ" altLang="ru-RU"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9</a:t>
            </a:r>
            <a:r>
              <a:rPr kumimoji="0" lang="en-US" altLang="ru-RU"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r>
              <a:rPr kumimoji="0" lang="uz-Cyrl-UZ" altLang="ru-RU"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a:t>
            </a:r>
            <a:r>
              <a:rPr kumimoji="0" lang="en-US" altLang="ru-RU" b="1"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rasm</a:t>
            </a:r>
            <a:r>
              <a:rPr kumimoji="0" lang="en-US" altLang="ru-RU"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Shponkali</a:t>
            </a:r>
            <a:r>
              <a:rPr kumimoji="0" lang="en-US" altLang="ru-RU"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ru-RU"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birikmalar</a:t>
            </a:r>
            <a:endParaRPr kumimoji="0" lang="en-US" altLang="ru-RU" sz="24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77959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77E636D-8FF2-4713-AAA0-A1E41B76FDED}"/>
              </a:ext>
            </a:extLst>
          </p:cNvPr>
          <p:cNvSpPr>
            <a:spLocks noGrp="1"/>
          </p:cNvSpPr>
          <p:nvPr>
            <p:ph type="title"/>
          </p:nvPr>
        </p:nvSpPr>
        <p:spPr>
          <a:xfrm>
            <a:off x="339210" y="322669"/>
            <a:ext cx="10515600" cy="701731"/>
          </a:xfrm>
        </p:spPr>
        <p:txBody>
          <a:bodyPr/>
          <a:lstStyle/>
          <a:p>
            <a:pPr algn="ctr"/>
            <a:r>
              <a:rPr lang="bg-BG" dirty="0"/>
              <a:t>Shlitsali birikma</a:t>
            </a:r>
            <a:endParaRPr lang="ru-RU" dirty="0"/>
          </a:p>
        </p:txBody>
      </p:sp>
      <p:sp>
        <p:nvSpPr>
          <p:cNvPr id="3" name="Номер слайда 2">
            <a:extLst>
              <a:ext uri="{FF2B5EF4-FFF2-40B4-BE49-F238E27FC236}">
                <a16:creationId xmlns:a16="http://schemas.microsoft.com/office/drawing/2014/main" id="{F8C281C6-5CC1-452F-BE54-2038500E2DF5}"/>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31</a:t>
            </a:fld>
            <a:endParaRPr lang="ru-RU" dirty="0"/>
          </a:p>
        </p:txBody>
      </p:sp>
      <p:sp>
        <p:nvSpPr>
          <p:cNvPr id="4" name="Прямоугольник 3">
            <a:extLst>
              <a:ext uri="{FF2B5EF4-FFF2-40B4-BE49-F238E27FC236}">
                <a16:creationId xmlns:a16="http://schemas.microsoft.com/office/drawing/2014/main" id="{070EF853-0B05-4EA4-BD7D-6531C2E8163E}"/>
              </a:ext>
            </a:extLst>
          </p:cNvPr>
          <p:cNvSpPr/>
          <p:nvPr/>
        </p:nvSpPr>
        <p:spPr>
          <a:xfrm>
            <a:off x="339209" y="1159388"/>
            <a:ext cx="11504787" cy="2410916"/>
          </a:xfrm>
          <a:prstGeom prst="rect">
            <a:avLst/>
          </a:prstGeom>
        </p:spPr>
        <p:txBody>
          <a:bodyPr wrap="square">
            <a:spAutoFit/>
          </a:bodyPr>
          <a:lstStyle/>
          <a:p>
            <a:pPr marL="139700" marR="484505" indent="359410" algn="just">
              <a:lnSpc>
                <a:spcPct val="107000"/>
              </a:lnSpc>
              <a:spcAft>
                <a:spcPts val="0"/>
              </a:spcAft>
            </a:pPr>
            <a:r>
              <a:rPr lang="bg-BG" sz="1600" b="1" i="1" spc="75" dirty="0">
                <a:latin typeface="Times New Roman" panose="02020603050405020304" pitchFamily="18" charset="0"/>
                <a:ea typeface="Times New Roman" panose="02020603050405020304" pitchFamily="18" charset="0"/>
                <a:cs typeface="Times New Roman" panose="02020603050405020304" pitchFamily="18" charset="0"/>
              </a:rPr>
              <a:t>Shlitsali</a:t>
            </a:r>
            <a:r>
              <a:rPr lang="bg-BG" sz="1600" b="1" i="1" spc="8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60" dirty="0">
                <a:latin typeface="Times New Roman" panose="02020603050405020304" pitchFamily="18" charset="0"/>
                <a:ea typeface="Times New Roman" panose="02020603050405020304" pitchFamily="18" charset="0"/>
                <a:cs typeface="Times New Roman" panose="02020603050405020304" pitchFamily="18" charset="0"/>
              </a:rPr>
              <a:t>ѐki</a:t>
            </a:r>
            <a:r>
              <a:rPr lang="bg-BG" sz="1600" spc="6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0" dirty="0">
                <a:latin typeface="Times New Roman" panose="02020603050405020304" pitchFamily="18" charset="0"/>
                <a:ea typeface="Times New Roman" panose="02020603050405020304" pitchFamily="18" charset="0"/>
                <a:cs typeface="Times New Roman" panose="02020603050405020304" pitchFamily="18" charset="0"/>
              </a:rPr>
              <a:t>tishli</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birikma</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0" dirty="0">
                <a:latin typeface="Times New Roman" panose="02020603050405020304" pitchFamily="18" charset="0"/>
                <a:ea typeface="Times New Roman" panose="02020603050405020304" pitchFamily="18" charset="0"/>
                <a:cs typeface="Times New Roman" panose="02020603050405020304" pitchFamily="18" charset="0"/>
              </a:rPr>
              <a:t>valda</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 hosil</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qilingan</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chiqiqlar</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dirty="0">
                <a:latin typeface="Times New Roman" panose="02020603050405020304" pitchFamily="18" charset="0"/>
                <a:ea typeface="Times New Roman" panose="02020603050405020304" pitchFamily="18" charset="0"/>
                <a:cs typeface="Times New Roman" panose="02020603050405020304" pitchFamily="18" charset="0"/>
              </a:rPr>
              <a:t>va</a:t>
            </a:r>
            <a:r>
              <a:rPr lang="bg-BG" sz="1600" spc="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teshikda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xosil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qilingan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botiqliliklar natijasida birikadi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(rasm 9.3 </a:t>
            </a:r>
            <a:r>
              <a:rPr lang="bg-BG" sz="1600" spc="50" dirty="0">
                <a:latin typeface="Times New Roman" panose="02020603050405020304" pitchFamily="18" charset="0"/>
                <a:ea typeface="Times New Roman" panose="02020603050405020304" pitchFamily="18" charset="0"/>
                <a:cs typeface="Times New Roman" panose="02020603050405020304" pitchFamily="18" charset="0"/>
              </a:rPr>
              <a:t>Bu</a:t>
            </a:r>
            <a:r>
              <a:rPr lang="bg-BG" sz="1600" spc="5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birikma</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shponkali</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birikmaga</a:t>
            </a:r>
            <a:r>
              <a:rPr lang="bg-BG" sz="1600" spc="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uxshash,</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lekin</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chikiklari</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60" dirty="0">
                <a:latin typeface="Times New Roman" panose="02020603050405020304" pitchFamily="18" charset="0"/>
                <a:ea typeface="Times New Roman" panose="02020603050405020304" pitchFamily="18" charset="0"/>
                <a:cs typeface="Times New Roman" panose="02020603050405020304" pitchFamily="18" charset="0"/>
              </a:rPr>
              <a:t>kup</a:t>
            </a:r>
            <a:r>
              <a:rPr lang="bg-BG" sz="1600" spc="6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bо‘lganligidan</a:t>
            </a:r>
            <a:r>
              <a:rPr lang="bg-BG" sz="1600" spc="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shponkali</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birikmaga</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qaraganda</a:t>
            </a:r>
            <a:r>
              <a:rPr lang="bg-BG" sz="1600" spc="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quyidagi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afzalliklarga</a:t>
            </a:r>
            <a:r>
              <a:rPr lang="bg-BG" sz="1600" spc="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0" dirty="0">
                <a:latin typeface="Times New Roman" panose="02020603050405020304" pitchFamily="18" charset="0"/>
                <a:ea typeface="Times New Roman" panose="02020603050405020304" pitchFamily="18" charset="0"/>
                <a:cs typeface="Times New Roman" panose="02020603050405020304" pitchFamily="18" charset="0"/>
              </a:rPr>
              <a:t>ega:</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ts val="1660"/>
              </a:lnSpc>
              <a:spcBef>
                <a:spcPts val="370"/>
              </a:spcBef>
              <a:spcAft>
                <a:spcPts val="0"/>
              </a:spcAft>
              <a:buSzPts val="1400"/>
              <a:buFont typeface="Symbol" panose="05050102010706020507" pitchFamily="18" charset="2"/>
              <a:buChar char=""/>
              <a:tabLst>
                <a:tab pos="880110" algn="l"/>
                <a:tab pos="880745" algn="l"/>
              </a:tabLst>
            </a:pPr>
            <a:r>
              <a:rPr lang="bg-BG" sz="1600" spc="70" dirty="0">
                <a:latin typeface="Times New Roman" panose="02020603050405020304" pitchFamily="18" charset="0"/>
                <a:ea typeface="Times New Roman" panose="02020603050405020304" pitchFamily="18" charset="0"/>
                <a:cs typeface="Symbol" panose="05050102010706020507" pitchFamily="18" charset="2"/>
              </a:rPr>
              <a:t>katta</a:t>
            </a:r>
            <a:r>
              <a:rPr lang="bg-BG" sz="1600" spc="225" dirty="0">
                <a:latin typeface="Times New Roman" panose="02020603050405020304" pitchFamily="18" charset="0"/>
                <a:ea typeface="Times New Roman" panose="02020603050405020304" pitchFamily="18" charset="0"/>
                <a:cs typeface="Symbol" panose="05050102010706020507" pitchFamily="18" charset="2"/>
              </a:rPr>
              <a:t> </a:t>
            </a:r>
            <a:r>
              <a:rPr lang="bg-BG" sz="1600" spc="85" dirty="0">
                <a:latin typeface="Times New Roman" panose="02020603050405020304" pitchFamily="18" charset="0"/>
                <a:ea typeface="Times New Roman" panose="02020603050405020304" pitchFamily="18" charset="0"/>
                <a:cs typeface="Symbol" panose="05050102010706020507" pitchFamily="18" charset="2"/>
              </a:rPr>
              <a:t>quvvatlarni</a:t>
            </a:r>
            <a:r>
              <a:rPr lang="bg-BG" sz="1600" spc="230" dirty="0">
                <a:latin typeface="Times New Roman" panose="02020603050405020304" pitchFamily="18" charset="0"/>
                <a:ea typeface="Times New Roman" panose="02020603050405020304" pitchFamily="18" charset="0"/>
                <a:cs typeface="Symbol" panose="05050102010706020507" pitchFamily="18" charset="2"/>
              </a:rPr>
              <a:t> </a:t>
            </a:r>
            <a:r>
              <a:rPr lang="bg-BG" sz="1600" spc="75" dirty="0">
                <a:latin typeface="Times New Roman" panose="02020603050405020304" pitchFamily="18" charset="0"/>
                <a:ea typeface="Times New Roman" panose="02020603050405020304" pitchFamily="18" charset="0"/>
                <a:cs typeface="Symbol" panose="05050102010706020507" pitchFamily="18" charset="2"/>
              </a:rPr>
              <a:t>uzatish</a:t>
            </a:r>
            <a:r>
              <a:rPr lang="bg-BG" sz="1600" spc="215" dirty="0">
                <a:latin typeface="Times New Roman" panose="02020603050405020304" pitchFamily="18" charset="0"/>
                <a:ea typeface="Times New Roman" panose="02020603050405020304" pitchFamily="18" charset="0"/>
                <a:cs typeface="Symbol" panose="05050102010706020507" pitchFamily="18" charset="2"/>
              </a:rPr>
              <a:t> </a:t>
            </a:r>
            <a:r>
              <a:rPr lang="bg-BG" sz="1600" spc="85" dirty="0">
                <a:latin typeface="Times New Roman" panose="02020603050405020304" pitchFamily="18" charset="0"/>
                <a:ea typeface="Times New Roman" panose="02020603050405020304" pitchFamily="18" charset="0"/>
                <a:cs typeface="Symbol" panose="05050102010706020507" pitchFamily="18" charset="2"/>
              </a:rPr>
              <a:t>imkoniyatiga</a:t>
            </a:r>
            <a:r>
              <a:rPr lang="bg-BG" sz="1600" spc="215" dirty="0">
                <a:latin typeface="Times New Roman" panose="02020603050405020304" pitchFamily="18" charset="0"/>
                <a:ea typeface="Times New Roman" panose="02020603050405020304" pitchFamily="18" charset="0"/>
                <a:cs typeface="Symbol" panose="05050102010706020507" pitchFamily="18" charset="2"/>
              </a:rPr>
              <a:t> </a:t>
            </a:r>
            <a:r>
              <a:rPr lang="bg-BG" sz="1600" spc="70" dirty="0">
                <a:latin typeface="Times New Roman" panose="02020603050405020304" pitchFamily="18" charset="0"/>
                <a:ea typeface="Times New Roman" panose="02020603050405020304" pitchFamily="18" charset="0"/>
                <a:cs typeface="Symbol" panose="05050102010706020507" pitchFamily="18" charset="2"/>
              </a:rPr>
              <a:t>ega;</a:t>
            </a:r>
            <a:r>
              <a:rPr lang="bg-BG" sz="1600" spc="210" dirty="0">
                <a:latin typeface="Times New Roman" panose="02020603050405020304" pitchFamily="18" charset="0"/>
                <a:ea typeface="Times New Roman" panose="02020603050405020304" pitchFamily="18" charset="0"/>
                <a:cs typeface="Symbol" panose="05050102010706020507" pitchFamily="18" charset="2"/>
              </a:rPr>
              <a:t> </a:t>
            </a:r>
            <a:r>
              <a:rPr lang="bg-BG" sz="1600" spc="70" dirty="0">
                <a:latin typeface="Times New Roman" panose="02020603050405020304" pitchFamily="18" charset="0"/>
                <a:ea typeface="Times New Roman" panose="02020603050405020304" pitchFamily="18" charset="0"/>
                <a:cs typeface="Symbol" panose="05050102010706020507" pitchFamily="18" charset="2"/>
              </a:rPr>
              <a:t>yaxshi</a:t>
            </a:r>
            <a:r>
              <a:rPr lang="bg-BG" sz="1600" spc="215" dirty="0">
                <a:latin typeface="Times New Roman" panose="02020603050405020304" pitchFamily="18" charset="0"/>
                <a:ea typeface="Times New Roman" panose="02020603050405020304" pitchFamily="18" charset="0"/>
                <a:cs typeface="Symbol" panose="05050102010706020507" pitchFamily="18" charset="2"/>
              </a:rPr>
              <a:t> </a:t>
            </a:r>
            <a:r>
              <a:rPr lang="bg-BG" sz="1600" spc="90" dirty="0">
                <a:latin typeface="Times New Roman" panose="02020603050405020304" pitchFamily="18" charset="0"/>
                <a:ea typeface="Times New Roman" panose="02020603050405020304" pitchFamily="18" charset="0"/>
                <a:cs typeface="Symbol" panose="05050102010706020507" pitchFamily="18" charset="2"/>
              </a:rPr>
              <a:t>markazlashtiradi;</a:t>
            </a:r>
            <a:endParaRPr lang="ru-RU" sz="1200" dirty="0">
              <a:latin typeface="Calibri" panose="020F0502020204030204" pitchFamily="34" charset="0"/>
              <a:ea typeface="Symbol" panose="05050102010706020507" pitchFamily="18" charset="2"/>
              <a:cs typeface="Symbol" panose="05050102010706020507" pitchFamily="18" charset="2"/>
            </a:endParaRPr>
          </a:p>
          <a:p>
            <a:pPr marL="742950" lvl="1" indent="-285750">
              <a:lnSpc>
                <a:spcPts val="1660"/>
              </a:lnSpc>
              <a:spcAft>
                <a:spcPts val="0"/>
              </a:spcAft>
              <a:buSzPts val="1400"/>
              <a:buFont typeface="Symbol" panose="05050102010706020507" pitchFamily="18" charset="2"/>
              <a:buChar char=""/>
              <a:tabLst>
                <a:tab pos="880110" algn="l"/>
                <a:tab pos="880745" algn="l"/>
              </a:tabLst>
            </a:pPr>
            <a:r>
              <a:rPr lang="bg-BG" sz="1600" spc="80" dirty="0">
                <a:latin typeface="Times New Roman" panose="02020603050405020304" pitchFamily="18" charset="0"/>
                <a:ea typeface="Times New Roman" panose="02020603050405020304" pitchFamily="18" charset="0"/>
                <a:cs typeface="Symbol" panose="05050102010706020507" pitchFamily="18" charset="2"/>
              </a:rPr>
              <a:t>birikma</a:t>
            </a:r>
            <a:r>
              <a:rPr lang="bg-BG" sz="1600" spc="240" dirty="0">
                <a:latin typeface="Times New Roman" panose="02020603050405020304" pitchFamily="18" charset="0"/>
                <a:ea typeface="Times New Roman" panose="02020603050405020304" pitchFamily="18" charset="0"/>
                <a:cs typeface="Symbol" panose="05050102010706020507" pitchFamily="18" charset="2"/>
              </a:rPr>
              <a:t> </a:t>
            </a:r>
            <a:r>
              <a:rPr lang="bg-BG" sz="1600" spc="85" dirty="0">
                <a:latin typeface="Times New Roman" panose="02020603050405020304" pitchFamily="18" charset="0"/>
                <a:ea typeface="Times New Roman" panose="02020603050405020304" pitchFamily="18" charset="0"/>
                <a:cs typeface="Symbol" panose="05050102010706020507" pitchFamily="18" charset="2"/>
              </a:rPr>
              <a:t>mustahkamligini</a:t>
            </a:r>
            <a:r>
              <a:rPr lang="bg-BG" sz="1600" spc="250" dirty="0">
                <a:latin typeface="Times New Roman" panose="02020603050405020304" pitchFamily="18" charset="0"/>
                <a:ea typeface="Times New Roman" panose="02020603050405020304" pitchFamily="18" charset="0"/>
                <a:cs typeface="Symbol" panose="05050102010706020507" pitchFamily="18" charset="2"/>
              </a:rPr>
              <a:t> </a:t>
            </a:r>
            <a:r>
              <a:rPr lang="bg-BG" sz="1600" spc="80" dirty="0">
                <a:latin typeface="Times New Roman" panose="02020603050405020304" pitchFamily="18" charset="0"/>
                <a:ea typeface="Times New Roman" panose="02020603050405020304" pitchFamily="18" charset="0"/>
                <a:cs typeface="Symbol" panose="05050102010706020507" pitchFamily="18" charset="2"/>
              </a:rPr>
              <a:t>oshiradi.</a:t>
            </a:r>
            <a:endParaRPr lang="ru-RU" sz="1200" dirty="0">
              <a:latin typeface="Calibri" panose="020F0502020204030204" pitchFamily="34" charset="0"/>
              <a:ea typeface="Symbol" panose="05050102010706020507" pitchFamily="18" charset="2"/>
              <a:cs typeface="Symbol" panose="05050102010706020507" pitchFamily="18" charset="2"/>
            </a:endParaRPr>
          </a:p>
          <a:p>
            <a:pPr marL="139700" marR="467360" indent="359410">
              <a:lnSpc>
                <a:spcPct val="107000"/>
              </a:lnSpc>
              <a:spcAft>
                <a:spcPts val="0"/>
              </a:spcAft>
            </a:pP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Kо‘ndalang</a:t>
            </a:r>
            <a:r>
              <a:rPr lang="bg-BG" sz="1600" spc="4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kesimining</a:t>
            </a:r>
            <a:r>
              <a:rPr lang="bg-BG" sz="1600" spc="4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rasmiga</a:t>
            </a:r>
            <a:r>
              <a:rPr lang="bg-BG" sz="1600" spc="11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qarab</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tо‘g‘ri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0" dirty="0">
                <a:latin typeface="Times New Roman" panose="02020603050405020304" pitchFamily="18" charset="0"/>
                <a:ea typeface="Times New Roman" panose="02020603050405020304" pitchFamily="18" charset="0"/>
                <a:cs typeface="Times New Roman" panose="02020603050405020304" pitchFamily="18" charset="0"/>
              </a:rPr>
              <a:t>ѐnli,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evolventasimon</a:t>
            </a:r>
            <a:r>
              <a:rPr lang="bg-BG" sz="1600" spc="-33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dirty="0">
                <a:latin typeface="Times New Roman" panose="02020603050405020304" pitchFamily="18" charset="0"/>
                <a:ea typeface="Times New Roman" panose="02020603050405020304" pitchFamily="18" charset="0"/>
                <a:cs typeface="Times New Roman" panose="02020603050405020304" pitchFamily="18" charset="0"/>
              </a:rPr>
              <a:t>va</a:t>
            </a:r>
            <a:r>
              <a:rPr lang="bg-BG" sz="1600" spc="20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uchburchak</a:t>
            </a:r>
            <a:r>
              <a:rPr lang="bg-BG" sz="1600" spc="20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rasmli</a:t>
            </a:r>
            <a:r>
              <a:rPr lang="bg-BG" sz="1600" spc="19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tishli</a:t>
            </a:r>
            <a:r>
              <a:rPr lang="bg-BG" sz="1600" spc="19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birikmalar</a:t>
            </a:r>
            <a:r>
              <a:rPr lang="bg-BG" sz="1600" spc="24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bо‘ladi.</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marL="139700" marR="467360" indent="359410">
              <a:lnSpc>
                <a:spcPct val="107000"/>
              </a:lnSpc>
              <a:spcAft>
                <a:spcPts val="40"/>
              </a:spcAft>
            </a:pP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Shlitsali</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birikma</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 tasvirlanishi</a:t>
            </a:r>
            <a:r>
              <a:rPr lang="bg-BG" sz="1600" spc="9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dirty="0">
                <a:latin typeface="Times New Roman" panose="02020603050405020304" pitchFamily="18" charset="0"/>
                <a:ea typeface="Times New Roman" panose="02020603050405020304" pitchFamily="18" charset="0"/>
                <a:cs typeface="Times New Roman" panose="02020603050405020304" pitchFamily="18" charset="0"/>
              </a:rPr>
              <a:t>va</a:t>
            </a:r>
            <a:r>
              <a:rPr lang="bg-BG" sz="1600" spc="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55" dirty="0">
                <a:latin typeface="Times New Roman" panose="02020603050405020304" pitchFamily="18" charset="0"/>
                <a:ea typeface="Times New Roman" panose="02020603050405020304" pitchFamily="18" charset="0"/>
                <a:cs typeface="Times New Roman" panose="02020603050405020304" pitchFamily="18" charset="0"/>
              </a:rPr>
              <a:t>uni</a:t>
            </a:r>
            <a:r>
              <a:rPr lang="bg-BG" sz="1600" spc="6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tashkil</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etuvchi</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detallarni</a:t>
            </a:r>
            <a:r>
              <a:rPr lang="bg-BG" sz="1600" spc="-33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0" dirty="0">
                <a:latin typeface="Times New Roman" panose="02020603050405020304" pitchFamily="18" charset="0"/>
                <a:ea typeface="Times New Roman" panose="02020603050405020304" pitchFamily="18" charset="0"/>
                <a:cs typeface="Times New Roman" panose="02020603050405020304" pitchFamily="18" charset="0"/>
              </a:rPr>
              <a:t>chizmalarda</a:t>
            </a:r>
            <a:r>
              <a:rPr lang="bg-BG" sz="1600" spc="19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5" dirty="0">
                <a:latin typeface="Times New Roman" panose="02020603050405020304" pitchFamily="18" charset="0"/>
                <a:ea typeface="Times New Roman" panose="02020603050405020304" pitchFamily="18" charset="0"/>
                <a:cs typeface="Times New Roman" panose="02020603050405020304" pitchFamily="18" charset="0"/>
              </a:rPr>
              <a:t>shartli</a:t>
            </a:r>
            <a:r>
              <a:rPr lang="bg-BG" sz="1600" spc="20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ifodalanishlari</a:t>
            </a:r>
            <a:r>
              <a:rPr lang="bg-BG" sz="1600" spc="20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70" dirty="0">
                <a:latin typeface="Times New Roman" panose="02020603050405020304" pitchFamily="18" charset="0"/>
                <a:ea typeface="Times New Roman" panose="02020603050405020304" pitchFamily="18" charset="0"/>
                <a:cs typeface="Times New Roman" panose="02020603050405020304" pitchFamily="18" charset="0"/>
              </a:rPr>
              <a:t>Rasm</a:t>
            </a:r>
            <a:r>
              <a:rPr lang="bg-BG" sz="1600" spc="200"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60" dirty="0">
                <a:latin typeface="Times New Roman" panose="02020603050405020304" pitchFamily="18" charset="0"/>
                <a:ea typeface="Times New Roman" panose="02020603050405020304" pitchFamily="18" charset="0"/>
                <a:cs typeface="Times New Roman" panose="02020603050405020304" pitchFamily="18" charset="0"/>
              </a:rPr>
              <a:t>7.3</a:t>
            </a:r>
            <a:r>
              <a:rPr lang="bg-BG" sz="1600" spc="20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50" dirty="0">
                <a:latin typeface="Times New Roman" panose="02020603050405020304" pitchFamily="18" charset="0"/>
                <a:ea typeface="Times New Roman" panose="02020603050405020304" pitchFamily="18" charset="0"/>
                <a:cs typeface="Times New Roman" panose="02020603050405020304" pitchFamily="18" charset="0"/>
              </a:rPr>
              <a:t>da</a:t>
            </a:r>
            <a:r>
              <a:rPr lang="bg-BG" sz="1600" spc="275" dirty="0">
                <a:latin typeface="Times New Roman" panose="02020603050405020304" pitchFamily="18" charset="0"/>
                <a:ea typeface="Times New Roman" panose="02020603050405020304" pitchFamily="18" charset="0"/>
                <a:cs typeface="Times New Roman" panose="02020603050405020304" pitchFamily="18" charset="0"/>
              </a:rPr>
              <a:t> </a:t>
            </a:r>
            <a:r>
              <a:rPr lang="bg-BG" sz="1600" spc="85" dirty="0">
                <a:latin typeface="Times New Roman" panose="02020603050405020304" pitchFamily="18" charset="0"/>
                <a:ea typeface="Times New Roman" panose="02020603050405020304" pitchFamily="18" charset="0"/>
                <a:cs typeface="Times New Roman" panose="02020603050405020304" pitchFamily="18" charset="0"/>
              </a:rPr>
              <a:t>kо‘rsatilgan.</a:t>
            </a:r>
            <a:endParaRPr lang="ru-RU" sz="1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Рисунок 4" descr="Шлицевые соединения.">
            <a:extLst>
              <a:ext uri="{FF2B5EF4-FFF2-40B4-BE49-F238E27FC236}">
                <a16:creationId xmlns:a16="http://schemas.microsoft.com/office/drawing/2014/main" id="{39B14337-1A32-44FD-A68C-9F7005C7E9F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448050" y="3570304"/>
            <a:ext cx="7829550" cy="2486025"/>
          </a:xfrm>
          <a:prstGeom prst="rect">
            <a:avLst/>
          </a:prstGeom>
          <a:noFill/>
          <a:ln>
            <a:noFill/>
          </a:ln>
        </p:spPr>
      </p:pic>
      <p:sp>
        <p:nvSpPr>
          <p:cNvPr id="6" name="Прямоугольник 5">
            <a:extLst>
              <a:ext uri="{FF2B5EF4-FFF2-40B4-BE49-F238E27FC236}">
                <a16:creationId xmlns:a16="http://schemas.microsoft.com/office/drawing/2014/main" id="{3FEDA986-CB6D-48BF-A35D-2C5720D9FE4D}"/>
              </a:ext>
            </a:extLst>
          </p:cNvPr>
          <p:cNvSpPr/>
          <p:nvPr/>
        </p:nvSpPr>
        <p:spPr>
          <a:xfrm>
            <a:off x="781227" y="4601485"/>
            <a:ext cx="2733762" cy="556434"/>
          </a:xfrm>
          <a:prstGeom prst="rect">
            <a:avLst/>
          </a:prstGeom>
        </p:spPr>
        <p:txBody>
          <a:bodyPr wrap="none">
            <a:spAutoFit/>
          </a:bodyPr>
          <a:lstStyle/>
          <a:p>
            <a:pPr>
              <a:lnSpc>
                <a:spcPct val="115000"/>
              </a:lnSpc>
              <a:spcAft>
                <a:spcPts val="0"/>
              </a:spcAft>
              <a:tabLst>
                <a:tab pos="1628775" algn="l"/>
              </a:tabLst>
            </a:pPr>
            <a:r>
              <a:rPr lang="bg-BG" sz="2800" i="1" spc="75" dirty="0">
                <a:latin typeface="Times New Roman" panose="02020603050405020304" pitchFamily="18" charset="0"/>
                <a:ea typeface="Times New Roman" panose="02020603050405020304" pitchFamily="18" charset="0"/>
                <a:cs typeface="Times New Roman" panose="02020603050405020304" pitchFamily="18" charset="0"/>
              </a:rPr>
              <a:t>Shlitsali</a:t>
            </a:r>
            <a:r>
              <a:rPr lang="bg-BG" sz="2800" i="1" spc="80" dirty="0">
                <a:latin typeface="Times New Roman" panose="02020603050405020304" pitchFamily="18" charset="0"/>
                <a:ea typeface="Times New Roman" panose="02020603050405020304" pitchFamily="18" charset="0"/>
                <a:cs typeface="Times New Roman" panose="02020603050405020304" pitchFamily="18" charset="0"/>
              </a:rPr>
              <a:t> birikma</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634327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E12D61-D776-4707-82F7-DE0B367313B9}"/>
              </a:ext>
            </a:extLst>
          </p:cNvPr>
          <p:cNvSpPr>
            <a:spLocks noGrp="1"/>
          </p:cNvSpPr>
          <p:nvPr>
            <p:ph type="title"/>
          </p:nvPr>
        </p:nvSpPr>
        <p:spPr>
          <a:xfrm>
            <a:off x="339210" y="322669"/>
            <a:ext cx="10515600" cy="701731"/>
          </a:xfrm>
        </p:spPr>
        <p:txBody>
          <a:bodyPr/>
          <a:lstStyle/>
          <a:p>
            <a:pPr algn="ctr"/>
            <a:r>
              <a:rPr lang="en-US" b="1" i="1" dirty="0" err="1">
                <a:latin typeface="Times New Roman" panose="02020603050405020304" pitchFamily="18" charset="0"/>
                <a:ea typeface="Calibri" panose="020F0502020204030204" pitchFamily="34" charset="0"/>
              </a:rPr>
              <a:t>Parchin</a:t>
            </a:r>
            <a:r>
              <a:rPr lang="en-US" b="1" i="1" dirty="0">
                <a:latin typeface="Times New Roman" panose="02020603050405020304" pitchFamily="18" charset="0"/>
                <a:ea typeface="Calibri" panose="020F0502020204030204" pitchFamily="34" charset="0"/>
              </a:rPr>
              <a:t> </a:t>
            </a:r>
            <a:r>
              <a:rPr lang="en-US" b="1" i="1" dirty="0" err="1">
                <a:latin typeface="Times New Roman" panose="02020603050405020304" pitchFamily="18" charset="0"/>
                <a:ea typeface="Calibri" panose="020F0502020204030204" pitchFamily="34" charset="0"/>
              </a:rPr>
              <a:t>mixlar</a:t>
            </a:r>
            <a:endParaRPr lang="ru-RU" dirty="0"/>
          </a:p>
        </p:txBody>
      </p:sp>
      <p:sp>
        <p:nvSpPr>
          <p:cNvPr id="3" name="Номер слайда 2">
            <a:extLst>
              <a:ext uri="{FF2B5EF4-FFF2-40B4-BE49-F238E27FC236}">
                <a16:creationId xmlns:a16="http://schemas.microsoft.com/office/drawing/2014/main" id="{8F18AF8C-9555-4B22-817A-A664A2EF557C}"/>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32</a:t>
            </a:fld>
            <a:endParaRPr lang="ru-RU" dirty="0"/>
          </a:p>
        </p:txBody>
      </p:sp>
      <p:sp>
        <p:nvSpPr>
          <p:cNvPr id="4" name="Прямоугольник 3">
            <a:extLst>
              <a:ext uri="{FF2B5EF4-FFF2-40B4-BE49-F238E27FC236}">
                <a16:creationId xmlns:a16="http://schemas.microsoft.com/office/drawing/2014/main" id="{0F4380A7-8519-40C3-B7FF-FE6A6931D9DB}"/>
              </a:ext>
            </a:extLst>
          </p:cNvPr>
          <p:cNvSpPr/>
          <p:nvPr/>
        </p:nvSpPr>
        <p:spPr>
          <a:xfrm>
            <a:off x="581025" y="1024400"/>
            <a:ext cx="10820400" cy="3785652"/>
          </a:xfrm>
          <a:prstGeom prst="rect">
            <a:avLst/>
          </a:prstGeom>
        </p:spPr>
        <p:txBody>
          <a:bodyPr wrap="square">
            <a:spAutoFit/>
          </a:bodyPr>
          <a:lstStyle/>
          <a:p>
            <a:r>
              <a:rPr lang="en-US" sz="2000" b="1" i="1" dirty="0" err="1">
                <a:latin typeface="Times New Roman" panose="02020603050405020304" pitchFamily="18" charset="0"/>
                <a:ea typeface="Calibri" panose="020F0502020204030204" pitchFamily="34" charset="0"/>
              </a:rPr>
              <a:t>Parchin</a:t>
            </a:r>
            <a:r>
              <a:rPr lang="en-US" sz="2000" b="1" i="1" dirty="0">
                <a:latin typeface="Times New Roman" panose="02020603050405020304" pitchFamily="18" charset="0"/>
                <a:ea typeface="Calibri" panose="020F0502020204030204" pitchFamily="34" charset="0"/>
              </a:rPr>
              <a:t> </a:t>
            </a:r>
            <a:r>
              <a:rPr lang="en-US" sz="2000" b="1" i="1" dirty="0" err="1">
                <a:latin typeface="Times New Roman" panose="02020603050405020304" pitchFamily="18" charset="0"/>
                <a:ea typeface="Calibri" panose="020F0502020204030204" pitchFamily="34" charset="0"/>
              </a:rPr>
              <a:t>mixlar</a:t>
            </a:r>
            <a:r>
              <a:rPr lang="en-US" sz="2000" dirty="0">
                <a:latin typeface="Times New Roman" panose="02020603050405020304" pitchFamily="18" charset="0"/>
                <a:ea typeface="Calibri" panose="020F0502020204030204" pitchFamily="34" charset="0"/>
              </a:rPr>
              <a:t> </a:t>
            </a:r>
            <a:r>
              <a:rPr lang="uz-Cyrl-UZ" sz="2000" dirty="0">
                <a:latin typeface="Times New Roman" panose="02020603050405020304" pitchFamily="18" charset="0"/>
                <a:ea typeface="Calibri" panose="020F0502020204030204" pitchFamily="34" charset="0"/>
              </a:rPr>
              <a:t>Ular ajralmas birikmalar tarkibiga kiradi. </a:t>
            </a:r>
            <a:r>
              <a:rPr lang="en-US" sz="2000" dirty="0" err="1">
                <a:latin typeface="Times New Roman" panose="02020603050405020304" pitchFamily="18" charset="0"/>
                <a:ea typeface="Calibri" panose="020F0502020204030204" pitchFamily="34" charset="0"/>
              </a:rPr>
              <a:t>Asosan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diametri</a:t>
            </a:r>
            <a:r>
              <a:rPr lang="en-US" sz="2000" dirty="0">
                <a:latin typeface="Times New Roman" panose="02020603050405020304" pitchFamily="18" charset="0"/>
                <a:ea typeface="Calibri" panose="020F0502020204030204" pitchFamily="34" charset="0"/>
              </a:rPr>
              <a:t> 20 mm dan </a:t>
            </a:r>
            <a:r>
              <a:rPr lang="en-US" sz="2000" dirty="0" err="1">
                <a:latin typeface="Times New Roman" panose="02020603050405020304" pitchFamily="18" charset="0"/>
                <a:ea typeface="Calibri" panose="020F0502020204030204" pitchFamily="34" charset="0"/>
              </a:rPr>
              <a:t>ortiq</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bolmagan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polat</a:t>
            </a:r>
            <a:r>
              <a:rPr lang="en-US" sz="2000" dirty="0">
                <a:latin typeface="Times New Roman" panose="02020603050405020304" pitchFamily="18" charset="0"/>
                <a:ea typeface="Calibri" panose="020F0502020204030204" pitchFamily="34" charset="0"/>
              </a:rPr>
              <a:t>, mis, </a:t>
            </a:r>
            <a:r>
              <a:rPr lang="en-US" sz="2000" dirty="0" err="1">
                <a:latin typeface="Times New Roman" panose="02020603050405020304" pitchFamily="18" charset="0"/>
                <a:ea typeface="Calibri" panose="020F0502020204030204" pitchFamily="34" charset="0"/>
              </a:rPr>
              <a:t>alyuminiy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simlaridan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tayyorlanadi</a:t>
            </a:r>
            <a:r>
              <a:rPr lang="en-US" sz="2000" dirty="0">
                <a:latin typeface="Times New Roman" panose="02020603050405020304" pitchFamily="18" charset="0"/>
                <a:ea typeface="Calibri" panose="020F0502020204030204" pitchFamily="34" charset="0"/>
              </a:rPr>
              <a:t>, 7.5-rasm </a:t>
            </a:r>
            <a:r>
              <a:rPr lang="en-US" sz="2000" dirty="0" err="1">
                <a:latin typeface="Times New Roman" panose="02020603050405020304" pitchFamily="18" charset="0"/>
                <a:ea typeface="Calibri" panose="020F0502020204030204" pitchFamily="34" charset="0"/>
              </a:rPr>
              <a:t>bunday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simlarning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parchalanib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ma’lum</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rasmdagi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kallakka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aylantirilsa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mix </a:t>
            </a:r>
            <a:r>
              <a:rPr lang="en-US" sz="2000" dirty="0" err="1">
                <a:latin typeface="Times New Roman" panose="02020603050405020304" pitchFamily="18" charset="0"/>
                <a:ea typeface="Calibri" panose="020F0502020204030204" pitchFamily="34" charset="0"/>
              </a:rPr>
              <a:t>hosil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boiadi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katta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kichikligiga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qarab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sovuqlayin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yoki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qizdirilib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tayyorlanadi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Rangli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metalldan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yasalgan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barcha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hamda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diametri</a:t>
            </a:r>
            <a:r>
              <a:rPr lang="en-US" sz="2000" dirty="0">
                <a:latin typeface="Times New Roman" panose="02020603050405020304" pitchFamily="18" charset="0"/>
                <a:ea typeface="Calibri" panose="020F0502020204030204" pitchFamily="34" charset="0"/>
              </a:rPr>
              <a:t> 12 mm </a:t>
            </a:r>
            <a:r>
              <a:rPr lang="en-US" sz="2000" dirty="0" err="1">
                <a:latin typeface="Times New Roman" panose="02020603050405020304" pitchFamily="18" charset="0"/>
                <a:ea typeface="Calibri" panose="020F0502020204030204" pitchFamily="34" charset="0"/>
              </a:rPr>
              <a:t>gacha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polat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sovuqlayin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diametri</a:t>
            </a:r>
            <a:r>
              <a:rPr lang="en-US" sz="2000" dirty="0">
                <a:latin typeface="Times New Roman" panose="02020603050405020304" pitchFamily="18" charset="0"/>
                <a:ea typeface="Calibri" panose="020F0502020204030204" pitchFamily="34" charset="0"/>
              </a:rPr>
              <a:t> 12 mm dan </a:t>
            </a:r>
            <a:r>
              <a:rPr lang="en-US" sz="2000" dirty="0" err="1">
                <a:latin typeface="Times New Roman" panose="02020603050405020304" pitchFamily="18" charset="0"/>
                <a:ea typeface="Calibri" panose="020F0502020204030204" pitchFamily="34" charset="0"/>
              </a:rPr>
              <a:t>katta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esa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qizdirilgandan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kevin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parchalanadi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Ulanadigan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qismlarda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teshiklar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hosil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qilish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parma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yoki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pressdan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foydalaniladi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yordamida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hosil</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birikmaiar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quvidagi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turlarga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ya’ni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mustahkam</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mustahkam-jips</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hamda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jips</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choklarga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bolinadi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Hozirgi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vaqtda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mustahkam-jips</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hamda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jips</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choklar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o'rniga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payvand</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choklar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ishlatilganligi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asosan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mustahkam</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choklarni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hisoblashni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ko’ramiz</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olchamlari</a:t>
            </a:r>
            <a:r>
              <a:rPr lang="en-US" sz="2000" dirty="0">
                <a:latin typeface="Times New Roman" panose="02020603050405020304" pitchFamily="18" charset="0"/>
                <a:ea typeface="Calibri" panose="020F0502020204030204" pitchFamily="34" charset="0"/>
              </a:rPr>
              <a:t>)</a:t>
            </a:r>
            <a:r>
              <a:rPr lang="en-US" sz="2000" dirty="0" err="1">
                <a:latin typeface="Times New Roman" panose="02020603050405020304" pitchFamily="18" charset="0"/>
                <a:ea typeface="Calibri" panose="020F0502020204030204" pitchFamily="34" charset="0"/>
              </a:rPr>
              <a:t>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standartlashgan</a:t>
            </a:r>
            <a:r>
              <a:rPr lang="en-US" sz="2000" dirty="0">
                <a:latin typeface="Times New Roman" panose="02020603050405020304" pitchFamily="18" charset="0"/>
                <a:ea typeface="Calibri" panose="020F0502020204030204" pitchFamily="34" charset="0"/>
              </a:rPr>
              <a:t>. Kam </a:t>
            </a:r>
            <a:r>
              <a:rPr lang="en-US" sz="2000" dirty="0" err="1">
                <a:latin typeface="Times New Roman" panose="02020603050405020304" pitchFamily="18" charset="0"/>
                <a:ea typeface="Calibri" panose="020F0502020204030204" pitchFamily="34" charset="0"/>
              </a:rPr>
              <a:t>yuklangan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birikmalarda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hamda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elastik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materiallarni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biriktirishda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oltasi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teshik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mixlar-pistonlar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ishlatiladi</a:t>
            </a:r>
            <a:r>
              <a:rPr lang="en-US" sz="2000" dirty="0">
                <a:latin typeface="Times New Roman" panose="02020603050405020304" pitchFamily="18" charset="0"/>
                <a:ea typeface="Calibri" panose="020F0502020204030204" pitchFamily="34" charset="0"/>
              </a:rPr>
              <a:t>. 0 ‘</a:t>
            </a:r>
            <a:r>
              <a:rPr lang="en-US" sz="2000" dirty="0" err="1">
                <a:latin typeface="Times New Roman" panose="02020603050405020304" pitchFamily="18" charset="0"/>
                <a:ea typeface="Calibri" panose="020F0502020204030204" pitchFamily="34" charset="0"/>
              </a:rPr>
              <a:t>rnatish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qulay</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bolishi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uchun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parchin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mixning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diametri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teshikning</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diametridan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kichikroq</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qilinadi</a:t>
            </a:r>
            <a:r>
              <a:rPr lang="en-US" sz="2000" dirty="0">
                <a:latin typeface="Times New Roman" panose="02020603050405020304" pitchFamily="18" charset="0"/>
                <a:ea typeface="Calibri" panose="020F0502020204030204" pitchFamily="34" charset="0"/>
              </a:rPr>
              <a:t>.</a:t>
            </a:r>
            <a:endParaRPr lang="ru-RU" sz="2000" dirty="0"/>
          </a:p>
        </p:txBody>
      </p:sp>
      <p:pic>
        <p:nvPicPr>
          <p:cNvPr id="5" name="Рисунок 4" descr="Большие алюминиевые заклепки M5 * 8/10/12 M5 * 25, декоративные гвозди,  алюминиевые Натяжные гвозди, тяговые заклепки (диаметр крышки 16 мм)|nail  nail|rivets riveternail rivets | АлиЭкспресс">
            <a:extLst>
              <a:ext uri="{FF2B5EF4-FFF2-40B4-BE49-F238E27FC236}">
                <a16:creationId xmlns:a16="http://schemas.microsoft.com/office/drawing/2014/main" id="{5A706D5F-9408-407D-B55A-2694D9D62A3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1426" y="4743767"/>
            <a:ext cx="4252572" cy="1684020"/>
          </a:xfrm>
          <a:prstGeom prst="rect">
            <a:avLst/>
          </a:prstGeom>
          <a:noFill/>
          <a:ln>
            <a:noFill/>
          </a:ln>
        </p:spPr>
      </p:pic>
      <p:sp>
        <p:nvSpPr>
          <p:cNvPr id="6" name="Прямоугольник 5">
            <a:extLst>
              <a:ext uri="{FF2B5EF4-FFF2-40B4-BE49-F238E27FC236}">
                <a16:creationId xmlns:a16="http://schemas.microsoft.com/office/drawing/2014/main" id="{6E8D7381-9ED6-44AA-97D8-6B4A55FB7C4B}"/>
              </a:ext>
            </a:extLst>
          </p:cNvPr>
          <p:cNvSpPr/>
          <p:nvPr/>
        </p:nvSpPr>
        <p:spPr>
          <a:xfrm>
            <a:off x="2324522" y="5280990"/>
            <a:ext cx="3981027" cy="755400"/>
          </a:xfrm>
          <a:prstGeom prst="rect">
            <a:avLst/>
          </a:prstGeom>
        </p:spPr>
        <p:txBody>
          <a:bodyPr wrap="square">
            <a:spAutoFit/>
          </a:bodyPr>
          <a:lstStyle/>
          <a:p>
            <a:pPr algn="ctr">
              <a:lnSpc>
                <a:spcPct val="115000"/>
              </a:lnSpc>
              <a:spcAft>
                <a:spcPts val="0"/>
              </a:spcAft>
              <a:tabLst>
                <a:tab pos="2228850" algn="l"/>
              </a:tabLst>
            </a:pPr>
            <a:r>
              <a:rPr lang="en-US" sz="4000" i="1" dirty="0" err="1">
                <a:latin typeface="Times New Roman" panose="02020603050405020304" pitchFamily="18" charset="0"/>
                <a:ea typeface="Calibri" panose="020F0502020204030204" pitchFamily="34" charset="0"/>
                <a:cs typeface="Times New Roman" panose="02020603050405020304" pitchFamily="18" charset="0"/>
              </a:rPr>
              <a:t>Parchin</a:t>
            </a:r>
            <a:r>
              <a:rPr lang="en-US" sz="4000" i="1" dirty="0">
                <a:latin typeface="Times New Roman" panose="02020603050405020304" pitchFamily="18" charset="0"/>
                <a:ea typeface="Calibri" panose="020F0502020204030204" pitchFamily="34" charset="0"/>
                <a:cs typeface="Times New Roman" panose="02020603050405020304" pitchFamily="18" charset="0"/>
              </a:rPr>
              <a:t> </a:t>
            </a:r>
            <a:r>
              <a:rPr lang="en-US" sz="4000" i="1" dirty="0" err="1">
                <a:latin typeface="Times New Roman" panose="02020603050405020304" pitchFamily="18" charset="0"/>
                <a:ea typeface="Calibri" panose="020F0502020204030204" pitchFamily="34" charset="0"/>
                <a:cs typeface="Times New Roman" panose="02020603050405020304" pitchFamily="18" charset="0"/>
              </a:rPr>
              <a:t>mixlar</a:t>
            </a:r>
            <a:endParaRPr lang="ru-RU"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20472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CAD3C426-B80F-4797-AF4F-23004A3EDCBD}"/>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33</a:t>
            </a:fld>
            <a:endParaRPr lang="ru-RU" dirty="0"/>
          </a:p>
        </p:txBody>
      </p:sp>
      <p:pic>
        <p:nvPicPr>
          <p:cNvPr id="4" name="Рисунок 3">
            <a:extLst>
              <a:ext uri="{FF2B5EF4-FFF2-40B4-BE49-F238E27FC236}">
                <a16:creationId xmlns:a16="http://schemas.microsoft.com/office/drawing/2014/main" id="{8D050A1D-9CD2-4597-AD46-BC30954BE44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0437" y="298638"/>
            <a:ext cx="8811126" cy="5813629"/>
          </a:xfrm>
          <a:prstGeom prst="rect">
            <a:avLst/>
          </a:prstGeom>
          <a:noFill/>
          <a:ln>
            <a:noFill/>
          </a:ln>
        </p:spPr>
      </p:pic>
    </p:spTree>
    <p:extLst>
      <p:ext uri="{BB962C8B-B14F-4D97-AF65-F5344CB8AC3E}">
        <p14:creationId xmlns:p14="http://schemas.microsoft.com/office/powerpoint/2010/main" val="37176543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a:extLst>
              <a:ext uri="{FF2B5EF4-FFF2-40B4-BE49-F238E27FC236}">
                <a16:creationId xmlns:a16="http://schemas.microsoft.com/office/drawing/2014/main" id="{CAB18356-B7BD-4AE1-8250-EAA0E3BE7D76}"/>
              </a:ext>
            </a:extLst>
          </p:cNvPr>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34</a:t>
            </a:fld>
            <a:endParaRPr lang="ru-RU" dirty="0"/>
          </a:p>
        </p:txBody>
      </p:sp>
      <p:graphicFrame>
        <p:nvGraphicFramePr>
          <p:cNvPr id="4" name="Таблица 3">
            <a:extLst>
              <a:ext uri="{FF2B5EF4-FFF2-40B4-BE49-F238E27FC236}">
                <a16:creationId xmlns:a16="http://schemas.microsoft.com/office/drawing/2014/main" id="{E682E003-23C6-4BDA-9F11-14959A835BD3}"/>
              </a:ext>
            </a:extLst>
          </p:cNvPr>
          <p:cNvGraphicFramePr>
            <a:graphicFrameLocks noGrp="1"/>
          </p:cNvGraphicFramePr>
          <p:nvPr>
            <p:extLst>
              <p:ext uri="{D42A27DB-BD31-4B8C-83A1-F6EECF244321}">
                <p14:modId xmlns:p14="http://schemas.microsoft.com/office/powerpoint/2010/main" val="43036959"/>
              </p:ext>
            </p:extLst>
          </p:nvPr>
        </p:nvGraphicFramePr>
        <p:xfrm>
          <a:off x="1174282" y="519764"/>
          <a:ext cx="9798518" cy="5699745"/>
        </p:xfrm>
        <a:graphic>
          <a:graphicData uri="http://schemas.openxmlformats.org/drawingml/2006/table">
            <a:tbl>
              <a:tblPr firstRow="1" firstCol="1" lastRow="1" lastCol="1" bandRow="1" bandCol="1">
                <a:tableStyleId>{5C22544A-7EE6-4342-B048-85BDC9FD1C3A}</a:tableStyleId>
              </a:tblPr>
              <a:tblGrid>
                <a:gridCol w="955798">
                  <a:extLst>
                    <a:ext uri="{9D8B030D-6E8A-4147-A177-3AD203B41FA5}">
                      <a16:colId xmlns:a16="http://schemas.microsoft.com/office/drawing/2014/main" val="3229264158"/>
                    </a:ext>
                  </a:extLst>
                </a:gridCol>
                <a:gridCol w="955798">
                  <a:extLst>
                    <a:ext uri="{9D8B030D-6E8A-4147-A177-3AD203B41FA5}">
                      <a16:colId xmlns:a16="http://schemas.microsoft.com/office/drawing/2014/main" val="3938612871"/>
                    </a:ext>
                  </a:extLst>
                </a:gridCol>
                <a:gridCol w="956854">
                  <a:extLst>
                    <a:ext uri="{9D8B030D-6E8A-4147-A177-3AD203B41FA5}">
                      <a16:colId xmlns:a16="http://schemas.microsoft.com/office/drawing/2014/main" val="1164203164"/>
                    </a:ext>
                  </a:extLst>
                </a:gridCol>
                <a:gridCol w="956854">
                  <a:extLst>
                    <a:ext uri="{9D8B030D-6E8A-4147-A177-3AD203B41FA5}">
                      <a16:colId xmlns:a16="http://schemas.microsoft.com/office/drawing/2014/main" val="1323826122"/>
                    </a:ext>
                  </a:extLst>
                </a:gridCol>
                <a:gridCol w="962129">
                  <a:extLst>
                    <a:ext uri="{9D8B030D-6E8A-4147-A177-3AD203B41FA5}">
                      <a16:colId xmlns:a16="http://schemas.microsoft.com/office/drawing/2014/main" val="576711249"/>
                    </a:ext>
                  </a:extLst>
                </a:gridCol>
                <a:gridCol w="955798">
                  <a:extLst>
                    <a:ext uri="{9D8B030D-6E8A-4147-A177-3AD203B41FA5}">
                      <a16:colId xmlns:a16="http://schemas.microsoft.com/office/drawing/2014/main" val="471460056"/>
                    </a:ext>
                  </a:extLst>
                </a:gridCol>
                <a:gridCol w="955798">
                  <a:extLst>
                    <a:ext uri="{9D8B030D-6E8A-4147-A177-3AD203B41FA5}">
                      <a16:colId xmlns:a16="http://schemas.microsoft.com/office/drawing/2014/main" val="837967810"/>
                    </a:ext>
                  </a:extLst>
                </a:gridCol>
                <a:gridCol w="955798">
                  <a:extLst>
                    <a:ext uri="{9D8B030D-6E8A-4147-A177-3AD203B41FA5}">
                      <a16:colId xmlns:a16="http://schemas.microsoft.com/office/drawing/2014/main" val="368656291"/>
                    </a:ext>
                  </a:extLst>
                </a:gridCol>
                <a:gridCol w="955798">
                  <a:extLst>
                    <a:ext uri="{9D8B030D-6E8A-4147-A177-3AD203B41FA5}">
                      <a16:colId xmlns:a16="http://schemas.microsoft.com/office/drawing/2014/main" val="1828543203"/>
                    </a:ext>
                  </a:extLst>
                </a:gridCol>
                <a:gridCol w="1187893">
                  <a:extLst>
                    <a:ext uri="{9D8B030D-6E8A-4147-A177-3AD203B41FA5}">
                      <a16:colId xmlns:a16="http://schemas.microsoft.com/office/drawing/2014/main" val="325024539"/>
                    </a:ext>
                  </a:extLst>
                </a:gridCol>
              </a:tblGrid>
              <a:tr h="247093">
                <a:tc gridSpan="5">
                  <a:txBody>
                    <a:bodyPr/>
                    <a:lstStyle/>
                    <a:p>
                      <a:pPr algn="ctr" hangingPunct="0">
                        <a:lnSpc>
                          <a:spcPct val="107000"/>
                        </a:lnSpc>
                        <a:spcAft>
                          <a:spcPts val="0"/>
                        </a:spcAft>
                      </a:pPr>
                      <a:r>
                        <a:rPr lang="en-US" sz="900">
                          <a:effectLst/>
                        </a:rPr>
                        <a:t>Bo’ltli birikma uchun variantlar</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gridSpan="5">
                  <a:txBody>
                    <a:bodyPr/>
                    <a:lstStyle/>
                    <a:p>
                      <a:pPr algn="ctr" hangingPunct="0">
                        <a:lnSpc>
                          <a:spcPct val="107000"/>
                        </a:lnSpc>
                        <a:spcAft>
                          <a:spcPts val="0"/>
                        </a:spcAft>
                      </a:pPr>
                      <a:r>
                        <a:rPr lang="en-US" sz="900">
                          <a:effectLst/>
                        </a:rPr>
                        <a:t>Shpilkali birikma uchun variant</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196886313"/>
                  </a:ext>
                </a:extLst>
              </a:tr>
              <a:tr h="175892">
                <a:tc>
                  <a:txBody>
                    <a:bodyPr/>
                    <a:lstStyle/>
                    <a:p>
                      <a:pPr algn="ctr" hangingPunct="0">
                        <a:lnSpc>
                          <a:spcPct val="107000"/>
                        </a:lnSpc>
                        <a:spcAft>
                          <a:spcPts val="0"/>
                        </a:spcAft>
                      </a:pPr>
                      <a:r>
                        <a:rPr lang="ru-RU" sz="900">
                          <a:effectLst/>
                        </a:rPr>
                        <a:t>№</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d</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n</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m</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ru-RU" sz="900">
                          <a:effectLst/>
                        </a:rPr>
                        <a:t>s</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ru-RU" sz="900">
                          <a:effectLst/>
                        </a:rPr>
                        <a:t>№</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d</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n</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m</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ru-RU" sz="900">
                          <a:effectLst/>
                        </a:rPr>
                        <a:t>s</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3597932551"/>
                  </a:ext>
                </a:extLst>
              </a:tr>
              <a:tr h="175892">
                <a:tc>
                  <a:txBody>
                    <a:bodyPr/>
                    <a:lstStyle/>
                    <a:p>
                      <a:pPr algn="ctr" hangingPunct="0">
                        <a:lnSpc>
                          <a:spcPct val="107000"/>
                        </a:lnSpc>
                        <a:spcAft>
                          <a:spcPts val="0"/>
                        </a:spcAft>
                      </a:pPr>
                      <a:r>
                        <a:rPr lang="uz-Cyrl-UZ" sz="900">
                          <a:effectLst/>
                        </a:rPr>
                        <a:t>1</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55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3846677629"/>
                  </a:ext>
                </a:extLst>
              </a:tr>
              <a:tr h="175892">
                <a:tc>
                  <a:txBody>
                    <a:bodyPr/>
                    <a:lstStyle/>
                    <a:p>
                      <a:pPr algn="ctr" hangingPunct="0">
                        <a:lnSpc>
                          <a:spcPct val="107000"/>
                        </a:lnSpc>
                        <a:spcAft>
                          <a:spcPts val="0"/>
                        </a:spcAft>
                      </a:pPr>
                      <a:r>
                        <a:rPr lang="uz-Cyrl-UZ"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038136647"/>
                  </a:ext>
                </a:extLst>
              </a:tr>
              <a:tr h="175892">
                <a:tc>
                  <a:txBody>
                    <a:bodyPr/>
                    <a:lstStyle/>
                    <a:p>
                      <a:pPr algn="ctr" hangingPunct="0">
                        <a:lnSpc>
                          <a:spcPct val="107000"/>
                        </a:lnSpc>
                        <a:spcAft>
                          <a:spcPts val="0"/>
                        </a:spcAft>
                      </a:pPr>
                      <a:r>
                        <a:rPr lang="uz-Cyrl-UZ" sz="900">
                          <a:effectLst/>
                        </a:rPr>
                        <a:t>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5</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610653837"/>
                  </a:ext>
                </a:extLst>
              </a:tr>
              <a:tr h="175892">
                <a:tc>
                  <a:txBody>
                    <a:bodyPr/>
                    <a:lstStyle/>
                    <a:p>
                      <a:pPr algn="ctr" hangingPunct="0">
                        <a:lnSpc>
                          <a:spcPct val="107000"/>
                        </a:lnSpc>
                        <a:spcAft>
                          <a:spcPts val="0"/>
                        </a:spcAft>
                      </a:pPr>
                      <a:r>
                        <a:rPr lang="uz-Cyrl-UZ" sz="900">
                          <a:effectLst/>
                        </a:rPr>
                        <a:t>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4162998617"/>
                  </a:ext>
                </a:extLst>
              </a:tr>
              <a:tr h="175892">
                <a:tc>
                  <a:txBody>
                    <a:bodyPr/>
                    <a:lstStyle/>
                    <a:p>
                      <a:pPr algn="ctr" hangingPunct="0">
                        <a:lnSpc>
                          <a:spcPct val="107000"/>
                        </a:lnSpc>
                        <a:spcAft>
                          <a:spcPts val="0"/>
                        </a:spcAft>
                      </a:pP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84731286"/>
                  </a:ext>
                </a:extLst>
              </a:tr>
              <a:tr h="175892">
                <a:tc>
                  <a:txBody>
                    <a:bodyPr/>
                    <a:lstStyle/>
                    <a:p>
                      <a:pPr algn="ctr" hangingPunct="0">
                        <a:lnSpc>
                          <a:spcPct val="107000"/>
                        </a:lnSpc>
                        <a:spcAft>
                          <a:spcPts val="0"/>
                        </a:spcAft>
                      </a:pPr>
                      <a:r>
                        <a:rPr lang="uz-Cyrl-UZ" sz="900">
                          <a:effectLst/>
                        </a:rPr>
                        <a:t>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80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540432068"/>
                  </a:ext>
                </a:extLst>
              </a:tr>
              <a:tr h="175892">
                <a:tc>
                  <a:txBody>
                    <a:bodyPr/>
                    <a:lstStyle/>
                    <a:p>
                      <a:pPr algn="ctr" hangingPunct="0">
                        <a:lnSpc>
                          <a:spcPct val="107000"/>
                        </a:lnSpc>
                        <a:spcAft>
                          <a:spcPts val="0"/>
                        </a:spcAft>
                      </a:pPr>
                      <a:r>
                        <a:rPr lang="uz-Cyrl-UZ" sz="900">
                          <a:effectLst/>
                        </a:rPr>
                        <a:t>7</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3190633043"/>
                  </a:ext>
                </a:extLst>
              </a:tr>
              <a:tr h="175892">
                <a:tc>
                  <a:txBody>
                    <a:bodyPr/>
                    <a:lstStyle/>
                    <a:p>
                      <a:pPr algn="ctr" hangingPunct="0">
                        <a:lnSpc>
                          <a:spcPct val="107000"/>
                        </a:lnSpc>
                        <a:spcAft>
                          <a:spcPts val="0"/>
                        </a:spcAft>
                      </a:pPr>
                      <a:r>
                        <a:rPr lang="uz-Cyrl-UZ" sz="900">
                          <a:effectLst/>
                        </a:rPr>
                        <a:t>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234114232"/>
                  </a:ext>
                </a:extLst>
              </a:tr>
              <a:tr h="175892">
                <a:tc>
                  <a:txBody>
                    <a:bodyPr/>
                    <a:lstStyle/>
                    <a:p>
                      <a:pPr algn="ctr" hangingPunct="0">
                        <a:lnSpc>
                          <a:spcPct val="107000"/>
                        </a:lnSpc>
                        <a:spcAft>
                          <a:spcPts val="0"/>
                        </a:spcAft>
                      </a:pPr>
                      <a:r>
                        <a:rPr lang="uz-Cyrl-UZ" sz="900">
                          <a:effectLst/>
                        </a:rPr>
                        <a:t>9</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9</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153787277"/>
                  </a:ext>
                </a:extLst>
              </a:tr>
              <a:tr h="175892">
                <a:tc>
                  <a:txBody>
                    <a:bodyPr/>
                    <a:lstStyle/>
                    <a:p>
                      <a:pPr algn="ctr" hangingPunct="0">
                        <a:lnSpc>
                          <a:spcPct val="107000"/>
                        </a:lnSpc>
                        <a:spcAft>
                          <a:spcPts val="0"/>
                        </a:spcAft>
                      </a:pPr>
                      <a:r>
                        <a:rPr lang="uz-Cyrl-UZ" sz="900">
                          <a:effectLst/>
                        </a:rPr>
                        <a:t>10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421472056"/>
                  </a:ext>
                </a:extLst>
              </a:tr>
              <a:tr h="175892">
                <a:tc>
                  <a:txBody>
                    <a:bodyPr/>
                    <a:lstStyle/>
                    <a:p>
                      <a:pPr algn="ctr" hangingPunct="0">
                        <a:lnSpc>
                          <a:spcPct val="107000"/>
                        </a:lnSpc>
                        <a:spcAft>
                          <a:spcPts val="0"/>
                        </a:spcAft>
                      </a:pPr>
                      <a:r>
                        <a:rPr lang="uz-Cyrl-UZ" sz="900">
                          <a:effectLst/>
                        </a:rPr>
                        <a:t>11</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11</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4287419926"/>
                  </a:ext>
                </a:extLst>
              </a:tr>
              <a:tr h="175892">
                <a:tc>
                  <a:txBody>
                    <a:bodyPr/>
                    <a:lstStyle/>
                    <a:p>
                      <a:pPr algn="ctr" hangingPunct="0">
                        <a:lnSpc>
                          <a:spcPct val="107000"/>
                        </a:lnSpc>
                        <a:spcAft>
                          <a:spcPts val="0"/>
                        </a:spcAft>
                      </a:pPr>
                      <a:r>
                        <a:rPr lang="uz-Cyrl-UZ" sz="900">
                          <a:effectLst/>
                        </a:rPr>
                        <a:t>12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966971073"/>
                  </a:ext>
                </a:extLst>
              </a:tr>
              <a:tr h="175892">
                <a:tc>
                  <a:txBody>
                    <a:bodyPr/>
                    <a:lstStyle/>
                    <a:p>
                      <a:pPr algn="ctr" hangingPunct="0">
                        <a:lnSpc>
                          <a:spcPct val="107000"/>
                        </a:lnSpc>
                        <a:spcAft>
                          <a:spcPts val="0"/>
                        </a:spcAft>
                      </a:pPr>
                      <a:r>
                        <a:rPr lang="uz-Cyrl-UZ" sz="900">
                          <a:effectLst/>
                        </a:rPr>
                        <a:t>13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833446767"/>
                  </a:ext>
                </a:extLst>
              </a:tr>
              <a:tr h="175892">
                <a:tc>
                  <a:txBody>
                    <a:bodyPr/>
                    <a:lstStyle/>
                    <a:p>
                      <a:pPr algn="ctr" hangingPunct="0">
                        <a:lnSpc>
                          <a:spcPct val="107000"/>
                        </a:lnSpc>
                        <a:spcAft>
                          <a:spcPts val="0"/>
                        </a:spcAft>
                      </a:pPr>
                      <a:r>
                        <a:rPr lang="uz-Cyrl-UZ" sz="900">
                          <a:effectLst/>
                        </a:rPr>
                        <a:t>14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705280856"/>
                  </a:ext>
                </a:extLst>
              </a:tr>
              <a:tr h="175892">
                <a:tc>
                  <a:txBody>
                    <a:bodyPr/>
                    <a:lstStyle/>
                    <a:p>
                      <a:pPr algn="ctr" hangingPunct="0">
                        <a:lnSpc>
                          <a:spcPct val="107000"/>
                        </a:lnSpc>
                        <a:spcAft>
                          <a:spcPts val="0"/>
                        </a:spcAft>
                      </a:pPr>
                      <a:r>
                        <a:rPr lang="uz-Cyrl-UZ"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325870816"/>
                  </a:ext>
                </a:extLst>
              </a:tr>
              <a:tr h="175892">
                <a:tc>
                  <a:txBody>
                    <a:bodyPr/>
                    <a:lstStyle/>
                    <a:p>
                      <a:pPr algn="ctr" hangingPunct="0">
                        <a:lnSpc>
                          <a:spcPct val="107000"/>
                        </a:lnSpc>
                        <a:spcAft>
                          <a:spcPts val="0"/>
                        </a:spcAft>
                      </a:pPr>
                      <a:r>
                        <a:rPr lang="uz-Cyrl-UZ"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a:t>
                      </a: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70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72253286"/>
                  </a:ext>
                </a:extLst>
              </a:tr>
              <a:tr h="175892">
                <a:tc>
                  <a:txBody>
                    <a:bodyPr/>
                    <a:lstStyle/>
                    <a:p>
                      <a:pPr algn="ctr" hangingPunct="0">
                        <a:lnSpc>
                          <a:spcPct val="107000"/>
                        </a:lnSpc>
                        <a:spcAft>
                          <a:spcPts val="0"/>
                        </a:spcAft>
                      </a:pPr>
                      <a:r>
                        <a:rPr lang="uz-Cyrl-UZ" sz="900">
                          <a:effectLst/>
                        </a:rPr>
                        <a:t>17</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17</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583036306"/>
                  </a:ext>
                </a:extLst>
              </a:tr>
              <a:tr h="175892">
                <a:tc>
                  <a:txBody>
                    <a:bodyPr/>
                    <a:lstStyle/>
                    <a:p>
                      <a:pPr algn="ctr" hangingPunct="0">
                        <a:lnSpc>
                          <a:spcPct val="107000"/>
                        </a:lnSpc>
                        <a:spcAft>
                          <a:spcPts val="0"/>
                        </a:spcAft>
                      </a:pPr>
                      <a:r>
                        <a:rPr lang="uz-Cyrl-UZ" sz="900">
                          <a:effectLst/>
                        </a:rPr>
                        <a:t>18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015232975"/>
                  </a:ext>
                </a:extLst>
              </a:tr>
              <a:tr h="175892">
                <a:tc>
                  <a:txBody>
                    <a:bodyPr/>
                    <a:lstStyle/>
                    <a:p>
                      <a:pPr algn="ctr" hangingPunct="0">
                        <a:lnSpc>
                          <a:spcPct val="107000"/>
                        </a:lnSpc>
                        <a:spcAft>
                          <a:spcPts val="0"/>
                        </a:spcAft>
                      </a:pPr>
                      <a:r>
                        <a:rPr lang="uz-Cyrl-UZ" sz="900">
                          <a:effectLst/>
                        </a:rPr>
                        <a:t>19</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19</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553015792"/>
                  </a:ext>
                </a:extLst>
              </a:tr>
              <a:tr h="175892">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3780136003"/>
                  </a:ext>
                </a:extLst>
              </a:tr>
              <a:tr h="175892">
                <a:tc>
                  <a:txBody>
                    <a:bodyPr/>
                    <a:lstStyle/>
                    <a:p>
                      <a:pPr algn="ctr" hangingPunct="0">
                        <a:lnSpc>
                          <a:spcPct val="107000"/>
                        </a:lnSpc>
                        <a:spcAft>
                          <a:spcPts val="0"/>
                        </a:spcAft>
                      </a:pPr>
                      <a:r>
                        <a:rPr lang="uz-Cyrl-UZ" sz="900">
                          <a:effectLst/>
                        </a:rPr>
                        <a:t>21</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21</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801885074"/>
                  </a:ext>
                </a:extLst>
              </a:tr>
              <a:tr h="175892">
                <a:tc>
                  <a:txBody>
                    <a:bodyPr/>
                    <a:lstStyle/>
                    <a:p>
                      <a:pPr algn="ctr" hangingPunct="0">
                        <a:lnSpc>
                          <a:spcPct val="107000"/>
                        </a:lnSpc>
                        <a:spcAft>
                          <a:spcPts val="0"/>
                        </a:spcAft>
                      </a:pPr>
                      <a:r>
                        <a:rPr lang="uz-Cyrl-UZ" sz="900">
                          <a:effectLst/>
                        </a:rPr>
                        <a:t>22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939683127"/>
                  </a:ext>
                </a:extLst>
              </a:tr>
              <a:tr h="175892">
                <a:tc>
                  <a:txBody>
                    <a:bodyPr/>
                    <a:lstStyle/>
                    <a:p>
                      <a:pPr algn="ctr" hangingPunct="0">
                        <a:lnSpc>
                          <a:spcPct val="107000"/>
                        </a:lnSpc>
                        <a:spcAft>
                          <a:spcPts val="0"/>
                        </a:spcAft>
                      </a:pPr>
                      <a:r>
                        <a:rPr lang="uz-Cyrl-UZ" sz="900">
                          <a:effectLst/>
                        </a:rPr>
                        <a:t>23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907228715"/>
                  </a:ext>
                </a:extLst>
              </a:tr>
              <a:tr h="175892">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4</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157044846"/>
                  </a:ext>
                </a:extLst>
              </a:tr>
              <a:tr h="175892">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3818491824"/>
                  </a:ext>
                </a:extLst>
              </a:tr>
              <a:tr h="175892">
                <a:tc>
                  <a:txBody>
                    <a:bodyPr/>
                    <a:lstStyle/>
                    <a:p>
                      <a:pPr algn="ctr" hangingPunct="0">
                        <a:lnSpc>
                          <a:spcPct val="107000"/>
                        </a:lnSpc>
                        <a:spcAft>
                          <a:spcPts val="0"/>
                        </a:spcAft>
                      </a:pPr>
                      <a:r>
                        <a:rPr lang="uz-Cyrl-UZ" sz="900">
                          <a:effectLst/>
                        </a:rPr>
                        <a:t>26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50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2820982959"/>
                  </a:ext>
                </a:extLst>
              </a:tr>
              <a:tr h="175892">
                <a:tc>
                  <a:txBody>
                    <a:bodyPr/>
                    <a:lstStyle/>
                    <a:p>
                      <a:pPr algn="ctr" hangingPunct="0">
                        <a:lnSpc>
                          <a:spcPct val="107000"/>
                        </a:lnSpc>
                        <a:spcAft>
                          <a:spcPts val="0"/>
                        </a:spcAft>
                      </a:pPr>
                      <a:r>
                        <a:rPr lang="uz-Cyrl-UZ" sz="900">
                          <a:effectLst/>
                        </a:rPr>
                        <a:t>27</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27</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23</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60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1940968176"/>
                  </a:ext>
                </a:extLst>
              </a:tr>
              <a:tr h="175892">
                <a:tc>
                  <a:txBody>
                    <a:bodyPr/>
                    <a:lstStyle/>
                    <a:p>
                      <a:pPr algn="ctr" hangingPunct="0">
                        <a:lnSpc>
                          <a:spcPct val="107000"/>
                        </a:lnSpc>
                        <a:spcAft>
                          <a:spcPts val="0"/>
                        </a:spcAft>
                      </a:pPr>
                      <a:r>
                        <a:rPr lang="uz-Cyrl-UZ" sz="900">
                          <a:effectLst/>
                        </a:rPr>
                        <a:t>28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28</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16</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860406237"/>
                  </a:ext>
                </a:extLst>
              </a:tr>
              <a:tr h="175892">
                <a:tc>
                  <a:txBody>
                    <a:bodyPr/>
                    <a:lstStyle/>
                    <a:p>
                      <a:pPr algn="ctr" hangingPunct="0">
                        <a:lnSpc>
                          <a:spcPct val="107000"/>
                        </a:lnSpc>
                        <a:spcAft>
                          <a:spcPts val="0"/>
                        </a:spcAft>
                      </a:pPr>
                      <a:r>
                        <a:rPr lang="uz-Cyrl-UZ" sz="900">
                          <a:effectLst/>
                        </a:rPr>
                        <a:t>29</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a:t>
                      </a:r>
                      <a:r>
                        <a:rPr lang="en-US" sz="900">
                          <a:effectLst/>
                        </a:rPr>
                        <a:t>4</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29</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40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827976366"/>
                  </a:ext>
                </a:extLst>
              </a:tr>
              <a:tr h="175892">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2</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10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en-US" sz="900">
                          <a:effectLst/>
                        </a:rPr>
                        <a:t>3</a:t>
                      </a:r>
                      <a:r>
                        <a:rPr lang="uz-Cyrl-UZ" sz="900">
                          <a:effectLst/>
                        </a:rPr>
                        <a:t>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30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25</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a:effectLst/>
                        </a:rPr>
                        <a:t>60</a:t>
                      </a:r>
                      <a:endParaRPr lang="ru-RU" sz="7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tc>
                  <a:txBody>
                    <a:bodyPr/>
                    <a:lstStyle/>
                    <a:p>
                      <a:pPr algn="ctr" hangingPunct="0">
                        <a:lnSpc>
                          <a:spcPct val="107000"/>
                        </a:lnSpc>
                        <a:spcAft>
                          <a:spcPts val="0"/>
                        </a:spcAft>
                      </a:pPr>
                      <a:r>
                        <a:rPr lang="uz-Cyrl-UZ" sz="900" dirty="0">
                          <a:effectLst/>
                        </a:rPr>
                        <a:t>2,5</a:t>
                      </a:r>
                      <a:endParaRPr lang="ru-RU" sz="7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0416" marR="50416" marT="0" marB="0"/>
                </a:tc>
                <a:extLst>
                  <a:ext uri="{0D108BD9-81ED-4DB2-BD59-A6C34878D82A}">
                    <a16:rowId xmlns:a16="http://schemas.microsoft.com/office/drawing/2014/main" val="2963063362"/>
                  </a:ext>
                </a:extLst>
              </a:tr>
            </a:tbl>
          </a:graphicData>
        </a:graphic>
      </p:graphicFrame>
    </p:spTree>
    <p:extLst>
      <p:ext uri="{BB962C8B-B14F-4D97-AF65-F5344CB8AC3E}">
        <p14:creationId xmlns:p14="http://schemas.microsoft.com/office/powerpoint/2010/main" val="19960753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9210" y="322669"/>
            <a:ext cx="10515600" cy="701731"/>
          </a:xfrm>
        </p:spPr>
        <p:txBody>
          <a:bodyPr/>
          <a:lstStyle/>
          <a:p>
            <a:pPr algn="ctr"/>
            <a:r>
              <a:rPr lang="en-US" dirty="0" err="1">
                <a:solidFill>
                  <a:schemeClr val="accent1"/>
                </a:solidFill>
              </a:rPr>
              <a:t>Foydalanilgan</a:t>
            </a:r>
            <a:r>
              <a:rPr lang="en-US" dirty="0">
                <a:solidFill>
                  <a:schemeClr val="accent1"/>
                </a:solidFill>
              </a:rPr>
              <a:t> </a:t>
            </a:r>
            <a:r>
              <a:rPr lang="en-US" dirty="0" err="1">
                <a:solidFill>
                  <a:schemeClr val="accent1"/>
                </a:solidFill>
              </a:rPr>
              <a:t>adabiyotlar</a:t>
            </a:r>
            <a:r>
              <a:rPr lang="en-US" dirty="0">
                <a:solidFill>
                  <a:schemeClr val="accent1"/>
                </a:solidFill>
              </a:rPr>
              <a:t> </a:t>
            </a:r>
            <a:r>
              <a:rPr lang="en-US" dirty="0" err="1">
                <a:solidFill>
                  <a:schemeClr val="accent1"/>
                </a:solidFill>
              </a:rPr>
              <a:t>va</a:t>
            </a:r>
            <a:r>
              <a:rPr lang="en-US" dirty="0">
                <a:solidFill>
                  <a:schemeClr val="accent1"/>
                </a:solidFill>
              </a:rPr>
              <a:t> </a:t>
            </a:r>
            <a:r>
              <a:rPr lang="en-US" dirty="0" err="1">
                <a:solidFill>
                  <a:schemeClr val="accent1"/>
                </a:solidFill>
              </a:rPr>
              <a:t>sayt</a:t>
            </a:r>
            <a:r>
              <a:rPr lang="en-US" dirty="0">
                <a:solidFill>
                  <a:schemeClr val="accent1"/>
                </a:solidFill>
              </a:rPr>
              <a:t> </a:t>
            </a:r>
            <a:r>
              <a:rPr lang="en-US" dirty="0" err="1">
                <a:solidFill>
                  <a:schemeClr val="accent1"/>
                </a:solidFill>
              </a:rPr>
              <a:t>linklari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35</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786335" y="2004647"/>
            <a:ext cx="5253981" cy="369332"/>
          </a:xfrm>
          <a:prstGeom prst="rect">
            <a:avLst/>
          </a:prstGeom>
        </p:spPr>
        <p:txBody>
          <a:bodyPr wrap="square">
            <a:spAutoFit/>
          </a:bodyPr>
          <a:lstStyle/>
          <a:p>
            <a:r>
              <a:rPr lang="uz-Cyrl-UZ" b="1" i="1" dirty="0"/>
              <a:t> </a:t>
            </a:r>
            <a:endParaRPr lang="ru-RU" dirty="0"/>
          </a:p>
        </p:txBody>
      </p:sp>
      <p:sp>
        <p:nvSpPr>
          <p:cNvPr id="5" name="Прямоугольник 4"/>
          <p:cNvSpPr/>
          <p:nvPr/>
        </p:nvSpPr>
        <p:spPr>
          <a:xfrm>
            <a:off x="5948702" y="1283646"/>
            <a:ext cx="5621975" cy="3416320"/>
          </a:xfrm>
          <a:prstGeom prst="rect">
            <a:avLst/>
          </a:prstGeom>
        </p:spPr>
        <p:txBody>
          <a:bodyPr wrap="square">
            <a:spAutoFit/>
          </a:bodyPr>
          <a:lstStyle/>
          <a:p>
            <a:pPr algn="ctr"/>
            <a:r>
              <a:rPr lang="en-US" dirty="0" err="1">
                <a:solidFill>
                  <a:schemeClr val="accent2">
                    <a:lumMod val="75000"/>
                  </a:schemeClr>
                </a:solidFill>
              </a:rPr>
              <a:t>Asosiy</a:t>
            </a:r>
            <a:r>
              <a:rPr lang="en-US" dirty="0">
                <a:solidFill>
                  <a:schemeClr val="accent2">
                    <a:lumMod val="75000"/>
                  </a:schemeClr>
                </a:solidFill>
              </a:rPr>
              <a:t> </a:t>
            </a:r>
            <a:r>
              <a:rPr lang="en-US" dirty="0" err="1">
                <a:solidFill>
                  <a:schemeClr val="accent2">
                    <a:lumMod val="75000"/>
                  </a:schemeClr>
                </a:solidFill>
              </a:rPr>
              <a:t>adabiyotlar</a:t>
            </a:r>
            <a:br>
              <a:rPr lang="en-US" dirty="0">
                <a:solidFill>
                  <a:schemeClr val="accent2">
                    <a:lumMod val="75000"/>
                  </a:schemeClr>
                </a:solidFill>
              </a:rPr>
            </a:br>
            <a:endParaRPr lang="en-US" dirty="0">
              <a:solidFill>
                <a:schemeClr val="accent2">
                  <a:lumMod val="75000"/>
                </a:schemeClr>
              </a:solidFill>
            </a:endParaRPr>
          </a:p>
          <a:p>
            <a:r>
              <a:rPr lang="en-US" dirty="0"/>
              <a:t>1</a:t>
            </a:r>
            <a:r>
              <a:rPr lang="uz-Cyrl-UZ" dirty="0"/>
              <a:t>. </a:t>
            </a:r>
            <a:r>
              <a:rPr lang="en-US" dirty="0"/>
              <a:t>Harvey Willard Miller. </a:t>
            </a:r>
            <a:r>
              <a:rPr lang="uz-Cyrl-UZ" dirty="0"/>
              <a:t> Descriptive Geometry</a:t>
            </a:r>
            <a:r>
              <a:rPr lang="en-US" dirty="0"/>
              <a:t>. London, 2013. - 149 pages.</a:t>
            </a:r>
            <a:endParaRPr lang="ru-RU" dirty="0"/>
          </a:p>
          <a:p>
            <a:r>
              <a:rPr lang="en-US" dirty="0"/>
              <a:t>2. William Griswold Smith. Practical </a:t>
            </a:r>
            <a:r>
              <a:rPr lang="uz-Cyrl-UZ" dirty="0"/>
              <a:t>Descriptive Geometry</a:t>
            </a:r>
            <a:r>
              <a:rPr lang="en-US" dirty="0"/>
              <a:t>. London. 2013. - 257 pages.</a:t>
            </a:r>
            <a:endParaRPr lang="ru-RU" dirty="0"/>
          </a:p>
          <a:p>
            <a:r>
              <a:rPr lang="en-US" dirty="0"/>
              <a:t>3. </a:t>
            </a:r>
            <a:r>
              <a:rPr lang="en-US" dirty="0" err="1"/>
              <a:t>Azimov</a:t>
            </a:r>
            <a:r>
              <a:rPr lang="en-US" dirty="0"/>
              <a:t> T.D. </a:t>
            </a:r>
            <a:r>
              <a:rPr lang="en-US" dirty="0" err="1"/>
              <a:t>Chizma</a:t>
            </a:r>
            <a:r>
              <a:rPr lang="en-US" dirty="0"/>
              <a:t> </a:t>
            </a:r>
            <a:r>
              <a:rPr lang="en-US" dirty="0" err="1"/>
              <a:t>geometriya</a:t>
            </a:r>
            <a:r>
              <a:rPr lang="en-US" dirty="0"/>
              <a:t> </a:t>
            </a:r>
            <a:r>
              <a:rPr lang="en-US" dirty="0" err="1"/>
              <a:t>fanidan</a:t>
            </a:r>
            <a:r>
              <a:rPr lang="en-US" dirty="0"/>
              <a:t> </a:t>
            </a:r>
            <a:r>
              <a:rPr lang="en-US" dirty="0" err="1"/>
              <a:t>ma’ruzalar</a:t>
            </a:r>
            <a:r>
              <a:rPr lang="en-US" dirty="0"/>
              <a:t> </a:t>
            </a:r>
            <a:r>
              <a:rPr lang="en-US" dirty="0" err="1"/>
              <a:t>matni</a:t>
            </a:r>
            <a:r>
              <a:rPr lang="en-US" dirty="0"/>
              <a:t>. </a:t>
            </a:r>
            <a:r>
              <a:rPr lang="en-US" dirty="0" err="1"/>
              <a:t>O’quv</a:t>
            </a:r>
            <a:r>
              <a:rPr lang="en-US" dirty="0"/>
              <a:t> </a:t>
            </a:r>
            <a:r>
              <a:rPr lang="en-US" dirty="0" err="1"/>
              <a:t>qo’llanma</a:t>
            </a:r>
            <a:r>
              <a:rPr lang="en-US" dirty="0"/>
              <a:t> </a:t>
            </a:r>
            <a:r>
              <a:rPr lang="uz-Cyrl-UZ" dirty="0"/>
              <a:t>–T.: </a:t>
            </a:r>
            <a:r>
              <a:rPr lang="en-US" dirty="0"/>
              <a:t>TDTU, 2005. - 155 b.</a:t>
            </a:r>
            <a:endParaRPr lang="ru-RU" dirty="0"/>
          </a:p>
          <a:p>
            <a:r>
              <a:rPr lang="en-US" dirty="0"/>
              <a:t>4</a:t>
            </a:r>
            <a:r>
              <a:rPr lang="uz-Cyrl-UZ" dirty="0"/>
              <a:t>.  Murodov Sh. va boshqalar. Chizma geometriya. Oliy o’quv yurtlari uchun darslik.   -T.: ”O’qituvchi”, 2008. - 260 b.</a:t>
            </a:r>
            <a:endParaRPr lang="ru-RU" dirty="0"/>
          </a:p>
          <a:p>
            <a:r>
              <a:rPr lang="ru-RU" dirty="0"/>
              <a:t>5. </a:t>
            </a:r>
            <a:r>
              <a:rPr lang="en-US" dirty="0"/>
              <a:t>L</a:t>
            </a:r>
            <a:r>
              <a:rPr lang="ru-RU" dirty="0"/>
              <a:t>. </a:t>
            </a:r>
            <a:r>
              <a:rPr lang="en-US" dirty="0" err="1"/>
              <a:t>Xeyfes</a:t>
            </a:r>
            <a:r>
              <a:rPr lang="ru-RU" dirty="0"/>
              <a:t> «Инженерная компьютерная графика» СПБ: БХБ. - Петербург.:  2005.</a:t>
            </a:r>
            <a:endParaRPr lang="en-US" dirty="0"/>
          </a:p>
        </p:txBody>
      </p:sp>
      <p:sp>
        <p:nvSpPr>
          <p:cNvPr id="4" name="Прямоугольник 3"/>
          <p:cNvSpPr/>
          <p:nvPr/>
        </p:nvSpPr>
        <p:spPr>
          <a:xfrm>
            <a:off x="5802923" y="4844534"/>
            <a:ext cx="3482992" cy="923330"/>
          </a:xfrm>
          <a:prstGeom prst="rect">
            <a:avLst/>
          </a:prstGeom>
        </p:spPr>
        <p:txBody>
          <a:bodyPr wrap="square">
            <a:spAutoFit/>
          </a:bodyPr>
          <a:lstStyle/>
          <a:p>
            <a:r>
              <a:rPr lang="en-US" dirty="0" err="1">
                <a:solidFill>
                  <a:schemeClr val="accent2">
                    <a:lumMod val="75000"/>
                  </a:schemeClr>
                </a:solidFill>
              </a:rPr>
              <a:t>Rasmlar</a:t>
            </a:r>
            <a:r>
              <a:rPr lang="en-US" dirty="0">
                <a:solidFill>
                  <a:schemeClr val="accent2">
                    <a:lumMod val="75000"/>
                  </a:schemeClr>
                </a:solidFill>
              </a:rPr>
              <a:t> </a:t>
            </a:r>
            <a:r>
              <a:rPr lang="en-US" dirty="0" err="1">
                <a:solidFill>
                  <a:schemeClr val="accent2">
                    <a:lumMod val="75000"/>
                  </a:schemeClr>
                </a:solidFill>
              </a:rPr>
              <a:t>yuklangan</a:t>
            </a:r>
            <a:r>
              <a:rPr lang="en-US" dirty="0">
                <a:solidFill>
                  <a:schemeClr val="accent2">
                    <a:lumMod val="75000"/>
                  </a:schemeClr>
                </a:solidFill>
              </a:rPr>
              <a:t> </a:t>
            </a:r>
            <a:r>
              <a:rPr lang="en-US" dirty="0" err="1">
                <a:solidFill>
                  <a:schemeClr val="accent2">
                    <a:lumMod val="75000"/>
                  </a:schemeClr>
                </a:solidFill>
              </a:rPr>
              <a:t>sayt</a:t>
            </a:r>
            <a:r>
              <a:rPr lang="en-US" dirty="0">
                <a:solidFill>
                  <a:schemeClr val="accent2">
                    <a:lumMod val="75000"/>
                  </a:schemeClr>
                </a:solidFill>
              </a:rPr>
              <a:t> </a:t>
            </a:r>
            <a:r>
              <a:rPr lang="en-US" dirty="0" err="1">
                <a:solidFill>
                  <a:schemeClr val="accent2">
                    <a:lumMod val="75000"/>
                  </a:schemeClr>
                </a:solidFill>
              </a:rPr>
              <a:t>linki</a:t>
            </a:r>
            <a:r>
              <a:rPr lang="en-US" dirty="0">
                <a:solidFill>
                  <a:schemeClr val="accent2">
                    <a:lumMod val="75000"/>
                  </a:schemeClr>
                </a:solidFill>
              </a:rPr>
              <a:t>:</a:t>
            </a:r>
            <a:br>
              <a:rPr lang="en-US" dirty="0">
                <a:solidFill>
                  <a:schemeClr val="accent2">
                    <a:lumMod val="75000"/>
                  </a:schemeClr>
                </a:solidFill>
              </a:rPr>
            </a:br>
            <a:br>
              <a:rPr lang="en-US" dirty="0">
                <a:solidFill>
                  <a:schemeClr val="accent2">
                    <a:lumMod val="75000"/>
                  </a:schemeClr>
                </a:solidFill>
              </a:rPr>
            </a:br>
            <a:r>
              <a:rPr lang="en-US" dirty="0">
                <a:solidFill>
                  <a:schemeClr val="accent2">
                    <a:lumMod val="75000"/>
                  </a:schemeClr>
                </a:solidFill>
                <a:hlinkClick r:id="rId2"/>
              </a:rPr>
              <a:t>https://unsplash.com/</a:t>
            </a:r>
            <a:r>
              <a:rPr lang="en-US" dirty="0">
                <a:solidFill>
                  <a:schemeClr val="accent2">
                    <a:lumMod val="75000"/>
                  </a:schemeClr>
                </a:solidFill>
              </a:rPr>
              <a:t> </a:t>
            </a:r>
            <a:endParaRPr lang="ru-RU" dirty="0"/>
          </a:p>
        </p:txBody>
      </p:sp>
      <p:pic>
        <p:nvPicPr>
          <p:cNvPr id="8" name="Рисунок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483516" y="1283646"/>
            <a:ext cx="3188223" cy="4800600"/>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2073185" y="622003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9278362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4333" y="357838"/>
            <a:ext cx="10515600" cy="701731"/>
          </a:xfrm>
        </p:spPr>
        <p:txBody>
          <a:bodyPr/>
          <a:lstStyle/>
          <a:p>
            <a:pPr algn="ctr"/>
            <a:r>
              <a:rPr lang="en-US" b="1" dirty="0" err="1">
                <a:solidFill>
                  <a:schemeClr val="accent1"/>
                </a:solidFill>
              </a:rPr>
              <a:t>Chizma</a:t>
            </a:r>
            <a:r>
              <a:rPr lang="en-US" b="1" dirty="0">
                <a:solidFill>
                  <a:schemeClr val="accent1"/>
                </a:solidFill>
              </a:rPr>
              <a:t> </a:t>
            </a:r>
            <a:r>
              <a:rPr lang="en-US" b="1" dirty="0" err="1">
                <a:solidFill>
                  <a:schemeClr val="accent1"/>
                </a:solidFill>
              </a:rPr>
              <a:t>geometriya</a:t>
            </a:r>
            <a:r>
              <a:rPr lang="en-US" b="1" dirty="0">
                <a:solidFill>
                  <a:schemeClr val="accent1"/>
                </a:solidFill>
              </a:rPr>
              <a:t> </a:t>
            </a:r>
            <a:r>
              <a:rPr lang="en-US" b="1" dirty="0" err="1">
                <a:solidFill>
                  <a:schemeClr val="accent1"/>
                </a:solidFill>
              </a:rPr>
              <a:t>va</a:t>
            </a:r>
            <a:r>
              <a:rPr lang="en-US" b="1" dirty="0">
                <a:solidFill>
                  <a:schemeClr val="accent1"/>
                </a:solidFill>
              </a:rPr>
              <a:t> </a:t>
            </a:r>
            <a:r>
              <a:rPr lang="en-US" b="1" dirty="0" err="1">
                <a:solidFill>
                  <a:schemeClr val="accent1"/>
                </a:solidFill>
              </a:rPr>
              <a:t>muhandislik</a:t>
            </a:r>
            <a:r>
              <a:rPr lang="en-US" b="1" dirty="0">
                <a:solidFill>
                  <a:schemeClr val="accent1"/>
                </a:solidFill>
              </a:rPr>
              <a:t> </a:t>
            </a:r>
            <a:r>
              <a:rPr lang="en-US" b="1" dirty="0" err="1">
                <a:solidFill>
                  <a:schemeClr val="accent1"/>
                </a:solidFill>
              </a:rPr>
              <a:t>grafikasi</a:t>
            </a:r>
            <a:endParaRPr lang="ru-RU" dirty="0">
              <a:solidFill>
                <a:schemeClr val="accent1"/>
              </a:solidFill>
            </a:endParaRPr>
          </a:p>
        </p:txBody>
      </p:sp>
      <p:sp>
        <p:nvSpPr>
          <p:cNvPr id="3" name="Номер слайда 2"/>
          <p:cNvSpPr>
            <a:spLocks noGrp="1"/>
          </p:cNvSpPr>
          <p:nvPr>
            <p:ph type="sldNum" sz="quarter" idx="12"/>
          </p:nvPr>
        </p:nvSpPr>
        <p:spPr/>
        <p:txBody>
          <a:bodyPr/>
          <a:lstStyle/>
          <a:p>
            <a:pPr>
              <a:lnSpc>
                <a:spcPct val="90000"/>
              </a:lnSpc>
              <a:spcBef>
                <a:spcPct val="0"/>
              </a:spcBef>
            </a:pPr>
            <a:fld id="{373AE3C4-C2A6-4DCD-9963-3D7F259FD580}" type="slidenum">
              <a:rPr lang="ru-RU" smtClean="0"/>
              <a:pPr>
                <a:lnSpc>
                  <a:spcPct val="90000"/>
                </a:lnSpc>
                <a:spcBef>
                  <a:spcPct val="0"/>
                </a:spcBef>
              </a:pPr>
              <a:t>36</a:t>
            </a:fld>
            <a:endParaRPr lang="ru-RU" dirty="0"/>
          </a:p>
        </p:txBody>
      </p:sp>
      <p:sp>
        <p:nvSpPr>
          <p:cNvPr id="7" name="Прямоугольник 112">
            <a:extLst>
              <a:ext uri="{FF2B5EF4-FFF2-40B4-BE49-F238E27FC236}">
                <a16:creationId xmlns:a16="http://schemas.microsoft.com/office/drawing/2014/main" id="{9C8909F7-D927-F740-9836-8F8C8156580D}"/>
              </a:ext>
            </a:extLst>
          </p:cNvPr>
          <p:cNvSpPr/>
          <p:nvPr/>
        </p:nvSpPr>
        <p:spPr>
          <a:xfrm>
            <a:off x="4865966" y="1960686"/>
            <a:ext cx="5253981" cy="369332"/>
          </a:xfrm>
          <a:prstGeom prst="rect">
            <a:avLst/>
          </a:prstGeom>
        </p:spPr>
        <p:txBody>
          <a:bodyPr wrap="square">
            <a:spAutoFit/>
          </a:bodyPr>
          <a:lstStyle/>
          <a:p>
            <a:r>
              <a:rPr lang="uz-Cyrl-UZ" b="1" i="1" dirty="0"/>
              <a:t> </a:t>
            </a:r>
            <a:endParaRPr lang="ru-RU" dirty="0"/>
          </a:p>
        </p:txBody>
      </p:sp>
      <p:pic>
        <p:nvPicPr>
          <p:cNvPr id="6" name="Рисунок 5"/>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6831" y="1318844"/>
            <a:ext cx="3030415" cy="4545623"/>
          </a:xfrm>
          <a:prstGeom prst="rect">
            <a:avLst/>
          </a:prstGeom>
          <a:ln>
            <a:noFill/>
          </a:ln>
          <a:effectLst>
            <a:softEdge rad="112500"/>
          </a:effectLst>
        </p:spPr>
      </p:pic>
      <p:sp>
        <p:nvSpPr>
          <p:cNvPr id="8" name="Прямоугольник 7"/>
          <p:cNvSpPr/>
          <p:nvPr/>
        </p:nvSpPr>
        <p:spPr>
          <a:xfrm>
            <a:off x="3838548" y="2529826"/>
            <a:ext cx="4607169" cy="2123658"/>
          </a:xfrm>
          <a:prstGeom prst="rect">
            <a:avLst/>
          </a:prstGeom>
        </p:spPr>
        <p:txBody>
          <a:bodyPr wrap="square">
            <a:spAutoFit/>
          </a:bodyPr>
          <a:lstStyle/>
          <a:p>
            <a:pPr algn="ctr"/>
            <a:r>
              <a:rPr lang="en-US" sz="6600" i="1" dirty="0" err="1">
                <a:solidFill>
                  <a:schemeClr val="accent2">
                    <a:lumMod val="75000"/>
                  </a:schemeClr>
                </a:solidFill>
              </a:rPr>
              <a:t>E`tiboringiz</a:t>
            </a:r>
            <a:r>
              <a:rPr lang="en-US" sz="6600" i="1" dirty="0">
                <a:solidFill>
                  <a:schemeClr val="accent2">
                    <a:lumMod val="75000"/>
                  </a:schemeClr>
                </a:solidFill>
              </a:rPr>
              <a:t> </a:t>
            </a:r>
            <a:r>
              <a:rPr lang="en-US" sz="6600" i="1" dirty="0" err="1">
                <a:solidFill>
                  <a:schemeClr val="accent2">
                    <a:lumMod val="75000"/>
                  </a:schemeClr>
                </a:solidFill>
              </a:rPr>
              <a:t>uchun</a:t>
            </a:r>
            <a:r>
              <a:rPr lang="en-US" sz="6600" i="1" dirty="0">
                <a:solidFill>
                  <a:schemeClr val="accent2">
                    <a:lumMod val="75000"/>
                  </a:schemeClr>
                </a:solidFill>
              </a:rPr>
              <a:t> </a:t>
            </a:r>
            <a:r>
              <a:rPr lang="en-US" sz="6600" i="1" dirty="0" err="1">
                <a:solidFill>
                  <a:schemeClr val="accent2">
                    <a:lumMod val="75000"/>
                  </a:schemeClr>
                </a:solidFill>
              </a:rPr>
              <a:t>rahmat</a:t>
            </a:r>
            <a:r>
              <a:rPr lang="en-US" sz="6600" i="1" dirty="0">
                <a:solidFill>
                  <a:schemeClr val="accent2">
                    <a:lumMod val="75000"/>
                  </a:schemeClr>
                </a:solidFill>
              </a:rPr>
              <a:t>!</a:t>
            </a:r>
            <a:endParaRPr lang="ru-RU" sz="6600" i="1" dirty="0">
              <a:solidFill>
                <a:schemeClr val="accent2">
                  <a:lumMod val="75000"/>
                </a:schemeClr>
              </a:solidFill>
            </a:endParaRPr>
          </a:p>
        </p:txBody>
      </p:sp>
      <p:pic>
        <p:nvPicPr>
          <p:cNvPr id="9" name="Рисунок 8"/>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18915" y="1303968"/>
            <a:ext cx="3125082" cy="4747846"/>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6256172" y="6212343"/>
            <a:ext cx="6096000" cy="430887"/>
          </a:xfrm>
          <a:prstGeom prst="rect">
            <a:avLst/>
          </a:prstGeom>
        </p:spPr>
        <p:txBody>
          <a:bodyPr>
            <a:spAutoFit/>
          </a:bodyPr>
          <a:lstStyle/>
          <a:p>
            <a:r>
              <a:rPr lang="ru-RU" sz="1100" dirty="0" err="1"/>
              <a:t>Kevin</a:t>
            </a:r>
            <a:r>
              <a:rPr lang="ru-RU" sz="1100" dirty="0"/>
              <a:t> V. (2022). </a:t>
            </a:r>
            <a:r>
              <a:rPr lang="ru-RU" sz="1100" dirty="0" err="1"/>
              <a:t>The</a:t>
            </a:r>
            <a:r>
              <a:rPr lang="ru-RU" sz="1100" dirty="0"/>
              <a:t> </a:t>
            </a:r>
            <a:r>
              <a:rPr lang="ru-RU" sz="1100" dirty="0" err="1"/>
              <a:t>Articulated</a:t>
            </a:r>
            <a:r>
              <a:rPr lang="ru-RU" sz="1100" dirty="0"/>
              <a:t> </a:t>
            </a:r>
            <a:r>
              <a:rPr lang="ru-RU" sz="1100" dirty="0" err="1"/>
              <a:t>Wall</a:t>
            </a:r>
            <a:r>
              <a:rPr lang="ru-RU" sz="1100" dirty="0"/>
              <a:t>, </a:t>
            </a:r>
            <a:r>
              <a:rPr lang="ru-RU" sz="1100" dirty="0" err="1"/>
              <a:t>better</a:t>
            </a:r>
            <a:r>
              <a:rPr lang="ru-RU" sz="1100" dirty="0"/>
              <a:t> </a:t>
            </a:r>
            <a:r>
              <a:rPr lang="ru-RU" sz="1100" dirty="0" err="1"/>
              <a:t>known</a:t>
            </a:r>
            <a:r>
              <a:rPr lang="ru-RU" sz="1100" dirty="0"/>
              <a:t> </a:t>
            </a:r>
            <a:r>
              <a:rPr lang="ru-RU" sz="1100" dirty="0" err="1"/>
              <a:t>as</a:t>
            </a:r>
            <a:r>
              <a:rPr lang="ru-RU" sz="1100" dirty="0"/>
              <a:t> </a:t>
            </a:r>
            <a:r>
              <a:rPr lang="ru-RU" sz="1100" dirty="0" err="1"/>
              <a:t>the</a:t>
            </a:r>
            <a:r>
              <a:rPr lang="ru-RU" sz="1100" dirty="0"/>
              <a:t> I-25 </a:t>
            </a:r>
            <a:r>
              <a:rPr lang="ru-RU" sz="1100" dirty="0" err="1"/>
              <a:t>french</a:t>
            </a:r>
            <a:r>
              <a:rPr lang="ru-RU" sz="1100" dirty="0"/>
              <a:t> </a:t>
            </a:r>
            <a:r>
              <a:rPr lang="ru-RU" sz="1100" dirty="0" err="1"/>
              <a:t>fries</a:t>
            </a:r>
            <a:r>
              <a:rPr lang="ru-RU" sz="1100" dirty="0"/>
              <a:t> </a:t>
            </a:r>
            <a:r>
              <a:rPr lang="ru-RU" sz="1100" dirty="0" err="1"/>
              <a:t>by</a:t>
            </a:r>
            <a:r>
              <a:rPr lang="ru-RU" sz="1100" dirty="0"/>
              <a:t> </a:t>
            </a:r>
            <a:r>
              <a:rPr lang="ru-RU" sz="1100" dirty="0" err="1"/>
              <a:t>Herbert</a:t>
            </a:r>
            <a:r>
              <a:rPr lang="ru-RU" sz="1100" dirty="0"/>
              <a:t> </a:t>
            </a:r>
            <a:r>
              <a:rPr lang="ru-RU" sz="1100" dirty="0" err="1"/>
              <a:t>Bayer</a:t>
            </a:r>
            <a:r>
              <a:rPr lang="ru-RU" sz="1100" dirty="0"/>
              <a:t>. </a:t>
            </a:r>
            <a:r>
              <a:rPr lang="ru-RU" sz="1100" dirty="0" err="1"/>
              <a:t>Unsplash</a:t>
            </a:r>
            <a:r>
              <a:rPr lang="ru-RU" sz="1100" dirty="0"/>
              <a:t>. https://unsplash.com/photos/-NUxh4Xop74</a:t>
            </a:r>
          </a:p>
        </p:txBody>
      </p:sp>
      <p:sp>
        <p:nvSpPr>
          <p:cNvPr id="10" name="Прямоугольник 9"/>
          <p:cNvSpPr/>
          <p:nvPr/>
        </p:nvSpPr>
        <p:spPr>
          <a:xfrm>
            <a:off x="2366082" y="6228398"/>
            <a:ext cx="2008883" cy="415498"/>
          </a:xfrm>
          <a:prstGeom prst="rect">
            <a:avLst/>
          </a:prstGeom>
        </p:spPr>
        <p:txBody>
          <a:bodyPr wrap="none">
            <a:spAutoFit/>
          </a:bodyPr>
          <a:lstStyle/>
          <a:p>
            <a:r>
              <a:rPr lang="en-US" sz="1050" dirty="0"/>
              <a:t>Free to use under the </a:t>
            </a:r>
            <a:r>
              <a:rPr lang="en-US" sz="1050" dirty="0" err="1">
                <a:hlinkClick r:id="rId4"/>
              </a:rPr>
              <a:t>Unsplash</a:t>
            </a:r>
            <a:r>
              <a:rPr lang="en-US" sz="1050" dirty="0">
                <a:hlinkClick r:id="rId4"/>
              </a:rPr>
              <a:t> License</a:t>
            </a:r>
            <a:r>
              <a:rPr lang="en-US" sz="1050" dirty="0"/>
              <a:t>. </a:t>
            </a:r>
            <a:br>
              <a:rPr lang="en-US" sz="1050" dirty="0"/>
            </a:br>
            <a:r>
              <a:rPr lang="ru-RU" sz="1050" dirty="0"/>
              <a:t>https://unsplash.com/</a:t>
            </a:r>
          </a:p>
        </p:txBody>
      </p:sp>
    </p:spTree>
    <p:extLst>
      <p:ext uri="{BB962C8B-B14F-4D97-AF65-F5344CB8AC3E}">
        <p14:creationId xmlns:p14="http://schemas.microsoft.com/office/powerpoint/2010/main" val="3479837661"/>
      </p:ext>
    </p:extLst>
  </p:cSld>
  <p:clrMapOvr>
    <a:masterClrMapping/>
  </p:clrMapOvr>
</p:sld>
</file>

<file path=ppt/theme/theme1.xml><?xml version="1.0" encoding="utf-8"?>
<a:theme xmlns:a="http://schemas.openxmlformats.org/drawingml/2006/main" name="Тема Office">
  <a:themeElements>
    <a:clrScheme name="IT Pitch deck">
      <a:dk1>
        <a:sysClr val="windowText" lastClr="000000"/>
      </a:dk1>
      <a:lt1>
        <a:sysClr val="window" lastClr="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Другая 4">
      <a:majorFont>
        <a:latin typeface="Oswald"/>
        <a:ea typeface=""/>
        <a:cs typeface=""/>
      </a:majorFont>
      <a:minorFont>
        <a:latin typeface="Oswald Light"/>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1383</TotalTime>
  <Words>3402</Words>
  <Application>Microsoft Office PowerPoint</Application>
  <PresentationFormat>Широкоэкранный</PresentationFormat>
  <Paragraphs>531</Paragraphs>
  <Slides>36</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36</vt:i4>
      </vt:variant>
    </vt:vector>
  </HeadingPairs>
  <TitlesOfParts>
    <vt:vector size="43" baseType="lpstr">
      <vt:lpstr>Calibri</vt:lpstr>
      <vt:lpstr>Oswald</vt:lpstr>
      <vt:lpstr>Arial</vt:lpstr>
      <vt:lpstr>Symbol</vt:lpstr>
      <vt:lpstr>Times New Roman</vt:lpstr>
      <vt:lpstr>Oswald Light</vt:lpstr>
      <vt:lpstr>Тема Office</vt:lpstr>
      <vt:lpstr>Презентация PowerPoint</vt:lpstr>
      <vt:lpstr>Презентация PowerPoint</vt:lpstr>
      <vt:lpstr>Chizma geometriya va muhandislik grafikasi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Ajralmaydigan birikmalar </vt:lpstr>
      <vt:lpstr>Fitingli birikmalar</vt:lpstr>
      <vt:lpstr>Shponkali, shlisali birikmalar </vt:lpstr>
      <vt:lpstr>Shlitsali birikma</vt:lpstr>
      <vt:lpstr>Parchin mixlar</vt:lpstr>
      <vt:lpstr>Презентация PowerPoint</vt:lpstr>
      <vt:lpstr>Презентация PowerPoint</vt:lpstr>
      <vt:lpstr>Foydalanilgan adabiyotlar va sayt linklari</vt:lpstr>
      <vt:lpstr>Chizma geometriya va muhandislik grafikasi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Ким Воронин</dc:creator>
  <cp:lastModifiedBy>User</cp:lastModifiedBy>
  <cp:revision>90</cp:revision>
  <dcterms:created xsi:type="dcterms:W3CDTF">2021-03-13T09:42:31Z</dcterms:created>
  <dcterms:modified xsi:type="dcterms:W3CDTF">2023-10-29T04:41:07Z</dcterms:modified>
</cp:coreProperties>
</file>