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1076" r:id="rId2"/>
    <p:sldId id="1105" r:id="rId3"/>
    <p:sldId id="1077" r:id="rId4"/>
    <p:sldId id="1090" r:id="rId5"/>
    <p:sldId id="1107" r:id="rId6"/>
    <p:sldId id="1108" r:id="rId7"/>
    <p:sldId id="1109" r:id="rId8"/>
    <p:sldId id="1110" r:id="rId9"/>
    <p:sldId id="1112" r:id="rId10"/>
    <p:sldId id="1111" r:id="rId11"/>
    <p:sldId id="1091" r:id="rId12"/>
    <p:sldId id="1092" r:id="rId13"/>
    <p:sldId id="1094" r:id="rId14"/>
    <p:sldId id="1115" r:id="rId15"/>
    <p:sldId id="1096" r:id="rId16"/>
    <p:sldId id="1114" r:id="rId17"/>
    <p:sldId id="1113" r:id="rId18"/>
    <p:sldId id="1116" r:id="rId19"/>
    <p:sldId id="1117" r:id="rId20"/>
    <p:sldId id="1118" r:id="rId21"/>
    <p:sldId id="1102" r:id="rId22"/>
    <p:sldId id="1119" r:id="rId23"/>
    <p:sldId id="1106" r:id="rId24"/>
    <p:sldId id="1104" r:id="rId25"/>
  </p:sldIdLst>
  <p:sldSz cx="12192000" cy="6858000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Oswald" panose="02000503000000000000" pitchFamily="2" charset="0"/>
      <p:regular r:id="rId32"/>
      <p:bold r:id="rId33"/>
    </p:embeddedFont>
    <p:embeddedFont>
      <p:font typeface="Oswald Light" panose="020B0604020202020204" charset="-52"/>
      <p:regular r:id="rId3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2160">
          <p15:clr>
            <a:srgbClr val="A4A3A4"/>
          </p15:clr>
        </p15:guide>
        <p15:guide id="4" pos="86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77" autoAdjust="0"/>
    <p:restoredTop sz="94695" autoAdjust="0"/>
  </p:normalViewPr>
  <p:slideViewPr>
    <p:cSldViewPr snapToGrid="0">
      <p:cViewPr>
        <p:scale>
          <a:sx n="63" d="100"/>
          <a:sy n="63" d="100"/>
        </p:scale>
        <p:origin x="804" y="52"/>
      </p:cViewPr>
      <p:guideLst>
        <p:guide pos="3840"/>
        <p:guide orient="horz" pos="2160"/>
        <p:guide pos="86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9" d="100"/>
          <a:sy n="59" d="100"/>
        </p:scale>
        <p:origin x="216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67884FD4-2731-43B1-B5F5-5A6FEADAD6D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DA76E0F-6665-4EB9-8015-9D6D3142D4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20688-7344-4F47-AB68-1D7A3B4D7138}" type="datetimeFigureOut">
              <a:rPr lang="ru-RU" smtClean="0"/>
              <a:t>29.10.2023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89EEECC-6EC5-4916-8FEA-8D2BEFBBE9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04AD1FE-98F3-4DC9-BC58-532D6E3AFBD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F9D0CC-DC0D-42D6-9260-7CC98666CB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0276783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BA4FD9-D78B-4876-9972-93EA0CCC1D59}" type="datetimeFigureOut">
              <a:rPr lang="ru-RU" smtClean="0"/>
              <a:t>29.10.2023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A2D108-47F5-4EC9-9B7D-E61A2219B1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270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100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94">
            <a:extLst>
              <a:ext uri="{FF2B5EF4-FFF2-40B4-BE49-F238E27FC236}">
                <a16:creationId xmlns:a16="http://schemas.microsoft.com/office/drawing/2014/main" id="{DD50784A-8247-4CFA-B5AE-62C819356E14}"/>
              </a:ext>
            </a:extLst>
          </p:cNvPr>
          <p:cNvSpPr/>
          <p:nvPr userDrawn="1"/>
        </p:nvSpPr>
        <p:spPr>
          <a:xfrm rot="5400000">
            <a:off x="7804306" y="-95855"/>
            <a:ext cx="4290312" cy="4482022"/>
          </a:xfrm>
          <a:custGeom>
            <a:avLst/>
            <a:gdLst>
              <a:gd name="connsiteX0" fmla="*/ 0 w 4290312"/>
              <a:gd name="connsiteY0" fmla="*/ 4445166 h 4482022"/>
              <a:gd name="connsiteX1" fmla="*/ 0 w 4290312"/>
              <a:gd name="connsiteY1" fmla="*/ 0 h 4482022"/>
              <a:gd name="connsiteX2" fmla="*/ 4221879 w 4290312"/>
              <a:gd name="connsiteY2" fmla="*/ 0 h 4482022"/>
              <a:gd name="connsiteX3" fmla="*/ 4246895 w 4290312"/>
              <a:gd name="connsiteY3" fmla="*/ 140082 h 4482022"/>
              <a:gd name="connsiteX4" fmla="*/ 4290312 w 4290312"/>
              <a:gd name="connsiteY4" fmla="*/ 713926 h 4482022"/>
              <a:gd name="connsiteX5" fmla="*/ 522216 w 4290312"/>
              <a:gd name="connsiteY5" fmla="*/ 4482022 h 4482022"/>
              <a:gd name="connsiteX6" fmla="*/ 136950 w 4290312"/>
              <a:gd name="connsiteY6" fmla="*/ 4462568 h 4482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90312" h="4482022">
                <a:moveTo>
                  <a:pt x="0" y="4445166"/>
                </a:moveTo>
                <a:lnTo>
                  <a:pt x="0" y="0"/>
                </a:lnTo>
                <a:lnTo>
                  <a:pt x="4221879" y="0"/>
                </a:lnTo>
                <a:lnTo>
                  <a:pt x="4246895" y="140082"/>
                </a:lnTo>
                <a:cubicBezTo>
                  <a:pt x="4275485" y="327190"/>
                  <a:pt x="4290312" y="518826"/>
                  <a:pt x="4290312" y="713926"/>
                </a:cubicBezTo>
                <a:cubicBezTo>
                  <a:pt x="4290312" y="2794988"/>
                  <a:pt x="2603278" y="4482022"/>
                  <a:pt x="522216" y="4482022"/>
                </a:cubicBezTo>
                <a:cubicBezTo>
                  <a:pt x="392150" y="4482022"/>
                  <a:pt x="263623" y="4475432"/>
                  <a:pt x="136950" y="4462568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30000"/>
                </a:schemeClr>
              </a:gs>
              <a:gs pos="83000">
                <a:schemeClr val="accent3">
                  <a:alpha val="73000"/>
                </a:schemeClr>
              </a:gs>
            </a:gsLst>
            <a:lin ang="13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rgbClr val="FFFFFF"/>
            </a:glow>
            <a:outerShdw blurRad="1270000" sx="102000" sy="102000" algn="ctr" rotWithShape="0">
              <a:srgbClr val="367CFF">
                <a:alpha val="13000"/>
              </a:srgbClr>
            </a:outerShdw>
            <a:softEdge rad="0"/>
          </a:effectLst>
        </p:spPr>
        <p:txBody>
          <a:bodyPr rtlCol="0" anchor="ctr"/>
          <a:lstStyle/>
          <a:p>
            <a:pPr algn="ctr"/>
            <a:endParaRPr lang="ru-RU" sz="45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12" name="Полилиния 34">
            <a:extLst>
              <a:ext uri="{FF2B5EF4-FFF2-40B4-BE49-F238E27FC236}">
                <a16:creationId xmlns:a16="http://schemas.microsoft.com/office/drawing/2014/main" id="{E168CA1A-1B07-4388-8AF5-C69136B3CD21}"/>
              </a:ext>
            </a:extLst>
          </p:cNvPr>
          <p:cNvSpPr/>
          <p:nvPr userDrawn="1"/>
        </p:nvSpPr>
        <p:spPr>
          <a:xfrm flipH="1">
            <a:off x="-2" y="2162939"/>
            <a:ext cx="4614553" cy="4698421"/>
          </a:xfrm>
          <a:custGeom>
            <a:avLst/>
            <a:gdLst>
              <a:gd name="connsiteX0" fmla="*/ 6248719 w 6248719"/>
              <a:gd name="connsiteY0" fmla="*/ 0 h 6362288"/>
              <a:gd name="connsiteX1" fmla="*/ 6248719 w 6248719"/>
              <a:gd name="connsiteY1" fmla="*/ 6362288 h 6362288"/>
              <a:gd name="connsiteX2" fmla="*/ 0 w 6248719"/>
              <a:gd name="connsiteY2" fmla="*/ 6362288 h 6362288"/>
              <a:gd name="connsiteX3" fmla="*/ 6037680 w 6248719"/>
              <a:gd name="connsiteY3" fmla="*/ 5337 h 6362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48719" h="6362288">
                <a:moveTo>
                  <a:pt x="6248719" y="0"/>
                </a:moveTo>
                <a:lnTo>
                  <a:pt x="6248719" y="6362288"/>
                </a:lnTo>
                <a:lnTo>
                  <a:pt x="0" y="6362288"/>
                </a:lnTo>
                <a:cubicBezTo>
                  <a:pt x="0" y="2956723"/>
                  <a:pt x="2674482" y="175818"/>
                  <a:pt x="6037680" y="5337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42000"/>
                </a:schemeClr>
              </a:gs>
              <a:gs pos="83000">
                <a:schemeClr val="accent3"/>
              </a:gs>
            </a:gsLst>
            <a:lin ang="13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rgbClr val="FFFFFF"/>
            </a:glow>
            <a:outerShdw blurRad="1270000" sx="102000" sy="102000" algn="ctr" rotWithShape="0">
              <a:srgbClr val="367CFF">
                <a:alpha val="13000"/>
              </a:srgbClr>
            </a:outerShdw>
            <a:softEdge rad="0"/>
          </a:effectLst>
        </p:spPr>
        <p:txBody>
          <a:bodyPr rtlCol="0" anchor="ctr"/>
          <a:lstStyle/>
          <a:p>
            <a:pPr algn="ctr"/>
            <a:endParaRPr lang="ru-RU" sz="45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580D8C2-7AAF-4FA0-957A-2948D4330CC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612" y="1103505"/>
            <a:ext cx="6771723" cy="718151"/>
          </a:xfrm>
          <a:prstGeom prst="rect">
            <a:avLst/>
          </a:prstGeom>
        </p:spPr>
      </p:pic>
      <p:sp>
        <p:nvSpPr>
          <p:cNvPr id="9" name="Рисунок 8">
            <a:extLst>
              <a:ext uri="{FF2B5EF4-FFF2-40B4-BE49-F238E27FC236}">
                <a16:creationId xmlns:a16="http://schemas.microsoft.com/office/drawing/2014/main" id="{AB06AE15-2EAA-4D77-AFC1-56323DCF10E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98267" y="1800225"/>
            <a:ext cx="6731183" cy="3954271"/>
          </a:xfrm>
          <a:prstGeom prst="roundRect">
            <a:avLst>
              <a:gd name="adj" fmla="val 287"/>
            </a:avLst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0764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Титульный слайд"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100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94">
            <a:extLst>
              <a:ext uri="{FF2B5EF4-FFF2-40B4-BE49-F238E27FC236}">
                <a16:creationId xmlns:a16="http://schemas.microsoft.com/office/drawing/2014/main" id="{DD50784A-8247-4CFA-B5AE-62C819356E14}"/>
              </a:ext>
            </a:extLst>
          </p:cNvPr>
          <p:cNvSpPr/>
          <p:nvPr userDrawn="1"/>
        </p:nvSpPr>
        <p:spPr>
          <a:xfrm rot="5400000">
            <a:off x="7804306" y="-95855"/>
            <a:ext cx="4290312" cy="4482022"/>
          </a:xfrm>
          <a:custGeom>
            <a:avLst/>
            <a:gdLst>
              <a:gd name="connsiteX0" fmla="*/ 0 w 4290312"/>
              <a:gd name="connsiteY0" fmla="*/ 4445166 h 4482022"/>
              <a:gd name="connsiteX1" fmla="*/ 0 w 4290312"/>
              <a:gd name="connsiteY1" fmla="*/ 0 h 4482022"/>
              <a:gd name="connsiteX2" fmla="*/ 4221879 w 4290312"/>
              <a:gd name="connsiteY2" fmla="*/ 0 h 4482022"/>
              <a:gd name="connsiteX3" fmla="*/ 4246895 w 4290312"/>
              <a:gd name="connsiteY3" fmla="*/ 140082 h 4482022"/>
              <a:gd name="connsiteX4" fmla="*/ 4290312 w 4290312"/>
              <a:gd name="connsiteY4" fmla="*/ 713926 h 4482022"/>
              <a:gd name="connsiteX5" fmla="*/ 522216 w 4290312"/>
              <a:gd name="connsiteY5" fmla="*/ 4482022 h 4482022"/>
              <a:gd name="connsiteX6" fmla="*/ 136950 w 4290312"/>
              <a:gd name="connsiteY6" fmla="*/ 4462568 h 4482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90312" h="4482022">
                <a:moveTo>
                  <a:pt x="0" y="4445166"/>
                </a:moveTo>
                <a:lnTo>
                  <a:pt x="0" y="0"/>
                </a:lnTo>
                <a:lnTo>
                  <a:pt x="4221879" y="0"/>
                </a:lnTo>
                <a:lnTo>
                  <a:pt x="4246895" y="140082"/>
                </a:lnTo>
                <a:cubicBezTo>
                  <a:pt x="4275485" y="327190"/>
                  <a:pt x="4290312" y="518826"/>
                  <a:pt x="4290312" y="713926"/>
                </a:cubicBezTo>
                <a:cubicBezTo>
                  <a:pt x="4290312" y="2794988"/>
                  <a:pt x="2603278" y="4482022"/>
                  <a:pt x="522216" y="4482022"/>
                </a:cubicBezTo>
                <a:cubicBezTo>
                  <a:pt x="392150" y="4482022"/>
                  <a:pt x="263623" y="4475432"/>
                  <a:pt x="136950" y="4462568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30000"/>
                </a:schemeClr>
              </a:gs>
              <a:gs pos="83000">
                <a:schemeClr val="accent3">
                  <a:alpha val="73000"/>
                </a:schemeClr>
              </a:gs>
            </a:gsLst>
            <a:lin ang="13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rgbClr val="FFFFFF"/>
            </a:glow>
            <a:outerShdw blurRad="1270000" sx="102000" sy="102000" algn="ctr" rotWithShape="0">
              <a:srgbClr val="367CFF">
                <a:alpha val="13000"/>
              </a:srgbClr>
            </a:outerShdw>
            <a:softEdge rad="0"/>
          </a:effectLst>
        </p:spPr>
        <p:txBody>
          <a:bodyPr rtlCol="0" anchor="ctr"/>
          <a:lstStyle/>
          <a:p>
            <a:pPr algn="ctr"/>
            <a:endParaRPr lang="ru-RU" sz="45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12" name="Полилиния 34">
            <a:extLst>
              <a:ext uri="{FF2B5EF4-FFF2-40B4-BE49-F238E27FC236}">
                <a16:creationId xmlns:a16="http://schemas.microsoft.com/office/drawing/2014/main" id="{E168CA1A-1B07-4388-8AF5-C69136B3CD21}"/>
              </a:ext>
            </a:extLst>
          </p:cNvPr>
          <p:cNvSpPr/>
          <p:nvPr userDrawn="1"/>
        </p:nvSpPr>
        <p:spPr>
          <a:xfrm flipH="1">
            <a:off x="-2" y="2162939"/>
            <a:ext cx="4614553" cy="4698421"/>
          </a:xfrm>
          <a:custGeom>
            <a:avLst/>
            <a:gdLst>
              <a:gd name="connsiteX0" fmla="*/ 6248719 w 6248719"/>
              <a:gd name="connsiteY0" fmla="*/ 0 h 6362288"/>
              <a:gd name="connsiteX1" fmla="*/ 6248719 w 6248719"/>
              <a:gd name="connsiteY1" fmla="*/ 6362288 h 6362288"/>
              <a:gd name="connsiteX2" fmla="*/ 0 w 6248719"/>
              <a:gd name="connsiteY2" fmla="*/ 6362288 h 6362288"/>
              <a:gd name="connsiteX3" fmla="*/ 6037680 w 6248719"/>
              <a:gd name="connsiteY3" fmla="*/ 5337 h 6362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48719" h="6362288">
                <a:moveTo>
                  <a:pt x="6248719" y="0"/>
                </a:moveTo>
                <a:lnTo>
                  <a:pt x="6248719" y="6362288"/>
                </a:lnTo>
                <a:lnTo>
                  <a:pt x="0" y="6362288"/>
                </a:lnTo>
                <a:cubicBezTo>
                  <a:pt x="0" y="2956723"/>
                  <a:pt x="2674482" y="175818"/>
                  <a:pt x="6037680" y="5337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42000"/>
                </a:schemeClr>
              </a:gs>
              <a:gs pos="83000">
                <a:schemeClr val="accent3"/>
              </a:gs>
            </a:gsLst>
            <a:lin ang="13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rgbClr val="FFFFFF"/>
            </a:glow>
            <a:outerShdw blurRad="1270000" sx="102000" sy="102000" algn="ctr" rotWithShape="0">
              <a:srgbClr val="367CFF">
                <a:alpha val="13000"/>
              </a:srgbClr>
            </a:outerShdw>
            <a:softEdge rad="0"/>
          </a:effectLst>
        </p:spPr>
        <p:txBody>
          <a:bodyPr rtlCol="0" anchor="ctr"/>
          <a:lstStyle/>
          <a:p>
            <a:pPr algn="ctr"/>
            <a:endParaRPr lang="ru-RU" sz="45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F36E499-E3F2-1B38-C3B5-5E3901F91093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3368357" y="-1577499"/>
            <a:ext cx="10012998" cy="10012998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8360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100000">
              <a:schemeClr val="accent3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94">
            <a:extLst>
              <a:ext uri="{FF2B5EF4-FFF2-40B4-BE49-F238E27FC236}">
                <a16:creationId xmlns:a16="http://schemas.microsoft.com/office/drawing/2014/main" id="{58A60FB7-5C04-64C3-CE5A-22E3CCDD544E}"/>
              </a:ext>
            </a:extLst>
          </p:cNvPr>
          <p:cNvSpPr/>
          <p:nvPr userDrawn="1"/>
        </p:nvSpPr>
        <p:spPr>
          <a:xfrm rot="5400000">
            <a:off x="7804306" y="-95855"/>
            <a:ext cx="4290312" cy="4482022"/>
          </a:xfrm>
          <a:custGeom>
            <a:avLst/>
            <a:gdLst>
              <a:gd name="connsiteX0" fmla="*/ 0 w 4290312"/>
              <a:gd name="connsiteY0" fmla="*/ 4445166 h 4482022"/>
              <a:gd name="connsiteX1" fmla="*/ 0 w 4290312"/>
              <a:gd name="connsiteY1" fmla="*/ 0 h 4482022"/>
              <a:gd name="connsiteX2" fmla="*/ 4221879 w 4290312"/>
              <a:gd name="connsiteY2" fmla="*/ 0 h 4482022"/>
              <a:gd name="connsiteX3" fmla="*/ 4246895 w 4290312"/>
              <a:gd name="connsiteY3" fmla="*/ 140082 h 4482022"/>
              <a:gd name="connsiteX4" fmla="*/ 4290312 w 4290312"/>
              <a:gd name="connsiteY4" fmla="*/ 713926 h 4482022"/>
              <a:gd name="connsiteX5" fmla="*/ 522216 w 4290312"/>
              <a:gd name="connsiteY5" fmla="*/ 4482022 h 4482022"/>
              <a:gd name="connsiteX6" fmla="*/ 136950 w 4290312"/>
              <a:gd name="connsiteY6" fmla="*/ 4462568 h 4482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90312" h="4482022">
                <a:moveTo>
                  <a:pt x="0" y="4445166"/>
                </a:moveTo>
                <a:lnTo>
                  <a:pt x="0" y="0"/>
                </a:lnTo>
                <a:lnTo>
                  <a:pt x="4221879" y="0"/>
                </a:lnTo>
                <a:lnTo>
                  <a:pt x="4246895" y="140082"/>
                </a:lnTo>
                <a:cubicBezTo>
                  <a:pt x="4275485" y="327190"/>
                  <a:pt x="4290312" y="518826"/>
                  <a:pt x="4290312" y="713926"/>
                </a:cubicBezTo>
                <a:cubicBezTo>
                  <a:pt x="4290312" y="2794988"/>
                  <a:pt x="2603278" y="4482022"/>
                  <a:pt x="522216" y="4482022"/>
                </a:cubicBezTo>
                <a:cubicBezTo>
                  <a:pt x="392150" y="4482022"/>
                  <a:pt x="263623" y="4475432"/>
                  <a:pt x="136950" y="4462568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30000"/>
                </a:schemeClr>
              </a:gs>
              <a:gs pos="83000">
                <a:schemeClr val="accent3">
                  <a:alpha val="73000"/>
                </a:schemeClr>
              </a:gs>
            </a:gsLst>
            <a:lin ang="13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rgbClr val="FFFFFF"/>
            </a:glow>
            <a:outerShdw blurRad="1270000" sx="102000" sy="102000" algn="ctr" rotWithShape="0">
              <a:srgbClr val="367CFF">
                <a:alpha val="13000"/>
              </a:srgbClr>
            </a:outerShdw>
            <a:softEdge rad="0"/>
          </a:effectLst>
        </p:spPr>
        <p:txBody>
          <a:bodyPr rtlCol="0" anchor="ctr"/>
          <a:lstStyle/>
          <a:p>
            <a:pPr algn="ctr"/>
            <a:endParaRPr lang="ru-RU" sz="45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3" name="Полилиния 34">
            <a:extLst>
              <a:ext uri="{FF2B5EF4-FFF2-40B4-BE49-F238E27FC236}">
                <a16:creationId xmlns:a16="http://schemas.microsoft.com/office/drawing/2014/main" id="{0CD00261-F199-D622-8EBA-8B280205C8F5}"/>
              </a:ext>
            </a:extLst>
          </p:cNvPr>
          <p:cNvSpPr/>
          <p:nvPr userDrawn="1"/>
        </p:nvSpPr>
        <p:spPr>
          <a:xfrm flipH="1">
            <a:off x="-2" y="2162939"/>
            <a:ext cx="4614553" cy="4698421"/>
          </a:xfrm>
          <a:custGeom>
            <a:avLst/>
            <a:gdLst>
              <a:gd name="connsiteX0" fmla="*/ 6248719 w 6248719"/>
              <a:gd name="connsiteY0" fmla="*/ 0 h 6362288"/>
              <a:gd name="connsiteX1" fmla="*/ 6248719 w 6248719"/>
              <a:gd name="connsiteY1" fmla="*/ 6362288 h 6362288"/>
              <a:gd name="connsiteX2" fmla="*/ 0 w 6248719"/>
              <a:gd name="connsiteY2" fmla="*/ 6362288 h 6362288"/>
              <a:gd name="connsiteX3" fmla="*/ 6037680 w 6248719"/>
              <a:gd name="connsiteY3" fmla="*/ 5337 h 6362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248719" h="6362288">
                <a:moveTo>
                  <a:pt x="6248719" y="0"/>
                </a:moveTo>
                <a:lnTo>
                  <a:pt x="6248719" y="6362288"/>
                </a:lnTo>
                <a:lnTo>
                  <a:pt x="0" y="6362288"/>
                </a:lnTo>
                <a:cubicBezTo>
                  <a:pt x="0" y="2956723"/>
                  <a:pt x="2674482" y="175818"/>
                  <a:pt x="6037680" y="5337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alpha val="42000"/>
                </a:schemeClr>
              </a:gs>
              <a:gs pos="83000">
                <a:schemeClr val="accent3"/>
              </a:gs>
            </a:gsLst>
            <a:lin ang="138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rgbClr val="FFFFFF"/>
            </a:glow>
            <a:outerShdw blurRad="1270000" sx="102000" sy="102000" algn="ctr" rotWithShape="0">
              <a:srgbClr val="367CFF">
                <a:alpha val="13000"/>
              </a:srgbClr>
            </a:outerShdw>
            <a:softEdge rad="0"/>
          </a:effectLst>
        </p:spPr>
        <p:txBody>
          <a:bodyPr rtlCol="0" anchor="ctr"/>
          <a:lstStyle/>
          <a:p>
            <a:pPr algn="ctr"/>
            <a:endParaRPr lang="ru-RU" sz="45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232647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1106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23" name="Рисунок 18">
            <a:extLst>
              <a:ext uri="{FF2B5EF4-FFF2-40B4-BE49-F238E27FC236}">
                <a16:creationId xmlns:a16="http://schemas.microsoft.com/office/drawing/2014/main" id="{0EE28773-79A8-4AB3-91D2-1F9A1FB5F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2911" y="2389238"/>
            <a:ext cx="1917975" cy="245394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 dirty="0"/>
          </a:p>
        </p:txBody>
      </p:sp>
      <p:sp>
        <p:nvSpPr>
          <p:cNvPr id="24" name="Рисунок 18">
            <a:extLst>
              <a:ext uri="{FF2B5EF4-FFF2-40B4-BE49-F238E27FC236}">
                <a16:creationId xmlns:a16="http://schemas.microsoft.com/office/drawing/2014/main" id="{4C715CF0-7A52-4ABA-8699-CA2F04E82A1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124890" y="1187120"/>
            <a:ext cx="1836002" cy="156863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 dirty="0"/>
          </a:p>
        </p:txBody>
      </p:sp>
      <p:sp>
        <p:nvSpPr>
          <p:cNvPr id="25" name="Рисунок 18">
            <a:extLst>
              <a:ext uri="{FF2B5EF4-FFF2-40B4-BE49-F238E27FC236}">
                <a16:creationId xmlns:a16="http://schemas.microsoft.com/office/drawing/2014/main" id="{94B18A68-98C1-4A6B-A32E-8FBD12F11E7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124890" y="4154366"/>
            <a:ext cx="1836002" cy="1679451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 dirty="0"/>
          </a:p>
        </p:txBody>
      </p:sp>
      <p:sp>
        <p:nvSpPr>
          <p:cNvPr id="26" name="Рисунок 18">
            <a:extLst>
              <a:ext uri="{FF2B5EF4-FFF2-40B4-BE49-F238E27FC236}">
                <a16:creationId xmlns:a16="http://schemas.microsoft.com/office/drawing/2014/main" id="{122664B7-6C22-4693-A486-A386135C0AC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492455" y="2505553"/>
            <a:ext cx="2250364" cy="1846893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6B9832A-AF57-3606-30B7-2E13FAA5D40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594" y="95085"/>
            <a:ext cx="1292225" cy="115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6246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en-US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Digital IT pitch-deck PowerPoint bundle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1106"/>
            <a:ext cx="11409878" cy="7017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6" name="Рисунок 73">
            <a:extLst>
              <a:ext uri="{FF2B5EF4-FFF2-40B4-BE49-F238E27FC236}">
                <a16:creationId xmlns:a16="http://schemas.microsoft.com/office/drawing/2014/main" id="{70087263-42A7-4590-BAC8-05B3B56A913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213735" y="1952625"/>
            <a:ext cx="5858827" cy="367426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07151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en-US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Digital IT pitch-deck PowerPoint bundle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1106"/>
            <a:ext cx="11409878" cy="7017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6" name="Рисунок 73">
            <a:extLst>
              <a:ext uri="{FF2B5EF4-FFF2-40B4-BE49-F238E27FC236}">
                <a16:creationId xmlns:a16="http://schemas.microsoft.com/office/drawing/2014/main" id="{70087263-42A7-4590-BAC8-05B3B56A913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33144" y="1666815"/>
            <a:ext cx="5867669" cy="367426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 dirty="0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246A411-C217-426B-8DFC-6926599D0F1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731455" y="1155244"/>
            <a:ext cx="3574720" cy="3574720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  <a:ln w="635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/>
          <a:lstStyle>
            <a:lvl1pPr>
              <a:defRPr lang="ru-RU" dirty="0"/>
            </a:lvl1pPr>
          </a:lstStyle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53069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1106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6" name="Rectangle 193">
            <a:extLst>
              <a:ext uri="{FF2B5EF4-FFF2-40B4-BE49-F238E27FC236}">
                <a16:creationId xmlns:a16="http://schemas.microsoft.com/office/drawing/2014/main" id="{4A1744A1-E9BA-46DB-AE1E-F9901F701D85}"/>
              </a:ext>
            </a:extLst>
          </p:cNvPr>
          <p:cNvSpPr/>
          <p:nvPr userDrawn="1"/>
        </p:nvSpPr>
        <p:spPr>
          <a:xfrm>
            <a:off x="5969000" y="-50800"/>
            <a:ext cx="6299200" cy="6953034"/>
          </a:xfrm>
          <a:custGeom>
            <a:avLst/>
            <a:gdLst>
              <a:gd name="connsiteX0" fmla="*/ 719382 w 6616700"/>
              <a:gd name="connsiteY0" fmla="*/ 0 h 4316203"/>
              <a:gd name="connsiteX1" fmla="*/ 5897318 w 6616700"/>
              <a:gd name="connsiteY1" fmla="*/ 0 h 4316203"/>
              <a:gd name="connsiteX2" fmla="*/ 6616700 w 6616700"/>
              <a:gd name="connsiteY2" fmla="*/ 719382 h 4316203"/>
              <a:gd name="connsiteX3" fmla="*/ 6616700 w 6616700"/>
              <a:gd name="connsiteY3" fmla="*/ 4316203 h 4316203"/>
              <a:gd name="connsiteX4" fmla="*/ 6616700 w 6616700"/>
              <a:gd name="connsiteY4" fmla="*/ 4316203 h 4316203"/>
              <a:gd name="connsiteX5" fmla="*/ 0 w 6616700"/>
              <a:gd name="connsiteY5" fmla="*/ 4316203 h 4316203"/>
              <a:gd name="connsiteX6" fmla="*/ 0 w 6616700"/>
              <a:gd name="connsiteY6" fmla="*/ 4316203 h 4316203"/>
              <a:gd name="connsiteX7" fmla="*/ 0 w 6616700"/>
              <a:gd name="connsiteY7" fmla="*/ 719382 h 4316203"/>
              <a:gd name="connsiteX8" fmla="*/ 719382 w 6616700"/>
              <a:gd name="connsiteY8" fmla="*/ 0 h 4316203"/>
              <a:gd name="connsiteX0" fmla="*/ 6688382 w 6688382"/>
              <a:gd name="connsiteY0" fmla="*/ 0 h 7897603"/>
              <a:gd name="connsiteX1" fmla="*/ 5897318 w 6688382"/>
              <a:gd name="connsiteY1" fmla="*/ 3581400 h 7897603"/>
              <a:gd name="connsiteX2" fmla="*/ 6616700 w 6688382"/>
              <a:gd name="connsiteY2" fmla="*/ 4300782 h 7897603"/>
              <a:gd name="connsiteX3" fmla="*/ 6616700 w 6688382"/>
              <a:gd name="connsiteY3" fmla="*/ 7897603 h 7897603"/>
              <a:gd name="connsiteX4" fmla="*/ 6616700 w 6688382"/>
              <a:gd name="connsiteY4" fmla="*/ 7897603 h 7897603"/>
              <a:gd name="connsiteX5" fmla="*/ 0 w 6688382"/>
              <a:gd name="connsiteY5" fmla="*/ 7897603 h 7897603"/>
              <a:gd name="connsiteX6" fmla="*/ 0 w 6688382"/>
              <a:gd name="connsiteY6" fmla="*/ 7897603 h 7897603"/>
              <a:gd name="connsiteX7" fmla="*/ 0 w 6688382"/>
              <a:gd name="connsiteY7" fmla="*/ 4300782 h 7897603"/>
              <a:gd name="connsiteX8" fmla="*/ 6688382 w 6688382"/>
              <a:gd name="connsiteY8" fmla="*/ 0 h 7897603"/>
              <a:gd name="connsiteX0" fmla="*/ 6688382 w 6688382"/>
              <a:gd name="connsiteY0" fmla="*/ 0 h 7897603"/>
              <a:gd name="connsiteX1" fmla="*/ 5897318 w 6688382"/>
              <a:gd name="connsiteY1" fmla="*/ 3581400 h 7897603"/>
              <a:gd name="connsiteX2" fmla="*/ 6616700 w 6688382"/>
              <a:gd name="connsiteY2" fmla="*/ 4300782 h 7897603"/>
              <a:gd name="connsiteX3" fmla="*/ 6616700 w 6688382"/>
              <a:gd name="connsiteY3" fmla="*/ 7897603 h 7897603"/>
              <a:gd name="connsiteX4" fmla="*/ 6616700 w 6688382"/>
              <a:gd name="connsiteY4" fmla="*/ 7897603 h 7897603"/>
              <a:gd name="connsiteX5" fmla="*/ 0 w 6688382"/>
              <a:gd name="connsiteY5" fmla="*/ 7897603 h 7897603"/>
              <a:gd name="connsiteX6" fmla="*/ 0 w 6688382"/>
              <a:gd name="connsiteY6" fmla="*/ 7897603 h 7897603"/>
              <a:gd name="connsiteX7" fmla="*/ 4940300 w 6688382"/>
              <a:gd name="connsiteY7" fmla="*/ 3564182 h 7897603"/>
              <a:gd name="connsiteX8" fmla="*/ 6688382 w 6688382"/>
              <a:gd name="connsiteY8" fmla="*/ 0 h 7897603"/>
              <a:gd name="connsiteX0" fmla="*/ 6688382 w 6688382"/>
              <a:gd name="connsiteY0" fmla="*/ 0 h 7897603"/>
              <a:gd name="connsiteX1" fmla="*/ 5897318 w 6688382"/>
              <a:gd name="connsiteY1" fmla="*/ 3581400 h 7897603"/>
              <a:gd name="connsiteX2" fmla="*/ 6616700 w 6688382"/>
              <a:gd name="connsiteY2" fmla="*/ 4300782 h 7897603"/>
              <a:gd name="connsiteX3" fmla="*/ 6616700 w 6688382"/>
              <a:gd name="connsiteY3" fmla="*/ 7897603 h 7897603"/>
              <a:gd name="connsiteX4" fmla="*/ 6616700 w 6688382"/>
              <a:gd name="connsiteY4" fmla="*/ 7897603 h 7897603"/>
              <a:gd name="connsiteX5" fmla="*/ 0 w 6688382"/>
              <a:gd name="connsiteY5" fmla="*/ 7897603 h 7897603"/>
              <a:gd name="connsiteX6" fmla="*/ 0 w 6688382"/>
              <a:gd name="connsiteY6" fmla="*/ 7897603 h 7897603"/>
              <a:gd name="connsiteX7" fmla="*/ 4102100 w 6688382"/>
              <a:gd name="connsiteY7" fmla="*/ 3805482 h 7897603"/>
              <a:gd name="connsiteX8" fmla="*/ 6688382 w 6688382"/>
              <a:gd name="connsiteY8" fmla="*/ 0 h 7897603"/>
              <a:gd name="connsiteX0" fmla="*/ 5964482 w 6616700"/>
              <a:gd name="connsiteY0" fmla="*/ 0 h 7923003"/>
              <a:gd name="connsiteX1" fmla="*/ 5897318 w 6616700"/>
              <a:gd name="connsiteY1" fmla="*/ 3606800 h 7923003"/>
              <a:gd name="connsiteX2" fmla="*/ 6616700 w 6616700"/>
              <a:gd name="connsiteY2" fmla="*/ 4326182 h 7923003"/>
              <a:gd name="connsiteX3" fmla="*/ 6616700 w 6616700"/>
              <a:gd name="connsiteY3" fmla="*/ 7923003 h 7923003"/>
              <a:gd name="connsiteX4" fmla="*/ 6616700 w 6616700"/>
              <a:gd name="connsiteY4" fmla="*/ 7923003 h 7923003"/>
              <a:gd name="connsiteX5" fmla="*/ 0 w 6616700"/>
              <a:gd name="connsiteY5" fmla="*/ 7923003 h 7923003"/>
              <a:gd name="connsiteX6" fmla="*/ 0 w 6616700"/>
              <a:gd name="connsiteY6" fmla="*/ 7923003 h 7923003"/>
              <a:gd name="connsiteX7" fmla="*/ 4102100 w 6616700"/>
              <a:gd name="connsiteY7" fmla="*/ 3830882 h 7923003"/>
              <a:gd name="connsiteX8" fmla="*/ 5964482 w 6616700"/>
              <a:gd name="connsiteY8" fmla="*/ 0 h 7923003"/>
              <a:gd name="connsiteX0" fmla="*/ 5964482 w 6621218"/>
              <a:gd name="connsiteY0" fmla="*/ 0 h 7923003"/>
              <a:gd name="connsiteX1" fmla="*/ 6621218 w 6621218"/>
              <a:gd name="connsiteY1" fmla="*/ 0 h 7923003"/>
              <a:gd name="connsiteX2" fmla="*/ 6616700 w 6621218"/>
              <a:gd name="connsiteY2" fmla="*/ 4326182 h 7923003"/>
              <a:gd name="connsiteX3" fmla="*/ 6616700 w 6621218"/>
              <a:gd name="connsiteY3" fmla="*/ 7923003 h 7923003"/>
              <a:gd name="connsiteX4" fmla="*/ 6616700 w 6621218"/>
              <a:gd name="connsiteY4" fmla="*/ 7923003 h 7923003"/>
              <a:gd name="connsiteX5" fmla="*/ 0 w 6621218"/>
              <a:gd name="connsiteY5" fmla="*/ 7923003 h 7923003"/>
              <a:gd name="connsiteX6" fmla="*/ 0 w 6621218"/>
              <a:gd name="connsiteY6" fmla="*/ 7923003 h 7923003"/>
              <a:gd name="connsiteX7" fmla="*/ 4102100 w 6621218"/>
              <a:gd name="connsiteY7" fmla="*/ 3830882 h 7923003"/>
              <a:gd name="connsiteX8" fmla="*/ 5964482 w 6621218"/>
              <a:gd name="connsiteY8" fmla="*/ 0 h 7923003"/>
              <a:gd name="connsiteX0" fmla="*/ 6046594 w 6621218"/>
              <a:gd name="connsiteY0" fmla="*/ 0 h 8070634"/>
              <a:gd name="connsiteX1" fmla="*/ 6621218 w 6621218"/>
              <a:gd name="connsiteY1" fmla="*/ 147631 h 8070634"/>
              <a:gd name="connsiteX2" fmla="*/ 6616700 w 6621218"/>
              <a:gd name="connsiteY2" fmla="*/ 4473813 h 8070634"/>
              <a:gd name="connsiteX3" fmla="*/ 6616700 w 6621218"/>
              <a:gd name="connsiteY3" fmla="*/ 8070634 h 8070634"/>
              <a:gd name="connsiteX4" fmla="*/ 6616700 w 6621218"/>
              <a:gd name="connsiteY4" fmla="*/ 8070634 h 8070634"/>
              <a:gd name="connsiteX5" fmla="*/ 0 w 6621218"/>
              <a:gd name="connsiteY5" fmla="*/ 8070634 h 8070634"/>
              <a:gd name="connsiteX6" fmla="*/ 0 w 6621218"/>
              <a:gd name="connsiteY6" fmla="*/ 8070634 h 8070634"/>
              <a:gd name="connsiteX7" fmla="*/ 4102100 w 6621218"/>
              <a:gd name="connsiteY7" fmla="*/ 3978513 h 8070634"/>
              <a:gd name="connsiteX8" fmla="*/ 6046594 w 6621218"/>
              <a:gd name="connsiteY8" fmla="*/ 0 h 8070634"/>
              <a:gd name="connsiteX0" fmla="*/ 6046594 w 6668894"/>
              <a:gd name="connsiteY0" fmla="*/ 0 h 8070634"/>
              <a:gd name="connsiteX1" fmla="*/ 6668894 w 6668894"/>
              <a:gd name="connsiteY1" fmla="*/ 76200 h 8070634"/>
              <a:gd name="connsiteX2" fmla="*/ 6616700 w 6668894"/>
              <a:gd name="connsiteY2" fmla="*/ 4473813 h 8070634"/>
              <a:gd name="connsiteX3" fmla="*/ 6616700 w 6668894"/>
              <a:gd name="connsiteY3" fmla="*/ 8070634 h 8070634"/>
              <a:gd name="connsiteX4" fmla="*/ 6616700 w 6668894"/>
              <a:gd name="connsiteY4" fmla="*/ 8070634 h 8070634"/>
              <a:gd name="connsiteX5" fmla="*/ 0 w 6668894"/>
              <a:gd name="connsiteY5" fmla="*/ 8070634 h 8070634"/>
              <a:gd name="connsiteX6" fmla="*/ 0 w 6668894"/>
              <a:gd name="connsiteY6" fmla="*/ 8070634 h 8070634"/>
              <a:gd name="connsiteX7" fmla="*/ 4102100 w 6668894"/>
              <a:gd name="connsiteY7" fmla="*/ 3978513 h 8070634"/>
              <a:gd name="connsiteX8" fmla="*/ 6046594 w 6668894"/>
              <a:gd name="connsiteY8" fmla="*/ 0 h 8070634"/>
              <a:gd name="connsiteX0" fmla="*/ 6287894 w 6910194"/>
              <a:gd name="connsiteY0" fmla="*/ 0 h 8070634"/>
              <a:gd name="connsiteX1" fmla="*/ 6910194 w 6910194"/>
              <a:gd name="connsiteY1" fmla="*/ 76200 h 8070634"/>
              <a:gd name="connsiteX2" fmla="*/ 6858000 w 6910194"/>
              <a:gd name="connsiteY2" fmla="*/ 4473813 h 8070634"/>
              <a:gd name="connsiteX3" fmla="*/ 6858000 w 6910194"/>
              <a:gd name="connsiteY3" fmla="*/ 8070634 h 8070634"/>
              <a:gd name="connsiteX4" fmla="*/ 6858000 w 6910194"/>
              <a:gd name="connsiteY4" fmla="*/ 8070634 h 8070634"/>
              <a:gd name="connsiteX5" fmla="*/ 241300 w 6910194"/>
              <a:gd name="connsiteY5" fmla="*/ 8070634 h 8070634"/>
              <a:gd name="connsiteX6" fmla="*/ 0 w 6910194"/>
              <a:gd name="connsiteY6" fmla="*/ 8007134 h 8070634"/>
              <a:gd name="connsiteX7" fmla="*/ 4343400 w 6910194"/>
              <a:gd name="connsiteY7" fmla="*/ 3978513 h 8070634"/>
              <a:gd name="connsiteX8" fmla="*/ 6287894 w 6910194"/>
              <a:gd name="connsiteY8" fmla="*/ 0 h 8070634"/>
              <a:gd name="connsiteX0" fmla="*/ 6287894 w 6910194"/>
              <a:gd name="connsiteY0" fmla="*/ 0 h 8070634"/>
              <a:gd name="connsiteX1" fmla="*/ 6910194 w 6910194"/>
              <a:gd name="connsiteY1" fmla="*/ 76200 h 8070634"/>
              <a:gd name="connsiteX2" fmla="*/ 6858000 w 6910194"/>
              <a:gd name="connsiteY2" fmla="*/ 4473813 h 8070634"/>
              <a:gd name="connsiteX3" fmla="*/ 6858000 w 6910194"/>
              <a:gd name="connsiteY3" fmla="*/ 8070634 h 8070634"/>
              <a:gd name="connsiteX4" fmla="*/ 6858000 w 6910194"/>
              <a:gd name="connsiteY4" fmla="*/ 8070634 h 8070634"/>
              <a:gd name="connsiteX5" fmla="*/ 1714500 w 6910194"/>
              <a:gd name="connsiteY5" fmla="*/ 6953034 h 8070634"/>
              <a:gd name="connsiteX6" fmla="*/ 0 w 6910194"/>
              <a:gd name="connsiteY6" fmla="*/ 8007134 h 8070634"/>
              <a:gd name="connsiteX7" fmla="*/ 4343400 w 6910194"/>
              <a:gd name="connsiteY7" fmla="*/ 3978513 h 8070634"/>
              <a:gd name="connsiteX8" fmla="*/ 6287894 w 6910194"/>
              <a:gd name="connsiteY8" fmla="*/ 0 h 8070634"/>
              <a:gd name="connsiteX0" fmla="*/ 6287894 w 6910194"/>
              <a:gd name="connsiteY0" fmla="*/ 0 h 8070634"/>
              <a:gd name="connsiteX1" fmla="*/ 6910194 w 6910194"/>
              <a:gd name="connsiteY1" fmla="*/ 76200 h 8070634"/>
              <a:gd name="connsiteX2" fmla="*/ 6858000 w 6910194"/>
              <a:gd name="connsiteY2" fmla="*/ 4473813 h 8070634"/>
              <a:gd name="connsiteX3" fmla="*/ 6858000 w 6910194"/>
              <a:gd name="connsiteY3" fmla="*/ 8070634 h 8070634"/>
              <a:gd name="connsiteX4" fmla="*/ 6375400 w 6910194"/>
              <a:gd name="connsiteY4" fmla="*/ 5365534 h 8070634"/>
              <a:gd name="connsiteX5" fmla="*/ 1714500 w 6910194"/>
              <a:gd name="connsiteY5" fmla="*/ 6953034 h 8070634"/>
              <a:gd name="connsiteX6" fmla="*/ 0 w 6910194"/>
              <a:gd name="connsiteY6" fmla="*/ 8007134 h 8070634"/>
              <a:gd name="connsiteX7" fmla="*/ 4343400 w 6910194"/>
              <a:gd name="connsiteY7" fmla="*/ 3978513 h 8070634"/>
              <a:gd name="connsiteX8" fmla="*/ 6287894 w 6910194"/>
              <a:gd name="connsiteY8" fmla="*/ 0 h 8070634"/>
              <a:gd name="connsiteX0" fmla="*/ 6287894 w 6910194"/>
              <a:gd name="connsiteY0" fmla="*/ 0 h 8007134"/>
              <a:gd name="connsiteX1" fmla="*/ 6910194 w 6910194"/>
              <a:gd name="connsiteY1" fmla="*/ 76200 h 8007134"/>
              <a:gd name="connsiteX2" fmla="*/ 6858000 w 6910194"/>
              <a:gd name="connsiteY2" fmla="*/ 4473813 h 8007134"/>
              <a:gd name="connsiteX3" fmla="*/ 6883400 w 6910194"/>
              <a:gd name="connsiteY3" fmla="*/ 6343434 h 8007134"/>
              <a:gd name="connsiteX4" fmla="*/ 6375400 w 6910194"/>
              <a:gd name="connsiteY4" fmla="*/ 5365534 h 8007134"/>
              <a:gd name="connsiteX5" fmla="*/ 1714500 w 6910194"/>
              <a:gd name="connsiteY5" fmla="*/ 6953034 h 8007134"/>
              <a:gd name="connsiteX6" fmla="*/ 0 w 6910194"/>
              <a:gd name="connsiteY6" fmla="*/ 8007134 h 8007134"/>
              <a:gd name="connsiteX7" fmla="*/ 4343400 w 6910194"/>
              <a:gd name="connsiteY7" fmla="*/ 3978513 h 8007134"/>
              <a:gd name="connsiteX8" fmla="*/ 6287894 w 6910194"/>
              <a:gd name="connsiteY8" fmla="*/ 0 h 8007134"/>
              <a:gd name="connsiteX0" fmla="*/ 6287894 w 6910194"/>
              <a:gd name="connsiteY0" fmla="*/ 0 h 8007134"/>
              <a:gd name="connsiteX1" fmla="*/ 6910194 w 6910194"/>
              <a:gd name="connsiteY1" fmla="*/ 76200 h 8007134"/>
              <a:gd name="connsiteX2" fmla="*/ 6858000 w 6910194"/>
              <a:gd name="connsiteY2" fmla="*/ 4473813 h 8007134"/>
              <a:gd name="connsiteX3" fmla="*/ 6819900 w 6910194"/>
              <a:gd name="connsiteY3" fmla="*/ 6991134 h 8007134"/>
              <a:gd name="connsiteX4" fmla="*/ 6375400 w 6910194"/>
              <a:gd name="connsiteY4" fmla="*/ 5365534 h 8007134"/>
              <a:gd name="connsiteX5" fmla="*/ 1714500 w 6910194"/>
              <a:gd name="connsiteY5" fmla="*/ 6953034 h 8007134"/>
              <a:gd name="connsiteX6" fmla="*/ 0 w 6910194"/>
              <a:gd name="connsiteY6" fmla="*/ 8007134 h 8007134"/>
              <a:gd name="connsiteX7" fmla="*/ 4343400 w 6910194"/>
              <a:gd name="connsiteY7" fmla="*/ 3978513 h 8007134"/>
              <a:gd name="connsiteX8" fmla="*/ 6287894 w 6910194"/>
              <a:gd name="connsiteY8" fmla="*/ 0 h 8007134"/>
              <a:gd name="connsiteX0" fmla="*/ 6287894 w 6910194"/>
              <a:gd name="connsiteY0" fmla="*/ 0 h 8007134"/>
              <a:gd name="connsiteX1" fmla="*/ 6910194 w 6910194"/>
              <a:gd name="connsiteY1" fmla="*/ 76200 h 8007134"/>
              <a:gd name="connsiteX2" fmla="*/ 6858000 w 6910194"/>
              <a:gd name="connsiteY2" fmla="*/ 4473813 h 8007134"/>
              <a:gd name="connsiteX3" fmla="*/ 6819900 w 6910194"/>
              <a:gd name="connsiteY3" fmla="*/ 6991134 h 8007134"/>
              <a:gd name="connsiteX4" fmla="*/ 5563994 w 6910194"/>
              <a:gd name="connsiteY4" fmla="*/ 6985000 h 8007134"/>
              <a:gd name="connsiteX5" fmla="*/ 1714500 w 6910194"/>
              <a:gd name="connsiteY5" fmla="*/ 6953034 h 8007134"/>
              <a:gd name="connsiteX6" fmla="*/ 0 w 6910194"/>
              <a:gd name="connsiteY6" fmla="*/ 8007134 h 8007134"/>
              <a:gd name="connsiteX7" fmla="*/ 4343400 w 6910194"/>
              <a:gd name="connsiteY7" fmla="*/ 3978513 h 8007134"/>
              <a:gd name="connsiteX8" fmla="*/ 6287894 w 6910194"/>
              <a:gd name="connsiteY8" fmla="*/ 0 h 8007134"/>
              <a:gd name="connsiteX0" fmla="*/ 6287894 w 6910194"/>
              <a:gd name="connsiteY0" fmla="*/ 0 h 8007134"/>
              <a:gd name="connsiteX1" fmla="*/ 6910194 w 6910194"/>
              <a:gd name="connsiteY1" fmla="*/ 76200 h 8007134"/>
              <a:gd name="connsiteX2" fmla="*/ 6858000 w 6910194"/>
              <a:gd name="connsiteY2" fmla="*/ 4473813 h 8007134"/>
              <a:gd name="connsiteX3" fmla="*/ 6819900 w 6910194"/>
              <a:gd name="connsiteY3" fmla="*/ 6991134 h 8007134"/>
              <a:gd name="connsiteX4" fmla="*/ 5563994 w 6910194"/>
              <a:gd name="connsiteY4" fmla="*/ 6985000 h 8007134"/>
              <a:gd name="connsiteX5" fmla="*/ 1626994 w 6910194"/>
              <a:gd name="connsiteY5" fmla="*/ 6997700 h 8007134"/>
              <a:gd name="connsiteX6" fmla="*/ 0 w 6910194"/>
              <a:gd name="connsiteY6" fmla="*/ 8007134 h 8007134"/>
              <a:gd name="connsiteX7" fmla="*/ 4343400 w 6910194"/>
              <a:gd name="connsiteY7" fmla="*/ 3978513 h 8007134"/>
              <a:gd name="connsiteX8" fmla="*/ 6287894 w 6910194"/>
              <a:gd name="connsiteY8" fmla="*/ 0 h 8007134"/>
              <a:gd name="connsiteX0" fmla="*/ 6148194 w 6910194"/>
              <a:gd name="connsiteY0" fmla="*/ 50800 h 7930934"/>
              <a:gd name="connsiteX1" fmla="*/ 6910194 w 6910194"/>
              <a:gd name="connsiteY1" fmla="*/ 0 h 7930934"/>
              <a:gd name="connsiteX2" fmla="*/ 6858000 w 6910194"/>
              <a:gd name="connsiteY2" fmla="*/ 4397613 h 7930934"/>
              <a:gd name="connsiteX3" fmla="*/ 6819900 w 6910194"/>
              <a:gd name="connsiteY3" fmla="*/ 6914934 h 7930934"/>
              <a:gd name="connsiteX4" fmla="*/ 5563994 w 6910194"/>
              <a:gd name="connsiteY4" fmla="*/ 6908800 h 7930934"/>
              <a:gd name="connsiteX5" fmla="*/ 1626994 w 6910194"/>
              <a:gd name="connsiteY5" fmla="*/ 6921500 h 7930934"/>
              <a:gd name="connsiteX6" fmla="*/ 0 w 6910194"/>
              <a:gd name="connsiteY6" fmla="*/ 7930934 h 7930934"/>
              <a:gd name="connsiteX7" fmla="*/ 4343400 w 6910194"/>
              <a:gd name="connsiteY7" fmla="*/ 3902313 h 7930934"/>
              <a:gd name="connsiteX8" fmla="*/ 6148194 w 6910194"/>
              <a:gd name="connsiteY8" fmla="*/ 50800 h 7930934"/>
              <a:gd name="connsiteX0" fmla="*/ 6173594 w 6910194"/>
              <a:gd name="connsiteY0" fmla="*/ 76200 h 7930934"/>
              <a:gd name="connsiteX1" fmla="*/ 6910194 w 6910194"/>
              <a:gd name="connsiteY1" fmla="*/ 0 h 7930934"/>
              <a:gd name="connsiteX2" fmla="*/ 6858000 w 6910194"/>
              <a:gd name="connsiteY2" fmla="*/ 4397613 h 7930934"/>
              <a:gd name="connsiteX3" fmla="*/ 6819900 w 6910194"/>
              <a:gd name="connsiteY3" fmla="*/ 6914934 h 7930934"/>
              <a:gd name="connsiteX4" fmla="*/ 5563994 w 6910194"/>
              <a:gd name="connsiteY4" fmla="*/ 6908800 h 7930934"/>
              <a:gd name="connsiteX5" fmla="*/ 1626994 w 6910194"/>
              <a:gd name="connsiteY5" fmla="*/ 6921500 h 7930934"/>
              <a:gd name="connsiteX6" fmla="*/ 0 w 6910194"/>
              <a:gd name="connsiteY6" fmla="*/ 7930934 h 7930934"/>
              <a:gd name="connsiteX7" fmla="*/ 4343400 w 6910194"/>
              <a:gd name="connsiteY7" fmla="*/ 3902313 h 7930934"/>
              <a:gd name="connsiteX8" fmla="*/ 6173594 w 6910194"/>
              <a:gd name="connsiteY8" fmla="*/ 76200 h 7930934"/>
              <a:gd name="connsiteX0" fmla="*/ 6019800 w 6756400"/>
              <a:gd name="connsiteY0" fmla="*/ 76200 h 6985000"/>
              <a:gd name="connsiteX1" fmla="*/ 6756400 w 6756400"/>
              <a:gd name="connsiteY1" fmla="*/ 0 h 6985000"/>
              <a:gd name="connsiteX2" fmla="*/ 6704206 w 6756400"/>
              <a:gd name="connsiteY2" fmla="*/ 4397613 h 6985000"/>
              <a:gd name="connsiteX3" fmla="*/ 6666106 w 6756400"/>
              <a:gd name="connsiteY3" fmla="*/ 6914934 h 6985000"/>
              <a:gd name="connsiteX4" fmla="*/ 5410200 w 6756400"/>
              <a:gd name="connsiteY4" fmla="*/ 6908800 h 6985000"/>
              <a:gd name="connsiteX5" fmla="*/ 1473200 w 6756400"/>
              <a:gd name="connsiteY5" fmla="*/ 6921500 h 6985000"/>
              <a:gd name="connsiteX6" fmla="*/ 0 w 6756400"/>
              <a:gd name="connsiteY6" fmla="*/ 6985000 h 6985000"/>
              <a:gd name="connsiteX7" fmla="*/ 4189606 w 6756400"/>
              <a:gd name="connsiteY7" fmla="*/ 3902313 h 6985000"/>
              <a:gd name="connsiteX8" fmla="*/ 6019800 w 6756400"/>
              <a:gd name="connsiteY8" fmla="*/ 76200 h 6985000"/>
              <a:gd name="connsiteX0" fmla="*/ 5562600 w 6299200"/>
              <a:gd name="connsiteY0" fmla="*/ 76200 h 6946900"/>
              <a:gd name="connsiteX1" fmla="*/ 6299200 w 6299200"/>
              <a:gd name="connsiteY1" fmla="*/ 0 h 6946900"/>
              <a:gd name="connsiteX2" fmla="*/ 6247006 w 6299200"/>
              <a:gd name="connsiteY2" fmla="*/ 4397613 h 6946900"/>
              <a:gd name="connsiteX3" fmla="*/ 6208906 w 6299200"/>
              <a:gd name="connsiteY3" fmla="*/ 6914934 h 6946900"/>
              <a:gd name="connsiteX4" fmla="*/ 4953000 w 6299200"/>
              <a:gd name="connsiteY4" fmla="*/ 6908800 h 6946900"/>
              <a:gd name="connsiteX5" fmla="*/ 1016000 w 6299200"/>
              <a:gd name="connsiteY5" fmla="*/ 6921500 h 6946900"/>
              <a:gd name="connsiteX6" fmla="*/ 0 w 6299200"/>
              <a:gd name="connsiteY6" fmla="*/ 6946900 h 6946900"/>
              <a:gd name="connsiteX7" fmla="*/ 3732406 w 6299200"/>
              <a:gd name="connsiteY7" fmla="*/ 3902313 h 6946900"/>
              <a:gd name="connsiteX8" fmla="*/ 5562600 w 6299200"/>
              <a:gd name="connsiteY8" fmla="*/ 76200 h 6946900"/>
              <a:gd name="connsiteX0" fmla="*/ 5562600 w 6299200"/>
              <a:gd name="connsiteY0" fmla="*/ 76200 h 6946900"/>
              <a:gd name="connsiteX1" fmla="*/ 6299200 w 6299200"/>
              <a:gd name="connsiteY1" fmla="*/ 0 h 6946900"/>
              <a:gd name="connsiteX2" fmla="*/ 6247006 w 6299200"/>
              <a:gd name="connsiteY2" fmla="*/ 4397613 h 6946900"/>
              <a:gd name="connsiteX3" fmla="*/ 6208906 w 6299200"/>
              <a:gd name="connsiteY3" fmla="*/ 6914934 h 6946900"/>
              <a:gd name="connsiteX4" fmla="*/ 5054600 w 6299200"/>
              <a:gd name="connsiteY4" fmla="*/ 6908800 h 6946900"/>
              <a:gd name="connsiteX5" fmla="*/ 1016000 w 6299200"/>
              <a:gd name="connsiteY5" fmla="*/ 6921500 h 6946900"/>
              <a:gd name="connsiteX6" fmla="*/ 0 w 6299200"/>
              <a:gd name="connsiteY6" fmla="*/ 6946900 h 6946900"/>
              <a:gd name="connsiteX7" fmla="*/ 3732406 w 6299200"/>
              <a:gd name="connsiteY7" fmla="*/ 3902313 h 6946900"/>
              <a:gd name="connsiteX8" fmla="*/ 5562600 w 6299200"/>
              <a:gd name="connsiteY8" fmla="*/ 76200 h 6946900"/>
              <a:gd name="connsiteX0" fmla="*/ 5562600 w 6299200"/>
              <a:gd name="connsiteY0" fmla="*/ 76200 h 6946900"/>
              <a:gd name="connsiteX1" fmla="*/ 6299200 w 6299200"/>
              <a:gd name="connsiteY1" fmla="*/ 0 h 6946900"/>
              <a:gd name="connsiteX2" fmla="*/ 6247006 w 6299200"/>
              <a:gd name="connsiteY2" fmla="*/ 4397613 h 6946900"/>
              <a:gd name="connsiteX3" fmla="*/ 6208906 w 6299200"/>
              <a:gd name="connsiteY3" fmla="*/ 6914934 h 6946900"/>
              <a:gd name="connsiteX4" fmla="*/ 5245100 w 6299200"/>
              <a:gd name="connsiteY4" fmla="*/ 6934200 h 6946900"/>
              <a:gd name="connsiteX5" fmla="*/ 1016000 w 6299200"/>
              <a:gd name="connsiteY5" fmla="*/ 6921500 h 6946900"/>
              <a:gd name="connsiteX6" fmla="*/ 0 w 6299200"/>
              <a:gd name="connsiteY6" fmla="*/ 6946900 h 6946900"/>
              <a:gd name="connsiteX7" fmla="*/ 3732406 w 6299200"/>
              <a:gd name="connsiteY7" fmla="*/ 3902313 h 6946900"/>
              <a:gd name="connsiteX8" fmla="*/ 5562600 w 6299200"/>
              <a:gd name="connsiteY8" fmla="*/ 76200 h 6946900"/>
              <a:gd name="connsiteX0" fmla="*/ 5562600 w 6299200"/>
              <a:gd name="connsiteY0" fmla="*/ 76200 h 6953034"/>
              <a:gd name="connsiteX1" fmla="*/ 6299200 w 6299200"/>
              <a:gd name="connsiteY1" fmla="*/ 0 h 6953034"/>
              <a:gd name="connsiteX2" fmla="*/ 6247006 w 6299200"/>
              <a:gd name="connsiteY2" fmla="*/ 4397613 h 6953034"/>
              <a:gd name="connsiteX3" fmla="*/ 6247006 w 6299200"/>
              <a:gd name="connsiteY3" fmla="*/ 6953034 h 6953034"/>
              <a:gd name="connsiteX4" fmla="*/ 5245100 w 6299200"/>
              <a:gd name="connsiteY4" fmla="*/ 6934200 h 6953034"/>
              <a:gd name="connsiteX5" fmla="*/ 1016000 w 6299200"/>
              <a:gd name="connsiteY5" fmla="*/ 6921500 h 6953034"/>
              <a:gd name="connsiteX6" fmla="*/ 0 w 6299200"/>
              <a:gd name="connsiteY6" fmla="*/ 6946900 h 6953034"/>
              <a:gd name="connsiteX7" fmla="*/ 3732406 w 6299200"/>
              <a:gd name="connsiteY7" fmla="*/ 3902313 h 6953034"/>
              <a:gd name="connsiteX8" fmla="*/ 5562600 w 6299200"/>
              <a:gd name="connsiteY8" fmla="*/ 76200 h 6953034"/>
              <a:gd name="connsiteX0" fmla="*/ 5562600 w 6299200"/>
              <a:gd name="connsiteY0" fmla="*/ 76200 h 6953034"/>
              <a:gd name="connsiteX1" fmla="*/ 6299200 w 6299200"/>
              <a:gd name="connsiteY1" fmla="*/ 0 h 6953034"/>
              <a:gd name="connsiteX2" fmla="*/ 6247006 w 6299200"/>
              <a:gd name="connsiteY2" fmla="*/ 4397613 h 6953034"/>
              <a:gd name="connsiteX3" fmla="*/ 6247006 w 6299200"/>
              <a:gd name="connsiteY3" fmla="*/ 6953034 h 6953034"/>
              <a:gd name="connsiteX4" fmla="*/ 5245100 w 6299200"/>
              <a:gd name="connsiteY4" fmla="*/ 6934200 h 6953034"/>
              <a:gd name="connsiteX5" fmla="*/ 825500 w 6299200"/>
              <a:gd name="connsiteY5" fmla="*/ 6946900 h 6953034"/>
              <a:gd name="connsiteX6" fmla="*/ 0 w 6299200"/>
              <a:gd name="connsiteY6" fmla="*/ 6946900 h 6953034"/>
              <a:gd name="connsiteX7" fmla="*/ 3732406 w 6299200"/>
              <a:gd name="connsiteY7" fmla="*/ 3902313 h 6953034"/>
              <a:gd name="connsiteX8" fmla="*/ 5562600 w 6299200"/>
              <a:gd name="connsiteY8" fmla="*/ 76200 h 6953034"/>
              <a:gd name="connsiteX0" fmla="*/ 5613400 w 6299200"/>
              <a:gd name="connsiteY0" fmla="*/ 12700 h 6953034"/>
              <a:gd name="connsiteX1" fmla="*/ 6299200 w 6299200"/>
              <a:gd name="connsiteY1" fmla="*/ 0 h 6953034"/>
              <a:gd name="connsiteX2" fmla="*/ 6247006 w 6299200"/>
              <a:gd name="connsiteY2" fmla="*/ 4397613 h 6953034"/>
              <a:gd name="connsiteX3" fmla="*/ 6247006 w 6299200"/>
              <a:gd name="connsiteY3" fmla="*/ 6953034 h 6953034"/>
              <a:gd name="connsiteX4" fmla="*/ 5245100 w 6299200"/>
              <a:gd name="connsiteY4" fmla="*/ 6934200 h 6953034"/>
              <a:gd name="connsiteX5" fmla="*/ 825500 w 6299200"/>
              <a:gd name="connsiteY5" fmla="*/ 6946900 h 6953034"/>
              <a:gd name="connsiteX6" fmla="*/ 0 w 6299200"/>
              <a:gd name="connsiteY6" fmla="*/ 6946900 h 6953034"/>
              <a:gd name="connsiteX7" fmla="*/ 3732406 w 6299200"/>
              <a:gd name="connsiteY7" fmla="*/ 3902313 h 6953034"/>
              <a:gd name="connsiteX8" fmla="*/ 5613400 w 6299200"/>
              <a:gd name="connsiteY8" fmla="*/ 12700 h 6953034"/>
              <a:gd name="connsiteX0" fmla="*/ 5562600 w 6299200"/>
              <a:gd name="connsiteY0" fmla="*/ 45719 h 6953034"/>
              <a:gd name="connsiteX1" fmla="*/ 6299200 w 6299200"/>
              <a:gd name="connsiteY1" fmla="*/ 0 h 6953034"/>
              <a:gd name="connsiteX2" fmla="*/ 6247006 w 6299200"/>
              <a:gd name="connsiteY2" fmla="*/ 4397613 h 6953034"/>
              <a:gd name="connsiteX3" fmla="*/ 6247006 w 6299200"/>
              <a:gd name="connsiteY3" fmla="*/ 6953034 h 6953034"/>
              <a:gd name="connsiteX4" fmla="*/ 5245100 w 6299200"/>
              <a:gd name="connsiteY4" fmla="*/ 6934200 h 6953034"/>
              <a:gd name="connsiteX5" fmla="*/ 825500 w 6299200"/>
              <a:gd name="connsiteY5" fmla="*/ 6946900 h 6953034"/>
              <a:gd name="connsiteX6" fmla="*/ 0 w 6299200"/>
              <a:gd name="connsiteY6" fmla="*/ 6946900 h 6953034"/>
              <a:gd name="connsiteX7" fmla="*/ 3732406 w 6299200"/>
              <a:gd name="connsiteY7" fmla="*/ 3902313 h 6953034"/>
              <a:gd name="connsiteX8" fmla="*/ 5562600 w 6299200"/>
              <a:gd name="connsiteY8" fmla="*/ 45719 h 69530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99200" h="6953034">
                <a:moveTo>
                  <a:pt x="5562600" y="45719"/>
                </a:moveTo>
                <a:lnTo>
                  <a:pt x="6299200" y="0"/>
                </a:lnTo>
                <a:lnTo>
                  <a:pt x="6247006" y="4397613"/>
                </a:lnTo>
                <a:lnTo>
                  <a:pt x="6247006" y="6953034"/>
                </a:lnTo>
                <a:lnTo>
                  <a:pt x="5245100" y="6934200"/>
                </a:lnTo>
                <a:lnTo>
                  <a:pt x="825500" y="6946900"/>
                </a:lnTo>
                <a:lnTo>
                  <a:pt x="0" y="6946900"/>
                </a:lnTo>
                <a:lnTo>
                  <a:pt x="3732406" y="3902313"/>
                </a:lnTo>
                <a:lnTo>
                  <a:pt x="5562600" y="45719"/>
                </a:lnTo>
                <a:close/>
              </a:path>
            </a:pathLst>
          </a:custGeom>
          <a:gradFill flip="none" rotWithShape="1">
            <a:gsLst>
              <a:gs pos="5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lin ang="13200000" scaled="0"/>
            <a:tileRect/>
          </a:gradFill>
          <a:ln w="12700" cap="flat" cmpd="sng" algn="ctr">
            <a:noFill/>
            <a:prstDash val="solid"/>
            <a:miter lim="800000"/>
          </a:ln>
          <a:effectLst>
            <a:glow>
              <a:schemeClr val="bg1"/>
            </a:glow>
            <a:outerShdw sx="1000" sy="1000" algn="ctr" rotWithShape="0">
              <a:srgbClr val="367CFF"/>
            </a:outerShdw>
            <a:softEdge rad="0"/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ru-RU" sz="450" b="1" kern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2AC4948-A7ED-43AE-9AE1-1034D401D0F5}"/>
              </a:ext>
            </a:extLst>
          </p:cNvPr>
          <p:cNvSpPr/>
          <p:nvPr userDrawn="1"/>
        </p:nvSpPr>
        <p:spPr>
          <a:xfrm>
            <a:off x="8433880" y="2996120"/>
            <a:ext cx="758757" cy="5642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Freeform 131">
            <a:extLst>
              <a:ext uri="{FF2B5EF4-FFF2-40B4-BE49-F238E27FC236}">
                <a16:creationId xmlns:a16="http://schemas.microsoft.com/office/drawing/2014/main" id="{E271C5CC-6FD4-43ED-B7ED-2988CB8AA1B6}"/>
              </a:ext>
            </a:extLst>
          </p:cNvPr>
          <p:cNvSpPr>
            <a:spLocks/>
          </p:cNvSpPr>
          <p:nvPr userDrawn="1"/>
        </p:nvSpPr>
        <p:spPr bwMode="auto">
          <a:xfrm>
            <a:off x="1534321" y="1250043"/>
            <a:ext cx="9618660" cy="6113975"/>
          </a:xfrm>
          <a:custGeom>
            <a:avLst/>
            <a:gdLst>
              <a:gd name="connsiteX0" fmla="*/ 9162777 w 9367131"/>
              <a:gd name="connsiteY0" fmla="*/ 0 h 5954094"/>
              <a:gd name="connsiteX1" fmla="*/ 9367131 w 9367131"/>
              <a:gd name="connsiteY1" fmla="*/ 482672 h 5954094"/>
              <a:gd name="connsiteX2" fmla="*/ 9171075 w 9367131"/>
              <a:gd name="connsiteY2" fmla="*/ 482672 h 5954094"/>
              <a:gd name="connsiteX3" fmla="*/ 8258220 w 9367131"/>
              <a:gd name="connsiteY3" fmla="*/ 2548006 h 5954094"/>
              <a:gd name="connsiteX4" fmla="*/ 4343320 w 9367131"/>
              <a:gd name="connsiteY4" fmla="*/ 5954094 h 5954094"/>
              <a:gd name="connsiteX5" fmla="*/ 0 w 9367131"/>
              <a:gd name="connsiteY5" fmla="*/ 5954094 h 5954094"/>
              <a:gd name="connsiteX6" fmla="*/ 7459473 w 9367131"/>
              <a:gd name="connsiteY6" fmla="*/ 2548006 h 5954094"/>
              <a:gd name="connsiteX7" fmla="*/ 7459472 w 9367131"/>
              <a:gd name="connsiteY7" fmla="*/ 2548006 h 5954094"/>
              <a:gd name="connsiteX8" fmla="*/ 8735395 w 9367131"/>
              <a:gd name="connsiteY8" fmla="*/ 500929 h 5954094"/>
              <a:gd name="connsiteX9" fmla="*/ 8535189 w 9367131"/>
              <a:gd name="connsiteY9" fmla="*/ 500929 h 5954094"/>
              <a:gd name="connsiteX10" fmla="*/ 9162777 w 9367131"/>
              <a:gd name="connsiteY10" fmla="*/ 0 h 5954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367131" h="5954094">
                <a:moveTo>
                  <a:pt x="9162777" y="0"/>
                </a:moveTo>
                <a:lnTo>
                  <a:pt x="9367131" y="482672"/>
                </a:lnTo>
                <a:lnTo>
                  <a:pt x="9171075" y="482672"/>
                </a:lnTo>
                <a:lnTo>
                  <a:pt x="8258220" y="2548006"/>
                </a:lnTo>
                <a:lnTo>
                  <a:pt x="4343320" y="5954094"/>
                </a:lnTo>
                <a:lnTo>
                  <a:pt x="0" y="5954094"/>
                </a:lnTo>
                <a:lnTo>
                  <a:pt x="7459473" y="2548006"/>
                </a:lnTo>
                <a:lnTo>
                  <a:pt x="7459472" y="2548006"/>
                </a:lnTo>
                <a:lnTo>
                  <a:pt x="8735395" y="500929"/>
                </a:lnTo>
                <a:lnTo>
                  <a:pt x="8535189" y="500929"/>
                </a:lnTo>
                <a:lnTo>
                  <a:pt x="9162777" y="0"/>
                </a:lnTo>
                <a:close/>
              </a:path>
            </a:pathLst>
          </a:custGeom>
          <a:pattFill prst="pct75">
            <a:fgClr>
              <a:schemeClr val="accent2">
                <a:lumMod val="20000"/>
                <a:lumOff val="80000"/>
              </a:schemeClr>
            </a:fgClr>
            <a:bgClr>
              <a:schemeClr val="bg1"/>
            </a:bgClr>
          </a:pattFill>
          <a:ln w="12700" cap="flat" cmpd="sng" algn="ctr">
            <a:noFill/>
            <a:prstDash val="solid"/>
            <a:miter lim="800000"/>
          </a:ln>
          <a:effectLst>
            <a:glow>
              <a:schemeClr val="bg1"/>
            </a:glow>
            <a:outerShdw sx="1000" sy="1000" algn="ctr" rotWithShape="0">
              <a:srgbClr val="367CFF"/>
            </a:outerShdw>
            <a:softEdge rad="0"/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en-US" sz="450" b="1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C96F624-DDCD-4056-84D4-FE5406A64CE8}"/>
              </a:ext>
            </a:extLst>
          </p:cNvPr>
          <p:cNvSpPr/>
          <p:nvPr userDrawn="1"/>
        </p:nvSpPr>
        <p:spPr>
          <a:xfrm>
            <a:off x="5982510" y="3988341"/>
            <a:ext cx="758757" cy="5642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7437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Begijonov Makhmudbek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2669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59059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279" userDrawn="1">
          <p15:clr>
            <a:srgbClr val="FBAE40"/>
          </p15:clr>
        </p15:guide>
        <p15:guide id="4" pos="7401" userDrawn="1">
          <p15:clr>
            <a:srgbClr val="FBAE40"/>
          </p15:clr>
        </p15:guide>
        <p15:guide id="5" orient="horz" pos="323" userDrawn="1">
          <p15:clr>
            <a:srgbClr val="FBAE40"/>
          </p15:clr>
        </p15:guide>
        <p15:guide id="6" orient="horz" pos="4065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>
            <a:extLst>
              <a:ext uri="{FF2B5EF4-FFF2-40B4-BE49-F238E27FC236}">
                <a16:creationId xmlns:a16="http://schemas.microsoft.com/office/drawing/2014/main" id="{922A43EE-37ED-0EF7-321F-44564C1CAB0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53566" y="392400"/>
            <a:ext cx="6073200" cy="6073200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  <a:ln w="635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/>
          <a:lstStyle>
            <a:lvl1pPr>
              <a:defRPr lang="ru-RU" dirty="0"/>
            </a:lvl1pPr>
          </a:lstStyle>
          <a:p>
            <a:pPr lvl="0"/>
            <a:endParaRPr lang="ru-RU" dirty="0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2669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07969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279" userDrawn="1">
          <p15:clr>
            <a:srgbClr val="FBAE40"/>
          </p15:clr>
        </p15:guide>
        <p15:guide id="4" pos="7401" userDrawn="1">
          <p15:clr>
            <a:srgbClr val="FBAE40"/>
          </p15:clr>
        </p15:guide>
        <p15:guide id="5" orient="horz" pos="323" userDrawn="1">
          <p15:clr>
            <a:srgbClr val="FBAE40"/>
          </p15:clr>
        </p15:guide>
        <p15:guide id="6" orient="horz" pos="4065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22669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73779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74">
            <a:extLst>
              <a:ext uri="{FF2B5EF4-FFF2-40B4-BE49-F238E27FC236}">
                <a16:creationId xmlns:a16="http://schemas.microsoft.com/office/drawing/2014/main" id="{C4DFF94C-E145-478A-8203-B269E81912C7}"/>
              </a:ext>
            </a:extLst>
          </p:cNvPr>
          <p:cNvSpPr/>
          <p:nvPr userDrawn="1"/>
        </p:nvSpPr>
        <p:spPr>
          <a:xfrm>
            <a:off x="-4624347" y="-1321300"/>
            <a:ext cx="10207543" cy="10207538"/>
          </a:xfrm>
          <a:prstGeom prst="ellipse">
            <a:avLst/>
          </a:prstGeom>
          <a:pattFill prst="pct75">
            <a:fgClr>
              <a:schemeClr val="accent2">
                <a:lumMod val="20000"/>
                <a:lumOff val="80000"/>
              </a:schemeClr>
            </a:fgClr>
            <a:bgClr>
              <a:schemeClr val="bg1"/>
            </a:bgClr>
          </a:pattFill>
          <a:ln w="12700" cap="flat" cmpd="sng" algn="ctr">
            <a:noFill/>
            <a:prstDash val="solid"/>
            <a:miter lim="800000"/>
          </a:ln>
          <a:effectLst>
            <a:glow>
              <a:schemeClr val="bg1"/>
            </a:glow>
            <a:outerShdw sx="1000" sy="1000" algn="ctr" rotWithShape="0">
              <a:srgbClr val="367CFF"/>
            </a:outerShdw>
            <a:softEdge rad="0"/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ru-RU" sz="450" b="1" kern="0" dirty="0" err="1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37155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8E443D3-C989-420C-939B-BB36148DB93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7631" y="1966913"/>
            <a:ext cx="5941218" cy="3550443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08536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исунок 2">
            <a:extLst>
              <a:ext uri="{FF2B5EF4-FFF2-40B4-BE49-F238E27FC236}">
                <a16:creationId xmlns:a16="http://schemas.microsoft.com/office/drawing/2014/main" id="{4757B6DF-076E-361C-332D-A0EB864637F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3808195" y="-1577499"/>
            <a:ext cx="10012998" cy="10012998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7488" y="337155"/>
            <a:ext cx="4222516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04266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74">
            <a:extLst>
              <a:ext uri="{FF2B5EF4-FFF2-40B4-BE49-F238E27FC236}">
                <a16:creationId xmlns:a16="http://schemas.microsoft.com/office/drawing/2014/main" id="{C4DFF94C-E145-478A-8203-B269E81912C7}"/>
              </a:ext>
            </a:extLst>
          </p:cNvPr>
          <p:cNvSpPr/>
          <p:nvPr userDrawn="1"/>
        </p:nvSpPr>
        <p:spPr>
          <a:xfrm>
            <a:off x="5751038" y="-1321300"/>
            <a:ext cx="10207543" cy="10207538"/>
          </a:xfrm>
          <a:prstGeom prst="ellipse">
            <a:avLst/>
          </a:prstGeom>
          <a:pattFill prst="pct75">
            <a:fgClr>
              <a:schemeClr val="accent2">
                <a:lumMod val="20000"/>
                <a:lumOff val="80000"/>
              </a:schemeClr>
            </a:fgClr>
            <a:bgClr>
              <a:schemeClr val="bg1"/>
            </a:bgClr>
          </a:pattFill>
          <a:ln w="12700" cap="flat" cmpd="sng" algn="ctr">
            <a:noFill/>
            <a:prstDash val="solid"/>
            <a:miter lim="800000"/>
          </a:ln>
          <a:effectLst>
            <a:glow>
              <a:schemeClr val="bg1"/>
            </a:glow>
            <a:outerShdw sx="1000" sy="1000" algn="ctr" rotWithShape="0">
              <a:srgbClr val="367CFF"/>
            </a:outerShdw>
            <a:softEdge rad="0"/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400"/>
            <a:endParaRPr lang="ru-RU" sz="450" b="1" kern="0" dirty="0" err="1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37155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9A2B306E-0650-4283-89A9-0E227DF5C62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557" y="953950"/>
            <a:ext cx="9148043" cy="6076437"/>
          </a:xfrm>
          <a:prstGeom prst="rect">
            <a:avLst/>
          </a:prstGeom>
        </p:spPr>
      </p:pic>
      <p:sp>
        <p:nvSpPr>
          <p:cNvPr id="3" name="Рисунок 2">
            <a:extLst>
              <a:ext uri="{FF2B5EF4-FFF2-40B4-BE49-F238E27FC236}">
                <a16:creationId xmlns:a16="http://schemas.microsoft.com/office/drawing/2014/main" id="{B8E443D3-C989-420C-939B-BB36148DB93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10656" y="1966913"/>
            <a:ext cx="5941218" cy="3550443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25220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исунок 2">
            <a:extLst>
              <a:ext uri="{FF2B5EF4-FFF2-40B4-BE49-F238E27FC236}">
                <a16:creationId xmlns:a16="http://schemas.microsoft.com/office/drawing/2014/main" id="{6D9ED8E7-9D83-A48E-E146-0DD50B3F2F4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216699" y="-1577499"/>
            <a:ext cx="10012998" cy="10012998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37155"/>
            <a:ext cx="4075135" cy="1311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29297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2">
            <a:extLst>
              <a:ext uri="{FF2B5EF4-FFF2-40B4-BE49-F238E27FC236}">
                <a16:creationId xmlns:a16="http://schemas.microsoft.com/office/drawing/2014/main" id="{136B3A4F-4D8A-40B4-95C9-5200B96EE4B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5217" y="-522"/>
            <a:ext cx="12192000" cy="360679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55142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6363490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255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C9F3DF9A-CE02-4255-B548-04105BD12D05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>
                  <a:lumMod val="50000"/>
                </a:schemeClr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40562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13" name="Номер слайда 5">
            <a:extLst>
              <a:ext uri="{FF2B5EF4-FFF2-40B4-BE49-F238E27FC236}">
                <a16:creationId xmlns:a16="http://schemas.microsoft.com/office/drawing/2014/main" id="{C8463A09-EFBC-41F3-A46D-0A18C43E1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00797" y="6296213"/>
            <a:ext cx="2743200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defRPr lang="ru-RU" sz="1200" b="0" i="0" smtClean="0">
                <a:solidFill>
                  <a:schemeClr val="bg1">
                    <a:lumMod val="50000"/>
                  </a:schemeClr>
                </a:solidFill>
                <a:latin typeface="Oswald Light" pitchFamily="2" charset="-52"/>
                <a:ea typeface="VTB Group Cond Book" panose="020B0506050504020204" pitchFamily="34" charset="0"/>
                <a:cs typeface="+mj-cs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‹#›</a:t>
            </a:fld>
            <a:endParaRPr lang="ru-RU" dirty="0"/>
          </a:p>
        </p:txBody>
      </p:sp>
      <p:sp>
        <p:nvSpPr>
          <p:cNvPr id="15" name="Рисунок 2">
            <a:extLst>
              <a:ext uri="{FF2B5EF4-FFF2-40B4-BE49-F238E27FC236}">
                <a16:creationId xmlns:a16="http://schemas.microsoft.com/office/drawing/2014/main" id="{7093EDD3-4480-4049-A82A-D4049AC3113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321383" y="1724743"/>
            <a:ext cx="2386800" cy="2386800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16" name="Рисунок 2">
            <a:extLst>
              <a:ext uri="{FF2B5EF4-FFF2-40B4-BE49-F238E27FC236}">
                <a16:creationId xmlns:a16="http://schemas.microsoft.com/office/drawing/2014/main" id="{FC1E6A4A-E2C0-4D63-BE71-37308DE7562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866863" y="1724743"/>
            <a:ext cx="2386800" cy="2386800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txBody>
          <a:bodyPr/>
          <a:lstStyle/>
          <a:p>
            <a:endParaRPr lang="ru-RU"/>
          </a:p>
        </p:txBody>
      </p:sp>
      <p:sp>
        <p:nvSpPr>
          <p:cNvPr id="17" name="Рисунок 2">
            <a:extLst>
              <a:ext uri="{FF2B5EF4-FFF2-40B4-BE49-F238E27FC236}">
                <a16:creationId xmlns:a16="http://schemas.microsoft.com/office/drawing/2014/main" id="{94FFDAA4-2EF4-4DE6-9E1D-73216D16517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412344" y="1724743"/>
            <a:ext cx="2386800" cy="2386800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  <a:ln>
            <a:noFill/>
          </a:ln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2043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Заголовок и объект">
    <p:bg>
      <p:bgPr>
        <a:gradFill>
          <a:gsLst>
            <a:gs pos="100000">
              <a:schemeClr val="accent3">
                <a:lumMod val="60000"/>
                <a:lumOff val="40000"/>
              </a:schemeClr>
            </a:gs>
            <a:gs pos="0">
              <a:schemeClr val="accent3"/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Рисунок 82">
            <a:extLst>
              <a:ext uri="{FF2B5EF4-FFF2-40B4-BE49-F238E27FC236}">
                <a16:creationId xmlns:a16="http://schemas.microsoft.com/office/drawing/2014/main" id="{1E60C6E6-E49D-4E31-82A2-A999DF68C82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986713" y="4576763"/>
            <a:ext cx="3110590" cy="2333625"/>
          </a:xfrm>
          <a:prstGeom prst="roundRect">
            <a:avLst>
              <a:gd name="adj" fmla="val 1565"/>
            </a:avLst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ru-RU" dirty="0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40562"/>
            <a:ext cx="11409878" cy="7017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75E5B588-7114-4246-AAB0-258581938DBE}"/>
              </a:ext>
            </a:extLst>
          </p:cNvPr>
          <p:cNvSpPr>
            <a:spLocks noChangeAspect="1" noChangeArrowheads="1"/>
          </p:cNvSpPr>
          <p:nvPr userDrawn="1"/>
        </p:nvSpPr>
        <p:spPr bwMode="auto">
          <a:xfrm>
            <a:off x="5943600" y="3384687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1" name="Рисунок 73">
            <a:extLst>
              <a:ext uri="{FF2B5EF4-FFF2-40B4-BE49-F238E27FC236}">
                <a16:creationId xmlns:a16="http://schemas.microsoft.com/office/drawing/2014/main" id="{F818671B-5820-427D-AF49-A5299E9923D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862388" y="3607594"/>
            <a:ext cx="4557712" cy="2845594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  <p:sp>
        <p:nvSpPr>
          <p:cNvPr id="83" name="Рисунок 82">
            <a:extLst>
              <a:ext uri="{FF2B5EF4-FFF2-40B4-BE49-F238E27FC236}">
                <a16:creationId xmlns:a16="http://schemas.microsoft.com/office/drawing/2014/main" id="{8D781D7D-BA30-4009-B3C4-207BBDFD0A8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178842" y="4341203"/>
            <a:ext cx="2321595" cy="3102585"/>
          </a:xfrm>
          <a:prstGeom prst="roundRect">
            <a:avLst>
              <a:gd name="adj" fmla="val 1565"/>
            </a:avLst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8182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Заголовок и объект">
    <p:bg>
      <p:bgPr>
        <a:gradFill>
          <a:gsLst>
            <a:gs pos="100000">
              <a:schemeClr val="accent3">
                <a:lumMod val="60000"/>
                <a:lumOff val="40000"/>
              </a:schemeClr>
            </a:gs>
            <a:gs pos="0">
              <a:schemeClr val="accent3"/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40562"/>
            <a:ext cx="11409878" cy="7017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" name="AutoShape 4">
            <a:extLst>
              <a:ext uri="{FF2B5EF4-FFF2-40B4-BE49-F238E27FC236}">
                <a16:creationId xmlns:a16="http://schemas.microsoft.com/office/drawing/2014/main" id="{75E5B588-7114-4246-AAB0-258581938DBE}"/>
              </a:ext>
            </a:extLst>
          </p:cNvPr>
          <p:cNvSpPr>
            <a:spLocks noChangeAspect="1" noChangeArrowheads="1"/>
          </p:cNvSpPr>
          <p:nvPr userDrawn="1"/>
        </p:nvSpPr>
        <p:spPr bwMode="auto">
          <a:xfrm>
            <a:off x="5943600" y="3384687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DD5E299-FA48-80FC-2F7B-26944CEDFA0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089501" y="3537087"/>
            <a:ext cx="10012998" cy="10012998"/>
          </a:xfrm>
          <a:prstGeom prst="ellipse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2603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Заголовок и объект">
    <p:bg>
      <p:bgPr>
        <a:gradFill>
          <a:gsLst>
            <a:gs pos="100000">
              <a:schemeClr val="accent3">
                <a:lumMod val="60000"/>
                <a:lumOff val="40000"/>
              </a:schemeClr>
            </a:gs>
            <a:gs pos="0">
              <a:schemeClr val="accent3"/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D9672F9-D3F0-49A0-A560-790BBA2016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40562"/>
            <a:ext cx="11409878" cy="70173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63625772-4B94-463A-AF84-929C60827F5D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/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/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0613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Заголовок и объект">
    <p:bg>
      <p:bgPr>
        <a:gradFill>
          <a:gsLst>
            <a:gs pos="100000">
              <a:schemeClr val="accent3">
                <a:lumMod val="60000"/>
                <a:lumOff val="40000"/>
              </a:schemeClr>
            </a:gs>
            <a:gs pos="0">
              <a:schemeClr val="accent3"/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717223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279">
          <p15:clr>
            <a:srgbClr val="FBAE40"/>
          </p15:clr>
        </p15:guide>
        <p15:guide id="4" pos="7401">
          <p15:clr>
            <a:srgbClr val="FBAE40"/>
          </p15:clr>
        </p15:guide>
        <p15:guide id="5" orient="horz" pos="323">
          <p15:clr>
            <a:srgbClr val="FBAE40"/>
          </p15:clr>
        </p15:guide>
        <p15:guide id="6" orient="horz" pos="4065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bg>
      <p:bgPr>
        <a:gradFill>
          <a:gsLst>
            <a:gs pos="100000">
              <a:schemeClr val="accent3">
                <a:lumMod val="60000"/>
                <a:lumOff val="40000"/>
              </a:schemeClr>
            </a:gs>
            <a:gs pos="0">
              <a:schemeClr val="accent3"/>
            </a:gs>
          </a:gsLst>
          <a:lin ang="135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9">
            <a:extLst>
              <a:ext uri="{FF2B5EF4-FFF2-40B4-BE49-F238E27FC236}">
                <a16:creationId xmlns:a16="http://schemas.microsoft.com/office/drawing/2014/main" id="{4B6D3DEB-7D50-4F8B-A4EB-8B8DACAA6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0" y="340562"/>
            <a:ext cx="105156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9" name="Заголовок 2">
            <a:extLst>
              <a:ext uri="{FF2B5EF4-FFF2-40B4-BE49-F238E27FC236}">
                <a16:creationId xmlns:a16="http://schemas.microsoft.com/office/drawing/2014/main" id="{F0B8FE2C-96E3-444B-9949-E1D53543D75F}"/>
              </a:ext>
            </a:extLst>
          </p:cNvPr>
          <p:cNvSpPr txBox="1">
            <a:spLocks/>
          </p:cNvSpPr>
          <p:nvPr userDrawn="1"/>
        </p:nvSpPr>
        <p:spPr>
          <a:xfrm>
            <a:off x="348003" y="6301366"/>
            <a:ext cx="3918857" cy="26314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VTB Group Cond" panose="020B0506050504020204" pitchFamily="34" charset="0"/>
                <a:ea typeface="VTB Group Cond" panose="020B0506050504020204" pitchFamily="34" charset="0"/>
                <a:cs typeface="+mj-cs"/>
              </a:defRPr>
            </a:lvl1pPr>
          </a:lstStyle>
          <a:p>
            <a:pPr algn="l"/>
            <a:r>
              <a:rPr lang="fi-FI" sz="1200" b="0" dirty="0">
                <a:solidFill>
                  <a:schemeClr val="bg1"/>
                </a:solidFill>
                <a:latin typeface="Oswald Light" pitchFamily="2" charset="-52"/>
                <a:ea typeface="VTB Group Cond Book" panose="020B0506050504020204" pitchFamily="34" charset="0"/>
              </a:rPr>
              <a:t>2023 yil 7-29 aprel “Xakaton” </a:t>
            </a:r>
            <a:endParaRPr lang="ru-RU" sz="1200" b="0" dirty="0">
              <a:solidFill>
                <a:schemeClr val="bg1"/>
              </a:solidFill>
              <a:latin typeface="Oswald Light" pitchFamily="2" charset="-52"/>
              <a:ea typeface="VTB Group Cond Book" panose="020B050605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7288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D85FC0D-9464-4538-8E32-A864AF617F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8555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91" r:id="rId2"/>
    <p:sldLayoutId id="2147483661" r:id="rId3"/>
    <p:sldLayoutId id="2147483650" r:id="rId4"/>
    <p:sldLayoutId id="2147483684" r:id="rId5"/>
    <p:sldLayoutId id="2147483688" r:id="rId6"/>
    <p:sldLayoutId id="2147483683" r:id="rId7"/>
    <p:sldLayoutId id="2147483675" r:id="rId8"/>
    <p:sldLayoutId id="2147483690" r:id="rId9"/>
    <p:sldLayoutId id="2147483689" r:id="rId10"/>
    <p:sldLayoutId id="2147483677" r:id="rId11"/>
    <p:sldLayoutId id="2147483692" r:id="rId12"/>
    <p:sldLayoutId id="2147483678" r:id="rId13"/>
    <p:sldLayoutId id="2147483693" r:id="rId14"/>
    <p:sldLayoutId id="2147483676" r:id="rId15"/>
    <p:sldLayoutId id="2147483674" r:id="rId16"/>
    <p:sldLayoutId id="2147483680" r:id="rId17"/>
    <p:sldLayoutId id="2147483694" r:id="rId18"/>
    <p:sldLayoutId id="2147483681" r:id="rId19"/>
    <p:sldLayoutId id="2147483682" r:id="rId20"/>
    <p:sldLayoutId id="2147483679" r:id="rId2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unsplash.com/license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license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file:///C:\Documents%20and%20Settings\&#1048;&#1085;&#1090;&#1077;&#1083;&#1083;&#1077;&#1082;&#1090;&#1091;&#1072;&#1083;\&#1056;&#1072;&#1073;&#1086;&#1095;&#1080;&#1081;%20&#1089;&#1090;&#1086;&#1083;\&#1058;&#1045;&#1061;&#1053;&#1048;&#1050;%20&#1063;&#1048;&#1047;&#1052;&#1040;&#1063;&#1048;&#1051;&#1048;&#1050;%20&#1042;&#1040;%20&#1044;&#1048;&#1047;&#1040;&#1049;&#1053;\Dizayn%202\pl_33.jpg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file:///C:\Documents%20and%20Settings\&#1048;&#1085;&#1090;&#1077;&#1083;&#1083;&#1077;&#1082;&#1090;&#1091;&#1072;&#1083;\&#1056;&#1072;&#1073;&#1086;&#1095;&#1080;&#1081;%20&#1089;&#1090;&#1086;&#1083;\&#1058;&#1045;&#1061;&#1053;&#1048;&#1050;%20&#1063;&#1048;&#1047;&#1052;&#1040;&#1063;&#1048;&#1051;&#1048;&#1050;%20&#1042;&#1040;%20&#1044;&#1048;&#1047;&#1040;&#1049;&#1053;\Dizayn%202\pl_3.jpg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file:///C:\Documents%20and%20Settings\&#1048;&#1085;&#1090;&#1077;&#1083;&#1083;&#1077;&#1082;&#1090;&#1091;&#1072;&#1083;\&#1056;&#1072;&#1073;&#1086;&#1095;&#1080;&#1081;%20&#1089;&#1090;&#1086;&#1083;\&#1058;&#1045;&#1061;&#1053;&#1048;&#1050;%20&#1063;&#1048;&#1047;&#1052;&#1040;&#1063;&#1048;&#1051;&#1048;&#1050;%20&#1042;&#1040;%20&#1044;&#1048;&#1047;&#1040;&#1049;&#1053;\Dizayn%202\pl_29.jpg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file:///C:\Documents%20and%20Settings\&#1048;&#1085;&#1090;&#1077;&#1083;&#1083;&#1077;&#1082;&#1090;&#1091;&#1072;&#1083;\&#1056;&#1072;&#1073;&#1086;&#1095;&#1080;&#1081;%20&#1089;&#1090;&#1086;&#1083;\&#1058;&#1045;&#1061;&#1053;&#1048;&#1050;%20&#1063;&#1048;&#1047;&#1052;&#1040;&#1063;&#1048;&#1051;&#1048;&#1050;%20&#1042;&#1040;%20&#1044;&#1048;&#1047;&#1040;&#1049;&#1053;\Dizayn%202\pl_35.jpg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file:///C:\Documents%20and%20Settings\&#1048;&#1085;&#1090;&#1077;&#1083;&#1083;&#1077;&#1082;&#1090;&#1091;&#1072;&#1083;\&#1056;&#1072;&#1073;&#1086;&#1095;&#1080;&#1081;%20&#1089;&#1090;&#1086;&#1083;\&#1058;&#1045;&#1061;&#1053;&#1048;&#1050;%20&#1063;&#1048;&#1047;&#1052;&#1040;&#1063;&#1048;&#1051;&#1048;&#1050;%20&#1042;&#1040;%20&#1044;&#1048;&#1047;&#1040;&#1049;&#1053;\Dizayn%202\pl_2.jpg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licens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license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file:///C:\Documents%20and%20Settings\&#1048;&#1085;&#1090;&#1077;&#1083;&#1083;&#1077;&#1082;&#1090;&#1091;&#1072;&#1083;\&#1056;&#1072;&#1073;&#1086;&#1095;&#1080;&#1081;%20&#1089;&#1090;&#1086;&#1083;\&#1058;&#1045;&#1061;&#1053;&#1048;&#1050;%20&#1063;&#1048;&#1047;&#1052;&#1040;&#1063;&#1048;&#1051;&#1048;&#1050;%20&#1042;&#1040;%20&#1044;&#1048;&#1047;&#1040;&#1049;&#1053;\Dizayn%202\pl_5.jpg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license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file:///D:\&#1058;&#1045;&#1061;&#1053;&#1048;&#1050;%20&#1063;&#1048;&#1047;&#1052;&#1040;&#1063;&#1048;&#1051;&#1048;&#1050;%20&#1042;&#1040;%20&#1044;&#1048;&#1047;&#1040;&#1049;&#1053;\Dizayn%202\pl_30.jpg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file:///D:\&#1058;&#1045;&#1061;&#1053;&#1048;&#1050;%20&#1063;&#1048;&#1047;&#1052;&#1040;&#1063;&#1048;&#1051;&#1048;&#1050;%20&#1042;&#1040;%20&#1044;&#1048;&#1047;&#1040;&#1049;&#1053;\Dizayn%202\pl_30.jpg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http://rusgraf.ru/graf10/ris/pl_104.jpg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file:///D:\&#1058;&#1045;&#1061;&#1053;&#1048;&#1050;%20&#1063;&#1048;&#1047;&#1052;&#1040;&#1063;&#1048;&#1051;&#1048;&#1050;%20&#1042;&#1040;%20&#1044;&#1048;&#1047;&#1040;&#1049;&#1053;\Dizayn%202\pl_26.jpg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licens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unsplash.com/" TargetMode="Externa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unsplash.com/license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unsplash.com/licens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F1E0505-E303-D8ED-6CC0-D70EACE43B47}"/>
              </a:ext>
            </a:extLst>
          </p:cNvPr>
          <p:cNvSpPr txBox="1">
            <a:spLocks/>
          </p:cNvSpPr>
          <p:nvPr/>
        </p:nvSpPr>
        <p:spPr bwMode="gray">
          <a:xfrm>
            <a:off x="7579039" y="4793149"/>
            <a:ext cx="380587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Begijonov</a:t>
            </a: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Makhmudbek</a:t>
            </a:r>
            <a:endParaRPr lang="ru-RU" sz="2200" dirty="0">
              <a:solidFill>
                <a:srgbClr val="FFFF00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7" name="Rounded Rectangle 17">
            <a:extLst>
              <a:ext uri="{FF2B5EF4-FFF2-40B4-BE49-F238E27FC236}">
                <a16:creationId xmlns:a16="http://schemas.microsoft.com/office/drawing/2014/main" id="{6AB33A65-AF4F-1F56-FEAF-DC2BF6049A20}"/>
              </a:ext>
            </a:extLst>
          </p:cNvPr>
          <p:cNvSpPr/>
          <p:nvPr/>
        </p:nvSpPr>
        <p:spPr>
          <a:xfrm>
            <a:off x="7579039" y="5242190"/>
            <a:ext cx="3174328" cy="510230"/>
          </a:xfrm>
          <a:prstGeom prst="round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228600"/>
            <a:endParaRPr lang="ru-RU" sz="90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8" name="Rounded Rectangle 4">
            <a:extLst>
              <a:ext uri="{FF2B5EF4-FFF2-40B4-BE49-F238E27FC236}">
                <a16:creationId xmlns:a16="http://schemas.microsoft.com/office/drawing/2014/main" id="{092A18EC-EEA5-80D5-6B0C-D5A11DAFF90E}"/>
              </a:ext>
            </a:extLst>
          </p:cNvPr>
          <p:cNvSpPr/>
          <p:nvPr/>
        </p:nvSpPr>
        <p:spPr>
          <a:xfrm>
            <a:off x="9325230" y="5242190"/>
            <a:ext cx="1635826" cy="510230"/>
          </a:xfrm>
          <a:prstGeom prst="round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228600"/>
            <a:endParaRPr lang="ru-RU" sz="90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5399D5-B759-F1E3-BA76-36685FD6CB58}"/>
              </a:ext>
            </a:extLst>
          </p:cNvPr>
          <p:cNvSpPr txBox="1">
            <a:spLocks/>
          </p:cNvSpPr>
          <p:nvPr/>
        </p:nvSpPr>
        <p:spPr bwMode="gray">
          <a:xfrm>
            <a:off x="8130988" y="5307144"/>
            <a:ext cx="2775319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500" dirty="0" err="1">
                <a:solidFill>
                  <a:schemeClr val="bg1"/>
                </a:solidFill>
                <a:latin typeface="Oswald Light" pitchFamily="2" charset="-52"/>
                <a:ea typeface="VTB Group Cond Book" panose="020B0506050504020204" pitchFamily="34" charset="77"/>
              </a:rPr>
              <a:t>AndMI</a:t>
            </a:r>
            <a:r>
              <a:rPr lang="en-US" sz="2500" dirty="0">
                <a:solidFill>
                  <a:schemeClr val="bg1"/>
                </a:solidFill>
                <a:latin typeface="Oswald Light" pitchFamily="2" charset="-52"/>
                <a:ea typeface="VTB Group Cond Book" panose="020B0506050504020204" pitchFamily="34" charset="77"/>
              </a:rPr>
              <a:t>          2023-2024</a:t>
            </a:r>
            <a:endParaRPr lang="ru-RU" sz="2500" dirty="0">
              <a:solidFill>
                <a:schemeClr val="bg1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3236CCD-9B28-5CE5-3DDC-C40178E1D1A6}"/>
              </a:ext>
            </a:extLst>
          </p:cNvPr>
          <p:cNvSpPr txBox="1"/>
          <p:nvPr/>
        </p:nvSpPr>
        <p:spPr>
          <a:xfrm>
            <a:off x="6753201" y="219901"/>
            <a:ext cx="5438799" cy="144655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Drawing geometry and engineering graphics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5A35DD-AA2F-D986-8797-18101F661DE1}"/>
              </a:ext>
            </a:extLst>
          </p:cNvPr>
          <p:cNvSpPr txBox="1"/>
          <p:nvPr/>
        </p:nvSpPr>
        <p:spPr>
          <a:xfrm>
            <a:off x="6986860" y="3409220"/>
            <a:ext cx="4209224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week 8 - Cuts. Types of cuttings and their application.</a:t>
            </a:r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89" b="17089"/>
          <a:stretch>
            <a:fillRect/>
          </a:stretch>
        </p:blipFill>
        <p:spPr>
          <a:xfrm>
            <a:off x="-2402541" y="-611683"/>
            <a:ext cx="9047182" cy="9047182"/>
          </a:xfrm>
        </p:spPr>
      </p:pic>
    </p:spTree>
    <p:extLst>
      <p:ext uri="{BB962C8B-B14F-4D97-AF65-F5344CB8AC3E}">
        <p14:creationId xmlns:p14="http://schemas.microsoft.com/office/powerpoint/2010/main" val="699028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F1E0505-E303-D8ED-6CC0-D70EACE43B47}"/>
              </a:ext>
            </a:extLst>
          </p:cNvPr>
          <p:cNvSpPr txBox="1">
            <a:spLocks/>
          </p:cNvSpPr>
          <p:nvPr/>
        </p:nvSpPr>
        <p:spPr bwMode="gray">
          <a:xfrm>
            <a:off x="7579039" y="4793149"/>
            <a:ext cx="380587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Begijonov</a:t>
            </a: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Makhmudbek</a:t>
            </a:r>
            <a:endParaRPr lang="ru-RU" sz="2200" dirty="0">
              <a:solidFill>
                <a:srgbClr val="FFFF00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7" name="Rounded Rectangle 17">
            <a:extLst>
              <a:ext uri="{FF2B5EF4-FFF2-40B4-BE49-F238E27FC236}">
                <a16:creationId xmlns:a16="http://schemas.microsoft.com/office/drawing/2014/main" id="{6AB33A65-AF4F-1F56-FEAF-DC2BF6049A20}"/>
              </a:ext>
            </a:extLst>
          </p:cNvPr>
          <p:cNvSpPr/>
          <p:nvPr/>
        </p:nvSpPr>
        <p:spPr>
          <a:xfrm>
            <a:off x="7579039" y="5242190"/>
            <a:ext cx="3174328" cy="510230"/>
          </a:xfrm>
          <a:prstGeom prst="round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228600"/>
            <a:endParaRPr lang="ru-RU" sz="90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8" name="Rounded Rectangle 4">
            <a:extLst>
              <a:ext uri="{FF2B5EF4-FFF2-40B4-BE49-F238E27FC236}">
                <a16:creationId xmlns:a16="http://schemas.microsoft.com/office/drawing/2014/main" id="{092A18EC-EEA5-80D5-6B0C-D5A11DAFF90E}"/>
              </a:ext>
            </a:extLst>
          </p:cNvPr>
          <p:cNvSpPr/>
          <p:nvPr/>
        </p:nvSpPr>
        <p:spPr>
          <a:xfrm>
            <a:off x="9325230" y="5242190"/>
            <a:ext cx="1635826" cy="510230"/>
          </a:xfrm>
          <a:prstGeom prst="round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228600"/>
            <a:endParaRPr lang="ru-RU" sz="900" kern="0" dirty="0">
              <a:solidFill>
                <a:srgbClr val="FFFFFF"/>
              </a:solidFill>
              <a:latin typeface="Oswald Light" pitchFamily="2" charset="-5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5399D5-B759-F1E3-BA76-36685FD6CB58}"/>
              </a:ext>
            </a:extLst>
          </p:cNvPr>
          <p:cNvSpPr txBox="1">
            <a:spLocks/>
          </p:cNvSpPr>
          <p:nvPr/>
        </p:nvSpPr>
        <p:spPr bwMode="gray">
          <a:xfrm>
            <a:off x="8130988" y="5307144"/>
            <a:ext cx="2775319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500" dirty="0" err="1">
                <a:solidFill>
                  <a:schemeClr val="bg1"/>
                </a:solidFill>
                <a:latin typeface="Oswald Light" pitchFamily="2" charset="-52"/>
                <a:ea typeface="VTB Group Cond Book" panose="020B0506050504020204" pitchFamily="34" charset="77"/>
              </a:rPr>
              <a:t>AndMI</a:t>
            </a:r>
            <a:r>
              <a:rPr lang="en-US" sz="2500" dirty="0">
                <a:solidFill>
                  <a:schemeClr val="bg1"/>
                </a:solidFill>
                <a:latin typeface="Oswald Light" pitchFamily="2" charset="-52"/>
                <a:ea typeface="VTB Group Cond Book" panose="020B0506050504020204" pitchFamily="34" charset="77"/>
              </a:rPr>
              <a:t>          2023-2024</a:t>
            </a:r>
            <a:endParaRPr lang="ru-RU" sz="2500" dirty="0">
              <a:solidFill>
                <a:schemeClr val="bg1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3236CCD-9B28-5CE5-3DDC-C40178E1D1A6}"/>
              </a:ext>
            </a:extLst>
          </p:cNvPr>
          <p:cNvSpPr txBox="1"/>
          <p:nvPr/>
        </p:nvSpPr>
        <p:spPr>
          <a:xfrm>
            <a:off x="6753201" y="219901"/>
            <a:ext cx="5438799" cy="2123658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CHIZMA GEOMETRIYA </a:t>
            </a:r>
            <a:r>
              <a:rPr lang="en-US" sz="4400" b="1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va</a:t>
            </a:r>
            <a:r>
              <a:rPr lang="en-US" sz="4400" b="1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MUHANDISLIK GRAFIKASI</a:t>
            </a:r>
          </a:p>
        </p:txBody>
      </p:sp>
      <p:pic>
        <p:nvPicPr>
          <p:cNvPr id="4" name="Рисунок 3"/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89" b="17089"/>
          <a:stretch>
            <a:fillRect/>
          </a:stretch>
        </p:blipFill>
        <p:spPr>
          <a:xfrm>
            <a:off x="-2402541" y="-611683"/>
            <a:ext cx="9047182" cy="9047182"/>
          </a:xfrm>
        </p:spPr>
      </p:pic>
      <p:sp>
        <p:nvSpPr>
          <p:cNvPr id="3" name="Прямоугольник 2"/>
          <p:cNvSpPr/>
          <p:nvPr/>
        </p:nvSpPr>
        <p:spPr>
          <a:xfrm>
            <a:off x="2205317" y="611797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/>
              <a:t>Kevin</a:t>
            </a:r>
            <a:r>
              <a:rPr lang="ru-RU" dirty="0"/>
              <a:t> V. (2022). </a:t>
            </a:r>
            <a:r>
              <a:rPr lang="ru-RU" dirty="0" err="1"/>
              <a:t>The</a:t>
            </a:r>
            <a:r>
              <a:rPr lang="ru-RU" dirty="0"/>
              <a:t> </a:t>
            </a:r>
            <a:r>
              <a:rPr lang="ru-RU" dirty="0" err="1"/>
              <a:t>Articulated</a:t>
            </a:r>
            <a:r>
              <a:rPr lang="ru-RU" dirty="0"/>
              <a:t> </a:t>
            </a:r>
            <a:r>
              <a:rPr lang="ru-RU" dirty="0" err="1"/>
              <a:t>Wall</a:t>
            </a:r>
            <a:r>
              <a:rPr lang="ru-RU" dirty="0"/>
              <a:t>, </a:t>
            </a:r>
            <a:r>
              <a:rPr lang="ru-RU" dirty="0" err="1"/>
              <a:t>better</a:t>
            </a:r>
            <a:r>
              <a:rPr lang="ru-RU" dirty="0"/>
              <a:t> </a:t>
            </a:r>
            <a:r>
              <a:rPr lang="ru-RU" dirty="0" err="1"/>
              <a:t>known</a:t>
            </a:r>
            <a:r>
              <a:rPr lang="ru-RU" dirty="0"/>
              <a:t> </a:t>
            </a:r>
            <a:r>
              <a:rPr lang="ru-RU" dirty="0" err="1"/>
              <a:t>as</a:t>
            </a:r>
            <a:r>
              <a:rPr lang="ru-RU" dirty="0"/>
              <a:t> </a:t>
            </a:r>
            <a:r>
              <a:rPr lang="ru-RU" dirty="0" err="1"/>
              <a:t>the</a:t>
            </a:r>
            <a:r>
              <a:rPr lang="ru-RU" dirty="0"/>
              <a:t> I-25 </a:t>
            </a:r>
            <a:r>
              <a:rPr lang="ru-RU" dirty="0" err="1"/>
              <a:t>french</a:t>
            </a:r>
            <a:r>
              <a:rPr lang="ru-RU" dirty="0"/>
              <a:t> </a:t>
            </a:r>
            <a:r>
              <a:rPr lang="ru-RU" dirty="0" err="1"/>
              <a:t>fries</a:t>
            </a:r>
            <a:r>
              <a:rPr lang="ru-RU" dirty="0"/>
              <a:t> </a:t>
            </a:r>
            <a:r>
              <a:rPr lang="ru-RU" dirty="0" err="1"/>
              <a:t>by</a:t>
            </a:r>
            <a:r>
              <a:rPr lang="ru-RU" dirty="0"/>
              <a:t> </a:t>
            </a:r>
            <a:r>
              <a:rPr lang="ru-RU" dirty="0" err="1"/>
              <a:t>Herbert</a:t>
            </a:r>
            <a:r>
              <a:rPr lang="ru-RU" dirty="0"/>
              <a:t> </a:t>
            </a:r>
            <a:r>
              <a:rPr lang="ru-RU" dirty="0" err="1"/>
              <a:t>Bayer</a:t>
            </a:r>
            <a:r>
              <a:rPr lang="ru-RU" dirty="0"/>
              <a:t>. </a:t>
            </a:r>
            <a:r>
              <a:rPr lang="ru-RU" dirty="0" err="1"/>
              <a:t>Unsplash</a:t>
            </a:r>
            <a:r>
              <a:rPr lang="ru-RU" dirty="0"/>
              <a:t>. https://unsplash.com/photos/-NUxh4Xop74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9FED55-E440-CC32-9797-28A1B7D5054E}"/>
              </a:ext>
            </a:extLst>
          </p:cNvPr>
          <p:cNvSpPr txBox="1"/>
          <p:nvPr/>
        </p:nvSpPr>
        <p:spPr>
          <a:xfrm>
            <a:off x="6875100" y="3596596"/>
            <a:ext cx="4209224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8. MAVZU: </a:t>
            </a:r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Qirqimlar</a:t>
            </a:r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. </a:t>
            </a:r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Qirqimlarning</a:t>
            </a:r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turlari</a:t>
            </a:r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va</a:t>
            </a:r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ularning</a:t>
            </a:r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qo`llanilishi</a:t>
            </a:r>
            <a:r>
              <a:rPr lang="en-US" sz="2400" dirty="0">
                <a:solidFill>
                  <a:schemeClr val="bg1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22268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72" y="2501744"/>
            <a:ext cx="1295846" cy="863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5" name="Прямоугольник 89">
            <a:extLst>
              <a:ext uri="{FF2B5EF4-FFF2-40B4-BE49-F238E27FC236}">
                <a16:creationId xmlns:a16="http://schemas.microsoft.com/office/drawing/2014/main" id="{D9D26434-EA57-B947-A355-DD9C43A9BF65}"/>
              </a:ext>
            </a:extLst>
          </p:cNvPr>
          <p:cNvSpPr/>
          <p:nvPr/>
        </p:nvSpPr>
        <p:spPr>
          <a:xfrm>
            <a:off x="1722587" y="1425785"/>
            <a:ext cx="1650752" cy="301581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defTabSz="91430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998" b="1" dirty="0">
                <a:solidFill>
                  <a:schemeClr val="accent1"/>
                </a:solidFill>
                <a:latin typeface="+mj-lt"/>
                <a:ea typeface="VTB Group Cond Demi Bold" panose="020B0506050504020204" pitchFamily="34" charset="77"/>
              </a:rPr>
              <a:t>1</a:t>
            </a:r>
            <a:endParaRPr lang="ru-RU" sz="18998" b="1" dirty="0">
              <a:solidFill>
                <a:schemeClr val="accent1"/>
              </a:solidFill>
              <a:latin typeface="+mj-lt"/>
              <a:ea typeface="VTB Group Cond Demi Bold" panose="020B0506050504020204" pitchFamily="34" charset="77"/>
            </a:endParaRPr>
          </a:p>
        </p:txBody>
      </p:sp>
      <p:sp>
        <p:nvSpPr>
          <p:cNvPr id="26" name="Прямоугольник 89">
            <a:extLst>
              <a:ext uri="{FF2B5EF4-FFF2-40B4-BE49-F238E27FC236}">
                <a16:creationId xmlns:a16="http://schemas.microsoft.com/office/drawing/2014/main" id="{1321A889-6000-D44C-81CF-DF77430B04A8}"/>
              </a:ext>
            </a:extLst>
          </p:cNvPr>
          <p:cNvSpPr/>
          <p:nvPr/>
        </p:nvSpPr>
        <p:spPr>
          <a:xfrm>
            <a:off x="5309861" y="1425785"/>
            <a:ext cx="1650752" cy="301581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defTabSz="91430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998" b="1" dirty="0">
                <a:solidFill>
                  <a:schemeClr val="accent1"/>
                </a:solidFill>
                <a:latin typeface="+mj-lt"/>
                <a:ea typeface="VTB Group Cond Demi Bold" panose="020B0506050504020204" pitchFamily="34" charset="77"/>
              </a:rPr>
              <a:t>2</a:t>
            </a:r>
            <a:endParaRPr lang="ru-RU" sz="18998" b="1" dirty="0">
              <a:solidFill>
                <a:schemeClr val="accent1"/>
              </a:solidFill>
              <a:latin typeface="+mj-lt"/>
              <a:ea typeface="VTB Group Cond Demi Bold" panose="020B0506050504020204" pitchFamily="34" charset="77"/>
            </a:endParaRPr>
          </a:p>
        </p:txBody>
      </p:sp>
      <p:sp>
        <p:nvSpPr>
          <p:cNvPr id="27" name="Прямоугольник 89">
            <a:extLst>
              <a:ext uri="{FF2B5EF4-FFF2-40B4-BE49-F238E27FC236}">
                <a16:creationId xmlns:a16="http://schemas.microsoft.com/office/drawing/2014/main" id="{B53E7CAC-8E76-0D41-A6D5-D12B7497D66C}"/>
              </a:ext>
            </a:extLst>
          </p:cNvPr>
          <p:cNvSpPr/>
          <p:nvPr/>
        </p:nvSpPr>
        <p:spPr>
          <a:xfrm>
            <a:off x="8780630" y="1425785"/>
            <a:ext cx="1650752" cy="301581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 defTabSz="91430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998" b="1" dirty="0">
                <a:solidFill>
                  <a:schemeClr val="accent1"/>
                </a:solidFill>
                <a:latin typeface="+mj-lt"/>
                <a:ea typeface="VTB Group Cond Demi Bold" panose="020B0506050504020204" pitchFamily="34" charset="77"/>
              </a:rPr>
              <a:t>3</a:t>
            </a:r>
            <a:endParaRPr lang="ru-RU" sz="18998" b="1" dirty="0">
              <a:solidFill>
                <a:schemeClr val="accent1"/>
              </a:solidFill>
              <a:latin typeface="+mj-lt"/>
              <a:ea typeface="VTB Group Cond Demi Bold" panose="020B0506050504020204" pitchFamily="34" charset="77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14C3ACB-0164-7845-ADE5-96D3BEC8B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9930" y="329666"/>
            <a:ext cx="10515600" cy="1311128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b="1" dirty="0" err="1">
                <a:solidFill>
                  <a:schemeClr val="accent1"/>
                </a:solidFill>
              </a:rPr>
              <a:t>Chizma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geometriya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va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muhandislik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grafikasi</a:t>
            </a:r>
            <a:br>
              <a:rPr lang="en-US" b="1" dirty="0">
                <a:solidFill>
                  <a:schemeClr val="accent1"/>
                </a:solidFill>
              </a:rPr>
            </a:b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C2DFD1A4-A2BA-4131-9143-9C232E6C2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373AE3C4-C2A6-4DCD-9963-3D7F259FD580}" type="slidenum">
              <a:rPr lang="ru-RU" smtClean="0"/>
              <a:t>3</a:t>
            </a:fld>
            <a:endParaRPr lang="ru-RU"/>
          </a:p>
        </p:txBody>
      </p:sp>
      <p:sp>
        <p:nvSpPr>
          <p:cNvPr id="41" name="Rectangle 11">
            <a:extLst>
              <a:ext uri="{FF2B5EF4-FFF2-40B4-BE49-F238E27FC236}">
                <a16:creationId xmlns:a16="http://schemas.microsoft.com/office/drawing/2014/main" id="{A5459FF9-5852-4461-8485-C62B3F117F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90100"/>
            <a:ext cx="65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37992" y="1902474"/>
            <a:ext cx="1465648" cy="22068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94382" y="3743293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4"/>
              </a:rPr>
              <a:t>Unsplash</a:t>
            </a:r>
            <a:r>
              <a:rPr lang="en-US" sz="1050" dirty="0">
                <a:hlinkClick r:id="rId4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9990137" y="1241618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4"/>
              </a:rPr>
              <a:t>Unsplash</a:t>
            </a:r>
            <a:r>
              <a:rPr lang="en-US" sz="1050" dirty="0">
                <a:hlinkClick r:id="rId4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3EF503CD-074B-B7D9-D6C3-CF16B9E62677}"/>
              </a:ext>
            </a:extLst>
          </p:cNvPr>
          <p:cNvSpPr txBox="1">
            <a:spLocks/>
          </p:cNvSpPr>
          <p:nvPr/>
        </p:nvSpPr>
        <p:spPr>
          <a:xfrm>
            <a:off x="791926" y="4486995"/>
            <a:ext cx="3627674" cy="1920526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chemeClr val="accent1"/>
                </a:solidFill>
              </a:rPr>
              <a:t>1. </a:t>
            </a:r>
            <a:r>
              <a:rPr lang="en-US" dirty="0" err="1">
                <a:solidFill>
                  <a:schemeClr val="accent1"/>
                </a:solidFill>
              </a:rPr>
              <a:t>Chizmada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qo`llaniladigan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qirqim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turlari</a:t>
            </a:r>
            <a:r>
              <a:rPr lang="en-US" dirty="0">
                <a:solidFill>
                  <a:schemeClr val="accent1"/>
                </a:solidFill>
              </a:rPr>
              <a:t>. 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9A7DD6EC-C06F-8D6B-B281-29B9BBAE66EE}"/>
              </a:ext>
            </a:extLst>
          </p:cNvPr>
          <p:cNvSpPr txBox="1">
            <a:spLocks/>
          </p:cNvSpPr>
          <p:nvPr/>
        </p:nvSpPr>
        <p:spPr>
          <a:xfrm>
            <a:off x="4282163" y="4483841"/>
            <a:ext cx="3627674" cy="1920526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chemeClr val="accent1"/>
                </a:solidFill>
              </a:rPr>
              <a:t>2. </a:t>
            </a:r>
            <a:r>
              <a:rPr lang="ru-RU" dirty="0" err="1">
                <a:solidFill>
                  <a:schemeClr val="accent1"/>
                </a:solidFill>
              </a:rPr>
              <a:t>Mahalliy</a:t>
            </a:r>
            <a:r>
              <a:rPr lang="ru-RU" dirty="0">
                <a:solidFill>
                  <a:schemeClr val="accent1"/>
                </a:solidFill>
              </a:rPr>
              <a:t> </a:t>
            </a:r>
            <a:r>
              <a:rPr lang="ru-RU" dirty="0" err="1">
                <a:solidFill>
                  <a:schemeClr val="accent1"/>
                </a:solidFill>
              </a:rPr>
              <a:t>qirqimlarning</a:t>
            </a:r>
            <a:r>
              <a:rPr lang="ru-RU" dirty="0">
                <a:solidFill>
                  <a:schemeClr val="accent1"/>
                </a:solidFill>
              </a:rPr>
              <a:t> </a:t>
            </a:r>
            <a:r>
              <a:rPr lang="ru-RU" dirty="0" err="1">
                <a:solidFill>
                  <a:schemeClr val="accent1"/>
                </a:solidFill>
              </a:rPr>
              <a:t>belgilanishi</a:t>
            </a:r>
            <a:r>
              <a:rPr lang="ru-RU" dirty="0">
                <a:solidFill>
                  <a:schemeClr val="accent1"/>
                </a:solidFill>
              </a:rPr>
              <a:t>.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8554E5D0-5C55-D4E4-B345-7BC17C20151C}"/>
              </a:ext>
            </a:extLst>
          </p:cNvPr>
          <p:cNvSpPr txBox="1">
            <a:spLocks/>
          </p:cNvSpPr>
          <p:nvPr/>
        </p:nvSpPr>
        <p:spPr>
          <a:xfrm>
            <a:off x="7792168" y="4500163"/>
            <a:ext cx="4206851" cy="252992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chemeClr val="accent1"/>
                </a:solidFill>
              </a:rPr>
              <a:t>3. </a:t>
            </a:r>
            <a:r>
              <a:rPr lang="ru-RU" dirty="0" err="1">
                <a:solidFill>
                  <a:schemeClr val="accent1"/>
                </a:solidFill>
              </a:rPr>
              <a:t>Chizmalarni</a:t>
            </a:r>
            <a:r>
              <a:rPr lang="ru-RU" dirty="0">
                <a:solidFill>
                  <a:schemeClr val="accent1"/>
                </a:solidFill>
              </a:rPr>
              <a:t> </a:t>
            </a:r>
            <a:r>
              <a:rPr lang="ru-RU" dirty="0" err="1">
                <a:solidFill>
                  <a:schemeClr val="accent1"/>
                </a:solidFill>
              </a:rPr>
              <a:t>chizishdagi</a:t>
            </a:r>
            <a:r>
              <a:rPr lang="ru-RU" dirty="0">
                <a:solidFill>
                  <a:schemeClr val="accent1"/>
                </a:solidFill>
              </a:rPr>
              <a:t> </a:t>
            </a:r>
            <a:r>
              <a:rPr lang="ru-RU" dirty="0" err="1">
                <a:solidFill>
                  <a:schemeClr val="accent1"/>
                </a:solidFill>
              </a:rPr>
              <a:t>soddalashtirishlar</a:t>
            </a:r>
            <a:r>
              <a:rPr lang="ru-RU" dirty="0">
                <a:solidFill>
                  <a:schemeClr val="accent1"/>
                </a:solidFill>
              </a:rPr>
              <a:t>.</a:t>
            </a:r>
          </a:p>
          <a:p>
            <a:pPr algn="ctr"/>
            <a:r>
              <a:rPr lang="en-US" dirty="0">
                <a:solidFill>
                  <a:schemeClr val="accent1"/>
                </a:solidFill>
              </a:rPr>
              <a:t> </a:t>
            </a:r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66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4</a:t>
            </a:fld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4130" y="515511"/>
            <a:ext cx="3188223" cy="4800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8845927" y="6220038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3"/>
              </a:rPr>
              <a:t>Unsplash</a:t>
            </a:r>
            <a:r>
              <a:rPr lang="en-US" sz="1050" dirty="0">
                <a:hlinkClick r:id="rId3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244701-C793-36EA-E174-4518ABB5D34D}"/>
              </a:ext>
            </a:extLst>
          </p:cNvPr>
          <p:cNvSpPr txBox="1"/>
          <p:nvPr/>
        </p:nvSpPr>
        <p:spPr>
          <a:xfrm>
            <a:off x="5303089" y="515511"/>
            <a:ext cx="2448993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/>
            <a:r>
              <a:rPr lang="uz-Cyrl-UZ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Biror detal yoki uzelni tekislik bilan fikran qirqib, tekislikda hosil bo`lgan yuzani hamda tekislik orqasida ko`rinib qolgan teshik chiziqlari, qirra, qobirg`a va x.k larni qo`shib ko`rsatish qirqim deyiladi (5.1-rasm).</a:t>
            </a:r>
            <a:endParaRPr lang="ru-RU" sz="14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530F2C1-345C-9745-1A6D-AEBD89786D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lum bright="-24000"/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904" y="414654"/>
            <a:ext cx="3549015" cy="4901457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17210AA-8439-B1CE-E11A-A689AB8D3132}"/>
              </a:ext>
            </a:extLst>
          </p:cNvPr>
          <p:cNvSpPr txBox="1"/>
          <p:nvPr/>
        </p:nvSpPr>
        <p:spPr>
          <a:xfrm>
            <a:off x="1265902" y="5573707"/>
            <a:ext cx="354901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85800" indent="-685800"/>
            <a:r>
              <a:rPr lang="uz-Cyrl-UZ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5.1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-rasm.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Detalga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murakkab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pog`onasimon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misol</a:t>
            </a:r>
            <a:endParaRPr lang="ru-RU" sz="12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227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ED19A522-264C-6939-D744-CE838A608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5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D86EC19-7019-CEBA-6AA2-31E04822CEA7}"/>
              </a:ext>
            </a:extLst>
          </p:cNvPr>
          <p:cNvSpPr txBox="1"/>
          <p:nvPr/>
        </p:nvSpPr>
        <p:spPr>
          <a:xfrm>
            <a:off x="619760" y="566678"/>
            <a:ext cx="4442672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0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Shunday qilib qirqim kesimdan va kesuvchi tekislik ortidagi ko`rinishdan iborat bo`ladi. Kesuvchi tekislikni soniga qarab qirqimlar oddiy va murakkab qirqimlarga bo`linadi.Chizmada bitta kesuvchi tekislik bilan hosil qilingan qirqim oddiy qirqim deyiladi. </a:t>
            </a:r>
            <a:r>
              <a:rPr lang="en-GB" sz="20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Kesuvchi tekislik frontal proyeksiyalar tekisligiga parallel bo`lsa frontal qirqim, gorizontal proyeksiyalar tekisligiga parallel bo`lsa profil qirqim deb ataladi. </a:t>
            </a:r>
            <a:endParaRPr lang="ru-RU" sz="120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/>
            <a:r>
              <a:rPr lang="en-GB" sz="20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Murakkab qirqimlar pog`onasimon va siniq qirqimlarga bo`linadi. Kesuvchi tekisliklar parallel bo`lgan qirqim pog`onasimon qirqim deyiladi (</a:t>
            </a:r>
            <a:r>
              <a:rPr lang="uz-Cyrl-UZ" sz="20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5.1</a:t>
            </a:r>
            <a:r>
              <a:rPr lang="en-GB" sz="200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-rasm).</a:t>
            </a:r>
            <a:endParaRPr lang="ru-RU" sz="12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F1315BE5-C30B-FE06-47B6-615EC241C0FF}"/>
              </a:ext>
            </a:extLst>
          </p:cNvPr>
          <p:cNvGrpSpPr>
            <a:grpSpLocks/>
          </p:cNvGrpSpPr>
          <p:nvPr/>
        </p:nvGrpSpPr>
        <p:grpSpPr bwMode="auto">
          <a:xfrm>
            <a:off x="5597010" y="322669"/>
            <a:ext cx="5617210" cy="4867335"/>
            <a:chOff x="1821" y="3075"/>
            <a:chExt cx="4760" cy="5397"/>
          </a:xfrm>
        </p:grpSpPr>
        <p:pic>
          <p:nvPicPr>
            <p:cNvPr id="7" name="Picture 5" descr="Классификация разрезов и обозначение разрезов и сечений">
              <a:extLst>
                <a:ext uri="{FF2B5EF4-FFF2-40B4-BE49-F238E27FC236}">
                  <a16:creationId xmlns:a16="http://schemas.microsoft.com/office/drawing/2014/main" id="{B60CA8B9-ED9D-355B-B6F8-13B79E205C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7856" b="443"/>
            <a:stretch>
              <a:fillRect/>
            </a:stretch>
          </p:blipFill>
          <p:spPr bwMode="auto">
            <a:xfrm>
              <a:off x="1851" y="3075"/>
              <a:ext cx="4730" cy="5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 Box 6">
              <a:extLst>
                <a:ext uri="{FF2B5EF4-FFF2-40B4-BE49-F238E27FC236}">
                  <a16:creationId xmlns:a16="http://schemas.microsoft.com/office/drawing/2014/main" id="{EA5E27C8-0825-30FD-0F84-89D780C1F8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56" y="3144"/>
              <a:ext cx="1329" cy="522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n-US" sz="12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Qirqimlar</a:t>
              </a:r>
              <a:endParaRPr lang="ru-RU" sz="100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  <p:sp>
          <p:nvSpPr>
            <p:cNvPr id="9" name="Text Box 7">
              <a:extLst>
                <a:ext uri="{FF2B5EF4-FFF2-40B4-BE49-F238E27FC236}">
                  <a16:creationId xmlns:a16="http://schemas.microsoft.com/office/drawing/2014/main" id="{5A1431FD-1B84-B78C-05D8-AEDC0A284A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" y="3834"/>
              <a:ext cx="1179" cy="516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n-US" sz="12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Oddiy</a:t>
              </a:r>
              <a:endParaRPr lang="ru-RU" sz="100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  <p:sp>
          <p:nvSpPr>
            <p:cNvPr id="10" name="Text Box 8">
              <a:extLst>
                <a:ext uri="{FF2B5EF4-FFF2-40B4-BE49-F238E27FC236}">
                  <a16:creationId xmlns:a16="http://schemas.microsoft.com/office/drawing/2014/main" id="{E13FF844-FA96-A2D9-5278-2EFADEA9FE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81" y="3834"/>
              <a:ext cx="1164" cy="471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indent="-44450" algn="ctr"/>
              <a:r>
                <a:rPr lang="en-US" sz="12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Murakkab</a:t>
              </a:r>
              <a:endParaRPr lang="ru-RU" sz="100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  <p:sp>
          <p:nvSpPr>
            <p:cNvPr id="11" name="Text Box 9">
              <a:extLst>
                <a:ext uri="{FF2B5EF4-FFF2-40B4-BE49-F238E27FC236}">
                  <a16:creationId xmlns:a16="http://schemas.microsoft.com/office/drawing/2014/main" id="{1EAB76A7-2054-9FE3-C136-7AA18204E53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06" y="4539"/>
              <a:ext cx="1654" cy="441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indent="-53340" algn="ctr"/>
              <a:r>
                <a:rPr lang="en-US" sz="12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Pog`onasimon</a:t>
              </a:r>
              <a:endParaRPr lang="ru-RU" sz="100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id="{1D8A509B-34AA-C993-F6D8-CF5837988F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06" y="4524"/>
              <a:ext cx="1179" cy="456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n-US" sz="12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Siniq</a:t>
              </a:r>
              <a:endParaRPr lang="ru-RU" sz="100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  <p:sp>
          <p:nvSpPr>
            <p:cNvPr id="13" name="Text Box 11">
              <a:extLst>
                <a:ext uri="{FF2B5EF4-FFF2-40B4-BE49-F238E27FC236}">
                  <a16:creationId xmlns:a16="http://schemas.microsoft.com/office/drawing/2014/main" id="{8F858B78-3034-1857-3A60-E7B738FDD9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81" y="5109"/>
              <a:ext cx="1800" cy="720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n-US" sz="12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Gorizontal pog`onasimon</a:t>
              </a:r>
              <a:endParaRPr lang="ru-RU" sz="100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  <p:sp>
          <p:nvSpPr>
            <p:cNvPr id="14" name="Text Box 12">
              <a:extLst>
                <a:ext uri="{FF2B5EF4-FFF2-40B4-BE49-F238E27FC236}">
                  <a16:creationId xmlns:a16="http://schemas.microsoft.com/office/drawing/2014/main" id="{204228D5-CA8B-D591-3067-211B56F50AA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81" y="5964"/>
              <a:ext cx="1794" cy="687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n-US" sz="12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Frontal pog`onasimon</a:t>
              </a:r>
              <a:endParaRPr lang="ru-RU" sz="100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  <p:sp>
          <p:nvSpPr>
            <p:cNvPr id="15" name="Text Box 13">
              <a:extLst>
                <a:ext uri="{FF2B5EF4-FFF2-40B4-BE49-F238E27FC236}">
                  <a16:creationId xmlns:a16="http://schemas.microsoft.com/office/drawing/2014/main" id="{B3F3F1D2-C862-834A-0C48-841A3CD9A6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66" y="6354"/>
              <a:ext cx="1389" cy="546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n-US" sz="12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Frontal</a:t>
              </a:r>
              <a:endParaRPr lang="ru-RU" sz="100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  <p:sp>
          <p:nvSpPr>
            <p:cNvPr id="16" name="Text Box 14">
              <a:extLst>
                <a:ext uri="{FF2B5EF4-FFF2-40B4-BE49-F238E27FC236}">
                  <a16:creationId xmlns:a16="http://schemas.microsoft.com/office/drawing/2014/main" id="{B17EAFA4-D5D5-D869-F08A-C9D8F0DCFB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66" y="6954"/>
              <a:ext cx="1407" cy="537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n-US" sz="12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Profil </a:t>
              </a:r>
              <a:endParaRPr lang="ru-RU" sz="100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  <p:sp>
          <p:nvSpPr>
            <p:cNvPr id="17" name="Text Box 15">
              <a:extLst>
                <a:ext uri="{FF2B5EF4-FFF2-40B4-BE49-F238E27FC236}">
                  <a16:creationId xmlns:a16="http://schemas.microsoft.com/office/drawing/2014/main" id="{8FCDFCEB-D221-7AA0-1899-72ADC509DB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05" y="4749"/>
              <a:ext cx="492" cy="1416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vert270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n-US" sz="12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Qiya</a:t>
              </a:r>
              <a:endParaRPr lang="ru-RU" sz="100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  <p:sp>
          <p:nvSpPr>
            <p:cNvPr id="18" name="Text Box 16">
              <a:extLst>
                <a:ext uri="{FF2B5EF4-FFF2-40B4-BE49-F238E27FC236}">
                  <a16:creationId xmlns:a16="http://schemas.microsoft.com/office/drawing/2014/main" id="{A8A38230-E07D-8F38-A531-7EBE44B1829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1" y="4749"/>
              <a:ext cx="549" cy="1416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vert270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n-US" sz="12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gorizontal</a:t>
              </a:r>
              <a:endParaRPr lang="ru-RU" sz="100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  <p:sp>
          <p:nvSpPr>
            <p:cNvPr id="19" name="Text Box 17">
              <a:extLst>
                <a:ext uri="{FF2B5EF4-FFF2-40B4-BE49-F238E27FC236}">
                  <a16:creationId xmlns:a16="http://schemas.microsoft.com/office/drawing/2014/main" id="{23D36579-BAB9-A4B4-F52B-149343E767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27" y="4749"/>
              <a:ext cx="487" cy="1416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vert270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n-US" sz="12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vertikal</a:t>
              </a:r>
              <a:endParaRPr lang="ru-RU" sz="100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76C3486D-9D78-B837-CC09-31B1D5EC9BFF}"/>
              </a:ext>
            </a:extLst>
          </p:cNvPr>
          <p:cNvSpPr txBox="1"/>
          <p:nvPr/>
        </p:nvSpPr>
        <p:spPr>
          <a:xfrm>
            <a:off x="6046785" y="5676300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Cyrl-UZ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5.2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-rasm.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Chizmada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qo`llaniladigan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turlari</a:t>
            </a:r>
            <a:endParaRPr lang="ru-RU" sz="12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6251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0218D1B5-096D-2B48-2001-2612EB4A3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6</a:t>
            </a:fld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3E49547-9300-2892-23FB-5BAA196F9E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7190" y="223687"/>
            <a:ext cx="9444814" cy="287502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A9B3268-3602-9879-64CF-3D24B73707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0787" y="2795826"/>
            <a:ext cx="9481217" cy="350038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3C1B7DB-DA6D-FA1A-8956-8693FCA34CB6}"/>
              </a:ext>
            </a:extLst>
          </p:cNvPr>
          <p:cNvSpPr txBox="1"/>
          <p:nvPr/>
        </p:nvSpPr>
        <p:spPr>
          <a:xfrm rot="16200000">
            <a:off x="8265000" y="2611160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Cyrl-UZ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5.3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-rasm.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Murakkab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qirqimlarning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belgilanishi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2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61112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DF4E2575-4D98-6203-A32E-C572ED57F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7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83CA30-BF28-2275-2246-F080D77127FB}"/>
              </a:ext>
            </a:extLst>
          </p:cNvPr>
          <p:cNvSpPr txBox="1"/>
          <p:nvPr/>
        </p:nvSpPr>
        <p:spPr>
          <a:xfrm>
            <a:off x="822960" y="322669"/>
            <a:ext cx="1070864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Agar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kesuvchi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tekisliklar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kesishuvchan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bo`lsa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siniq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/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Agar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buyumning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balandligi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bo`ylab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berilsa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bo`ylama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deyiladi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(3.13-rasm).</a:t>
            </a:r>
            <a:endParaRPr lang="ru-RU" sz="11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/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Agar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kesuvchi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tekisliklar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buyumning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balandligi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uzunligiga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perpendikulyar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yo`nalgan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bo`lsa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bo`lgan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ko`ndalang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deyiladi</a:t>
            </a:r>
            <a:r>
              <a:rPr lang="en-GB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(3.13-rasm).</a:t>
            </a:r>
            <a:endParaRPr lang="ru-RU" sz="11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7D71930D-B1AF-05D2-BA36-441A1BD4DA7B}"/>
              </a:ext>
            </a:extLst>
          </p:cNvPr>
          <p:cNvGrpSpPr>
            <a:grpSpLocks/>
          </p:cNvGrpSpPr>
          <p:nvPr/>
        </p:nvGrpSpPr>
        <p:grpSpPr bwMode="auto">
          <a:xfrm>
            <a:off x="2347594" y="1683068"/>
            <a:ext cx="7223125" cy="4037012"/>
            <a:chOff x="1521" y="12368"/>
            <a:chExt cx="9182" cy="4731"/>
          </a:xfrm>
        </p:grpSpPr>
        <p:grpSp>
          <p:nvGrpSpPr>
            <p:cNvPr id="7" name="Group 22">
              <a:extLst>
                <a:ext uri="{FF2B5EF4-FFF2-40B4-BE49-F238E27FC236}">
                  <a16:creationId xmlns:a16="http://schemas.microsoft.com/office/drawing/2014/main" id="{B0E4A2FE-7666-4736-4AA3-3B73BE2BA4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01" y="12970"/>
              <a:ext cx="9002" cy="4129"/>
              <a:chOff x="1341" y="1410"/>
              <a:chExt cx="9002" cy="4129"/>
            </a:xfrm>
          </p:grpSpPr>
          <p:pic>
            <p:nvPicPr>
              <p:cNvPr id="9" name="Picture 23" descr="Простой (вертикальный) разрез">
                <a:extLst>
                  <a:ext uri="{FF2B5EF4-FFF2-40B4-BE49-F238E27FC236}">
                    <a16:creationId xmlns:a16="http://schemas.microsoft.com/office/drawing/2014/main" id="{D9A3D883-4179-185D-A66A-08579E215BA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r:link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8638" t="11607" b="31851"/>
              <a:stretch>
                <a:fillRect/>
              </a:stretch>
            </p:blipFill>
            <p:spPr bwMode="auto">
              <a:xfrm>
                <a:off x="6591" y="1674"/>
                <a:ext cx="3752" cy="3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0" name="Group 24">
                <a:extLst>
                  <a:ext uri="{FF2B5EF4-FFF2-40B4-BE49-F238E27FC236}">
                    <a16:creationId xmlns:a16="http://schemas.microsoft.com/office/drawing/2014/main" id="{3CD6E1B7-FD4F-3FC3-8224-D366BB377FE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341" y="1410"/>
                <a:ext cx="5289" cy="4129"/>
                <a:chOff x="1341" y="1410"/>
                <a:chExt cx="5289" cy="4129"/>
              </a:xfrm>
            </p:grpSpPr>
            <p:pic>
              <p:nvPicPr>
                <p:cNvPr id="11" name="Picture 25" descr="Простой (вертикальный) разрез">
                  <a:extLst>
                    <a:ext uri="{FF2B5EF4-FFF2-40B4-BE49-F238E27FC236}">
                      <a16:creationId xmlns:a16="http://schemas.microsoft.com/office/drawing/2014/main" id="{9B90ADA1-FD3D-7352-EDF2-2BAD6264A970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2" r:link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7683" r="42068" b="16710"/>
                <a:stretch>
                  <a:fillRect/>
                </a:stretch>
              </p:blipFill>
              <p:spPr bwMode="auto">
                <a:xfrm>
                  <a:off x="1341" y="1494"/>
                  <a:ext cx="5255" cy="404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2" name="Text Box 26">
                  <a:extLst>
                    <a:ext uri="{FF2B5EF4-FFF2-40B4-BE49-F238E27FC236}">
                      <a16:creationId xmlns:a16="http://schemas.microsoft.com/office/drawing/2014/main" id="{07AD9AF7-B62B-0817-6202-E5A96E63BD5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761" y="1410"/>
                  <a:ext cx="1869" cy="405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r>
                    <a:rPr lang="ru-RU" sz="1000">
                      <a:effectLst/>
                      <a:latin typeface="Arial" panose="020B0604020202020204" pitchFamily="34" charset="0"/>
                      <a:ea typeface="Times New Roman" panose="02020603050405020304" pitchFamily="18" charset="0"/>
                    </a:rPr>
                    <a:t> </a:t>
                  </a:r>
                </a:p>
              </p:txBody>
            </p:sp>
            <p:sp>
              <p:nvSpPr>
                <p:cNvPr id="13" name="Text Box 27">
                  <a:extLst>
                    <a:ext uri="{FF2B5EF4-FFF2-40B4-BE49-F238E27FC236}">
                      <a16:creationId xmlns:a16="http://schemas.microsoft.com/office/drawing/2014/main" id="{0E1D3735-BAF7-6884-FE68-1A26D5515AD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581" y="3699"/>
                  <a:ext cx="483" cy="372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r>
                    <a:rPr lang="en-US" sz="1000">
                      <a:solidFill>
                        <a:srgbClr val="FF0000"/>
                      </a:solidFill>
                      <a:effectLst/>
                      <a:latin typeface="Arial" panose="020B0604020202020204" pitchFamily="34" charset="0"/>
                      <a:ea typeface="Times New Roman" panose="02020603050405020304" pitchFamily="18" charset="0"/>
                    </a:rPr>
                    <a:t>b</a:t>
                  </a:r>
                  <a:endParaRPr lang="ru-RU" sz="1000">
                    <a:effectLst/>
                    <a:latin typeface="Arial" panose="020B0604020202020204" pitchFamily="34" charset="0"/>
                    <a:ea typeface="Times New Roman" panose="02020603050405020304" pitchFamily="18" charset="0"/>
                  </a:endParaRPr>
                </a:p>
              </p:txBody>
            </p:sp>
          </p:grpSp>
        </p:grpSp>
        <p:sp>
          <p:nvSpPr>
            <p:cNvPr id="8" name="Text Box 28">
              <a:extLst>
                <a:ext uri="{FF2B5EF4-FFF2-40B4-BE49-F238E27FC236}">
                  <a16:creationId xmlns:a16="http://schemas.microsoft.com/office/drawing/2014/main" id="{6C03B137-4F5F-023A-50B5-79540D3D4A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21" y="12368"/>
              <a:ext cx="7509" cy="591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n-US" sz="10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Bitta kesuvchi tekislik yordamida bajarilgan qirqim oddiy qirqim deyiladi.</a:t>
              </a:r>
              <a:endParaRPr lang="ru-RU" sz="100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41755BA5-5BB4-BFB1-4398-02C2E850CBEC}"/>
              </a:ext>
            </a:extLst>
          </p:cNvPr>
          <p:cNvSpPr txBox="1"/>
          <p:nvPr/>
        </p:nvSpPr>
        <p:spPr>
          <a:xfrm>
            <a:off x="3004797" y="5977077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Cyrl-UZ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5.4-rasm. Oddiy frontal qirqim</a:t>
            </a:r>
            <a:endParaRPr lang="ru-RU" sz="12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7353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0D78D460-3CD9-668E-3D0F-51DA84E7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8</a:t>
            </a:fld>
            <a:endParaRPr lang="ru-RU" dirty="0"/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8BBE5F6C-DA9D-F72F-EAE4-BDADFFE8BABB}"/>
              </a:ext>
            </a:extLst>
          </p:cNvPr>
          <p:cNvGrpSpPr>
            <a:grpSpLocks/>
          </p:cNvGrpSpPr>
          <p:nvPr/>
        </p:nvGrpSpPr>
        <p:grpSpPr bwMode="auto">
          <a:xfrm>
            <a:off x="1337190" y="291653"/>
            <a:ext cx="9438639" cy="6004560"/>
            <a:chOff x="2010" y="1189"/>
            <a:chExt cx="9411" cy="5983"/>
          </a:xfrm>
        </p:grpSpPr>
        <p:grpSp>
          <p:nvGrpSpPr>
            <p:cNvPr id="5" name="Group 31">
              <a:extLst>
                <a:ext uri="{FF2B5EF4-FFF2-40B4-BE49-F238E27FC236}">
                  <a16:creationId xmlns:a16="http://schemas.microsoft.com/office/drawing/2014/main" id="{8809AB54-95D0-244F-AA11-5A84CEAEFD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84" y="1189"/>
              <a:ext cx="9137" cy="5983"/>
              <a:chOff x="1843" y="1364"/>
              <a:chExt cx="9137" cy="5983"/>
            </a:xfrm>
          </p:grpSpPr>
          <p:pic>
            <p:nvPicPr>
              <p:cNvPr id="8" name="Picture 32" descr="Разрезы продольные, поперечные, наклонные">
                <a:extLst>
                  <a:ext uri="{FF2B5EF4-FFF2-40B4-BE49-F238E27FC236}">
                    <a16:creationId xmlns:a16="http://schemas.microsoft.com/office/drawing/2014/main" id="{CF7D8745-C59A-28A4-18E5-B722865E772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r:link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43" y="1364"/>
                <a:ext cx="9071" cy="537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" name="Text Box 33">
                <a:extLst>
                  <a:ext uri="{FF2B5EF4-FFF2-40B4-BE49-F238E27FC236}">
                    <a16:creationId xmlns:a16="http://schemas.microsoft.com/office/drawing/2014/main" id="{4C82E947-F327-E858-7179-A7BC796F177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861" y="5454"/>
                <a:ext cx="7119" cy="1893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r>
                  <a:rPr lang="en-US" sz="12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Agar kesuvchi tekislik gorizontal proyeksiya tedisligi bilan ma`lum bir burchak tashkil qilsa, qirqim qiya qirqim deyiladi.</a:t>
                </a:r>
                <a:endParaRPr lang="ru-RU" sz="1000">
                  <a:effectLst/>
                  <a:latin typeface="Arial" panose="020B0604020202020204" pitchFamily="34" charset="0"/>
                  <a:ea typeface="Times New Roman" panose="02020603050405020304" pitchFamily="18" charset="0"/>
                </a:endParaRPr>
              </a:p>
              <a:p>
                <a:r>
                  <a:rPr lang="en-US" sz="12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Qirqim va ko`rinishlarning bir qismi, tutash to`lqin chiziq bilan ajratilgan holda, birlashtirilishi mumkin.</a:t>
                </a:r>
                <a:endParaRPr lang="ru-RU" sz="1000">
                  <a:effectLst/>
                  <a:latin typeface="Arial" panose="020B0604020202020204" pitchFamily="34" charset="0"/>
                  <a:ea typeface="Times New Roman" panose="02020603050405020304" pitchFamily="18" charset="0"/>
                </a:endParaRPr>
              </a:p>
              <a:p>
                <a:r>
                  <a:rPr lang="en-US" sz="12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Simmetrik shakllar yarim qirqim va yarim ko`rinishh holiday birlashtirilsa, ularni simmetriya o`qi ajratib turadi.</a:t>
                </a:r>
                <a:endParaRPr lang="ru-RU" sz="1000">
                  <a:effectLst/>
                  <a:latin typeface="Arial" panose="020B0604020202020204" pitchFamily="34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0" name="Text Box 34">
                <a:extLst>
                  <a:ext uri="{FF2B5EF4-FFF2-40B4-BE49-F238E27FC236}">
                    <a16:creationId xmlns:a16="http://schemas.microsoft.com/office/drawing/2014/main" id="{5CFC5E0A-1569-6972-F1AB-C98E03B09EB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281" y="4914"/>
                <a:ext cx="3294" cy="59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r>
                  <a:rPr lang="ru-RU" sz="1000">
                    <a:effectLst/>
                    <a:latin typeface="Arial" panose="020B0604020202020204" pitchFamily="34" charset="0"/>
                    <a:ea typeface="Times New Roman" panose="02020603050405020304" pitchFamily="18" charset="0"/>
                  </a:rPr>
                  <a:t> </a:t>
                </a:r>
              </a:p>
            </p:txBody>
          </p:sp>
        </p:grpSp>
        <p:sp>
          <p:nvSpPr>
            <p:cNvPr id="6" name="Text Box 35">
              <a:extLst>
                <a:ext uri="{FF2B5EF4-FFF2-40B4-BE49-F238E27FC236}">
                  <a16:creationId xmlns:a16="http://schemas.microsoft.com/office/drawing/2014/main" id="{8B7D8130-6B8C-BF6D-7895-D577D9D40B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81" y="3059"/>
              <a:ext cx="564" cy="47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n-US" sz="10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B</a:t>
              </a:r>
              <a:endParaRPr lang="ru-RU" sz="100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  <p:sp>
          <p:nvSpPr>
            <p:cNvPr id="7" name="Text Box 36">
              <a:extLst>
                <a:ext uri="{FF2B5EF4-FFF2-40B4-BE49-F238E27FC236}">
                  <a16:creationId xmlns:a16="http://schemas.microsoft.com/office/drawing/2014/main" id="{A757B1B9-906C-CC7B-594A-CE1B51240F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10" y="3078"/>
              <a:ext cx="564" cy="47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n-US" sz="10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B</a:t>
              </a:r>
              <a:endParaRPr lang="ru-RU" sz="100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11" name="Надпись 20">
            <a:extLst>
              <a:ext uri="{FF2B5EF4-FFF2-40B4-BE49-F238E27FC236}">
                <a16:creationId xmlns:a16="http://schemas.microsoft.com/office/drawing/2014/main" id="{3CAD85C2-B419-86B5-6F92-9A298B6DED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9438" y="5943600"/>
            <a:ext cx="5851762" cy="58830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914400" indent="-914400" algn="ctr"/>
            <a:r>
              <a:rPr lang="uz-Cyrl-UZ" sz="16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5.5</a:t>
            </a:r>
            <a:r>
              <a:rPr lang="en-US" sz="16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-rasm. Qiya qirqim,  ko`rinish va qirqimlarning birgalikdagi tasvirlanishi.</a:t>
            </a:r>
            <a:endParaRPr lang="ru-RU" sz="110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95798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04EFA41F-6235-6FBE-6BEF-FF4C1859C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9</a:t>
            </a:fld>
            <a:endParaRPr lang="ru-RU" dirty="0"/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DDD14C92-8B03-BFF8-C00A-998F6B50018B}"/>
              </a:ext>
            </a:extLst>
          </p:cNvPr>
          <p:cNvGrpSpPr>
            <a:grpSpLocks/>
          </p:cNvGrpSpPr>
          <p:nvPr/>
        </p:nvGrpSpPr>
        <p:grpSpPr bwMode="auto">
          <a:xfrm>
            <a:off x="2272067" y="617660"/>
            <a:ext cx="8200330" cy="5622679"/>
            <a:chOff x="1881" y="899"/>
            <a:chExt cx="8820" cy="5040"/>
          </a:xfrm>
        </p:grpSpPr>
        <p:pic>
          <p:nvPicPr>
            <p:cNvPr id="5" name="Picture 39" descr="Разрезы местные">
              <a:extLst>
                <a:ext uri="{FF2B5EF4-FFF2-40B4-BE49-F238E27FC236}">
                  <a16:creationId xmlns:a16="http://schemas.microsoft.com/office/drawing/2014/main" id="{5C9EBE92-E0FB-E044-78DC-D054CE61C8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1" y="899"/>
              <a:ext cx="8404" cy="42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40">
              <a:extLst>
                <a:ext uri="{FF2B5EF4-FFF2-40B4-BE49-F238E27FC236}">
                  <a16:creationId xmlns:a16="http://schemas.microsoft.com/office/drawing/2014/main" id="{ECCC80C1-7119-7A9F-E936-006EDB7455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84" y="957"/>
              <a:ext cx="4136" cy="800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n-US" sz="12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Mahalliy qirqim tutash to`lqin chiziq bilan belgilanadi.</a:t>
              </a:r>
              <a:endParaRPr lang="ru-RU" sz="100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  <p:sp>
          <p:nvSpPr>
            <p:cNvPr id="7" name="Text Box 41">
              <a:extLst>
                <a:ext uri="{FF2B5EF4-FFF2-40B4-BE49-F238E27FC236}">
                  <a16:creationId xmlns:a16="http://schemas.microsoft.com/office/drawing/2014/main" id="{A31EA8C8-49EA-1B3D-2D92-1A18C67EF2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85" y="4326"/>
              <a:ext cx="3079" cy="74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ru-RU" sz="10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8" name="Text Box 42">
              <a:extLst>
                <a:ext uri="{FF2B5EF4-FFF2-40B4-BE49-F238E27FC236}">
                  <a16:creationId xmlns:a16="http://schemas.microsoft.com/office/drawing/2014/main" id="{908AA7C8-4856-E0EE-3538-65C9A62607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1" y="5308"/>
              <a:ext cx="8280" cy="63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uz-Cyrl-UZ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5</a:t>
              </a:r>
              <a:r>
                <a:rPr lang="en-US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.</a:t>
              </a:r>
              <a:r>
                <a:rPr lang="uz-Cyrl-UZ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6</a:t>
              </a:r>
              <a:r>
                <a:rPr lang="en-US" sz="12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-rasm. Mahalliy qirqimlarning belgilanishi chizmada belgilanishi.</a:t>
              </a:r>
              <a:endParaRPr lang="ru-RU" sz="100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181723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2FA8260E-6E42-9B5D-2578-E78F61C7F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10</a:t>
            </a:fld>
            <a:endParaRPr lang="ru-RU" dirty="0"/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945C4A21-BC1B-5497-296F-120010DD8A4A}"/>
              </a:ext>
            </a:extLst>
          </p:cNvPr>
          <p:cNvGrpSpPr>
            <a:grpSpLocks/>
          </p:cNvGrpSpPr>
          <p:nvPr/>
        </p:nvGrpSpPr>
        <p:grpSpPr bwMode="auto">
          <a:xfrm>
            <a:off x="1981200" y="603885"/>
            <a:ext cx="8491197" cy="5650230"/>
            <a:chOff x="1881" y="2364"/>
            <a:chExt cx="9071" cy="5646"/>
          </a:xfrm>
        </p:grpSpPr>
        <p:pic>
          <p:nvPicPr>
            <p:cNvPr id="5" name="Picture 44" descr="Разрез сложный ступенчатый">
              <a:extLst>
                <a:ext uri="{FF2B5EF4-FFF2-40B4-BE49-F238E27FC236}">
                  <a16:creationId xmlns:a16="http://schemas.microsoft.com/office/drawing/2014/main" id="{FD726488-D07F-2DB3-9054-0B7C50AB2F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884"/>
            <a:stretch>
              <a:fillRect/>
            </a:stretch>
          </p:blipFill>
          <p:spPr bwMode="auto">
            <a:xfrm>
              <a:off x="1881" y="2364"/>
              <a:ext cx="9071" cy="4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45">
              <a:extLst>
                <a:ext uri="{FF2B5EF4-FFF2-40B4-BE49-F238E27FC236}">
                  <a16:creationId xmlns:a16="http://schemas.microsoft.com/office/drawing/2014/main" id="{C0BFE05D-40EC-D783-3B0A-889E2C66C1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41" y="5814"/>
              <a:ext cx="4140" cy="14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n-US" sz="1600" dirty="0" err="1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O`zaro</a:t>
              </a:r>
              <a:r>
                <a:rPr lang="en-US" sz="16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parallel  </a:t>
              </a:r>
              <a:r>
                <a:rPr lang="en-US" sz="1600" dirty="0" err="1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kesuvchi</a:t>
              </a:r>
              <a:r>
                <a:rPr lang="en-US" sz="16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r>
                <a:rPr lang="en-US" sz="1600" dirty="0" err="1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tekisliklar</a:t>
              </a:r>
              <a:r>
                <a:rPr lang="en-US" sz="16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r>
                <a:rPr lang="en-US" sz="1600" dirty="0" err="1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yordamida</a:t>
              </a:r>
              <a:r>
                <a:rPr lang="en-US" sz="16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r>
                <a:rPr lang="en-US" sz="1600" dirty="0" err="1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hosil</a:t>
              </a:r>
              <a:r>
                <a:rPr lang="en-US" sz="16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r>
                <a:rPr lang="en-US" sz="1600" dirty="0" err="1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qilingan</a:t>
              </a:r>
              <a:r>
                <a:rPr lang="en-US" sz="16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r>
                <a:rPr lang="en-US" sz="1600" dirty="0" err="1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qirqim</a:t>
              </a:r>
              <a:r>
                <a:rPr lang="en-US" sz="16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r>
                <a:rPr lang="en-US" sz="1600" dirty="0" err="1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murakkab</a:t>
              </a:r>
              <a:r>
                <a:rPr lang="en-US" sz="16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r>
                <a:rPr lang="en-US" sz="1600" dirty="0" err="1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pog`onasimon</a:t>
              </a:r>
              <a:r>
                <a:rPr lang="en-US" sz="16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r>
                <a:rPr lang="en-US" sz="1600" dirty="0" err="1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qirqim</a:t>
              </a:r>
              <a:r>
                <a:rPr lang="en-US" sz="16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 </a:t>
              </a:r>
              <a:r>
                <a:rPr lang="en-US" sz="1600" dirty="0" err="1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deyiladi</a:t>
              </a:r>
              <a:r>
                <a:rPr lang="en-US" sz="16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.</a:t>
              </a:r>
              <a:endParaRPr lang="ru-RU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  <p:sp>
          <p:nvSpPr>
            <p:cNvPr id="7" name="Text Box 46">
              <a:extLst>
                <a:ext uri="{FF2B5EF4-FFF2-40B4-BE49-F238E27FC236}">
                  <a16:creationId xmlns:a16="http://schemas.microsoft.com/office/drawing/2014/main" id="{C6C8B031-F7BE-DBA3-48CF-F4EE8D3B946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01" y="7434"/>
              <a:ext cx="7560" cy="57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n-US" sz="20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5</a:t>
              </a:r>
              <a:r>
                <a:rPr lang="uz-Cyrl-UZ" sz="20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.7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-rasm.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Murakkab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frontal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pog`onasimon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20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qirqim</a:t>
              </a:r>
              <a:r>
                <a:rPr lang="en-US" sz="20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.</a:t>
              </a:r>
              <a:endParaRPr lang="ru-RU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70511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11</a:t>
            </a:fld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10" y="2072179"/>
            <a:ext cx="4768362" cy="317890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718949" y="5606148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3"/>
              </a:rPr>
              <a:t>Unsplash</a:t>
            </a:r>
            <a:r>
              <a:rPr lang="en-US" sz="1050" dirty="0">
                <a:hlinkClick r:id="rId3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C044ED-5CA5-78B5-403D-666A4074808C}"/>
              </a:ext>
            </a:extLst>
          </p:cNvPr>
          <p:cNvSpPr txBox="1"/>
          <p:nvPr/>
        </p:nvSpPr>
        <p:spPr>
          <a:xfrm>
            <a:off x="5354320" y="673534"/>
            <a:ext cx="632968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z-Cyrl-UZ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Kesuvchi tekislikning vaziyati, qarash (nigoh) yonalishi va qirqim 3.10-rasmda keltirilgan jadvalga asosan belgilanadi. Quyidagi uchta shart bajarilsa, kesuvchi tekislik vaziyati ko`rsatilmaydi va qirqim yozuv bilan belgilanmaydi:</a:t>
            </a:r>
            <a:endParaRPr lang="ru-RU" sz="14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 fontAlgn="base" hangingPunct="0">
              <a:buFont typeface="+mj-lt"/>
              <a:buAutoNum type="alphaLcParenR"/>
              <a:tabLst>
                <a:tab pos="457200" algn="l"/>
              </a:tabLst>
            </a:pP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kesuvchi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tekislik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buyumning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simmetriya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tekisligi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ustma-ust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tushadi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.;</a:t>
            </a:r>
            <a:endParaRPr lang="ru-RU" sz="14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 fontAlgn="base" hangingPunct="0">
              <a:buFont typeface="+mj-lt"/>
              <a:buAutoNum type="alphaLcParenR"/>
              <a:tabLst>
                <a:tab pos="457200" algn="l"/>
              </a:tabLst>
            </a:pP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bevosita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proyeksiya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bog`liqlikda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joylashadi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4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lvl="0" indent="-342900" algn="just" fontAlgn="base" hangingPunct="0">
              <a:buFont typeface="+mj-lt"/>
              <a:buAutoNum type="alphaLcParenR"/>
              <a:tabLst>
                <a:tab pos="457200" algn="l"/>
              </a:tabLst>
            </a:pP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frontal,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gorizontal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profil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28600" algn="just"/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Vertikal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(frontal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profil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proyeksiya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tekisliklariga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parallel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bo`lmagan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qirqimlarni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burib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bajarish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ruxsat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burilgan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belgisi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qo`yiladi</a:t>
            </a:r>
            <a:r>
              <a:rPr lang="uz-Cyrl-UZ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4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3643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12</a:t>
            </a:fld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0517" y="1546621"/>
            <a:ext cx="2523759" cy="383427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824047" y="564988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/>
              <a:t>Kevin</a:t>
            </a:r>
            <a:r>
              <a:rPr lang="ru-RU" dirty="0"/>
              <a:t> V. (2022). </a:t>
            </a:r>
            <a:r>
              <a:rPr lang="ru-RU" dirty="0" err="1"/>
              <a:t>The</a:t>
            </a:r>
            <a:r>
              <a:rPr lang="ru-RU" dirty="0"/>
              <a:t> </a:t>
            </a:r>
            <a:r>
              <a:rPr lang="ru-RU" dirty="0" err="1"/>
              <a:t>Articulated</a:t>
            </a:r>
            <a:r>
              <a:rPr lang="ru-RU" dirty="0"/>
              <a:t> </a:t>
            </a:r>
            <a:r>
              <a:rPr lang="ru-RU" dirty="0" err="1"/>
              <a:t>Wall</a:t>
            </a:r>
            <a:r>
              <a:rPr lang="ru-RU" dirty="0"/>
              <a:t>, </a:t>
            </a:r>
            <a:r>
              <a:rPr lang="ru-RU" dirty="0" err="1"/>
              <a:t>better</a:t>
            </a:r>
            <a:r>
              <a:rPr lang="ru-RU" dirty="0"/>
              <a:t> </a:t>
            </a:r>
            <a:r>
              <a:rPr lang="ru-RU" dirty="0" err="1"/>
              <a:t>known</a:t>
            </a:r>
            <a:r>
              <a:rPr lang="ru-RU" dirty="0"/>
              <a:t> </a:t>
            </a:r>
            <a:r>
              <a:rPr lang="ru-RU" dirty="0" err="1"/>
              <a:t>as</a:t>
            </a:r>
            <a:r>
              <a:rPr lang="ru-RU" dirty="0"/>
              <a:t> </a:t>
            </a:r>
            <a:r>
              <a:rPr lang="ru-RU" dirty="0" err="1"/>
              <a:t>the</a:t>
            </a:r>
            <a:r>
              <a:rPr lang="ru-RU" dirty="0"/>
              <a:t> I-25 </a:t>
            </a:r>
            <a:r>
              <a:rPr lang="ru-RU" dirty="0" err="1"/>
              <a:t>french</a:t>
            </a:r>
            <a:r>
              <a:rPr lang="ru-RU" dirty="0"/>
              <a:t> </a:t>
            </a:r>
            <a:r>
              <a:rPr lang="ru-RU" dirty="0" err="1"/>
              <a:t>fries</a:t>
            </a:r>
            <a:r>
              <a:rPr lang="ru-RU" dirty="0"/>
              <a:t> </a:t>
            </a:r>
            <a:r>
              <a:rPr lang="ru-RU" dirty="0" err="1"/>
              <a:t>by</a:t>
            </a:r>
            <a:r>
              <a:rPr lang="ru-RU" dirty="0"/>
              <a:t> </a:t>
            </a:r>
            <a:r>
              <a:rPr lang="ru-RU" dirty="0" err="1"/>
              <a:t>Herbert</a:t>
            </a:r>
            <a:r>
              <a:rPr lang="ru-RU" dirty="0"/>
              <a:t> </a:t>
            </a:r>
            <a:r>
              <a:rPr lang="ru-RU" dirty="0" err="1"/>
              <a:t>Bayer</a:t>
            </a:r>
            <a:r>
              <a:rPr lang="ru-RU" dirty="0"/>
              <a:t>. </a:t>
            </a:r>
            <a:r>
              <a:rPr lang="ru-RU" dirty="0" err="1"/>
              <a:t>Unsplash</a:t>
            </a:r>
            <a:r>
              <a:rPr lang="ru-RU" dirty="0"/>
              <a:t>. https://unsplash.com/photos/-NUxh4Xop74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A83B95-BC55-A395-DA51-2EB67ECCDE25}"/>
              </a:ext>
            </a:extLst>
          </p:cNvPr>
          <p:cNvSpPr txBox="1"/>
          <p:nvPr/>
        </p:nvSpPr>
        <p:spPr>
          <a:xfrm>
            <a:off x="640080" y="881469"/>
            <a:ext cx="815848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algn="just"/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Gorizontal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frontal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profil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qirqimlar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ko`rinishlarda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tasvirlanishi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uz-Cyrl-UZ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28600" algn="just"/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Mahalliy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qirqimlar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ko`rinishda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to`lqin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ajratiladi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chuzuqlar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tasvirning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chiziqlar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ustma-ust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tutashmasligi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uz-Cyrl-UZ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ko`rinish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birgalikda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tasvirlanishi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o`zaro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to`lqin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ajratiladi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tasvirning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chiziqlari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ustma-ust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tushmasligi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28600" algn="just"/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Agar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ko`rinish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birlashsa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simmetrik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shakl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bo`lsa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ajratuvchi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vazifasini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simmetriya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o`qi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bajaradi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Agar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tasvirning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biror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chizig`i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simmetriya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o`qi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ustma-ust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tushsa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qobirg`a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qirqimni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ko`rinish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birlashtirib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bo`lmaydi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ko`rinishning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qirqimning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birlashtiriladi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aksincha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ko`rinish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birgalikda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tasvirlangan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simmetriya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o`qining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o`ng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tomonida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joylashadi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200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13</a:t>
            </a:fld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43" y="913034"/>
            <a:ext cx="4037384" cy="53831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5724744" y="6351613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3"/>
              </a:rPr>
              <a:t>Unsplash</a:t>
            </a:r>
            <a:r>
              <a:rPr lang="en-US" sz="1050" dirty="0">
                <a:hlinkClick r:id="rId3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55C8FE-4550-E46A-7B10-BB4C03DDA989}"/>
              </a:ext>
            </a:extLst>
          </p:cNvPr>
          <p:cNvSpPr txBox="1"/>
          <p:nvPr/>
        </p:nvSpPr>
        <p:spPr>
          <a:xfrm>
            <a:off x="633184" y="582920"/>
            <a:ext cx="6570255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algn="just"/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kesuvchi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tekisliklar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qilingan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kesim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shakllari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biridan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hech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chiziqlar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ajratilmaydi</a:t>
            </a:r>
            <a:r>
              <a:rPr lang="uz-Cyrl-UZ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Murakkab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pog`onasimon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ko`rinishlarining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chizilishi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chizmaning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istalgan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joyiga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chiqib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tasvirlanishi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Siniq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qirqimlarda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kesuvchi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tekisliklar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tekislik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jipslashgunga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qadar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shartli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buriladi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burilish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yo`nalishi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qarash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yo`nalishi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ustma-ust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tushishi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shart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emas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Agar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jipslangan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tekislik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proeksiya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tekisliklaridan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biriga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parallel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bo`lsa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siniq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qirqimni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ko`rinishda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tasvirlash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Pog`onasimon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qirqimni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siniq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murakkab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ko`rinishida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tasvirlash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4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8405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9DB7816C-9472-1949-6F8A-F49206C6F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14</a:t>
            </a:fld>
            <a:endParaRPr lang="ru-RU" dirty="0"/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AD3410FB-DF18-6F85-2843-F851217421C0}"/>
              </a:ext>
            </a:extLst>
          </p:cNvPr>
          <p:cNvGrpSpPr>
            <a:grpSpLocks/>
          </p:cNvGrpSpPr>
          <p:nvPr/>
        </p:nvGrpSpPr>
        <p:grpSpPr bwMode="auto">
          <a:xfrm>
            <a:off x="1158240" y="447040"/>
            <a:ext cx="10271760" cy="5618480"/>
            <a:chOff x="1701" y="11163"/>
            <a:chExt cx="8820" cy="5168"/>
          </a:xfrm>
        </p:grpSpPr>
        <p:pic>
          <p:nvPicPr>
            <p:cNvPr id="5" name="Picture 48" descr="Разрез сложный ломаный">
              <a:extLst>
                <a:ext uri="{FF2B5EF4-FFF2-40B4-BE49-F238E27FC236}">
                  <a16:creationId xmlns:a16="http://schemas.microsoft.com/office/drawing/2014/main" id="{AABF8DFE-2336-2B99-0829-CBC9E7FD2A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81" y="11796"/>
              <a:ext cx="7625" cy="45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49">
              <a:extLst>
                <a:ext uri="{FF2B5EF4-FFF2-40B4-BE49-F238E27FC236}">
                  <a16:creationId xmlns:a16="http://schemas.microsoft.com/office/drawing/2014/main" id="{EF80A494-FD37-000B-D528-28CD46EC08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01" y="15066"/>
              <a:ext cx="7920" cy="12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n-US" sz="10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  <a:p>
              <a:r>
                <a:rPr lang="en-US" sz="1000" dirty="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 </a:t>
              </a:r>
              <a:endParaRPr lang="ru-RU" sz="1000" dirty="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  <a:p>
              <a:pPr algn="ctr"/>
              <a:r>
                <a:rPr lang="uz-Cyrl-UZ" sz="24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5.8</a:t>
              </a:r>
              <a:r>
                <a:rPr lang="en-US" sz="24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-rasm. </a:t>
              </a:r>
              <a:r>
                <a:rPr lang="en-US" sz="24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Murakkab</a:t>
              </a:r>
              <a:r>
                <a:rPr lang="en-US" sz="24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24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siniq</a:t>
              </a:r>
              <a:r>
                <a:rPr lang="en-US" sz="24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r>
                <a:rPr lang="en-US" sz="2400" b="1" dirty="0" err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qirqim</a:t>
              </a:r>
              <a:r>
                <a:rPr lang="en-US" sz="24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.</a:t>
              </a:r>
              <a:endParaRPr lang="ru-RU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  <p:sp>
          <p:nvSpPr>
            <p:cNvPr id="7" name="Text Box 50">
              <a:extLst>
                <a:ext uri="{FF2B5EF4-FFF2-40B4-BE49-F238E27FC236}">
                  <a16:creationId xmlns:a16="http://schemas.microsoft.com/office/drawing/2014/main" id="{9BFC2935-0064-06C1-876A-55048023DD4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36" y="14346"/>
              <a:ext cx="3600" cy="72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ru-RU" sz="10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8" name="Text Box 51">
              <a:extLst>
                <a:ext uri="{FF2B5EF4-FFF2-40B4-BE49-F238E27FC236}">
                  <a16:creationId xmlns:a16="http://schemas.microsoft.com/office/drawing/2014/main" id="{A55BFCB4-8CFE-A893-242D-38FA194731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1" y="11826"/>
              <a:ext cx="3819" cy="68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ru-RU" sz="10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9" name="Text Box 52">
              <a:extLst>
                <a:ext uri="{FF2B5EF4-FFF2-40B4-BE49-F238E27FC236}">
                  <a16:creationId xmlns:a16="http://schemas.microsoft.com/office/drawing/2014/main" id="{01A8CFA9-9C55-0446-E472-8437B1D50C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1" y="11163"/>
              <a:ext cx="8820" cy="591"/>
            </a:xfrm>
            <a:prstGeom prst="rect">
              <a:avLst/>
            </a:prstGeom>
            <a:solidFill>
              <a:srgbClr val="FFFFFF"/>
            </a:solidFill>
            <a:ln w="9525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n-US" sz="2400" b="1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Siniq qirqimlar o`zqro kesishuvchi tekisliklar yordamida hosil qilinadi.</a:t>
              </a:r>
              <a:endParaRPr lang="ru-RU" sz="2400">
                <a:effectLst/>
                <a:latin typeface="Arial" panose="020B0604020202020204" pitchFamily="34" charset="0"/>
                <a:ea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90029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15</a:t>
            </a:fld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23" y="1633797"/>
            <a:ext cx="2391395" cy="42459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964978" y="5880715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3"/>
              </a:rPr>
              <a:t>Unsplash</a:t>
            </a:r>
            <a:r>
              <a:rPr lang="en-US" sz="1050" dirty="0">
                <a:hlinkClick r:id="rId3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203CFB-BE12-0D69-9431-808603B42C65}"/>
              </a:ext>
            </a:extLst>
          </p:cNvPr>
          <p:cNvSpPr txBox="1"/>
          <p:nvPr/>
        </p:nvSpPr>
        <p:spPr>
          <a:xfrm>
            <a:off x="3545839" y="694681"/>
            <a:ext cx="8298157" cy="529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/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CHIZMALARNI CHIZISHDAGI SODDALASHTIRISHLAR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ctr"/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 SHARTLI BELGILASHLAR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US" b="1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just"/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Chizmalarni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soddalashtirish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chizishda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shartlilik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soddalashtirishlardan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foydalaniladi.Chizmada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tasvirlar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ko`rinish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kesim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bo`lishi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ammo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chizmaning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to`la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tushunarli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bo`lishini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ta'minlashi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Chizmalardagi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shartli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yozuvlar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standart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talablarga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bo`lishi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Chizmada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shartlilik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soddalashtirishlar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qo`llaniladi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just"/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  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Diametr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belgisi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silindr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konus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shaklidagi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sodda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detallarni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ko`rinishda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tasvirlashga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just"/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Chizmadagi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kvadratning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o`lchamlari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(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jumladan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kvadrat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teshiklarning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o`lchamlari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ham)    P 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ko`rsatiladi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Agar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kvadrat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sterjen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kvadrat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teshikning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yoni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chizmada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bittagina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tasvirda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bo`lsa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  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kvadrat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tekisligini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ko`rsatish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unga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ingichka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diagonallar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chizish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tavsiya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Kvadrat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ikkita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tasvirda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hollarda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diagonallar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chizishga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ruxsat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GB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4411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3ECCE9AB-E83B-0F28-82B6-67AEE37FE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16</a:t>
            </a:fld>
            <a:endParaRPr lang="ru-RU" dirty="0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D4F5DA3B-B80A-BB89-9C5C-3456F9C229F6}"/>
              </a:ext>
            </a:extLst>
          </p:cNvPr>
          <p:cNvGrpSpPr>
            <a:grpSpLocks/>
          </p:cNvGrpSpPr>
          <p:nvPr/>
        </p:nvGrpSpPr>
        <p:grpSpPr bwMode="auto">
          <a:xfrm>
            <a:off x="7305040" y="1024400"/>
            <a:ext cx="4135120" cy="4878560"/>
            <a:chOff x="1944" y="2335"/>
            <a:chExt cx="3041" cy="4831"/>
          </a:xfrm>
        </p:grpSpPr>
        <p:pic>
          <p:nvPicPr>
            <p:cNvPr id="8" name="Picture 90" descr="Условности и упрощения на чертежах">
              <a:extLst>
                <a:ext uri="{FF2B5EF4-FFF2-40B4-BE49-F238E27FC236}">
                  <a16:creationId xmlns:a16="http://schemas.microsoft.com/office/drawing/2014/main" id="{1A82A20F-244E-0070-CEF8-CC89825DB2E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475" b="3012"/>
            <a:stretch>
              <a:fillRect/>
            </a:stretch>
          </p:blipFill>
          <p:spPr bwMode="auto">
            <a:xfrm>
              <a:off x="1944" y="2335"/>
              <a:ext cx="3041" cy="4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 Box 91">
              <a:extLst>
                <a:ext uri="{FF2B5EF4-FFF2-40B4-BE49-F238E27FC236}">
                  <a16:creationId xmlns:a16="http://schemas.microsoft.com/office/drawing/2014/main" id="{7A16F0A2-0790-404F-83A2-3489B5FB64A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55" y="4774"/>
              <a:ext cx="720" cy="3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ru-RU" sz="10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0" name="Надпись 15">
            <a:extLst>
              <a:ext uri="{FF2B5EF4-FFF2-40B4-BE49-F238E27FC236}">
                <a16:creationId xmlns:a16="http://schemas.microsoft.com/office/drawing/2014/main" id="{29EF41CC-2DA3-25DE-E268-FCB115457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8282" y="1142114"/>
            <a:ext cx="5319078" cy="181588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spAutoFit/>
          </a:bodyPr>
          <a:lstStyle/>
          <a:p>
            <a:pPr indent="228600" algn="ctr"/>
            <a:r>
              <a:rPr lang="en-US" sz="28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Agar predmetning tasviri simmetrik bo</a:t>
            </a:r>
            <a:r>
              <a:rPr lang="en-GB" sz="28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`</a:t>
            </a:r>
            <a:r>
              <a:rPr lang="en-US" sz="28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lsa</a:t>
            </a:r>
            <a:r>
              <a:rPr lang="en-GB" sz="28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28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tasvirning yarmi yoki yarmidan ko</a:t>
            </a:r>
            <a:r>
              <a:rPr lang="en-GB" sz="28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`</a:t>
            </a:r>
            <a:r>
              <a:rPr lang="en-US" sz="28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prog</a:t>
            </a:r>
            <a:r>
              <a:rPr lang="en-GB" sz="28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`</a:t>
            </a:r>
            <a:r>
              <a:rPr lang="en-US" sz="28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ini chizish ruhsat etiladi</a:t>
            </a:r>
            <a:r>
              <a:rPr lang="en-GB" sz="28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ru-RU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1" name="Надпись 14">
            <a:extLst>
              <a:ext uri="{FF2B5EF4-FFF2-40B4-BE49-F238E27FC236}">
                <a16:creationId xmlns:a16="http://schemas.microsoft.com/office/drawing/2014/main" id="{C2944B1F-AE24-24D1-50ED-C25A4FFF4F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6541" y="3487411"/>
            <a:ext cx="5242560" cy="2669107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indent="114300" algn="ctr"/>
            <a:r>
              <a:rPr lang="en-US" sz="24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Agar predmet bir necha miqdordagi bir hil, bir tekis joylashgan elementlarga ega bo`lsa,  bu predmetning chizmasida shunday elementlarning bitta yoki ikkitasi to`liq tasvirlanadi. Qolganlari shartli yoki soddalashtirilgan holda chiziladi</a:t>
            </a:r>
            <a:r>
              <a:rPr lang="ru-RU" sz="24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ru-RU" sz="160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ru-RU" sz="16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2808328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44D4D0C9-780E-8622-5394-0404E65FE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17</a:t>
            </a:fld>
            <a:endParaRPr lang="ru-RU" dirty="0"/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188BE925-29AA-ECED-D5E2-D4F846BB846B}"/>
              </a:ext>
            </a:extLst>
          </p:cNvPr>
          <p:cNvGrpSpPr>
            <a:grpSpLocks/>
          </p:cNvGrpSpPr>
          <p:nvPr/>
        </p:nvGrpSpPr>
        <p:grpSpPr bwMode="auto">
          <a:xfrm>
            <a:off x="789939" y="507999"/>
            <a:ext cx="5234941" cy="5788214"/>
            <a:chOff x="693" y="8109"/>
            <a:chExt cx="4680" cy="5040"/>
          </a:xfrm>
        </p:grpSpPr>
        <p:grpSp>
          <p:nvGrpSpPr>
            <p:cNvPr id="5" name="Group 84">
              <a:extLst>
                <a:ext uri="{FF2B5EF4-FFF2-40B4-BE49-F238E27FC236}">
                  <a16:creationId xmlns:a16="http://schemas.microsoft.com/office/drawing/2014/main" id="{6A592E8C-4B98-F40C-8E17-DABEC39105C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93" y="8109"/>
              <a:ext cx="4680" cy="5040"/>
              <a:chOff x="612" y="6658"/>
              <a:chExt cx="4034" cy="4140"/>
            </a:xfrm>
          </p:grpSpPr>
          <p:pic>
            <p:nvPicPr>
              <p:cNvPr id="7" name="Picture 85" descr="Условности и упрощения на чертежах">
                <a:extLst>
                  <a:ext uri="{FF2B5EF4-FFF2-40B4-BE49-F238E27FC236}">
                    <a16:creationId xmlns:a16="http://schemas.microsoft.com/office/drawing/2014/main" id="{B72DE25A-9C6F-F9FC-6813-5729BE49FF5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r:link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9497" t="3133" b="13753"/>
              <a:stretch>
                <a:fillRect/>
              </a:stretch>
            </p:blipFill>
            <p:spPr bwMode="auto">
              <a:xfrm>
                <a:off x="972" y="6658"/>
                <a:ext cx="3674" cy="41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8" name="Text Box 86">
                <a:extLst>
                  <a:ext uri="{FF2B5EF4-FFF2-40B4-BE49-F238E27FC236}">
                    <a16:creationId xmlns:a16="http://schemas.microsoft.com/office/drawing/2014/main" id="{733E6916-6759-EE4A-5E4A-DB2B7C316CA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592" y="6658"/>
                <a:ext cx="1974" cy="756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r>
                  <a:rPr lang="ru-RU" sz="1000">
                    <a:effectLst/>
                    <a:latin typeface="Arial" panose="020B0604020202020204" pitchFamily="34" charset="0"/>
                    <a:ea typeface="Times New Roman" panose="02020603050405020304" pitchFamily="18" charset="0"/>
                  </a:rPr>
                  <a:t> </a:t>
                </a:r>
              </a:p>
            </p:txBody>
          </p:sp>
          <p:sp>
            <p:nvSpPr>
              <p:cNvPr id="9" name="Text Box 87">
                <a:extLst>
                  <a:ext uri="{FF2B5EF4-FFF2-40B4-BE49-F238E27FC236}">
                    <a16:creationId xmlns:a16="http://schemas.microsoft.com/office/drawing/2014/main" id="{A689A8A4-6F19-9621-780D-8DF20839370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12" y="7738"/>
                <a:ext cx="1440" cy="2934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r>
                  <a:rPr lang="ru-RU" sz="1000">
                    <a:effectLst/>
                    <a:latin typeface="Arial" panose="020B0604020202020204" pitchFamily="34" charset="0"/>
                    <a:ea typeface="Times New Roman" panose="02020603050405020304" pitchFamily="18" charset="0"/>
                  </a:rPr>
                  <a:t> </a:t>
                </a:r>
              </a:p>
            </p:txBody>
          </p:sp>
        </p:grpSp>
        <p:sp>
          <p:nvSpPr>
            <p:cNvPr id="6" name="Text Box 88">
              <a:extLst>
                <a:ext uri="{FF2B5EF4-FFF2-40B4-BE49-F238E27FC236}">
                  <a16:creationId xmlns:a16="http://schemas.microsoft.com/office/drawing/2014/main" id="{4799943A-7B7A-AD1C-B8AE-2796312927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21" y="12779"/>
              <a:ext cx="360" cy="3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ru-RU" sz="1000">
                  <a:effectLst/>
                  <a:latin typeface="Arial" panose="020B0604020202020204" pitchFamily="34" charset="0"/>
                  <a:ea typeface="Times New Roman" panose="02020603050405020304" pitchFamily="18" charset="0"/>
                </a:rPr>
                <a:t> </a:t>
              </a:r>
            </a:p>
          </p:txBody>
        </p:sp>
      </p:grpSp>
      <p:sp>
        <p:nvSpPr>
          <p:cNvPr id="10" name="Надпись 13">
            <a:extLst>
              <a:ext uri="{FF2B5EF4-FFF2-40B4-BE49-F238E27FC236}">
                <a16:creationId xmlns:a16="http://schemas.microsoft.com/office/drawing/2014/main" id="{1E628BD8-C282-5F85-6906-7897B427D8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92054" y="949684"/>
            <a:ext cx="5130986" cy="2138956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indent="114300" algn="ctr"/>
            <a:r>
              <a:rPr lang="en-US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Maxovik spisalari, shkivlar, tishli g`ildiraklar va shunga o`xshashlar, kesuvchi tekislik o`q bo`ylab yoki elementning uzun tomoni bo`ylab yo`nalgan bo`lsa, shtrixlanmay ko`rsatiladi. Agar bunday elementlarda mahalliy parmalash yoki chuqur o`yolgan hollar bo`lsa, mahalliy  qirqim o`tkaziladi.</a:t>
            </a:r>
            <a:endParaRPr lang="ru-RU" sz="120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US" sz="1200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ru-RU" sz="120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1" name="Надпись 11">
            <a:extLst>
              <a:ext uri="{FF2B5EF4-FFF2-40B4-BE49-F238E27FC236}">
                <a16:creationId xmlns:a16="http://schemas.microsoft.com/office/drawing/2014/main" id="{115F8BBA-A294-6B07-C65F-EC592C1DB9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92054" y="4243982"/>
            <a:ext cx="5130986" cy="1876068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/>
            <a:r>
              <a:rPr lang="en-US" sz="2800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Bir sirtdan ikkinchi sirtga silliq o`tishlik shartli ko`satiladi yoki umuman ko`rsatilmaydi.</a:t>
            </a:r>
            <a:endParaRPr lang="ru-RU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2" name="Надпись 10">
            <a:extLst>
              <a:ext uri="{FF2B5EF4-FFF2-40B4-BE49-F238E27FC236}">
                <a16:creationId xmlns:a16="http://schemas.microsoft.com/office/drawing/2014/main" id="{8D8BA4F9-6B84-2470-47C0-F1E6D05111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8020" y="6261422"/>
            <a:ext cx="7016870" cy="54229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/>
            <a:r>
              <a:rPr lang="uz-Cyrl-UZ" sz="12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5.9</a:t>
            </a:r>
            <a:r>
              <a:rPr lang="en-US" sz="1200" b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-rasm. Bir hil, tekis joylashgan bir necha elementlarga ega detallarni shartli yoki soddalashtirilgan holdagi tasviri.</a:t>
            </a:r>
            <a:endParaRPr lang="ru-RU" sz="100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2221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3ED29413-30E3-DC88-34CE-0E71D934B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18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C8EF96-50D2-787B-0015-C36F715326C8}"/>
              </a:ext>
            </a:extLst>
          </p:cNvPr>
          <p:cNvSpPr txBox="1"/>
          <p:nvPr/>
        </p:nvSpPr>
        <p:spPr>
          <a:xfrm>
            <a:off x="558799" y="58847"/>
            <a:ext cx="11285197" cy="637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/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Ko`ndalang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kesimi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o`zgarmaydigan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detallar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tasvirining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uzunligini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qishartirish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uzib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ko`rsatilishi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Agar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detalda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necha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baravar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elementlar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teshiklar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bo`lsa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ulardan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bittasini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chizib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sonini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ko`rsatish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boshqalarining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o`rnini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markaz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chiziqlari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shartli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tasvirlash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4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just"/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Ba'zi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detallarni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ponasimon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shponka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chizmasini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chizishda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sirtlaridan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birining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ikkinchisiga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qiyaligi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 a l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k 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tarzida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ifoda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1:5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nisbatga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qiyalikni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chizish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gorizontal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to`g`ri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nuqtadan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boshlab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birbiriga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ixtiyoriy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uzunlikdagi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beshta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kesma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ajratamiz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bo`lgan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nuqtadan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perpendikulyar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o`tkazib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perpendikulyarlarda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AB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kesmaning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beshdan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biriga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bo`lgan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BV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kesmani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ajratamiz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nuqtalarni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tutashtirsak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AV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kesmaga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1:5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og`ma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AV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kesmani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qilamiz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1:5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nisbatga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chizmani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 ga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teng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bo`lgan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ikkita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kesmani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bir-biriga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perpendikulyar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o`tkazish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yo`li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chizish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Qiyaliklarni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prosentlarda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ifodalash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10 % ga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qiyalikni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chizish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AV=100 mm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uzunlikda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gorizontal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kesma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vertikal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yo`nalishda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BV=10 mm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uzunlikdagi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kesma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chiziladi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kesmaning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uchlari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to`g`ri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tutashtiriladi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bo`lgan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AV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kesma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AB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kesmaga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10:100,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ya'ni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10 %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1:10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qiyalikda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GB" sz="24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95652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72F12A95-4558-5B57-10B4-1C9F77B49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19</a:t>
            </a:fld>
            <a:endParaRPr lang="ru-RU" dirty="0"/>
          </a:p>
        </p:txBody>
      </p:sp>
      <p:pic>
        <p:nvPicPr>
          <p:cNvPr id="4" name="Рисунок 3" descr="Изображение симметричных деталей">
            <a:extLst>
              <a:ext uri="{FF2B5EF4-FFF2-40B4-BE49-F238E27FC236}">
                <a16:creationId xmlns:a16="http://schemas.microsoft.com/office/drawing/2014/main" id="{FBB85935-F478-FA6A-EE25-86437A2D5F9A}"/>
              </a:ext>
            </a:extLst>
          </p:cNvPr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992" y="322669"/>
            <a:ext cx="4663484" cy="529875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FDFCF9B-A38D-6F95-410E-BD1AECA89BED}"/>
              </a:ext>
            </a:extLst>
          </p:cNvPr>
          <p:cNvSpPr txBox="1"/>
          <p:nvPr/>
        </p:nvSpPr>
        <p:spPr>
          <a:xfrm>
            <a:off x="574992" y="5621426"/>
            <a:ext cx="42367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tabLst>
                <a:tab pos="1600200" algn="l"/>
              </a:tabLst>
            </a:pPr>
            <a:r>
              <a:rPr lang="uz-Cyrl-UZ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.1</a:t>
            </a:r>
            <a:r>
              <a:rPr lang="uz-Cyrl-UZ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-rasm. </a:t>
            </a:r>
            <a:r>
              <a:rPr lang="en-US" sz="1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Chizmalarni</a:t>
            </a: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chizishda</a:t>
            </a: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uchraydigan</a:t>
            </a: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soddalashtirish</a:t>
            </a: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</a:t>
            </a: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shartli</a:t>
            </a: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belgilashlarga</a:t>
            </a:r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misollar</a:t>
            </a:r>
            <a:r>
              <a:rPr lang="en-US" sz="14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ru-RU" sz="10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A72F6A8C-EF8E-6FED-8B2F-37EA7E8EA7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74258" y="797510"/>
            <a:ext cx="6315741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Konus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asoslarining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diametrlari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ayirmaning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konus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o`qi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balandligi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ga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nisbati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konuslik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kesik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konus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asoslarining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diametrlari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60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55 mm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konusning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balandligi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80 mm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bo`lsa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konuslik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quyidagiga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1:5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nisbatga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konuslikni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chizib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1:5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qiyalik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taqqoslaylik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maqsadda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konus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o`qining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ikkala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tomoniga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 mm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kesmalar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o`tkazish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ya'ni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 mm ga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diametr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chizib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50 mm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uzunlikni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o`zgarishsiz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qoldiramiz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agar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konus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kesik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konus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bo`lmasa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konuslik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diametrining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konus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balandligiga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nisbati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kumimoji="0" lang="en-GB" altLang="ru-RU" sz="24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altLang="ru-RU" sz="2400" b="0" i="0" u="none" strike="noStrike" cap="none" normalizeH="0" baseline="0" dirty="0" err="1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ifodalanadi</a:t>
            </a:r>
            <a:r>
              <a:rPr kumimoji="0" lang="en-GB" altLang="ru-RU" sz="20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GB" altLang="ru-RU" sz="3200" b="0" i="0" u="none" strike="noStrike" cap="none" normalizeH="0" baseline="0" dirty="0">
              <a:ln>
                <a:noFill/>
              </a:ln>
              <a:solidFill>
                <a:schemeClr val="accent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10545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68726802-A602-878A-DAFA-590FCBB6A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20</a:t>
            </a:fld>
            <a:endParaRPr lang="ru-RU" dirty="0"/>
          </a:p>
        </p:txBody>
      </p:sp>
      <p:pic>
        <p:nvPicPr>
          <p:cNvPr id="4" name="Рисунок 3" descr="Условные и упрощенные изображения">
            <a:extLst>
              <a:ext uri="{FF2B5EF4-FFF2-40B4-BE49-F238E27FC236}">
                <a16:creationId xmlns:a16="http://schemas.microsoft.com/office/drawing/2014/main" id="{09C25131-7891-5EDA-89DC-A0C0CE351AA4}"/>
              </a:ext>
            </a:extLst>
          </p:cNvPr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801" b="18031"/>
          <a:stretch>
            <a:fillRect/>
          </a:stretch>
        </p:blipFill>
        <p:spPr bwMode="auto">
          <a:xfrm>
            <a:off x="9318942" y="673534"/>
            <a:ext cx="2047875" cy="3086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Условные и упрощенные изображения">
            <a:extLst>
              <a:ext uri="{FF2B5EF4-FFF2-40B4-BE49-F238E27FC236}">
                <a16:creationId xmlns:a16="http://schemas.microsoft.com/office/drawing/2014/main" id="{ED30E513-3E8F-69D8-1A3B-448CD7DD9313}"/>
              </a:ext>
            </a:extLst>
          </p:cNvPr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86" t="10902" b="26237"/>
          <a:stretch>
            <a:fillRect/>
          </a:stretch>
        </p:blipFill>
        <p:spPr bwMode="auto">
          <a:xfrm>
            <a:off x="1489710" y="3929380"/>
            <a:ext cx="3543300" cy="223012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Надпись 6">
            <a:extLst>
              <a:ext uri="{FF2B5EF4-FFF2-40B4-BE49-F238E27FC236}">
                <a16:creationId xmlns:a16="http://schemas.microsoft.com/office/drawing/2014/main" id="{F9CC7B7E-C7FA-76A3-AC6F-6D7723C2E7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7750" y="650674"/>
            <a:ext cx="5134730" cy="134366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/>
            <a:r>
              <a:rPr lang="en-US" b="1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Vint</a:t>
            </a:r>
            <a:r>
              <a:rPr lang="en-GB" b="1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b="1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bolt</a:t>
            </a:r>
            <a:r>
              <a:rPr lang="en-GB" b="1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b="1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shponka</a:t>
            </a:r>
            <a:r>
              <a:rPr lang="en-GB" b="1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b="1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parchin mix</a:t>
            </a:r>
            <a:r>
              <a:rPr lang="en-GB" b="1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b="1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yaxlit val</a:t>
            </a:r>
            <a:r>
              <a:rPr lang="en-GB" b="1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b="1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shatun va shunga o</a:t>
            </a:r>
            <a:r>
              <a:rPr lang="en-GB" b="1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`</a:t>
            </a:r>
            <a:r>
              <a:rPr lang="en-US" b="1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xshash elementlar bo</a:t>
            </a:r>
            <a:r>
              <a:rPr lang="en-GB" b="1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`</a:t>
            </a:r>
            <a:r>
              <a:rPr lang="en-US" b="1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ylama qirqimda qirqilmagan hollarda tasvirlanadi</a:t>
            </a:r>
            <a:r>
              <a:rPr lang="en-GB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ru-RU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GB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ru-RU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7" name="Надпись 5">
            <a:extLst>
              <a:ext uri="{FF2B5EF4-FFF2-40B4-BE49-F238E27FC236}">
                <a16:creationId xmlns:a16="http://schemas.microsoft.com/office/drawing/2014/main" id="{F5EE9E9A-1451-590F-837C-0AE5F15802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13710" y="2281179"/>
            <a:ext cx="3543300" cy="1294881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R="40005" algn="ctr"/>
            <a:r>
              <a:rPr lang="en-US" sz="2000" b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O`zgaruvchan ko`ndalang kesimli uzun predmetlarni uzib ko`rsatishga ruxsat etiladi.</a:t>
            </a:r>
            <a:endParaRPr lang="ru-RU" sz="140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R="40005" algn="ctr"/>
            <a:r>
              <a:rPr lang="ru-RU" sz="2000" b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40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8" name="Надпись 3">
            <a:extLst>
              <a:ext uri="{FF2B5EF4-FFF2-40B4-BE49-F238E27FC236}">
                <a16:creationId xmlns:a16="http://schemas.microsoft.com/office/drawing/2014/main" id="{F8309DB4-B5B6-10FF-F026-D8CC7620F4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6276" y="4046479"/>
            <a:ext cx="3888763" cy="11811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/>
            <a:r>
              <a:rPr lang="en-US" sz="2000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Shariklar koimo qirqilmagan holda chiziladi</a:t>
            </a:r>
            <a:r>
              <a:rPr lang="en-US" sz="1400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ru-RU" sz="140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en-US" sz="1400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ru-RU" sz="140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9" name="Надпись 2">
            <a:extLst>
              <a:ext uri="{FF2B5EF4-FFF2-40B4-BE49-F238E27FC236}">
                <a16:creationId xmlns:a16="http://schemas.microsoft.com/office/drawing/2014/main" id="{F2E76E38-8C53-7E1D-4390-1E68C9EB8C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5583179"/>
            <a:ext cx="8148320" cy="457200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r>
              <a:rPr lang="en-US" sz="2000" b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Yig`ma chizmalarda gayka va shaybalar qirqilmagan holda chiziladi.</a:t>
            </a:r>
            <a:endParaRPr lang="ru-RU" sz="140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r>
              <a:rPr lang="en-US" sz="2000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ru-RU" sz="140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AFE7BA-9DD4-6084-E9AD-90DF7AB10A64}"/>
              </a:ext>
            </a:extLst>
          </p:cNvPr>
          <p:cNvSpPr txBox="1"/>
          <p:nvPr/>
        </p:nvSpPr>
        <p:spPr>
          <a:xfrm>
            <a:off x="2908276" y="6157874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Cyrl-UZ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5.11</a:t>
            </a: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-rasm.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Qirqim</a:t>
            </a: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berilganda</a:t>
            </a: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qirqilmay</a:t>
            </a: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tasvirlanadigan</a:t>
            </a: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elementlar</a:t>
            </a:r>
            <a:endParaRPr lang="ru-RU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6085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21</a:t>
            </a:fld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239" y="1591377"/>
            <a:ext cx="5533292" cy="368886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746974" y="5580476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3"/>
              </a:rPr>
              <a:t>Unsplash</a:t>
            </a:r>
            <a:r>
              <a:rPr lang="en-US" sz="1050" dirty="0">
                <a:hlinkClick r:id="rId3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96275E-BA96-F296-A36A-027DF7C7D207}"/>
              </a:ext>
            </a:extLst>
          </p:cNvPr>
          <p:cNvSpPr txBox="1"/>
          <p:nvPr/>
        </p:nvSpPr>
        <p:spPr>
          <a:xfrm>
            <a:off x="457201" y="177294"/>
            <a:ext cx="5293360" cy="58003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Agar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predmet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nechta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hil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elementlarga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bo`lsa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predmetning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chizmasida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shuday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elementlarning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ikkitasi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to`liq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tasvirlanadi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qolganlari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soddalashtirilgan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uz-Cyrl-UZ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uz-Cyrl-UZ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-rasm).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hollarda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tasvirlanadi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uz-Cyrl-UZ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uz-Cyrl-UZ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-rasm),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elementlar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joylashishi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Korinish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qirqimlarda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sirtlarning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kesishish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chiziqlarini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qurilishi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talab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etilmasa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soddalashtirib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ruxsat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lekalo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chiziqlarinig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o`rniga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yoylari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to`g`ri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o`tkaziladi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Bir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sirtdan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ikkinchi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sirtga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o`tish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ingichka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shartli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umuman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ko`rsatilmaydi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uz-Cyrl-UZ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uz-Cyrl-UZ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-rasm).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Bolt,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vunt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shpilka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parchi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mix,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shponka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g`ovak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bo`lmagan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val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shpindel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shatun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shunga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o`xshash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detallar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bo`ylama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kesilmagan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ko`rsatiladi</a:t>
            </a:r>
            <a:r>
              <a:rPr lang="en-US" sz="18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1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89659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DC49A853-0F2D-38DF-BB93-755A0334C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22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B509A2-E412-185C-035A-4CF8587ED1D8}"/>
              </a:ext>
            </a:extLst>
          </p:cNvPr>
          <p:cNvSpPr txBox="1"/>
          <p:nvPr/>
        </p:nvSpPr>
        <p:spPr>
          <a:xfrm>
            <a:off x="1084987" y="215574"/>
            <a:ext cx="10022025" cy="6080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Shariklar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doimo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kesilmagan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Odatda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gayka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shaybalar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yig`ma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chizmalarda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kesilmagan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tasvirlanadi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uz-Cyrl-UZ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uz-Cyrl-UZ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-rasm).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g`ildirak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maxovik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spisalari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bikrlik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qobirg`alari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turidagi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yupqa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devorlar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kesuvchi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tekislik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elementning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tomoni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o`qi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bo`ylab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o`tsa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yaqqolligini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orttirish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maqsadida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shtrixlanmay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uz-Cyrl-UZ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uz-Cyrl-UZ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-rasm). Agar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detalning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elementlarida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o`yiq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chuqurchalar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bo`lsa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elementning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qo`shimcha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mahalliy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bajariladi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uz-Cyrl-UZ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uz-Cyrl-UZ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-rasm).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</a:pP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miqdordagi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konuslik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qiyaliklarni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kattalashtirib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chizishga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ruxsat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Qiyalik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konuslik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ko`zga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tashlanmaydigan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tasvirlarda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elementning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o`lchamiga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konusning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kichikasosiga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faqat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o`tkaziladi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uz-Cyrl-UZ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uz-Cyrl-UZ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-rasm). Agar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buyumning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simmetrik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shakl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bo`lsa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yarmidan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ko`prog`ini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chizishga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ruxsat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Tasvirning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yarmidan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ko`prog`i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chizilgan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uzish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chiziqlari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o`tkaziladi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Chizmada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sirtlarni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ko`rsatish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ustidan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dioganal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o`tkaziladi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dioganal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ingichka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tutash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chiziladi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Doimiy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o`zgaruvchan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ko`ndalang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kesimli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sterjen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val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shatun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prokatlar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shunga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o`xshash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narsalar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predmetlar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elementlari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uzib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ko`rsatish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ruxsat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uz-Cyrl-UZ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.1</a:t>
            </a:r>
            <a:r>
              <a:rPr lang="uz-Cyrl-UZ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-rasm).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</a:pP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Aylanma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flanesda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teshiklar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kesuvchi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tekisliklar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kesib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o`tilmagan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qirqimda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ko`rsatish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ruxsat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etiladi</a:t>
            </a:r>
            <a:r>
              <a:rPr lang="en-US" sz="2000" dirty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200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68112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9210" y="322669"/>
            <a:ext cx="10515600" cy="701731"/>
          </a:xfrm>
        </p:spPr>
        <p:txBody>
          <a:bodyPr/>
          <a:lstStyle/>
          <a:p>
            <a:pPr algn="ctr"/>
            <a:r>
              <a:rPr lang="en-US" dirty="0" err="1">
                <a:solidFill>
                  <a:schemeClr val="accent1"/>
                </a:solidFill>
              </a:rPr>
              <a:t>Foydalanilgan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adabiyotlar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va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sayt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 err="1">
                <a:solidFill>
                  <a:schemeClr val="accent1"/>
                </a:solidFill>
              </a:rPr>
              <a:t>linklari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23</a:t>
            </a:fld>
            <a:endParaRPr lang="ru-RU" dirty="0"/>
          </a:p>
        </p:txBody>
      </p:sp>
      <p:sp>
        <p:nvSpPr>
          <p:cNvPr id="7" name="Прямоугольник 112">
            <a:extLst>
              <a:ext uri="{FF2B5EF4-FFF2-40B4-BE49-F238E27FC236}">
                <a16:creationId xmlns:a16="http://schemas.microsoft.com/office/drawing/2014/main" id="{9C8909F7-D927-F740-9836-8F8C8156580D}"/>
              </a:ext>
            </a:extLst>
          </p:cNvPr>
          <p:cNvSpPr/>
          <p:nvPr/>
        </p:nvSpPr>
        <p:spPr>
          <a:xfrm>
            <a:off x="786335" y="2004647"/>
            <a:ext cx="52539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b="1" i="1" dirty="0"/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948702" y="1283646"/>
            <a:ext cx="562197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Asosiy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adabiyotlar</a:t>
            </a:r>
            <a:br>
              <a:rPr lang="en-US" dirty="0">
                <a:solidFill>
                  <a:schemeClr val="accent2">
                    <a:lumMod val="75000"/>
                  </a:schemeClr>
                </a:solidFill>
              </a:rPr>
            </a:b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US" dirty="0"/>
              <a:t>1</a:t>
            </a:r>
            <a:r>
              <a:rPr lang="uz-Cyrl-UZ" dirty="0"/>
              <a:t>. </a:t>
            </a:r>
            <a:r>
              <a:rPr lang="en-US" dirty="0"/>
              <a:t>Harvey Willard Miller. </a:t>
            </a:r>
            <a:r>
              <a:rPr lang="uz-Cyrl-UZ" dirty="0"/>
              <a:t> Descriptive Geometry</a:t>
            </a:r>
            <a:r>
              <a:rPr lang="en-US" dirty="0"/>
              <a:t>. London, 2013. - 149 pages.</a:t>
            </a:r>
            <a:endParaRPr lang="ru-RU" dirty="0"/>
          </a:p>
          <a:p>
            <a:r>
              <a:rPr lang="en-US" dirty="0"/>
              <a:t>2. William Griswold Smith. Practical </a:t>
            </a:r>
            <a:r>
              <a:rPr lang="uz-Cyrl-UZ" dirty="0"/>
              <a:t>Descriptive Geometry</a:t>
            </a:r>
            <a:r>
              <a:rPr lang="en-US" dirty="0"/>
              <a:t>. London. 2013. - 257 pages.</a:t>
            </a:r>
            <a:endParaRPr lang="ru-RU" dirty="0"/>
          </a:p>
          <a:p>
            <a:r>
              <a:rPr lang="en-US" dirty="0"/>
              <a:t>3. </a:t>
            </a:r>
            <a:r>
              <a:rPr lang="en-US" dirty="0" err="1"/>
              <a:t>Azimov</a:t>
            </a:r>
            <a:r>
              <a:rPr lang="en-US" dirty="0"/>
              <a:t> T.D. </a:t>
            </a:r>
            <a:r>
              <a:rPr lang="en-US" dirty="0" err="1"/>
              <a:t>Chizma</a:t>
            </a:r>
            <a:r>
              <a:rPr lang="en-US" dirty="0"/>
              <a:t> </a:t>
            </a:r>
            <a:r>
              <a:rPr lang="en-US" dirty="0" err="1"/>
              <a:t>geometriya</a:t>
            </a:r>
            <a:r>
              <a:rPr lang="en-US" dirty="0"/>
              <a:t> </a:t>
            </a:r>
            <a:r>
              <a:rPr lang="en-US" dirty="0" err="1"/>
              <a:t>fanidan</a:t>
            </a:r>
            <a:r>
              <a:rPr lang="en-US" dirty="0"/>
              <a:t> </a:t>
            </a:r>
            <a:r>
              <a:rPr lang="en-US" dirty="0" err="1"/>
              <a:t>ma’ruzalar</a:t>
            </a:r>
            <a:r>
              <a:rPr lang="en-US" dirty="0"/>
              <a:t> </a:t>
            </a:r>
            <a:r>
              <a:rPr lang="en-US" dirty="0" err="1"/>
              <a:t>matni</a:t>
            </a:r>
            <a:r>
              <a:rPr lang="en-US" dirty="0"/>
              <a:t>. </a:t>
            </a:r>
            <a:r>
              <a:rPr lang="en-US" dirty="0" err="1"/>
              <a:t>O’quv</a:t>
            </a:r>
            <a:r>
              <a:rPr lang="en-US" dirty="0"/>
              <a:t> </a:t>
            </a:r>
            <a:r>
              <a:rPr lang="en-US" dirty="0" err="1"/>
              <a:t>qo’llanma</a:t>
            </a:r>
            <a:r>
              <a:rPr lang="en-US" dirty="0"/>
              <a:t> </a:t>
            </a:r>
            <a:r>
              <a:rPr lang="uz-Cyrl-UZ" dirty="0"/>
              <a:t>–T.: </a:t>
            </a:r>
            <a:r>
              <a:rPr lang="en-US" dirty="0"/>
              <a:t>TDTU, 2005. - 155 b.</a:t>
            </a:r>
            <a:endParaRPr lang="ru-RU" dirty="0"/>
          </a:p>
          <a:p>
            <a:r>
              <a:rPr lang="en-US" dirty="0"/>
              <a:t>4</a:t>
            </a:r>
            <a:r>
              <a:rPr lang="uz-Cyrl-UZ" dirty="0"/>
              <a:t>.  Murodov Sh. va boshqalar. Chizma geometriya. Oliy o’quv yurtlari uchun darslik.   -T.: ”O’qituvchi”, 2008. - 260 b.</a:t>
            </a:r>
            <a:endParaRPr lang="ru-RU" dirty="0"/>
          </a:p>
          <a:p>
            <a:r>
              <a:rPr lang="ru-RU" dirty="0"/>
              <a:t>5. </a:t>
            </a:r>
            <a:r>
              <a:rPr lang="en-US" dirty="0"/>
              <a:t>L</a:t>
            </a:r>
            <a:r>
              <a:rPr lang="ru-RU" dirty="0"/>
              <a:t>. </a:t>
            </a:r>
            <a:r>
              <a:rPr lang="en-US" dirty="0" err="1"/>
              <a:t>Xeyfes</a:t>
            </a:r>
            <a:r>
              <a:rPr lang="ru-RU" dirty="0"/>
              <a:t> «Инженерная компьютерная графика» СПБ: БХБ. - Петербург.:  2005.</a:t>
            </a:r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802923" y="4844534"/>
            <a:ext cx="34829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Rasmlar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yuklangan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sayt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75000"/>
                  </a:schemeClr>
                </a:solidFill>
              </a:rPr>
              <a:t>linki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:</a:t>
            </a:r>
            <a:br>
              <a:rPr lang="en-US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en-US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dirty="0">
                <a:solidFill>
                  <a:schemeClr val="accent2">
                    <a:lumMod val="75000"/>
                  </a:schemeClr>
                </a:solidFill>
                <a:hlinkClick r:id="rId2"/>
              </a:rPr>
              <a:t>https://unsplash.com/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516" y="1283646"/>
            <a:ext cx="3188223" cy="4800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2073185" y="6220038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4"/>
              </a:rPr>
              <a:t>Unsplash</a:t>
            </a:r>
            <a:r>
              <a:rPr lang="en-US" sz="1050" dirty="0">
                <a:hlinkClick r:id="rId4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</p:spTree>
    <p:extLst>
      <p:ext uri="{BB962C8B-B14F-4D97-AF65-F5344CB8AC3E}">
        <p14:creationId xmlns:p14="http://schemas.microsoft.com/office/powerpoint/2010/main" val="39278362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4333" y="357838"/>
            <a:ext cx="10515600" cy="701731"/>
          </a:xfrm>
        </p:spPr>
        <p:txBody>
          <a:bodyPr/>
          <a:lstStyle/>
          <a:p>
            <a:pPr algn="ctr"/>
            <a:r>
              <a:rPr lang="en-US" b="1" dirty="0" err="1">
                <a:solidFill>
                  <a:schemeClr val="accent1"/>
                </a:solidFill>
              </a:rPr>
              <a:t>Chizma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geometriya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va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muhandislik</a:t>
            </a:r>
            <a:r>
              <a:rPr lang="en-US" b="1" dirty="0">
                <a:solidFill>
                  <a:schemeClr val="accent1"/>
                </a:solidFill>
              </a:rPr>
              <a:t> </a:t>
            </a:r>
            <a:r>
              <a:rPr lang="en-US" b="1" dirty="0" err="1">
                <a:solidFill>
                  <a:schemeClr val="accent1"/>
                </a:solidFill>
              </a:rPr>
              <a:t>grafikasi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fld id="{373AE3C4-C2A6-4DCD-9963-3D7F259FD580}" type="slidenum">
              <a:rPr lang="ru-RU" smtClean="0"/>
              <a:pPr>
                <a:lnSpc>
                  <a:spcPct val="90000"/>
                </a:lnSpc>
                <a:spcBef>
                  <a:spcPct val="0"/>
                </a:spcBef>
              </a:pPr>
              <a:t>24</a:t>
            </a:fld>
            <a:endParaRPr lang="ru-RU" dirty="0"/>
          </a:p>
        </p:txBody>
      </p:sp>
      <p:sp>
        <p:nvSpPr>
          <p:cNvPr id="7" name="Прямоугольник 112">
            <a:extLst>
              <a:ext uri="{FF2B5EF4-FFF2-40B4-BE49-F238E27FC236}">
                <a16:creationId xmlns:a16="http://schemas.microsoft.com/office/drawing/2014/main" id="{9C8909F7-D927-F740-9836-8F8C8156580D}"/>
              </a:ext>
            </a:extLst>
          </p:cNvPr>
          <p:cNvSpPr/>
          <p:nvPr/>
        </p:nvSpPr>
        <p:spPr>
          <a:xfrm>
            <a:off x="4865966" y="1960686"/>
            <a:ext cx="52539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b="1" i="1" dirty="0"/>
              <a:t>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31" y="1318844"/>
            <a:ext cx="3030415" cy="45456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3838548" y="2529826"/>
            <a:ext cx="460716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600" i="1" dirty="0" err="1">
                <a:solidFill>
                  <a:schemeClr val="accent2">
                    <a:lumMod val="75000"/>
                  </a:schemeClr>
                </a:solidFill>
              </a:rPr>
              <a:t>E`tiboringiz</a:t>
            </a:r>
            <a:r>
              <a:rPr lang="en-US" sz="6600" i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6600" i="1" dirty="0" err="1">
                <a:solidFill>
                  <a:schemeClr val="accent2">
                    <a:lumMod val="75000"/>
                  </a:schemeClr>
                </a:solidFill>
              </a:rPr>
              <a:t>uchun</a:t>
            </a:r>
            <a:r>
              <a:rPr lang="en-US" sz="6600" i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6600" i="1" dirty="0" err="1">
                <a:solidFill>
                  <a:schemeClr val="accent2">
                    <a:lumMod val="75000"/>
                  </a:schemeClr>
                </a:solidFill>
              </a:rPr>
              <a:t>rahmat</a:t>
            </a:r>
            <a:r>
              <a:rPr lang="en-US" sz="6600" i="1" dirty="0">
                <a:solidFill>
                  <a:schemeClr val="accent2">
                    <a:lumMod val="75000"/>
                  </a:schemeClr>
                </a:solidFill>
              </a:rPr>
              <a:t>!</a:t>
            </a:r>
            <a:endParaRPr lang="ru-RU" sz="6600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8915" y="1303968"/>
            <a:ext cx="3125082" cy="47478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6256172" y="6212343"/>
            <a:ext cx="6096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100" dirty="0" err="1"/>
              <a:t>Kevin</a:t>
            </a:r>
            <a:r>
              <a:rPr lang="ru-RU" sz="1100" dirty="0"/>
              <a:t> V. (2022). </a:t>
            </a:r>
            <a:r>
              <a:rPr lang="ru-RU" sz="1100" dirty="0" err="1"/>
              <a:t>The</a:t>
            </a:r>
            <a:r>
              <a:rPr lang="ru-RU" sz="1100" dirty="0"/>
              <a:t> </a:t>
            </a:r>
            <a:r>
              <a:rPr lang="ru-RU" sz="1100" dirty="0" err="1"/>
              <a:t>Articulated</a:t>
            </a:r>
            <a:r>
              <a:rPr lang="ru-RU" sz="1100" dirty="0"/>
              <a:t> </a:t>
            </a:r>
            <a:r>
              <a:rPr lang="ru-RU" sz="1100" dirty="0" err="1"/>
              <a:t>Wall</a:t>
            </a:r>
            <a:r>
              <a:rPr lang="ru-RU" sz="1100" dirty="0"/>
              <a:t>, </a:t>
            </a:r>
            <a:r>
              <a:rPr lang="ru-RU" sz="1100" dirty="0" err="1"/>
              <a:t>better</a:t>
            </a:r>
            <a:r>
              <a:rPr lang="ru-RU" sz="1100" dirty="0"/>
              <a:t> </a:t>
            </a:r>
            <a:r>
              <a:rPr lang="ru-RU" sz="1100" dirty="0" err="1"/>
              <a:t>known</a:t>
            </a:r>
            <a:r>
              <a:rPr lang="ru-RU" sz="1100" dirty="0"/>
              <a:t> </a:t>
            </a:r>
            <a:r>
              <a:rPr lang="ru-RU" sz="1100" dirty="0" err="1"/>
              <a:t>as</a:t>
            </a:r>
            <a:r>
              <a:rPr lang="ru-RU" sz="1100" dirty="0"/>
              <a:t> </a:t>
            </a:r>
            <a:r>
              <a:rPr lang="ru-RU" sz="1100" dirty="0" err="1"/>
              <a:t>the</a:t>
            </a:r>
            <a:r>
              <a:rPr lang="ru-RU" sz="1100" dirty="0"/>
              <a:t> I-25 </a:t>
            </a:r>
            <a:r>
              <a:rPr lang="ru-RU" sz="1100" dirty="0" err="1"/>
              <a:t>french</a:t>
            </a:r>
            <a:r>
              <a:rPr lang="ru-RU" sz="1100" dirty="0"/>
              <a:t> </a:t>
            </a:r>
            <a:r>
              <a:rPr lang="ru-RU" sz="1100" dirty="0" err="1"/>
              <a:t>fries</a:t>
            </a:r>
            <a:r>
              <a:rPr lang="ru-RU" sz="1100" dirty="0"/>
              <a:t> </a:t>
            </a:r>
            <a:r>
              <a:rPr lang="ru-RU" sz="1100" dirty="0" err="1"/>
              <a:t>by</a:t>
            </a:r>
            <a:r>
              <a:rPr lang="ru-RU" sz="1100" dirty="0"/>
              <a:t> </a:t>
            </a:r>
            <a:r>
              <a:rPr lang="ru-RU" sz="1100" dirty="0" err="1"/>
              <a:t>Herbert</a:t>
            </a:r>
            <a:r>
              <a:rPr lang="ru-RU" sz="1100" dirty="0"/>
              <a:t> </a:t>
            </a:r>
            <a:r>
              <a:rPr lang="ru-RU" sz="1100" dirty="0" err="1"/>
              <a:t>Bayer</a:t>
            </a:r>
            <a:r>
              <a:rPr lang="ru-RU" sz="1100" dirty="0"/>
              <a:t>. </a:t>
            </a:r>
            <a:r>
              <a:rPr lang="ru-RU" sz="1100" dirty="0" err="1"/>
              <a:t>Unsplash</a:t>
            </a:r>
            <a:r>
              <a:rPr lang="ru-RU" sz="1100" dirty="0"/>
              <a:t>. https://unsplash.com/photos/-NUxh4Xop74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366082" y="6228398"/>
            <a:ext cx="2008883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Free to use under the </a:t>
            </a:r>
            <a:r>
              <a:rPr lang="en-US" sz="1050" dirty="0" err="1">
                <a:hlinkClick r:id="rId4"/>
              </a:rPr>
              <a:t>Unsplash</a:t>
            </a:r>
            <a:r>
              <a:rPr lang="en-US" sz="1050" dirty="0">
                <a:hlinkClick r:id="rId4"/>
              </a:rPr>
              <a:t> License</a:t>
            </a:r>
            <a:r>
              <a:rPr lang="en-US" sz="1050" dirty="0"/>
              <a:t>. </a:t>
            </a:r>
            <a:br>
              <a:rPr lang="en-US" sz="1050" dirty="0"/>
            </a:br>
            <a:r>
              <a:rPr lang="ru-RU" sz="1050" dirty="0"/>
              <a:t>https://unsplash.com/</a:t>
            </a:r>
          </a:p>
        </p:txBody>
      </p:sp>
    </p:spTree>
    <p:extLst>
      <p:ext uri="{BB962C8B-B14F-4D97-AF65-F5344CB8AC3E}">
        <p14:creationId xmlns:p14="http://schemas.microsoft.com/office/powerpoint/2010/main" val="347983766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IT Pitch deck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51E8"/>
      </a:accent1>
      <a:accent2>
        <a:srgbClr val="367CFF"/>
      </a:accent2>
      <a:accent3>
        <a:srgbClr val="00369B"/>
      </a:accent3>
      <a:accent4>
        <a:srgbClr val="FA3585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4">
      <a:majorFont>
        <a:latin typeface="Oswald"/>
        <a:ea typeface=""/>
        <a:cs typeface=""/>
      </a:majorFont>
      <a:minorFont>
        <a:latin typeface="Oswald Light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962</TotalTime>
  <Words>2457</Words>
  <Application>Microsoft Office PowerPoint</Application>
  <PresentationFormat>Широкоэкранный</PresentationFormat>
  <Paragraphs>149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Calibri</vt:lpstr>
      <vt:lpstr>Arial</vt:lpstr>
      <vt:lpstr>Times New Roman</vt:lpstr>
      <vt:lpstr>Oswald Light</vt:lpstr>
      <vt:lpstr>Oswald</vt:lpstr>
      <vt:lpstr>Тема Office</vt:lpstr>
      <vt:lpstr>Презентация PowerPoint</vt:lpstr>
      <vt:lpstr>Презентация PowerPoint</vt:lpstr>
      <vt:lpstr>Chizma geometriya va muhandislik grafikasi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Foydalanilgan adabiyotlar va sayt linklari</vt:lpstr>
      <vt:lpstr>Chizma geometriya va muhandislik grafikasi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Ким Воронин</dc:creator>
  <cp:lastModifiedBy>User</cp:lastModifiedBy>
  <cp:revision>91</cp:revision>
  <dcterms:created xsi:type="dcterms:W3CDTF">2021-03-13T09:42:31Z</dcterms:created>
  <dcterms:modified xsi:type="dcterms:W3CDTF">2023-10-29T09:19:18Z</dcterms:modified>
</cp:coreProperties>
</file>