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bookmarkIdSeed="4">
  <p:sldMasterIdLst>
    <p:sldMasterId id="2147483648" r:id="rId1"/>
  </p:sldMasterIdLst>
  <p:notesMasterIdLst>
    <p:notesMasterId r:id="rId28"/>
  </p:notesMasterIdLst>
  <p:handoutMasterIdLst>
    <p:handoutMasterId r:id="rId29"/>
  </p:handoutMasterIdLst>
  <p:sldIdLst>
    <p:sldId id="1076" r:id="rId2"/>
    <p:sldId id="1105" r:id="rId3"/>
    <p:sldId id="1077" r:id="rId4"/>
    <p:sldId id="1107" r:id="rId5"/>
    <p:sldId id="1090" r:id="rId6"/>
    <p:sldId id="1091" r:id="rId7"/>
    <p:sldId id="1116" r:id="rId8"/>
    <p:sldId id="1108" r:id="rId9"/>
    <p:sldId id="1092" r:id="rId10"/>
    <p:sldId id="1117" r:id="rId11"/>
    <p:sldId id="1110" r:id="rId12"/>
    <p:sldId id="1094" r:id="rId13"/>
    <p:sldId id="1112" r:id="rId14"/>
    <p:sldId id="1111" r:id="rId15"/>
    <p:sldId id="1097" r:id="rId16"/>
    <p:sldId id="1096" r:id="rId17"/>
    <p:sldId id="1098" r:id="rId18"/>
    <p:sldId id="1113" r:id="rId19"/>
    <p:sldId id="1114" r:id="rId20"/>
    <p:sldId id="1118" r:id="rId21"/>
    <p:sldId id="1119" r:id="rId22"/>
    <p:sldId id="1102" r:id="rId23"/>
    <p:sldId id="1103" r:id="rId24"/>
    <p:sldId id="1115" r:id="rId25"/>
    <p:sldId id="1106" r:id="rId26"/>
    <p:sldId id="1104" r:id="rId27"/>
  </p:sldIdLst>
  <p:sldSz cx="12192000" cy="6858000"/>
  <p:notesSz cx="6858000" cy="9144000"/>
  <p:embeddedFontLst>
    <p:embeddedFont>
      <p:font typeface="Calibri" panose="020F0502020204030204" pitchFamily="34" charset="0"/>
      <p:regular r:id="rId30"/>
      <p:bold r:id="rId31"/>
      <p:italic r:id="rId32"/>
      <p:boldItalic r:id="rId33"/>
    </p:embeddedFont>
    <p:embeddedFont>
      <p:font typeface="Oswald" panose="02000503000000000000" pitchFamily="2" charset="0"/>
      <p:regular r:id="rId34"/>
      <p:bold r:id="rId35"/>
    </p:embeddedFont>
    <p:embeddedFont>
      <p:font typeface="Oswald Light" panose="020B0604020202020204" charset="-52"/>
      <p:regular r:id="rId36"/>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63" d="100"/>
          <a:sy n="63" d="100"/>
        </p:scale>
        <p:origin x="804" y="52"/>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29.10.2023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29.10.2023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8.xml"/><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2.bin"/><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8.xml"/><Relationship Id="rId1" Type="http://schemas.openxmlformats.org/officeDocument/2006/relationships/vmlDrawing" Target="../drawings/vmlDrawing2.vml"/><Relationship Id="rId4" Type="http://schemas.openxmlformats.org/officeDocument/2006/relationships/image" Target="../media/image14.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8.xml"/><Relationship Id="rId1" Type="http://schemas.openxmlformats.org/officeDocument/2006/relationships/vmlDrawing" Target="../drawings/vmlDrawing3.vml"/><Relationship Id="rId4" Type="http://schemas.openxmlformats.org/officeDocument/2006/relationships/image" Target="../media/image15.wmf"/></Relationships>
</file>

<file path=ppt/slides/_rels/slide12.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7.jpeg"/><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20.jpeg"/><Relationship Id="rId1" Type="http://schemas.openxmlformats.org/officeDocument/2006/relationships/slideLayout" Target="../slideLayouts/slideLayout8.xml"/><Relationship Id="rId4" Type="http://schemas.openxmlformats.org/officeDocument/2006/relationships/image" Target="../media/image21.emf"/></Relationships>
</file>

<file path=ppt/slides/_rels/slide17.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22.jpg"/><Relationship Id="rId1" Type="http://schemas.openxmlformats.org/officeDocument/2006/relationships/slideLayout" Target="../slideLayouts/slideLayout8.xml"/><Relationship Id="rId4" Type="http://schemas.openxmlformats.org/officeDocument/2006/relationships/image" Target="../media/image23.emf"/></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9.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week 9 - Axonometric projections of details.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5" name="TextBox 4">
            <a:extLst>
              <a:ext uri="{FF2B5EF4-FFF2-40B4-BE49-F238E27FC236}">
                <a16:creationId xmlns:a16="http://schemas.microsoft.com/office/drawing/2014/main" id="{859FED55-E440-CC32-9797-28A1B7D5054E}"/>
              </a:ext>
            </a:extLst>
          </p:cNvPr>
          <p:cNvSpPr txBox="1"/>
          <p:nvPr/>
        </p:nvSpPr>
        <p:spPr>
          <a:xfrm>
            <a:off x="6875100" y="3596596"/>
            <a:ext cx="4209224" cy="830997"/>
          </a:xfrm>
          <a:prstGeom prst="rect">
            <a:avLst/>
          </a:prstGeom>
          <a:noFill/>
          <a:ln>
            <a:noFill/>
          </a:ln>
        </p:spPr>
        <p:txBody>
          <a:bodyPr wrap="square" lIns="91440" tIns="45720" rIns="91440" bIns="45720" rtlCol="0">
            <a:spAutoFit/>
          </a:bodyPr>
          <a:lstStyle/>
          <a:p>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Detallarning</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aksonometrik</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proyeksiyalari</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1019930" y="329666"/>
            <a:ext cx="10515600" cy="1311128"/>
          </a:xfrm>
          <a:prstGeom prst="rect">
            <a:avLst/>
          </a:prstGeo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7" name="Заголовок 1">
            <a:extLst>
              <a:ext uri="{FF2B5EF4-FFF2-40B4-BE49-F238E27FC236}">
                <a16:creationId xmlns:a16="http://schemas.microsoft.com/office/drawing/2014/main" id="{3EF503CD-074B-B7D9-D6C3-CF16B9E62677}"/>
              </a:ext>
            </a:extLst>
          </p:cNvPr>
          <p:cNvSpPr txBox="1">
            <a:spLocks/>
          </p:cNvSpPr>
          <p:nvPr/>
        </p:nvSpPr>
        <p:spPr>
          <a:xfrm>
            <a:off x="772157" y="4674688"/>
            <a:ext cx="3738883" cy="1255728"/>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err="1">
                <a:solidFill>
                  <a:schemeClr val="accent1"/>
                </a:solidFill>
              </a:rPr>
              <a:t>Aksonometrik</a:t>
            </a:r>
            <a:r>
              <a:rPr lang="en-US" sz="2800" dirty="0">
                <a:solidFill>
                  <a:schemeClr val="accent1"/>
                </a:solidFill>
              </a:rPr>
              <a:t> </a:t>
            </a:r>
            <a:r>
              <a:rPr lang="en-US" sz="2800" dirty="0" err="1">
                <a:solidFill>
                  <a:schemeClr val="accent1"/>
                </a:solidFill>
              </a:rPr>
              <a:t>proeksiyalar</a:t>
            </a:r>
            <a:r>
              <a:rPr lang="en-US" sz="2800" dirty="0">
                <a:solidFill>
                  <a:schemeClr val="accent1"/>
                </a:solidFill>
              </a:rPr>
              <a:t> </a:t>
            </a:r>
            <a:r>
              <a:rPr lang="en-US" sz="2800" dirty="0" err="1">
                <a:solidFill>
                  <a:schemeClr val="accent1"/>
                </a:solidFill>
              </a:rPr>
              <a:t>haqida</a:t>
            </a:r>
            <a:r>
              <a:rPr lang="en-US" sz="2800" dirty="0">
                <a:solidFill>
                  <a:schemeClr val="accent1"/>
                </a:solidFill>
              </a:rPr>
              <a:t> </a:t>
            </a:r>
            <a:r>
              <a:rPr lang="en-US" sz="2800" dirty="0" err="1">
                <a:solidFill>
                  <a:schemeClr val="accent1"/>
                </a:solidFill>
              </a:rPr>
              <a:t>umumiy</a:t>
            </a:r>
            <a:r>
              <a:rPr lang="en-US" sz="2800" dirty="0">
                <a:solidFill>
                  <a:schemeClr val="accent1"/>
                </a:solidFill>
              </a:rPr>
              <a:t> </a:t>
            </a:r>
            <a:r>
              <a:rPr lang="en-US" sz="2800" dirty="0" err="1">
                <a:solidFill>
                  <a:schemeClr val="accent1"/>
                </a:solidFill>
              </a:rPr>
              <a:t>tushunchalar</a:t>
            </a:r>
            <a:r>
              <a:rPr lang="en-US" sz="2800" dirty="0">
                <a:solidFill>
                  <a:schemeClr val="accent1"/>
                </a:solidFill>
              </a:rPr>
              <a:t> </a:t>
            </a:r>
            <a:endParaRPr lang="ru-RU" sz="2800" dirty="0">
              <a:solidFill>
                <a:schemeClr val="accent1"/>
              </a:solidFill>
            </a:endParaRPr>
          </a:p>
        </p:txBody>
      </p:sp>
      <p:sp>
        <p:nvSpPr>
          <p:cNvPr id="8" name="Заголовок 1">
            <a:extLst>
              <a:ext uri="{FF2B5EF4-FFF2-40B4-BE49-F238E27FC236}">
                <a16:creationId xmlns:a16="http://schemas.microsoft.com/office/drawing/2014/main" id="{9A7DD6EC-C06F-8D6B-B281-29B9BBAE66EE}"/>
              </a:ext>
            </a:extLst>
          </p:cNvPr>
          <p:cNvSpPr txBox="1">
            <a:spLocks/>
          </p:cNvSpPr>
          <p:nvPr/>
        </p:nvSpPr>
        <p:spPr>
          <a:xfrm>
            <a:off x="4491733" y="4665616"/>
            <a:ext cx="3627674" cy="1255728"/>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err="1">
                <a:solidFill>
                  <a:schemeClr val="accent1"/>
                </a:solidFill>
              </a:rPr>
              <a:t>Aksonometriya</a:t>
            </a:r>
            <a:r>
              <a:rPr lang="en-US" sz="2800" dirty="0">
                <a:solidFill>
                  <a:schemeClr val="accent1"/>
                </a:solidFill>
              </a:rPr>
              <a:t> </a:t>
            </a:r>
            <a:r>
              <a:rPr lang="en-US" sz="2800" dirty="0" err="1">
                <a:solidFill>
                  <a:schemeClr val="accent1"/>
                </a:solidFill>
              </a:rPr>
              <a:t>o‘qlari</a:t>
            </a:r>
            <a:r>
              <a:rPr lang="en-US" sz="2800" dirty="0">
                <a:solidFill>
                  <a:schemeClr val="accent1"/>
                </a:solidFill>
              </a:rPr>
              <a:t> </a:t>
            </a:r>
            <a:r>
              <a:rPr lang="en-US" sz="2800" dirty="0" err="1">
                <a:solidFill>
                  <a:schemeClr val="accent1"/>
                </a:solidFill>
              </a:rPr>
              <a:t>va</a:t>
            </a:r>
            <a:r>
              <a:rPr lang="en-US" sz="2800" dirty="0">
                <a:solidFill>
                  <a:schemeClr val="accent1"/>
                </a:solidFill>
              </a:rPr>
              <a:t> </a:t>
            </a:r>
            <a:r>
              <a:rPr lang="en-US" sz="2800" dirty="0" err="1">
                <a:solidFill>
                  <a:schemeClr val="accent1"/>
                </a:solidFill>
              </a:rPr>
              <a:t>ular</a:t>
            </a:r>
            <a:r>
              <a:rPr lang="en-US" sz="2800" dirty="0">
                <a:solidFill>
                  <a:schemeClr val="accent1"/>
                </a:solidFill>
              </a:rPr>
              <a:t> </a:t>
            </a:r>
            <a:r>
              <a:rPr lang="en-US" sz="2800" dirty="0" err="1">
                <a:solidFill>
                  <a:schemeClr val="accent1"/>
                </a:solidFill>
              </a:rPr>
              <a:t>bo‘yicha</a:t>
            </a:r>
            <a:r>
              <a:rPr lang="en-US" sz="2800" dirty="0">
                <a:solidFill>
                  <a:schemeClr val="accent1"/>
                </a:solidFill>
              </a:rPr>
              <a:t> </a:t>
            </a:r>
            <a:r>
              <a:rPr lang="en-US" sz="2800" dirty="0" err="1">
                <a:solidFill>
                  <a:schemeClr val="accent1"/>
                </a:solidFill>
              </a:rPr>
              <a:t>o‘zgarish</a:t>
            </a:r>
            <a:r>
              <a:rPr lang="en-US" sz="2800" dirty="0">
                <a:solidFill>
                  <a:schemeClr val="accent1"/>
                </a:solidFill>
              </a:rPr>
              <a:t> </a:t>
            </a:r>
            <a:r>
              <a:rPr lang="en-US" sz="2800" dirty="0" err="1">
                <a:solidFill>
                  <a:schemeClr val="accent1"/>
                </a:solidFill>
              </a:rPr>
              <a:t>koeffisientlari</a:t>
            </a:r>
            <a:endParaRPr lang="ru-RU" sz="2800" dirty="0">
              <a:solidFill>
                <a:schemeClr val="accent1"/>
              </a:solidFill>
            </a:endParaRPr>
          </a:p>
        </p:txBody>
      </p:sp>
      <p:sp>
        <p:nvSpPr>
          <p:cNvPr id="9" name="Заголовок 1">
            <a:extLst>
              <a:ext uri="{FF2B5EF4-FFF2-40B4-BE49-F238E27FC236}">
                <a16:creationId xmlns:a16="http://schemas.microsoft.com/office/drawing/2014/main" id="{8554E5D0-5C55-D4E4-B345-7BC17C20151C}"/>
              </a:ext>
            </a:extLst>
          </p:cNvPr>
          <p:cNvSpPr txBox="1">
            <a:spLocks/>
          </p:cNvSpPr>
          <p:nvPr/>
        </p:nvSpPr>
        <p:spPr>
          <a:xfrm>
            <a:off x="7907856" y="4804351"/>
            <a:ext cx="3627674" cy="1255728"/>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800" dirty="0" err="1">
                <a:solidFill>
                  <a:schemeClr val="accent1"/>
                </a:solidFill>
              </a:rPr>
              <a:t>Aksonometrik</a:t>
            </a:r>
            <a:r>
              <a:rPr lang="ru-RU" sz="2800" dirty="0">
                <a:solidFill>
                  <a:schemeClr val="accent1"/>
                </a:solidFill>
              </a:rPr>
              <a:t> </a:t>
            </a:r>
            <a:r>
              <a:rPr lang="ru-RU" sz="2800" dirty="0" err="1">
                <a:solidFill>
                  <a:schemeClr val="accent1"/>
                </a:solidFill>
              </a:rPr>
              <a:t>proeksiyalarning</a:t>
            </a:r>
            <a:r>
              <a:rPr lang="ru-RU" sz="2800" dirty="0">
                <a:solidFill>
                  <a:schemeClr val="accent1"/>
                </a:solidFill>
              </a:rPr>
              <a:t> </a:t>
            </a:r>
            <a:r>
              <a:rPr lang="ru-RU" sz="2800" dirty="0" err="1">
                <a:solidFill>
                  <a:schemeClr val="accent1"/>
                </a:solidFill>
              </a:rPr>
              <a:t>turlari</a:t>
            </a:r>
            <a:endParaRPr lang="ru-RU" sz="2800" dirty="0">
              <a:solidFill>
                <a:schemeClr val="accent1"/>
              </a:solidFill>
            </a:endParaRPr>
          </a:p>
          <a:p>
            <a:pPr algn="ctr"/>
            <a:r>
              <a:rPr lang="en-US" sz="2800" dirty="0">
                <a:solidFill>
                  <a:schemeClr val="accent1"/>
                </a:solidFill>
              </a:rPr>
              <a:t> </a:t>
            </a:r>
            <a:endParaRPr lang="ru-RU" sz="2800" dirty="0">
              <a:solidFill>
                <a:schemeClr val="accent1"/>
              </a:solidFill>
            </a:endParaRP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F915A85F-1927-FEE7-1672-43DE7136FDC5}"/>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sp>
        <p:nvSpPr>
          <p:cNvPr id="5" name="TextBox 4">
            <a:extLst>
              <a:ext uri="{FF2B5EF4-FFF2-40B4-BE49-F238E27FC236}">
                <a16:creationId xmlns:a16="http://schemas.microsoft.com/office/drawing/2014/main" id="{CE6BC79B-56D5-1429-7D2A-37722E0CF06C}"/>
              </a:ext>
            </a:extLst>
          </p:cNvPr>
          <p:cNvSpPr txBox="1"/>
          <p:nvPr/>
        </p:nvSpPr>
        <p:spPr>
          <a:xfrm>
            <a:off x="1493520" y="617204"/>
            <a:ext cx="9814560" cy="5623591"/>
          </a:xfrm>
          <a:prstGeom prst="rect">
            <a:avLst/>
          </a:prstGeom>
          <a:noFill/>
        </p:spPr>
        <p:txBody>
          <a:bodyPr wrap="square">
            <a:spAutoFit/>
          </a:bodyPr>
          <a:lstStyle/>
          <a:p>
            <a:pPr algn="ctr">
              <a:lnSpc>
                <a:spcPct val="115000"/>
              </a:lnSpc>
              <a:spcBef>
                <a:spcPts val="1200"/>
              </a:spcBef>
              <a:spcAft>
                <a:spcPts val="300"/>
              </a:spcAft>
            </a:pPr>
            <a:r>
              <a:rPr lang="en-US" sz="2000" b="1" i="1" dirty="0">
                <a:solidFill>
                  <a:schemeClr val="accent1"/>
                </a:solidFill>
                <a:effectLst/>
                <a:latin typeface="Times New Roman" panose="02020603050405020304" pitchFamily="18" charset="0"/>
                <a:ea typeface="Times New Roman" panose="02020603050405020304" pitchFamily="18" charset="0"/>
              </a:rPr>
              <a:t>9</a:t>
            </a:r>
            <a:r>
              <a:rPr lang="uz-Cyrl-UZ" sz="2000" b="1" i="1" dirty="0">
                <a:solidFill>
                  <a:schemeClr val="accent1"/>
                </a:solidFill>
                <a:effectLst/>
                <a:latin typeface="Times New Roman" panose="02020603050405020304" pitchFamily="18" charset="0"/>
                <a:ea typeface="Times New Roman" panose="02020603050405020304" pitchFamily="18" charset="0"/>
              </a:rPr>
              <a:t>.1. Aksonometrik proeksiyalar haqida umumiy tushunchalar</a:t>
            </a:r>
            <a:endParaRPr lang="ru-RU" sz="2000" b="1" i="1" dirty="0">
              <a:solidFill>
                <a:schemeClr val="accent1"/>
              </a:solidFill>
              <a:effectLst/>
              <a:latin typeface="Arial" panose="020B0604020202020204" pitchFamily="34" charset="0"/>
              <a:ea typeface="Times New Roman" panose="02020603050405020304" pitchFamily="18" charset="0"/>
            </a:endParaRPr>
          </a:p>
          <a:p>
            <a:pPr>
              <a:lnSpc>
                <a:spcPct val="115000"/>
              </a:lnSpc>
            </a:pPr>
            <a:r>
              <a:rPr lang="uz-Cyrl-UZ" sz="12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uz-Cyrl-UZ" sz="2000" dirty="0">
                <a:solidFill>
                  <a:schemeClr val="accent1"/>
                </a:solidFill>
                <a:effectLst/>
                <a:latin typeface="Times New Roman" panose="02020603050405020304" pitchFamily="18" charset="0"/>
                <a:ea typeface="Times New Roman" panose="02020603050405020304" pitchFamily="18" charset="0"/>
              </a:rPr>
              <a:t>Ma’lumki, ortogonal proeksiyalash usulida tuzilgan chizmalarda qirqim va kesimlardan foydalanib buyumning ichki va tashqi ko‘rinishini yetarlicha aniqlash mumkin. Ammo ortogonal proeksiyalardagi chizmalar har qanday mutaxassis uchun yetarli yaqqollikka ega bo‘lmaydi. Ayniqsa, murakkab buyumlar, masalan, mashina detallari va qurilishda ishlatiladigan turli konstruksiyalarning ortogonal chizmalariga ko‘ra ularning fazoviy shakllarini tasavvur qilish qiyin. Bunday hollarda buyum chizmasini uning yaqqol tasviri bilan to‘ldirish ehtiyoji tug‘iladi.</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rPr>
              <a:t>Bunday</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tasvirlar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aksonometrik</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tasvirlar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Lekin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aksonometrik</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proeksiyalarning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hammasi</a:t>
            </a:r>
            <a:r>
              <a:rPr lang="en-GB" sz="2000" dirty="0">
                <a:solidFill>
                  <a:schemeClr val="accent1"/>
                </a:solidFill>
                <a:effectLst/>
                <a:latin typeface="Times New Roman" panose="02020603050405020304" pitchFamily="18" charset="0"/>
                <a:ea typeface="Times New Roman" panose="02020603050405020304" pitchFamily="18" charset="0"/>
              </a:rPr>
              <a:t> ham </a:t>
            </a:r>
            <a:r>
              <a:rPr lang="en-GB" sz="2000" dirty="0" err="1">
                <a:solidFill>
                  <a:schemeClr val="accent1"/>
                </a:solidFill>
                <a:effectLst/>
                <a:latin typeface="Times New Roman" panose="02020603050405020304" pitchFamily="18" charset="0"/>
                <a:ea typeface="Times New Roman" panose="02020603050405020304" pitchFamily="18" charset="0"/>
              </a:rPr>
              <a:t>yaqqol</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bo‘lavermaydi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Yaqqollik</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proeksiyalash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yo‘nalishi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proeksiyalar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tekisligining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vaziyatlariga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bog‘liq</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Aksonometrik</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proeksiya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qisqacha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aksonometriya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deyiladi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aksonometriya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grekcha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so‘z</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bo‘lib</a:t>
            </a:r>
            <a:r>
              <a:rPr lang="en-GB" sz="2000" dirty="0">
                <a:solidFill>
                  <a:schemeClr val="accent1"/>
                </a:solidFill>
                <a:effectLst/>
                <a:latin typeface="Times New Roman" panose="02020603050405020304" pitchFamily="18" charset="0"/>
                <a:ea typeface="Times New Roman" panose="02020603050405020304" pitchFamily="18" charset="0"/>
              </a:rPr>
              <a:t>, </a:t>
            </a:r>
            <a:r>
              <a:rPr lang="en-US" sz="2000" i="1" dirty="0">
                <a:solidFill>
                  <a:schemeClr val="accent1"/>
                </a:solidFill>
                <a:effectLst/>
                <a:latin typeface="Times New Roman" panose="02020603050405020304" pitchFamily="18" charset="0"/>
                <a:ea typeface="Times New Roman" panose="02020603050405020304" pitchFamily="18" charset="0"/>
              </a:rPr>
              <a:t>ax</a:t>
            </a:r>
            <a:r>
              <a:rPr lang="en-GB" sz="2000" i="1" dirty="0">
                <a:solidFill>
                  <a:schemeClr val="accent1"/>
                </a:solidFill>
                <a:effectLst/>
                <a:latin typeface="Times New Roman" panose="02020603050405020304" pitchFamily="18" charset="0"/>
                <a:ea typeface="Times New Roman" panose="02020603050405020304" pitchFamily="18" charset="0"/>
              </a:rPr>
              <a:t>o</a:t>
            </a:r>
            <a:r>
              <a:rPr lang="en-US" sz="2000" i="1" dirty="0">
                <a:solidFill>
                  <a:schemeClr val="accent1"/>
                </a:solidFill>
                <a:effectLst/>
                <a:latin typeface="Times New Roman" panose="02020603050405020304" pitchFamily="18" charset="0"/>
                <a:ea typeface="Times New Roman" panose="02020603050405020304" pitchFamily="18" charset="0"/>
              </a:rPr>
              <a:t>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o‘q</a:t>
            </a:r>
            <a:r>
              <a:rPr lang="en-GB" sz="2000" dirty="0">
                <a:solidFill>
                  <a:schemeClr val="accent1"/>
                </a:solidFill>
                <a:effectLst/>
                <a:latin typeface="Times New Roman" panose="02020603050405020304" pitchFamily="18" charset="0"/>
                <a:ea typeface="Times New Roman" panose="02020603050405020304" pitchFamily="18" charset="0"/>
              </a:rPr>
              <a:t>, </a:t>
            </a:r>
            <a:r>
              <a:rPr lang="en-US" sz="2000" i="1" dirty="0" err="1">
                <a:solidFill>
                  <a:schemeClr val="accent1"/>
                </a:solidFill>
                <a:effectLst/>
                <a:latin typeface="Times New Roman" panose="02020603050405020304" pitchFamily="18" charset="0"/>
                <a:ea typeface="Times New Roman" panose="02020603050405020304" pitchFamily="18" charset="0"/>
              </a:rPr>
              <a:t>metrein</a:t>
            </a:r>
            <a:r>
              <a:rPr lang="en-GB" sz="2000" dirty="0">
                <a:solidFill>
                  <a:schemeClr val="accent1"/>
                </a:solidFill>
                <a:effectLst/>
                <a:latin typeface="Times New Roman" panose="02020603050405020304" pitchFamily="18" charset="0"/>
                <a:ea typeface="Times New Roman" panose="02020603050405020304" pitchFamily="18" charset="0"/>
              </a:rPr>
              <a:t> – </a:t>
            </a:r>
            <a:r>
              <a:rPr lang="en-GB" sz="2000" dirty="0" err="1">
                <a:solidFill>
                  <a:schemeClr val="accent1"/>
                </a:solidFill>
                <a:effectLst/>
                <a:latin typeface="Times New Roman" panose="02020603050405020304" pitchFamily="18" charset="0"/>
                <a:ea typeface="Times New Roman" panose="02020603050405020304" pitchFamily="18" charset="0"/>
              </a:rPr>
              <a:t>o‘lchayman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ya’ni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o‘qlar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o‘lchash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degan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ma’noni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bildiradi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Dekart</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koordinatlar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sistemasida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joylashtirilgan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buyumning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shu</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sistema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birgalikda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berilgan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rPr>
              <a:t>S</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yo‘nalish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biror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a:solidFill>
                  <a:schemeClr val="accent1"/>
                </a:solidFill>
                <a:effectLst/>
                <a:latin typeface="Times New Roman" panose="02020603050405020304" pitchFamily="18" charset="0"/>
                <a:ea typeface="Times New Roman" panose="02020603050405020304" pitchFamily="18" charset="0"/>
              </a:rPr>
              <a:t>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tekislikda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bajarilgan</a:t>
            </a:r>
            <a:r>
              <a:rPr lang="en-GB" sz="2000" dirty="0">
                <a:solidFill>
                  <a:schemeClr val="accent1"/>
                </a:solidFill>
                <a:effectLst/>
                <a:latin typeface="Times New Roman" panose="02020603050405020304" pitchFamily="18" charset="0"/>
                <a:ea typeface="Times New Roman" panose="02020603050405020304" pitchFamily="18" charset="0"/>
              </a:rPr>
              <a:t> parallel </a:t>
            </a:r>
            <a:r>
              <a:rPr lang="en-GB" sz="2000" dirty="0" err="1">
                <a:solidFill>
                  <a:schemeClr val="accent1"/>
                </a:solidFill>
                <a:effectLst/>
                <a:latin typeface="Times New Roman" panose="02020603050405020304" pitchFamily="18" charset="0"/>
                <a:ea typeface="Times New Roman" panose="02020603050405020304" pitchFamily="18" charset="0"/>
              </a:rPr>
              <a:t>proeksiyasi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aksonometriya</a:t>
            </a:r>
            <a:r>
              <a:rPr lang="en-GB" sz="2000" dirty="0">
                <a:solidFill>
                  <a:schemeClr val="accent1"/>
                </a:solidFill>
                <a:effectLst/>
                <a:latin typeface="Times New Roman" panose="02020603050405020304" pitchFamily="18" charset="0"/>
                <a:ea typeface="Times New Roman" panose="02020603050405020304" pitchFamily="18" charset="0"/>
              </a:rPr>
              <a:t> deb </a:t>
            </a:r>
            <a:r>
              <a:rPr lang="en-GB" sz="2000" dirty="0" err="1">
                <a:solidFill>
                  <a:schemeClr val="accent1"/>
                </a:solidFill>
                <a:effectLst/>
                <a:latin typeface="Times New Roman" panose="02020603050405020304" pitchFamily="18" charset="0"/>
                <a:ea typeface="Times New Roman" panose="02020603050405020304" pitchFamily="18" charset="0"/>
              </a:rPr>
              <a:t>ataladi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a:solidFill>
                  <a:schemeClr val="accent1"/>
                </a:solidFill>
                <a:effectLst/>
                <a:latin typeface="Times New Roman" panose="02020603050405020304" pitchFamily="18" charset="0"/>
                <a:ea typeface="Times New Roman" panose="02020603050405020304" pitchFamily="18" charset="0"/>
              </a:rPr>
              <a:t>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tekislik</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aksonometriya</a:t>
            </a:r>
            <a:r>
              <a:rPr lang="en-GB" sz="2000" i="1"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tekisligi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deyiladi</a:t>
            </a:r>
            <a:r>
              <a:rPr lang="en-GB" sz="2000" dirty="0">
                <a:solidFill>
                  <a:schemeClr val="accent1"/>
                </a:solidFill>
                <a:effectLst/>
                <a:latin typeface="Times New Roman" panose="02020603050405020304" pitchFamily="18" charset="0"/>
                <a:ea typeface="Times New Roman" panose="02020603050405020304" pitchFamily="18" charset="0"/>
              </a:rPr>
              <a:t> (8.1-shakl).</a:t>
            </a:r>
            <a:endParaRPr lang="ru-RU" sz="12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144777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845927" y="622003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F58C4EA1-FB67-2368-299E-0DFF16D28BC7}"/>
              </a:ext>
            </a:extLst>
          </p:cNvPr>
          <p:cNvSpPr txBox="1"/>
          <p:nvPr/>
        </p:nvSpPr>
        <p:spPr>
          <a:xfrm>
            <a:off x="995680" y="716192"/>
            <a:ext cx="6827520" cy="5007333"/>
          </a:xfrm>
          <a:prstGeom prst="rect">
            <a:avLst/>
          </a:prstGeom>
          <a:noFill/>
        </p:spPr>
        <p:txBody>
          <a:bodyPr wrap="square">
            <a:spAutoFit/>
          </a:bodyPr>
          <a:lstStyle/>
          <a:p>
            <a:pPr indent="228600" algn="just">
              <a:lnSpc>
                <a:spcPct val="115000"/>
              </a:lnSpc>
            </a:pPr>
            <a:r>
              <a:rPr lang="en-GB" sz="2800" dirty="0">
                <a:solidFill>
                  <a:schemeClr val="accent1"/>
                </a:solidFill>
                <a:effectLst/>
                <a:latin typeface="Times New Roman" panose="02020603050405020304" pitchFamily="18" charset="0"/>
                <a:ea typeface="Times New Roman" panose="02020603050405020304" pitchFamily="18" charset="0"/>
              </a:rPr>
              <a:t>Parallel </a:t>
            </a:r>
            <a:r>
              <a:rPr lang="en-GB" sz="2800" dirty="0" err="1">
                <a:solidFill>
                  <a:schemeClr val="accent1"/>
                </a:solidFill>
                <a:effectLst/>
                <a:latin typeface="Times New Roman" panose="02020603050405020304" pitchFamily="18" charset="0"/>
                <a:ea typeface="Times New Roman" panose="02020603050405020304" pitchFamily="18" charset="0"/>
              </a:rPr>
              <a:t>aksonometrik</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proeksiyalar</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to‘g‘ri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burchakli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US" sz="2800" dirty="0">
                <a:solidFill>
                  <a:schemeClr val="accent1"/>
                </a:solidFill>
                <a:effectLst/>
                <a:latin typeface="Times New Roman" panose="02020603050405020304" pitchFamily="18" charset="0"/>
                <a:ea typeface="Times New Roman" panose="02020603050405020304" pitchFamily="18" charset="0"/>
              </a:rPr>
              <a:t>S</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proeksiyalash</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yo‘nalish</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bilan</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i="1" dirty="0">
                <a:solidFill>
                  <a:schemeClr val="accent1"/>
                </a:solidFill>
                <a:effectLst/>
                <a:latin typeface="Times New Roman" panose="02020603050405020304" pitchFamily="18" charset="0"/>
                <a:ea typeface="Times New Roman" panose="02020603050405020304" pitchFamily="18" charset="0"/>
              </a:rPr>
              <a:t>R</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tekislik</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orasidagi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burchak</a:t>
            </a:r>
            <a:r>
              <a:rPr lang="en-GB" sz="2800" dirty="0">
                <a:solidFill>
                  <a:schemeClr val="accent1"/>
                </a:solidFill>
                <a:effectLst/>
                <a:latin typeface="Times New Roman" panose="02020603050405020304" pitchFamily="18" charset="0"/>
                <a:ea typeface="Times New Roman" panose="02020603050405020304" pitchFamily="18" charset="0"/>
              </a:rPr>
              <a:t> </a:t>
            </a:r>
            <a:r>
              <a:rPr lang="ru-RU" sz="2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2800" baseline="30000" dirty="0">
                <a:solidFill>
                  <a:schemeClr val="accent1"/>
                </a:solidFill>
                <a:effectLst/>
                <a:latin typeface="Times New Roman" panose="02020603050405020304" pitchFamily="18" charset="0"/>
                <a:ea typeface="Times New Roman" panose="02020603050405020304" pitchFamily="18" charset="0"/>
              </a:rPr>
              <a:t>0</a:t>
            </a:r>
            <a:r>
              <a:rPr lang="en-GB" sz="2800" dirty="0">
                <a:solidFill>
                  <a:schemeClr val="accent1"/>
                </a:solidFill>
                <a:effectLst/>
                <a:latin typeface="Times New Roman" panose="02020603050405020304" pitchFamily="18" charset="0"/>
                <a:ea typeface="Times New Roman" panose="02020603050405020304" pitchFamily="18" charset="0"/>
              </a:rPr>
              <a:t>=90</a:t>
            </a:r>
            <a:r>
              <a:rPr lang="en-GB" sz="2800" baseline="30000" dirty="0">
                <a:solidFill>
                  <a:schemeClr val="accent1"/>
                </a:solidFill>
                <a:effectLst/>
                <a:latin typeface="Times New Roman" panose="02020603050405020304" pitchFamily="18" charset="0"/>
                <a:ea typeface="Times New Roman" panose="02020603050405020304" pitchFamily="18" charset="0"/>
              </a:rPr>
              <a:t>0 </a:t>
            </a:r>
            <a:r>
              <a:rPr lang="en-GB" sz="2800" dirty="0" err="1">
                <a:solidFill>
                  <a:schemeClr val="accent1"/>
                </a:solidFill>
                <a:effectLst/>
                <a:latin typeface="Times New Roman" panose="02020603050405020304" pitchFamily="18" charset="0"/>
                <a:ea typeface="Times New Roman" panose="02020603050405020304" pitchFamily="18" charset="0"/>
              </a:rPr>
              <a:t>bo‘lgan</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xol</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va</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qiyshiq</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burchakli</a:t>
            </a:r>
            <a:r>
              <a:rPr lang="en-GB" sz="2800" dirty="0">
                <a:solidFill>
                  <a:schemeClr val="accent1"/>
                </a:solidFill>
                <a:effectLst/>
                <a:latin typeface="Times New Roman" panose="02020603050405020304" pitchFamily="18" charset="0"/>
                <a:ea typeface="Times New Roman" panose="02020603050405020304" pitchFamily="18" charset="0"/>
              </a:rPr>
              <a:t> (0</a:t>
            </a:r>
            <a:r>
              <a:rPr lang="en-GB" sz="2800" baseline="30000" dirty="0">
                <a:solidFill>
                  <a:schemeClr val="accent1"/>
                </a:solidFill>
                <a:effectLst/>
                <a:latin typeface="Times New Roman" panose="02020603050405020304" pitchFamily="18" charset="0"/>
                <a:ea typeface="Times New Roman" panose="02020603050405020304" pitchFamily="18" charset="0"/>
              </a:rPr>
              <a:t>0</a:t>
            </a:r>
            <a:r>
              <a:rPr lang="en-GB" sz="2800" dirty="0">
                <a:solidFill>
                  <a:schemeClr val="accent1"/>
                </a:solidFill>
                <a:effectLst/>
                <a:latin typeface="Times New Roman" panose="02020603050405020304" pitchFamily="18" charset="0"/>
                <a:ea typeface="Times New Roman" panose="02020603050405020304" pitchFamily="18" charset="0"/>
              </a:rPr>
              <a:t>&lt;</a:t>
            </a:r>
            <a:r>
              <a:rPr lang="ru-RU" sz="2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2800" baseline="30000" dirty="0">
                <a:solidFill>
                  <a:schemeClr val="accent1"/>
                </a:solidFill>
                <a:effectLst/>
                <a:latin typeface="Times New Roman" panose="02020603050405020304" pitchFamily="18" charset="0"/>
                <a:ea typeface="Times New Roman" panose="02020603050405020304" pitchFamily="18" charset="0"/>
              </a:rPr>
              <a:t>0</a:t>
            </a:r>
            <a:r>
              <a:rPr lang="en-GB" sz="2800" dirty="0">
                <a:solidFill>
                  <a:schemeClr val="accent1"/>
                </a:solidFill>
                <a:effectLst/>
                <a:latin typeface="Times New Roman" panose="02020603050405020304" pitchFamily="18" charset="0"/>
                <a:ea typeface="Times New Roman" panose="02020603050405020304" pitchFamily="18" charset="0"/>
              </a:rPr>
              <a:t>&lt;90</a:t>
            </a:r>
            <a:r>
              <a:rPr lang="en-GB" sz="2800" baseline="30000" dirty="0">
                <a:solidFill>
                  <a:schemeClr val="accent1"/>
                </a:solidFill>
                <a:effectLst/>
                <a:latin typeface="Times New Roman" panose="02020603050405020304" pitchFamily="18" charset="0"/>
                <a:ea typeface="Times New Roman" panose="02020603050405020304" pitchFamily="18" charset="0"/>
              </a:rPr>
              <a:t>0</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bo‘lgan</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hollar</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bo‘lishi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mumkin</a:t>
            </a:r>
            <a:r>
              <a:rPr lang="en-GB" sz="2800" dirty="0">
                <a:solidFill>
                  <a:schemeClr val="accent1"/>
                </a:solidFill>
                <a:effectLst/>
                <a:latin typeface="Times New Roman" panose="02020603050405020304" pitchFamily="18" charset="0"/>
                <a:ea typeface="Times New Roman" panose="02020603050405020304" pitchFamily="18" charset="0"/>
              </a:rPr>
              <a:t>.</a:t>
            </a:r>
            <a:endParaRPr lang="ru-RU" sz="16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en-GB" sz="2800" dirty="0" err="1">
                <a:solidFill>
                  <a:schemeClr val="accent1"/>
                </a:solidFill>
                <a:effectLst/>
                <a:latin typeface="Times New Roman" panose="02020603050405020304" pitchFamily="18" charset="0"/>
                <a:ea typeface="Times New Roman" panose="02020603050405020304" pitchFamily="18" charset="0"/>
              </a:rPr>
              <a:t>Buyumning</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aksonometrik</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proeksiyasini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yasash</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uchun</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shu</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buyumning</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o‘zini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va</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uning</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ortogonal</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proeksiyalaridan</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birini</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aksonometrik</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proeksiyalar</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tekisligiga</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proeksiyalash</a:t>
            </a:r>
            <a:r>
              <a:rPr lang="en-GB" sz="2800" dirty="0">
                <a:solidFill>
                  <a:schemeClr val="accent1"/>
                </a:solidFill>
                <a:effectLst/>
                <a:latin typeface="Times New Roman" panose="02020603050405020304" pitchFamily="18" charset="0"/>
                <a:ea typeface="Times New Roman" panose="02020603050405020304" pitchFamily="18" charset="0"/>
              </a:rPr>
              <a:t> </a:t>
            </a:r>
            <a:r>
              <a:rPr lang="en-GB" sz="2800" dirty="0" err="1">
                <a:solidFill>
                  <a:schemeClr val="accent1"/>
                </a:solidFill>
                <a:effectLst/>
                <a:latin typeface="Times New Roman" panose="02020603050405020304" pitchFamily="18" charset="0"/>
                <a:ea typeface="Times New Roman" panose="02020603050405020304" pitchFamily="18" charset="0"/>
              </a:rPr>
              <a:t>yetarlidir</a:t>
            </a:r>
            <a:r>
              <a:rPr lang="en-GB" sz="2800" dirty="0">
                <a:solidFill>
                  <a:schemeClr val="accent1"/>
                </a:solidFill>
                <a:effectLst/>
                <a:latin typeface="Times New Roman" panose="02020603050405020304" pitchFamily="18" charset="0"/>
                <a:ea typeface="Times New Roman" panose="02020603050405020304" pitchFamily="18" charset="0"/>
              </a:rPr>
              <a:t>.</a:t>
            </a:r>
            <a:endParaRPr lang="ru-RU" sz="16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449227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072179"/>
            <a:ext cx="4768362" cy="3178908"/>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9761CB0C-3960-D938-2740-3F6A1CB3DF99}"/>
              </a:ext>
            </a:extLst>
          </p:cNvPr>
          <p:cNvSpPr txBox="1"/>
          <p:nvPr/>
        </p:nvSpPr>
        <p:spPr>
          <a:xfrm>
            <a:off x="5506720" y="847363"/>
            <a:ext cx="6096000" cy="5163273"/>
          </a:xfrm>
          <a:prstGeom prst="rect">
            <a:avLst/>
          </a:prstGeom>
          <a:noFill/>
        </p:spPr>
        <p:txBody>
          <a:bodyPr wrap="square">
            <a:spAutoFit/>
          </a:bodyPr>
          <a:lstStyle/>
          <a:p>
            <a:pPr indent="228600" algn="just">
              <a:lnSpc>
                <a:spcPct val="115000"/>
              </a:lnSpc>
            </a:pPr>
            <a:r>
              <a:rPr lang="en-GB" sz="1800" dirty="0" err="1">
                <a:solidFill>
                  <a:schemeClr val="accent1"/>
                </a:solidFill>
                <a:effectLst/>
                <a:latin typeface="Times New Roman" panose="02020603050405020304" pitchFamily="18" charset="0"/>
                <a:ea typeface="Times New Roman" panose="02020603050405020304" pitchFamily="18" charset="0"/>
              </a:rPr>
              <a:t>Masalan</a:t>
            </a:r>
            <a:r>
              <a:rPr lang="en-GB" sz="1800" dirty="0">
                <a:solidFill>
                  <a:schemeClr val="accent1"/>
                </a:solidFill>
                <a:effectLst/>
                <a:latin typeface="Times New Roman" panose="02020603050405020304" pitchFamily="18" charset="0"/>
                <a:ea typeface="Times New Roman" panose="02020603050405020304" pitchFamily="18" charset="0"/>
              </a:rPr>
              <a:t>, A nuqta </a:t>
            </a:r>
            <a:r>
              <a:rPr lang="en-GB" sz="1800" dirty="0" err="1">
                <a:solidFill>
                  <a:schemeClr val="accent1"/>
                </a:solidFill>
                <a:effectLst/>
                <a:latin typeface="Times New Roman" panose="02020603050405020304" pitchFamily="18" charset="0"/>
                <a:ea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birga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uning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ortogonal</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proeksiyalaridan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biri</a:t>
            </a:r>
            <a:r>
              <a:rPr lang="en-GB" sz="1800" dirty="0">
                <a:solidFill>
                  <a:schemeClr val="accent1"/>
                </a:solidFill>
                <a:effectLst/>
                <a:latin typeface="Times New Roman" panose="02020603050405020304" pitchFamily="18" charset="0"/>
                <a:ea typeface="Times New Roman" panose="02020603050405020304" pitchFamily="18" charset="0"/>
              </a:rPr>
              <a:t> A' (</a:t>
            </a:r>
            <a:r>
              <a:rPr lang="en-GB" sz="1800" dirty="0" err="1">
                <a:solidFill>
                  <a:schemeClr val="accent1"/>
                </a:solidFill>
                <a:effectLst/>
                <a:latin typeface="Times New Roman" panose="02020603050405020304" pitchFamily="18" charset="0"/>
                <a:ea typeface="Times New Roman" panose="02020603050405020304" pitchFamily="18" charset="0"/>
              </a:rPr>
              <a:t>gorizontal</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proeksiyasi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nuqtaning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i="1" dirty="0">
                <a:solidFill>
                  <a:schemeClr val="accent1"/>
                </a:solidFill>
                <a:effectLst/>
                <a:latin typeface="Times New Roman" panose="02020603050405020304" pitchFamily="18" charset="0"/>
                <a:ea typeface="Times New Roman" panose="02020603050405020304" pitchFamily="18" charset="0"/>
              </a:rPr>
              <a:t>R</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aksonometriya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tekisligiga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proeksiyalanish</a:t>
            </a:r>
            <a:r>
              <a:rPr lang="en-GB" sz="1800" dirty="0">
                <a:solidFill>
                  <a:schemeClr val="accent1"/>
                </a:solidFill>
                <a:effectLst/>
                <a:latin typeface="Times New Roman" panose="02020603050405020304" pitchFamily="18" charset="0"/>
                <a:ea typeface="Times New Roman" panose="02020603050405020304" pitchFamily="18" charset="0"/>
              </a:rPr>
              <a:t> 8.1-shaklda </a:t>
            </a:r>
            <a:r>
              <a:rPr lang="en-GB" sz="1800" dirty="0" err="1">
                <a:solidFill>
                  <a:schemeClr val="accent1"/>
                </a:solidFill>
                <a:effectLst/>
                <a:latin typeface="Times New Roman" panose="02020603050405020304" pitchFamily="18" charset="0"/>
                <a:ea typeface="Times New Roman" panose="02020603050405020304" pitchFamily="18" charset="0"/>
              </a:rPr>
              <a:t>tasvirlangan</a:t>
            </a:r>
            <a:r>
              <a:rPr lang="en-GB" sz="1800" dirty="0">
                <a:solidFill>
                  <a:schemeClr val="accent1"/>
                </a:solidFill>
                <a:effectLst/>
                <a:latin typeface="Times New Roman" panose="02020603050405020304" pitchFamily="18" charset="0"/>
                <a:ea typeface="Times New Roman" panose="02020603050405020304" pitchFamily="18" charset="0"/>
              </a:rPr>
              <a:t>. Bu </a:t>
            </a:r>
            <a:r>
              <a:rPr lang="en-GB" sz="1800" dirty="0" err="1">
                <a:solidFill>
                  <a:schemeClr val="accent1"/>
                </a:solidFill>
                <a:effectLst/>
                <a:latin typeface="Times New Roman" panose="02020603050405020304" pitchFamily="18" charset="0"/>
                <a:ea typeface="Times New Roman" panose="02020603050405020304" pitchFamily="18" charset="0"/>
              </a:rPr>
              <a:t>yerda</a:t>
            </a:r>
            <a:r>
              <a:rPr lang="en-GB" sz="1800" dirty="0">
                <a:solidFill>
                  <a:schemeClr val="accent1"/>
                </a:solidFill>
                <a:effectLst/>
                <a:latin typeface="Times New Roman" panose="02020603050405020304" pitchFamily="18" charset="0"/>
                <a:ea typeface="Times New Roman" panose="02020603050405020304" pitchFamily="18" charset="0"/>
              </a:rPr>
              <a:t> A</a:t>
            </a:r>
            <a:r>
              <a:rPr lang="en-GB" sz="1800" baseline="-25000" dirty="0">
                <a:solidFill>
                  <a:schemeClr val="accent1"/>
                </a:solidFill>
                <a:effectLst/>
                <a:latin typeface="Times New Roman" panose="02020603050405020304" pitchFamily="18" charset="0"/>
                <a:ea typeface="Times New Roman" panose="02020603050405020304" pitchFamily="18" charset="0"/>
              </a:rPr>
              <a:t>A </a:t>
            </a:r>
            <a:r>
              <a:rPr lang="en-GB" sz="1800" dirty="0">
                <a:solidFill>
                  <a:schemeClr val="accent1"/>
                </a:solidFill>
                <a:effectLst/>
                <a:latin typeface="Times New Roman" panose="02020603050405020304" pitchFamily="18" charset="0"/>
                <a:ea typeface="Times New Roman" panose="02020603050405020304" pitchFamily="18" charset="0"/>
              </a:rPr>
              <a:t>- A </a:t>
            </a:r>
            <a:r>
              <a:rPr lang="en-GB" sz="1800" dirty="0" err="1">
                <a:solidFill>
                  <a:schemeClr val="accent1"/>
                </a:solidFill>
                <a:effectLst/>
                <a:latin typeface="Times New Roman" panose="02020603050405020304" pitchFamily="18" charset="0"/>
                <a:ea typeface="Times New Roman" panose="02020603050405020304" pitchFamily="18" charset="0"/>
              </a:rPr>
              <a:t>nuqtaning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aksonometrik</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proeksiyasi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deyiladi</a:t>
            </a:r>
            <a:r>
              <a:rPr lang="en-GB" sz="1800" dirty="0">
                <a:solidFill>
                  <a:schemeClr val="accent1"/>
                </a:solidFill>
                <a:effectLst/>
                <a:latin typeface="Times New Roman" panose="02020603050405020304" pitchFamily="18" charset="0"/>
                <a:ea typeface="Times New Roman" panose="02020603050405020304" pitchFamily="18" charset="0"/>
              </a:rPr>
              <a:t>. A’</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nuqta </a:t>
            </a:r>
            <a:r>
              <a:rPr lang="en-GB" sz="1800" dirty="0" err="1">
                <a:solidFill>
                  <a:schemeClr val="accent1"/>
                </a:solidFill>
                <a:effectLst/>
                <a:latin typeface="Times New Roman" panose="02020603050405020304" pitchFamily="18" charset="0"/>
                <a:ea typeface="Times New Roman" panose="02020603050405020304" pitchFamily="18" charset="0"/>
              </a:rPr>
              <a:t>esa</a:t>
            </a:r>
            <a:r>
              <a:rPr lang="en-GB" sz="1800" dirty="0">
                <a:solidFill>
                  <a:schemeClr val="accent1"/>
                </a:solidFill>
                <a:effectLst/>
                <a:latin typeface="Times New Roman" panose="02020603050405020304" pitchFamily="18" charset="0"/>
                <a:ea typeface="Times New Roman" panose="02020603050405020304" pitchFamily="18" charset="0"/>
              </a:rPr>
              <a:t> A </a:t>
            </a:r>
            <a:r>
              <a:rPr lang="en-GB" sz="1800" dirty="0" err="1">
                <a:solidFill>
                  <a:schemeClr val="accent1"/>
                </a:solidFill>
                <a:effectLst/>
                <a:latin typeface="Times New Roman" panose="02020603050405020304" pitchFamily="18" charset="0"/>
                <a:ea typeface="Times New Roman" panose="02020603050405020304" pitchFamily="18" charset="0"/>
              </a:rPr>
              <a:t>nuqtaning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ikkilamchi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proeksiyasi</a:t>
            </a:r>
            <a:r>
              <a:rPr lang="en-GB" sz="1800" dirty="0">
                <a:solidFill>
                  <a:schemeClr val="accent1"/>
                </a:solidFill>
                <a:effectLst/>
                <a:latin typeface="Times New Roman" panose="02020603050405020304" pitchFamily="18" charset="0"/>
                <a:ea typeface="Times New Roman" panose="02020603050405020304" pitchFamily="18" charset="0"/>
              </a:rPr>
              <a:t> deb </a:t>
            </a:r>
            <a:r>
              <a:rPr lang="en-GB" sz="1800" dirty="0" err="1">
                <a:solidFill>
                  <a:schemeClr val="accent1"/>
                </a:solidFill>
                <a:effectLst/>
                <a:latin typeface="Times New Roman" panose="02020603050405020304" pitchFamily="18" charset="0"/>
                <a:ea typeface="Times New Roman" panose="02020603050405020304" pitchFamily="18" charset="0"/>
              </a:rPr>
              <a:t>yuritiladi</a:t>
            </a:r>
            <a:r>
              <a:rPr lang="en-GB" sz="1800" dirty="0">
                <a:solidFill>
                  <a:schemeClr val="accent1"/>
                </a:solidFill>
                <a:effectLst/>
                <a:latin typeface="Times New Roman" panose="02020603050405020304" pitchFamily="18" charset="0"/>
                <a:ea typeface="Times New Roman" panose="02020603050405020304" pitchFamily="18" charset="0"/>
              </a:rPr>
              <a:t>. </a:t>
            </a:r>
            <a:r>
              <a:rPr lang="uz-Cyrl-UZ" sz="1800" dirty="0">
                <a:solidFill>
                  <a:schemeClr val="accent1"/>
                </a:solidFill>
                <a:effectLst/>
                <a:latin typeface="Times New Roman" panose="02020603050405020304" pitchFamily="18" charset="0"/>
                <a:ea typeface="Times New Roman" panose="02020603050405020304" pitchFamily="18" charset="0"/>
              </a:rPr>
              <a:t>8</a:t>
            </a:r>
            <a:r>
              <a:rPr lang="en-GB" sz="1800" dirty="0">
                <a:solidFill>
                  <a:schemeClr val="accent1"/>
                </a:solidFill>
                <a:effectLst/>
                <a:latin typeface="Times New Roman" panose="02020603050405020304" pitchFamily="18" charset="0"/>
                <a:ea typeface="Times New Roman" panose="02020603050405020304" pitchFamily="18" charset="0"/>
              </a:rPr>
              <a:t>.2-shakldagi </a:t>
            </a:r>
            <a:r>
              <a:rPr lang="en-GB" sz="1800" dirty="0" err="1">
                <a:solidFill>
                  <a:schemeClr val="accent1"/>
                </a:solidFill>
                <a:effectLst/>
                <a:latin typeface="Times New Roman" panose="02020603050405020304" pitchFamily="18" charset="0"/>
                <a:ea typeface="Times New Roman" panose="02020603050405020304" pitchFamily="18" charset="0"/>
              </a:rPr>
              <a:t>OA</a:t>
            </a:r>
            <a:r>
              <a:rPr lang="en-GB" sz="1800" baseline="-25000" dirty="0" err="1">
                <a:solidFill>
                  <a:schemeClr val="accent1"/>
                </a:solidFill>
                <a:effectLst/>
                <a:latin typeface="Times New Roman" panose="02020603050405020304" pitchFamily="18" charset="0"/>
                <a:ea typeface="Times New Roman" panose="02020603050405020304" pitchFamily="18" charset="0"/>
              </a:rPr>
              <a:t>x</a:t>
            </a:r>
            <a:r>
              <a:rPr lang="en-GB" sz="1800" dirty="0" err="1">
                <a:solidFill>
                  <a:schemeClr val="accent1"/>
                </a:solidFill>
                <a:effectLst/>
                <a:latin typeface="Times New Roman" panose="02020603050405020304" pitchFamily="18" charset="0"/>
                <a:ea typeface="Times New Roman" panose="02020603050405020304" pitchFamily="18" charset="0"/>
              </a:rPr>
              <a:t>A</a:t>
            </a:r>
            <a:r>
              <a:rPr lang="uz-Cyrl-UZ" sz="1800" baseline="-25000" dirty="0">
                <a:solidFill>
                  <a:schemeClr val="accent1"/>
                </a:solidFill>
                <a:effectLst/>
                <a:latin typeface="Times New Roman" panose="02020603050405020304" pitchFamily="18" charset="0"/>
                <a:ea typeface="Times New Roman" panose="02020603050405020304" pitchFamily="18" charset="0"/>
              </a:rPr>
              <a:t>1</a:t>
            </a:r>
            <a:r>
              <a:rPr lang="en-GB" sz="1800" dirty="0">
                <a:solidFill>
                  <a:schemeClr val="accent1"/>
                </a:solidFill>
                <a:effectLst/>
                <a:latin typeface="Times New Roman" panose="02020603050405020304" pitchFamily="18" charset="0"/>
                <a:ea typeface="Times New Roman" panose="02020603050405020304" pitchFamily="18" charset="0"/>
              </a:rPr>
              <a:t>A</a:t>
            </a:r>
            <a:r>
              <a:rPr lang="uz-Cyrl-UZ" sz="1800" baseline="-25000" dirty="0">
                <a:solidFill>
                  <a:schemeClr val="accent1"/>
                </a:solidFill>
                <a:effectLst/>
                <a:latin typeface="Times New Roman" panose="02020603050405020304" pitchFamily="18" charset="0"/>
                <a:ea typeface="Times New Roman" panose="02020603050405020304" pitchFamily="18" charset="0"/>
              </a:rPr>
              <a:t>2</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siniq</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chiziq</a:t>
            </a:r>
            <a:r>
              <a:rPr lang="en-GB" sz="1800" dirty="0">
                <a:solidFill>
                  <a:schemeClr val="accent1"/>
                </a:solidFill>
                <a:effectLst/>
                <a:latin typeface="Times New Roman" panose="02020603050405020304" pitchFamily="18" charset="0"/>
                <a:ea typeface="Times New Roman" panose="02020603050405020304" pitchFamily="18" charset="0"/>
              </a:rPr>
              <a:t> A </a:t>
            </a:r>
            <a:r>
              <a:rPr lang="en-GB" sz="1800" dirty="0" err="1">
                <a:solidFill>
                  <a:schemeClr val="accent1"/>
                </a:solidFill>
                <a:effectLst/>
                <a:latin typeface="Times New Roman" panose="02020603050405020304" pitchFamily="18" charset="0"/>
                <a:ea typeface="Times New Roman" panose="02020603050405020304" pitchFamily="18" charset="0"/>
              </a:rPr>
              <a:t>nuqtaning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X</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Y</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Z</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o‘qlaridagi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koordinatalarining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yig‘indisidan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iborat</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bo‘lganligi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rPr>
              <a:t> u </a:t>
            </a:r>
            <a:r>
              <a:rPr lang="en-GB" sz="1800" dirty="0" err="1">
                <a:solidFill>
                  <a:schemeClr val="accent1"/>
                </a:solidFill>
                <a:effectLst/>
                <a:latin typeface="Times New Roman" panose="02020603050405020304" pitchFamily="18" charset="0"/>
                <a:ea typeface="Times New Roman" panose="02020603050405020304" pitchFamily="18" charset="0"/>
              </a:rPr>
              <a:t>chiziqni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rPr>
              <a:t>koordinatalar</a:t>
            </a:r>
            <a:r>
              <a:rPr lang="en-GB" sz="1800" i="1" dirty="0">
                <a:solidFill>
                  <a:schemeClr val="accent1"/>
                </a:solidFill>
                <a:effectLst/>
                <a:latin typeface="Times New Roman" panose="02020603050405020304" pitchFamily="18" charset="0"/>
                <a:ea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rPr>
              <a:t>siniq</a:t>
            </a:r>
            <a:r>
              <a:rPr lang="en-GB" sz="1800" i="1" dirty="0">
                <a:solidFill>
                  <a:schemeClr val="accent1"/>
                </a:solidFill>
                <a:effectLst/>
                <a:latin typeface="Times New Roman" panose="02020603050405020304" pitchFamily="18" charset="0"/>
                <a:ea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rPr>
              <a:t>chizig‘i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deyiladi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Uning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aksonometrik</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proeksiyasi</a:t>
            </a:r>
            <a:r>
              <a:rPr lang="en-GB" sz="1800" dirty="0">
                <a:solidFill>
                  <a:schemeClr val="accent1"/>
                </a:solidFill>
                <a:effectLst/>
                <a:latin typeface="Times New Roman" panose="02020603050405020304" pitchFamily="18" charset="0"/>
                <a:ea typeface="Times New Roman" panose="02020603050405020304" pitchFamily="18" charset="0"/>
              </a:rPr>
              <a:t> O</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a:t>
            </a:r>
            <a:r>
              <a:rPr lang="en-GB" sz="1800" baseline="-25000" dirty="0">
                <a:solidFill>
                  <a:schemeClr val="accent1"/>
                </a:solidFill>
                <a:effectLst/>
                <a:latin typeface="Times New Roman" panose="02020603050405020304" pitchFamily="18" charset="0"/>
                <a:ea typeface="Times New Roman" panose="02020603050405020304" pitchFamily="18" charset="0"/>
              </a:rPr>
              <a:t>XA</a:t>
            </a:r>
            <a:r>
              <a:rPr lang="en-GB" sz="1800" dirty="0">
                <a:solidFill>
                  <a:schemeClr val="accent1"/>
                </a:solidFill>
                <a:effectLst/>
                <a:latin typeface="Times New Roman" panose="02020603050405020304" pitchFamily="18" charset="0"/>
                <a:ea typeface="Times New Roman" panose="02020603050405020304" pitchFamily="18" charset="0"/>
              </a:rPr>
              <a:t>A’</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rPr>
              <a:t>. </a:t>
            </a:r>
            <a:r>
              <a:rPr lang="uz-Cyrl-UZ" sz="1800" dirty="0">
                <a:solidFill>
                  <a:schemeClr val="accent1"/>
                </a:solidFill>
                <a:effectLst/>
                <a:latin typeface="Times New Roman" panose="02020603050405020304" pitchFamily="18" charset="0"/>
                <a:ea typeface="Times New Roman" panose="02020603050405020304" pitchFamily="18" charset="0"/>
              </a:rPr>
              <a:t>8</a:t>
            </a:r>
            <a:r>
              <a:rPr lang="en-GB" sz="1800" dirty="0">
                <a:solidFill>
                  <a:schemeClr val="accent1"/>
                </a:solidFill>
                <a:effectLst/>
                <a:latin typeface="Times New Roman" panose="02020603050405020304" pitchFamily="18" charset="0"/>
                <a:ea typeface="Times New Roman" panose="02020603050405020304" pitchFamily="18" charset="0"/>
              </a:rPr>
              <a:t>.2-shakldagi O</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X</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O</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U</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,O</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US" sz="1800" dirty="0">
                <a:solidFill>
                  <a:schemeClr val="accent1"/>
                </a:solidFill>
                <a:effectLst/>
                <a:latin typeface="Times New Roman" panose="02020603050405020304" pitchFamily="18" charset="0"/>
                <a:ea typeface="Times New Roman" panose="02020603050405020304" pitchFamily="18" charset="0"/>
              </a:rPr>
              <a:t>Z</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lar </a:t>
            </a:r>
            <a:r>
              <a:rPr lang="en-GB" sz="1800" dirty="0" err="1">
                <a:solidFill>
                  <a:schemeClr val="accent1"/>
                </a:solidFill>
                <a:effectLst/>
                <a:latin typeface="Times New Roman" panose="02020603050405020304" pitchFamily="18" charset="0"/>
                <a:ea typeface="Times New Roman" panose="02020603050405020304" pitchFamily="18" charset="0"/>
              </a:rPr>
              <a:t>aksonometrik</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proeksiyalari</a:t>
            </a:r>
            <a:r>
              <a:rPr lang="en-GB" sz="1800" dirty="0">
                <a:solidFill>
                  <a:schemeClr val="accent1"/>
                </a:solidFill>
                <a:effectLst/>
                <a:latin typeface="Times New Roman" panose="02020603050405020304" pitchFamily="18" charset="0"/>
                <a:ea typeface="Times New Roman" panose="02020603050405020304" pitchFamily="18" charset="0"/>
              </a:rPr>
              <a:t>, O</a:t>
            </a:r>
            <a:r>
              <a:rPr lang="en-GB"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esa</a:t>
            </a:r>
            <a:r>
              <a:rPr lang="en-GB" sz="1800" dirty="0">
                <a:solidFill>
                  <a:schemeClr val="accent1"/>
                </a:solidFill>
                <a:effectLst/>
                <a:latin typeface="Times New Roman" panose="02020603050405020304" pitchFamily="18" charset="0"/>
                <a:ea typeface="Times New Roman" panose="02020603050405020304" pitchFamily="18" charset="0"/>
              </a:rPr>
              <a:t> O </a:t>
            </a:r>
            <a:r>
              <a:rPr lang="en-GB" sz="1800" dirty="0" err="1">
                <a:solidFill>
                  <a:schemeClr val="accent1"/>
                </a:solidFill>
                <a:effectLst/>
                <a:latin typeface="Times New Roman" panose="02020603050405020304" pitchFamily="18" charset="0"/>
                <a:ea typeface="Times New Roman" panose="02020603050405020304" pitchFamily="18" charset="0"/>
              </a:rPr>
              <a:t>koordinatalar</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boshining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aksonometriyasi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Aksonometrik</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proeksiyalar</a:t>
            </a:r>
            <a:r>
              <a:rPr lang="en-GB" sz="1800" dirty="0">
                <a:solidFill>
                  <a:schemeClr val="accent1"/>
                </a:solidFill>
                <a:effectLst/>
                <a:latin typeface="Times New Roman" panose="02020603050405020304" pitchFamily="18" charset="0"/>
                <a:ea typeface="Times New Roman" panose="02020603050405020304" pitchFamily="18" charset="0"/>
              </a:rPr>
              <a:t> parallel </a:t>
            </a:r>
            <a:r>
              <a:rPr lang="en-GB" sz="1800" dirty="0" err="1">
                <a:solidFill>
                  <a:schemeClr val="accent1"/>
                </a:solidFill>
                <a:effectLst/>
                <a:latin typeface="Times New Roman" panose="02020603050405020304" pitchFamily="18" charset="0"/>
                <a:ea typeface="Times New Roman" panose="02020603050405020304" pitchFamily="18" charset="0"/>
              </a:rPr>
              <a:t>proeksiyalar</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turiga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mansub</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bo‘lganligi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sababli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ular</a:t>
            </a:r>
            <a:r>
              <a:rPr lang="en-GB" sz="1800" dirty="0">
                <a:solidFill>
                  <a:schemeClr val="accent1"/>
                </a:solidFill>
                <a:effectLst/>
                <a:latin typeface="Times New Roman" panose="02020603050405020304" pitchFamily="18" charset="0"/>
                <a:ea typeface="Times New Roman" panose="02020603050405020304" pitchFamily="18" charset="0"/>
              </a:rPr>
              <a:t> parallel </a:t>
            </a:r>
            <a:r>
              <a:rPr lang="en-GB" sz="1800" dirty="0" err="1">
                <a:solidFill>
                  <a:schemeClr val="accent1"/>
                </a:solidFill>
                <a:effectLst/>
                <a:latin typeface="Times New Roman" panose="02020603050405020304" pitchFamily="18" charset="0"/>
                <a:ea typeface="Times New Roman" panose="02020603050405020304" pitchFamily="18" charset="0"/>
              </a:rPr>
              <a:t>proeksiyalarning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hamma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xossalariga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ega</a:t>
            </a:r>
            <a:r>
              <a:rPr lang="en-GB" sz="1800" dirty="0">
                <a:solidFill>
                  <a:schemeClr val="accent1"/>
                </a:solidFill>
                <a:effectLst/>
                <a:latin typeface="Times New Roman" panose="02020603050405020304" pitchFamily="18" charset="0"/>
                <a:ea typeface="Times New Roman" panose="02020603050405020304" pitchFamily="18" charset="0"/>
              </a:rPr>
              <a:t>. Shunga </a:t>
            </a:r>
            <a:r>
              <a:rPr lang="en-GB" sz="1800" dirty="0" err="1">
                <a:solidFill>
                  <a:schemeClr val="accent1"/>
                </a:solidFill>
                <a:effectLst/>
                <a:latin typeface="Times New Roman" panose="02020603050405020304" pitchFamily="18" charset="0"/>
                <a:ea typeface="Times New Roman" panose="02020603050405020304" pitchFamily="18" charset="0"/>
              </a:rPr>
              <a:t>ko‘ra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AA</a:t>
            </a:r>
            <a:r>
              <a:rPr lang="en-GB" sz="1800" dirty="0">
                <a:solidFill>
                  <a:schemeClr val="accent1"/>
                </a:solidFill>
                <a:effectLst/>
                <a:latin typeface="Times New Roman" panose="02020603050405020304" pitchFamily="18" charset="0"/>
                <a:ea typeface="Times New Roman" panose="02020603050405020304" pitchFamily="18" charset="0"/>
              </a:rPr>
              <a:t>'||O</a:t>
            </a:r>
            <a:r>
              <a:rPr lang="en-US" sz="1800" dirty="0">
                <a:solidFill>
                  <a:schemeClr val="accent1"/>
                </a:solidFill>
                <a:effectLst/>
                <a:latin typeface="Times New Roman" panose="02020603050405020304" pitchFamily="18" charset="0"/>
                <a:ea typeface="Times New Roman" panose="02020603050405020304" pitchFamily="18" charset="0"/>
              </a:rPr>
              <a:t>Z</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t>
            </a:r>
            <a:r>
              <a:rPr lang="en-US" sz="1800" dirty="0">
                <a:solidFill>
                  <a:schemeClr val="accent1"/>
                </a:solidFill>
                <a:effectLst/>
                <a:latin typeface="Times New Roman" panose="02020603050405020304" pitchFamily="18" charset="0"/>
                <a:ea typeface="Times New Roman" panose="02020603050405020304" pitchFamily="18" charset="0"/>
              </a:rPr>
              <a:t>A</a:t>
            </a:r>
            <a:r>
              <a:rPr lang="en-US" sz="1800" baseline="-25000" dirty="0">
                <a:solidFill>
                  <a:schemeClr val="accent1"/>
                </a:solidFill>
                <a:effectLst/>
                <a:latin typeface="Times New Roman" panose="02020603050405020304" pitchFamily="18" charset="0"/>
                <a:ea typeface="Times New Roman" panose="02020603050405020304" pitchFamily="18" charset="0"/>
              </a:rPr>
              <a:t>X</a:t>
            </a:r>
            <a:r>
              <a:rPr lang="en-GB" sz="1800" dirty="0">
                <a:solidFill>
                  <a:schemeClr val="accent1"/>
                </a:solidFill>
                <a:effectLst/>
                <a:latin typeface="Times New Roman" panose="02020603050405020304" pitchFamily="18" charset="0"/>
                <a:ea typeface="Times New Roman" panose="02020603050405020304" pitchFamily="18" charset="0"/>
              </a:rPr>
              <a:t>||O</a:t>
            </a:r>
            <a:r>
              <a:rPr lang="en-US" sz="1800" dirty="0">
                <a:solidFill>
                  <a:schemeClr val="accent1"/>
                </a:solidFill>
                <a:effectLst/>
                <a:latin typeface="Times New Roman" panose="02020603050405020304" pitchFamily="18" charset="0"/>
                <a:ea typeface="Times New Roman" panose="02020603050405020304" pitchFamily="18" charset="0"/>
              </a:rPr>
              <a:t>Y</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t>
            </a:r>
            <a:r>
              <a:rPr lang="en-US" sz="1800" dirty="0">
                <a:solidFill>
                  <a:schemeClr val="accent1"/>
                </a:solidFill>
                <a:effectLst/>
                <a:latin typeface="Times New Roman" panose="02020603050405020304" pitchFamily="18" charset="0"/>
                <a:ea typeface="Times New Roman" panose="02020603050405020304" pitchFamily="18" charset="0"/>
              </a:rPr>
              <a:t>A</a:t>
            </a:r>
            <a:r>
              <a:rPr lang="en-US" sz="1800" baseline="-25000" dirty="0">
                <a:solidFill>
                  <a:schemeClr val="accent1"/>
                </a:solidFill>
                <a:effectLst/>
                <a:latin typeface="Times New Roman" panose="02020603050405020304" pitchFamily="18" charset="0"/>
                <a:ea typeface="Times New Roman" panose="02020603050405020304" pitchFamily="18" charset="0"/>
              </a:rPr>
              <a:t>Y</a:t>
            </a:r>
            <a:r>
              <a:rPr lang="en-GB" sz="1800" dirty="0">
                <a:solidFill>
                  <a:schemeClr val="accent1"/>
                </a:solidFill>
                <a:effectLst/>
                <a:latin typeface="Times New Roman" panose="02020603050405020304" pitchFamily="18" charset="0"/>
                <a:ea typeface="Times New Roman" panose="02020603050405020304" pitchFamily="18" charset="0"/>
              </a:rPr>
              <a:t>||O</a:t>
            </a:r>
            <a:r>
              <a:rPr lang="en-US" sz="1800" dirty="0">
                <a:solidFill>
                  <a:schemeClr val="accent1"/>
                </a:solidFill>
                <a:effectLst/>
                <a:latin typeface="Times New Roman" panose="02020603050405020304" pitchFamily="18" charset="0"/>
                <a:ea typeface="Times New Roman" panose="02020603050405020304" pitchFamily="18" charset="0"/>
              </a:rPr>
              <a:t>X</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bo‘lgani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A</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US" sz="18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||O</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US" sz="1800" dirty="0">
                <a:solidFill>
                  <a:schemeClr val="accent1"/>
                </a:solidFill>
                <a:effectLst/>
                <a:latin typeface="Times New Roman" panose="02020603050405020304" pitchFamily="18" charset="0"/>
                <a:ea typeface="Times New Roman" panose="02020603050405020304" pitchFamily="18" charset="0"/>
              </a:rPr>
              <a:t>Z</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US" sz="1800" dirty="0">
                <a:solidFill>
                  <a:schemeClr val="accent1"/>
                </a:solidFill>
                <a:effectLst/>
                <a:latin typeface="Times New Roman" panose="02020603050405020304" pitchFamily="18" charset="0"/>
                <a:ea typeface="Times New Roman" panose="02020603050405020304" pitchFamily="18" charset="0"/>
              </a:rPr>
              <a:t>A</a:t>
            </a:r>
            <a:r>
              <a:rPr lang="en-US" sz="1800" baseline="-25000" dirty="0">
                <a:solidFill>
                  <a:schemeClr val="accent1"/>
                </a:solidFill>
                <a:effectLst/>
                <a:latin typeface="Times New Roman" panose="02020603050405020304" pitchFamily="18" charset="0"/>
                <a:ea typeface="Times New Roman" panose="02020603050405020304" pitchFamily="18" charset="0"/>
              </a:rPr>
              <a:t>XA</a:t>
            </a:r>
            <a:r>
              <a:rPr lang="en-GB" sz="1800" dirty="0">
                <a:solidFill>
                  <a:schemeClr val="accent1"/>
                </a:solidFill>
                <a:effectLst/>
                <a:latin typeface="Times New Roman" panose="02020603050405020304" pitchFamily="18" charset="0"/>
                <a:ea typeface="Times New Roman" panose="02020603050405020304" pitchFamily="18" charset="0"/>
              </a:rPr>
              <a:t>||O</a:t>
            </a:r>
            <a:r>
              <a:rPr lang="en-US" sz="1800" baseline="-25000" dirty="0" err="1">
                <a:solidFill>
                  <a:schemeClr val="accent1"/>
                </a:solidFill>
                <a:effectLst/>
                <a:latin typeface="Times New Roman" panose="02020603050405020304" pitchFamily="18" charset="0"/>
                <a:ea typeface="Times New Roman" panose="02020603050405020304" pitchFamily="18" charset="0"/>
              </a:rPr>
              <a:t>A</a:t>
            </a:r>
            <a:r>
              <a:rPr lang="en-US" sz="1800" dirty="0" err="1">
                <a:solidFill>
                  <a:schemeClr val="accent1"/>
                </a:solidFill>
                <a:effectLst/>
                <a:latin typeface="Times New Roman" panose="02020603050405020304" pitchFamily="18" charset="0"/>
                <a:ea typeface="Times New Roman" panose="02020603050405020304" pitchFamily="18" charset="0"/>
              </a:rPr>
              <a:t>Ya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a:t>
            </a:r>
            <a:r>
              <a:rPr lang="en-US" sz="1800" baseline="-25000" dirty="0" err="1">
                <a:solidFill>
                  <a:schemeClr val="accent1"/>
                </a:solidFill>
                <a:effectLst/>
                <a:latin typeface="Times New Roman" panose="02020603050405020304" pitchFamily="18" charset="0"/>
                <a:ea typeface="Times New Roman" panose="02020603050405020304" pitchFamily="18" charset="0"/>
              </a:rPr>
              <a:t>A</a:t>
            </a:r>
            <a:r>
              <a:rPr lang="en-US" sz="1800" dirty="0" err="1">
                <a:solidFill>
                  <a:schemeClr val="accent1"/>
                </a:solidFill>
                <a:effectLst/>
                <a:latin typeface="Times New Roman" panose="02020603050405020304" pitchFamily="18" charset="0"/>
                <a:ea typeface="Times New Roman" panose="02020603050405020304" pitchFamily="18" charset="0"/>
              </a:rPr>
              <a:t>A</a:t>
            </a:r>
            <a:r>
              <a:rPr lang="en-US" sz="1800" baseline="-25000" dirty="0" err="1">
                <a:solidFill>
                  <a:schemeClr val="accent1"/>
                </a:solidFill>
                <a:effectLst/>
                <a:latin typeface="Times New Roman" panose="02020603050405020304" pitchFamily="18" charset="0"/>
                <a:ea typeface="Times New Roman" panose="02020603050405020304" pitchFamily="18" charset="0"/>
              </a:rPr>
              <a:t>Ya</a:t>
            </a:r>
            <a:r>
              <a:rPr lang="en-GB" sz="1800" dirty="0">
                <a:solidFill>
                  <a:schemeClr val="accent1"/>
                </a:solidFill>
                <a:effectLst/>
                <a:latin typeface="Times New Roman" panose="02020603050405020304" pitchFamily="18" charset="0"/>
                <a:ea typeface="Times New Roman" panose="02020603050405020304" pitchFamily="18" charset="0"/>
              </a:rPr>
              <a:t>||O</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US" sz="1800" dirty="0">
                <a:solidFill>
                  <a:schemeClr val="accent1"/>
                </a:solidFill>
                <a:effectLst/>
                <a:latin typeface="Times New Roman" panose="02020603050405020304" pitchFamily="18" charset="0"/>
                <a:ea typeface="Times New Roman" panose="02020603050405020304" pitchFamily="18" charset="0"/>
              </a:rPr>
              <a:t>X</a:t>
            </a:r>
            <a:r>
              <a:rPr lang="en-US" sz="1800" baseline="-25000"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23364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77AFF2A-BCA8-4643-B06C-C3E0A30E882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pic>
        <p:nvPicPr>
          <p:cNvPr id="5" name="Рисунок 4">
            <a:extLst>
              <a:ext uri="{FF2B5EF4-FFF2-40B4-BE49-F238E27FC236}">
                <a16:creationId xmlns:a16="http://schemas.microsoft.com/office/drawing/2014/main" id="{B78E9B2A-0525-457A-A2A7-B0BEB89828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732" y="1016000"/>
            <a:ext cx="10133873" cy="3941445"/>
          </a:xfrm>
          <a:prstGeom prst="rect">
            <a:avLst/>
          </a:prstGeom>
        </p:spPr>
      </p:pic>
    </p:spTree>
    <p:extLst>
      <p:ext uri="{BB962C8B-B14F-4D97-AF65-F5344CB8AC3E}">
        <p14:creationId xmlns:p14="http://schemas.microsoft.com/office/powerpoint/2010/main" val="3400346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F6CD275B-C1F3-55EC-187F-F11DDE085ED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graphicFrame>
        <p:nvGraphicFramePr>
          <p:cNvPr id="9" name="Объект 8">
            <a:extLst>
              <a:ext uri="{FF2B5EF4-FFF2-40B4-BE49-F238E27FC236}">
                <a16:creationId xmlns:a16="http://schemas.microsoft.com/office/drawing/2014/main" id="{6E3775CB-A50C-4C9B-F03C-6DDFE361592B}"/>
              </a:ext>
            </a:extLst>
          </p:cNvPr>
          <p:cNvGraphicFramePr>
            <a:graphicFrameLocks noChangeAspect="1"/>
          </p:cNvGraphicFramePr>
          <p:nvPr>
            <p:extLst>
              <p:ext uri="{D42A27DB-BD31-4B8C-83A1-F6EECF244321}">
                <p14:modId xmlns:p14="http://schemas.microsoft.com/office/powerpoint/2010/main" val="3497511575"/>
              </p:ext>
            </p:extLst>
          </p:nvPr>
        </p:nvGraphicFramePr>
        <p:xfrm>
          <a:off x="986956" y="3675700"/>
          <a:ext cx="4120948" cy="946292"/>
        </p:xfrm>
        <a:graphic>
          <a:graphicData uri="http://schemas.openxmlformats.org/presentationml/2006/ole">
            <mc:AlternateContent xmlns:mc="http://schemas.openxmlformats.org/markup-compatibility/2006">
              <mc:Choice xmlns:v="urn:schemas-microsoft-com:vml" Requires="v">
                <p:oleObj spid="_x0000_s1028" r:id="rId3" imgW="1879600" imgH="431800" progId="Equation.3">
                  <p:embed/>
                </p:oleObj>
              </mc:Choice>
              <mc:Fallback>
                <p:oleObj r:id="rId3" imgW="1879600" imgH="431800"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956" y="3675700"/>
                        <a:ext cx="4120948" cy="946292"/>
                      </a:xfrm>
                      <a:prstGeom prst="rect">
                        <a:avLst/>
                      </a:prstGeom>
                      <a:noFill/>
                    </p:spPr>
                  </p:pic>
                </p:oleObj>
              </mc:Fallback>
            </mc:AlternateContent>
          </a:graphicData>
        </a:graphic>
      </p:graphicFrame>
      <p:graphicFrame>
        <p:nvGraphicFramePr>
          <p:cNvPr id="10" name="Объект 9">
            <a:extLst>
              <a:ext uri="{FF2B5EF4-FFF2-40B4-BE49-F238E27FC236}">
                <a16:creationId xmlns:a16="http://schemas.microsoft.com/office/drawing/2014/main" id="{56388240-3269-8309-0B67-7BE9FC26F2DE}"/>
              </a:ext>
            </a:extLst>
          </p:cNvPr>
          <p:cNvGraphicFramePr>
            <a:graphicFrameLocks noChangeAspect="1"/>
          </p:cNvGraphicFramePr>
          <p:nvPr>
            <p:extLst>
              <p:ext uri="{D42A27DB-BD31-4B8C-83A1-F6EECF244321}">
                <p14:modId xmlns:p14="http://schemas.microsoft.com/office/powerpoint/2010/main" val="3873878809"/>
              </p:ext>
            </p:extLst>
          </p:nvPr>
        </p:nvGraphicFramePr>
        <p:xfrm>
          <a:off x="4009952" y="4917068"/>
          <a:ext cx="7331148" cy="864373"/>
        </p:xfrm>
        <a:graphic>
          <a:graphicData uri="http://schemas.openxmlformats.org/presentationml/2006/ole">
            <mc:AlternateContent xmlns:mc="http://schemas.openxmlformats.org/markup-compatibility/2006">
              <mc:Choice xmlns:v="urn:schemas-microsoft-com:vml" Requires="v">
                <p:oleObj spid="_x0000_s1029" r:id="rId5" imgW="3937000" imgH="469900" progId="Equation.3">
                  <p:embed/>
                </p:oleObj>
              </mc:Choice>
              <mc:Fallback>
                <p:oleObj r:id="rId5" imgW="3937000" imgH="4699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09952" y="4917068"/>
                        <a:ext cx="7331148" cy="864373"/>
                      </a:xfrm>
                      <a:prstGeom prst="rect">
                        <a:avLst/>
                      </a:prstGeom>
                      <a:noFill/>
                    </p:spPr>
                  </p:pic>
                </p:oleObj>
              </mc:Fallback>
            </mc:AlternateContent>
          </a:graphicData>
        </a:graphic>
      </p:graphicFrame>
      <p:sp>
        <p:nvSpPr>
          <p:cNvPr id="11" name="Rectangle 8">
            <a:extLst>
              <a:ext uri="{FF2B5EF4-FFF2-40B4-BE49-F238E27FC236}">
                <a16:creationId xmlns:a16="http://schemas.microsoft.com/office/drawing/2014/main" id="{73FB870B-CC04-ADE7-5259-C5E01F70D048}"/>
              </a:ext>
            </a:extLst>
          </p:cNvPr>
          <p:cNvSpPr>
            <a:spLocks noChangeArrowheads="1"/>
          </p:cNvSpPr>
          <p:nvPr/>
        </p:nvSpPr>
        <p:spPr bwMode="auto">
          <a:xfrm>
            <a:off x="692845" y="322669"/>
            <a:ext cx="10806309" cy="3700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38088"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l" defTabSz="914400" rtl="0" eaLnBrk="0" fontAlgn="base" latinLnBrk="0" hangingPunct="0">
              <a:lnSpc>
                <a:spcPct val="100000"/>
              </a:lnSpc>
              <a:spcBef>
                <a:spcPct val="0"/>
              </a:spcBef>
              <a:spcAft>
                <a:spcPct val="0"/>
              </a:spcAft>
              <a:buClrTx/>
              <a:buSzTx/>
              <a:buFontTx/>
              <a:buNone/>
              <a:tabLst/>
            </a:pPr>
            <a:r>
              <a:rPr kumimoji="0" lang="en-US"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kumimoji="0" lang="uz-Cyrl-UZ"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Aksonometriya</a:t>
            </a:r>
            <a:r>
              <a:rPr kumimoji="0" lang="en-GB"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o‘qlari</a:t>
            </a:r>
            <a:r>
              <a:rPr kumimoji="0" lang="en-GB"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ular</a:t>
            </a:r>
            <a:r>
              <a:rPr kumimoji="0" lang="en-GB"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en-GB"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o‘zgarish</a:t>
            </a:r>
            <a:r>
              <a:rPr kumimoji="0" lang="en-GB" altLang="ru-RU" sz="2400" b="1" i="1" u="none" strike="noStrike" cap="none" normalizeH="0" baseline="0" dirty="0"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1" i="1" u="none" strike="noStrike" cap="none" normalizeH="0" baseline="0" dirty="0" err="1" bmk="_Toc19515849">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koeffisientlari</a:t>
            </a:r>
            <a:endParaRPr kumimoji="0" lang="ru-RU" altLang="ru-RU" sz="2400" b="1" i="1" u="none" strike="noStrike" cap="none" normalizeH="0" baseline="0" dirty="0">
              <a:ln>
                <a:noFill/>
              </a:ln>
              <a:solidFill>
                <a:schemeClr val="tx1"/>
              </a:solidFill>
              <a:effectLst/>
              <a:ea typeface="Times New Roman" panose="02020603050405020304" pitchFamily="18" charset="0"/>
              <a:cs typeface="Arial" panose="020B0604020202020204"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pPr>
            <a:r>
              <a:rPr kumimoji="0" lang="uz-Cyrl-UZ"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Dekart koordinatalar sistemasidagi uchala koordinata o‘qi uchun umumiy bo‘lgan uzunlik masshtab birligi sifatida </a:t>
            </a:r>
            <a:r>
              <a:rPr kumimoji="0" lang="uz-Cyrl-UZ" altLang="ru-RU" sz="2400" b="0"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uz-Cyrl-UZ"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ni qabul qilamiz. (8.1-shakl). Buni natural masshtab birligi deb ataymiz. Natural masshtab birligi ye kesmani OX, OY va OZ koordinata o‘qlariga qo‘yamiz. Ularni R tekislikka proeksiyalasak, </a:t>
            </a:r>
            <a:r>
              <a:rPr kumimoji="0" lang="uz-Cyrl-UZ" altLang="ru-RU" sz="2400" b="0"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uz-Cyrl-UZ" altLang="ru-RU" sz="2400" b="0" i="0" u="none" strike="noStrike" cap="none" normalizeH="0" baseline="-3000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a:t>
            </a:r>
            <a:r>
              <a:rPr kumimoji="0" lang="uz-Cyrl-UZ"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400" b="0"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uz-Cyrl-UZ" altLang="ru-RU" sz="2400" b="0" i="0" u="none" strike="noStrike" cap="none" normalizeH="0" baseline="-3000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 </a:t>
            </a:r>
            <a:r>
              <a:rPr kumimoji="0" lang="uz-Cyrl-UZ" altLang="ru-RU" sz="2400" b="0"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uz-Cyrl-UZ" altLang="ru-RU" sz="2400" b="0" i="0" u="none" strike="noStrike" cap="none" normalizeH="0" baseline="-3000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ZA</a:t>
            </a:r>
            <a:r>
              <a:rPr kumimoji="0" lang="uz-Cyrl-UZ"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kesmalar hosil bo‘ladi. Bu kesmalar aksonometriya masshtab birliklari deb yuritiladi. Ularning natural masshtab birligi </a:t>
            </a:r>
            <a:r>
              <a:rPr kumimoji="0" lang="uz-Cyrl-UZ" altLang="ru-RU" sz="2400" b="0"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uz-Cyrl-UZ"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 nisbatlari aksonometriya o‘qlari bo‘yicha o‘zgarish koeffisientlari deyiladi va quyidagicha yoziladi:</a:t>
            </a:r>
            <a:endParaRPr kumimoji="0" lang="ru-RU" altLang="ru-RU" sz="1100" b="0" i="0" u="none" strike="noStrike" cap="none" normalizeH="0" baseline="0" dirty="0">
              <a:ln>
                <a:noFill/>
              </a:ln>
              <a:solidFill>
                <a:schemeClr val="tx1"/>
              </a:solidFill>
              <a:effectLst/>
            </a:endParaRPr>
          </a:p>
          <a:p>
            <a:pPr marL="0" marR="0" lvl="0" indent="228600" algn="l"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a:ln>
                <a:noFill/>
              </a:ln>
              <a:solidFill>
                <a:schemeClr val="tx1"/>
              </a:solidFill>
              <a:effectLst/>
              <a:latin typeface="Arial" panose="020B0604020202020204" pitchFamily="34" charset="0"/>
            </a:endParaRPr>
          </a:p>
        </p:txBody>
      </p:sp>
      <p:sp>
        <p:nvSpPr>
          <p:cNvPr id="13" name="Rectangle 10">
            <a:extLst>
              <a:ext uri="{FF2B5EF4-FFF2-40B4-BE49-F238E27FC236}">
                <a16:creationId xmlns:a16="http://schemas.microsoft.com/office/drawing/2014/main" id="{9D916826-23B8-74E4-FF1B-05922B17FDB8}"/>
              </a:ext>
            </a:extLst>
          </p:cNvPr>
          <p:cNvSpPr>
            <a:spLocks noChangeArrowheads="1"/>
          </p:cNvSpPr>
          <p:nvPr/>
        </p:nvSpPr>
        <p:spPr bwMode="auto">
          <a:xfrm>
            <a:off x="692845" y="5149199"/>
            <a:ext cx="81358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altLang="ru-RU" sz="20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tengliklarni yozish mumkin.</a:t>
            </a:r>
            <a:endParaRPr kumimoji="0" lang="uz-Cyrl-UZ" altLang="ru-RU"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28108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210517" y="1546621"/>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4" name="TextBox 3">
            <a:extLst>
              <a:ext uri="{FF2B5EF4-FFF2-40B4-BE49-F238E27FC236}">
                <a16:creationId xmlns:a16="http://schemas.microsoft.com/office/drawing/2014/main" id="{A155C73B-D0AE-19C7-B58E-352B43ACD6A5}"/>
              </a:ext>
            </a:extLst>
          </p:cNvPr>
          <p:cNvSpPr txBox="1"/>
          <p:nvPr/>
        </p:nvSpPr>
        <p:spPr>
          <a:xfrm>
            <a:off x="1209040" y="589798"/>
            <a:ext cx="7548880" cy="1332096"/>
          </a:xfrm>
          <a:prstGeom prst="rect">
            <a:avLst/>
          </a:prstGeom>
          <a:noFill/>
        </p:spPr>
        <p:txBody>
          <a:bodyPr wrap="square">
            <a:spAutoFit/>
          </a:bodyPr>
          <a:lstStyle/>
          <a:p>
            <a:pPr indent="228600" algn="just">
              <a:lnSpc>
                <a:spcPct val="115000"/>
              </a:lnSpc>
            </a:pPr>
            <a:r>
              <a:rPr lang="uz-Cyrl-UZ" sz="2400" dirty="0">
                <a:solidFill>
                  <a:schemeClr val="accent1"/>
                </a:solidFill>
                <a:effectLst/>
                <a:latin typeface="Times New Roman" panose="02020603050405020304" pitchFamily="18" charset="0"/>
                <a:ea typeface="Times New Roman" panose="02020603050405020304" pitchFamily="18" charset="0"/>
              </a:rPr>
              <a:t>Demak, A nuqtaning dekart va aksonometrik koordinatalari orasidagi bog‘lanishini quyidagicha yozishimiz mumkin:</a:t>
            </a:r>
            <a:endParaRPr lang="ru-RU" sz="1400" dirty="0">
              <a:solidFill>
                <a:schemeClr val="accent1"/>
              </a:solidFill>
              <a:effectLst/>
              <a:latin typeface="Arial" panose="020B0604020202020204" pitchFamily="34" charset="0"/>
              <a:ea typeface="Times New Roman" panose="02020603050405020304" pitchFamily="18" charset="0"/>
            </a:endParaRPr>
          </a:p>
        </p:txBody>
      </p:sp>
      <p:pic>
        <p:nvPicPr>
          <p:cNvPr id="15" name="Рисунок 14">
            <a:extLst>
              <a:ext uri="{FF2B5EF4-FFF2-40B4-BE49-F238E27FC236}">
                <a16:creationId xmlns:a16="http://schemas.microsoft.com/office/drawing/2014/main" id="{2707AF15-5CED-F347-FFA9-C5D85011A6BD}"/>
              </a:ext>
            </a:extLst>
          </p:cNvPr>
          <p:cNvPicPr>
            <a:picLocks noChangeAspect="1"/>
          </p:cNvPicPr>
          <p:nvPr/>
        </p:nvPicPr>
        <p:blipFill>
          <a:blip r:embed="rId3"/>
          <a:stretch>
            <a:fillRect/>
          </a:stretch>
        </p:blipFill>
        <p:spPr>
          <a:xfrm>
            <a:off x="339210" y="2563513"/>
            <a:ext cx="11328149" cy="2444750"/>
          </a:xfrm>
          <a:prstGeom prst="rect">
            <a:avLst/>
          </a:prstGeom>
        </p:spPr>
      </p:pic>
    </p:spTree>
    <p:extLst>
      <p:ext uri="{BB962C8B-B14F-4D97-AF65-F5344CB8AC3E}">
        <p14:creationId xmlns:p14="http://schemas.microsoft.com/office/powerpoint/2010/main" val="2117200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2686B3F-70D8-4B17-AF32-D3871B30151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graphicFrame>
        <p:nvGraphicFramePr>
          <p:cNvPr id="4" name="Объект 3">
            <a:extLst>
              <a:ext uri="{FF2B5EF4-FFF2-40B4-BE49-F238E27FC236}">
                <a16:creationId xmlns:a16="http://schemas.microsoft.com/office/drawing/2014/main" id="{A7B94155-CA09-4441-B864-211E80A10807}"/>
              </a:ext>
            </a:extLst>
          </p:cNvPr>
          <p:cNvGraphicFramePr>
            <a:graphicFrameLocks noChangeAspect="1"/>
          </p:cNvGraphicFramePr>
          <p:nvPr>
            <p:extLst>
              <p:ext uri="{D42A27DB-BD31-4B8C-83A1-F6EECF244321}">
                <p14:modId xmlns:p14="http://schemas.microsoft.com/office/powerpoint/2010/main" val="2556081893"/>
              </p:ext>
            </p:extLst>
          </p:nvPr>
        </p:nvGraphicFramePr>
        <p:xfrm>
          <a:off x="883920" y="1106214"/>
          <a:ext cx="5318441" cy="4645571"/>
        </p:xfrm>
        <a:graphic>
          <a:graphicData uri="http://schemas.openxmlformats.org/presentationml/2006/ole">
            <mc:AlternateContent xmlns:mc="http://schemas.openxmlformats.org/markup-compatibility/2006">
              <mc:Choice xmlns:v="urn:schemas-microsoft-com:vml" Requires="v">
                <p:oleObj spid="_x0000_s4098" name="Picture" r:id="rId3" imgW="3069517" imgH="2676426" progId="Word.Picture.8">
                  <p:embed/>
                </p:oleObj>
              </mc:Choice>
              <mc:Fallback>
                <p:oleObj name="Picture" r:id="rId3" imgW="3069517" imgH="2676426" progId="Word.Picture.8">
                  <p:embed/>
                  <p:pic>
                    <p:nvPicPr>
                      <p:cNvPr id="5" name="Объект 4">
                        <a:extLst>
                          <a:ext uri="{FF2B5EF4-FFF2-40B4-BE49-F238E27FC236}">
                            <a16:creationId xmlns:a16="http://schemas.microsoft.com/office/drawing/2014/main" id="{CAB8D891-E3EE-459E-B410-0720642C34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3920" y="1106214"/>
                        <a:ext cx="5318441" cy="4645571"/>
                      </a:xfrm>
                      <a:prstGeom prst="rect">
                        <a:avLst/>
                      </a:prstGeom>
                      <a:noFill/>
                    </p:spPr>
                  </p:pic>
                </p:oleObj>
              </mc:Fallback>
            </mc:AlternateContent>
          </a:graphicData>
        </a:graphic>
      </p:graphicFrame>
      <p:sp>
        <p:nvSpPr>
          <p:cNvPr id="6" name="TextBox 5">
            <a:extLst>
              <a:ext uri="{FF2B5EF4-FFF2-40B4-BE49-F238E27FC236}">
                <a16:creationId xmlns:a16="http://schemas.microsoft.com/office/drawing/2014/main" id="{08087206-50D2-4BE8-BCB2-28A5E48CFD80}"/>
              </a:ext>
            </a:extLst>
          </p:cNvPr>
          <p:cNvSpPr txBox="1"/>
          <p:nvPr/>
        </p:nvSpPr>
        <p:spPr>
          <a:xfrm>
            <a:off x="7040880" y="1320800"/>
            <a:ext cx="4408967" cy="3956981"/>
          </a:xfrm>
          <a:prstGeom prst="rect">
            <a:avLst/>
          </a:prstGeom>
          <a:noFill/>
        </p:spPr>
        <p:txBody>
          <a:bodyPr wrap="square">
            <a:spAutoFit/>
          </a:bodyPr>
          <a:lstStyle/>
          <a:p>
            <a:pPr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rPr>
              <a:t>Aksonometriya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o‘qlarining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vaziyatlari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shu</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o‘qlari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o‘zgarish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koeffisientlari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berilgan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bo‘lsa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fazodagi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qanday</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nuqtaning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aksonometriyasini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yasash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mumkin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Buning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uchun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nuqtaning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koordinatasini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mos</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o‘zgarish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koeffisientlariga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ko‘paytirib</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aksonometriya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o‘qlari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yoki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ularga</a:t>
            </a:r>
            <a:r>
              <a:rPr lang="en-GB" sz="2000" dirty="0">
                <a:solidFill>
                  <a:schemeClr val="accent1"/>
                </a:solidFill>
                <a:effectLst/>
                <a:latin typeface="Times New Roman" panose="02020603050405020304" pitchFamily="18" charset="0"/>
                <a:ea typeface="Times New Roman" panose="02020603050405020304" pitchFamily="18" charset="0"/>
              </a:rPr>
              <a:t> parallel) </a:t>
            </a:r>
            <a:r>
              <a:rPr lang="en-GB" sz="2000" dirty="0" err="1">
                <a:solidFill>
                  <a:schemeClr val="accent1"/>
                </a:solidFill>
                <a:effectLst/>
                <a:latin typeface="Times New Roman" panose="02020603050405020304" pitchFamily="18" charset="0"/>
                <a:ea typeface="Times New Roman" panose="02020603050405020304" pitchFamily="18" charset="0"/>
              </a:rPr>
              <a:t>o‘lchab</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qo‘yiladi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uch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zvenoli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koordinatalar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siniq</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chizig‘ining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aksonometriyasi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yasaladi</a:t>
            </a:r>
            <a:r>
              <a:rPr lang="en-GB" sz="20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423214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5BF6A60F-4A5C-CBD8-1DF0-8F7489F9995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sp>
        <p:nvSpPr>
          <p:cNvPr id="4" name="Rectangle 2">
            <a:extLst>
              <a:ext uri="{FF2B5EF4-FFF2-40B4-BE49-F238E27FC236}">
                <a16:creationId xmlns:a16="http://schemas.microsoft.com/office/drawing/2014/main" id="{132BF43F-18B0-7F87-E172-246061D317F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a:extLst>
              <a:ext uri="{FF2B5EF4-FFF2-40B4-BE49-F238E27FC236}">
                <a16:creationId xmlns:a16="http://schemas.microsoft.com/office/drawing/2014/main" id="{E3974140-AC5B-FE28-8FF3-FD069EFDDD29}"/>
              </a:ext>
            </a:extLst>
          </p:cNvPr>
          <p:cNvGraphicFramePr>
            <a:graphicFrameLocks noChangeAspect="1"/>
          </p:cNvGraphicFramePr>
          <p:nvPr>
            <p:extLst>
              <p:ext uri="{D42A27DB-BD31-4B8C-83A1-F6EECF244321}">
                <p14:modId xmlns:p14="http://schemas.microsoft.com/office/powerpoint/2010/main" val="2456039231"/>
              </p:ext>
            </p:extLst>
          </p:nvPr>
        </p:nvGraphicFramePr>
        <p:xfrm>
          <a:off x="1155677" y="457200"/>
          <a:ext cx="9347200" cy="4952621"/>
        </p:xfrm>
        <a:graphic>
          <a:graphicData uri="http://schemas.openxmlformats.org/presentationml/2006/ole">
            <mc:AlternateContent xmlns:mc="http://schemas.openxmlformats.org/markup-compatibility/2006">
              <mc:Choice xmlns:v="urn:schemas-microsoft-com:vml" Requires="v">
                <p:oleObj spid="_x0000_s3075" name="Picture" r:id="rId3" imgW="4524756" imgH="2391156" progId="Word.Picture.8">
                  <p:embed/>
                </p:oleObj>
              </mc:Choice>
              <mc:Fallback>
                <p:oleObj name="Picture" r:id="rId3" imgW="4524756" imgH="2391156"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5677" y="457200"/>
                        <a:ext cx="9347200" cy="4952621"/>
                      </a:xfrm>
                      <a:prstGeom prst="rect">
                        <a:avLst/>
                      </a:prstGeom>
                      <a:noFill/>
                    </p:spPr>
                  </p:pic>
                </p:oleObj>
              </mc:Fallback>
            </mc:AlternateContent>
          </a:graphicData>
        </a:graphic>
      </p:graphicFrame>
      <p:sp>
        <p:nvSpPr>
          <p:cNvPr id="7" name="TextBox 6">
            <a:extLst>
              <a:ext uri="{FF2B5EF4-FFF2-40B4-BE49-F238E27FC236}">
                <a16:creationId xmlns:a16="http://schemas.microsoft.com/office/drawing/2014/main" id="{685BB469-6B34-92C4-8931-8938E0F0CA62}"/>
              </a:ext>
            </a:extLst>
          </p:cNvPr>
          <p:cNvSpPr txBox="1"/>
          <p:nvPr/>
        </p:nvSpPr>
        <p:spPr>
          <a:xfrm>
            <a:off x="3048000" y="5430014"/>
            <a:ext cx="6096000" cy="866199"/>
          </a:xfrm>
          <a:prstGeom prst="rect">
            <a:avLst/>
          </a:prstGeom>
          <a:noFill/>
        </p:spPr>
        <p:txBody>
          <a:bodyPr wrap="square">
            <a:spAutoFit/>
          </a:bodyPr>
          <a:lstStyle/>
          <a:p>
            <a:pPr>
              <a:lnSpc>
                <a:spcPct val="115000"/>
              </a:lnSpc>
            </a:pPr>
            <a:r>
              <a:rPr lang="en-GB" sz="1800" b="1" dirty="0">
                <a:effectLst/>
                <a:latin typeface="Times New Roman" panose="02020603050405020304" pitchFamily="18" charset="0"/>
                <a:ea typeface="Times New Roman" panose="02020603050405020304" pitchFamily="18" charset="0"/>
              </a:rPr>
              <a:t>a)						b)</a:t>
            </a:r>
            <a:endParaRPr lang="ru-RU" sz="1800" dirty="0">
              <a:effectLst/>
              <a:latin typeface="Arial" panose="020B0604020202020204" pitchFamily="34" charset="0"/>
              <a:ea typeface="Times New Roman" panose="02020603050405020304" pitchFamily="18" charset="0"/>
            </a:endParaRPr>
          </a:p>
          <a:p>
            <a:pPr algn="ctr">
              <a:lnSpc>
                <a:spcPct val="115000"/>
              </a:lnSpc>
            </a:pPr>
            <a:r>
              <a:rPr lang="en-GB" sz="2800" b="1" dirty="0">
                <a:effectLst/>
                <a:latin typeface="Times New Roman" panose="02020603050405020304" pitchFamily="18" charset="0"/>
                <a:ea typeface="Times New Roman" panose="02020603050405020304" pitchFamily="18" charset="0"/>
              </a:rPr>
              <a:t>8.2-shakl</a:t>
            </a:r>
            <a:endParaRPr lang="ru-RU" sz="18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79744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8543" y="913034"/>
            <a:ext cx="4037384" cy="5383179"/>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5724744" y="6351613"/>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94D016F9-051B-999F-890E-3426F3E8F85F}"/>
              </a:ext>
            </a:extLst>
          </p:cNvPr>
          <p:cNvSpPr txBox="1"/>
          <p:nvPr/>
        </p:nvSpPr>
        <p:spPr>
          <a:xfrm>
            <a:off x="633184" y="804044"/>
            <a:ext cx="6295935" cy="5154681"/>
          </a:xfrm>
          <a:prstGeom prst="rect">
            <a:avLst/>
          </a:prstGeom>
          <a:noFill/>
        </p:spPr>
        <p:txBody>
          <a:bodyPr wrap="square">
            <a:spAutoFit/>
          </a:bodyPr>
          <a:lstStyle/>
          <a:p>
            <a:pPr indent="228600" algn="just">
              <a:lnSpc>
                <a:spcPct val="115000"/>
              </a:lnSpc>
            </a:pPr>
            <a:r>
              <a:rPr lang="en-GB" sz="2400" dirty="0" err="1">
                <a:solidFill>
                  <a:schemeClr val="accent1"/>
                </a:solidFill>
                <a:effectLst/>
                <a:latin typeface="Times New Roman" panose="02020603050405020304" pitchFamily="18" charset="0"/>
                <a:ea typeface="Times New Roman" panose="02020603050405020304" pitchFamily="18" charset="0"/>
              </a:rPr>
              <a:t>Fazodagi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koordinatalari</a:t>
            </a:r>
            <a:r>
              <a:rPr lang="en-GB" sz="2400" dirty="0">
                <a:solidFill>
                  <a:schemeClr val="accent1"/>
                </a:solidFill>
                <a:effectLst/>
                <a:latin typeface="Times New Roman" panose="02020603050405020304" pitchFamily="18" charset="0"/>
                <a:ea typeface="Times New Roman" panose="02020603050405020304" pitchFamily="18" charset="0"/>
              </a:rPr>
              <a:t> x=3,2; u=3,6 </a:t>
            </a:r>
            <a:r>
              <a:rPr lang="en-GB" sz="2400" dirty="0" err="1">
                <a:solidFill>
                  <a:schemeClr val="accent1"/>
                </a:solidFill>
                <a:effectLst/>
                <a:latin typeface="Times New Roman" panose="02020603050405020304" pitchFamily="18" charset="0"/>
                <a:ea typeface="Times New Roman" panose="02020603050405020304" pitchFamily="18" charset="0"/>
              </a:rPr>
              <a:t>va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US" sz="2400" dirty="0">
                <a:solidFill>
                  <a:schemeClr val="accent1"/>
                </a:solidFill>
                <a:effectLst/>
                <a:latin typeface="Times New Roman" panose="02020603050405020304" pitchFamily="18" charset="0"/>
                <a:ea typeface="Times New Roman" panose="02020603050405020304" pitchFamily="18" charset="0"/>
              </a:rPr>
              <a:t>z</a:t>
            </a:r>
            <a:r>
              <a:rPr lang="en-GB" sz="2400" dirty="0">
                <a:solidFill>
                  <a:schemeClr val="accent1"/>
                </a:solidFill>
                <a:effectLst/>
                <a:latin typeface="Times New Roman" panose="02020603050405020304" pitchFamily="18" charset="0"/>
                <a:ea typeface="Times New Roman" panose="02020603050405020304" pitchFamily="18" charset="0"/>
              </a:rPr>
              <a:t>=3,3 ga </a:t>
            </a:r>
            <a:r>
              <a:rPr lang="en-GB" sz="2400" dirty="0" err="1">
                <a:solidFill>
                  <a:schemeClr val="accent1"/>
                </a:solidFill>
                <a:effectLst/>
                <a:latin typeface="Times New Roman" panose="02020603050405020304" pitchFamily="18" charset="0"/>
                <a:ea typeface="Times New Roman" panose="02020603050405020304" pitchFamily="18" charset="0"/>
              </a:rPr>
              <a:t>teng</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bo‘lgan</a:t>
            </a:r>
            <a:r>
              <a:rPr lang="en-GB" sz="2400" dirty="0">
                <a:solidFill>
                  <a:schemeClr val="accent1"/>
                </a:solidFill>
                <a:effectLst/>
                <a:latin typeface="Times New Roman" panose="02020603050405020304" pitchFamily="18" charset="0"/>
                <a:ea typeface="Times New Roman" panose="02020603050405020304" pitchFamily="18" charset="0"/>
              </a:rPr>
              <a:t> A </a:t>
            </a:r>
            <a:r>
              <a:rPr lang="en-GB" sz="2400" dirty="0" err="1">
                <a:solidFill>
                  <a:schemeClr val="accent1"/>
                </a:solidFill>
                <a:effectLst/>
                <a:latin typeface="Times New Roman" panose="02020603050405020304" pitchFamily="18" charset="0"/>
                <a:ea typeface="Times New Roman" panose="02020603050405020304" pitchFamily="18" charset="0"/>
              </a:rPr>
              <a:t>nuqtaning</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aksonometriyasini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yasash</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kerak</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bo‘lsin</a:t>
            </a:r>
            <a:r>
              <a:rPr lang="en-GB" sz="2400" dirty="0">
                <a:solidFill>
                  <a:schemeClr val="accent1"/>
                </a:solidFill>
                <a:effectLst/>
                <a:latin typeface="Times New Roman" panose="02020603050405020304" pitchFamily="18" charset="0"/>
                <a:ea typeface="Times New Roman" panose="02020603050405020304" pitchFamily="18" charset="0"/>
              </a:rPr>
              <a:t> (8.2-shakl, a). </a:t>
            </a:r>
            <a:r>
              <a:rPr lang="en-GB" sz="2400" dirty="0" err="1">
                <a:solidFill>
                  <a:schemeClr val="accent1"/>
                </a:solidFill>
                <a:effectLst/>
                <a:latin typeface="Times New Roman" panose="02020603050405020304" pitchFamily="18" charset="0"/>
                <a:ea typeface="Times New Roman" panose="02020603050405020304" pitchFamily="18" charset="0"/>
              </a:rPr>
              <a:t>Buning</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uchun</a:t>
            </a:r>
            <a:r>
              <a:rPr lang="en-GB" sz="2400" dirty="0">
                <a:solidFill>
                  <a:schemeClr val="accent1"/>
                </a:solidFill>
                <a:effectLst/>
                <a:latin typeface="Times New Roman" panose="02020603050405020304" pitchFamily="18" charset="0"/>
                <a:ea typeface="Times New Roman" panose="02020603050405020304" pitchFamily="18" charset="0"/>
              </a:rPr>
              <a:t> Ox </a:t>
            </a:r>
            <a:r>
              <a:rPr lang="en-GB" sz="2400" dirty="0" err="1">
                <a:solidFill>
                  <a:schemeClr val="accent1"/>
                </a:solidFill>
                <a:effectLst/>
                <a:latin typeface="Times New Roman" panose="02020603050405020304" pitchFamily="18" charset="0"/>
                <a:ea typeface="Times New Roman" panose="02020603050405020304" pitchFamily="18" charset="0"/>
              </a:rPr>
              <a:t>o‘qiga</a:t>
            </a:r>
            <a:r>
              <a:rPr lang="en-GB" sz="2400" dirty="0">
                <a:solidFill>
                  <a:schemeClr val="accent1"/>
                </a:solidFill>
                <a:effectLst/>
                <a:latin typeface="Times New Roman" panose="02020603050405020304" pitchFamily="18" charset="0"/>
                <a:ea typeface="Times New Roman" panose="02020603050405020304" pitchFamily="18" charset="0"/>
              </a:rPr>
              <a:t> O</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nuqtadan</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boshlab</a:t>
            </a:r>
            <a:r>
              <a:rPr lang="en-GB" sz="2400" dirty="0">
                <a:solidFill>
                  <a:schemeClr val="accent1"/>
                </a:solidFill>
                <a:effectLst/>
                <a:latin typeface="Times New Roman" panose="02020603050405020304" pitchFamily="18" charset="0"/>
                <a:ea typeface="Times New Roman" panose="02020603050405020304" pitchFamily="18" charset="0"/>
              </a:rPr>
              <a:t> O</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A</a:t>
            </a:r>
            <a:r>
              <a:rPr lang="en-GB" sz="2400" baseline="-25000" dirty="0">
                <a:solidFill>
                  <a:schemeClr val="accent1"/>
                </a:solidFill>
                <a:effectLst/>
                <a:latin typeface="Times New Roman" panose="02020603050405020304" pitchFamily="18" charset="0"/>
                <a:ea typeface="Times New Roman" panose="02020603050405020304" pitchFamily="18" charset="0"/>
              </a:rPr>
              <a:t>XA</a:t>
            </a:r>
            <a:r>
              <a:rPr lang="en-GB" sz="2400" dirty="0">
                <a:solidFill>
                  <a:schemeClr val="accent1"/>
                </a:solidFill>
                <a:effectLst/>
                <a:latin typeface="Times New Roman" panose="02020603050405020304" pitchFamily="18" charset="0"/>
                <a:ea typeface="Times New Roman" panose="02020603050405020304" pitchFamily="18" charset="0"/>
              </a:rPr>
              <a:t>=3,2</a:t>
            </a:r>
            <a:r>
              <a:rPr lang="ru-RU" sz="24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i="1" dirty="0">
                <a:solidFill>
                  <a:schemeClr val="accent1"/>
                </a:solidFill>
                <a:effectLst/>
                <a:latin typeface="Times New Roman" panose="02020603050405020304" pitchFamily="18" charset="0"/>
                <a:ea typeface="Times New Roman" panose="02020603050405020304" pitchFamily="18" charset="0"/>
              </a:rPr>
              <a:t>e</a:t>
            </a:r>
            <a:r>
              <a:rPr lang="en-US" sz="2400" baseline="-25000" dirty="0">
                <a:solidFill>
                  <a:schemeClr val="accent1"/>
                </a:solidFill>
                <a:effectLst/>
                <a:latin typeface="Times New Roman" panose="02020603050405020304" pitchFamily="18" charset="0"/>
                <a:ea typeface="Times New Roman" panose="02020603050405020304" pitchFamily="18" charset="0"/>
              </a:rPr>
              <a:t>x</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kesmani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o‘lchab</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qo‘yamiz</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va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A</a:t>
            </a:r>
            <a:r>
              <a:rPr lang="en-GB" sz="2400" baseline="-25000" dirty="0" err="1">
                <a:solidFill>
                  <a:schemeClr val="accent1"/>
                </a:solidFill>
                <a:effectLst/>
                <a:latin typeface="Times New Roman" panose="02020603050405020304" pitchFamily="18" charset="0"/>
                <a:ea typeface="Times New Roman" panose="02020603050405020304" pitchFamily="18" charset="0"/>
              </a:rPr>
              <a:t>xA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nuqtani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belgilab</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olamiz</a:t>
            </a:r>
            <a:r>
              <a:rPr lang="en-GB" sz="2400" dirty="0">
                <a:solidFill>
                  <a:schemeClr val="accent1"/>
                </a:solidFill>
                <a:effectLst/>
                <a:latin typeface="Times New Roman" panose="02020603050405020304" pitchFamily="18" charset="0"/>
                <a:ea typeface="Times New Roman" panose="02020603050405020304" pitchFamily="18" charset="0"/>
              </a:rPr>
              <a:t> (8.2-shakl b). Bu </a:t>
            </a:r>
            <a:r>
              <a:rPr lang="en-GB" sz="2400" dirty="0" err="1">
                <a:solidFill>
                  <a:schemeClr val="accent1"/>
                </a:solidFill>
                <a:effectLst/>
                <a:latin typeface="Times New Roman" panose="02020603050405020304" pitchFamily="18" charset="0"/>
                <a:ea typeface="Times New Roman" panose="02020603050405020304" pitchFamily="18" charset="0"/>
              </a:rPr>
              <a:t>nuqtadan</a:t>
            </a:r>
            <a:r>
              <a:rPr lang="en-GB" sz="2400" dirty="0">
                <a:solidFill>
                  <a:schemeClr val="accent1"/>
                </a:solidFill>
                <a:effectLst/>
                <a:latin typeface="Times New Roman" panose="02020603050405020304" pitchFamily="18" charset="0"/>
                <a:ea typeface="Times New Roman" panose="02020603050405020304" pitchFamily="18" charset="0"/>
              </a:rPr>
              <a:t> Ou </a:t>
            </a:r>
            <a:r>
              <a:rPr lang="en-GB" sz="2400" dirty="0" err="1">
                <a:solidFill>
                  <a:schemeClr val="accent1"/>
                </a:solidFill>
                <a:effectLst/>
                <a:latin typeface="Times New Roman" panose="02020603050405020304" pitchFamily="18" charset="0"/>
                <a:ea typeface="Times New Roman" panose="02020603050405020304" pitchFamily="18" charset="0"/>
              </a:rPr>
              <a:t>o‘qiga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paralel</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qilib</a:t>
            </a:r>
            <a:r>
              <a:rPr lang="en-GB" sz="2400" dirty="0">
                <a:solidFill>
                  <a:schemeClr val="accent1"/>
                </a:solidFill>
                <a:effectLst/>
                <a:latin typeface="Times New Roman" panose="02020603050405020304" pitchFamily="18" charset="0"/>
                <a:ea typeface="Times New Roman" panose="02020603050405020304" pitchFamily="18" charset="0"/>
              </a:rPr>
              <a:t> A</a:t>
            </a:r>
            <a:r>
              <a:rPr lang="en-US" sz="2400" baseline="-25000" dirty="0">
                <a:solidFill>
                  <a:schemeClr val="accent1"/>
                </a:solidFill>
                <a:effectLst/>
                <a:latin typeface="Times New Roman" panose="02020603050405020304" pitchFamily="18" charset="0"/>
                <a:ea typeface="Times New Roman" panose="02020603050405020304" pitchFamily="18" charset="0"/>
              </a:rPr>
              <a:t>Ya </a:t>
            </a:r>
            <a:r>
              <a:rPr lang="en-GB" sz="2400" dirty="0">
                <a:solidFill>
                  <a:schemeClr val="accent1"/>
                </a:solidFill>
                <a:effectLst/>
                <a:latin typeface="Times New Roman" panose="02020603050405020304" pitchFamily="18" charset="0"/>
                <a:ea typeface="Times New Roman" panose="02020603050405020304" pitchFamily="18" charset="0"/>
              </a:rPr>
              <a:t>A'</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=3,6 </a:t>
            </a:r>
            <a:r>
              <a:rPr lang="ru-RU" sz="24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sz="2400" dirty="0">
                <a:solidFill>
                  <a:schemeClr val="accent1"/>
                </a:solidFill>
                <a:effectLst/>
                <a:latin typeface="Times New Roman" panose="02020603050405020304" pitchFamily="18" charset="0"/>
                <a:ea typeface="Times New Roman" panose="02020603050405020304" pitchFamily="18" charset="0"/>
              </a:rPr>
              <a:t> </a:t>
            </a:r>
            <a:r>
              <a:rPr lang="en-US" sz="2400" i="1" dirty="0">
                <a:solidFill>
                  <a:schemeClr val="accent1"/>
                </a:solidFill>
                <a:effectLst/>
                <a:latin typeface="Times New Roman" panose="02020603050405020304" pitchFamily="18" charset="0"/>
                <a:ea typeface="Times New Roman" panose="02020603050405020304" pitchFamily="18" charset="0"/>
              </a:rPr>
              <a:t>e</a:t>
            </a:r>
            <a:r>
              <a:rPr lang="en-GB" sz="2400" baseline="-25000" dirty="0">
                <a:solidFill>
                  <a:schemeClr val="accent1"/>
                </a:solidFill>
                <a:effectLst/>
                <a:latin typeface="Times New Roman" panose="02020603050405020304" pitchFamily="18" charset="0"/>
                <a:ea typeface="Times New Roman" panose="02020603050405020304" pitchFamily="18" charset="0"/>
              </a:rPr>
              <a:t>u</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kesmani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o‘lchab</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qo‘yamiz</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va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hosil</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bo‘lgan</a:t>
            </a:r>
            <a:r>
              <a:rPr lang="en-GB" sz="2400" dirty="0">
                <a:solidFill>
                  <a:schemeClr val="accent1"/>
                </a:solidFill>
                <a:effectLst/>
                <a:latin typeface="Times New Roman" panose="02020603050405020304" pitchFamily="18" charset="0"/>
                <a:ea typeface="Times New Roman" panose="02020603050405020304" pitchFamily="18" charset="0"/>
              </a:rPr>
              <a:t> A'</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nuqtadan</a:t>
            </a:r>
            <a:r>
              <a:rPr lang="en-GB" sz="2400" dirty="0">
                <a:solidFill>
                  <a:schemeClr val="accent1"/>
                </a:solidFill>
                <a:effectLst/>
                <a:latin typeface="Times New Roman" panose="02020603050405020304" pitchFamily="18" charset="0"/>
                <a:ea typeface="Times New Roman" panose="02020603050405020304" pitchFamily="18" charset="0"/>
              </a:rPr>
              <a:t> O</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US" sz="2400" dirty="0">
                <a:solidFill>
                  <a:schemeClr val="accent1"/>
                </a:solidFill>
                <a:effectLst/>
                <a:latin typeface="Times New Roman" panose="02020603050405020304" pitchFamily="18" charset="0"/>
                <a:ea typeface="Times New Roman" panose="02020603050405020304" pitchFamily="18" charset="0"/>
              </a:rPr>
              <a:t>Z</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o‘qiga</a:t>
            </a:r>
            <a:r>
              <a:rPr lang="en-GB" sz="2400" dirty="0">
                <a:solidFill>
                  <a:schemeClr val="accent1"/>
                </a:solidFill>
                <a:effectLst/>
                <a:latin typeface="Times New Roman" panose="02020603050405020304" pitchFamily="18" charset="0"/>
                <a:ea typeface="Times New Roman" panose="02020603050405020304" pitchFamily="18" charset="0"/>
              </a:rPr>
              <a:t> parallel </a:t>
            </a:r>
            <a:r>
              <a:rPr lang="en-GB" sz="2400" dirty="0" err="1">
                <a:solidFill>
                  <a:schemeClr val="accent1"/>
                </a:solidFill>
                <a:effectLst/>
                <a:latin typeface="Times New Roman" panose="02020603050405020304" pitchFamily="18" charset="0"/>
                <a:ea typeface="Times New Roman" panose="02020603050405020304" pitchFamily="18" charset="0"/>
              </a:rPr>
              <a:t>qilib</a:t>
            </a:r>
            <a:r>
              <a:rPr lang="en-GB" sz="2400" dirty="0">
                <a:solidFill>
                  <a:schemeClr val="accent1"/>
                </a:solidFill>
                <a:effectLst/>
                <a:latin typeface="Times New Roman" panose="02020603050405020304" pitchFamily="18" charset="0"/>
                <a:ea typeface="Times New Roman" panose="02020603050405020304" pitchFamily="18" charset="0"/>
              </a:rPr>
              <a:t> A'</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 A</a:t>
            </a:r>
            <a:r>
              <a:rPr lang="en-GB" sz="2400" baseline="-25000" dirty="0">
                <a:solidFill>
                  <a:schemeClr val="accent1"/>
                </a:solidFill>
                <a:effectLst/>
                <a:latin typeface="Times New Roman" panose="02020603050405020304" pitchFamily="18" charset="0"/>
                <a:ea typeface="Times New Roman" panose="02020603050405020304" pitchFamily="18" charset="0"/>
              </a:rPr>
              <a:t>A </a:t>
            </a:r>
            <a:r>
              <a:rPr lang="en-GB" sz="2400" dirty="0">
                <a:solidFill>
                  <a:schemeClr val="accent1"/>
                </a:solidFill>
                <a:effectLst/>
                <a:latin typeface="Times New Roman" panose="02020603050405020304" pitchFamily="18" charset="0"/>
                <a:ea typeface="Times New Roman" panose="02020603050405020304" pitchFamily="18" charset="0"/>
              </a:rPr>
              <a:t>=3,3</a:t>
            </a:r>
            <a:r>
              <a:rPr lang="ru-RU" sz="24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i="1" dirty="0" err="1">
                <a:solidFill>
                  <a:schemeClr val="accent1"/>
                </a:solidFill>
                <a:effectLst/>
                <a:latin typeface="Times New Roman" panose="02020603050405020304" pitchFamily="18" charset="0"/>
                <a:ea typeface="Times New Roman" panose="02020603050405020304" pitchFamily="18" charset="0"/>
              </a:rPr>
              <a:t>e</a:t>
            </a:r>
            <a:r>
              <a:rPr lang="en-US" sz="2400" baseline="-25000" dirty="0" err="1">
                <a:solidFill>
                  <a:schemeClr val="accent1"/>
                </a:solidFill>
                <a:effectLst/>
                <a:latin typeface="Times New Roman" panose="02020603050405020304" pitchFamily="18" charset="0"/>
                <a:ea typeface="Times New Roman" panose="02020603050405020304" pitchFamily="18" charset="0"/>
              </a:rPr>
              <a:t>z</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kesmani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o‘lchab</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qo‘yamiz</a:t>
            </a:r>
            <a:r>
              <a:rPr lang="en-GB" sz="2400" dirty="0">
                <a:solidFill>
                  <a:schemeClr val="accent1"/>
                </a:solidFill>
                <a:effectLst/>
                <a:latin typeface="Times New Roman" panose="02020603050405020304" pitchFamily="18" charset="0"/>
                <a:ea typeface="Times New Roman" panose="02020603050405020304" pitchFamily="18" charset="0"/>
              </a:rPr>
              <a:t>. A</a:t>
            </a:r>
            <a:r>
              <a:rPr lang="en-GB" sz="2400" baseline="-25000" dirty="0">
                <a:solidFill>
                  <a:schemeClr val="accent1"/>
                </a:solidFill>
                <a:effectLst/>
                <a:latin typeface="Times New Roman" panose="02020603050405020304" pitchFamily="18" charset="0"/>
                <a:ea typeface="Times New Roman" panose="02020603050405020304" pitchFamily="18" charset="0"/>
              </a:rPr>
              <a:t>A </a:t>
            </a:r>
            <a:r>
              <a:rPr lang="en-GB" sz="2400" dirty="0">
                <a:solidFill>
                  <a:schemeClr val="accent1"/>
                </a:solidFill>
                <a:effectLst/>
                <a:latin typeface="Times New Roman" panose="02020603050405020304" pitchFamily="18" charset="0"/>
                <a:ea typeface="Times New Roman" panose="02020603050405020304" pitchFamily="18" charset="0"/>
              </a:rPr>
              <a:t>nuqta A </a:t>
            </a:r>
            <a:r>
              <a:rPr lang="en-GB" sz="2400" dirty="0" err="1">
                <a:solidFill>
                  <a:schemeClr val="accent1"/>
                </a:solidFill>
                <a:effectLst/>
                <a:latin typeface="Times New Roman" panose="02020603050405020304" pitchFamily="18" charset="0"/>
                <a:ea typeface="Times New Roman" panose="02020603050405020304" pitchFamily="18" charset="0"/>
              </a:rPr>
              <a:t>nuqtaning</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aksonometrik</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proeksiyasi</a:t>
            </a:r>
            <a:r>
              <a:rPr lang="en-GB" sz="2400" dirty="0">
                <a:solidFill>
                  <a:schemeClr val="accent1"/>
                </a:solidFill>
                <a:effectLst/>
                <a:latin typeface="Times New Roman" panose="02020603050405020304" pitchFamily="18" charset="0"/>
                <a:ea typeface="Times New Roman" panose="02020603050405020304" pitchFamily="18" charset="0"/>
              </a:rPr>
              <a:t>, A'</a:t>
            </a:r>
            <a:r>
              <a:rPr lang="en-GB" sz="2400" baseline="-25000" dirty="0">
                <a:solidFill>
                  <a:schemeClr val="accent1"/>
                </a:solidFill>
                <a:effectLst/>
                <a:latin typeface="Times New Roman" panose="02020603050405020304" pitchFamily="18" charset="0"/>
                <a:ea typeface="Times New Roman" panose="02020603050405020304" pitchFamily="18" charset="0"/>
              </a:rPr>
              <a:t>A</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esa</a:t>
            </a:r>
            <a:r>
              <a:rPr lang="en-GB" sz="2400" dirty="0">
                <a:solidFill>
                  <a:schemeClr val="accent1"/>
                </a:solidFill>
                <a:effectLst/>
                <a:latin typeface="Times New Roman" panose="02020603050405020304" pitchFamily="18" charset="0"/>
                <a:ea typeface="Times New Roman" panose="02020603050405020304" pitchFamily="18" charset="0"/>
              </a:rPr>
              <a:t> A </a:t>
            </a:r>
            <a:r>
              <a:rPr lang="en-GB" sz="2400" dirty="0" err="1">
                <a:solidFill>
                  <a:schemeClr val="accent1"/>
                </a:solidFill>
                <a:effectLst/>
                <a:latin typeface="Times New Roman" panose="02020603050405020304" pitchFamily="18" charset="0"/>
                <a:ea typeface="Times New Roman" panose="02020603050405020304" pitchFamily="18" charset="0"/>
              </a:rPr>
              <a:t>nuqtaning</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ikkilamchi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proeksiyasi</a:t>
            </a:r>
            <a:r>
              <a:rPr lang="en-GB" sz="2400" dirty="0">
                <a:solidFill>
                  <a:schemeClr val="accent1"/>
                </a:solidFill>
                <a:effectLst/>
                <a:latin typeface="Times New Roman" panose="02020603050405020304" pitchFamily="18" charset="0"/>
                <a:ea typeface="Times New Roman" panose="02020603050405020304" pitchFamily="18" charset="0"/>
              </a:rPr>
              <a:t> </a:t>
            </a:r>
            <a:r>
              <a:rPr lang="en-GB" sz="2400" dirty="0" err="1">
                <a:solidFill>
                  <a:schemeClr val="accent1"/>
                </a:solidFill>
                <a:effectLst/>
                <a:latin typeface="Times New Roman" panose="02020603050405020304" pitchFamily="18" charset="0"/>
                <a:ea typeface="Times New Roman" panose="02020603050405020304" pitchFamily="18" charset="0"/>
              </a:rPr>
              <a:t>bo‘ladi</a:t>
            </a:r>
            <a:r>
              <a:rPr lang="en-GB" sz="2400" dirty="0">
                <a:solidFill>
                  <a:schemeClr val="accent1"/>
                </a:solidFill>
                <a:effectLst/>
                <a:latin typeface="Times New Roman" panose="02020603050405020304" pitchFamily="18" charset="0"/>
                <a:ea typeface="Times New Roman" panose="02020603050405020304" pitchFamily="18" charset="0"/>
              </a:rPr>
              <a:t>.</a:t>
            </a:r>
            <a:endParaRPr lang="ru-RU" sz="14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6118405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51E9E2A6-FC8C-61E7-5586-30063DF95DD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sp>
        <p:nvSpPr>
          <p:cNvPr id="5" name="TextBox 4">
            <a:extLst>
              <a:ext uri="{FF2B5EF4-FFF2-40B4-BE49-F238E27FC236}">
                <a16:creationId xmlns:a16="http://schemas.microsoft.com/office/drawing/2014/main" id="{1EE69513-7817-64F3-0D4E-2A1E1A73FD51}"/>
              </a:ext>
            </a:extLst>
          </p:cNvPr>
          <p:cNvSpPr txBox="1"/>
          <p:nvPr/>
        </p:nvSpPr>
        <p:spPr>
          <a:xfrm>
            <a:off x="1178560" y="673534"/>
            <a:ext cx="10241280" cy="5051576"/>
          </a:xfrm>
          <a:prstGeom prst="rect">
            <a:avLst/>
          </a:prstGeom>
          <a:noFill/>
        </p:spPr>
        <p:txBody>
          <a:bodyPr wrap="square">
            <a:spAutoFit/>
          </a:bodyPr>
          <a:lstStyle/>
          <a:p>
            <a:pPr algn="ctr">
              <a:lnSpc>
                <a:spcPct val="115000"/>
              </a:lnSpc>
              <a:spcBef>
                <a:spcPts val="1200"/>
              </a:spcBef>
              <a:spcAft>
                <a:spcPts val="300"/>
              </a:spcAft>
            </a:pPr>
            <a:r>
              <a:rPr lang="uz-Cyrl-UZ" sz="2000" b="1" i="1" dirty="0">
                <a:solidFill>
                  <a:srgbClr val="0000FF"/>
                </a:solidFill>
                <a:effectLst/>
                <a:latin typeface="Times New Roman" panose="02020603050405020304" pitchFamily="18" charset="0"/>
                <a:ea typeface="Times New Roman" panose="02020603050405020304" pitchFamily="18" charset="0"/>
              </a:rPr>
              <a:t>8.3. </a:t>
            </a:r>
            <a:r>
              <a:rPr lang="en-GB" sz="2000" b="1" i="1" dirty="0" err="1">
                <a:solidFill>
                  <a:srgbClr val="0000FF"/>
                </a:solidFill>
                <a:effectLst/>
                <a:latin typeface="Times New Roman" panose="02020603050405020304" pitchFamily="18" charset="0"/>
                <a:ea typeface="Times New Roman" panose="02020603050405020304" pitchFamily="18" charset="0"/>
              </a:rPr>
              <a:t>Aksonometrik</a:t>
            </a:r>
            <a:r>
              <a:rPr lang="en-GB" sz="2000" b="1" i="1" dirty="0">
                <a:solidFill>
                  <a:srgbClr val="0000FF"/>
                </a:solidFill>
                <a:effectLst/>
                <a:latin typeface="Times New Roman" panose="02020603050405020304" pitchFamily="18" charset="0"/>
                <a:ea typeface="Times New Roman" panose="02020603050405020304" pitchFamily="18" charset="0"/>
              </a:rPr>
              <a:t> </a:t>
            </a:r>
            <a:r>
              <a:rPr lang="en-GB" sz="2000" b="1" i="1" dirty="0" err="1">
                <a:solidFill>
                  <a:srgbClr val="0000FF"/>
                </a:solidFill>
                <a:effectLst/>
                <a:latin typeface="Times New Roman" panose="02020603050405020304" pitchFamily="18" charset="0"/>
                <a:ea typeface="Times New Roman" panose="02020603050405020304" pitchFamily="18" charset="0"/>
              </a:rPr>
              <a:t>proeksiyalarning</a:t>
            </a:r>
            <a:r>
              <a:rPr lang="en-GB" sz="2000" b="1" i="1" dirty="0">
                <a:solidFill>
                  <a:srgbClr val="0000FF"/>
                </a:solidFill>
                <a:effectLst/>
                <a:latin typeface="Times New Roman" panose="02020603050405020304" pitchFamily="18" charset="0"/>
                <a:ea typeface="Times New Roman" panose="02020603050405020304" pitchFamily="18" charset="0"/>
              </a:rPr>
              <a:t> </a:t>
            </a:r>
            <a:r>
              <a:rPr lang="en-GB" sz="2000" b="1" i="1" dirty="0" err="1">
                <a:solidFill>
                  <a:srgbClr val="0000FF"/>
                </a:solidFill>
                <a:effectLst/>
                <a:latin typeface="Times New Roman" panose="02020603050405020304" pitchFamily="18" charset="0"/>
                <a:ea typeface="Times New Roman" panose="02020603050405020304" pitchFamily="18" charset="0"/>
              </a:rPr>
              <a:t>turlari</a:t>
            </a:r>
            <a:endParaRPr lang="ru-RU" sz="2000" b="1" i="1" dirty="0">
              <a:effectLst/>
              <a:latin typeface="Arial" panose="020B0604020202020204" pitchFamily="34" charset="0"/>
              <a:ea typeface="Times New Roman" panose="02020603050405020304" pitchFamily="18" charset="0"/>
            </a:endParaRPr>
          </a:p>
          <a:p>
            <a:pPr>
              <a:lnSpc>
                <a:spcPct val="115000"/>
              </a:lnSpc>
            </a:pPr>
            <a:r>
              <a:rPr lang="uz-Cyrl-UZ" sz="1200" dirty="0">
                <a:effectLst/>
                <a:latin typeface="Times New Roman" panose="02020603050405020304" pitchFamily="18" charset="0"/>
                <a:ea typeface="Times New Roman" panose="02020603050405020304" pitchFamily="18" charset="0"/>
              </a:rPr>
              <a:t> </a:t>
            </a:r>
            <a:endParaRPr lang="ru-RU" sz="1200" dirty="0">
              <a:effectLst/>
              <a:latin typeface="Arial" panose="020B0604020202020204" pitchFamily="34" charset="0"/>
              <a:ea typeface="Times New Roman" panose="02020603050405020304" pitchFamily="18" charset="0"/>
            </a:endParaRPr>
          </a:p>
          <a:p>
            <a:pPr indent="228600" algn="just">
              <a:lnSpc>
                <a:spcPct val="115000"/>
              </a:lnSpc>
            </a:pPr>
            <a:r>
              <a:rPr lang="uz-Cyrl-UZ" sz="2000" dirty="0">
                <a:effectLst/>
                <a:latin typeface="Times New Roman" panose="02020603050405020304" pitchFamily="18" charset="0"/>
                <a:ea typeface="Times New Roman" panose="02020603050405020304" pitchFamily="18" charset="0"/>
              </a:rPr>
              <a:t>Proeksiyalash yo‘nalishiga qarab aksonometrik proeksiyalar </a:t>
            </a:r>
            <a:r>
              <a:rPr lang="uz-Cyrl-UZ" sz="2000" i="1" dirty="0">
                <a:effectLst/>
                <a:latin typeface="Times New Roman" panose="02020603050405020304" pitchFamily="18" charset="0"/>
                <a:ea typeface="Times New Roman" panose="02020603050405020304" pitchFamily="18" charset="0"/>
              </a:rPr>
              <a:t>qiyshiq</a:t>
            </a:r>
            <a:r>
              <a:rPr lang="uz-Cyrl-UZ" sz="2000" dirty="0">
                <a:effectLst/>
                <a:latin typeface="Times New Roman" panose="02020603050405020304" pitchFamily="18" charset="0"/>
                <a:ea typeface="Times New Roman" panose="02020603050405020304" pitchFamily="18" charset="0"/>
              </a:rPr>
              <a:t> (proeksiyalash yo‘nalishi s aksonometrik proeksiyalar tekisligiga perpendikulyar emas) va to‘g‘ri burchakli (proeksiyalash yo‘nalishi s aksonometrik proeksiyalar tekisligiga perpendikulyar) bo‘lishi mumkin.</a:t>
            </a:r>
            <a:endParaRPr lang="ru-RU" sz="1200" dirty="0">
              <a:effectLst/>
              <a:latin typeface="Arial" panose="020B0604020202020204" pitchFamily="34" charset="0"/>
              <a:ea typeface="Times New Roman" panose="02020603050405020304" pitchFamily="18" charset="0"/>
            </a:endParaRPr>
          </a:p>
          <a:p>
            <a:pPr indent="228600" algn="just">
              <a:lnSpc>
                <a:spcPct val="115000"/>
              </a:lnSpc>
            </a:pPr>
            <a:r>
              <a:rPr lang="uz-Cyrl-UZ" sz="2000" dirty="0">
                <a:effectLst/>
                <a:latin typeface="Times New Roman" panose="02020603050405020304" pitchFamily="18" charset="0"/>
                <a:ea typeface="Times New Roman" panose="02020603050405020304" pitchFamily="18" charset="0"/>
              </a:rPr>
              <a:t>O‘qlar bo‘yicha o‘zgarish koeffisientlariga qarab aksonometriyaning uchta turi farqlanadi: </a:t>
            </a:r>
            <a:endParaRPr lang="ru-RU" sz="1200" dirty="0">
              <a:effectLst/>
              <a:latin typeface="Arial" panose="020B0604020202020204" pitchFamily="34" charset="0"/>
              <a:ea typeface="Times New Roman" panose="02020603050405020304" pitchFamily="18" charset="0"/>
            </a:endParaRPr>
          </a:p>
          <a:p>
            <a:pPr indent="228600" algn="just">
              <a:lnSpc>
                <a:spcPct val="115000"/>
              </a:lnSpc>
            </a:pPr>
            <a:r>
              <a:rPr lang="uz-Cyrl-UZ" sz="2000" dirty="0">
                <a:effectLst/>
                <a:latin typeface="Times New Roman" panose="02020603050405020304" pitchFamily="18" charset="0"/>
                <a:ea typeface="Times New Roman" panose="02020603050405020304" pitchFamily="18" charset="0"/>
              </a:rPr>
              <a:t> </a:t>
            </a:r>
            <a:endParaRPr lang="ru-RU" sz="1200" dirty="0">
              <a:effectLst/>
              <a:latin typeface="Arial" panose="020B0604020202020204" pitchFamily="34" charset="0"/>
              <a:ea typeface="Times New Roman" panose="02020603050405020304" pitchFamily="18" charset="0"/>
            </a:endParaRPr>
          </a:p>
          <a:p>
            <a:pPr marL="342900" lvl="0" indent="-342900" algn="just">
              <a:lnSpc>
                <a:spcPct val="115000"/>
              </a:lnSpc>
              <a:buFont typeface="+mj-lt"/>
              <a:buAutoNum type="arabicPeriod"/>
              <a:tabLst>
                <a:tab pos="385445" algn="l"/>
              </a:tabLst>
            </a:pPr>
            <a:r>
              <a:rPr lang="uz-Cyrl-UZ" sz="2000" dirty="0">
                <a:effectLst/>
                <a:latin typeface="Times New Roman" panose="02020603050405020304" pitchFamily="18" charset="0"/>
                <a:ea typeface="Times New Roman" panose="02020603050405020304" pitchFamily="18" charset="0"/>
              </a:rPr>
              <a:t>Uchala o‘zgarish koeffisienti turlicha bo‘lgan aksonometriyalar, ya’ni K</a:t>
            </a:r>
            <a:r>
              <a:rPr lang="uz-Cyrl-UZ" sz="2000" baseline="-25000" dirty="0">
                <a:effectLst/>
                <a:latin typeface="Times New Roman" panose="02020603050405020304" pitchFamily="18" charset="0"/>
                <a:ea typeface="Times New Roman" panose="02020603050405020304" pitchFamily="18" charset="0"/>
              </a:rPr>
              <a:t>x</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u</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z</a:t>
            </a:r>
            <a:r>
              <a:rPr lang="uz-Cyrl-UZ" sz="2000" dirty="0">
                <a:effectLst/>
                <a:latin typeface="Times New Roman" panose="02020603050405020304" pitchFamily="18" charset="0"/>
                <a:ea typeface="Times New Roman" panose="02020603050405020304" pitchFamily="18" charset="0"/>
              </a:rPr>
              <a:t> bo‘lsa, </a:t>
            </a:r>
            <a:r>
              <a:rPr lang="uz-Cyrl-UZ" sz="2000" i="1" dirty="0">
                <a:effectLst/>
                <a:latin typeface="Times New Roman" panose="02020603050405020304" pitchFamily="18" charset="0"/>
                <a:ea typeface="Times New Roman" panose="02020603050405020304" pitchFamily="18" charset="0"/>
              </a:rPr>
              <a:t>trimetrik proeksiyalar</a:t>
            </a:r>
            <a:r>
              <a:rPr lang="uz-Cyrl-UZ" sz="2000" dirty="0">
                <a:effectLst/>
                <a:latin typeface="Times New Roman" panose="02020603050405020304" pitchFamily="18" charset="0"/>
                <a:ea typeface="Times New Roman" panose="02020603050405020304" pitchFamily="18" charset="0"/>
              </a:rPr>
              <a:t> deyiladi.</a:t>
            </a:r>
            <a:endParaRPr lang="ru-RU" sz="1200" dirty="0">
              <a:effectLst/>
              <a:latin typeface="Arial" panose="020B0604020202020204" pitchFamily="34" charset="0"/>
              <a:ea typeface="Times New Roman" panose="02020603050405020304" pitchFamily="18" charset="0"/>
            </a:endParaRPr>
          </a:p>
          <a:p>
            <a:pPr marL="342900" lvl="0" indent="-342900" algn="just">
              <a:lnSpc>
                <a:spcPct val="115000"/>
              </a:lnSpc>
              <a:buFont typeface="+mj-lt"/>
              <a:buAutoNum type="arabicPeriod"/>
              <a:tabLst>
                <a:tab pos="385445" algn="l"/>
              </a:tabLst>
            </a:pPr>
            <a:r>
              <a:rPr lang="uz-Cyrl-UZ" sz="2000" dirty="0">
                <a:effectLst/>
                <a:latin typeface="Times New Roman" panose="02020603050405020304" pitchFamily="18" charset="0"/>
                <a:ea typeface="Times New Roman" panose="02020603050405020304" pitchFamily="18" charset="0"/>
              </a:rPr>
              <a:t>Agar K</a:t>
            </a:r>
            <a:r>
              <a:rPr lang="uz-Cyrl-UZ" sz="2000" baseline="-25000" dirty="0">
                <a:effectLst/>
                <a:latin typeface="Times New Roman" panose="02020603050405020304" pitchFamily="18" charset="0"/>
                <a:ea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u</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z</a:t>
            </a:r>
            <a:r>
              <a:rPr lang="uz-Cyrl-UZ" sz="2000" dirty="0">
                <a:effectLst/>
                <a:latin typeface="Times New Roman" panose="02020603050405020304" pitchFamily="18" charset="0"/>
                <a:ea typeface="Times New Roman" panose="02020603050405020304" pitchFamily="18" charset="0"/>
              </a:rPr>
              <a:t>, K</a:t>
            </a:r>
            <a:r>
              <a:rPr lang="uz-Cyrl-UZ" sz="2000" baseline="-25000" dirty="0">
                <a:effectLst/>
                <a:latin typeface="Times New Roman" panose="02020603050405020304" pitchFamily="18" charset="0"/>
                <a:ea typeface="Times New Roman" panose="02020603050405020304" pitchFamily="18" charset="0"/>
              </a:rPr>
              <a:t>x</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u</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z</a:t>
            </a:r>
            <a:r>
              <a:rPr lang="uz-Cyrl-UZ" sz="2000" dirty="0">
                <a:effectLst/>
                <a:latin typeface="Times New Roman" panose="02020603050405020304" pitchFamily="18" charset="0"/>
                <a:ea typeface="Times New Roman" panose="02020603050405020304" pitchFamily="18" charset="0"/>
              </a:rPr>
              <a:t>, K</a:t>
            </a:r>
            <a:r>
              <a:rPr lang="uz-Cyrl-UZ" sz="2000" baseline="-25000" dirty="0">
                <a:effectLst/>
                <a:latin typeface="Times New Roman" panose="02020603050405020304" pitchFamily="18" charset="0"/>
                <a:ea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u</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z</a:t>
            </a:r>
            <a:r>
              <a:rPr lang="uz-Cyrl-UZ" sz="2000" dirty="0">
                <a:effectLst/>
                <a:latin typeface="Times New Roman" panose="02020603050405020304" pitchFamily="18" charset="0"/>
                <a:ea typeface="Times New Roman" panose="02020603050405020304" pitchFamily="18" charset="0"/>
              </a:rPr>
              <a:t> bo‘lsa, ya’ni o‘zgarish koeffisientlaridan ikkitasi o‘zaro teng bo‘lib, uchinchisi ulardan farqli bo‘lsa, bunday proeksiyalar </a:t>
            </a:r>
            <a:r>
              <a:rPr lang="uz-Cyrl-UZ" sz="2000" i="1" dirty="0">
                <a:effectLst/>
                <a:latin typeface="Times New Roman" panose="02020603050405020304" pitchFamily="18" charset="0"/>
                <a:ea typeface="Times New Roman" panose="02020603050405020304" pitchFamily="18" charset="0"/>
              </a:rPr>
              <a:t>diametrik proeksiyalar </a:t>
            </a:r>
            <a:r>
              <a:rPr lang="uz-Cyrl-UZ" sz="2000" dirty="0">
                <a:effectLst/>
                <a:latin typeface="Times New Roman" panose="02020603050405020304" pitchFamily="18" charset="0"/>
                <a:ea typeface="Times New Roman" panose="02020603050405020304" pitchFamily="18" charset="0"/>
              </a:rPr>
              <a:t>deyiladi.</a:t>
            </a:r>
            <a:endParaRPr lang="ru-RU" sz="1200" dirty="0">
              <a:effectLst/>
              <a:latin typeface="Arial" panose="020B0604020202020204" pitchFamily="34" charset="0"/>
              <a:ea typeface="Times New Roman" panose="02020603050405020304" pitchFamily="18" charset="0"/>
            </a:endParaRPr>
          </a:p>
          <a:p>
            <a:pPr marL="342900" lvl="0" indent="-342900" algn="just">
              <a:lnSpc>
                <a:spcPct val="115000"/>
              </a:lnSpc>
              <a:buFont typeface="+mj-lt"/>
              <a:buAutoNum type="arabicPeriod"/>
              <a:tabLst>
                <a:tab pos="385445" algn="l"/>
              </a:tabLst>
            </a:pPr>
            <a:r>
              <a:rPr lang="uz-Cyrl-UZ" sz="2000" dirty="0">
                <a:effectLst/>
                <a:latin typeface="Times New Roman" panose="02020603050405020304" pitchFamily="18" charset="0"/>
                <a:ea typeface="Times New Roman" panose="02020603050405020304" pitchFamily="18" charset="0"/>
              </a:rPr>
              <a:t>Uchala o‘zgarish koeffisientlari o‘zaro teng, ya’ni K</a:t>
            </a:r>
            <a:r>
              <a:rPr lang="uz-Cyrl-UZ" sz="2000" baseline="-25000" dirty="0">
                <a:effectLst/>
                <a:latin typeface="Times New Roman" panose="02020603050405020304" pitchFamily="18" charset="0"/>
                <a:ea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u</a:t>
            </a:r>
            <a:r>
              <a:rPr lang="uz-Cyrl-UZ" sz="2000" dirty="0">
                <a:effectLst/>
                <a:latin typeface="Times New Roman" panose="02020603050405020304" pitchFamily="18" charset="0"/>
                <a:ea typeface="Times New Roman" panose="02020603050405020304" pitchFamily="18" charset="0"/>
              </a:rPr>
              <a:t>=K</a:t>
            </a:r>
            <a:r>
              <a:rPr lang="uz-Cyrl-UZ" sz="2000" baseline="-25000" dirty="0">
                <a:effectLst/>
                <a:latin typeface="Times New Roman" panose="02020603050405020304" pitchFamily="18" charset="0"/>
                <a:ea typeface="Times New Roman" panose="02020603050405020304" pitchFamily="18" charset="0"/>
              </a:rPr>
              <a:t>z</a:t>
            </a:r>
            <a:r>
              <a:rPr lang="uz-Cyrl-UZ" sz="2000" dirty="0">
                <a:effectLst/>
                <a:latin typeface="Times New Roman" panose="02020603050405020304" pitchFamily="18" charset="0"/>
                <a:ea typeface="Times New Roman" panose="02020603050405020304" pitchFamily="18" charset="0"/>
              </a:rPr>
              <a:t> bo‘lgan proeksiyalar </a:t>
            </a:r>
            <a:r>
              <a:rPr lang="uz-Cyrl-UZ" sz="2000" i="1" dirty="0">
                <a:effectLst/>
                <a:latin typeface="Times New Roman" panose="02020603050405020304" pitchFamily="18" charset="0"/>
                <a:ea typeface="Times New Roman" panose="02020603050405020304" pitchFamily="18" charset="0"/>
              </a:rPr>
              <a:t>izometrik proeksiyalar </a:t>
            </a:r>
            <a:r>
              <a:rPr lang="uz-Cyrl-UZ" sz="2000" dirty="0">
                <a:effectLst/>
                <a:latin typeface="Times New Roman" panose="02020603050405020304" pitchFamily="18" charset="0"/>
                <a:ea typeface="Times New Roman" panose="02020603050405020304" pitchFamily="18" charset="0"/>
              </a:rPr>
              <a:t>deyiladi.</a:t>
            </a:r>
            <a:endParaRPr lang="ru-RU" sz="12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226798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68D024C-E1F3-C7AB-17C2-F80AA2BAA44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sp>
        <p:nvSpPr>
          <p:cNvPr id="5" name="TextBox 4">
            <a:extLst>
              <a:ext uri="{FF2B5EF4-FFF2-40B4-BE49-F238E27FC236}">
                <a16:creationId xmlns:a16="http://schemas.microsoft.com/office/drawing/2014/main" id="{65D517EA-4CCC-C034-269F-4C0EBF40952C}"/>
              </a:ext>
            </a:extLst>
          </p:cNvPr>
          <p:cNvSpPr txBox="1"/>
          <p:nvPr/>
        </p:nvSpPr>
        <p:spPr>
          <a:xfrm>
            <a:off x="782320" y="1357229"/>
            <a:ext cx="10779760" cy="4387868"/>
          </a:xfrm>
          <a:prstGeom prst="rect">
            <a:avLst/>
          </a:prstGeom>
          <a:noFill/>
        </p:spPr>
        <p:txBody>
          <a:bodyPr wrap="square">
            <a:spAutoFit/>
          </a:bodyPr>
          <a:lstStyle/>
          <a:p>
            <a:pPr indent="226695">
              <a:lnSpc>
                <a:spcPct val="115000"/>
              </a:lnSpc>
              <a:spcAft>
                <a:spcPts val="600"/>
              </a:spcAft>
            </a:pPr>
            <a:r>
              <a:rPr lang="uz-Cyrl-UZ" sz="2000" dirty="0">
                <a:solidFill>
                  <a:schemeClr val="accent1"/>
                </a:solidFill>
                <a:effectLst/>
                <a:latin typeface="Times New Roman" panose="02020603050405020304" pitchFamily="18" charset="0"/>
                <a:ea typeface="Times New Roman" panose="02020603050405020304" pitchFamily="18" charset="0"/>
              </a:rPr>
              <a:t>Aksonometriyaning asosiy teoremasi nemis geometri K.Polke tomonidan ta’riflangan.</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uz-Cyrl-UZ" sz="2000" b="1" dirty="0">
                <a:solidFill>
                  <a:schemeClr val="accent1"/>
                </a:solidFill>
                <a:effectLst/>
                <a:latin typeface="Times New Roman" panose="02020603050405020304" pitchFamily="18" charset="0"/>
                <a:ea typeface="Times New Roman" panose="02020603050405020304" pitchFamily="18" charset="0"/>
              </a:rPr>
              <a:t>Polke teoremasi</a:t>
            </a:r>
            <a:r>
              <a:rPr lang="uz-Cyrl-UZ" sz="2000" dirty="0">
                <a:solidFill>
                  <a:schemeClr val="accent1"/>
                </a:solidFill>
                <a:effectLst/>
                <a:latin typeface="Times New Roman" panose="02020603050405020304" pitchFamily="18" charset="0"/>
                <a:ea typeface="Times New Roman" panose="02020603050405020304" pitchFamily="18" charset="0"/>
              </a:rPr>
              <a:t>. </a:t>
            </a:r>
            <a:r>
              <a:rPr lang="uz-Cyrl-UZ" sz="2000" i="1" dirty="0">
                <a:solidFill>
                  <a:schemeClr val="accent1"/>
                </a:solidFill>
                <a:effectLst/>
                <a:latin typeface="Times New Roman" panose="02020603050405020304" pitchFamily="18" charset="0"/>
                <a:ea typeface="Times New Roman" panose="02020603050405020304" pitchFamily="18" charset="0"/>
              </a:rPr>
              <a:t>Bir nuqtadan chiqqan ixtiyoriy uzunlikdagi bir-biriga ixtiyoriy burchakda bo‘lgan uch to‘g‘ri chiziqning tekislikdagi tasvirini fazodagi o‘zaro perpendikulyar bo‘lgan ixtiyoriy uzunlikdagi uchta to‘g‘ri chiziqning proeksiyasi deb qabul qilish mumkin.</a:t>
            </a:r>
            <a:r>
              <a:rPr lang="uz-Cyrl-UZ" sz="20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uz-Cyrl-UZ" sz="2000" dirty="0">
                <a:solidFill>
                  <a:schemeClr val="accent1"/>
                </a:solidFill>
                <a:effectLst/>
                <a:latin typeface="Times New Roman" panose="02020603050405020304" pitchFamily="18" charset="0"/>
                <a:ea typeface="Times New Roman" panose="02020603050405020304" pitchFamily="18" charset="0"/>
              </a:rPr>
              <a:t>Ushbu teoremaga m­uvofiq bir nuqtada kesishuvchi har qanday uchta to‘g‘ri chiziqning tekislikdagi tasvirini aksonometriya o‘qlari sifatida qabul qilinishi mumkin. Shu to‘g‘ri chiziqlarda tanlab olingan ixtiyoriy uzunlikdagi kesmalar esa aksonometriya masshtabi deb qabul qilinishi mumkin.</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uz-Cyrl-UZ" sz="2000" dirty="0">
                <a:solidFill>
                  <a:schemeClr val="accent1"/>
                </a:solidFill>
                <a:effectLst/>
                <a:latin typeface="Times New Roman" panose="02020603050405020304" pitchFamily="18" charset="0"/>
                <a:ea typeface="Times New Roman" panose="02020603050405020304" pitchFamily="18" charset="0"/>
              </a:rPr>
              <a:t>Bu aksonometriya o‘qlari  va masshtablar sistemasi qandaydir to‘g‘ri burchakli koordinata o‘qlari va mastablarining parallel proeksiyalari hisoblanadi, ya’ni aksonometriya masshtablarini ixtiyoriy ravishda berilishi mumkin bo‘ladi. O‘zgarish koeffisientlari esa o‘zaro u</a:t>
            </a:r>
            <a:r>
              <a:rPr lang="uz-Cyrl-UZ" sz="2000" baseline="30000" dirty="0">
                <a:solidFill>
                  <a:schemeClr val="accent1"/>
                </a:solidFill>
                <a:effectLst/>
                <a:latin typeface="Times New Roman" panose="02020603050405020304" pitchFamily="18" charset="0"/>
                <a:ea typeface="Times New Roman" panose="02020603050405020304" pitchFamily="18" charset="0"/>
              </a:rPr>
              <a:t>2</a:t>
            </a:r>
            <a:r>
              <a:rPr lang="uz-Cyrl-UZ" sz="2000" dirty="0">
                <a:solidFill>
                  <a:schemeClr val="accent1"/>
                </a:solidFill>
                <a:effectLst/>
                <a:latin typeface="Times New Roman" panose="02020603050405020304" pitchFamily="18" charset="0"/>
                <a:ea typeface="Times New Roman" panose="02020603050405020304" pitchFamily="18" charset="0"/>
              </a:rPr>
              <a:t>+v</a:t>
            </a:r>
            <a:r>
              <a:rPr lang="uz-Cyrl-UZ" sz="2000" baseline="30000" dirty="0">
                <a:solidFill>
                  <a:schemeClr val="accent1"/>
                </a:solidFill>
                <a:effectLst/>
                <a:latin typeface="Times New Roman" panose="02020603050405020304" pitchFamily="18" charset="0"/>
                <a:ea typeface="Times New Roman" panose="02020603050405020304" pitchFamily="18" charset="0"/>
              </a:rPr>
              <a:t>2</a:t>
            </a:r>
            <a:r>
              <a:rPr lang="uz-Cyrl-UZ" sz="2000" dirty="0">
                <a:solidFill>
                  <a:schemeClr val="accent1"/>
                </a:solidFill>
                <a:effectLst/>
                <a:latin typeface="Times New Roman" panose="02020603050405020304" pitchFamily="18" charset="0"/>
                <a:ea typeface="Times New Roman" panose="02020603050405020304" pitchFamily="18" charset="0"/>
              </a:rPr>
              <a:t>+w</a:t>
            </a:r>
            <a:r>
              <a:rPr lang="uz-Cyrl-UZ" sz="2000" baseline="30000" dirty="0">
                <a:solidFill>
                  <a:schemeClr val="accent1"/>
                </a:solidFill>
                <a:effectLst/>
                <a:latin typeface="Times New Roman" panose="02020603050405020304" pitchFamily="18" charset="0"/>
                <a:ea typeface="Times New Roman" panose="02020603050405020304" pitchFamily="18" charset="0"/>
              </a:rPr>
              <a:t>2</a:t>
            </a:r>
            <a:r>
              <a:rPr lang="uz-Cyrl-UZ" sz="2000" dirty="0">
                <a:solidFill>
                  <a:schemeClr val="accent1"/>
                </a:solidFill>
                <a:effectLst/>
                <a:latin typeface="Times New Roman" panose="02020603050405020304" pitchFamily="18" charset="0"/>
                <a:ea typeface="Times New Roman" panose="02020603050405020304" pitchFamily="18" charset="0"/>
              </a:rPr>
              <a:t>=2+ctg</a:t>
            </a:r>
            <a:r>
              <a:rPr lang="uz-Cyrl-UZ" sz="2000" baseline="30000" dirty="0">
                <a:solidFill>
                  <a:schemeClr val="accent1"/>
                </a:solidFill>
                <a:effectLst/>
                <a:latin typeface="Times New Roman" panose="02020603050405020304" pitchFamily="18" charset="0"/>
                <a:ea typeface="Times New Roman" panose="02020603050405020304" pitchFamily="18" charset="0"/>
              </a:rPr>
              <a:t>2</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solidFill>
                  <a:schemeClr val="accent1"/>
                </a:solidFill>
                <a:effectLst/>
                <a:latin typeface="Times New Roman" panose="02020603050405020304" pitchFamily="18" charset="0"/>
                <a:ea typeface="Times New Roman" panose="02020603050405020304" pitchFamily="18" charset="0"/>
              </a:rPr>
              <a:t> ko‘rinishidagi bog‘lanishda bo‘ladi, bu yerda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solidFill>
                  <a:schemeClr val="accent1"/>
                </a:solidFill>
                <a:effectLst/>
                <a:latin typeface="Times New Roman" panose="02020603050405020304" pitchFamily="18" charset="0"/>
                <a:ea typeface="Times New Roman" panose="02020603050405020304" pitchFamily="18" charset="0"/>
              </a:rPr>
              <a:t>-proeksiyalash yo‘nalishi bilan aksonometrik proeksiyalar tekisligi orasidagi burchak. </a:t>
            </a:r>
            <a:endParaRPr lang="ru-RU" sz="12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217463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502163" y="2118946"/>
            <a:ext cx="3423137" cy="2567353"/>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960313" y="496369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692186D2-95B6-FE9D-F916-CC0FB379DE76}"/>
              </a:ext>
            </a:extLst>
          </p:cNvPr>
          <p:cNvSpPr txBox="1"/>
          <p:nvPr/>
        </p:nvSpPr>
        <p:spPr>
          <a:xfrm>
            <a:off x="1036320" y="488349"/>
            <a:ext cx="8524240" cy="1341008"/>
          </a:xfrm>
          <a:prstGeom prst="rect">
            <a:avLst/>
          </a:prstGeom>
          <a:noFill/>
        </p:spPr>
        <p:txBody>
          <a:bodyPr wrap="square">
            <a:spAutoFit/>
          </a:bodyPr>
          <a:lstStyle/>
          <a:p>
            <a:pPr indent="228600" algn="just">
              <a:lnSpc>
                <a:spcPct val="115000"/>
              </a:lnSpc>
            </a:pP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burchakli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aksonometrik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proeksiyalar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=90</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endParaRPr lang="ru-RU" sz="1100" dirty="0">
              <a:effectLst/>
              <a:latin typeface="Arial" panose="020B0604020202020204" pitchFamily="34" charset="0"/>
              <a:ea typeface="Times New Roman" panose="02020603050405020304" pitchFamily="18" charset="0"/>
            </a:endParaRPr>
          </a:p>
          <a:p>
            <a:pPr algn="r">
              <a:lnSpc>
                <a:spcPct val="115000"/>
              </a:lnSpc>
            </a:pPr>
            <a:r>
              <a:rPr lang="en-US" sz="1800" dirty="0">
                <a:effectLst/>
                <a:latin typeface="Times New Roman" panose="02020603050405020304" pitchFamily="18" charset="0"/>
                <a:ea typeface="Times New Roman" panose="02020603050405020304" pitchFamily="18" charset="0"/>
              </a:rPr>
              <a:t>u</a:t>
            </a:r>
            <a:r>
              <a:rPr lang="en-GB" sz="1800" baseline="30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v</a:t>
            </a:r>
            <a:r>
              <a:rPr lang="en-GB" sz="1800" baseline="30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w</a:t>
            </a:r>
            <a:r>
              <a:rPr lang="en-GB" sz="1800" baseline="30000" dirty="0">
                <a:effectLst/>
                <a:latin typeface="Times New Roman" panose="02020603050405020304" pitchFamily="18" charset="0"/>
                <a:ea typeface="Times New Roman" panose="02020603050405020304" pitchFamily="18" charset="0"/>
              </a:rPr>
              <a:t>2</a:t>
            </a:r>
            <a:r>
              <a:rPr lang="en-GB" sz="1800" dirty="0">
                <a:effectLst/>
                <a:latin typeface="Times New Roman" panose="02020603050405020304" pitchFamily="18" charset="0"/>
                <a:ea typeface="Times New Roman" panose="02020603050405020304" pitchFamily="18" charset="0"/>
              </a:rPr>
              <a:t>=2+</a:t>
            </a:r>
            <a:r>
              <a:rPr lang="en-US" sz="1800" dirty="0" err="1">
                <a:effectLst/>
                <a:latin typeface="Times New Roman" panose="02020603050405020304" pitchFamily="18" charset="0"/>
                <a:ea typeface="Times New Roman" panose="02020603050405020304" pitchFamily="18" charset="0"/>
              </a:rPr>
              <a:t>ctg</a:t>
            </a:r>
            <a:r>
              <a:rPr lang="en-GB" sz="1800" baseline="30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(1)</a:t>
            </a:r>
            <a:endParaRPr lang="ru-RU" sz="1100" dirty="0">
              <a:effectLst/>
              <a:latin typeface="Arial" panose="020B0604020202020204" pitchFamily="34" charset="0"/>
              <a:ea typeface="Times New Roman" panose="02020603050405020304" pitchFamily="18" charset="0"/>
            </a:endParaRPr>
          </a:p>
          <a:p>
            <a:pPr marL="228600" algn="just">
              <a:lnSpc>
                <a:spcPct val="115000"/>
              </a:lnSpc>
              <a:tabLst>
                <a:tab pos="-630555" algn="l"/>
              </a:tabLst>
            </a:pP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ko‘rinishidagi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tenglik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ya’ni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o‘zgarish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koeffisientlari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kvadratlarining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yig‘indisi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ikkiga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Times Uzb"/>
              <a:ea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A142CD40-5AEA-8F49-7254-EDCB1D5740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32864" y="2633345"/>
            <a:ext cx="2700655" cy="2422476"/>
          </a:xfrm>
          <a:prstGeom prst="rect">
            <a:avLst/>
          </a:prstGeom>
          <a:noFill/>
          <a:ln>
            <a:noFill/>
          </a:ln>
        </p:spPr>
      </p:pic>
      <p:pic>
        <p:nvPicPr>
          <p:cNvPr id="9" name="Рисунок 8">
            <a:extLst>
              <a:ext uri="{FF2B5EF4-FFF2-40B4-BE49-F238E27FC236}">
                <a16:creationId xmlns:a16="http://schemas.microsoft.com/office/drawing/2014/main" id="{1B886452-F364-80FA-66EC-58ABC7CB64F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03824" y="2682874"/>
            <a:ext cx="2781935" cy="2326529"/>
          </a:xfrm>
          <a:prstGeom prst="rect">
            <a:avLst/>
          </a:prstGeom>
          <a:noFill/>
          <a:ln>
            <a:noFill/>
          </a:ln>
        </p:spPr>
      </p:pic>
      <p:sp>
        <p:nvSpPr>
          <p:cNvPr id="11" name="TextBox 10">
            <a:extLst>
              <a:ext uri="{FF2B5EF4-FFF2-40B4-BE49-F238E27FC236}">
                <a16:creationId xmlns:a16="http://schemas.microsoft.com/office/drawing/2014/main" id="{5D8B50D4-90DB-C360-6F65-ADD239D190B7}"/>
              </a:ext>
            </a:extLst>
          </p:cNvPr>
          <p:cNvSpPr txBox="1"/>
          <p:nvPr/>
        </p:nvSpPr>
        <p:spPr>
          <a:xfrm>
            <a:off x="1036320" y="5539529"/>
            <a:ext cx="7198360" cy="320280"/>
          </a:xfrm>
          <a:prstGeom prst="rect">
            <a:avLst/>
          </a:prstGeom>
          <a:noFill/>
        </p:spPr>
        <p:txBody>
          <a:bodyPr wrap="square">
            <a:spAutoFit/>
          </a:bodyPr>
          <a:lstStyle/>
          <a:p>
            <a:pPr marL="228600" algn="ctr">
              <a:lnSpc>
                <a:spcPct val="115000"/>
              </a:lnSpc>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8.3-shakl</a:t>
            </a:r>
            <a:r>
              <a:rPr lang="uz-Cyrl-UZ"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8.4-shakl</a:t>
            </a:r>
            <a:endParaRPr lang="ru-RU" sz="1050" dirty="0">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38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73723" y="1633797"/>
            <a:ext cx="2391395" cy="42459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964978" y="5880715"/>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pic>
        <p:nvPicPr>
          <p:cNvPr id="9" name="Рисунок 8">
            <a:extLst>
              <a:ext uri="{FF2B5EF4-FFF2-40B4-BE49-F238E27FC236}">
                <a16:creationId xmlns:a16="http://schemas.microsoft.com/office/drawing/2014/main" id="{8AB4DBD4-169E-B966-68A0-0EFF2FAB484E}"/>
              </a:ext>
            </a:extLst>
          </p:cNvPr>
          <p:cNvPicPr>
            <a:picLocks noChangeAspect="1"/>
          </p:cNvPicPr>
          <p:nvPr/>
        </p:nvPicPr>
        <p:blipFill>
          <a:blip r:embed="rId4"/>
          <a:stretch>
            <a:fillRect/>
          </a:stretch>
        </p:blipFill>
        <p:spPr>
          <a:xfrm>
            <a:off x="3683000" y="1187673"/>
            <a:ext cx="8246390" cy="4482653"/>
          </a:xfrm>
          <a:prstGeom prst="rect">
            <a:avLst/>
          </a:prstGeom>
        </p:spPr>
      </p:pic>
    </p:spTree>
    <p:extLst>
      <p:ext uri="{BB962C8B-B14F-4D97-AF65-F5344CB8AC3E}">
        <p14:creationId xmlns:p14="http://schemas.microsoft.com/office/powerpoint/2010/main" val="1219441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448540" y="2118448"/>
            <a:ext cx="3226938" cy="18134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Прямоугольник 7"/>
          <p:cNvSpPr/>
          <p:nvPr/>
        </p:nvSpPr>
        <p:spPr>
          <a:xfrm>
            <a:off x="8796278" y="469856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pic>
        <p:nvPicPr>
          <p:cNvPr id="2" name="Рисунок 1">
            <a:extLst>
              <a:ext uri="{FF2B5EF4-FFF2-40B4-BE49-F238E27FC236}">
                <a16:creationId xmlns:a16="http://schemas.microsoft.com/office/drawing/2014/main" id="{53ADC9E0-F15E-1992-76A4-10BCF55ED4A4}"/>
              </a:ext>
            </a:extLst>
          </p:cNvPr>
          <p:cNvPicPr>
            <a:picLocks noChangeAspect="1"/>
          </p:cNvPicPr>
          <p:nvPr/>
        </p:nvPicPr>
        <p:blipFill>
          <a:blip r:embed="rId4"/>
          <a:stretch>
            <a:fillRect/>
          </a:stretch>
        </p:blipFill>
        <p:spPr>
          <a:xfrm>
            <a:off x="636086" y="829310"/>
            <a:ext cx="8034389" cy="4748530"/>
          </a:xfrm>
          <a:prstGeom prst="rect">
            <a:avLst/>
          </a:prstGeom>
        </p:spPr>
      </p:pic>
    </p:spTree>
    <p:extLst>
      <p:ext uri="{BB962C8B-B14F-4D97-AF65-F5344CB8AC3E}">
        <p14:creationId xmlns:p14="http://schemas.microsoft.com/office/powerpoint/2010/main" val="2504921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2395B506-5BDD-1552-65F9-2C7E74DCDEE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7" name="TextBox 6">
            <a:extLst>
              <a:ext uri="{FF2B5EF4-FFF2-40B4-BE49-F238E27FC236}">
                <a16:creationId xmlns:a16="http://schemas.microsoft.com/office/drawing/2014/main" id="{ECF2DD9B-3A95-600F-72A5-0811C80EF393}"/>
              </a:ext>
            </a:extLst>
          </p:cNvPr>
          <p:cNvSpPr txBox="1"/>
          <p:nvPr/>
        </p:nvSpPr>
        <p:spPr>
          <a:xfrm>
            <a:off x="5506720" y="745907"/>
            <a:ext cx="6096000" cy="4207947"/>
          </a:xfrm>
          <a:prstGeom prst="rect">
            <a:avLst/>
          </a:prstGeom>
          <a:noFill/>
        </p:spPr>
        <p:txBody>
          <a:bodyPr wrap="square">
            <a:spAutoFit/>
          </a:bodyPr>
          <a:lstStyle/>
          <a:p>
            <a:pPr marL="228600" algn="ctr">
              <a:lnSpc>
                <a:spcPct val="115000"/>
              </a:lnSpc>
              <a:tabLst>
                <a:tab pos="-630555" algn="l"/>
              </a:tabLst>
            </a:pP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burchakli</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izometrik</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proeksiyalar</a:t>
            </a:r>
            <a:endParaRPr lang="ru-RU" sz="1100" dirty="0">
              <a:effectLst/>
              <a:latin typeface="Times Uzb"/>
              <a:ea typeface="Times New Roman" panose="02020603050405020304" pitchFamily="18" charset="0"/>
              <a:cs typeface="Times New Roman" panose="02020603050405020304" pitchFamily="18" charset="0"/>
            </a:endParaRPr>
          </a:p>
          <a:p>
            <a:pPr marL="228600" indent="228600" algn="ctr">
              <a:lnSpc>
                <a:spcPct val="115000"/>
              </a:lnSpc>
              <a:tabLst>
                <a:tab pos="-630555"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Nuqtaning</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izometrik</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proeksiyasi</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Nuqtaning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ortogonal</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proeksiyasi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asosida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chizilgan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aksonometrik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proeksiyasi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o‘rtasidagi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bog‘liqlikni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8.5-shaklda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tasvirdan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ko‘rish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Nuqtaning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koordinatlari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mos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ravishda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aksonometriya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o‘qlariga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parallel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holda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o‘lchab</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qo‘yiladi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Bu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yerdagi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 nuqta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yaqqol</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hisoblanadi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OA</a:t>
            </a:r>
            <a:r>
              <a:rPr lang="en-GB" sz="1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GB" sz="1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chiziqlar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cs typeface="Times New Roman" panose="02020603050405020304" pitchFamily="18" charset="0"/>
              </a:rPr>
              <a:t>aksonometriya</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cs typeface="Times New Roman" panose="02020603050405020304" pitchFamily="18" charset="0"/>
              </a:rPr>
              <a:t>siniq</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cs typeface="Times New Roman" panose="02020603050405020304" pitchFamily="18" charset="0"/>
              </a:rPr>
              <a:t>chizig‘i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deyiladi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Aksonometriya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siniq</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chizig‘ining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uzunligi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nuqtaning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koordinata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qiymatlari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yig‘indisiga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Proeksiyalar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tekisliklariga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parallel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aylanalar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aksonometrik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proeksiyalarda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ellips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ko‘rinishida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effectLst/>
              <a:latin typeface="Times Uzb"/>
              <a:ea typeface="Times New Roman" panose="02020603050405020304" pitchFamily="18" charset="0"/>
              <a:cs typeface="Times New Roman" panose="02020603050405020304" pitchFamily="18" charset="0"/>
            </a:endParaRPr>
          </a:p>
        </p:txBody>
      </p:sp>
      <p:pic>
        <p:nvPicPr>
          <p:cNvPr id="8" name="Рисунок 7" descr="acs">
            <a:extLst>
              <a:ext uri="{FF2B5EF4-FFF2-40B4-BE49-F238E27FC236}">
                <a16:creationId xmlns:a16="http://schemas.microsoft.com/office/drawing/2014/main" id="{8F6065BF-A868-C4B1-07B7-6E941D72BC2D}"/>
              </a:ext>
            </a:extLst>
          </p:cNvPr>
          <p:cNvPicPr>
            <a:picLocks noChangeAspect="1"/>
          </p:cNvPicPr>
          <p:nvPr/>
        </p:nvPicPr>
        <p:blipFill>
          <a:blip r:embed="rId2" cstate="print">
            <a:lum contrast="18000"/>
            <a:extLst>
              <a:ext uri="{28A0092B-C50C-407E-A947-70E740481C1C}">
                <a14:useLocalDpi xmlns:a14="http://schemas.microsoft.com/office/drawing/2010/main" val="0"/>
              </a:ext>
            </a:extLst>
          </a:blip>
          <a:srcRect/>
          <a:stretch>
            <a:fillRect/>
          </a:stretch>
        </p:blipFill>
        <p:spPr bwMode="auto">
          <a:xfrm>
            <a:off x="589279" y="1519554"/>
            <a:ext cx="5018071" cy="2483485"/>
          </a:xfrm>
          <a:prstGeom prst="rect">
            <a:avLst/>
          </a:prstGeom>
          <a:noFill/>
          <a:ln>
            <a:noFill/>
          </a:ln>
        </p:spPr>
      </p:pic>
      <p:sp>
        <p:nvSpPr>
          <p:cNvPr id="10" name="TextBox 9">
            <a:extLst>
              <a:ext uri="{FF2B5EF4-FFF2-40B4-BE49-F238E27FC236}">
                <a16:creationId xmlns:a16="http://schemas.microsoft.com/office/drawing/2014/main" id="{153EACE4-8D36-3C14-1BF6-FA53215C7D86}"/>
              </a:ext>
            </a:extLst>
          </p:cNvPr>
          <p:cNvSpPr txBox="1"/>
          <p:nvPr/>
        </p:nvSpPr>
        <p:spPr>
          <a:xfrm>
            <a:off x="339210" y="4761173"/>
            <a:ext cx="6096000" cy="385362"/>
          </a:xfrm>
          <a:prstGeom prst="rect">
            <a:avLst/>
          </a:prstGeom>
          <a:noFill/>
        </p:spPr>
        <p:txBody>
          <a:bodyPr wrap="square">
            <a:spAutoFit/>
          </a:bodyPr>
          <a:lstStyle/>
          <a:p>
            <a:pPr marL="228600" algn="ctr">
              <a:lnSpc>
                <a:spcPct val="115000"/>
              </a:lnSpc>
              <a:tabLst>
                <a:tab pos="-630555" algn="l"/>
              </a:tabLst>
            </a:pPr>
            <a:r>
              <a:rPr lang="en-GB" sz="1800" b="1">
                <a:effectLst/>
                <a:latin typeface="Times New Roman" panose="02020603050405020304" pitchFamily="18" charset="0"/>
                <a:ea typeface="Times New Roman" panose="02020603050405020304" pitchFamily="18" charset="0"/>
                <a:cs typeface="Times New Roman" panose="02020603050405020304" pitchFamily="18" charset="0"/>
              </a:rPr>
              <a:t>8.5-shakl</a:t>
            </a:r>
            <a:endParaRPr lang="ru-RU" sz="1200" dirty="0">
              <a:effectLst/>
              <a:latin typeface="Times Uzb"/>
              <a:ea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7BAD53DB-1DE2-F92A-036F-AA32A2971FA1}"/>
              </a:ext>
            </a:extLst>
          </p:cNvPr>
          <p:cNvSpPr txBox="1"/>
          <p:nvPr/>
        </p:nvSpPr>
        <p:spPr>
          <a:xfrm>
            <a:off x="2032000" y="5326062"/>
            <a:ext cx="8310880" cy="1022459"/>
          </a:xfrm>
          <a:prstGeom prst="rect">
            <a:avLst/>
          </a:prstGeom>
          <a:noFill/>
        </p:spPr>
        <p:txBody>
          <a:bodyPr wrap="square">
            <a:spAutoFit/>
          </a:bodyPr>
          <a:lstStyle/>
          <a:p>
            <a:pPr marL="228600" indent="228600" algn="just">
              <a:lnSpc>
                <a:spcPct val="115000"/>
              </a:lnSpc>
              <a:tabLst>
                <a:tab pos="-630555" algn="l"/>
              </a:tabLst>
            </a:pP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Ellipslarni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qurishning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necha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usullari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mazkur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kitobning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geometrik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chizmachilik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bobida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ko‘rib</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chiqilgan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Texnik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chizmalarda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ellips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o‘rniga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sirkul</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bajariladigan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oval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chiziladi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350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56099B4-CAFD-EA68-26A6-61B62CE5EAD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sp>
        <p:nvSpPr>
          <p:cNvPr id="5" name="TextBox 4">
            <a:extLst>
              <a:ext uri="{FF2B5EF4-FFF2-40B4-BE49-F238E27FC236}">
                <a16:creationId xmlns:a16="http://schemas.microsoft.com/office/drawing/2014/main" id="{FC19D32E-44CE-61B1-7A42-1FFA0EADBD78}"/>
              </a:ext>
            </a:extLst>
          </p:cNvPr>
          <p:cNvSpPr txBox="1"/>
          <p:nvPr/>
        </p:nvSpPr>
        <p:spPr>
          <a:xfrm>
            <a:off x="1337190" y="1024400"/>
            <a:ext cx="9889610" cy="4665188"/>
          </a:xfrm>
          <a:prstGeom prst="rect">
            <a:avLst/>
          </a:prstGeom>
          <a:noFill/>
        </p:spPr>
        <p:txBody>
          <a:bodyPr wrap="square">
            <a:spAutoFit/>
          </a:bodyPr>
          <a:lstStyle/>
          <a:p>
            <a:pPr marL="228600" indent="228600" algn="just">
              <a:lnSpc>
                <a:spcPct val="115000"/>
              </a:lnSpc>
              <a:tabLst>
                <a:tab pos="-630555" algn="l"/>
              </a:tabLst>
            </a:pP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Aylananing</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izometrik</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proeksiyasi</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Agar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gorizontal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proeksiya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tekisligiga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parallel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ovalning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AB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katta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perpendikulyar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(AB</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Uni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bajariladi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(8.</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6-shakl):</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izometriya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tegishli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markazdan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radiusda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perpendikulyar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ovalning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katta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AB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o‘tkaziladi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X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1, 2, 3, 4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uchrashuv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sirkul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ignasini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ga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1,2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ga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3,4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tutashtiruvchi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yoylar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hamda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tutashtiriladi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kesishib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mos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ravishda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markazlarni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 pos="457200" algn="l"/>
              </a:tabLst>
            </a:pP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0</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markazlardan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2,4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tutashtirib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oval,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izometriyasi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yasaladi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4859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0AF901DD-203F-400A-AA5D-01CA0D82189B}"/>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pic>
        <p:nvPicPr>
          <p:cNvPr id="4" name="Рисунок 3">
            <a:extLst>
              <a:ext uri="{FF2B5EF4-FFF2-40B4-BE49-F238E27FC236}">
                <a16:creationId xmlns:a16="http://schemas.microsoft.com/office/drawing/2014/main" id="{E1E99B2C-12BB-47E3-BC6C-9EB788154A42}"/>
              </a:ext>
            </a:extLst>
          </p:cNvPr>
          <p:cNvPicPr/>
          <p:nvPr/>
        </p:nvPicPr>
        <p:blipFill>
          <a:blip r:embed="rId2" cstate="print"/>
          <a:srcRect/>
          <a:stretch>
            <a:fillRect/>
          </a:stretch>
        </p:blipFill>
        <p:spPr bwMode="auto">
          <a:xfrm>
            <a:off x="1991360" y="91122"/>
            <a:ext cx="7315199" cy="5974398"/>
          </a:xfrm>
          <a:prstGeom prst="rect">
            <a:avLst/>
          </a:prstGeom>
          <a:noFill/>
          <a:ln w="9525">
            <a:noFill/>
            <a:miter lim="800000"/>
            <a:headEnd/>
            <a:tailEnd/>
          </a:ln>
        </p:spPr>
      </p:pic>
    </p:spTree>
    <p:extLst>
      <p:ext uri="{BB962C8B-B14F-4D97-AF65-F5344CB8AC3E}">
        <p14:creationId xmlns:p14="http://schemas.microsoft.com/office/powerpoint/2010/main" val="4084247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1A69F530-427D-4059-B81C-FE3F48AABD5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pic>
        <p:nvPicPr>
          <p:cNvPr id="4" name="Рисунок 3">
            <a:extLst>
              <a:ext uri="{FF2B5EF4-FFF2-40B4-BE49-F238E27FC236}">
                <a16:creationId xmlns:a16="http://schemas.microsoft.com/office/drawing/2014/main" id="{50F46F52-AD8E-4C94-88B7-AA2EC4DE8508}"/>
              </a:ext>
            </a:extLst>
          </p:cNvPr>
          <p:cNvPicPr/>
          <p:nvPr/>
        </p:nvPicPr>
        <p:blipFill>
          <a:blip r:embed="rId2" cstate="print"/>
          <a:srcRect/>
          <a:stretch>
            <a:fillRect/>
          </a:stretch>
        </p:blipFill>
        <p:spPr bwMode="auto">
          <a:xfrm>
            <a:off x="1005840" y="396240"/>
            <a:ext cx="9946640" cy="5486400"/>
          </a:xfrm>
          <a:prstGeom prst="rect">
            <a:avLst/>
          </a:prstGeom>
          <a:noFill/>
          <a:ln w="9525">
            <a:noFill/>
            <a:miter lim="800000"/>
            <a:headEnd/>
            <a:tailEnd/>
          </a:ln>
        </p:spPr>
      </p:pic>
    </p:spTree>
    <p:extLst>
      <p:ext uri="{BB962C8B-B14F-4D97-AF65-F5344CB8AC3E}">
        <p14:creationId xmlns:p14="http://schemas.microsoft.com/office/powerpoint/2010/main" val="3553023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22</a:t>
            </a:fld>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5795" y="1591377"/>
            <a:ext cx="4775735" cy="3183823"/>
          </a:xfrm>
          <a:prstGeom prst="rect">
            <a:avLst/>
          </a:prstGeom>
        </p:spPr>
      </p:pic>
      <p:sp>
        <p:nvSpPr>
          <p:cNvPr id="8" name="Прямоугольник 7"/>
          <p:cNvSpPr/>
          <p:nvPr/>
        </p:nvSpPr>
        <p:spPr>
          <a:xfrm>
            <a:off x="7746974" y="5580476"/>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7" name="TextBox 6">
            <a:extLst>
              <a:ext uri="{FF2B5EF4-FFF2-40B4-BE49-F238E27FC236}">
                <a16:creationId xmlns:a16="http://schemas.microsoft.com/office/drawing/2014/main" id="{83FFC2A0-B89D-CB3F-31FB-BC14BF9A75A9}"/>
              </a:ext>
            </a:extLst>
          </p:cNvPr>
          <p:cNvSpPr txBox="1"/>
          <p:nvPr/>
        </p:nvSpPr>
        <p:spPr>
          <a:xfrm>
            <a:off x="530469" y="1291139"/>
            <a:ext cx="6096000" cy="3570849"/>
          </a:xfrm>
          <a:prstGeom prst="rect">
            <a:avLst/>
          </a:prstGeom>
          <a:noFill/>
        </p:spPr>
        <p:txBody>
          <a:bodyPr wrap="square">
            <a:spAutoFit/>
          </a:bodyPr>
          <a:lstStyle/>
          <a:p>
            <a:pPr marL="228600" algn="ctr">
              <a:lnSpc>
                <a:spcPct val="115000"/>
              </a:lnSpc>
              <a:tabLst>
                <a:tab pos="-630555" algn="l"/>
              </a:tabLst>
            </a:pPr>
            <a:r>
              <a:rPr lang="en-US"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US"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burchakli</a:t>
            </a:r>
            <a:r>
              <a:rPr lang="en-US"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dimetrik</a:t>
            </a:r>
            <a:r>
              <a:rPr lang="en-US"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proeksiyalar</a:t>
            </a:r>
            <a:endParaRPr lang="ru-RU" sz="1100" dirty="0">
              <a:effectLst/>
              <a:latin typeface="Times Uzb"/>
              <a:ea typeface="Times New Roman" panose="02020603050405020304" pitchFamily="18" charset="0"/>
              <a:cs typeface="Times New Roman" panose="02020603050405020304" pitchFamily="18" charset="0"/>
            </a:endParaRPr>
          </a:p>
          <a:p>
            <a:pPr marL="228600" indent="228600" algn="ctr">
              <a:lnSpc>
                <a:spcPct val="115000"/>
              </a:lnSpc>
              <a:tabLst>
                <a:tab pos="-630555" algn="l"/>
              </a:tabLst>
            </a:pPr>
            <a:r>
              <a:rPr lang="en-US" sz="180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Aksonometriya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o‘qlari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o‘zgarish</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koeffisientlarining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ikkitasi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o‘zaro</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teng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bo‘lsa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dimetrik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proeksiya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Demak,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z</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o‘qlari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o‘zgarish</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koeffisientlari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yuqorida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ta’kidlanganidek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u=w=</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o‘qi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 0,5 ga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teng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Dimetrik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proeksiyalarda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o‘qi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gorizontal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chiziqqa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nisbatan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7</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10"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etsa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u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o‘qi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41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25"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etadi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(8.4-shaklga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qarang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9659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200329"/>
          </a:xfrm>
        </p:spPr>
        <p:txBody>
          <a:bodyPr/>
          <a:lstStyle/>
          <a:p>
            <a:pPr algn="ct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Geometrik</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sirtning</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dimetrik</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proeksiyasi</a:t>
            </a:r>
            <a:r>
              <a:rPr lang="en-GB"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Kompleks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chizmada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balandligi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ga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kesik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konus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(8.</a:t>
            </a:r>
            <a:r>
              <a:rPr lang="uz-Cyrl-UZ" sz="1800" dirty="0">
                <a:effectLst/>
                <a:latin typeface="Times New Roman" panose="02020603050405020304" pitchFamily="18" charset="0"/>
                <a:ea typeface="Times New Roman" panose="02020603050405020304" pitchFamily="18" charset="0"/>
                <a:cs typeface="Times New Roman" panose="02020603050405020304" pitchFamily="18" charset="0"/>
              </a:rPr>
              <a:t>9</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shakl</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Konus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profil</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tekislik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kesilgan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Kesim</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yuzasi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giperboladan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iborat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ru-RU" sz="1800" dirty="0">
                <a:effectLst/>
                <a:latin typeface="Times Uzb"/>
                <a:ea typeface="Times New Roman" panose="02020603050405020304" pitchFamily="18" charset="0"/>
                <a:cs typeface="Times New Roman" panose="02020603050405020304" pitchFamily="18" charset="0"/>
              </a:rPr>
            </a:b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23</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914" y="1060115"/>
            <a:ext cx="3125082" cy="4747846"/>
          </a:xfrm>
          <a:prstGeom prst="rect">
            <a:avLst/>
          </a:prstGeom>
        </p:spPr>
      </p:pic>
      <p:sp>
        <p:nvSpPr>
          <p:cNvPr id="4" name="Прямоугольник 3"/>
          <p:cNvSpPr/>
          <p:nvPr/>
        </p:nvSpPr>
        <p:spPr>
          <a:xfrm>
            <a:off x="2684455" y="6104621"/>
            <a:ext cx="6096000" cy="461665"/>
          </a:xfrm>
          <a:prstGeom prst="rect">
            <a:avLst/>
          </a:prstGeom>
        </p:spPr>
        <p:txBody>
          <a:bodyPr>
            <a:spAutoFit/>
          </a:bodyPr>
          <a:lstStyle/>
          <a:p>
            <a:r>
              <a:rPr lang="ru-RU" sz="1200" dirty="0" err="1"/>
              <a:t>Kevin</a:t>
            </a:r>
            <a:r>
              <a:rPr lang="ru-RU" sz="1200" dirty="0"/>
              <a:t> V. (2022). </a:t>
            </a:r>
            <a:r>
              <a:rPr lang="ru-RU" sz="1200" dirty="0" err="1"/>
              <a:t>The</a:t>
            </a:r>
            <a:r>
              <a:rPr lang="ru-RU" sz="1200" dirty="0"/>
              <a:t> </a:t>
            </a:r>
            <a:r>
              <a:rPr lang="ru-RU" sz="1200" dirty="0" err="1"/>
              <a:t>Articulated</a:t>
            </a:r>
            <a:r>
              <a:rPr lang="ru-RU" sz="1200" dirty="0"/>
              <a:t> </a:t>
            </a:r>
            <a:r>
              <a:rPr lang="ru-RU" sz="1200" dirty="0" err="1"/>
              <a:t>Wall</a:t>
            </a:r>
            <a:r>
              <a:rPr lang="ru-RU" sz="1200" dirty="0"/>
              <a:t>, </a:t>
            </a:r>
            <a:r>
              <a:rPr lang="ru-RU" sz="1200" dirty="0" err="1"/>
              <a:t>better</a:t>
            </a:r>
            <a:r>
              <a:rPr lang="ru-RU" sz="1200" dirty="0"/>
              <a:t> </a:t>
            </a:r>
            <a:r>
              <a:rPr lang="ru-RU" sz="1200" dirty="0" err="1"/>
              <a:t>known</a:t>
            </a:r>
            <a:r>
              <a:rPr lang="ru-RU" sz="1200" dirty="0"/>
              <a:t> </a:t>
            </a:r>
            <a:r>
              <a:rPr lang="ru-RU" sz="1200" dirty="0" err="1"/>
              <a:t>as</a:t>
            </a:r>
            <a:r>
              <a:rPr lang="ru-RU" sz="1200" dirty="0"/>
              <a:t> </a:t>
            </a:r>
            <a:r>
              <a:rPr lang="ru-RU" sz="1200" dirty="0" err="1"/>
              <a:t>the</a:t>
            </a:r>
            <a:r>
              <a:rPr lang="ru-RU" sz="1200" dirty="0"/>
              <a:t> I-25 </a:t>
            </a:r>
            <a:r>
              <a:rPr lang="ru-RU" sz="1200" dirty="0" err="1"/>
              <a:t>french</a:t>
            </a:r>
            <a:r>
              <a:rPr lang="ru-RU" sz="1200" dirty="0"/>
              <a:t> </a:t>
            </a:r>
            <a:r>
              <a:rPr lang="ru-RU" sz="1200" dirty="0" err="1"/>
              <a:t>fries</a:t>
            </a:r>
            <a:r>
              <a:rPr lang="ru-RU" sz="1200" dirty="0"/>
              <a:t> </a:t>
            </a:r>
            <a:r>
              <a:rPr lang="ru-RU" sz="1200" dirty="0" err="1"/>
              <a:t>by</a:t>
            </a:r>
            <a:r>
              <a:rPr lang="ru-RU" sz="1200" dirty="0"/>
              <a:t> </a:t>
            </a:r>
            <a:r>
              <a:rPr lang="ru-RU" sz="1200" dirty="0" err="1"/>
              <a:t>Herbert</a:t>
            </a:r>
            <a:r>
              <a:rPr lang="ru-RU" sz="1200" dirty="0"/>
              <a:t> </a:t>
            </a:r>
            <a:r>
              <a:rPr lang="ru-RU" sz="1200" dirty="0" err="1"/>
              <a:t>Bayer</a:t>
            </a:r>
            <a:r>
              <a:rPr lang="ru-RU" sz="1200" dirty="0"/>
              <a:t>. </a:t>
            </a:r>
            <a:r>
              <a:rPr lang="ru-RU" sz="1200" dirty="0" err="1"/>
              <a:t>Unsplash</a:t>
            </a:r>
            <a:r>
              <a:rPr lang="ru-RU" sz="1200" dirty="0"/>
              <a:t>. https://unsplash.com/photos/-NUxh4Xop74</a:t>
            </a:r>
          </a:p>
        </p:txBody>
      </p:sp>
      <p:pic>
        <p:nvPicPr>
          <p:cNvPr id="5" name="Рисунок 4" descr="Kon">
            <a:extLst>
              <a:ext uri="{FF2B5EF4-FFF2-40B4-BE49-F238E27FC236}">
                <a16:creationId xmlns:a16="http://schemas.microsoft.com/office/drawing/2014/main" id="{F6CE0C42-537D-9B34-6F57-19B2C733F3C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8246" y="1060115"/>
            <a:ext cx="5831840" cy="4316329"/>
          </a:xfrm>
          <a:prstGeom prst="rect">
            <a:avLst/>
          </a:prstGeom>
          <a:noFill/>
          <a:ln>
            <a:noFill/>
          </a:ln>
        </p:spPr>
      </p:pic>
      <p:sp>
        <p:nvSpPr>
          <p:cNvPr id="9" name="TextBox 8">
            <a:extLst>
              <a:ext uri="{FF2B5EF4-FFF2-40B4-BE49-F238E27FC236}">
                <a16:creationId xmlns:a16="http://schemas.microsoft.com/office/drawing/2014/main" id="{AADEBB2F-7787-202A-4EDF-507E7AD85E77}"/>
              </a:ext>
            </a:extLst>
          </p:cNvPr>
          <p:cNvSpPr txBox="1"/>
          <p:nvPr/>
        </p:nvSpPr>
        <p:spPr>
          <a:xfrm>
            <a:off x="4376397" y="5457896"/>
            <a:ext cx="6096000" cy="385362"/>
          </a:xfrm>
          <a:prstGeom prst="rect">
            <a:avLst/>
          </a:prstGeom>
          <a:noFill/>
        </p:spPr>
        <p:txBody>
          <a:bodyPr wrap="square">
            <a:spAutoFit/>
          </a:bodyPr>
          <a:lstStyle/>
          <a:p>
            <a:pPr marL="228600" algn="ctr">
              <a:lnSpc>
                <a:spcPct val="115000"/>
              </a:lnSpc>
              <a:tabLst>
                <a:tab pos="-630555" algn="l"/>
              </a:tabLs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8.</a:t>
            </a:r>
            <a:r>
              <a:rPr lang="uz-Cyrl-UZ" sz="1800" b="1" dirty="0">
                <a:effectLst/>
                <a:latin typeface="Times New Roman" panose="02020603050405020304" pitchFamily="18" charset="0"/>
                <a:ea typeface="Times New Roman" panose="02020603050405020304" pitchFamily="18" charset="0"/>
                <a:cs typeface="Times New Roman" panose="02020603050405020304" pitchFamily="18" charset="0"/>
              </a:rPr>
              <a:t>9</a:t>
            </a: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b="1" dirty="0" err="1">
                <a:effectLst/>
                <a:latin typeface="Times New Roman" panose="02020603050405020304" pitchFamily="18" charset="0"/>
                <a:ea typeface="Times New Roman" panose="02020603050405020304" pitchFamily="18" charset="0"/>
                <a:cs typeface="Times New Roman" panose="02020603050405020304" pitchFamily="18" charset="0"/>
              </a:rPr>
              <a:t>shakl</a:t>
            </a:r>
            <a:endParaRPr lang="ru-RU" sz="1200" dirty="0">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8628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522CA143-2FB0-4709-FA1B-B45D822C952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24</a:t>
            </a:fld>
            <a:endParaRPr lang="ru-RU" dirty="0"/>
          </a:p>
        </p:txBody>
      </p:sp>
      <p:sp>
        <p:nvSpPr>
          <p:cNvPr id="5" name="TextBox 4">
            <a:extLst>
              <a:ext uri="{FF2B5EF4-FFF2-40B4-BE49-F238E27FC236}">
                <a16:creationId xmlns:a16="http://schemas.microsoft.com/office/drawing/2014/main" id="{E8F56422-BCBF-561A-53AB-472BD21BBB1F}"/>
              </a:ext>
            </a:extLst>
          </p:cNvPr>
          <p:cNvSpPr txBox="1"/>
          <p:nvPr/>
        </p:nvSpPr>
        <p:spPr>
          <a:xfrm>
            <a:off x="975360" y="1096406"/>
            <a:ext cx="10241280" cy="4665188"/>
          </a:xfrm>
          <a:prstGeom prst="rect">
            <a:avLst/>
          </a:prstGeom>
          <a:noFill/>
        </p:spPr>
        <p:txBody>
          <a:bodyPr wrap="square">
            <a:spAutoFit/>
          </a:bodyPr>
          <a:lstStyle/>
          <a:p>
            <a:pPr marL="228600" indent="228600" algn="just">
              <a:lnSpc>
                <a:spcPct val="115000"/>
              </a:lnSpc>
              <a:tabLst>
                <a:tab pos="-630555"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dimetrik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pastki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asoslarining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proeksiyalarini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qurishdan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Ovallarning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kichik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perpendikulyar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yo‘nalishda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tegishli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aylananalarning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diametrlaridan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pastki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GB" sz="2000" baseline="-25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Shundan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profil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tekislik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yuzasi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giperbola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Profil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tekislik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Ou</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parallel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lang="en-GB" sz="2000" i="1" baseline="-25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uzunlikdagi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bo‘ylab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Giperbolaning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dimetrik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proeksiyasi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ortogonal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proeksiyasidagi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C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o‘zgarish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koeffisientlariga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=0,5)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binoan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x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haqiqiy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yarim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qiytmat</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tabLst>
                <a:tab pos="-630555" algn="l"/>
              </a:tabLst>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nuqtalar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silliq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tutashtiriladi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ellipslarga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o‘tkazilgan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urinma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chiziqlarni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yakunlanadi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Pastki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ko‘rinmas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shtrix</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6771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25</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2073185" y="622003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9278362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26</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944</TotalTime>
  <Words>2361</Words>
  <Application>Microsoft Office PowerPoint</Application>
  <PresentationFormat>Широкоэкранный</PresentationFormat>
  <Paragraphs>123</Paragraphs>
  <Slides>26</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2</vt:i4>
      </vt:variant>
      <vt:variant>
        <vt:lpstr>Заголовки слайдов</vt:lpstr>
      </vt:variant>
      <vt:variant>
        <vt:i4>26</vt:i4>
      </vt:variant>
    </vt:vector>
  </HeadingPairs>
  <TitlesOfParts>
    <vt:vector size="36" baseType="lpstr">
      <vt:lpstr>Calibri</vt:lpstr>
      <vt:lpstr>Times Uzb</vt:lpstr>
      <vt:lpstr>Arial</vt:lpstr>
      <vt:lpstr>Symbol</vt:lpstr>
      <vt:lpstr>Times New Roman</vt:lpstr>
      <vt:lpstr>Oswald Light</vt:lpstr>
      <vt:lpstr>Oswald</vt:lpstr>
      <vt:lpstr>Тема Office</vt:lpstr>
      <vt:lpstr>Equation.3</vt:lpstr>
      <vt:lpstr>Picture</vt:lpstr>
      <vt:lpstr>Презентация PowerPoint</vt:lpstr>
      <vt:lpstr>Презентация PowerPoint</vt:lpstr>
      <vt:lpstr>Chizma geometriya va muhandislik grafikasi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Geometrik sirtning dimetrik proeksiyasi. Kompleks chizmada balandligi z ga teng bo‘lgan kesik konus berilgan (8.9-shakl). Konus profil tekislik bilan kesilgan. Kesim yuzasi giperboladan iborat.  </vt:lpstr>
      <vt:lpstr>Презентация PowerPoint</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User</cp:lastModifiedBy>
  <cp:revision>92</cp:revision>
  <dcterms:created xsi:type="dcterms:W3CDTF">2021-03-13T09:42:31Z</dcterms:created>
  <dcterms:modified xsi:type="dcterms:W3CDTF">2023-10-29T12:03:23Z</dcterms:modified>
</cp:coreProperties>
</file>