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Lst>
  <p:sldSz cy="6858000" cx="12192000"/>
  <p:notesSz cx="6858000" cy="9144000"/>
  <p:embeddedFontLst>
    <p:embeddedFont>
      <p:font typeface="Oswald Light"/>
      <p:regular r:id="rId33"/>
      <p:bold r:id="rId34"/>
    </p:embeddedFont>
    <p:embeddedFont>
      <p:font typeface="Oswald"/>
      <p:regular r:id="rId35"/>
      <p:bold r:id="rId36"/>
    </p:embeddedFont>
    <p:embeddedFont>
      <p:font typeface="Cambria Math"/>
      <p:regular r:id="rId37"/>
    </p:embeddedFont>
    <p:embeddedFont>
      <p:font typeface="Questrial"/>
      <p:regular r:id="rId3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pos="3840">
          <p15:clr>
            <a:srgbClr val="A4A3A4"/>
          </p15:clr>
        </p15:guide>
        <p15:guide id="2" orient="horz" pos="2160">
          <p15:clr>
            <a:srgbClr val="A4A3A4"/>
          </p15:clr>
        </p15:guide>
        <p15:guide id="3" pos="869">
          <p15:clr>
            <a:srgbClr val="A4A3A4"/>
          </p15:clr>
        </p15:guide>
      </p15:sldGuideLst>
    </p:ext>
    <p:ext uri="GoogleSlidesCustomDataVersion2">
      <go:slidesCustomData xmlns:go="http://customooxmlschemas.google.com/" r:id="rId39" roundtripDataSignature="AMtx7mizEBV2V5JoOP0jdzNC+JUdmDkFO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840"/>
        <p:guide pos="2160" orient="horz"/>
        <p:guide pos="869"/>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OswaldLight-regular.fntdata"/><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font" Target="fonts/Oswald-regular.fntdata"/><Relationship Id="rId12" Type="http://schemas.openxmlformats.org/officeDocument/2006/relationships/slide" Target="slides/slide7.xml"/><Relationship Id="rId34" Type="http://schemas.openxmlformats.org/officeDocument/2006/relationships/font" Target="fonts/OswaldLight-bold.fntdata"/><Relationship Id="rId15" Type="http://schemas.openxmlformats.org/officeDocument/2006/relationships/slide" Target="slides/slide10.xml"/><Relationship Id="rId37" Type="http://schemas.openxmlformats.org/officeDocument/2006/relationships/font" Target="fonts/CambriaMath-regular.fntdata"/><Relationship Id="rId14" Type="http://schemas.openxmlformats.org/officeDocument/2006/relationships/slide" Target="slides/slide9.xml"/><Relationship Id="rId36" Type="http://schemas.openxmlformats.org/officeDocument/2006/relationships/font" Target="fonts/Oswald-bold.fntdata"/><Relationship Id="rId17" Type="http://schemas.openxmlformats.org/officeDocument/2006/relationships/slide" Target="slides/slide12.xml"/><Relationship Id="rId39" Type="http://customschemas.google.com/relationships/presentationmetadata" Target="metadata"/><Relationship Id="rId16" Type="http://schemas.openxmlformats.org/officeDocument/2006/relationships/slide" Target="slides/slide11.xml"/><Relationship Id="rId38" Type="http://schemas.openxmlformats.org/officeDocument/2006/relationships/font" Target="fonts/Questrial-regular.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0" name="Google Shape;14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8" name="Google Shape;298;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7" name="Google Shape;317;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5" name="Google Shape;335;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4" name="Google Shape;34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3" name="Google Shape;353;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Титульный слайд">
  <p:cSld name="3_Титульный слайд">
    <p:bg>
      <p:bgPr>
        <a:gradFill>
          <a:gsLst>
            <a:gs pos="0">
              <a:srgbClr val="2A73FE"/>
            </a:gs>
            <a:gs pos="100000">
              <a:schemeClr val="accent3"/>
            </a:gs>
          </a:gsLst>
          <a:lin ang="2700000" scaled="0"/>
        </a:gradFill>
      </p:bgPr>
    </p:bg>
    <p:spTree>
      <p:nvGrpSpPr>
        <p:cNvPr id="11" name="Shape 11"/>
        <p:cNvGrpSpPr/>
        <p:nvPr/>
      </p:nvGrpSpPr>
      <p:grpSpPr>
        <a:xfrm>
          <a:off x="0" y="0"/>
          <a:ext cx="0" cy="0"/>
          <a:chOff x="0" y="0"/>
          <a:chExt cx="0" cy="0"/>
        </a:xfrm>
      </p:grpSpPr>
      <p:sp>
        <p:nvSpPr>
          <p:cNvPr id="12" name="Google Shape;12;p29"/>
          <p:cNvSpPr/>
          <p:nvPr/>
        </p:nvSpPr>
        <p:spPr>
          <a:xfrm rot="5400000">
            <a:off x="7804306" y="-95855"/>
            <a:ext cx="4290312" cy="4482022"/>
          </a:xfrm>
          <a:custGeom>
            <a:rect b="b" l="l" r="r" t="t"/>
            <a:pathLst>
              <a:path extrusionOk="0" h="4482022" w="429031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a:gsLst>
              <a:gs pos="0">
                <a:srgbClr val="0051E8">
                  <a:alpha val="29803"/>
                </a:srgbClr>
              </a:gs>
              <a:gs pos="83000">
                <a:srgbClr val="00369B">
                  <a:alpha val="72941"/>
                </a:srgbClr>
              </a:gs>
              <a:gs pos="100000">
                <a:srgbClr val="00369B">
                  <a:alpha val="72941"/>
                </a:srgbClr>
              </a:gs>
            </a:gsLst>
            <a:lin ang="13800001" scaled="0"/>
          </a:gradFill>
          <a:ln>
            <a:noFill/>
          </a:ln>
          <a:effectLst>
            <a:outerShdw blurRad="1270000" sx="102000" rotWithShape="0" algn="ctr" sy="102000">
              <a:srgbClr val="367CFF">
                <a:alpha val="1294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450" u="none" cap="none" strike="noStrike">
              <a:solidFill>
                <a:srgbClr val="FFFFFF"/>
              </a:solidFill>
              <a:latin typeface="Oswald Light"/>
              <a:ea typeface="Oswald Light"/>
              <a:cs typeface="Oswald Light"/>
              <a:sym typeface="Oswald Light"/>
            </a:endParaRPr>
          </a:p>
        </p:txBody>
      </p:sp>
      <p:sp>
        <p:nvSpPr>
          <p:cNvPr id="13" name="Google Shape;13;p29"/>
          <p:cNvSpPr/>
          <p:nvPr/>
        </p:nvSpPr>
        <p:spPr>
          <a:xfrm flipH="1">
            <a:off x="-2" y="2162939"/>
            <a:ext cx="4614553" cy="4698421"/>
          </a:xfrm>
          <a:custGeom>
            <a:rect b="b" l="l" r="r" t="t"/>
            <a:pathLst>
              <a:path extrusionOk="0" h="6362288" w="6248719">
                <a:moveTo>
                  <a:pt x="6248719" y="0"/>
                </a:moveTo>
                <a:lnTo>
                  <a:pt x="6248719" y="6362288"/>
                </a:lnTo>
                <a:lnTo>
                  <a:pt x="0" y="6362288"/>
                </a:lnTo>
                <a:cubicBezTo>
                  <a:pt x="0" y="2956723"/>
                  <a:pt x="2674482" y="175818"/>
                  <a:pt x="6037680" y="5337"/>
                </a:cubicBezTo>
                <a:close/>
              </a:path>
            </a:pathLst>
          </a:custGeom>
          <a:gradFill>
            <a:gsLst>
              <a:gs pos="0">
                <a:srgbClr val="0051E8">
                  <a:alpha val="41960"/>
                </a:srgbClr>
              </a:gs>
              <a:gs pos="83000">
                <a:schemeClr val="accent3"/>
              </a:gs>
              <a:gs pos="100000">
                <a:schemeClr val="accent3"/>
              </a:gs>
            </a:gsLst>
            <a:lin ang="13800001" scaled="0"/>
          </a:gradFill>
          <a:ln>
            <a:noFill/>
          </a:ln>
          <a:effectLst>
            <a:outerShdw blurRad="1270000" sx="102000" rotWithShape="0" algn="ctr" sy="102000">
              <a:srgbClr val="367CFF">
                <a:alpha val="1294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450" u="none" cap="none" strike="noStrike">
              <a:solidFill>
                <a:srgbClr val="FFFFFF"/>
              </a:solidFill>
              <a:latin typeface="Oswald Light"/>
              <a:ea typeface="Oswald Light"/>
              <a:cs typeface="Oswald Light"/>
              <a:sym typeface="Oswald Light"/>
            </a:endParaRPr>
          </a:p>
        </p:txBody>
      </p:sp>
      <p:sp>
        <p:nvSpPr>
          <p:cNvPr id="14" name="Google Shape;14;p29"/>
          <p:cNvSpPr/>
          <p:nvPr>
            <p:ph idx="2" type="pic"/>
          </p:nvPr>
        </p:nvSpPr>
        <p:spPr>
          <a:xfrm>
            <a:off x="-3368357" y="-1577499"/>
            <a:ext cx="10012998" cy="10012998"/>
          </a:xfrm>
          <a:prstGeom prst="ellipse">
            <a:avLst/>
          </a:prstGeom>
          <a:solidFill>
            <a:schemeClr val="lt1"/>
          </a:solid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Заголовок и объект">
  <p:cSld name="2_Заголовок и объект">
    <p:spTree>
      <p:nvGrpSpPr>
        <p:cNvPr id="15" name="Shape 15"/>
        <p:cNvGrpSpPr/>
        <p:nvPr/>
      </p:nvGrpSpPr>
      <p:grpSpPr>
        <a:xfrm>
          <a:off x="0" y="0"/>
          <a:ext cx="0" cy="0"/>
          <a:chOff x="0" y="0"/>
          <a:chExt cx="0" cy="0"/>
        </a:xfrm>
      </p:grpSpPr>
      <p:sp>
        <p:nvSpPr>
          <p:cNvPr id="16" name="Google Shape;16;p30"/>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Begijonov Makhmudbek</a:t>
            </a:r>
            <a:endParaRPr b="0" i="0" sz="1200">
              <a:solidFill>
                <a:srgbClr val="7F7F7F"/>
              </a:solidFill>
              <a:latin typeface="Oswald Light"/>
              <a:ea typeface="Oswald Light"/>
              <a:cs typeface="Oswald Light"/>
              <a:sym typeface="Oswald Light"/>
            </a:endParaRPr>
          </a:p>
        </p:txBody>
      </p:sp>
      <p:sp>
        <p:nvSpPr>
          <p:cNvPr id="17" name="Google Shape;17;p30"/>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8" name="Google Shape;18;p30"/>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p:cSld name="Титульный слайд">
    <p:bg>
      <p:bgPr>
        <a:gradFill>
          <a:gsLst>
            <a:gs pos="0">
              <a:srgbClr val="2A73FE"/>
            </a:gs>
            <a:gs pos="100000">
              <a:schemeClr val="accent3"/>
            </a:gs>
          </a:gsLst>
          <a:lin ang="2700000" scaled="0"/>
        </a:gradFill>
      </p:bgPr>
    </p:bg>
    <p:spTree>
      <p:nvGrpSpPr>
        <p:cNvPr id="19" name="Shape 19"/>
        <p:cNvGrpSpPr/>
        <p:nvPr/>
      </p:nvGrpSpPr>
      <p:grpSpPr>
        <a:xfrm>
          <a:off x="0" y="0"/>
          <a:ext cx="0" cy="0"/>
          <a:chOff x="0" y="0"/>
          <a:chExt cx="0" cy="0"/>
        </a:xfrm>
      </p:grpSpPr>
      <p:sp>
        <p:nvSpPr>
          <p:cNvPr id="20" name="Google Shape;20;p31"/>
          <p:cNvSpPr/>
          <p:nvPr/>
        </p:nvSpPr>
        <p:spPr>
          <a:xfrm rot="5400000">
            <a:off x="7804306" y="-95855"/>
            <a:ext cx="4290312" cy="4482022"/>
          </a:xfrm>
          <a:custGeom>
            <a:rect b="b" l="l" r="r" t="t"/>
            <a:pathLst>
              <a:path extrusionOk="0" h="4482022" w="429031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a:gsLst>
              <a:gs pos="0">
                <a:srgbClr val="0051E8">
                  <a:alpha val="29803"/>
                </a:srgbClr>
              </a:gs>
              <a:gs pos="83000">
                <a:srgbClr val="00369B">
                  <a:alpha val="72941"/>
                </a:srgbClr>
              </a:gs>
              <a:gs pos="100000">
                <a:srgbClr val="00369B">
                  <a:alpha val="72941"/>
                </a:srgbClr>
              </a:gs>
            </a:gsLst>
            <a:lin ang="13800001" scaled="0"/>
          </a:gradFill>
          <a:ln>
            <a:noFill/>
          </a:ln>
          <a:effectLst>
            <a:outerShdw blurRad="1270000" sx="102000" rotWithShape="0" algn="ctr" sy="102000">
              <a:srgbClr val="367CFF">
                <a:alpha val="1294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450">
              <a:solidFill>
                <a:srgbClr val="FFFFFF"/>
              </a:solidFill>
              <a:latin typeface="Oswald Light"/>
              <a:ea typeface="Oswald Light"/>
              <a:cs typeface="Oswald Light"/>
              <a:sym typeface="Oswald Light"/>
            </a:endParaRPr>
          </a:p>
        </p:txBody>
      </p:sp>
      <p:sp>
        <p:nvSpPr>
          <p:cNvPr id="21" name="Google Shape;21;p31"/>
          <p:cNvSpPr/>
          <p:nvPr/>
        </p:nvSpPr>
        <p:spPr>
          <a:xfrm flipH="1">
            <a:off x="-2" y="2162939"/>
            <a:ext cx="4614553" cy="4698421"/>
          </a:xfrm>
          <a:custGeom>
            <a:rect b="b" l="l" r="r" t="t"/>
            <a:pathLst>
              <a:path extrusionOk="0" h="6362288" w="6248719">
                <a:moveTo>
                  <a:pt x="6248719" y="0"/>
                </a:moveTo>
                <a:lnTo>
                  <a:pt x="6248719" y="6362288"/>
                </a:lnTo>
                <a:lnTo>
                  <a:pt x="0" y="6362288"/>
                </a:lnTo>
                <a:cubicBezTo>
                  <a:pt x="0" y="2956723"/>
                  <a:pt x="2674482" y="175818"/>
                  <a:pt x="6037680" y="5337"/>
                </a:cubicBezTo>
                <a:close/>
              </a:path>
            </a:pathLst>
          </a:custGeom>
          <a:gradFill>
            <a:gsLst>
              <a:gs pos="0">
                <a:srgbClr val="0051E8">
                  <a:alpha val="41960"/>
                </a:srgbClr>
              </a:gs>
              <a:gs pos="83000">
                <a:schemeClr val="accent3"/>
              </a:gs>
              <a:gs pos="100000">
                <a:schemeClr val="accent3"/>
              </a:gs>
            </a:gsLst>
            <a:lin ang="13800001" scaled="0"/>
          </a:gradFill>
          <a:ln>
            <a:noFill/>
          </a:ln>
          <a:effectLst>
            <a:outerShdw blurRad="1270000" sx="102000" rotWithShape="0" algn="ctr" sy="102000">
              <a:srgbClr val="367CFF">
                <a:alpha val="1294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450">
              <a:solidFill>
                <a:srgbClr val="FFFFFF"/>
              </a:solidFill>
              <a:latin typeface="Oswald Light"/>
              <a:ea typeface="Oswald Light"/>
              <a:cs typeface="Oswald Light"/>
              <a:sym typeface="Oswald Light"/>
            </a:endParaRPr>
          </a:p>
        </p:txBody>
      </p:sp>
      <p:pic>
        <p:nvPicPr>
          <p:cNvPr id="22" name="Google Shape;22;p31"/>
          <p:cNvPicPr preferRelativeResize="0"/>
          <p:nvPr/>
        </p:nvPicPr>
        <p:blipFill rotWithShape="1">
          <a:blip r:embed="rId2">
            <a:alphaModFix/>
          </a:blip>
          <a:srcRect b="0" l="0" r="0" t="0"/>
          <a:stretch/>
        </p:blipFill>
        <p:spPr>
          <a:xfrm>
            <a:off x="275612" y="1103505"/>
            <a:ext cx="6771723" cy="718151"/>
          </a:xfrm>
          <a:prstGeom prst="rect">
            <a:avLst/>
          </a:prstGeom>
          <a:noFill/>
          <a:ln>
            <a:noFill/>
          </a:ln>
        </p:spPr>
      </p:pic>
      <p:sp>
        <p:nvSpPr>
          <p:cNvPr id="23" name="Google Shape;23;p31"/>
          <p:cNvSpPr/>
          <p:nvPr>
            <p:ph idx="2" type="pic"/>
          </p:nvPr>
        </p:nvSpPr>
        <p:spPr>
          <a:xfrm>
            <a:off x="298267" y="1800225"/>
            <a:ext cx="6731183" cy="3954271"/>
          </a:xfrm>
          <a:prstGeom prst="roundRect">
            <a:avLst>
              <a:gd fmla="val 287" name="adj"/>
            </a:avLst>
          </a:prstGeom>
          <a:solidFill>
            <a:schemeClr val="lt1"/>
          </a:solid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Титульный слайд">
  <p:cSld name="1_Титульный слайд">
    <p:bg>
      <p:bgPr>
        <a:gradFill>
          <a:gsLst>
            <a:gs pos="0">
              <a:srgbClr val="2A73FE"/>
            </a:gs>
            <a:gs pos="100000">
              <a:schemeClr val="accent3"/>
            </a:gs>
          </a:gsLst>
          <a:lin ang="2700000" scaled="0"/>
        </a:gradFill>
      </p:bgPr>
    </p:bg>
    <p:spTree>
      <p:nvGrpSpPr>
        <p:cNvPr id="24" name="Shape 24"/>
        <p:cNvGrpSpPr/>
        <p:nvPr/>
      </p:nvGrpSpPr>
      <p:grpSpPr>
        <a:xfrm>
          <a:off x="0" y="0"/>
          <a:ext cx="0" cy="0"/>
          <a:chOff x="0" y="0"/>
          <a:chExt cx="0" cy="0"/>
        </a:xfrm>
      </p:grpSpPr>
      <p:sp>
        <p:nvSpPr>
          <p:cNvPr id="25" name="Google Shape;25;p32"/>
          <p:cNvSpPr/>
          <p:nvPr/>
        </p:nvSpPr>
        <p:spPr>
          <a:xfrm rot="5400000">
            <a:off x="7804306" y="-95855"/>
            <a:ext cx="4290312" cy="4482022"/>
          </a:xfrm>
          <a:custGeom>
            <a:rect b="b" l="l" r="r" t="t"/>
            <a:pathLst>
              <a:path extrusionOk="0" h="4482022" w="429031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a:gsLst>
              <a:gs pos="0">
                <a:srgbClr val="0051E8">
                  <a:alpha val="29803"/>
                </a:srgbClr>
              </a:gs>
              <a:gs pos="83000">
                <a:srgbClr val="00369B">
                  <a:alpha val="72941"/>
                </a:srgbClr>
              </a:gs>
              <a:gs pos="100000">
                <a:srgbClr val="00369B">
                  <a:alpha val="72941"/>
                </a:srgbClr>
              </a:gs>
            </a:gsLst>
            <a:lin ang="13800001" scaled="0"/>
          </a:gradFill>
          <a:ln>
            <a:noFill/>
          </a:ln>
          <a:effectLst>
            <a:outerShdw blurRad="1270000" sx="102000" rotWithShape="0" algn="ctr" sy="102000">
              <a:srgbClr val="367CFF">
                <a:alpha val="1294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450">
              <a:solidFill>
                <a:srgbClr val="FFFFFF"/>
              </a:solidFill>
              <a:latin typeface="Oswald Light"/>
              <a:ea typeface="Oswald Light"/>
              <a:cs typeface="Oswald Light"/>
              <a:sym typeface="Oswald Light"/>
            </a:endParaRPr>
          </a:p>
        </p:txBody>
      </p:sp>
      <p:sp>
        <p:nvSpPr>
          <p:cNvPr id="26" name="Google Shape;26;p32"/>
          <p:cNvSpPr/>
          <p:nvPr/>
        </p:nvSpPr>
        <p:spPr>
          <a:xfrm flipH="1">
            <a:off x="-2" y="2162939"/>
            <a:ext cx="4614553" cy="4698421"/>
          </a:xfrm>
          <a:custGeom>
            <a:rect b="b" l="l" r="r" t="t"/>
            <a:pathLst>
              <a:path extrusionOk="0" h="6362288" w="6248719">
                <a:moveTo>
                  <a:pt x="6248719" y="0"/>
                </a:moveTo>
                <a:lnTo>
                  <a:pt x="6248719" y="6362288"/>
                </a:lnTo>
                <a:lnTo>
                  <a:pt x="0" y="6362288"/>
                </a:lnTo>
                <a:cubicBezTo>
                  <a:pt x="0" y="2956723"/>
                  <a:pt x="2674482" y="175818"/>
                  <a:pt x="6037680" y="5337"/>
                </a:cubicBezTo>
                <a:close/>
              </a:path>
            </a:pathLst>
          </a:custGeom>
          <a:gradFill>
            <a:gsLst>
              <a:gs pos="0">
                <a:srgbClr val="0051E8">
                  <a:alpha val="41960"/>
                </a:srgbClr>
              </a:gs>
              <a:gs pos="83000">
                <a:schemeClr val="accent3"/>
              </a:gs>
              <a:gs pos="100000">
                <a:schemeClr val="accent3"/>
              </a:gs>
            </a:gsLst>
            <a:lin ang="13800001" scaled="0"/>
          </a:gradFill>
          <a:ln>
            <a:noFill/>
          </a:ln>
          <a:effectLst>
            <a:outerShdw blurRad="1270000" sx="102000" rotWithShape="0" algn="ctr" sy="102000">
              <a:srgbClr val="367CFF">
                <a:alpha val="1294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450">
              <a:solidFill>
                <a:srgbClr val="FFFFFF"/>
              </a:solidFill>
              <a:latin typeface="Oswald Light"/>
              <a:ea typeface="Oswald Light"/>
              <a:cs typeface="Oswald Light"/>
              <a:sym typeface="Oswald Light"/>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p:cSld name="Заголовок и объект">
    <p:spTree>
      <p:nvGrpSpPr>
        <p:cNvPr id="27" name="Shape 27"/>
        <p:cNvGrpSpPr/>
        <p:nvPr/>
      </p:nvGrpSpPr>
      <p:grpSpPr>
        <a:xfrm>
          <a:off x="0" y="0"/>
          <a:ext cx="0" cy="0"/>
          <a:chOff x="0" y="0"/>
          <a:chExt cx="0" cy="0"/>
        </a:xfrm>
      </p:grpSpPr>
      <p:sp>
        <p:nvSpPr>
          <p:cNvPr id="28" name="Google Shape;28;p33"/>
          <p:cNvSpPr txBox="1"/>
          <p:nvPr>
            <p:ph type="title"/>
          </p:nvPr>
        </p:nvSpPr>
        <p:spPr>
          <a:xfrm>
            <a:off x="339210" y="321106"/>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9" name="Google Shape;29;p33"/>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
        <p:nvSpPr>
          <p:cNvPr id="30" name="Google Shape;30;p33"/>
          <p:cNvSpPr/>
          <p:nvPr>
            <p:ph idx="2" type="pic"/>
          </p:nvPr>
        </p:nvSpPr>
        <p:spPr>
          <a:xfrm>
            <a:off x="442911" y="2389238"/>
            <a:ext cx="1917975" cy="2453942"/>
          </a:xfrm>
          <a:prstGeom prst="rect">
            <a:avLst/>
          </a:prstGeom>
          <a:solidFill>
            <a:schemeClr val="lt1"/>
          </a:solidFill>
          <a:ln>
            <a:noFill/>
          </a:ln>
        </p:spPr>
      </p:sp>
      <p:sp>
        <p:nvSpPr>
          <p:cNvPr id="31" name="Google Shape;31;p33"/>
          <p:cNvSpPr/>
          <p:nvPr>
            <p:ph idx="3" type="pic"/>
          </p:nvPr>
        </p:nvSpPr>
        <p:spPr>
          <a:xfrm>
            <a:off x="5124890" y="1187120"/>
            <a:ext cx="1836002" cy="1568636"/>
          </a:xfrm>
          <a:prstGeom prst="rect">
            <a:avLst/>
          </a:prstGeom>
          <a:solidFill>
            <a:schemeClr val="lt1"/>
          </a:solidFill>
          <a:ln>
            <a:noFill/>
          </a:ln>
        </p:spPr>
      </p:sp>
      <p:sp>
        <p:nvSpPr>
          <p:cNvPr id="32" name="Google Shape;32;p33"/>
          <p:cNvSpPr/>
          <p:nvPr>
            <p:ph idx="4" type="pic"/>
          </p:nvPr>
        </p:nvSpPr>
        <p:spPr>
          <a:xfrm>
            <a:off x="5124890" y="4154366"/>
            <a:ext cx="1836002" cy="1679451"/>
          </a:xfrm>
          <a:prstGeom prst="rect">
            <a:avLst/>
          </a:prstGeom>
          <a:solidFill>
            <a:schemeClr val="lt1"/>
          </a:solidFill>
          <a:ln>
            <a:noFill/>
          </a:ln>
        </p:spPr>
      </p:sp>
      <p:sp>
        <p:nvSpPr>
          <p:cNvPr id="33" name="Google Shape;33;p33"/>
          <p:cNvSpPr/>
          <p:nvPr>
            <p:ph idx="5" type="pic"/>
          </p:nvPr>
        </p:nvSpPr>
        <p:spPr>
          <a:xfrm>
            <a:off x="9492455" y="2505553"/>
            <a:ext cx="2250364" cy="1846893"/>
          </a:xfrm>
          <a:prstGeom prst="rect">
            <a:avLst/>
          </a:prstGeom>
          <a:solidFill>
            <a:schemeClr val="lt1"/>
          </a:solidFill>
          <a:ln>
            <a:noFill/>
          </a:ln>
        </p:spPr>
      </p:sp>
      <p:pic>
        <p:nvPicPr>
          <p:cNvPr id="34" name="Google Shape;34;p33"/>
          <p:cNvPicPr preferRelativeResize="0"/>
          <p:nvPr/>
        </p:nvPicPr>
        <p:blipFill rotWithShape="1">
          <a:blip r:embed="rId2">
            <a:alphaModFix/>
          </a:blip>
          <a:srcRect b="0" l="0" r="0" t="0"/>
          <a:stretch/>
        </p:blipFill>
        <p:spPr>
          <a:xfrm>
            <a:off x="10450594" y="95085"/>
            <a:ext cx="1292225" cy="1153772"/>
          </a:xfrm>
          <a:prstGeom prst="rect">
            <a:avLst/>
          </a:prstGeom>
          <a:noFill/>
          <a:ln>
            <a:noFill/>
          </a:ln>
        </p:spPr>
      </p:pic>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Заголовок и объект">
  <p:cSld name="10_Заголовок и объект">
    <p:spTree>
      <p:nvGrpSpPr>
        <p:cNvPr id="35" name="Shape 35"/>
        <p:cNvGrpSpPr/>
        <p:nvPr/>
      </p:nvGrpSpPr>
      <p:grpSpPr>
        <a:xfrm>
          <a:off x="0" y="0"/>
          <a:ext cx="0" cy="0"/>
          <a:chOff x="0" y="0"/>
          <a:chExt cx="0" cy="0"/>
        </a:xfrm>
      </p:grpSpPr>
      <p:sp>
        <p:nvSpPr>
          <p:cNvPr id="36" name="Google Shape;36;p34"/>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Digital IT pitch-deck PowerPoint bundle</a:t>
            </a:r>
            <a:endParaRPr b="0" i="0" sz="1200">
              <a:solidFill>
                <a:srgbClr val="7F7F7F"/>
              </a:solidFill>
              <a:latin typeface="Oswald Light"/>
              <a:ea typeface="Oswald Light"/>
              <a:cs typeface="Oswald Light"/>
              <a:sym typeface="Oswald Light"/>
            </a:endParaRPr>
          </a:p>
        </p:txBody>
      </p:sp>
      <p:sp>
        <p:nvSpPr>
          <p:cNvPr id="37" name="Google Shape;37;p34"/>
          <p:cNvSpPr txBox="1"/>
          <p:nvPr>
            <p:ph type="title"/>
          </p:nvPr>
        </p:nvSpPr>
        <p:spPr>
          <a:xfrm>
            <a:off x="339210" y="321106"/>
            <a:ext cx="11409878" cy="701731"/>
          </a:xfrm>
          <a:prstGeom prst="rect">
            <a:avLst/>
          </a:prstGeom>
          <a:noFill/>
          <a:ln>
            <a:noFill/>
          </a:ln>
        </p:spPr>
        <p:txBody>
          <a:bodyPr anchorCtr="0" anchor="t" bIns="45700" lIns="91425" spcFirstLastPara="1" rIns="91425" wrap="square" tIns="45700">
            <a:spAutoFit/>
          </a:bodyPr>
          <a:lstStyle>
            <a:lvl1pPr lvl="0" marR="0" rtl="0" algn="ctr">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38" name="Google Shape;38;p34"/>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
        <p:nvSpPr>
          <p:cNvPr id="39" name="Google Shape;39;p34"/>
          <p:cNvSpPr/>
          <p:nvPr>
            <p:ph idx="2" type="pic"/>
          </p:nvPr>
        </p:nvSpPr>
        <p:spPr>
          <a:xfrm>
            <a:off x="3213735" y="1952625"/>
            <a:ext cx="5858827" cy="3674269"/>
          </a:xfrm>
          <a:prstGeom prst="rect">
            <a:avLst/>
          </a:prstGeom>
          <a:solidFill>
            <a:schemeClr val="lt1"/>
          </a:solidFill>
          <a:ln>
            <a:noFill/>
          </a:ln>
        </p:spPr>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Заголовок и объект">
  <p:cSld name="11_Заголовок и объект">
    <p:spTree>
      <p:nvGrpSpPr>
        <p:cNvPr id="40" name="Shape 40"/>
        <p:cNvGrpSpPr/>
        <p:nvPr/>
      </p:nvGrpSpPr>
      <p:grpSpPr>
        <a:xfrm>
          <a:off x="0" y="0"/>
          <a:ext cx="0" cy="0"/>
          <a:chOff x="0" y="0"/>
          <a:chExt cx="0" cy="0"/>
        </a:xfrm>
      </p:grpSpPr>
      <p:sp>
        <p:nvSpPr>
          <p:cNvPr id="41" name="Google Shape;41;p35"/>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Digital IT pitch-deck PowerPoint bundle</a:t>
            </a:r>
            <a:endParaRPr b="0" i="0" sz="1200">
              <a:solidFill>
                <a:srgbClr val="7F7F7F"/>
              </a:solidFill>
              <a:latin typeface="Oswald Light"/>
              <a:ea typeface="Oswald Light"/>
              <a:cs typeface="Oswald Light"/>
              <a:sym typeface="Oswald Light"/>
            </a:endParaRPr>
          </a:p>
        </p:txBody>
      </p:sp>
      <p:sp>
        <p:nvSpPr>
          <p:cNvPr id="42" name="Google Shape;42;p35"/>
          <p:cNvSpPr txBox="1"/>
          <p:nvPr>
            <p:ph type="title"/>
          </p:nvPr>
        </p:nvSpPr>
        <p:spPr>
          <a:xfrm>
            <a:off x="339210" y="321106"/>
            <a:ext cx="11409878"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43" name="Google Shape;43;p35"/>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35"/>
          <p:cNvSpPr/>
          <p:nvPr>
            <p:ph idx="2" type="pic"/>
          </p:nvPr>
        </p:nvSpPr>
        <p:spPr>
          <a:xfrm>
            <a:off x="633144" y="1666815"/>
            <a:ext cx="5867669" cy="3674269"/>
          </a:xfrm>
          <a:prstGeom prst="rect">
            <a:avLst/>
          </a:prstGeom>
          <a:solidFill>
            <a:schemeClr val="lt1"/>
          </a:solidFill>
          <a:ln>
            <a:noFill/>
          </a:ln>
        </p:spPr>
      </p:sp>
      <p:sp>
        <p:nvSpPr>
          <p:cNvPr id="45" name="Google Shape;45;p35"/>
          <p:cNvSpPr/>
          <p:nvPr>
            <p:ph idx="3" type="pic"/>
          </p:nvPr>
        </p:nvSpPr>
        <p:spPr>
          <a:xfrm>
            <a:off x="7731455" y="1155244"/>
            <a:ext cx="3574720" cy="3574720"/>
          </a:xfrm>
          <a:prstGeom prst="ellipse">
            <a:avLst/>
          </a:prstGeom>
          <a:solidFill>
            <a:schemeClr val="lt1"/>
          </a:solidFill>
          <a:ln cap="flat" cmpd="sng" w="9525">
            <a:solidFill>
              <a:srgbClr val="AECAFF"/>
            </a:solidFill>
            <a:prstDash val="solid"/>
            <a:round/>
            <a:headEnd len="sm" w="sm" type="none"/>
            <a:tailEnd len="sm" w="sm" type="none"/>
          </a:ln>
        </p:spPr>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Заголовок и объект">
  <p:cSld name="9_Заголовок и объект">
    <p:spTree>
      <p:nvGrpSpPr>
        <p:cNvPr id="46" name="Shape 46"/>
        <p:cNvGrpSpPr/>
        <p:nvPr/>
      </p:nvGrpSpPr>
      <p:grpSpPr>
        <a:xfrm>
          <a:off x="0" y="0"/>
          <a:ext cx="0" cy="0"/>
          <a:chOff x="0" y="0"/>
          <a:chExt cx="0" cy="0"/>
        </a:xfrm>
      </p:grpSpPr>
      <p:sp>
        <p:nvSpPr>
          <p:cNvPr id="47" name="Google Shape;47;p36"/>
          <p:cNvSpPr txBox="1"/>
          <p:nvPr>
            <p:ph type="title"/>
          </p:nvPr>
        </p:nvSpPr>
        <p:spPr>
          <a:xfrm>
            <a:off x="339210" y="321106"/>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48" name="Google Shape;48;p36"/>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
        <p:nvSpPr>
          <p:cNvPr id="49" name="Google Shape;49;p36"/>
          <p:cNvSpPr/>
          <p:nvPr/>
        </p:nvSpPr>
        <p:spPr>
          <a:xfrm>
            <a:off x="5969000" y="-50800"/>
            <a:ext cx="6299200" cy="6953034"/>
          </a:xfrm>
          <a:custGeom>
            <a:rect b="b" l="l" r="r" t="t"/>
            <a:pathLst>
              <a:path extrusionOk="0" h="6953034" w="6299200">
                <a:moveTo>
                  <a:pt x="5562600" y="45719"/>
                </a:moveTo>
                <a:lnTo>
                  <a:pt x="6299200" y="0"/>
                </a:lnTo>
                <a:lnTo>
                  <a:pt x="6247006" y="4397613"/>
                </a:lnTo>
                <a:lnTo>
                  <a:pt x="6247006" y="6953034"/>
                </a:lnTo>
                <a:lnTo>
                  <a:pt x="5245100" y="6934200"/>
                </a:lnTo>
                <a:lnTo>
                  <a:pt x="825500" y="6946900"/>
                </a:lnTo>
                <a:lnTo>
                  <a:pt x="0" y="6946900"/>
                </a:lnTo>
                <a:lnTo>
                  <a:pt x="3732406" y="3902313"/>
                </a:lnTo>
                <a:lnTo>
                  <a:pt x="5562600" y="45719"/>
                </a:lnTo>
                <a:close/>
              </a:path>
            </a:pathLst>
          </a:custGeom>
          <a:gradFill>
            <a:gsLst>
              <a:gs pos="0">
                <a:schemeClr val="accent2"/>
              </a:gs>
              <a:gs pos="5000">
                <a:schemeClr val="accent2"/>
              </a:gs>
              <a:gs pos="100000">
                <a:srgbClr val="00359A"/>
              </a:gs>
            </a:gsLst>
            <a:lin ang="13200000" scaled="0"/>
          </a:gradFill>
          <a:ln>
            <a:noFill/>
          </a:ln>
          <a:effectLst>
            <a:outerShdw sx="1000" rotWithShape="0" algn="ctr" sy="1000">
              <a:srgbClr val="367CFF"/>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450">
              <a:solidFill>
                <a:srgbClr val="FFFFFF"/>
              </a:solidFill>
              <a:latin typeface="Calibri"/>
              <a:ea typeface="Calibri"/>
              <a:cs typeface="Calibri"/>
              <a:sym typeface="Calibri"/>
            </a:endParaRPr>
          </a:p>
        </p:txBody>
      </p:sp>
      <p:sp>
        <p:nvSpPr>
          <p:cNvPr id="50" name="Google Shape;50;p36"/>
          <p:cNvSpPr/>
          <p:nvPr/>
        </p:nvSpPr>
        <p:spPr>
          <a:xfrm>
            <a:off x="8433880" y="2996120"/>
            <a:ext cx="758757" cy="564204"/>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Oswald Light"/>
              <a:ea typeface="Oswald Light"/>
              <a:cs typeface="Oswald Light"/>
              <a:sym typeface="Oswald Light"/>
            </a:endParaRPr>
          </a:p>
        </p:txBody>
      </p:sp>
      <p:sp>
        <p:nvSpPr>
          <p:cNvPr id="51" name="Google Shape;51;p36"/>
          <p:cNvSpPr/>
          <p:nvPr/>
        </p:nvSpPr>
        <p:spPr>
          <a:xfrm>
            <a:off x="1534321" y="1250043"/>
            <a:ext cx="9618660" cy="6113975"/>
          </a:xfrm>
          <a:custGeom>
            <a:rect b="b" l="l" r="r" t="t"/>
            <a:pathLst>
              <a:path extrusionOk="0" h="5954094" w="9367131">
                <a:moveTo>
                  <a:pt x="9162777" y="0"/>
                </a:moveTo>
                <a:lnTo>
                  <a:pt x="9367131" y="482672"/>
                </a:lnTo>
                <a:lnTo>
                  <a:pt x="9171075" y="482672"/>
                </a:lnTo>
                <a:lnTo>
                  <a:pt x="8258220" y="2548006"/>
                </a:lnTo>
                <a:lnTo>
                  <a:pt x="4343320" y="5954094"/>
                </a:lnTo>
                <a:lnTo>
                  <a:pt x="0" y="5954094"/>
                </a:lnTo>
                <a:lnTo>
                  <a:pt x="7459473" y="2548006"/>
                </a:lnTo>
                <a:lnTo>
                  <a:pt x="7459472" y="2548006"/>
                </a:lnTo>
                <a:lnTo>
                  <a:pt x="8735395" y="500929"/>
                </a:lnTo>
                <a:lnTo>
                  <a:pt x="8535189" y="500929"/>
                </a:lnTo>
                <a:lnTo>
                  <a:pt x="9162777" y="0"/>
                </a:lnTo>
                <a:close/>
              </a:path>
            </a:pathLst>
          </a:custGeom>
          <a:solidFill>
            <a:schemeClr val="lt1"/>
          </a:solidFill>
          <a:ln>
            <a:noFill/>
          </a:ln>
          <a:effectLst>
            <a:outerShdw sx="1000" rotWithShape="0" algn="ctr" sy="1000">
              <a:srgbClr val="367CFF"/>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450">
              <a:solidFill>
                <a:srgbClr val="FFFFFF"/>
              </a:solidFill>
              <a:latin typeface="Calibri"/>
              <a:ea typeface="Calibri"/>
              <a:cs typeface="Calibri"/>
              <a:sym typeface="Calibri"/>
            </a:endParaRPr>
          </a:p>
        </p:txBody>
      </p:sp>
      <p:sp>
        <p:nvSpPr>
          <p:cNvPr id="52" name="Google Shape;52;p36"/>
          <p:cNvSpPr/>
          <p:nvPr/>
        </p:nvSpPr>
        <p:spPr>
          <a:xfrm>
            <a:off x="5982510" y="3988341"/>
            <a:ext cx="758757" cy="564204"/>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Oswald Light"/>
              <a:ea typeface="Oswald Light"/>
              <a:cs typeface="Oswald Light"/>
              <a:sym typeface="Oswald Light"/>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1"/>
                                        </p:tgtEl>
                                        <p:attrNameLst>
                                          <p:attrName>style.visibility</p:attrName>
                                        </p:attrNameLst>
                                      </p:cBhvr>
                                      <p:to>
                                        <p:strVal val="visible"/>
                                      </p:to>
                                    </p:set>
                                    <p:animEffect filter="fade" transition="in">
                                      <p:cBhvr>
                                        <p:cTn dur="1000"/>
                                        <p:tgtEl>
                                          <p:spTgt spid="5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Заголовок и объект">
  <p:cSld name="13_Заголовок и объект">
    <p:spTree>
      <p:nvGrpSpPr>
        <p:cNvPr id="53" name="Shape 53"/>
        <p:cNvGrpSpPr/>
        <p:nvPr/>
      </p:nvGrpSpPr>
      <p:grpSpPr>
        <a:xfrm>
          <a:off x="0" y="0"/>
          <a:ext cx="0" cy="0"/>
          <a:chOff x="0" y="0"/>
          <a:chExt cx="0" cy="0"/>
        </a:xfrm>
      </p:grpSpPr>
      <p:sp>
        <p:nvSpPr>
          <p:cNvPr id="54" name="Google Shape;54;p37"/>
          <p:cNvSpPr/>
          <p:nvPr>
            <p:ph idx="2" type="pic"/>
          </p:nvPr>
        </p:nvSpPr>
        <p:spPr>
          <a:xfrm>
            <a:off x="5353566" y="392400"/>
            <a:ext cx="6073200" cy="6073200"/>
          </a:xfrm>
          <a:prstGeom prst="ellipse">
            <a:avLst/>
          </a:prstGeom>
          <a:solidFill>
            <a:schemeClr val="lt1"/>
          </a:solidFill>
          <a:ln cap="flat" cmpd="sng" w="9525">
            <a:solidFill>
              <a:srgbClr val="AECAFF"/>
            </a:solidFill>
            <a:prstDash val="solid"/>
            <a:round/>
            <a:headEnd len="sm" w="sm" type="none"/>
            <a:tailEnd len="sm" w="sm" type="none"/>
          </a:ln>
        </p:spPr>
      </p:sp>
      <p:sp>
        <p:nvSpPr>
          <p:cNvPr id="55" name="Google Shape;55;p37"/>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56" name="Google Shape;56;p37"/>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7" name="Google Shape;57;p37"/>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_Заголовок и объект">
  <p:cSld name="12_Заголовок и объект">
    <p:spTree>
      <p:nvGrpSpPr>
        <p:cNvPr id="58" name="Shape 58"/>
        <p:cNvGrpSpPr/>
        <p:nvPr/>
      </p:nvGrpSpPr>
      <p:grpSpPr>
        <a:xfrm>
          <a:off x="0" y="0"/>
          <a:ext cx="0" cy="0"/>
          <a:chOff x="0" y="0"/>
          <a:chExt cx="0" cy="0"/>
        </a:xfrm>
      </p:grpSpPr>
      <p:sp>
        <p:nvSpPr>
          <p:cNvPr id="59" name="Google Shape;59;p38"/>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60" name="Google Shape;60;p38"/>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61" name="Google Shape;61;p38"/>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Заголовок и объект">
  <p:cSld name="4_Заголовок и объект">
    <p:spTree>
      <p:nvGrpSpPr>
        <p:cNvPr id="62" name="Shape 62"/>
        <p:cNvGrpSpPr/>
        <p:nvPr/>
      </p:nvGrpSpPr>
      <p:grpSpPr>
        <a:xfrm>
          <a:off x="0" y="0"/>
          <a:ext cx="0" cy="0"/>
          <a:chOff x="0" y="0"/>
          <a:chExt cx="0" cy="0"/>
        </a:xfrm>
      </p:grpSpPr>
      <p:sp>
        <p:nvSpPr>
          <p:cNvPr id="63" name="Google Shape;63;p39"/>
          <p:cNvSpPr/>
          <p:nvPr/>
        </p:nvSpPr>
        <p:spPr>
          <a:xfrm>
            <a:off x="-4624347" y="-1321300"/>
            <a:ext cx="10207543" cy="10207538"/>
          </a:xfrm>
          <a:prstGeom prst="ellipse">
            <a:avLst/>
          </a:prstGeom>
          <a:solidFill>
            <a:schemeClr val="lt1"/>
          </a:solidFill>
          <a:ln>
            <a:noFill/>
          </a:ln>
          <a:effectLst>
            <a:outerShdw sx="1000" rotWithShape="0" algn="ctr" sy="1000">
              <a:srgbClr val="367CFF"/>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450">
              <a:solidFill>
                <a:srgbClr val="FFFFFF"/>
              </a:solidFill>
              <a:latin typeface="Calibri"/>
              <a:ea typeface="Calibri"/>
              <a:cs typeface="Calibri"/>
              <a:sym typeface="Calibri"/>
            </a:endParaRPr>
          </a:p>
        </p:txBody>
      </p:sp>
      <p:sp>
        <p:nvSpPr>
          <p:cNvPr id="64" name="Google Shape;64;p39"/>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65" name="Google Shape;65;p39"/>
          <p:cNvSpPr txBox="1"/>
          <p:nvPr>
            <p:ph type="title"/>
          </p:nvPr>
        </p:nvSpPr>
        <p:spPr>
          <a:xfrm>
            <a:off x="339210" y="337155"/>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66" name="Google Shape;66;p39"/>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
        <p:nvSpPr>
          <p:cNvPr id="67" name="Google Shape;67;p39"/>
          <p:cNvSpPr/>
          <p:nvPr>
            <p:ph idx="2" type="pic"/>
          </p:nvPr>
        </p:nvSpPr>
        <p:spPr>
          <a:xfrm>
            <a:off x="97631" y="1966913"/>
            <a:ext cx="5941218" cy="3550443"/>
          </a:xfrm>
          <a:prstGeom prst="rect">
            <a:avLst/>
          </a:prstGeom>
          <a:solidFill>
            <a:schemeClr val="lt1"/>
          </a:solidFill>
          <a:ln>
            <a:noFill/>
          </a:ln>
        </p:spPr>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Заголовок и объект">
  <p:cSld name="14_Заголовок и объект">
    <p:spTree>
      <p:nvGrpSpPr>
        <p:cNvPr id="68" name="Shape 68"/>
        <p:cNvGrpSpPr/>
        <p:nvPr/>
      </p:nvGrpSpPr>
      <p:grpSpPr>
        <a:xfrm>
          <a:off x="0" y="0"/>
          <a:ext cx="0" cy="0"/>
          <a:chOff x="0" y="0"/>
          <a:chExt cx="0" cy="0"/>
        </a:xfrm>
      </p:grpSpPr>
      <p:sp>
        <p:nvSpPr>
          <p:cNvPr id="69" name="Google Shape;69;p40"/>
          <p:cNvSpPr/>
          <p:nvPr>
            <p:ph idx="2" type="pic"/>
          </p:nvPr>
        </p:nvSpPr>
        <p:spPr>
          <a:xfrm>
            <a:off x="-3808195" y="-1577499"/>
            <a:ext cx="10012998" cy="10012998"/>
          </a:xfrm>
          <a:prstGeom prst="ellipse">
            <a:avLst/>
          </a:prstGeom>
          <a:solidFill>
            <a:schemeClr val="lt1"/>
          </a:solidFill>
          <a:ln>
            <a:noFill/>
          </a:ln>
        </p:spPr>
      </p:sp>
      <p:sp>
        <p:nvSpPr>
          <p:cNvPr id="70" name="Google Shape;70;p40"/>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71" name="Google Shape;71;p40"/>
          <p:cNvSpPr txBox="1"/>
          <p:nvPr>
            <p:ph type="title"/>
          </p:nvPr>
        </p:nvSpPr>
        <p:spPr>
          <a:xfrm>
            <a:off x="6817488" y="337155"/>
            <a:ext cx="4222516"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2" name="Google Shape;72;p40"/>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Заголовок и объект">
  <p:cSld name="5_Заголовок и объект">
    <p:spTree>
      <p:nvGrpSpPr>
        <p:cNvPr id="73" name="Shape 73"/>
        <p:cNvGrpSpPr/>
        <p:nvPr/>
      </p:nvGrpSpPr>
      <p:grpSpPr>
        <a:xfrm>
          <a:off x="0" y="0"/>
          <a:ext cx="0" cy="0"/>
          <a:chOff x="0" y="0"/>
          <a:chExt cx="0" cy="0"/>
        </a:xfrm>
      </p:grpSpPr>
      <p:sp>
        <p:nvSpPr>
          <p:cNvPr id="74" name="Google Shape;74;p41"/>
          <p:cNvSpPr/>
          <p:nvPr/>
        </p:nvSpPr>
        <p:spPr>
          <a:xfrm>
            <a:off x="5751038" y="-1321300"/>
            <a:ext cx="10207543" cy="10207538"/>
          </a:xfrm>
          <a:prstGeom prst="ellipse">
            <a:avLst/>
          </a:prstGeom>
          <a:solidFill>
            <a:schemeClr val="lt1"/>
          </a:solidFill>
          <a:ln>
            <a:noFill/>
          </a:ln>
          <a:effectLst>
            <a:outerShdw sx="1000" rotWithShape="0" algn="ctr" sy="1000">
              <a:srgbClr val="367CFF"/>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450">
              <a:solidFill>
                <a:srgbClr val="FFFFFF"/>
              </a:solidFill>
              <a:latin typeface="Calibri"/>
              <a:ea typeface="Calibri"/>
              <a:cs typeface="Calibri"/>
              <a:sym typeface="Calibri"/>
            </a:endParaRPr>
          </a:p>
        </p:txBody>
      </p:sp>
      <p:sp>
        <p:nvSpPr>
          <p:cNvPr id="75" name="Google Shape;75;p41"/>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76" name="Google Shape;76;p41"/>
          <p:cNvSpPr txBox="1"/>
          <p:nvPr>
            <p:ph type="title"/>
          </p:nvPr>
        </p:nvSpPr>
        <p:spPr>
          <a:xfrm>
            <a:off x="339210" y="337155"/>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7" name="Google Shape;77;p41"/>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pic>
        <p:nvPicPr>
          <p:cNvPr id="78" name="Google Shape;78;p41"/>
          <p:cNvPicPr preferRelativeResize="0"/>
          <p:nvPr/>
        </p:nvPicPr>
        <p:blipFill rotWithShape="1">
          <a:blip r:embed="rId2">
            <a:alphaModFix/>
          </a:blip>
          <a:srcRect b="0" l="0" r="0" t="0"/>
          <a:stretch/>
        </p:blipFill>
        <p:spPr>
          <a:xfrm>
            <a:off x="3653557" y="953950"/>
            <a:ext cx="9148043" cy="6076437"/>
          </a:xfrm>
          <a:prstGeom prst="rect">
            <a:avLst/>
          </a:prstGeom>
          <a:noFill/>
          <a:ln>
            <a:noFill/>
          </a:ln>
        </p:spPr>
      </p:pic>
      <p:sp>
        <p:nvSpPr>
          <p:cNvPr id="79" name="Google Shape;79;p41"/>
          <p:cNvSpPr/>
          <p:nvPr>
            <p:ph idx="2" type="pic"/>
          </p:nvPr>
        </p:nvSpPr>
        <p:spPr>
          <a:xfrm>
            <a:off x="5310656" y="1966913"/>
            <a:ext cx="5941218" cy="3550443"/>
          </a:xfrm>
          <a:prstGeom prst="rect">
            <a:avLst/>
          </a:prstGeom>
          <a:solidFill>
            <a:schemeClr val="lt1"/>
          </a:solidFill>
          <a:ln>
            <a:noFill/>
          </a:ln>
        </p:spPr>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Заголовок и объект">
  <p:cSld name="15_Заголовок и объект">
    <p:spTree>
      <p:nvGrpSpPr>
        <p:cNvPr id="80" name="Shape 80"/>
        <p:cNvGrpSpPr/>
        <p:nvPr/>
      </p:nvGrpSpPr>
      <p:grpSpPr>
        <a:xfrm>
          <a:off x="0" y="0"/>
          <a:ext cx="0" cy="0"/>
          <a:chOff x="0" y="0"/>
          <a:chExt cx="0" cy="0"/>
        </a:xfrm>
      </p:grpSpPr>
      <p:sp>
        <p:nvSpPr>
          <p:cNvPr id="81" name="Google Shape;81;p42"/>
          <p:cNvSpPr/>
          <p:nvPr>
            <p:ph idx="2" type="pic"/>
          </p:nvPr>
        </p:nvSpPr>
        <p:spPr>
          <a:xfrm>
            <a:off x="5216699" y="-1577499"/>
            <a:ext cx="10012998" cy="10012998"/>
          </a:xfrm>
          <a:prstGeom prst="ellipse">
            <a:avLst/>
          </a:prstGeom>
          <a:solidFill>
            <a:schemeClr val="lt1"/>
          </a:solidFill>
          <a:ln>
            <a:noFill/>
          </a:ln>
        </p:spPr>
      </p:sp>
      <p:sp>
        <p:nvSpPr>
          <p:cNvPr id="82" name="Google Shape;82;p42"/>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83" name="Google Shape;83;p42"/>
          <p:cNvSpPr txBox="1"/>
          <p:nvPr>
            <p:ph type="title"/>
          </p:nvPr>
        </p:nvSpPr>
        <p:spPr>
          <a:xfrm>
            <a:off x="339210" y="337155"/>
            <a:ext cx="4075135" cy="1311128"/>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4" name="Google Shape;84;p42"/>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Заголовок и объект">
  <p:cSld name="3_Заголовок и объект">
    <p:spTree>
      <p:nvGrpSpPr>
        <p:cNvPr id="85" name="Shape 85"/>
        <p:cNvGrpSpPr/>
        <p:nvPr/>
      </p:nvGrpSpPr>
      <p:grpSpPr>
        <a:xfrm>
          <a:off x="0" y="0"/>
          <a:ext cx="0" cy="0"/>
          <a:chOff x="0" y="0"/>
          <a:chExt cx="0" cy="0"/>
        </a:xfrm>
      </p:grpSpPr>
      <p:sp>
        <p:nvSpPr>
          <p:cNvPr id="86" name="Google Shape;86;p43"/>
          <p:cNvSpPr/>
          <p:nvPr>
            <p:ph idx="2" type="pic"/>
          </p:nvPr>
        </p:nvSpPr>
        <p:spPr>
          <a:xfrm>
            <a:off x="-5217" y="-522"/>
            <a:ext cx="12192000" cy="3606790"/>
          </a:xfrm>
          <a:prstGeom prst="rect">
            <a:avLst/>
          </a:prstGeom>
          <a:solidFill>
            <a:schemeClr val="lt1"/>
          </a:solidFill>
          <a:ln>
            <a:noFill/>
          </a:ln>
        </p:spPr>
      </p:sp>
      <p:sp>
        <p:nvSpPr>
          <p:cNvPr id="87" name="Google Shape;87;p43"/>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88" name="Google Shape;88;p43"/>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
        <p:nvSpPr>
          <p:cNvPr id="89" name="Google Shape;89;p43"/>
          <p:cNvSpPr txBox="1"/>
          <p:nvPr>
            <p:ph type="title"/>
          </p:nvPr>
        </p:nvSpPr>
        <p:spPr>
          <a:xfrm>
            <a:off x="838200" y="1355142"/>
            <a:ext cx="10515600" cy="701731"/>
          </a:xfrm>
          <a:prstGeom prst="rect">
            <a:avLst/>
          </a:prstGeom>
          <a:noFill/>
          <a:ln>
            <a:noFill/>
          </a:ln>
        </p:spPr>
        <p:txBody>
          <a:bodyPr anchorCtr="0" anchor="t" bIns="45700" lIns="91425" spcFirstLastPara="1" rIns="91425" wrap="square" tIns="45700">
            <a:spAutoFit/>
          </a:bodyPr>
          <a:lstStyle>
            <a:lvl1pPr lvl="0" marR="0" rtl="0" algn="ctr">
              <a:lnSpc>
                <a:spcPct val="90000"/>
              </a:lnSpc>
              <a:spcBef>
                <a:spcPts val="0"/>
              </a:spcBef>
              <a:spcAft>
                <a:spcPts val="0"/>
              </a:spcAft>
              <a:buClr>
                <a:schemeClr val="lt1"/>
              </a:buClr>
              <a:buSzPts val="4400"/>
              <a:buFont typeface="Oswald"/>
              <a:buNone/>
              <a:defRPr b="0" i="0" sz="4400" u="none" cap="none" strike="noStrike">
                <a:solidFill>
                  <a:schemeClr val="lt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255">
          <p15:clr>
            <a:srgbClr val="FBAE40"/>
          </p15:clr>
        </p15:guide>
        <p15:guide id="6" orient="horz" pos="406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Заголовок и объект">
  <p:cSld name="1_Заголовок и объект">
    <p:spTree>
      <p:nvGrpSpPr>
        <p:cNvPr id="90" name="Shape 90"/>
        <p:cNvGrpSpPr/>
        <p:nvPr/>
      </p:nvGrpSpPr>
      <p:grpSpPr>
        <a:xfrm>
          <a:off x="0" y="0"/>
          <a:ext cx="0" cy="0"/>
          <a:chOff x="0" y="0"/>
          <a:chExt cx="0" cy="0"/>
        </a:xfrm>
      </p:grpSpPr>
      <p:sp>
        <p:nvSpPr>
          <p:cNvPr id="91" name="Google Shape;91;p44"/>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92" name="Google Shape;92;p44"/>
          <p:cNvSpPr txBox="1"/>
          <p:nvPr>
            <p:ph type="title"/>
          </p:nvPr>
        </p:nvSpPr>
        <p:spPr>
          <a:xfrm>
            <a:off x="339210" y="340562"/>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3" name="Google Shape;93;p44"/>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
        <p:nvSpPr>
          <p:cNvPr id="94" name="Google Shape;94;p44"/>
          <p:cNvSpPr/>
          <p:nvPr>
            <p:ph idx="2" type="pic"/>
          </p:nvPr>
        </p:nvSpPr>
        <p:spPr>
          <a:xfrm>
            <a:off x="1321383" y="1724743"/>
            <a:ext cx="2386800" cy="2386800"/>
          </a:xfrm>
          <a:prstGeom prst="ellipse">
            <a:avLst/>
          </a:prstGeom>
          <a:solidFill>
            <a:schemeClr val="lt1"/>
          </a:solidFill>
          <a:ln>
            <a:noFill/>
          </a:ln>
        </p:spPr>
      </p:sp>
      <p:sp>
        <p:nvSpPr>
          <p:cNvPr id="95" name="Google Shape;95;p44"/>
          <p:cNvSpPr/>
          <p:nvPr>
            <p:ph idx="3" type="pic"/>
          </p:nvPr>
        </p:nvSpPr>
        <p:spPr>
          <a:xfrm>
            <a:off x="4866863" y="1724743"/>
            <a:ext cx="2386800" cy="2386800"/>
          </a:xfrm>
          <a:prstGeom prst="ellipse">
            <a:avLst/>
          </a:prstGeom>
          <a:solidFill>
            <a:schemeClr val="lt1"/>
          </a:solidFill>
          <a:ln>
            <a:noFill/>
          </a:ln>
        </p:spPr>
      </p:sp>
      <p:sp>
        <p:nvSpPr>
          <p:cNvPr id="96" name="Google Shape;96;p44"/>
          <p:cNvSpPr/>
          <p:nvPr>
            <p:ph idx="4" type="pic"/>
          </p:nvPr>
        </p:nvSpPr>
        <p:spPr>
          <a:xfrm>
            <a:off x="8412344" y="1724743"/>
            <a:ext cx="2386800" cy="2386800"/>
          </a:xfrm>
          <a:prstGeom prst="ellipse">
            <a:avLst/>
          </a:prstGeom>
          <a:solidFill>
            <a:schemeClr val="lt1"/>
          </a:solidFill>
          <a:ln>
            <a:noFill/>
          </a:ln>
        </p:spPr>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Заголовок и объект">
  <p:cSld name="6_Заголовок и объект">
    <p:bg>
      <p:bgPr>
        <a:gradFill>
          <a:gsLst>
            <a:gs pos="0">
              <a:schemeClr val="accent3"/>
            </a:gs>
            <a:gs pos="100000">
              <a:srgbClr val="2A73FE"/>
            </a:gs>
          </a:gsLst>
          <a:lin ang="13500000" scaled="0"/>
        </a:gradFill>
      </p:bgPr>
    </p:bg>
    <p:spTree>
      <p:nvGrpSpPr>
        <p:cNvPr id="97" name="Shape 97"/>
        <p:cNvGrpSpPr/>
        <p:nvPr/>
      </p:nvGrpSpPr>
      <p:grpSpPr>
        <a:xfrm>
          <a:off x="0" y="0"/>
          <a:ext cx="0" cy="0"/>
          <a:chOff x="0" y="0"/>
          <a:chExt cx="0" cy="0"/>
        </a:xfrm>
      </p:grpSpPr>
      <p:sp>
        <p:nvSpPr>
          <p:cNvPr id="98" name="Google Shape;98;p45"/>
          <p:cNvSpPr/>
          <p:nvPr>
            <p:ph idx="2" type="pic"/>
          </p:nvPr>
        </p:nvSpPr>
        <p:spPr>
          <a:xfrm>
            <a:off x="7986713" y="4576763"/>
            <a:ext cx="3110590" cy="2333625"/>
          </a:xfrm>
          <a:prstGeom prst="roundRect">
            <a:avLst>
              <a:gd fmla="val 1565" name="adj"/>
            </a:avLst>
          </a:prstGeom>
          <a:solidFill>
            <a:schemeClr val="lt1"/>
          </a:solidFill>
          <a:ln>
            <a:noFill/>
          </a:ln>
        </p:spPr>
      </p:sp>
      <p:sp>
        <p:nvSpPr>
          <p:cNvPr id="99" name="Google Shape;99;p45"/>
          <p:cNvSpPr txBox="1"/>
          <p:nvPr>
            <p:ph type="title"/>
          </p:nvPr>
        </p:nvSpPr>
        <p:spPr>
          <a:xfrm>
            <a:off x="339210" y="340562"/>
            <a:ext cx="11409878" cy="701731"/>
          </a:xfrm>
          <a:prstGeom prst="rect">
            <a:avLst/>
          </a:prstGeom>
          <a:noFill/>
          <a:ln>
            <a:noFill/>
          </a:ln>
        </p:spPr>
        <p:txBody>
          <a:bodyPr anchorCtr="0" anchor="t" bIns="45700" lIns="91425" spcFirstLastPara="1" rIns="91425" wrap="square" tIns="45700">
            <a:spAutoFit/>
          </a:bodyPr>
          <a:lstStyle>
            <a:lvl1pPr lvl="0" marR="0" rtl="0" algn="ctr">
              <a:lnSpc>
                <a:spcPct val="90000"/>
              </a:lnSpc>
              <a:spcBef>
                <a:spcPts val="0"/>
              </a:spcBef>
              <a:spcAft>
                <a:spcPts val="0"/>
              </a:spcAft>
              <a:buClr>
                <a:schemeClr val="lt1"/>
              </a:buClr>
              <a:buSzPts val="4400"/>
              <a:buFont typeface="Oswald"/>
              <a:buNone/>
              <a:defRPr b="0" i="0" sz="4400" u="none" cap="none" strike="noStrike">
                <a:solidFill>
                  <a:schemeClr val="lt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00" name="Google Shape;100;p45"/>
          <p:cNvSpPr/>
          <p:nvPr/>
        </p:nvSpPr>
        <p:spPr>
          <a:xfrm>
            <a:off x="5943600" y="3384687"/>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Oswald Light"/>
              <a:ea typeface="Oswald Light"/>
              <a:cs typeface="Oswald Light"/>
              <a:sym typeface="Oswald Light"/>
            </a:endParaRPr>
          </a:p>
        </p:txBody>
      </p:sp>
      <p:sp>
        <p:nvSpPr>
          <p:cNvPr id="101" name="Google Shape;101;p45"/>
          <p:cNvSpPr/>
          <p:nvPr>
            <p:ph idx="3" type="pic"/>
          </p:nvPr>
        </p:nvSpPr>
        <p:spPr>
          <a:xfrm>
            <a:off x="3862388" y="3607594"/>
            <a:ext cx="4557712" cy="2845594"/>
          </a:xfrm>
          <a:prstGeom prst="rect">
            <a:avLst/>
          </a:prstGeom>
          <a:solidFill>
            <a:schemeClr val="lt1"/>
          </a:solidFill>
          <a:ln>
            <a:noFill/>
          </a:ln>
        </p:spPr>
      </p:sp>
      <p:sp>
        <p:nvSpPr>
          <p:cNvPr id="102" name="Google Shape;102;p45"/>
          <p:cNvSpPr/>
          <p:nvPr>
            <p:ph idx="4" type="pic"/>
          </p:nvPr>
        </p:nvSpPr>
        <p:spPr>
          <a:xfrm>
            <a:off x="1178842" y="4341203"/>
            <a:ext cx="2321595" cy="3102585"/>
          </a:xfrm>
          <a:prstGeom prst="roundRect">
            <a:avLst>
              <a:gd fmla="val 1565" name="adj"/>
            </a:avLst>
          </a:prstGeom>
          <a:solidFill>
            <a:schemeClr val="lt1"/>
          </a:solidFill>
          <a:ln>
            <a:noFill/>
          </a:ln>
        </p:spPr>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6_Заголовок и объект">
  <p:cSld name="16_Заголовок и объект">
    <p:bg>
      <p:bgPr>
        <a:gradFill>
          <a:gsLst>
            <a:gs pos="0">
              <a:schemeClr val="accent3"/>
            </a:gs>
            <a:gs pos="100000">
              <a:srgbClr val="2A73FE"/>
            </a:gs>
          </a:gsLst>
          <a:lin ang="13500000" scaled="0"/>
        </a:gradFill>
      </p:bgPr>
    </p:bg>
    <p:spTree>
      <p:nvGrpSpPr>
        <p:cNvPr id="103" name="Shape 103"/>
        <p:cNvGrpSpPr/>
        <p:nvPr/>
      </p:nvGrpSpPr>
      <p:grpSpPr>
        <a:xfrm>
          <a:off x="0" y="0"/>
          <a:ext cx="0" cy="0"/>
          <a:chOff x="0" y="0"/>
          <a:chExt cx="0" cy="0"/>
        </a:xfrm>
      </p:grpSpPr>
      <p:sp>
        <p:nvSpPr>
          <p:cNvPr id="104" name="Google Shape;104;p46"/>
          <p:cNvSpPr txBox="1"/>
          <p:nvPr>
            <p:ph type="title"/>
          </p:nvPr>
        </p:nvSpPr>
        <p:spPr>
          <a:xfrm>
            <a:off x="339210" y="340562"/>
            <a:ext cx="11409878" cy="701731"/>
          </a:xfrm>
          <a:prstGeom prst="rect">
            <a:avLst/>
          </a:prstGeom>
          <a:noFill/>
          <a:ln>
            <a:noFill/>
          </a:ln>
        </p:spPr>
        <p:txBody>
          <a:bodyPr anchorCtr="0" anchor="t" bIns="45700" lIns="91425" spcFirstLastPara="1" rIns="91425" wrap="square" tIns="45700">
            <a:spAutoFit/>
          </a:bodyPr>
          <a:lstStyle>
            <a:lvl1pPr lvl="0" marR="0" rtl="0" algn="ctr">
              <a:lnSpc>
                <a:spcPct val="90000"/>
              </a:lnSpc>
              <a:spcBef>
                <a:spcPts val="0"/>
              </a:spcBef>
              <a:spcAft>
                <a:spcPts val="0"/>
              </a:spcAft>
              <a:buClr>
                <a:schemeClr val="lt1"/>
              </a:buClr>
              <a:buSzPts val="4400"/>
              <a:buFont typeface="Oswald"/>
              <a:buNone/>
              <a:defRPr b="0" i="0" sz="4400" u="none" cap="none" strike="noStrike">
                <a:solidFill>
                  <a:schemeClr val="lt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05" name="Google Shape;105;p46"/>
          <p:cNvSpPr/>
          <p:nvPr/>
        </p:nvSpPr>
        <p:spPr>
          <a:xfrm>
            <a:off x="5943600" y="3384687"/>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Oswald Light"/>
              <a:ea typeface="Oswald Light"/>
              <a:cs typeface="Oswald Light"/>
              <a:sym typeface="Oswald Light"/>
            </a:endParaRPr>
          </a:p>
        </p:txBody>
      </p:sp>
      <p:sp>
        <p:nvSpPr>
          <p:cNvPr id="106" name="Google Shape;106;p46"/>
          <p:cNvSpPr/>
          <p:nvPr>
            <p:ph idx="2" type="pic"/>
          </p:nvPr>
        </p:nvSpPr>
        <p:spPr>
          <a:xfrm>
            <a:off x="1089501" y="3537087"/>
            <a:ext cx="10012998" cy="10012998"/>
          </a:xfrm>
          <a:prstGeom prst="ellipse">
            <a:avLst/>
          </a:prstGeom>
          <a:solidFill>
            <a:schemeClr val="lt1"/>
          </a:solidFill>
          <a:ln>
            <a:noFill/>
          </a:ln>
        </p:spPr>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Заголовок и объект">
  <p:cSld name="7_Заголовок и объект">
    <p:bg>
      <p:bgPr>
        <a:gradFill>
          <a:gsLst>
            <a:gs pos="0">
              <a:schemeClr val="accent3"/>
            </a:gs>
            <a:gs pos="100000">
              <a:srgbClr val="2A73FE"/>
            </a:gs>
          </a:gsLst>
          <a:lin ang="13500000" scaled="0"/>
        </a:gradFill>
      </p:bgPr>
    </p:bg>
    <p:spTree>
      <p:nvGrpSpPr>
        <p:cNvPr id="107" name="Shape 107"/>
        <p:cNvGrpSpPr/>
        <p:nvPr/>
      </p:nvGrpSpPr>
      <p:grpSpPr>
        <a:xfrm>
          <a:off x="0" y="0"/>
          <a:ext cx="0" cy="0"/>
          <a:chOff x="0" y="0"/>
          <a:chExt cx="0" cy="0"/>
        </a:xfrm>
      </p:grpSpPr>
      <p:sp>
        <p:nvSpPr>
          <p:cNvPr id="108" name="Google Shape;108;p47"/>
          <p:cNvSpPr txBox="1"/>
          <p:nvPr>
            <p:ph type="title"/>
          </p:nvPr>
        </p:nvSpPr>
        <p:spPr>
          <a:xfrm>
            <a:off x="339210" y="340562"/>
            <a:ext cx="11409878" cy="701731"/>
          </a:xfrm>
          <a:prstGeom prst="rect">
            <a:avLst/>
          </a:prstGeom>
          <a:noFill/>
          <a:ln>
            <a:noFill/>
          </a:ln>
        </p:spPr>
        <p:txBody>
          <a:bodyPr anchorCtr="0" anchor="t" bIns="45700" lIns="91425" spcFirstLastPara="1" rIns="91425" wrap="square" tIns="45700">
            <a:spAutoFit/>
          </a:bodyPr>
          <a:lstStyle>
            <a:lvl1pPr lvl="0" marR="0" rtl="0" algn="ctr">
              <a:lnSpc>
                <a:spcPct val="90000"/>
              </a:lnSpc>
              <a:spcBef>
                <a:spcPts val="0"/>
              </a:spcBef>
              <a:spcAft>
                <a:spcPts val="0"/>
              </a:spcAft>
              <a:buClr>
                <a:schemeClr val="lt1"/>
              </a:buClr>
              <a:buSzPts val="4400"/>
              <a:buFont typeface="Oswald"/>
              <a:buNone/>
              <a:defRPr b="0" i="0" sz="4400" u="none" cap="none" strike="noStrike">
                <a:solidFill>
                  <a:schemeClr val="lt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09" name="Google Shape;109;p47"/>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lt1"/>
              </a:buClr>
              <a:buSzPts val="1200"/>
              <a:buFont typeface="Oswald Light"/>
              <a:buNone/>
            </a:pPr>
            <a:r>
              <a:rPr b="0" i="0" lang="en-US" sz="1200">
                <a:solidFill>
                  <a:schemeClr val="lt1"/>
                </a:solidFill>
                <a:latin typeface="Oswald Light"/>
                <a:ea typeface="Oswald Light"/>
                <a:cs typeface="Oswald Light"/>
                <a:sym typeface="Oswald Light"/>
              </a:rPr>
              <a:t>2023 yil 7-29 aprel “Xakaton” </a:t>
            </a:r>
            <a:endParaRPr b="0" i="0" sz="1200">
              <a:solidFill>
                <a:schemeClr val="lt1"/>
              </a:solidFill>
              <a:latin typeface="Oswald Light"/>
              <a:ea typeface="Oswald Light"/>
              <a:cs typeface="Oswald Light"/>
              <a:sym typeface="Oswald Light"/>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Заголовок и объект">
  <p:cSld name="8_Заголовок и объект">
    <p:bg>
      <p:bgPr>
        <a:gradFill>
          <a:gsLst>
            <a:gs pos="0">
              <a:schemeClr val="accent3"/>
            </a:gs>
            <a:gs pos="100000">
              <a:srgbClr val="2A73FE"/>
            </a:gs>
          </a:gsLst>
          <a:lin ang="13500000" scaled="0"/>
        </a:gradFill>
      </p:bgPr>
    </p:bg>
    <p:spTree>
      <p:nvGrpSpPr>
        <p:cNvPr id="110" name="Shape 110"/>
        <p:cNvGrpSpPr/>
        <p:nvPr/>
      </p:nvGrpSpPr>
      <p:grpSpPr>
        <a:xfrm>
          <a:off x="0" y="0"/>
          <a:ext cx="0" cy="0"/>
          <a:chOff x="0" y="0"/>
          <a:chExt cx="0" cy="0"/>
        </a:xfrm>
      </p:grpSpPr>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Титульный слайд">
  <p:cSld name="2_Титульный слайд">
    <p:bg>
      <p:bgPr>
        <a:gradFill>
          <a:gsLst>
            <a:gs pos="0">
              <a:schemeClr val="accent3"/>
            </a:gs>
            <a:gs pos="100000">
              <a:srgbClr val="2A73FE"/>
            </a:gs>
          </a:gsLst>
          <a:lin ang="13500000" scaled="0"/>
        </a:gradFill>
      </p:bgPr>
    </p:bg>
    <p:spTree>
      <p:nvGrpSpPr>
        <p:cNvPr id="111" name="Shape 111"/>
        <p:cNvGrpSpPr/>
        <p:nvPr/>
      </p:nvGrpSpPr>
      <p:grpSpPr>
        <a:xfrm>
          <a:off x="0" y="0"/>
          <a:ext cx="0" cy="0"/>
          <a:chOff x="0" y="0"/>
          <a:chExt cx="0" cy="0"/>
        </a:xfrm>
      </p:grpSpPr>
      <p:sp>
        <p:nvSpPr>
          <p:cNvPr id="112" name="Google Shape;112;p49"/>
          <p:cNvSpPr txBox="1"/>
          <p:nvPr>
            <p:ph type="title"/>
          </p:nvPr>
        </p:nvSpPr>
        <p:spPr>
          <a:xfrm>
            <a:off x="339210" y="340562"/>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3" name="Google Shape;113;p49"/>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lt1"/>
              </a:buClr>
              <a:buSzPts val="1200"/>
              <a:buFont typeface="Oswald Light"/>
              <a:buNone/>
            </a:pPr>
            <a:r>
              <a:rPr b="0" i="0" lang="en-US" sz="1200">
                <a:solidFill>
                  <a:schemeClr val="lt1"/>
                </a:solidFill>
                <a:latin typeface="Oswald Light"/>
                <a:ea typeface="Oswald Light"/>
                <a:cs typeface="Oswald Light"/>
                <a:sym typeface="Oswald Light"/>
              </a:rPr>
              <a:t>2023 yil 7-29 aprel “Xakaton” </a:t>
            </a:r>
            <a:endParaRPr b="0" i="0" sz="1200">
              <a:solidFill>
                <a:schemeClr val="lt1"/>
              </a:solidFill>
              <a:latin typeface="Oswald Light"/>
              <a:ea typeface="Oswald Light"/>
              <a:cs typeface="Oswald Light"/>
              <a:sym typeface="Oswald Light"/>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theme" Target="../theme/theme1.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Oswald Light"/>
                <a:ea typeface="Oswald Light"/>
                <a:cs typeface="Oswald Light"/>
                <a:sym typeface="Oswald Light"/>
              </a:defRPr>
            </a:lvl1pPr>
            <a:lvl2pPr lvl="1"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2pPr>
            <a:lvl3pPr lvl="2"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3pPr>
            <a:lvl4pPr lvl="3"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4pPr>
            <a:lvl5pPr lvl="4"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5pPr>
            <a:lvl6pPr lvl="5"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6pPr>
            <a:lvl7pPr lvl="6"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7pPr>
            <a:lvl8pPr lvl="7"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8pPr>
            <a:lvl9pPr lvl="8"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0.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0.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6.jpg"/><Relationship Id="rId4" Type="http://schemas.openxmlformats.org/officeDocument/2006/relationships/image" Target="../media/image3.jpg"/><Relationship Id="rId5" Type="http://schemas.openxmlformats.org/officeDocument/2006/relationships/hyperlink" Target="https://unsplash.com/license" TargetMode="External"/><Relationship Id="rId6" Type="http://schemas.openxmlformats.org/officeDocument/2006/relationships/hyperlink" Target="https://unsplash.com/license"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graph.power.nstu.ru/wolchin/umm/Graphbook/book/001/012.htm" TargetMode="Externa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4.jpg"/><Relationship Id="rId4" Type="http://schemas.openxmlformats.org/officeDocument/2006/relationships/hyperlink" Target="https://unsplash.com/license"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0.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1.jpg"/><Relationship Id="rId4" Type="http://schemas.openxmlformats.org/officeDocument/2006/relationships/hyperlink" Target="https://unsplash.com/license"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8.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0.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7.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7.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2.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6.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9.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5.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1.jpg"/><Relationship Id="rId4" Type="http://schemas.openxmlformats.org/officeDocument/2006/relationships/hyperlink" Target="https://unsplash.com/license"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4.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1.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2.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7.jpg"/><Relationship Id="rId4" Type="http://schemas.openxmlformats.org/officeDocument/2006/relationships/hyperlink" Target="https://unsplash.com/license"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1.jpg"/><Relationship Id="rId4" Type="http://schemas.openxmlformats.org/officeDocument/2006/relationships/hyperlink" Target="https://unsplash.com/license"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hyperlink" Target="https://unsplash.com/" TargetMode="External"/><Relationship Id="rId4" Type="http://schemas.openxmlformats.org/officeDocument/2006/relationships/image" Target="../media/image14.jpg"/><Relationship Id="rId5" Type="http://schemas.openxmlformats.org/officeDocument/2006/relationships/hyperlink" Target="https://unsplash.com/license"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3.jpg"/><Relationship Id="rId4" Type="http://schemas.openxmlformats.org/officeDocument/2006/relationships/image" Target="../media/image24.jpg"/><Relationship Id="rId5" Type="http://schemas.openxmlformats.org/officeDocument/2006/relationships/hyperlink" Target="https://unsplash.com/license"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1"/>
          <p:cNvSpPr txBox="1"/>
          <p:nvPr/>
        </p:nvSpPr>
        <p:spPr>
          <a:xfrm>
            <a:off x="7579039" y="4793149"/>
            <a:ext cx="3805871" cy="338554"/>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0" i="0" lang="en-US" sz="2200" u="none" cap="none" strike="noStrike">
                <a:solidFill>
                  <a:srgbClr val="FFFF00"/>
                </a:solidFill>
                <a:latin typeface="Oswald Light"/>
                <a:ea typeface="Oswald Light"/>
                <a:cs typeface="Oswald Light"/>
                <a:sym typeface="Oswald Light"/>
              </a:rPr>
              <a:t>Begijonov Makhmudbek</a:t>
            </a:r>
            <a:endParaRPr b="0" i="0" sz="2200" u="none" cap="none" strike="noStrike">
              <a:solidFill>
                <a:srgbClr val="FFFF00"/>
              </a:solidFill>
              <a:latin typeface="Oswald Light"/>
              <a:ea typeface="Oswald Light"/>
              <a:cs typeface="Oswald Light"/>
              <a:sym typeface="Oswald Light"/>
            </a:endParaRPr>
          </a:p>
        </p:txBody>
      </p:sp>
      <p:sp>
        <p:nvSpPr>
          <p:cNvPr id="119" name="Google Shape;119;p1"/>
          <p:cNvSpPr/>
          <p:nvPr/>
        </p:nvSpPr>
        <p:spPr>
          <a:xfrm>
            <a:off x="7579039" y="5242190"/>
            <a:ext cx="3174328" cy="51023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900" u="none" cap="none" strike="noStrike">
              <a:solidFill>
                <a:srgbClr val="FFFFFF"/>
              </a:solidFill>
              <a:latin typeface="Oswald Light"/>
              <a:ea typeface="Oswald Light"/>
              <a:cs typeface="Oswald Light"/>
              <a:sym typeface="Oswald Light"/>
            </a:endParaRPr>
          </a:p>
        </p:txBody>
      </p:sp>
      <p:sp>
        <p:nvSpPr>
          <p:cNvPr id="120" name="Google Shape;120;p1"/>
          <p:cNvSpPr/>
          <p:nvPr/>
        </p:nvSpPr>
        <p:spPr>
          <a:xfrm>
            <a:off x="9325230" y="5242190"/>
            <a:ext cx="1635826" cy="510230"/>
          </a:xfrm>
          <a:prstGeom prst="roundRect">
            <a:avLst>
              <a:gd fmla="val 16667"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900" u="none" cap="none" strike="noStrike">
              <a:solidFill>
                <a:srgbClr val="FFFFFF"/>
              </a:solidFill>
              <a:latin typeface="Oswald Light"/>
              <a:ea typeface="Oswald Light"/>
              <a:cs typeface="Oswald Light"/>
              <a:sym typeface="Oswald Light"/>
            </a:endParaRPr>
          </a:p>
        </p:txBody>
      </p:sp>
      <p:sp>
        <p:nvSpPr>
          <p:cNvPr id="121" name="Google Shape;121;p1"/>
          <p:cNvSpPr txBox="1"/>
          <p:nvPr/>
        </p:nvSpPr>
        <p:spPr>
          <a:xfrm>
            <a:off x="8130988" y="5307144"/>
            <a:ext cx="2775319" cy="384721"/>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0" i="0" lang="en-US" sz="2500" u="none" cap="none" strike="noStrike">
                <a:solidFill>
                  <a:schemeClr val="lt1"/>
                </a:solidFill>
                <a:latin typeface="Oswald Light"/>
                <a:ea typeface="Oswald Light"/>
                <a:cs typeface="Oswald Light"/>
                <a:sym typeface="Oswald Light"/>
              </a:rPr>
              <a:t>AndMI          2023-2024</a:t>
            </a:r>
            <a:endParaRPr b="0" i="0" sz="2500" u="none" cap="none" strike="noStrike">
              <a:solidFill>
                <a:schemeClr val="lt1"/>
              </a:solidFill>
              <a:latin typeface="Oswald Light"/>
              <a:ea typeface="Oswald Light"/>
              <a:cs typeface="Oswald Light"/>
              <a:sym typeface="Oswald Light"/>
            </a:endParaRPr>
          </a:p>
        </p:txBody>
      </p:sp>
      <p:sp>
        <p:nvSpPr>
          <p:cNvPr id="122" name="Google Shape;122;p1"/>
          <p:cNvSpPr txBox="1"/>
          <p:nvPr/>
        </p:nvSpPr>
        <p:spPr>
          <a:xfrm>
            <a:off x="6753201" y="219901"/>
            <a:ext cx="5438799" cy="14465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4400" u="none" cap="none" strike="noStrike">
                <a:solidFill>
                  <a:schemeClr val="lt1"/>
                </a:solidFill>
                <a:latin typeface="Oswald"/>
                <a:ea typeface="Oswald"/>
                <a:cs typeface="Oswald"/>
                <a:sym typeface="Oswald"/>
              </a:rPr>
              <a:t>Drawing geometry and engineering graphics</a:t>
            </a:r>
            <a:endParaRPr/>
          </a:p>
        </p:txBody>
      </p:sp>
      <p:sp>
        <p:nvSpPr>
          <p:cNvPr id="123" name="Google Shape;123;p1"/>
          <p:cNvSpPr txBox="1"/>
          <p:nvPr/>
        </p:nvSpPr>
        <p:spPr>
          <a:xfrm>
            <a:off x="6986860" y="3409220"/>
            <a:ext cx="4209224"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Oswald"/>
                <a:ea typeface="Oswald"/>
                <a:cs typeface="Oswald"/>
                <a:sym typeface="Oswald"/>
              </a:rPr>
              <a:t>A straight line and a point lying in a plane. The main lines of the plane.</a:t>
            </a:r>
            <a:endParaRPr/>
          </a:p>
        </p:txBody>
      </p:sp>
      <p:pic>
        <p:nvPicPr>
          <p:cNvPr id="124" name="Google Shape;124;p1"/>
          <p:cNvPicPr preferRelativeResize="0"/>
          <p:nvPr>
            <p:ph idx="2" type="pic"/>
          </p:nvPr>
        </p:nvPicPr>
        <p:blipFill rotWithShape="1">
          <a:blip r:embed="rId3">
            <a:alphaModFix/>
          </a:blip>
          <a:srcRect b="17088" l="0" r="0" t="17089"/>
          <a:stretch/>
        </p:blipFill>
        <p:spPr>
          <a:xfrm>
            <a:off x="-2402541" y="-611683"/>
            <a:ext cx="9047182" cy="9047182"/>
          </a:xfrm>
          <a:prstGeom prst="ellipse">
            <a:avLst/>
          </a:prstGeom>
          <a:solidFill>
            <a:schemeClr val="lt1"/>
          </a:solidFill>
          <a:ln>
            <a:noFill/>
          </a:ln>
        </p:spPr>
      </p:pic>
      <p:sp>
        <p:nvSpPr>
          <p:cNvPr id="125" name="Google Shape;125;p1"/>
          <p:cNvSpPr txBox="1"/>
          <p:nvPr/>
        </p:nvSpPr>
        <p:spPr>
          <a:xfrm>
            <a:off x="10299673" y="2057053"/>
            <a:ext cx="1085237" cy="350194"/>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0" lang="en-US" sz="2200" u="none">
                <a:solidFill>
                  <a:srgbClr val="FFFF00"/>
                </a:solidFill>
                <a:latin typeface="Oswald Light"/>
                <a:ea typeface="Oswald Light"/>
                <a:cs typeface="Oswald Light"/>
                <a:sym typeface="Oswald Light"/>
              </a:rPr>
              <a:t>Week 12</a:t>
            </a:r>
            <a:endParaRPr b="0" sz="2200" u="none">
              <a:solidFill>
                <a:srgbClr val="FFFF00"/>
              </a:solidFill>
              <a:latin typeface="Oswald Light"/>
              <a:ea typeface="Oswald Light"/>
              <a:cs typeface="Oswald Light"/>
              <a:sym typeface="Oswald Light"/>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
          <p:cNvSpPr txBox="1"/>
          <p:nvPr/>
        </p:nvSpPr>
        <p:spPr>
          <a:xfrm>
            <a:off x="7579039" y="4793149"/>
            <a:ext cx="3805871" cy="338554"/>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lang="en-US" sz="2200">
                <a:solidFill>
                  <a:srgbClr val="FFFF00"/>
                </a:solidFill>
                <a:latin typeface="Oswald Light"/>
                <a:ea typeface="Oswald Light"/>
                <a:cs typeface="Oswald Light"/>
                <a:sym typeface="Oswald Light"/>
              </a:rPr>
              <a:t>Begijonov Makhmudbek</a:t>
            </a:r>
            <a:endParaRPr sz="2200">
              <a:solidFill>
                <a:srgbClr val="FFFF00"/>
              </a:solidFill>
              <a:latin typeface="Oswald Light"/>
              <a:ea typeface="Oswald Light"/>
              <a:cs typeface="Oswald Light"/>
              <a:sym typeface="Oswald Light"/>
            </a:endParaRPr>
          </a:p>
        </p:txBody>
      </p:sp>
      <p:sp>
        <p:nvSpPr>
          <p:cNvPr id="131" name="Google Shape;131;p2"/>
          <p:cNvSpPr/>
          <p:nvPr/>
        </p:nvSpPr>
        <p:spPr>
          <a:xfrm>
            <a:off x="7579039" y="5242190"/>
            <a:ext cx="3174328" cy="51023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900">
              <a:solidFill>
                <a:srgbClr val="FFFFFF"/>
              </a:solidFill>
              <a:latin typeface="Oswald Light"/>
              <a:ea typeface="Oswald Light"/>
              <a:cs typeface="Oswald Light"/>
              <a:sym typeface="Oswald Light"/>
            </a:endParaRPr>
          </a:p>
        </p:txBody>
      </p:sp>
      <p:sp>
        <p:nvSpPr>
          <p:cNvPr id="132" name="Google Shape;132;p2"/>
          <p:cNvSpPr/>
          <p:nvPr/>
        </p:nvSpPr>
        <p:spPr>
          <a:xfrm>
            <a:off x="9325230" y="5242190"/>
            <a:ext cx="1635826" cy="510230"/>
          </a:xfrm>
          <a:prstGeom prst="roundRect">
            <a:avLst>
              <a:gd fmla="val 16667"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900">
              <a:solidFill>
                <a:srgbClr val="FFFFFF"/>
              </a:solidFill>
              <a:latin typeface="Oswald Light"/>
              <a:ea typeface="Oswald Light"/>
              <a:cs typeface="Oswald Light"/>
              <a:sym typeface="Oswald Light"/>
            </a:endParaRPr>
          </a:p>
        </p:txBody>
      </p:sp>
      <p:sp>
        <p:nvSpPr>
          <p:cNvPr id="133" name="Google Shape;133;p2"/>
          <p:cNvSpPr txBox="1"/>
          <p:nvPr/>
        </p:nvSpPr>
        <p:spPr>
          <a:xfrm>
            <a:off x="8130988" y="5307144"/>
            <a:ext cx="2775319" cy="384721"/>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lang="en-US" sz="2500">
                <a:solidFill>
                  <a:schemeClr val="lt1"/>
                </a:solidFill>
                <a:latin typeface="Oswald Light"/>
                <a:ea typeface="Oswald Light"/>
                <a:cs typeface="Oswald Light"/>
                <a:sym typeface="Oswald Light"/>
              </a:rPr>
              <a:t>AndMI          2023-2024</a:t>
            </a:r>
            <a:endParaRPr sz="2500">
              <a:solidFill>
                <a:schemeClr val="lt1"/>
              </a:solidFill>
              <a:latin typeface="Oswald Light"/>
              <a:ea typeface="Oswald Light"/>
              <a:cs typeface="Oswald Light"/>
              <a:sym typeface="Oswald Light"/>
            </a:endParaRPr>
          </a:p>
        </p:txBody>
      </p:sp>
      <p:sp>
        <p:nvSpPr>
          <p:cNvPr id="134" name="Google Shape;134;p2"/>
          <p:cNvSpPr txBox="1"/>
          <p:nvPr/>
        </p:nvSpPr>
        <p:spPr>
          <a:xfrm>
            <a:off x="6753201" y="219901"/>
            <a:ext cx="5438799" cy="212365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400">
                <a:solidFill>
                  <a:schemeClr val="lt1"/>
                </a:solidFill>
                <a:latin typeface="Oswald"/>
                <a:ea typeface="Oswald"/>
                <a:cs typeface="Oswald"/>
                <a:sym typeface="Oswald"/>
              </a:rPr>
              <a:t>CHIZMA GEOMETRIYA va MUHANDISLIK GRAFIKASI</a:t>
            </a:r>
            <a:endParaRPr/>
          </a:p>
        </p:txBody>
      </p:sp>
      <p:pic>
        <p:nvPicPr>
          <p:cNvPr id="135" name="Google Shape;135;p2"/>
          <p:cNvPicPr preferRelativeResize="0"/>
          <p:nvPr>
            <p:ph idx="2" type="pic"/>
          </p:nvPr>
        </p:nvPicPr>
        <p:blipFill rotWithShape="1">
          <a:blip r:embed="rId3">
            <a:alphaModFix/>
          </a:blip>
          <a:srcRect b="17088" l="0" r="0" t="17089"/>
          <a:stretch/>
        </p:blipFill>
        <p:spPr>
          <a:xfrm>
            <a:off x="-2402541" y="-611683"/>
            <a:ext cx="9047182" cy="9047182"/>
          </a:xfrm>
          <a:prstGeom prst="ellipse">
            <a:avLst/>
          </a:prstGeom>
          <a:solidFill>
            <a:schemeClr val="lt1"/>
          </a:solidFill>
          <a:ln>
            <a:noFill/>
          </a:ln>
        </p:spPr>
      </p:pic>
      <p:sp>
        <p:nvSpPr>
          <p:cNvPr id="136" name="Google Shape;136;p2"/>
          <p:cNvSpPr/>
          <p:nvPr/>
        </p:nvSpPr>
        <p:spPr>
          <a:xfrm>
            <a:off x="2205317" y="6117976"/>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Kevin V. (2022). The Articulated Wall, better known as the I-25 french fries by Herbert Bayer. Unsplash. https://unsplash.com/photos/-NUxh4Xop74</a:t>
            </a:r>
            <a:endParaRPr/>
          </a:p>
        </p:txBody>
      </p:sp>
      <p:sp>
        <p:nvSpPr>
          <p:cNvPr id="137" name="Google Shape;137;p2"/>
          <p:cNvSpPr txBox="1"/>
          <p:nvPr/>
        </p:nvSpPr>
        <p:spPr>
          <a:xfrm>
            <a:off x="6875100" y="3596596"/>
            <a:ext cx="4209224"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Oswald"/>
                <a:ea typeface="Oswald"/>
                <a:cs typeface="Oswald"/>
                <a:sym typeface="Oswald"/>
              </a:rPr>
              <a:t>Tekislikda yotuvchi to‘g’ri chiziq va nuqta. Tekislikning bosh chiziqlari.</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pic>
        <p:nvPicPr>
          <p:cNvPr id="142" name="Google Shape;142;p3"/>
          <p:cNvPicPr preferRelativeResize="0"/>
          <p:nvPr/>
        </p:nvPicPr>
        <p:blipFill rotWithShape="1">
          <a:blip r:embed="rId3">
            <a:alphaModFix/>
          </a:blip>
          <a:srcRect b="0" l="0" r="0" t="0"/>
          <a:stretch/>
        </p:blipFill>
        <p:spPr>
          <a:xfrm>
            <a:off x="286972" y="2501744"/>
            <a:ext cx="1295846" cy="863897"/>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43" name="Google Shape;143;p3"/>
          <p:cNvSpPr/>
          <p:nvPr/>
        </p:nvSpPr>
        <p:spPr>
          <a:xfrm>
            <a:off x="1722587" y="1425785"/>
            <a:ext cx="1650752" cy="301581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998">
                <a:solidFill>
                  <a:schemeClr val="accent1"/>
                </a:solidFill>
                <a:latin typeface="Oswald"/>
                <a:ea typeface="Oswald"/>
                <a:cs typeface="Oswald"/>
                <a:sym typeface="Oswald"/>
              </a:rPr>
              <a:t>1</a:t>
            </a:r>
            <a:endParaRPr b="1" sz="18998">
              <a:solidFill>
                <a:schemeClr val="accent1"/>
              </a:solidFill>
              <a:latin typeface="Oswald"/>
              <a:ea typeface="Oswald"/>
              <a:cs typeface="Oswald"/>
              <a:sym typeface="Oswald"/>
            </a:endParaRPr>
          </a:p>
        </p:txBody>
      </p:sp>
      <p:sp>
        <p:nvSpPr>
          <p:cNvPr id="144" name="Google Shape;144;p3"/>
          <p:cNvSpPr/>
          <p:nvPr/>
        </p:nvSpPr>
        <p:spPr>
          <a:xfrm>
            <a:off x="5309861" y="1425785"/>
            <a:ext cx="1650752" cy="301581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998">
                <a:solidFill>
                  <a:schemeClr val="accent1"/>
                </a:solidFill>
                <a:latin typeface="Oswald"/>
                <a:ea typeface="Oswald"/>
                <a:cs typeface="Oswald"/>
                <a:sym typeface="Oswald"/>
              </a:rPr>
              <a:t>2</a:t>
            </a:r>
            <a:endParaRPr b="1" sz="18998">
              <a:solidFill>
                <a:schemeClr val="accent1"/>
              </a:solidFill>
              <a:latin typeface="Oswald"/>
              <a:ea typeface="Oswald"/>
              <a:cs typeface="Oswald"/>
              <a:sym typeface="Oswald"/>
            </a:endParaRPr>
          </a:p>
        </p:txBody>
      </p:sp>
      <p:sp>
        <p:nvSpPr>
          <p:cNvPr id="145" name="Google Shape;145;p3"/>
          <p:cNvSpPr/>
          <p:nvPr/>
        </p:nvSpPr>
        <p:spPr>
          <a:xfrm>
            <a:off x="8780630" y="1425785"/>
            <a:ext cx="1650752" cy="301581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998">
                <a:solidFill>
                  <a:schemeClr val="accent1"/>
                </a:solidFill>
                <a:latin typeface="Oswald"/>
                <a:ea typeface="Oswald"/>
                <a:cs typeface="Oswald"/>
                <a:sym typeface="Oswald"/>
              </a:rPr>
              <a:t>3</a:t>
            </a:r>
            <a:endParaRPr b="1" sz="18998">
              <a:solidFill>
                <a:schemeClr val="accent1"/>
              </a:solidFill>
              <a:latin typeface="Oswald"/>
              <a:ea typeface="Oswald"/>
              <a:cs typeface="Oswald"/>
              <a:sym typeface="Oswald"/>
            </a:endParaRPr>
          </a:p>
        </p:txBody>
      </p:sp>
      <p:sp>
        <p:nvSpPr>
          <p:cNvPr id="146" name="Google Shape;146;p3"/>
          <p:cNvSpPr txBox="1"/>
          <p:nvPr>
            <p:ph type="title"/>
          </p:nvPr>
        </p:nvSpPr>
        <p:spPr>
          <a:xfrm>
            <a:off x="1019930" y="329666"/>
            <a:ext cx="10515600" cy="1311128"/>
          </a:xfrm>
          <a:prstGeom prst="rect">
            <a:avLst/>
          </a:prstGeom>
          <a:noFill/>
          <a:ln>
            <a:noFill/>
          </a:ln>
        </p:spPr>
        <p:txBody>
          <a:bodyPr anchorCtr="0" anchor="t" bIns="45700" lIns="91425" spcFirstLastPara="1" rIns="91425" wrap="square" tIns="45700">
            <a:spAutoFit/>
          </a:bodyPr>
          <a:lstStyle/>
          <a:p>
            <a:pPr indent="0" lvl="0" marL="0" rtl="0" algn="ctr">
              <a:lnSpc>
                <a:spcPct val="90000"/>
              </a:lnSpc>
              <a:spcBef>
                <a:spcPts val="0"/>
              </a:spcBef>
              <a:spcAft>
                <a:spcPts val="0"/>
              </a:spcAft>
              <a:buClr>
                <a:schemeClr val="accent1"/>
              </a:buClr>
              <a:buSzPts val="4400"/>
              <a:buFont typeface="Oswald"/>
              <a:buNone/>
            </a:pPr>
            <a:r>
              <a:rPr b="1" lang="en-US">
                <a:solidFill>
                  <a:schemeClr val="accent1"/>
                </a:solidFill>
              </a:rPr>
              <a:t>Chizma geometriya va muhandislik grafikasi</a:t>
            </a:r>
            <a:br>
              <a:rPr b="1" lang="en-US">
                <a:solidFill>
                  <a:schemeClr val="accent1"/>
                </a:solidFill>
              </a:rPr>
            </a:br>
            <a:endParaRPr b="1">
              <a:solidFill>
                <a:schemeClr val="accent1"/>
              </a:solidFill>
            </a:endParaRPr>
          </a:p>
        </p:txBody>
      </p:sp>
      <p:sp>
        <p:nvSpPr>
          <p:cNvPr id="147" name="Google Shape;147;p3"/>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spcBef>
                <a:spcPts val="0"/>
              </a:spcBef>
              <a:spcAft>
                <a:spcPts val="0"/>
              </a:spcAft>
              <a:buNone/>
            </a:pPr>
            <a:fld id="{00000000-1234-1234-1234-123412341234}" type="slidenum">
              <a:rPr lang="en-US"/>
              <a:t>‹#›</a:t>
            </a:fld>
            <a:endParaRPr/>
          </a:p>
        </p:txBody>
      </p:sp>
      <p:sp>
        <p:nvSpPr>
          <p:cNvPr id="148" name="Google Shape;148;p3"/>
          <p:cNvSpPr/>
          <p:nvPr/>
        </p:nvSpPr>
        <p:spPr>
          <a:xfrm>
            <a:off x="0" y="90100"/>
            <a:ext cx="65" cy="276999"/>
          </a:xfrm>
          <a:prstGeom prst="rect">
            <a:avLst/>
          </a:prstGeom>
          <a:solidFill>
            <a:srgbClr val="FFFFFF"/>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Oswald Light"/>
              <a:buNone/>
            </a:pPr>
            <a:r>
              <a:t/>
            </a:r>
            <a:endParaRPr b="0" i="0" sz="1800" u="none" cap="none" strike="noStrike">
              <a:solidFill>
                <a:schemeClr val="dk1"/>
              </a:solidFill>
              <a:latin typeface="Arial"/>
              <a:ea typeface="Arial"/>
              <a:cs typeface="Arial"/>
              <a:sym typeface="Arial"/>
            </a:endParaRPr>
          </a:p>
        </p:txBody>
      </p:sp>
      <p:pic>
        <p:nvPicPr>
          <p:cNvPr id="149" name="Google Shape;149;p3"/>
          <p:cNvPicPr preferRelativeResize="0"/>
          <p:nvPr/>
        </p:nvPicPr>
        <p:blipFill rotWithShape="1">
          <a:blip r:embed="rId4">
            <a:alphaModFix/>
          </a:blip>
          <a:srcRect b="0" l="0" r="0" t="0"/>
          <a:stretch/>
        </p:blipFill>
        <p:spPr>
          <a:xfrm flipH="1">
            <a:off x="10537992" y="1902474"/>
            <a:ext cx="1465648" cy="2206869"/>
          </a:xfrm>
          <a:prstGeom prst="rect">
            <a:avLst/>
          </a:prstGeom>
          <a:noFill/>
          <a:ln>
            <a:noFill/>
          </a:ln>
          <a:effectLst>
            <a:outerShdw blurRad="292100" rotWithShape="0" algn="tl" dir="2700000" dist="139700">
              <a:srgbClr val="333333">
                <a:alpha val="64705"/>
              </a:srgbClr>
            </a:outerShdw>
          </a:effectLst>
        </p:spPr>
      </p:pic>
      <p:sp>
        <p:nvSpPr>
          <p:cNvPr id="150" name="Google Shape;150;p3"/>
          <p:cNvSpPr/>
          <p:nvPr/>
        </p:nvSpPr>
        <p:spPr>
          <a:xfrm>
            <a:off x="194382" y="3743293"/>
            <a:ext cx="2008883"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Oswald Light"/>
                <a:ea typeface="Oswald Light"/>
                <a:cs typeface="Oswald Light"/>
                <a:sym typeface="Oswald Light"/>
              </a:rPr>
              <a:t>Free to use under the </a:t>
            </a:r>
            <a:r>
              <a:rPr lang="en-US" sz="1050" u="sng">
                <a:solidFill>
                  <a:schemeClr val="dk1"/>
                </a:solidFill>
                <a:latin typeface="Oswald Light"/>
                <a:ea typeface="Oswald Light"/>
                <a:cs typeface="Oswald Light"/>
                <a:sym typeface="Oswald Light"/>
                <a:hlinkClick r:id="rId5">
                  <a:extLst>
                    <a:ext uri="{A12FA001-AC4F-418D-AE19-62706E023703}">
                      <ahyp:hlinkClr val="tx"/>
                    </a:ext>
                  </a:extLst>
                </a:hlinkClick>
              </a:rPr>
              <a:t>Unsplash License</a:t>
            </a:r>
            <a:r>
              <a:rPr lang="en-US" sz="1050">
                <a:solidFill>
                  <a:schemeClr val="dk1"/>
                </a:solidFill>
                <a:latin typeface="Oswald Light"/>
                <a:ea typeface="Oswald Light"/>
                <a:cs typeface="Oswald Light"/>
                <a:sym typeface="Oswald Light"/>
              </a:rPr>
              <a:t>. </a:t>
            </a:r>
            <a:br>
              <a:rPr lang="en-US" sz="1050">
                <a:solidFill>
                  <a:schemeClr val="dk1"/>
                </a:solidFill>
                <a:latin typeface="Oswald Light"/>
                <a:ea typeface="Oswald Light"/>
                <a:cs typeface="Oswald Light"/>
                <a:sym typeface="Oswald Light"/>
              </a:rPr>
            </a:br>
            <a:r>
              <a:rPr lang="en-US" sz="1050">
                <a:solidFill>
                  <a:schemeClr val="dk1"/>
                </a:solidFill>
                <a:latin typeface="Oswald Light"/>
                <a:ea typeface="Oswald Light"/>
                <a:cs typeface="Oswald Light"/>
                <a:sym typeface="Oswald Light"/>
              </a:rPr>
              <a:t>https://unsplash.com/</a:t>
            </a:r>
            <a:endParaRPr/>
          </a:p>
        </p:txBody>
      </p:sp>
      <p:sp>
        <p:nvSpPr>
          <p:cNvPr id="151" name="Google Shape;151;p3"/>
          <p:cNvSpPr/>
          <p:nvPr/>
        </p:nvSpPr>
        <p:spPr>
          <a:xfrm>
            <a:off x="9990137" y="1241618"/>
            <a:ext cx="2008883"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Oswald Light"/>
                <a:ea typeface="Oswald Light"/>
                <a:cs typeface="Oswald Light"/>
                <a:sym typeface="Oswald Light"/>
              </a:rPr>
              <a:t>Free to use under the </a:t>
            </a:r>
            <a:r>
              <a:rPr lang="en-US" sz="1050" u="sng">
                <a:solidFill>
                  <a:schemeClr val="dk1"/>
                </a:solidFill>
                <a:latin typeface="Oswald Light"/>
                <a:ea typeface="Oswald Light"/>
                <a:cs typeface="Oswald Light"/>
                <a:sym typeface="Oswald Light"/>
                <a:hlinkClick r:id="rId6">
                  <a:extLst>
                    <a:ext uri="{A12FA001-AC4F-418D-AE19-62706E023703}">
                      <ahyp:hlinkClr val="tx"/>
                    </a:ext>
                  </a:extLst>
                </a:hlinkClick>
              </a:rPr>
              <a:t>Unsplash License</a:t>
            </a:r>
            <a:r>
              <a:rPr lang="en-US" sz="1050">
                <a:solidFill>
                  <a:schemeClr val="dk1"/>
                </a:solidFill>
                <a:latin typeface="Oswald Light"/>
                <a:ea typeface="Oswald Light"/>
                <a:cs typeface="Oswald Light"/>
                <a:sym typeface="Oswald Light"/>
              </a:rPr>
              <a:t>. </a:t>
            </a:r>
            <a:br>
              <a:rPr lang="en-US" sz="1050">
                <a:solidFill>
                  <a:schemeClr val="dk1"/>
                </a:solidFill>
                <a:latin typeface="Oswald Light"/>
                <a:ea typeface="Oswald Light"/>
                <a:cs typeface="Oswald Light"/>
                <a:sym typeface="Oswald Light"/>
              </a:rPr>
            </a:br>
            <a:r>
              <a:rPr lang="en-US" sz="1050">
                <a:solidFill>
                  <a:schemeClr val="dk1"/>
                </a:solidFill>
                <a:latin typeface="Oswald Light"/>
                <a:ea typeface="Oswald Light"/>
                <a:cs typeface="Oswald Light"/>
                <a:sym typeface="Oswald Light"/>
              </a:rPr>
              <a:t>https://unsplash.com/</a:t>
            </a:r>
            <a:endParaRPr/>
          </a:p>
        </p:txBody>
      </p:sp>
      <p:sp>
        <p:nvSpPr>
          <p:cNvPr id="152" name="Google Shape;152;p3"/>
          <p:cNvSpPr txBox="1"/>
          <p:nvPr/>
        </p:nvSpPr>
        <p:spPr>
          <a:xfrm>
            <a:off x="791926" y="4486995"/>
            <a:ext cx="3627674" cy="1920526"/>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chemeClr val="accent1"/>
              </a:buClr>
              <a:buSzPts val="4400"/>
              <a:buFont typeface="Oswald"/>
              <a:buNone/>
            </a:pPr>
            <a:r>
              <a:rPr lang="en-US" sz="4400">
                <a:solidFill>
                  <a:schemeClr val="accent1"/>
                </a:solidFill>
                <a:latin typeface="Oswald"/>
                <a:ea typeface="Oswald"/>
                <a:cs typeface="Oswald"/>
                <a:sym typeface="Oswald"/>
              </a:rPr>
              <a:t>1.	Tekislikda yotuvchi to‘g’ri chiziq </a:t>
            </a:r>
            <a:endParaRPr sz="4400">
              <a:solidFill>
                <a:schemeClr val="accent1"/>
              </a:solidFill>
              <a:latin typeface="Oswald"/>
              <a:ea typeface="Oswald"/>
              <a:cs typeface="Oswald"/>
              <a:sym typeface="Oswald"/>
            </a:endParaRPr>
          </a:p>
        </p:txBody>
      </p:sp>
      <p:sp>
        <p:nvSpPr>
          <p:cNvPr id="153" name="Google Shape;153;p3"/>
          <p:cNvSpPr txBox="1"/>
          <p:nvPr/>
        </p:nvSpPr>
        <p:spPr>
          <a:xfrm>
            <a:off x="4282163" y="4483841"/>
            <a:ext cx="3627674" cy="1311128"/>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chemeClr val="accent1"/>
              </a:buClr>
              <a:buSzPts val="4400"/>
              <a:buFont typeface="Oswald"/>
              <a:buNone/>
            </a:pPr>
            <a:r>
              <a:rPr lang="en-US" sz="4400">
                <a:solidFill>
                  <a:schemeClr val="accent1"/>
                </a:solidFill>
                <a:latin typeface="Oswald"/>
                <a:ea typeface="Oswald"/>
                <a:cs typeface="Oswald"/>
                <a:sym typeface="Oswald"/>
              </a:rPr>
              <a:t>2.	Tekislikning bosh chiziqlari. </a:t>
            </a:r>
            <a:endParaRPr sz="4400">
              <a:solidFill>
                <a:schemeClr val="accent1"/>
              </a:solidFill>
              <a:latin typeface="Oswald"/>
              <a:ea typeface="Oswald"/>
              <a:cs typeface="Oswald"/>
              <a:sym typeface="Oswald"/>
            </a:endParaRPr>
          </a:p>
        </p:txBody>
      </p:sp>
      <p:sp>
        <p:nvSpPr>
          <p:cNvPr id="154" name="Google Shape;154;p3"/>
          <p:cNvSpPr txBox="1"/>
          <p:nvPr/>
        </p:nvSpPr>
        <p:spPr>
          <a:xfrm>
            <a:off x="7792169" y="4500163"/>
            <a:ext cx="3627674" cy="1311128"/>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chemeClr val="accent1"/>
              </a:buClr>
              <a:buSzPts val="4400"/>
              <a:buFont typeface="Oswald"/>
              <a:buNone/>
            </a:pPr>
            <a:r>
              <a:rPr lang="en-US" sz="4400">
                <a:solidFill>
                  <a:schemeClr val="accent1"/>
                </a:solidFill>
                <a:latin typeface="Oswald"/>
                <a:ea typeface="Oswald"/>
                <a:cs typeface="Oswald"/>
                <a:sym typeface="Oswald"/>
              </a:rPr>
              <a:t>3.	To`g`ri chiziqning izlari. </a:t>
            </a:r>
            <a:endParaRPr sz="4400">
              <a:solidFill>
                <a:schemeClr val="accent1"/>
              </a:solidFill>
              <a:latin typeface="Oswald"/>
              <a:ea typeface="Oswald"/>
              <a:cs typeface="Oswald"/>
              <a:sym typeface="Oswald"/>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4"/>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160" name="Google Shape;160;p4"/>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161" name="Google Shape;161;p4"/>
          <p:cNvSpPr txBox="1"/>
          <p:nvPr/>
        </p:nvSpPr>
        <p:spPr>
          <a:xfrm>
            <a:off x="1249680" y="464657"/>
            <a:ext cx="9966960" cy="170424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u="sng" strike="noStrike">
                <a:solidFill>
                  <a:schemeClr val="accent1"/>
                </a:solidFill>
                <a:latin typeface="Times New Roman"/>
                <a:ea typeface="Times New Roman"/>
                <a:cs typeface="Times New Roman"/>
                <a:sym typeface="Times New Roman"/>
                <a:hlinkClick r:id="rId3">
                  <a:extLst>
                    <a:ext uri="{A12FA001-AC4F-418D-AE19-62706E023703}">
                      <ahyp:hlinkClr val="tx"/>
                    </a:ext>
                  </a:extLst>
                </a:hlinkClick>
              </a:rPr>
              <a:t>To'g'ri chiziq </a:t>
            </a:r>
            <a:r>
              <a:rPr lang="en-US" sz="1800">
                <a:solidFill>
                  <a:schemeClr val="accent1"/>
                </a:solidFill>
                <a:latin typeface="Times New Roman"/>
                <a:ea typeface="Times New Roman"/>
                <a:cs typeface="Times New Roman"/>
                <a:sym typeface="Times New Roman"/>
              </a:rPr>
              <a:t>eng oddiy geometrik figura hisoblanadi. Fazodagi bir-biridan farqli ikkita A va Bnuqtalarni o'zaro tutashtirib, uni ikki qarama-qarshi tomonga cheksiz davom ettirilsa to'g'ri chiziq hosil bo'ladi (1-rasm).</a:t>
            </a:r>
            <a:endParaRPr sz="1100">
              <a:solidFill>
                <a:schemeClr val="accent1"/>
              </a:solidFill>
              <a:latin typeface="Arial"/>
              <a:ea typeface="Arial"/>
              <a:cs typeface="Arial"/>
              <a:sym typeface="Arial"/>
            </a:endParaRPr>
          </a:p>
          <a:p>
            <a:pPr indent="0" lvl="0" marL="0" marR="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To'g'ri chiziqning ikki nuqta bilan chegaralangan qismi </a:t>
            </a:r>
            <a:r>
              <a:rPr i="1" lang="en-US" sz="1800">
                <a:solidFill>
                  <a:schemeClr val="accent1"/>
                </a:solidFill>
                <a:latin typeface="Times New Roman"/>
                <a:ea typeface="Times New Roman"/>
                <a:cs typeface="Times New Roman"/>
                <a:sym typeface="Times New Roman"/>
              </a:rPr>
              <a:t>to 'g'ri chiziq kesmasi </a:t>
            </a:r>
            <a:r>
              <a:rPr lang="en-US" sz="1800">
                <a:solidFill>
                  <a:schemeClr val="accent1"/>
                </a:solidFill>
                <a:latin typeface="Times New Roman"/>
                <a:ea typeface="Times New Roman"/>
                <a:cs typeface="Times New Roman"/>
                <a:sym typeface="Times New Roman"/>
              </a:rPr>
              <a:t>deyiladi.</a:t>
            </a:r>
            <a:endParaRPr sz="1100">
              <a:solidFill>
                <a:schemeClr val="accent1"/>
              </a:solidFill>
              <a:latin typeface="Arial"/>
              <a:ea typeface="Arial"/>
              <a:cs typeface="Arial"/>
              <a:sym typeface="Arial"/>
            </a:endParaRPr>
          </a:p>
        </p:txBody>
      </p:sp>
      <p:pic>
        <p:nvPicPr>
          <p:cNvPr id="162" name="Google Shape;162;p4"/>
          <p:cNvPicPr preferRelativeResize="0"/>
          <p:nvPr/>
        </p:nvPicPr>
        <p:blipFill rotWithShape="1">
          <a:blip r:embed="rId4">
            <a:alphaModFix/>
          </a:blip>
          <a:srcRect b="0" l="0" r="0" t="0"/>
          <a:stretch/>
        </p:blipFill>
        <p:spPr>
          <a:xfrm>
            <a:off x="3165086" y="2447290"/>
            <a:ext cx="6326894" cy="2947670"/>
          </a:xfrm>
          <a:prstGeom prst="rect">
            <a:avLst/>
          </a:prstGeom>
          <a:noFill/>
          <a:ln>
            <a:noFill/>
          </a:ln>
        </p:spPr>
      </p:pic>
      <p:sp>
        <p:nvSpPr>
          <p:cNvPr id="163" name="Google Shape;163;p4"/>
          <p:cNvSpPr txBox="1"/>
          <p:nvPr/>
        </p:nvSpPr>
        <p:spPr>
          <a:xfrm>
            <a:off x="3048000" y="5616709"/>
            <a:ext cx="6096000" cy="457754"/>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1-rasm</a:t>
            </a:r>
            <a:endParaRPr sz="1100">
              <a:solidFill>
                <a:schemeClr val="accen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5"/>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169" name="Google Shape;169;p5"/>
          <p:cNvPicPr preferRelativeResize="0"/>
          <p:nvPr/>
        </p:nvPicPr>
        <p:blipFill rotWithShape="1">
          <a:blip r:embed="rId3">
            <a:alphaModFix/>
          </a:blip>
          <a:srcRect b="0" l="0" r="0" t="0"/>
          <a:stretch/>
        </p:blipFill>
        <p:spPr>
          <a:xfrm>
            <a:off x="8737170" y="1160584"/>
            <a:ext cx="3188223" cy="4800600"/>
          </a:xfrm>
          <a:prstGeom prst="rect">
            <a:avLst/>
          </a:prstGeom>
          <a:noFill/>
          <a:ln>
            <a:noFill/>
          </a:ln>
          <a:effectLst>
            <a:outerShdw blurRad="190500" rotWithShape="0" algn="tl">
              <a:srgbClr val="000000">
                <a:alpha val="69803"/>
              </a:srgbClr>
            </a:outerShdw>
          </a:effectLst>
        </p:spPr>
      </p:pic>
      <p:sp>
        <p:nvSpPr>
          <p:cNvPr id="170" name="Google Shape;170;p5"/>
          <p:cNvSpPr/>
          <p:nvPr/>
        </p:nvSpPr>
        <p:spPr>
          <a:xfrm>
            <a:off x="8845927" y="6220038"/>
            <a:ext cx="2008883"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Oswald Light"/>
                <a:ea typeface="Oswald Light"/>
                <a:cs typeface="Oswald Light"/>
                <a:sym typeface="Oswald Light"/>
              </a:rPr>
              <a:t>Free to use under the </a:t>
            </a:r>
            <a:r>
              <a:rPr lang="en-US" sz="1050" u="sng">
                <a:solidFill>
                  <a:schemeClr val="dk1"/>
                </a:solidFill>
                <a:latin typeface="Oswald Light"/>
                <a:ea typeface="Oswald Light"/>
                <a:cs typeface="Oswald Light"/>
                <a:sym typeface="Oswald Light"/>
                <a:hlinkClick r:id="rId4">
                  <a:extLst>
                    <a:ext uri="{A12FA001-AC4F-418D-AE19-62706E023703}">
                      <ahyp:hlinkClr val="tx"/>
                    </a:ext>
                  </a:extLst>
                </a:hlinkClick>
              </a:rPr>
              <a:t>Unsplash License</a:t>
            </a:r>
            <a:r>
              <a:rPr lang="en-US" sz="1050">
                <a:solidFill>
                  <a:schemeClr val="dk1"/>
                </a:solidFill>
                <a:latin typeface="Oswald Light"/>
                <a:ea typeface="Oswald Light"/>
                <a:cs typeface="Oswald Light"/>
                <a:sym typeface="Oswald Light"/>
              </a:rPr>
              <a:t>. </a:t>
            </a:r>
            <a:br>
              <a:rPr lang="en-US" sz="1050">
                <a:solidFill>
                  <a:schemeClr val="dk1"/>
                </a:solidFill>
                <a:latin typeface="Oswald Light"/>
                <a:ea typeface="Oswald Light"/>
                <a:cs typeface="Oswald Light"/>
                <a:sym typeface="Oswald Light"/>
              </a:rPr>
            </a:br>
            <a:r>
              <a:rPr lang="en-US" sz="1050">
                <a:solidFill>
                  <a:schemeClr val="dk1"/>
                </a:solidFill>
                <a:latin typeface="Oswald Light"/>
                <a:ea typeface="Oswald Light"/>
                <a:cs typeface="Oswald Light"/>
                <a:sym typeface="Oswald Light"/>
              </a:rPr>
              <a:t>https://unsplash.com/</a:t>
            </a:r>
            <a:endParaRPr/>
          </a:p>
        </p:txBody>
      </p:sp>
      <p:sp>
        <p:nvSpPr>
          <p:cNvPr id="171" name="Google Shape;171;p5"/>
          <p:cNvSpPr txBox="1"/>
          <p:nvPr/>
        </p:nvSpPr>
        <p:spPr>
          <a:xfrm>
            <a:off x="924560" y="270750"/>
            <a:ext cx="7091680" cy="5790303"/>
          </a:xfrm>
          <a:prstGeom prst="rect">
            <a:avLst/>
          </a:prstGeom>
          <a:noFill/>
          <a:ln>
            <a:noFill/>
          </a:ln>
        </p:spPr>
        <p:txBody>
          <a:bodyPr anchorCtr="0" anchor="t" bIns="45700" lIns="91425" spcFirstLastPara="1" rIns="91425" wrap="square" tIns="45700">
            <a:spAutoFit/>
          </a:bodyPr>
          <a:lstStyle/>
          <a:p>
            <a:pPr indent="0" lvl="0" marL="0" marR="38100" rtl="0" algn="just">
              <a:lnSpc>
                <a:spcPct val="150000"/>
              </a:lnSpc>
              <a:spcBef>
                <a:spcPts val="0"/>
              </a:spcBef>
              <a:spcAft>
                <a:spcPts val="0"/>
              </a:spcAft>
              <a:buNone/>
            </a:pPr>
            <a:r>
              <a:rPr b="0" i="0" lang="en-US" sz="1800" u="sng">
                <a:solidFill>
                  <a:schemeClr val="accent1"/>
                </a:solidFill>
                <a:latin typeface="Times New Roman"/>
                <a:ea typeface="Times New Roman"/>
                <a:cs typeface="Times New Roman"/>
                <a:sym typeface="Times New Roman"/>
              </a:rPr>
              <a:t>Ta’rif. </a:t>
            </a:r>
            <a:r>
              <a:rPr lang="en-US" sz="1800">
                <a:solidFill>
                  <a:schemeClr val="accent1"/>
                </a:solidFill>
                <a:latin typeface="Times New Roman"/>
                <a:ea typeface="Times New Roman"/>
                <a:cs typeface="Times New Roman"/>
                <a:sym typeface="Times New Roman"/>
              </a:rPr>
              <a:t>Proveksivalar tekisliklarining birortasiga parallel yoki perpendikulyar bo’lmagan to’g’ri chiziq umumiy vaziyatdagi to’gri chiziq deyiladi.</a:t>
            </a:r>
            <a:endParaRPr/>
          </a:p>
          <a:p>
            <a:pPr indent="0" lvl="0" marL="0" marR="38100" rtl="0" algn="just">
              <a:lnSpc>
                <a:spcPct val="150000"/>
              </a:lnSpc>
              <a:spcBef>
                <a:spcPts val="900"/>
              </a:spcBef>
              <a:spcAft>
                <a:spcPts val="0"/>
              </a:spcAft>
              <a:buNone/>
            </a:pPr>
            <a:r>
              <a:rPr lang="en-US" sz="1800">
                <a:solidFill>
                  <a:schemeClr val="accent1"/>
                </a:solidFill>
                <a:latin typeface="Times New Roman"/>
                <a:ea typeface="Times New Roman"/>
                <a:cs typeface="Times New Roman"/>
                <a:sym typeface="Times New Roman"/>
              </a:rPr>
              <a:t>To'g'ri chiziqning gorizontal va frontal proyeksiyalariga asosan uning profil proyeksiyasini yasash mumkin. Buning uchun uning tanlab olingan </a:t>
            </a:r>
            <a:r>
              <a:rPr i="1" lang="en-US" sz="1800">
                <a:solidFill>
                  <a:schemeClr val="accent1"/>
                </a:solidFill>
                <a:latin typeface="Times New Roman"/>
                <a:ea typeface="Times New Roman"/>
                <a:cs typeface="Times New Roman"/>
                <a:sym typeface="Times New Roman"/>
              </a:rPr>
              <a:t>A</a:t>
            </a:r>
            <a:r>
              <a:rPr lang="en-US" sz="1800">
                <a:solidFill>
                  <a:schemeClr val="accent1"/>
                </a:solidFill>
                <a:latin typeface="Times New Roman"/>
                <a:ea typeface="Times New Roman"/>
                <a:cs typeface="Times New Roman"/>
                <a:sym typeface="Times New Roman"/>
              </a:rPr>
              <a:t> va </a:t>
            </a:r>
            <a:r>
              <a:rPr i="1" lang="en-US" sz="1800">
                <a:solidFill>
                  <a:schemeClr val="accent1"/>
                </a:solidFill>
                <a:latin typeface="Times New Roman"/>
                <a:ea typeface="Times New Roman"/>
                <a:cs typeface="Times New Roman"/>
                <a:sym typeface="Times New Roman"/>
              </a:rPr>
              <a:t>B </a:t>
            </a:r>
            <a:r>
              <a:rPr lang="en-US" sz="1800">
                <a:solidFill>
                  <a:schemeClr val="accent1"/>
                </a:solidFill>
                <a:latin typeface="Times New Roman"/>
                <a:ea typeface="Times New Roman"/>
                <a:cs typeface="Times New Roman"/>
                <a:sym typeface="Times New Roman"/>
              </a:rPr>
              <a:t>nuqtalarning profil proyeksiyalari yasaladi va ular o'zaro tutashtiriladi (2-rasm).</a:t>
            </a:r>
            <a:endParaRPr sz="1800">
              <a:solidFill>
                <a:schemeClr val="accent1"/>
              </a:solidFill>
              <a:latin typeface="Times New Roman"/>
              <a:ea typeface="Times New Roman"/>
              <a:cs typeface="Times New Roman"/>
              <a:sym typeface="Times New Roman"/>
            </a:endParaRPr>
          </a:p>
          <a:p>
            <a:pPr indent="0" lvl="0" marL="0" marR="38100" rtl="0" algn="just">
              <a:lnSpc>
                <a:spcPct val="150000"/>
              </a:lnSpc>
              <a:spcBef>
                <a:spcPts val="900"/>
              </a:spcBef>
              <a:spcAft>
                <a:spcPts val="0"/>
              </a:spcAft>
              <a:buNone/>
            </a:pPr>
            <a:r>
              <a:rPr lang="en-US" sz="1800">
                <a:solidFill>
                  <a:schemeClr val="accent1"/>
                </a:solidFill>
                <a:latin typeface="Times New Roman"/>
                <a:ea typeface="Times New Roman"/>
                <a:cs typeface="Times New Roman"/>
                <a:sym typeface="Times New Roman"/>
              </a:rPr>
              <a:t>Umumiy vaziyatdagi to'g'ri chiziqning ortogonal proyeksiyalari to'g'ri chiziqlar bo'lib, ular proyeksiyalar o'qlariga nisbatan o'tkir burchaklarni tashkil etadi. Bu burchaklarni </a:t>
            </a:r>
            <a:r>
              <a:rPr i="1" lang="en-US" sz="1800">
                <a:solidFill>
                  <a:schemeClr val="accent1"/>
                </a:solidFill>
                <a:latin typeface="Times New Roman"/>
                <a:ea typeface="Times New Roman"/>
                <a:cs typeface="Times New Roman"/>
                <a:sym typeface="Times New Roman"/>
              </a:rPr>
              <a:t>а,</a:t>
            </a:r>
            <a:r>
              <a:rPr lang="en-US" sz="1800">
                <a:solidFill>
                  <a:schemeClr val="accent1"/>
                </a:solidFill>
                <a:latin typeface="Times New Roman"/>
                <a:ea typeface="Times New Roman"/>
                <a:cs typeface="Times New Roman"/>
                <a:sym typeface="Times New Roman"/>
              </a:rPr>
              <a:t> в, y xarflari bilan belgilanadi.</a:t>
            </a:r>
            <a:endParaRPr sz="1800">
              <a:solidFill>
                <a:schemeClr val="accent1"/>
              </a:solidFill>
              <a:latin typeface="Times New Roman"/>
              <a:ea typeface="Times New Roman"/>
              <a:cs typeface="Times New Roman"/>
              <a:sym typeface="Times New Roman"/>
            </a:endParaRPr>
          </a:p>
          <a:p>
            <a:pPr indent="0" lvl="0" marL="0" marR="38100" rtl="0" algn="just">
              <a:lnSpc>
                <a:spcPct val="150000"/>
              </a:lnSpc>
              <a:spcBef>
                <a:spcPts val="900"/>
              </a:spcBef>
              <a:spcAft>
                <a:spcPts val="0"/>
              </a:spcAft>
              <a:buNone/>
            </a:pPr>
            <a:r>
              <a:rPr i="1" lang="en-US" sz="1800">
                <a:solidFill>
                  <a:schemeClr val="accent1"/>
                </a:solidFill>
                <a:latin typeface="Times New Roman"/>
                <a:ea typeface="Times New Roman"/>
                <a:cs typeface="Times New Roman"/>
                <a:sym typeface="Times New Roman"/>
              </a:rPr>
              <a:t>а</a:t>
            </a:r>
            <a:r>
              <a:rPr lang="en-US" sz="1800">
                <a:solidFill>
                  <a:schemeClr val="accent1"/>
                </a:solidFill>
                <a:latin typeface="Times New Roman"/>
                <a:ea typeface="Times New Roman"/>
                <a:cs typeface="Times New Roman"/>
                <a:sym typeface="Times New Roman"/>
              </a:rPr>
              <a:t> в у burchaklar AB kesmaning H, V, W proyeksiyalar tekisliklari bilan mos ravishda hosil qilgan burchaklaridir. Umumiy vaziyatdagi to'g'ri chiziq kesmasi proyeksiyalar tekisliklariga qisqarib proyeksiyalanadi. </a:t>
            </a:r>
            <a:endParaRPr sz="1800">
              <a:solidFill>
                <a:schemeClr val="accent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6"/>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177" name="Google Shape;177;p6"/>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178" name="Google Shape;178;p6"/>
          <p:cNvPicPr preferRelativeResize="0"/>
          <p:nvPr/>
        </p:nvPicPr>
        <p:blipFill rotWithShape="1">
          <a:blip r:embed="rId3">
            <a:alphaModFix/>
          </a:blip>
          <a:srcRect b="3983" l="28055" r="33050" t="16150"/>
          <a:stretch/>
        </p:blipFill>
        <p:spPr>
          <a:xfrm>
            <a:off x="6396989" y="464184"/>
            <a:ext cx="4638543" cy="4575175"/>
          </a:xfrm>
          <a:prstGeom prst="rect">
            <a:avLst/>
          </a:prstGeom>
          <a:noFill/>
          <a:ln>
            <a:noFill/>
          </a:ln>
        </p:spPr>
      </p:pic>
      <p:sp>
        <p:nvSpPr>
          <p:cNvPr id="179" name="Google Shape;179;p6"/>
          <p:cNvSpPr txBox="1"/>
          <p:nvPr/>
        </p:nvSpPr>
        <p:spPr>
          <a:xfrm>
            <a:off x="6870677" y="5169122"/>
            <a:ext cx="4460240" cy="498663"/>
          </a:xfrm>
          <a:prstGeom prst="rect">
            <a:avLst/>
          </a:prstGeom>
          <a:noFill/>
          <a:ln>
            <a:noFill/>
          </a:ln>
        </p:spPr>
        <p:txBody>
          <a:bodyPr anchorCtr="0" anchor="t" bIns="45700" lIns="91425" spcFirstLastPara="1" rIns="91425" wrap="square" tIns="45700">
            <a:spAutoFit/>
          </a:bodyPr>
          <a:lstStyle/>
          <a:p>
            <a:pPr indent="449580" lvl="0" marL="1348740" marR="177800" rtl="0" algn="just">
              <a:lnSpc>
                <a:spcPct val="150000"/>
              </a:lnSpc>
              <a:spcBef>
                <a:spcPts val="0"/>
              </a:spcBef>
              <a:spcAft>
                <a:spcPts val="0"/>
              </a:spcAft>
              <a:buNone/>
            </a:pPr>
            <a:r>
              <a:rPr i="1" lang="en-US" sz="2000">
                <a:solidFill>
                  <a:schemeClr val="accent1"/>
                </a:solidFill>
                <a:latin typeface="Times New Roman"/>
                <a:ea typeface="Times New Roman"/>
                <a:cs typeface="Times New Roman"/>
                <a:sym typeface="Times New Roman"/>
              </a:rPr>
              <a:t>1.2</a:t>
            </a:r>
            <a:r>
              <a:rPr lang="en-US" sz="2000">
                <a:solidFill>
                  <a:schemeClr val="accent1"/>
                </a:solidFill>
                <a:latin typeface="Times New Roman"/>
                <a:ea typeface="Times New Roman"/>
                <a:cs typeface="Times New Roman"/>
                <a:sym typeface="Times New Roman"/>
              </a:rPr>
              <a:t>- rasm</a:t>
            </a:r>
            <a:endParaRPr sz="2000">
              <a:solidFill>
                <a:schemeClr val="accent1"/>
              </a:solidFill>
              <a:latin typeface="Times New Roman"/>
              <a:ea typeface="Times New Roman"/>
              <a:cs typeface="Times New Roman"/>
              <a:sym typeface="Times New Roman"/>
            </a:endParaRPr>
          </a:p>
        </p:txBody>
      </p:sp>
      <p:sp>
        <p:nvSpPr>
          <p:cNvPr id="180" name="Google Shape;180;p6"/>
          <p:cNvSpPr txBox="1"/>
          <p:nvPr/>
        </p:nvSpPr>
        <p:spPr>
          <a:xfrm>
            <a:off x="609600" y="1024400"/>
            <a:ext cx="6096000" cy="3845733"/>
          </a:xfrm>
          <a:prstGeom prst="rect">
            <a:avLst/>
          </a:prstGeom>
          <a:noFill/>
          <a:ln>
            <a:noFill/>
          </a:ln>
        </p:spPr>
        <p:txBody>
          <a:bodyPr anchorCtr="0" anchor="t" bIns="45700" lIns="91425" spcFirstLastPara="1" rIns="91425" wrap="square" tIns="45700">
            <a:spAutoFit/>
          </a:bodyPr>
          <a:lstStyle/>
          <a:p>
            <a:pPr indent="0" lvl="0" marL="0" marR="177800" rtl="0" algn="just">
              <a:lnSpc>
                <a:spcPct val="150000"/>
              </a:lnSpc>
              <a:spcBef>
                <a:spcPts val="0"/>
              </a:spcBef>
              <a:spcAft>
                <a:spcPts val="0"/>
              </a:spcAft>
              <a:buNone/>
            </a:pPr>
            <a:r>
              <a:rPr b="0" i="0" lang="en-US" sz="2000" u="sng">
                <a:solidFill>
                  <a:schemeClr val="accent1"/>
                </a:solidFill>
                <a:latin typeface="Times New Roman"/>
                <a:ea typeface="Times New Roman"/>
                <a:cs typeface="Times New Roman"/>
                <a:sym typeface="Times New Roman"/>
              </a:rPr>
              <a:t>Ta’rif</a:t>
            </a:r>
            <a:r>
              <a:rPr lang="en-US" sz="2000">
                <a:solidFill>
                  <a:schemeClr val="accent1"/>
                </a:solidFill>
                <a:latin typeface="Times New Roman"/>
                <a:ea typeface="Times New Roman"/>
                <a:cs typeface="Times New Roman"/>
                <a:sym typeface="Times New Roman"/>
              </a:rPr>
              <a:t>. Proyeksiyalar tekisligiga parallel, perpendikulyar bo'lgan yoki proyeksiyalar tekisligiga tegishli bo'lgan to'g'ri chiziq xususiy vaziyatdagi to’g’ri chiziq deyiladi.</a:t>
            </a:r>
            <a:endParaRPr/>
          </a:p>
          <a:p>
            <a:pPr indent="0" lvl="0" marL="0" marR="0" rtl="0" algn="just">
              <a:lnSpc>
                <a:spcPct val="150000"/>
              </a:lnSpc>
              <a:spcBef>
                <a:spcPts val="3560"/>
              </a:spcBef>
              <a:spcAft>
                <a:spcPts val="0"/>
              </a:spcAft>
              <a:buNone/>
            </a:pPr>
            <a:r>
              <a:rPr lang="en-US" sz="2000">
                <a:solidFill>
                  <a:schemeClr val="accent1"/>
                </a:solidFill>
                <a:latin typeface="Times New Roman"/>
                <a:ea typeface="Times New Roman"/>
                <a:cs typeface="Times New Roman"/>
                <a:sym typeface="Times New Roman"/>
              </a:rPr>
              <a:t>Proyeksiyalar tekisligiga parallel to’g’ri chiziqlar</a:t>
            </a:r>
            <a:endParaRPr sz="2000">
              <a:solidFill>
                <a:schemeClr val="accent1"/>
              </a:solidFill>
              <a:latin typeface="Times New Roman"/>
              <a:ea typeface="Times New Roman"/>
              <a:cs typeface="Times New Roman"/>
              <a:sym typeface="Times New Roman"/>
            </a:endParaRPr>
          </a:p>
          <a:p>
            <a:pPr indent="0" lvl="0" marL="0" marR="406400" rtl="0" algn="just">
              <a:lnSpc>
                <a:spcPct val="150000"/>
              </a:lnSpc>
              <a:spcBef>
                <a:spcPts val="940"/>
              </a:spcBef>
              <a:spcAft>
                <a:spcPts val="0"/>
              </a:spcAft>
              <a:buNone/>
            </a:pPr>
            <a:r>
              <a:rPr lang="en-US" sz="2000">
                <a:solidFill>
                  <a:schemeClr val="accent1"/>
                </a:solidFill>
                <a:latin typeface="Times New Roman"/>
                <a:ea typeface="Times New Roman"/>
                <a:cs typeface="Times New Roman"/>
                <a:sym typeface="Times New Roman"/>
              </a:rPr>
              <a:t>Gorizontal to’g’ri chiziq. Gorizontal proyeksiyalar tekisligi </a:t>
            </a:r>
            <a:r>
              <a:rPr i="1" lang="en-US" sz="2000">
                <a:solidFill>
                  <a:schemeClr val="accent1"/>
                </a:solidFill>
                <a:latin typeface="Times New Roman"/>
                <a:ea typeface="Times New Roman"/>
                <a:cs typeface="Times New Roman"/>
                <a:sym typeface="Times New Roman"/>
              </a:rPr>
              <a:t>H</a:t>
            </a:r>
            <a:r>
              <a:rPr lang="en-US" sz="2000">
                <a:solidFill>
                  <a:schemeClr val="accent1"/>
                </a:solidFill>
                <a:latin typeface="Times New Roman"/>
                <a:ea typeface="Times New Roman"/>
                <a:cs typeface="Times New Roman"/>
                <a:sym typeface="Times New Roman"/>
              </a:rPr>
              <a:t> ga parallel to'g'ri chiziq </a:t>
            </a:r>
            <a:r>
              <a:rPr i="1" lang="en-US" sz="2000">
                <a:solidFill>
                  <a:schemeClr val="accent1"/>
                </a:solidFill>
                <a:latin typeface="Times New Roman"/>
                <a:ea typeface="Times New Roman"/>
                <a:cs typeface="Times New Roman"/>
                <a:sym typeface="Times New Roman"/>
              </a:rPr>
              <a:t>gorizontal chiziq</a:t>
            </a:r>
            <a:r>
              <a:rPr lang="en-US" sz="2000">
                <a:solidFill>
                  <a:schemeClr val="accent1"/>
                </a:solidFill>
                <a:latin typeface="Times New Roman"/>
                <a:ea typeface="Times New Roman"/>
                <a:cs typeface="Times New Roman"/>
                <a:sym typeface="Times New Roman"/>
              </a:rPr>
              <a:t> (yoki </a:t>
            </a:r>
            <a:r>
              <a:rPr i="1" lang="en-US" sz="2000">
                <a:solidFill>
                  <a:schemeClr val="accent1"/>
                </a:solidFill>
                <a:latin typeface="Times New Roman"/>
                <a:ea typeface="Times New Roman"/>
                <a:cs typeface="Times New Roman"/>
                <a:sym typeface="Times New Roman"/>
              </a:rPr>
              <a:t>gorizontal)</a:t>
            </a:r>
            <a:r>
              <a:rPr lang="en-US" sz="2000">
                <a:solidFill>
                  <a:schemeClr val="accent1"/>
                </a:solidFill>
                <a:latin typeface="Times New Roman"/>
                <a:ea typeface="Times New Roman"/>
                <a:cs typeface="Times New Roman"/>
                <a:sym typeface="Times New Roman"/>
              </a:rPr>
              <a:t> deb ataladi </a:t>
            </a:r>
            <a:r>
              <a:rPr i="1" lang="en-US" sz="2000">
                <a:solidFill>
                  <a:schemeClr val="accent1"/>
                </a:solidFill>
                <a:latin typeface="Times New Roman"/>
                <a:ea typeface="Times New Roman"/>
                <a:cs typeface="Times New Roman"/>
                <a:sym typeface="Times New Roman"/>
              </a:rPr>
              <a:t>(2</a:t>
            </a:r>
            <a:r>
              <a:rPr lang="en-US" sz="2000">
                <a:solidFill>
                  <a:schemeClr val="accent1"/>
                </a:solidFill>
                <a:latin typeface="Times New Roman"/>
                <a:ea typeface="Times New Roman"/>
                <a:cs typeface="Times New Roman"/>
                <a:sym typeface="Times New Roman"/>
              </a:rPr>
              <a:t>- rasm).</a:t>
            </a:r>
            <a:endParaRPr sz="2000">
              <a:solidFill>
                <a:schemeClr val="accent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7"/>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186" name="Google Shape;186;p7"/>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187" name="Google Shape;187;p7"/>
          <p:cNvPicPr preferRelativeResize="0"/>
          <p:nvPr/>
        </p:nvPicPr>
        <p:blipFill rotWithShape="1">
          <a:blip r:embed="rId3">
            <a:alphaModFix/>
          </a:blip>
          <a:srcRect b="0" l="0" r="0" t="0"/>
          <a:stretch/>
        </p:blipFill>
        <p:spPr>
          <a:xfrm>
            <a:off x="1337190" y="673534"/>
            <a:ext cx="9366308" cy="3112135"/>
          </a:xfrm>
          <a:prstGeom prst="rect">
            <a:avLst/>
          </a:prstGeom>
          <a:noFill/>
          <a:ln>
            <a:noFill/>
          </a:ln>
        </p:spPr>
      </p:pic>
      <p:sp>
        <p:nvSpPr>
          <p:cNvPr id="188" name="Google Shape;188;p7"/>
          <p:cNvSpPr txBox="1"/>
          <p:nvPr/>
        </p:nvSpPr>
        <p:spPr>
          <a:xfrm>
            <a:off x="3149600" y="3907497"/>
            <a:ext cx="6096000" cy="458074"/>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2-rasm</a:t>
            </a:r>
            <a:endParaRPr sz="1800">
              <a:solidFill>
                <a:schemeClr val="accent1"/>
              </a:solidFill>
              <a:latin typeface="Times New Roman"/>
              <a:ea typeface="Times New Roman"/>
              <a:cs typeface="Times New Roman"/>
              <a:sym typeface="Times New Roman"/>
            </a:endParaRPr>
          </a:p>
        </p:txBody>
      </p:sp>
      <p:sp>
        <p:nvSpPr>
          <p:cNvPr id="189" name="Google Shape;189;p7"/>
          <p:cNvSpPr txBox="1"/>
          <p:nvPr/>
        </p:nvSpPr>
        <p:spPr>
          <a:xfrm>
            <a:off x="1116179" y="4172094"/>
            <a:ext cx="9959642" cy="2120068"/>
          </a:xfrm>
          <a:prstGeom prst="rect">
            <a:avLst/>
          </a:prstGeom>
          <a:noFill/>
          <a:ln>
            <a:noFill/>
          </a:ln>
        </p:spPr>
        <p:txBody>
          <a:bodyPr anchorCtr="0" anchor="t" bIns="45700" lIns="91425" spcFirstLastPara="1" rIns="91425" wrap="square" tIns="45700">
            <a:spAutoFit/>
          </a:bodyPr>
          <a:lstStyle/>
          <a:p>
            <a:pPr indent="0" lvl="0" marL="0" marR="17780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Gorizontalning barcha nuqtalari H teklslikdan baravar masofada bo'lgani uchun chizmada uning frontal proyeksiyasi </a:t>
            </a:r>
            <a:r>
              <a:rPr i="1" lang="en-US" sz="1800">
                <a:solidFill>
                  <a:schemeClr val="accent1"/>
                </a:solidFill>
                <a:latin typeface="Times New Roman"/>
                <a:ea typeface="Times New Roman"/>
                <a:cs typeface="Times New Roman"/>
                <a:sym typeface="Times New Roman"/>
              </a:rPr>
              <a:t>Ox</a:t>
            </a:r>
            <a:r>
              <a:rPr lang="en-US" sz="1800">
                <a:solidFill>
                  <a:schemeClr val="accent1"/>
                </a:solidFill>
                <a:latin typeface="Times New Roman"/>
                <a:ea typeface="Times New Roman"/>
                <a:cs typeface="Times New Roman"/>
                <a:sym typeface="Times New Roman"/>
              </a:rPr>
              <a:t> o'qiga, profil proyeksiyasi esa </a:t>
            </a:r>
            <a:r>
              <a:rPr i="1" lang="en-US" sz="1800">
                <a:solidFill>
                  <a:schemeClr val="accent1"/>
                </a:solidFill>
                <a:latin typeface="Times New Roman"/>
                <a:ea typeface="Times New Roman"/>
                <a:cs typeface="Times New Roman"/>
                <a:sym typeface="Times New Roman"/>
              </a:rPr>
              <a:t>Oy</a:t>
            </a:r>
            <a:r>
              <a:rPr lang="en-US" sz="1800">
                <a:solidFill>
                  <a:schemeClr val="accent1"/>
                </a:solidFill>
                <a:latin typeface="Times New Roman"/>
                <a:ea typeface="Times New Roman"/>
                <a:cs typeface="Times New Roman"/>
                <a:sym typeface="Times New Roman"/>
              </a:rPr>
              <a:t> o'qiga parallel bo'ladi. Gorizontalning gorizontal proyeksiyasi ixtiyoriy vaziyatda bo'ladi.Bu chiziq kesmasining gorizontal proyeksiyasi o'zining haqiqiy o'lchamiga teng bo'lib proyeksiyalanadi. Chizmadagi p va у burchaklar gorizontalning V va W tekisliklari bilan hosil qilgan burchaklarining haqiqiy kattaligi bo'ladi, ya'ni:</a:t>
            </a:r>
            <a:endParaRPr sz="1800">
              <a:solidFill>
                <a:schemeClr val="accent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8"/>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195" name="Google Shape;195;p8"/>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196" name="Google Shape;196;p8"/>
          <p:cNvSpPr txBox="1"/>
          <p:nvPr/>
        </p:nvSpPr>
        <p:spPr>
          <a:xfrm>
            <a:off x="1026160" y="480268"/>
            <a:ext cx="10657840" cy="1704569"/>
          </a:xfrm>
          <a:prstGeom prst="rect">
            <a:avLst/>
          </a:prstGeom>
          <a:noFill/>
          <a:ln>
            <a:noFill/>
          </a:ln>
        </p:spPr>
        <p:txBody>
          <a:bodyPr anchorCtr="0" anchor="t" bIns="45700" lIns="91425" spcFirstLastPara="1" rIns="91425" wrap="square" tIns="45700">
            <a:spAutoFit/>
          </a:bodyPr>
          <a:lstStyle/>
          <a:p>
            <a:pPr indent="0" lvl="0" marL="0" marR="17780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Frontal to’g’ri chiziq. Frontal proyeksiyalar tekisligi V ga parallel to'g'ri chiziq </a:t>
            </a:r>
            <a:r>
              <a:rPr i="1" lang="en-US" sz="1800">
                <a:solidFill>
                  <a:schemeClr val="accent1"/>
                </a:solidFill>
                <a:latin typeface="Times New Roman"/>
                <a:ea typeface="Times New Roman"/>
                <a:cs typeface="Times New Roman"/>
                <a:sym typeface="Times New Roman"/>
              </a:rPr>
              <a:t>frontal to'g'ri chiziq</a:t>
            </a:r>
            <a:r>
              <a:rPr lang="en-US" sz="1800">
                <a:solidFill>
                  <a:schemeClr val="accent1"/>
                </a:solidFill>
                <a:latin typeface="Times New Roman"/>
                <a:ea typeface="Times New Roman"/>
                <a:cs typeface="Times New Roman"/>
                <a:sym typeface="Times New Roman"/>
              </a:rPr>
              <a:t> (yoki </a:t>
            </a:r>
            <a:r>
              <a:rPr i="1" lang="en-US" sz="1800">
                <a:solidFill>
                  <a:schemeClr val="accent1"/>
                </a:solidFill>
                <a:latin typeface="Times New Roman"/>
                <a:ea typeface="Times New Roman"/>
                <a:cs typeface="Times New Roman"/>
                <a:sym typeface="Times New Roman"/>
              </a:rPr>
              <a:t>frontal)</a:t>
            </a:r>
            <a:r>
              <a:rPr lang="en-US" sz="1800">
                <a:solidFill>
                  <a:schemeClr val="accent1"/>
                </a:solidFill>
                <a:latin typeface="Times New Roman"/>
                <a:ea typeface="Times New Roman"/>
                <a:cs typeface="Times New Roman"/>
                <a:sym typeface="Times New Roman"/>
              </a:rPr>
              <a:t> (3-rasm) deb ataladi. Frontalning barcha nuqtalari V tekislikdan baravar masofada bo'lgani uchun chizmada uning gorizontal proyeksiyasi </a:t>
            </a:r>
            <a:r>
              <a:rPr i="1" lang="en-US" sz="1800">
                <a:solidFill>
                  <a:schemeClr val="accent1"/>
                </a:solidFill>
                <a:latin typeface="Times New Roman"/>
                <a:ea typeface="Times New Roman"/>
                <a:cs typeface="Times New Roman"/>
                <a:sym typeface="Times New Roman"/>
              </a:rPr>
              <a:t>Ox</a:t>
            </a:r>
            <a:r>
              <a:rPr lang="en-US" sz="1800">
                <a:solidFill>
                  <a:schemeClr val="accent1"/>
                </a:solidFill>
                <a:latin typeface="Times New Roman"/>
                <a:ea typeface="Times New Roman"/>
                <a:cs typeface="Times New Roman"/>
                <a:sym typeface="Times New Roman"/>
              </a:rPr>
              <a:t> o'qiga, profil proyeksiyasi esa </a:t>
            </a:r>
            <a:r>
              <a:rPr i="1" lang="en-US" sz="1800">
                <a:solidFill>
                  <a:schemeClr val="accent1"/>
                </a:solidFill>
                <a:latin typeface="Times New Roman"/>
                <a:ea typeface="Times New Roman"/>
                <a:cs typeface="Times New Roman"/>
                <a:sym typeface="Times New Roman"/>
              </a:rPr>
              <a:t>Oz</a:t>
            </a:r>
            <a:r>
              <a:rPr lang="en-US" sz="1800">
                <a:solidFill>
                  <a:schemeClr val="accent1"/>
                </a:solidFill>
                <a:latin typeface="Times New Roman"/>
                <a:ea typeface="Times New Roman"/>
                <a:cs typeface="Times New Roman"/>
                <a:sym typeface="Times New Roman"/>
              </a:rPr>
              <a:t> o'qiga parallel bo'ladi. Frontalning frontal proyeksiyasi ixtiyoriy vaziyatda bo'ladi.</a:t>
            </a:r>
            <a:endParaRPr sz="1800">
              <a:solidFill>
                <a:schemeClr val="accent1"/>
              </a:solidFill>
              <a:latin typeface="Times New Roman"/>
              <a:ea typeface="Times New Roman"/>
              <a:cs typeface="Times New Roman"/>
              <a:sym typeface="Times New Roman"/>
            </a:endParaRPr>
          </a:p>
        </p:txBody>
      </p:sp>
      <p:pic>
        <p:nvPicPr>
          <p:cNvPr id="197" name="Google Shape;197;p8"/>
          <p:cNvPicPr preferRelativeResize="0"/>
          <p:nvPr/>
        </p:nvPicPr>
        <p:blipFill rotWithShape="1">
          <a:blip r:embed="rId3">
            <a:alphaModFix/>
          </a:blip>
          <a:srcRect b="0" l="0" r="0" t="0"/>
          <a:stretch/>
        </p:blipFill>
        <p:spPr>
          <a:xfrm>
            <a:off x="2126547" y="2468244"/>
            <a:ext cx="8457066" cy="2916555"/>
          </a:xfrm>
          <a:prstGeom prst="rect">
            <a:avLst/>
          </a:prstGeom>
          <a:noFill/>
          <a:ln>
            <a:noFill/>
          </a:ln>
        </p:spPr>
      </p:pic>
      <p:sp>
        <p:nvSpPr>
          <p:cNvPr id="198" name="Google Shape;198;p8"/>
          <p:cNvSpPr txBox="1"/>
          <p:nvPr/>
        </p:nvSpPr>
        <p:spPr>
          <a:xfrm>
            <a:off x="3004797" y="5838139"/>
            <a:ext cx="6096000" cy="49866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lang="en-US" sz="2000">
                <a:solidFill>
                  <a:schemeClr val="accent1"/>
                </a:solidFill>
                <a:latin typeface="Times New Roman"/>
                <a:ea typeface="Times New Roman"/>
                <a:cs typeface="Times New Roman"/>
                <a:sym typeface="Times New Roman"/>
              </a:rPr>
              <a:t>3-rasm</a:t>
            </a:r>
            <a:endParaRPr sz="2000">
              <a:solidFill>
                <a:schemeClr val="accent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9"/>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204" name="Google Shape;204;p9"/>
          <p:cNvPicPr preferRelativeResize="0"/>
          <p:nvPr/>
        </p:nvPicPr>
        <p:blipFill rotWithShape="1">
          <a:blip r:embed="rId3">
            <a:alphaModFix/>
          </a:blip>
          <a:srcRect b="0" l="0" r="0" t="0"/>
          <a:stretch/>
        </p:blipFill>
        <p:spPr>
          <a:xfrm>
            <a:off x="339210" y="2072179"/>
            <a:ext cx="4768362" cy="3178908"/>
          </a:xfrm>
          <a:prstGeom prst="rect">
            <a:avLst/>
          </a:prstGeom>
          <a:noFill/>
          <a:ln>
            <a:noFill/>
          </a:ln>
        </p:spPr>
      </p:pic>
      <p:sp>
        <p:nvSpPr>
          <p:cNvPr id="205" name="Google Shape;205;p9"/>
          <p:cNvSpPr/>
          <p:nvPr/>
        </p:nvSpPr>
        <p:spPr>
          <a:xfrm>
            <a:off x="1718949" y="5606148"/>
            <a:ext cx="2008883"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Oswald Light"/>
                <a:ea typeface="Oswald Light"/>
                <a:cs typeface="Oswald Light"/>
                <a:sym typeface="Oswald Light"/>
              </a:rPr>
              <a:t>Free to use under the </a:t>
            </a:r>
            <a:r>
              <a:rPr lang="en-US" sz="1050" u="sng">
                <a:solidFill>
                  <a:schemeClr val="dk1"/>
                </a:solidFill>
                <a:latin typeface="Oswald Light"/>
                <a:ea typeface="Oswald Light"/>
                <a:cs typeface="Oswald Light"/>
                <a:sym typeface="Oswald Light"/>
                <a:hlinkClick r:id="rId4">
                  <a:extLst>
                    <a:ext uri="{A12FA001-AC4F-418D-AE19-62706E023703}">
                      <ahyp:hlinkClr val="tx"/>
                    </a:ext>
                  </a:extLst>
                </a:hlinkClick>
              </a:rPr>
              <a:t>Unsplash License</a:t>
            </a:r>
            <a:r>
              <a:rPr lang="en-US" sz="1050">
                <a:solidFill>
                  <a:schemeClr val="dk1"/>
                </a:solidFill>
                <a:latin typeface="Oswald Light"/>
                <a:ea typeface="Oswald Light"/>
                <a:cs typeface="Oswald Light"/>
                <a:sym typeface="Oswald Light"/>
              </a:rPr>
              <a:t>. </a:t>
            </a:r>
            <a:br>
              <a:rPr lang="en-US" sz="1050">
                <a:solidFill>
                  <a:schemeClr val="dk1"/>
                </a:solidFill>
                <a:latin typeface="Oswald Light"/>
                <a:ea typeface="Oswald Light"/>
                <a:cs typeface="Oswald Light"/>
                <a:sym typeface="Oswald Light"/>
              </a:rPr>
            </a:br>
            <a:r>
              <a:rPr lang="en-US" sz="1050">
                <a:solidFill>
                  <a:schemeClr val="dk1"/>
                </a:solidFill>
                <a:latin typeface="Oswald Light"/>
                <a:ea typeface="Oswald Light"/>
                <a:cs typeface="Oswald Light"/>
                <a:sym typeface="Oswald Light"/>
              </a:rPr>
              <a:t>https://unsplash.com/</a:t>
            </a:r>
            <a:endParaRPr/>
          </a:p>
        </p:txBody>
      </p:sp>
      <p:sp>
        <p:nvSpPr>
          <p:cNvPr id="206" name="Google Shape;206;p9"/>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207" name="Google Shape;207;p9"/>
          <p:cNvSpPr txBox="1"/>
          <p:nvPr/>
        </p:nvSpPr>
        <p:spPr>
          <a:xfrm>
            <a:off x="5756790" y="1201392"/>
            <a:ext cx="6096000" cy="4312976"/>
          </a:xfrm>
          <a:prstGeom prst="rect">
            <a:avLst/>
          </a:prstGeom>
          <a:noFill/>
          <a:ln>
            <a:noFill/>
          </a:ln>
        </p:spPr>
        <p:txBody>
          <a:bodyPr anchorCtr="0" anchor="t" bIns="45700" lIns="91425" spcFirstLastPara="1" rIns="91425" wrap="square" tIns="45700">
            <a:spAutoFit/>
          </a:bodyPr>
          <a:lstStyle/>
          <a:p>
            <a:pPr indent="0" lvl="0" marL="0" marR="41910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Mazkur chiziq kesmasining frontal proyeksiyasi uning haqiqiy o'lchamiga teng bo'lib proyeksiyalanadi. Chizmadagi a va у burchaklar frontalni </a:t>
            </a:r>
            <a:r>
              <a:rPr i="1" lang="en-US" sz="1800">
                <a:solidFill>
                  <a:schemeClr val="accent1"/>
                </a:solidFill>
                <a:latin typeface="Times New Roman"/>
                <a:ea typeface="Times New Roman"/>
                <a:cs typeface="Times New Roman"/>
                <a:sym typeface="Times New Roman"/>
              </a:rPr>
              <a:t>H</a:t>
            </a:r>
            <a:r>
              <a:rPr lang="en-US" sz="1800">
                <a:solidFill>
                  <a:schemeClr val="accent1"/>
                </a:solidFill>
                <a:latin typeface="Times New Roman"/>
                <a:ea typeface="Times New Roman"/>
                <a:cs typeface="Times New Roman"/>
                <a:sym typeface="Times New Roman"/>
              </a:rPr>
              <a:t> va </a:t>
            </a:r>
            <a:r>
              <a:rPr i="1" lang="en-US" sz="1800">
                <a:solidFill>
                  <a:schemeClr val="accent1"/>
                </a:solidFill>
                <a:latin typeface="Times New Roman"/>
                <a:ea typeface="Times New Roman"/>
                <a:cs typeface="Times New Roman"/>
                <a:sym typeface="Times New Roman"/>
              </a:rPr>
              <a:t>W </a:t>
            </a:r>
            <a:r>
              <a:rPr lang="en-US" sz="1800">
                <a:solidFill>
                  <a:schemeClr val="accent1"/>
                </a:solidFill>
                <a:latin typeface="Times New Roman"/>
                <a:ea typeface="Times New Roman"/>
                <a:cs typeface="Times New Roman"/>
                <a:sym typeface="Times New Roman"/>
              </a:rPr>
              <a:t>proyeksiyalar tekisliklari bilan hosil etgan burchaklarning haqiqiy kattaligi bo'ladi, ya'ni:</a:t>
            </a:r>
            <a:endParaRPr sz="1800">
              <a:solidFill>
                <a:schemeClr val="accent1"/>
              </a:solidFill>
              <a:latin typeface="Times New Roman"/>
              <a:ea typeface="Times New Roman"/>
              <a:cs typeface="Times New Roman"/>
              <a:sym typeface="Times New Roman"/>
            </a:endParaRPr>
          </a:p>
          <a:p>
            <a:pPr indent="0" lvl="0" marL="0" marR="419100" rtl="0" algn="just">
              <a:lnSpc>
                <a:spcPct val="150000"/>
              </a:lnSpc>
              <a:spcBef>
                <a:spcPts val="880"/>
              </a:spcBef>
              <a:spcAft>
                <a:spcPts val="0"/>
              </a:spcAft>
              <a:buNone/>
            </a:pPr>
            <a:r>
              <a:rPr lang="en-US" sz="1800">
                <a:solidFill>
                  <a:schemeClr val="accent1"/>
                </a:solidFill>
                <a:latin typeface="Times New Roman"/>
                <a:ea typeface="Times New Roman"/>
                <a:cs typeface="Times New Roman"/>
                <a:sym typeface="Times New Roman"/>
              </a:rPr>
              <a:t>Profil to’g’ri chiziq. Profil proyeksiyalar tekisligi W ga parallel bo'lgan to'g'ri chiziq </a:t>
            </a:r>
            <a:r>
              <a:rPr i="1" lang="en-US" sz="1800">
                <a:solidFill>
                  <a:schemeClr val="accent1"/>
                </a:solidFill>
                <a:latin typeface="Times New Roman"/>
                <a:ea typeface="Times New Roman"/>
                <a:cs typeface="Times New Roman"/>
                <a:sym typeface="Times New Roman"/>
              </a:rPr>
              <a:t>profit to'g'ri chiziq</a:t>
            </a:r>
            <a:r>
              <a:rPr lang="en-US" sz="1800">
                <a:solidFill>
                  <a:schemeClr val="accent1"/>
                </a:solidFill>
                <a:latin typeface="Times New Roman"/>
                <a:ea typeface="Times New Roman"/>
                <a:cs typeface="Times New Roman"/>
                <a:sym typeface="Times New Roman"/>
              </a:rPr>
              <a:t> (yoki </a:t>
            </a:r>
            <a:r>
              <a:rPr i="1" lang="en-US" sz="1800">
                <a:solidFill>
                  <a:schemeClr val="accent1"/>
                </a:solidFill>
                <a:latin typeface="Times New Roman"/>
                <a:ea typeface="Times New Roman"/>
                <a:cs typeface="Times New Roman"/>
                <a:sym typeface="Times New Roman"/>
              </a:rPr>
              <a:t>profil)</a:t>
            </a:r>
            <a:r>
              <a:rPr lang="en-US" sz="1800">
                <a:solidFill>
                  <a:schemeClr val="accent1"/>
                </a:solidFill>
                <a:latin typeface="Times New Roman"/>
                <a:ea typeface="Times New Roman"/>
                <a:cs typeface="Times New Roman"/>
                <a:sym typeface="Times New Roman"/>
              </a:rPr>
              <a:t> deb ataladi (6-rasm). Profilning barcha nuqtalari W tekislikdan baravar masofada bo'lgani uchun chizmada uning gorizontal bo'ladi.</a:t>
            </a:r>
            <a:endParaRPr sz="1800">
              <a:solidFill>
                <a:schemeClr val="accent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0"/>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213" name="Google Shape;213;p10"/>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214" name="Google Shape;214;p10"/>
          <p:cNvPicPr preferRelativeResize="0"/>
          <p:nvPr/>
        </p:nvPicPr>
        <p:blipFill rotWithShape="1">
          <a:blip r:embed="rId3">
            <a:alphaModFix/>
          </a:blip>
          <a:srcRect b="10354" l="0" r="0" t="12720"/>
          <a:stretch/>
        </p:blipFill>
        <p:spPr>
          <a:xfrm>
            <a:off x="1008024" y="298638"/>
            <a:ext cx="10432136" cy="2997201"/>
          </a:xfrm>
          <a:prstGeom prst="rect">
            <a:avLst/>
          </a:prstGeom>
          <a:noFill/>
          <a:ln>
            <a:noFill/>
          </a:ln>
        </p:spPr>
      </p:pic>
      <p:sp>
        <p:nvSpPr>
          <p:cNvPr id="215" name="Google Shape;215;p10"/>
          <p:cNvSpPr txBox="1"/>
          <p:nvPr/>
        </p:nvSpPr>
        <p:spPr>
          <a:xfrm>
            <a:off x="3048000" y="3566700"/>
            <a:ext cx="6096000" cy="49866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lang="en-US" sz="2000">
                <a:solidFill>
                  <a:schemeClr val="accent1"/>
                </a:solidFill>
                <a:latin typeface="Times New Roman"/>
                <a:ea typeface="Times New Roman"/>
                <a:cs typeface="Times New Roman"/>
                <a:sym typeface="Times New Roman"/>
              </a:rPr>
              <a:t>6-rasm</a:t>
            </a:r>
            <a:endParaRPr sz="2000">
              <a:solidFill>
                <a:schemeClr val="accent1"/>
              </a:solidFill>
              <a:latin typeface="Times New Roman"/>
              <a:ea typeface="Times New Roman"/>
              <a:cs typeface="Times New Roman"/>
              <a:sym typeface="Times New Roman"/>
            </a:endParaRPr>
          </a:p>
        </p:txBody>
      </p:sp>
      <p:sp>
        <p:nvSpPr>
          <p:cNvPr id="216" name="Google Shape;216;p10"/>
          <p:cNvSpPr txBox="1"/>
          <p:nvPr/>
        </p:nvSpPr>
        <p:spPr>
          <a:xfrm>
            <a:off x="904240" y="4024774"/>
            <a:ext cx="10038080" cy="2120068"/>
          </a:xfrm>
          <a:prstGeom prst="rect">
            <a:avLst/>
          </a:prstGeom>
          <a:noFill/>
          <a:ln>
            <a:noFill/>
          </a:ln>
        </p:spPr>
        <p:txBody>
          <a:bodyPr anchorCtr="0" anchor="t" bIns="45700" lIns="91425" spcFirstLastPara="1" rIns="91425" wrap="square" tIns="45700">
            <a:spAutoFit/>
          </a:bodyPr>
          <a:lstStyle/>
          <a:p>
            <a:pPr indent="0" lvl="0" marL="0" marR="41910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Profilning profil proyeksiyasi ixtiyoriy vaziyatda joylashgan bo'ladi. Mazkur, chiziq kesmasining profil proyeksiyasi o'zining haqiqiy o'lchamiga teng bo'lib proyeksiyalanadi.Chizmadagi </a:t>
            </a:r>
            <a:r>
              <a:rPr i="1" lang="en-US" sz="1800">
                <a:solidFill>
                  <a:schemeClr val="accent1"/>
                </a:solidFill>
                <a:latin typeface="Times New Roman"/>
                <a:ea typeface="Times New Roman"/>
                <a:cs typeface="Times New Roman"/>
                <a:sym typeface="Times New Roman"/>
              </a:rPr>
              <a:t>a</a:t>
            </a:r>
            <a:r>
              <a:rPr lang="en-US" sz="1800">
                <a:solidFill>
                  <a:schemeClr val="accent1"/>
                </a:solidFill>
                <a:latin typeface="Times New Roman"/>
                <a:ea typeface="Times New Roman"/>
                <a:cs typeface="Times New Roman"/>
                <a:sym typeface="Times New Roman"/>
              </a:rPr>
              <a:t> va p burchaklar profil chiziqning H va V tekisliklar bilan tashkil etgan burchaklarining haqiqiy kattaligi bo'ladi, ya'ni:</a:t>
            </a:r>
            <a:endParaRPr sz="1800">
              <a:solidFill>
                <a:schemeClr val="accent1"/>
              </a:solidFill>
              <a:latin typeface="Times New Roman"/>
              <a:ea typeface="Times New Roman"/>
              <a:cs typeface="Times New Roman"/>
              <a:sym typeface="Times New Roman"/>
            </a:endParaRPr>
          </a:p>
          <a:p>
            <a:pPr indent="0" lvl="0" marL="0" marR="34290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Proyeksiyalar tekisligiga perpendikulyar to'g'ri chiziqlar </a:t>
            </a:r>
            <a:r>
              <a:rPr i="1" lang="en-US" sz="1800">
                <a:solidFill>
                  <a:schemeClr val="accent1"/>
                </a:solidFill>
                <a:latin typeface="Times New Roman"/>
                <a:ea typeface="Times New Roman"/>
                <a:cs typeface="Times New Roman"/>
                <a:sym typeface="Times New Roman"/>
              </a:rPr>
              <a:t>proyeksiyalovchi to'g ’ri chiziqlar</a:t>
            </a:r>
            <a:r>
              <a:rPr lang="en-US" sz="1800">
                <a:solidFill>
                  <a:schemeClr val="accent1"/>
                </a:solidFill>
                <a:latin typeface="Times New Roman"/>
                <a:ea typeface="Times New Roman"/>
                <a:cs typeface="Times New Roman"/>
                <a:sym typeface="Times New Roman"/>
              </a:rPr>
              <a:t> deb ataladi.</a:t>
            </a:r>
            <a:endParaRPr sz="1800">
              <a:solidFill>
                <a:schemeClr val="accent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1"/>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222" name="Google Shape;222;p11"/>
          <p:cNvPicPr preferRelativeResize="0"/>
          <p:nvPr/>
        </p:nvPicPr>
        <p:blipFill rotWithShape="1">
          <a:blip r:embed="rId3">
            <a:alphaModFix/>
          </a:blip>
          <a:srcRect b="0" l="0" r="0" t="0"/>
          <a:stretch/>
        </p:blipFill>
        <p:spPr>
          <a:xfrm>
            <a:off x="9210517" y="1546621"/>
            <a:ext cx="2523759" cy="3834272"/>
          </a:xfrm>
          <a:prstGeom prst="ellipse">
            <a:avLst/>
          </a:prstGeom>
          <a:noFill/>
          <a:ln cap="rnd" cmpd="sng" w="63500">
            <a:solidFill>
              <a:srgbClr val="333333"/>
            </a:solidFill>
            <a:prstDash val="solid"/>
            <a:round/>
            <a:headEnd len="sm" w="sm" type="none"/>
            <a:tailEnd len="sm" w="sm" type="none"/>
          </a:ln>
          <a:effectLst>
            <a:outerShdw blurRad="381000" sx="-80000" rotWithShape="0" dir="5400000" dist="292100" sy="-18000">
              <a:srgbClr val="000000">
                <a:alpha val="21960"/>
              </a:srgbClr>
            </a:outerShdw>
          </a:effectLst>
        </p:spPr>
      </p:pic>
      <p:sp>
        <p:nvSpPr>
          <p:cNvPr id="223" name="Google Shape;223;p11"/>
          <p:cNvSpPr/>
          <p:nvPr/>
        </p:nvSpPr>
        <p:spPr>
          <a:xfrm>
            <a:off x="4824047" y="5649882"/>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Kevin V. (2022). The Articulated Wall, better known as the I-25 french fries by Herbert Bayer. Unsplash. https://unsplash.com/photos/-NUxh4Xop74</a:t>
            </a:r>
            <a:endParaRPr/>
          </a:p>
        </p:txBody>
      </p:sp>
      <p:sp>
        <p:nvSpPr>
          <p:cNvPr id="224" name="Google Shape;224;p11"/>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225" name="Google Shape;225;p11"/>
          <p:cNvSpPr txBox="1"/>
          <p:nvPr/>
        </p:nvSpPr>
        <p:spPr>
          <a:xfrm>
            <a:off x="985520" y="896828"/>
            <a:ext cx="7650480" cy="3903954"/>
          </a:xfrm>
          <a:prstGeom prst="rect">
            <a:avLst/>
          </a:prstGeom>
          <a:noFill/>
          <a:ln>
            <a:noFill/>
          </a:ln>
        </p:spPr>
        <p:txBody>
          <a:bodyPr anchorCtr="0" anchor="t" bIns="45700" lIns="91425" spcFirstLastPara="1" rIns="91425" wrap="square" tIns="45700">
            <a:spAutoFit/>
          </a:bodyPr>
          <a:lstStyle/>
          <a:p>
            <a:pPr indent="0" lvl="0" marL="0" marR="342900" rtl="0" algn="just">
              <a:lnSpc>
                <a:spcPct val="150000"/>
              </a:lnSpc>
              <a:spcBef>
                <a:spcPts val="0"/>
              </a:spcBef>
              <a:spcAft>
                <a:spcPts val="0"/>
              </a:spcAft>
              <a:buNone/>
            </a:pPr>
            <a:r>
              <a:rPr lang="en-US" sz="2400">
                <a:solidFill>
                  <a:schemeClr val="accent1"/>
                </a:solidFill>
                <a:latin typeface="Times New Roman"/>
                <a:ea typeface="Times New Roman"/>
                <a:cs typeface="Times New Roman"/>
                <a:sym typeface="Times New Roman"/>
              </a:rPr>
              <a:t>Gorizontai proyeksiyalovchi to'g'ri chiziq. Gorizontal proyeksiyalar tekisligiga perependikulyar to'g'ri chiziq </a:t>
            </a:r>
            <a:r>
              <a:rPr i="1" lang="en-US" sz="2400">
                <a:solidFill>
                  <a:schemeClr val="accent1"/>
                </a:solidFill>
                <a:latin typeface="Times New Roman"/>
                <a:ea typeface="Times New Roman"/>
                <a:cs typeface="Times New Roman"/>
                <a:sym typeface="Times New Roman"/>
              </a:rPr>
              <a:t>gorizontal proyeksiyalovchi to 'g'ri chiziq </a:t>
            </a:r>
            <a:r>
              <a:rPr lang="en-US" sz="2400">
                <a:solidFill>
                  <a:schemeClr val="accent1"/>
                </a:solidFill>
                <a:latin typeface="Times New Roman"/>
                <a:ea typeface="Times New Roman"/>
                <a:cs typeface="Times New Roman"/>
                <a:sym typeface="Times New Roman"/>
              </a:rPr>
              <a:t>deb atatadi (7-rasm). Bu to'g'ri chiziq </a:t>
            </a:r>
            <a:r>
              <a:rPr i="1" lang="en-US" sz="2400">
                <a:solidFill>
                  <a:schemeClr val="accent1"/>
                </a:solidFill>
                <a:latin typeface="Times New Roman"/>
                <a:ea typeface="Times New Roman"/>
                <a:cs typeface="Times New Roman"/>
                <a:sym typeface="Times New Roman"/>
              </a:rPr>
              <a:t>H</a:t>
            </a:r>
            <a:r>
              <a:rPr lang="en-US" sz="2400">
                <a:solidFill>
                  <a:schemeClr val="accent1"/>
                </a:solidFill>
                <a:latin typeface="Times New Roman"/>
                <a:ea typeface="Times New Roman"/>
                <a:cs typeface="Times New Roman"/>
                <a:sym typeface="Times New Roman"/>
              </a:rPr>
              <a:t> tekislikka nuqta bo'lib proyeksiyalanadi. Uning frontal va profil proyeksiyalari Oz o'qiga parallel bo'ladi. Bu to'g'ri chiziq kesmasi V va W ga o'zining haqiqiy o'lchami bo'yicha proyeksiyalanadi.</a:t>
            </a:r>
            <a:endParaRPr sz="2400">
              <a:solidFill>
                <a:schemeClr val="accent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12"/>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231" name="Google Shape;231;p12"/>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232" name="Google Shape;232;p12"/>
          <p:cNvPicPr preferRelativeResize="0"/>
          <p:nvPr/>
        </p:nvPicPr>
        <p:blipFill rotWithShape="1">
          <a:blip r:embed="rId3">
            <a:alphaModFix/>
          </a:blip>
          <a:srcRect b="0" l="0" r="0" t="0"/>
          <a:stretch/>
        </p:blipFill>
        <p:spPr>
          <a:xfrm>
            <a:off x="1459476" y="423544"/>
            <a:ext cx="9273047" cy="3447415"/>
          </a:xfrm>
          <a:prstGeom prst="rect">
            <a:avLst/>
          </a:prstGeom>
          <a:noFill/>
          <a:ln>
            <a:noFill/>
          </a:ln>
        </p:spPr>
      </p:pic>
      <p:sp>
        <p:nvSpPr>
          <p:cNvPr id="233" name="Google Shape;233;p12"/>
          <p:cNvSpPr txBox="1"/>
          <p:nvPr/>
        </p:nvSpPr>
        <p:spPr>
          <a:xfrm>
            <a:off x="5283200" y="4148574"/>
            <a:ext cx="6096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accent1"/>
                </a:solidFill>
                <a:latin typeface="Times New Roman"/>
                <a:ea typeface="Times New Roman"/>
                <a:cs typeface="Times New Roman"/>
                <a:sym typeface="Times New Roman"/>
              </a:rPr>
              <a:t>7-rasm</a:t>
            </a:r>
            <a:endParaRPr sz="2400">
              <a:solidFill>
                <a:schemeClr val="accent1"/>
              </a:solidFill>
              <a:latin typeface="Oswald Light"/>
              <a:ea typeface="Oswald Light"/>
              <a:cs typeface="Oswald Light"/>
              <a:sym typeface="Oswald Light"/>
            </a:endParaRPr>
          </a:p>
        </p:txBody>
      </p:sp>
      <p:sp>
        <p:nvSpPr>
          <p:cNvPr id="234" name="Google Shape;234;p12"/>
          <p:cNvSpPr txBox="1"/>
          <p:nvPr/>
        </p:nvSpPr>
        <p:spPr>
          <a:xfrm>
            <a:off x="812800" y="4416888"/>
            <a:ext cx="10840720" cy="1704569"/>
          </a:xfrm>
          <a:prstGeom prst="rect">
            <a:avLst/>
          </a:prstGeom>
          <a:noFill/>
          <a:ln>
            <a:noFill/>
          </a:ln>
        </p:spPr>
        <p:txBody>
          <a:bodyPr anchorCtr="0" anchor="t" bIns="45700" lIns="91425" spcFirstLastPara="1" rIns="91425" wrap="square" tIns="45700">
            <a:spAutoFit/>
          </a:bodyPr>
          <a:lstStyle/>
          <a:p>
            <a:pPr indent="0" lvl="0" marL="0" marR="34290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Frontal proyeksiyalovchi to'g'ri chiziq. Frontal proyeksiyalar tekisligiga perependikulyar to'g'ri chiziq </a:t>
            </a:r>
            <a:r>
              <a:rPr i="1" lang="en-US" sz="1800">
                <a:solidFill>
                  <a:schemeClr val="accent1"/>
                </a:solidFill>
                <a:latin typeface="Times New Roman"/>
                <a:ea typeface="Times New Roman"/>
                <a:cs typeface="Times New Roman"/>
                <a:sym typeface="Times New Roman"/>
              </a:rPr>
              <a:t>frontal proyeksiyalovchi to'g'ri chiziqlar</a:t>
            </a:r>
            <a:r>
              <a:rPr lang="en-US" sz="1800">
                <a:solidFill>
                  <a:schemeClr val="accent1"/>
                </a:solidFill>
                <a:latin typeface="Times New Roman"/>
                <a:ea typeface="Times New Roman"/>
                <a:cs typeface="Times New Roman"/>
                <a:sym typeface="Times New Roman"/>
              </a:rPr>
              <a:t> deb ataladi (8-rasm). Bunday to'g'ri chiziq V tekisligiga nuqta bo'lib proyeksiyalanadi. Uning gorizontal va profil proyeksiyalari Oy o'qiga parallel bo'ladi. Bu to'g'ri chiziq kesmasi H va W proyeksiyalar tekislikiariga o'zining haqiqiy o'lchami bo'yicha proyeksiyalanadi.</a:t>
            </a:r>
            <a:endParaRPr sz="1800">
              <a:solidFill>
                <a:schemeClr val="accent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3"/>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240" name="Google Shape;240;p13"/>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241" name="Google Shape;241;p13"/>
          <p:cNvPicPr preferRelativeResize="0"/>
          <p:nvPr/>
        </p:nvPicPr>
        <p:blipFill rotWithShape="1">
          <a:blip r:embed="rId3">
            <a:alphaModFix/>
          </a:blip>
          <a:srcRect b="0" l="0" r="0" t="0"/>
          <a:stretch/>
        </p:blipFill>
        <p:spPr>
          <a:xfrm>
            <a:off x="1554870" y="475781"/>
            <a:ext cx="9299940" cy="3184525"/>
          </a:xfrm>
          <a:prstGeom prst="rect">
            <a:avLst/>
          </a:prstGeom>
          <a:noFill/>
          <a:ln>
            <a:noFill/>
          </a:ln>
        </p:spPr>
      </p:pic>
      <p:sp>
        <p:nvSpPr>
          <p:cNvPr id="242" name="Google Shape;242;p13"/>
          <p:cNvSpPr txBox="1"/>
          <p:nvPr/>
        </p:nvSpPr>
        <p:spPr>
          <a:xfrm>
            <a:off x="3048000" y="3813418"/>
            <a:ext cx="6096000" cy="458074"/>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8-rasm</a:t>
            </a:r>
            <a:endParaRPr sz="1800">
              <a:solidFill>
                <a:schemeClr val="accent1"/>
              </a:solidFill>
              <a:latin typeface="Times New Roman"/>
              <a:ea typeface="Times New Roman"/>
              <a:cs typeface="Times New Roman"/>
              <a:sym typeface="Times New Roman"/>
            </a:endParaRPr>
          </a:p>
        </p:txBody>
      </p:sp>
      <p:sp>
        <p:nvSpPr>
          <p:cNvPr id="243" name="Google Shape;243;p13"/>
          <p:cNvSpPr txBox="1"/>
          <p:nvPr/>
        </p:nvSpPr>
        <p:spPr>
          <a:xfrm>
            <a:off x="721360" y="4271492"/>
            <a:ext cx="10393680" cy="1704569"/>
          </a:xfrm>
          <a:prstGeom prst="rect">
            <a:avLst/>
          </a:prstGeom>
          <a:noFill/>
          <a:ln>
            <a:noFill/>
          </a:ln>
        </p:spPr>
        <p:txBody>
          <a:bodyPr anchorCtr="0" anchor="t" bIns="45700" lIns="91425" spcFirstLastPara="1" rIns="91425" wrap="square" tIns="45700">
            <a:spAutoFit/>
          </a:bodyPr>
          <a:lstStyle/>
          <a:p>
            <a:pPr indent="0" lvl="0" marL="0" marR="38100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Profil proyeksiyalovchi to'g’ri chiziq. Profil proyeksiyalar tekisligiga perpendikulyar to'g'ri chiziq </a:t>
            </a:r>
            <a:r>
              <a:rPr i="1" lang="en-US" sz="1800">
                <a:solidFill>
                  <a:schemeClr val="accent1"/>
                </a:solidFill>
                <a:latin typeface="Times New Roman"/>
                <a:ea typeface="Times New Roman"/>
                <a:cs typeface="Times New Roman"/>
                <a:sym typeface="Times New Roman"/>
              </a:rPr>
              <a:t>profil proyeksiyalovchi to'g'ri chiziqlar</a:t>
            </a:r>
            <a:r>
              <a:rPr lang="en-US" sz="1800">
                <a:solidFill>
                  <a:schemeClr val="accent1"/>
                </a:solidFill>
                <a:latin typeface="Times New Roman"/>
                <a:ea typeface="Times New Roman"/>
                <a:cs typeface="Times New Roman"/>
                <a:sym typeface="Times New Roman"/>
              </a:rPr>
              <a:t> deb ataladi (9-rasm). Bu to'g'ri chiziq profil tekisligiga nuqta bo'lib proyeksiyalanadi. Uning gorizontal va frontal proyeksiyalari Ox o'qiga parallel bo'ladi. Bu to'g'ri chiziq kesmasi H va V ga o'zining o'lchami bo'yicha proyeksiyalanadi.</a:t>
            </a:r>
            <a:endParaRPr sz="1800">
              <a:solidFill>
                <a:schemeClr val="accent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4"/>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249" name="Google Shape;249;p14"/>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250" name="Google Shape;250;p14"/>
          <p:cNvPicPr preferRelativeResize="0"/>
          <p:nvPr/>
        </p:nvPicPr>
        <p:blipFill rotWithShape="1">
          <a:blip r:embed="rId3">
            <a:alphaModFix/>
          </a:blip>
          <a:srcRect b="0" l="0" r="0" t="0"/>
          <a:stretch/>
        </p:blipFill>
        <p:spPr>
          <a:xfrm>
            <a:off x="1820622" y="322669"/>
            <a:ext cx="7475778" cy="3354855"/>
          </a:xfrm>
          <a:prstGeom prst="rect">
            <a:avLst/>
          </a:prstGeom>
          <a:noFill/>
          <a:ln>
            <a:noFill/>
          </a:ln>
        </p:spPr>
      </p:pic>
      <p:sp>
        <p:nvSpPr>
          <p:cNvPr id="251" name="Google Shape;251;p14"/>
          <p:cNvSpPr txBox="1"/>
          <p:nvPr/>
        </p:nvSpPr>
        <p:spPr>
          <a:xfrm>
            <a:off x="1001751" y="4313022"/>
            <a:ext cx="9753600" cy="1858457"/>
          </a:xfrm>
          <a:prstGeom prst="rect">
            <a:avLst/>
          </a:prstGeom>
          <a:noFill/>
          <a:ln>
            <a:noFill/>
          </a:ln>
        </p:spPr>
        <p:txBody>
          <a:bodyPr anchorCtr="0" anchor="t" bIns="45700" lIns="91425" spcFirstLastPara="1" rIns="91425" wrap="square" tIns="45700">
            <a:spAutoFit/>
          </a:bodyPr>
          <a:lstStyle/>
          <a:p>
            <a:pPr indent="0" lvl="0" marL="0" marR="88900" rtl="0" algn="l">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To'g'ri chiziq kesmasini berilgan nisbatda bo'lish</a:t>
            </a:r>
            <a:endParaRPr sz="1800">
              <a:solidFill>
                <a:schemeClr val="accent1"/>
              </a:solidFill>
              <a:latin typeface="Times New Roman"/>
              <a:ea typeface="Times New Roman"/>
              <a:cs typeface="Times New Roman"/>
              <a:sym typeface="Times New Roman"/>
            </a:endParaRPr>
          </a:p>
          <a:p>
            <a:pPr indent="0" lvl="0" marL="0" marR="749300" rtl="0" algn="just">
              <a:lnSpc>
                <a:spcPct val="150000"/>
              </a:lnSpc>
              <a:spcBef>
                <a:spcPts val="1215"/>
              </a:spcBef>
              <a:spcAft>
                <a:spcPts val="0"/>
              </a:spcAft>
              <a:buNone/>
            </a:pPr>
            <a:r>
              <a:rPr lang="en-US" sz="1800">
                <a:solidFill>
                  <a:schemeClr val="accent1"/>
                </a:solidFill>
                <a:latin typeface="Times New Roman"/>
                <a:ea typeface="Times New Roman"/>
                <a:cs typeface="Times New Roman"/>
                <a:sym typeface="Times New Roman"/>
              </a:rPr>
              <a:t>Parallel proyeksiyalashning xossasiga asosan biror nuqta fazodagi to'g'ri chiziq kesmasini qanday nisbatda bo'lsa, uning bir nomli proyeksiyalari to'g'ri chiziq kesmasining proyeksiyalarini ham shunday nisbatlarga bo'ladi.</a:t>
            </a:r>
            <a:endParaRPr sz="1800">
              <a:solidFill>
                <a:schemeClr val="accent1"/>
              </a:solidFill>
              <a:latin typeface="Times New Roman"/>
              <a:ea typeface="Times New Roman"/>
              <a:cs typeface="Times New Roman"/>
              <a:sym typeface="Times New Roman"/>
            </a:endParaRPr>
          </a:p>
        </p:txBody>
      </p:sp>
      <p:sp>
        <p:nvSpPr>
          <p:cNvPr id="252" name="Google Shape;252;p14"/>
          <p:cNvSpPr txBox="1"/>
          <p:nvPr/>
        </p:nvSpPr>
        <p:spPr>
          <a:xfrm>
            <a:off x="5303520" y="3818956"/>
            <a:ext cx="60960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accent1"/>
                </a:solidFill>
                <a:latin typeface="Arial"/>
                <a:ea typeface="Arial"/>
                <a:cs typeface="Arial"/>
                <a:sym typeface="Arial"/>
              </a:rPr>
              <a:t>9-rasm</a:t>
            </a:r>
            <a:endParaRPr sz="2000">
              <a:solidFill>
                <a:schemeClr val="accent1"/>
              </a:solidFill>
              <a:latin typeface="Oswald Light"/>
              <a:ea typeface="Oswald Light"/>
              <a:cs typeface="Oswald Light"/>
              <a:sym typeface="Oswald Light"/>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5"/>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258" name="Google Shape;258;p15"/>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259" name="Google Shape;259;p15"/>
          <p:cNvSpPr txBox="1"/>
          <p:nvPr/>
        </p:nvSpPr>
        <p:spPr>
          <a:xfrm>
            <a:off x="1168400" y="673534"/>
            <a:ext cx="10363200" cy="5115311"/>
          </a:xfrm>
          <a:prstGeom prst="rect">
            <a:avLst/>
          </a:prstGeom>
          <a:noFill/>
          <a:ln>
            <a:noFill/>
          </a:ln>
        </p:spPr>
        <p:txBody>
          <a:bodyPr anchorCtr="0" anchor="t" bIns="45700" lIns="91425" spcFirstLastPara="1" rIns="91425" wrap="square" tIns="45700">
            <a:spAutoFit/>
          </a:bodyPr>
          <a:lstStyle/>
          <a:p>
            <a:pPr indent="0" lvl="0" marL="0" marR="749300" rtl="0" algn="just">
              <a:lnSpc>
                <a:spcPct val="150000"/>
              </a:lnSpc>
              <a:spcBef>
                <a:spcPts val="0"/>
              </a:spcBef>
              <a:spcAft>
                <a:spcPts val="0"/>
              </a:spcAft>
              <a:buNone/>
            </a:pPr>
            <a:r>
              <a:rPr lang="en-US" sz="2000">
                <a:solidFill>
                  <a:schemeClr val="accent1"/>
                </a:solidFill>
                <a:latin typeface="Times New Roman"/>
                <a:ea typeface="Times New Roman"/>
                <a:cs typeface="Times New Roman"/>
                <a:sym typeface="Times New Roman"/>
              </a:rPr>
              <a:t>9-rasmda berilgan chizmaga asosan C nuqta AB kesmani AC:CB nisbatda bo'lgan deb qabul qilinsin. Yuqoridagi xossaga binoan C nuqtani proyeksiyalari AB kesmaning proycksiyalarini xuddi shunday nisbatlarda bo'ladi. ya'ni</a:t>
            </a:r>
            <a:endParaRPr sz="2000">
              <a:solidFill>
                <a:schemeClr val="accent1"/>
              </a:solidFill>
              <a:latin typeface="Times New Roman"/>
              <a:ea typeface="Times New Roman"/>
              <a:cs typeface="Times New Roman"/>
              <a:sym typeface="Times New Roman"/>
            </a:endParaRPr>
          </a:p>
          <a:p>
            <a:pPr indent="0" lvl="0" marL="0" marR="749300" rtl="0" algn="just">
              <a:lnSpc>
                <a:spcPct val="150000"/>
              </a:lnSpc>
              <a:spcBef>
                <a:spcPts val="0"/>
              </a:spcBef>
              <a:spcAft>
                <a:spcPts val="0"/>
              </a:spcAft>
              <a:buNone/>
            </a:pPr>
            <a:r>
              <a:rPr lang="en-US" sz="2000">
                <a:solidFill>
                  <a:schemeClr val="accent1"/>
                </a:solidFill>
                <a:latin typeface="Times New Roman"/>
                <a:ea typeface="Times New Roman"/>
                <a:cs typeface="Times New Roman"/>
                <a:sym typeface="Times New Roman"/>
              </a:rPr>
              <a:t>AC:CB=A' C':C' B'=A"C":C"B".</a:t>
            </a:r>
            <a:endParaRPr sz="2000">
              <a:solidFill>
                <a:schemeClr val="accent1"/>
              </a:solidFill>
              <a:latin typeface="Times New Roman"/>
              <a:ea typeface="Times New Roman"/>
              <a:cs typeface="Times New Roman"/>
              <a:sym typeface="Times New Roman"/>
            </a:endParaRPr>
          </a:p>
          <a:p>
            <a:pPr indent="0" lvl="0" marL="0" marR="749300" rtl="0" algn="just">
              <a:lnSpc>
                <a:spcPct val="150000"/>
              </a:lnSpc>
              <a:spcBef>
                <a:spcPts val="0"/>
              </a:spcBef>
              <a:spcAft>
                <a:spcPts val="0"/>
              </a:spcAft>
              <a:buNone/>
            </a:pPr>
            <a:r>
              <a:rPr lang="en-US" sz="2000">
                <a:solidFill>
                  <a:schemeClr val="accent1"/>
                </a:solidFill>
                <a:latin typeface="Times New Roman"/>
                <a:ea typeface="Times New Roman"/>
                <a:cs typeface="Times New Roman"/>
                <a:sym typeface="Times New Roman"/>
              </a:rPr>
              <a:t>To'gri chiziqqa tegishli nuqtaning bunday xususiyatidan foydalanib har</a:t>
            </a:r>
            <a:endParaRPr sz="2000">
              <a:solidFill>
                <a:schemeClr val="accent1"/>
              </a:solidFill>
              <a:latin typeface="Times New Roman"/>
              <a:ea typeface="Times New Roman"/>
              <a:cs typeface="Times New Roman"/>
              <a:sym typeface="Times New Roman"/>
            </a:endParaRPr>
          </a:p>
          <a:p>
            <a:pPr indent="0" lvl="0" marL="0" marR="749300" rtl="0" algn="just">
              <a:lnSpc>
                <a:spcPct val="150000"/>
              </a:lnSpc>
              <a:spcBef>
                <a:spcPts val="0"/>
              </a:spcBef>
              <a:spcAft>
                <a:spcPts val="0"/>
              </a:spcAft>
              <a:buNone/>
            </a:pPr>
            <a:r>
              <a:rPr lang="en-US" sz="2000">
                <a:solidFill>
                  <a:schemeClr val="accent1"/>
                </a:solidFill>
                <a:latin typeface="Times New Roman"/>
                <a:ea typeface="Times New Roman"/>
                <a:cs typeface="Times New Roman"/>
                <a:sym typeface="Times New Roman"/>
              </a:rPr>
              <a:t>qanday to'g'ri chiziq kesmasini ixtiyoriy nisbatda proporsional bo'laklarga bo'lish</a:t>
            </a:r>
            <a:endParaRPr sz="2000">
              <a:solidFill>
                <a:schemeClr val="accent1"/>
              </a:solidFill>
              <a:latin typeface="Times New Roman"/>
              <a:ea typeface="Times New Roman"/>
              <a:cs typeface="Times New Roman"/>
              <a:sym typeface="Times New Roman"/>
            </a:endParaRPr>
          </a:p>
          <a:p>
            <a:pPr indent="0" lvl="0" marL="0" marR="749300" rtl="0" algn="just">
              <a:lnSpc>
                <a:spcPct val="150000"/>
              </a:lnSpc>
              <a:spcBef>
                <a:spcPts val="0"/>
              </a:spcBef>
              <a:spcAft>
                <a:spcPts val="0"/>
              </a:spcAft>
              <a:buNone/>
            </a:pPr>
            <a:r>
              <a:rPr lang="en-US" sz="2000">
                <a:solidFill>
                  <a:schemeClr val="accent1"/>
                </a:solidFill>
                <a:latin typeface="Times New Roman"/>
                <a:ea typeface="Times New Roman"/>
                <a:cs typeface="Times New Roman"/>
                <a:sym typeface="Times New Roman"/>
              </a:rPr>
              <a:t>mumkin. Masalan 10-rasmda berilgan AB(A'B\ A"B") to'g'ri chiziq kesmasini teng 5 bo'lakka bo'lish uchun kesmaning ixtiyoriy, masalan, gorizontal proyeksiyasining A' uchidan ixtiyoriy burchakda yordamchi a to'g'ri chiziq o’tkaziladi. Bu to'g'ri chiziqqa ixtiyoriy o'lchamga ega bo'lgan kesma tanlab besh nuqta qo'yib chiqiladi. So'ngra 5 va B’ nuqtalarni o'zaro tutashtirilib, 4. 3, 2 va 1 nuqtalardan 5B' chiziqqa parallel chiziqlar o'tkaziladi.</a:t>
            </a:r>
            <a:endParaRPr sz="2000">
              <a:solidFill>
                <a:schemeClr val="accent1"/>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6"/>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265" name="Google Shape;265;p16"/>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266" name="Google Shape;266;p16"/>
          <p:cNvPicPr preferRelativeResize="0"/>
          <p:nvPr/>
        </p:nvPicPr>
        <p:blipFill rotWithShape="1">
          <a:blip r:embed="rId3">
            <a:alphaModFix/>
          </a:blip>
          <a:srcRect b="0" l="0" r="0" t="0"/>
          <a:stretch/>
        </p:blipFill>
        <p:spPr>
          <a:xfrm>
            <a:off x="7896224" y="521970"/>
            <a:ext cx="3615055" cy="4558744"/>
          </a:xfrm>
          <a:prstGeom prst="rect">
            <a:avLst/>
          </a:prstGeom>
          <a:noFill/>
          <a:ln>
            <a:noFill/>
          </a:ln>
        </p:spPr>
      </p:pic>
      <p:sp>
        <p:nvSpPr>
          <p:cNvPr id="267" name="Google Shape;267;p16"/>
          <p:cNvSpPr txBox="1"/>
          <p:nvPr/>
        </p:nvSpPr>
        <p:spPr>
          <a:xfrm>
            <a:off x="4104640" y="5503797"/>
            <a:ext cx="6096000" cy="40011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2000">
                <a:solidFill>
                  <a:schemeClr val="accent1"/>
                </a:solidFill>
                <a:latin typeface="Times New Roman"/>
                <a:ea typeface="Times New Roman"/>
                <a:cs typeface="Times New Roman"/>
                <a:sym typeface="Times New Roman"/>
              </a:rPr>
              <a:t>10-rasm</a:t>
            </a:r>
            <a:endParaRPr sz="2000">
              <a:solidFill>
                <a:schemeClr val="accent1"/>
              </a:solidFill>
              <a:latin typeface="Oswald Light"/>
              <a:ea typeface="Oswald Light"/>
              <a:cs typeface="Oswald Light"/>
              <a:sym typeface="Oswald Light"/>
            </a:endParaRPr>
          </a:p>
        </p:txBody>
      </p:sp>
      <p:sp>
        <p:nvSpPr>
          <p:cNvPr id="268" name="Google Shape;268;p16"/>
          <p:cNvSpPr txBox="1"/>
          <p:nvPr/>
        </p:nvSpPr>
        <p:spPr>
          <a:xfrm>
            <a:off x="1056640" y="1310056"/>
            <a:ext cx="6096000" cy="4191981"/>
          </a:xfrm>
          <a:prstGeom prst="rect">
            <a:avLst/>
          </a:prstGeom>
          <a:noFill/>
          <a:ln>
            <a:noFill/>
          </a:ln>
        </p:spPr>
        <p:txBody>
          <a:bodyPr anchorCtr="0" anchor="t" bIns="45700" lIns="91425" spcFirstLastPara="1" rIns="91425" wrap="square" tIns="45700">
            <a:spAutoFit/>
          </a:bodyPr>
          <a:lstStyle/>
          <a:p>
            <a:pPr indent="0" lvl="0" marL="0" marR="63500" rtl="0" algn="just">
              <a:lnSpc>
                <a:spcPct val="150000"/>
              </a:lnSpc>
              <a:spcBef>
                <a:spcPts val="0"/>
              </a:spcBef>
              <a:spcAft>
                <a:spcPts val="0"/>
              </a:spcAft>
              <a:buNone/>
            </a:pPr>
            <a:r>
              <a:rPr lang="en-US" sz="2000">
                <a:solidFill>
                  <a:schemeClr val="accent1"/>
                </a:solidFill>
                <a:latin typeface="Times New Roman"/>
                <a:ea typeface="Times New Roman"/>
                <a:cs typeface="Times New Roman"/>
                <a:sym typeface="Times New Roman"/>
              </a:rPr>
              <a:t>Natijada, </a:t>
            </a:r>
            <a:r>
              <a:rPr i="1" lang="en-US" sz="2000">
                <a:solidFill>
                  <a:schemeClr val="accent1"/>
                </a:solidFill>
                <a:latin typeface="Times New Roman"/>
                <a:ea typeface="Times New Roman"/>
                <a:cs typeface="Times New Roman"/>
                <a:sym typeface="Times New Roman"/>
              </a:rPr>
              <a:t>A 'B'</a:t>
            </a:r>
            <a:r>
              <a:rPr lang="en-US" sz="2000">
                <a:solidFill>
                  <a:schemeClr val="accent1"/>
                </a:solidFill>
                <a:latin typeface="Times New Roman"/>
                <a:ea typeface="Times New Roman"/>
                <a:cs typeface="Times New Roman"/>
                <a:sym typeface="Times New Roman"/>
              </a:rPr>
              <a:t> kesma </a:t>
            </a:r>
            <a:r>
              <a:rPr i="1" lang="en-US" sz="2000">
                <a:solidFill>
                  <a:schemeClr val="accent1"/>
                </a:solidFill>
                <a:latin typeface="Times New Roman"/>
                <a:ea typeface="Times New Roman"/>
                <a:cs typeface="Times New Roman"/>
                <a:sym typeface="Times New Roman"/>
              </a:rPr>
              <a:t>5</a:t>
            </a:r>
            <a:r>
              <a:rPr lang="en-US" sz="2000">
                <a:solidFill>
                  <a:schemeClr val="accent1"/>
                </a:solidFill>
                <a:latin typeface="Times New Roman"/>
                <a:ea typeface="Times New Roman"/>
                <a:cs typeface="Times New Roman"/>
                <a:sym typeface="Times New Roman"/>
              </a:rPr>
              <a:t> tateng bo’akka o'linadi. To'g'ri ciziq ksmasining grizontal </a:t>
            </a:r>
            <a:r>
              <a:rPr i="1" lang="en-US" sz="2000">
                <a:solidFill>
                  <a:schemeClr val="accent1"/>
                </a:solidFill>
                <a:latin typeface="Times New Roman"/>
                <a:ea typeface="Times New Roman"/>
                <a:cs typeface="Times New Roman"/>
                <a:sym typeface="Times New Roman"/>
              </a:rPr>
              <a:t>A'B'</a:t>
            </a:r>
            <a:r>
              <a:rPr lang="en-US" sz="2000">
                <a:solidFill>
                  <a:schemeClr val="accent1"/>
                </a:solidFill>
                <a:latin typeface="Times New Roman"/>
                <a:ea typeface="Times New Roman"/>
                <a:cs typeface="Times New Roman"/>
                <a:sym typeface="Times New Roman"/>
              </a:rPr>
              <a:t> proyeksiyasidagi bu nuqtalardan foydalanib kesmaning </a:t>
            </a:r>
            <a:r>
              <a:rPr i="1" lang="en-US" sz="2000">
                <a:solidFill>
                  <a:schemeClr val="accent1"/>
                </a:solidFill>
                <a:latin typeface="Times New Roman"/>
                <a:ea typeface="Times New Roman"/>
                <a:cs typeface="Times New Roman"/>
                <a:sym typeface="Times New Roman"/>
              </a:rPr>
              <a:t>A"B"</a:t>
            </a:r>
            <a:r>
              <a:rPr lang="en-US" sz="2000">
                <a:solidFill>
                  <a:schemeClr val="accent1"/>
                </a:solidFill>
                <a:latin typeface="Times New Roman"/>
                <a:ea typeface="Times New Roman"/>
                <a:cs typeface="Times New Roman"/>
                <a:sym typeface="Times New Roman"/>
              </a:rPr>
              <a:t> frontal proyeksiyasini proyeksion bog'lanish chiziqlari yordamida teng 5 bo’lakka bo’lish qiyin emas. Chizmadagi C nuqta AB to'g'ri chiziq kesmasini </a:t>
            </a:r>
            <a:r>
              <a:rPr i="1" lang="en-US" sz="2000">
                <a:solidFill>
                  <a:schemeClr val="accent1"/>
                </a:solidFill>
                <a:latin typeface="Times New Roman"/>
                <a:ea typeface="Times New Roman"/>
                <a:cs typeface="Times New Roman"/>
                <a:sym typeface="Times New Roman"/>
              </a:rPr>
              <a:t>AC:CB=3:2</a:t>
            </a:r>
            <a:r>
              <a:rPr lang="en-US" sz="2000">
                <a:solidFill>
                  <a:schemeClr val="accent1"/>
                </a:solidFill>
                <a:latin typeface="Times New Roman"/>
                <a:ea typeface="Times New Roman"/>
                <a:cs typeface="Times New Roman"/>
                <a:sym typeface="Times New Roman"/>
              </a:rPr>
              <a:t> nisbatda bo'ladi.</a:t>
            </a:r>
            <a:endParaRPr sz="2000">
              <a:solidFill>
                <a:schemeClr val="accent1"/>
              </a:solidFill>
              <a:latin typeface="Times New Roman"/>
              <a:ea typeface="Times New Roman"/>
              <a:cs typeface="Times New Roman"/>
              <a:sym typeface="Times New Roman"/>
            </a:endParaRPr>
          </a:p>
          <a:p>
            <a:pPr indent="0" lvl="0" marL="0" marR="12700" rtl="0" algn="just">
              <a:lnSpc>
                <a:spcPct val="150000"/>
              </a:lnSpc>
              <a:spcBef>
                <a:spcPts val="0"/>
              </a:spcBef>
              <a:spcAft>
                <a:spcPts val="0"/>
              </a:spcAft>
              <a:buNone/>
            </a:pPr>
            <a:r>
              <a:rPr b="0" i="0" lang="en-US" sz="2000" u="sng">
                <a:solidFill>
                  <a:schemeClr val="accent1"/>
                </a:solidFill>
                <a:latin typeface="Times New Roman"/>
                <a:ea typeface="Times New Roman"/>
                <a:cs typeface="Times New Roman"/>
                <a:sym typeface="Times New Roman"/>
              </a:rPr>
              <a:t>Ta’rif</a:t>
            </a:r>
            <a:r>
              <a:rPr lang="en-US" sz="2000">
                <a:solidFill>
                  <a:schemeClr val="accent1"/>
                </a:solidFill>
                <a:latin typeface="Times New Roman"/>
                <a:ea typeface="Times New Roman"/>
                <a:cs typeface="Times New Roman"/>
                <a:sym typeface="Times New Roman"/>
              </a:rPr>
              <a:t>. To'g'ri chiziqning proyeksiyalar tekisliklari bilan kesishish nuqtalari to'g'ri chiziqning izlari deyiladi.</a:t>
            </a:r>
            <a:endParaRPr sz="2000">
              <a:solidFill>
                <a:schemeClr val="accent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7"/>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274" name="Google Shape;274;p17"/>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275" name="Google Shape;275;p17"/>
          <p:cNvSpPr txBox="1"/>
          <p:nvPr/>
        </p:nvSpPr>
        <p:spPr>
          <a:xfrm>
            <a:off x="6035040" y="475068"/>
            <a:ext cx="5679440" cy="4653646"/>
          </a:xfrm>
          <a:prstGeom prst="rect">
            <a:avLst/>
          </a:prstGeom>
          <a:noFill/>
          <a:ln>
            <a:noFill/>
          </a:ln>
        </p:spPr>
        <p:txBody>
          <a:bodyPr anchorCtr="0" anchor="t" bIns="45700" lIns="91425" spcFirstLastPara="1" rIns="91425" wrap="square" tIns="45700">
            <a:spAutoFit/>
          </a:bodyPr>
          <a:lstStyle/>
          <a:p>
            <a:pPr indent="0" lvl="0" marL="0" marR="12700" rtl="0" algn="just">
              <a:lnSpc>
                <a:spcPct val="150000"/>
              </a:lnSpc>
              <a:spcBef>
                <a:spcPts val="0"/>
              </a:spcBef>
              <a:spcAft>
                <a:spcPts val="0"/>
              </a:spcAft>
              <a:buNone/>
            </a:pPr>
            <a:r>
              <a:rPr lang="en-US" sz="2000">
                <a:solidFill>
                  <a:schemeClr val="accent1"/>
                </a:solidFill>
                <a:latin typeface="Times New Roman"/>
                <a:ea typeface="Times New Roman"/>
                <a:cs typeface="Times New Roman"/>
                <a:sym typeface="Times New Roman"/>
              </a:rPr>
              <a:t>Umumiy vaziyatdagi to'g'ri chiziq hamma proyeksiyalar tekisliklarini kesib o'tadi. Biror </a:t>
            </a:r>
            <a:r>
              <a:rPr i="1" lang="en-US" sz="2000">
                <a:solidFill>
                  <a:schemeClr val="accent1"/>
                </a:solidFill>
                <a:latin typeface="Times New Roman"/>
                <a:ea typeface="Times New Roman"/>
                <a:cs typeface="Times New Roman"/>
                <a:sym typeface="Times New Roman"/>
              </a:rPr>
              <a:t>a</a:t>
            </a:r>
            <a:r>
              <a:rPr lang="en-US" sz="2000">
                <a:solidFill>
                  <a:schemeClr val="accent1"/>
                </a:solidFill>
                <a:latin typeface="Times New Roman"/>
                <a:ea typeface="Times New Roman"/>
                <a:cs typeface="Times New Roman"/>
                <a:sym typeface="Times New Roman"/>
              </a:rPr>
              <a:t> to'g'ri chiziqning gorizontal proyeksiyalar tekisligi bilan kesishgan nuqtasi uning </a:t>
            </a:r>
            <a:r>
              <a:rPr i="1" lang="en-US" sz="2000">
                <a:solidFill>
                  <a:schemeClr val="accent1"/>
                </a:solidFill>
                <a:latin typeface="Times New Roman"/>
                <a:ea typeface="Times New Roman"/>
                <a:cs typeface="Times New Roman"/>
                <a:sym typeface="Times New Roman"/>
              </a:rPr>
              <a:t>gorizontal izi,</a:t>
            </a:r>
            <a:r>
              <a:rPr lang="en-US" sz="2000">
                <a:solidFill>
                  <a:schemeClr val="accent1"/>
                </a:solidFill>
                <a:latin typeface="Times New Roman"/>
                <a:ea typeface="Times New Roman"/>
                <a:cs typeface="Times New Roman"/>
                <a:sym typeface="Times New Roman"/>
              </a:rPr>
              <a:t> frontal proyeksiyalar tekisligi bilan kesishgan nuqtasi </a:t>
            </a:r>
            <a:r>
              <a:rPr i="1" lang="en-US" sz="2000">
                <a:solidFill>
                  <a:schemeClr val="accent1"/>
                </a:solidFill>
                <a:latin typeface="Times New Roman"/>
                <a:ea typeface="Times New Roman"/>
                <a:cs typeface="Times New Roman"/>
                <a:sym typeface="Times New Roman"/>
              </a:rPr>
              <a:t>frontal izi</a:t>
            </a:r>
            <a:r>
              <a:rPr lang="en-US" sz="2000">
                <a:solidFill>
                  <a:schemeClr val="accent1"/>
                </a:solidFill>
                <a:latin typeface="Times New Roman"/>
                <a:ea typeface="Times New Roman"/>
                <a:cs typeface="Times New Roman"/>
                <a:sym typeface="Times New Roman"/>
              </a:rPr>
              <a:t> deyiladi. Shuningdek, to'g'ri chiziqning profil proyeksiyalar tekisligi bilan kesishgan nuqtasi uning </a:t>
            </a:r>
            <a:r>
              <a:rPr i="1" lang="en-US" sz="2000">
                <a:solidFill>
                  <a:schemeClr val="accent1"/>
                </a:solidFill>
                <a:latin typeface="Times New Roman"/>
                <a:ea typeface="Times New Roman"/>
                <a:cs typeface="Times New Roman"/>
                <a:sym typeface="Times New Roman"/>
              </a:rPr>
              <a:t>profil izi </a:t>
            </a:r>
            <a:r>
              <a:rPr lang="en-US" sz="2000">
                <a:solidFill>
                  <a:schemeClr val="accent1"/>
                </a:solidFill>
                <a:latin typeface="Times New Roman"/>
                <a:ea typeface="Times New Roman"/>
                <a:cs typeface="Times New Roman"/>
                <a:sym typeface="Times New Roman"/>
              </a:rPr>
              <a:t>deyiladi: </a:t>
            </a:r>
            <a:r>
              <a:rPr i="1" lang="en-US" sz="2000">
                <a:solidFill>
                  <a:schemeClr val="accent1"/>
                </a:solidFill>
                <a:latin typeface="Times New Roman"/>
                <a:ea typeface="Times New Roman"/>
                <a:cs typeface="Times New Roman"/>
                <a:sym typeface="Times New Roman"/>
              </a:rPr>
              <a:t>anH=M</a:t>
            </a:r>
            <a:r>
              <a:rPr baseline="-25000" i="1" lang="en-US" sz="2000">
                <a:solidFill>
                  <a:schemeClr val="accent1"/>
                </a:solidFill>
                <a:latin typeface="Times New Roman"/>
                <a:ea typeface="Times New Roman"/>
                <a:cs typeface="Times New Roman"/>
                <a:sym typeface="Times New Roman"/>
              </a:rPr>
              <a:t>H</a:t>
            </a:r>
            <a:r>
              <a:rPr i="1" lang="en-US" sz="2000">
                <a:solidFill>
                  <a:schemeClr val="accent1"/>
                </a:solidFill>
                <a:latin typeface="Times New Roman"/>
                <a:ea typeface="Times New Roman"/>
                <a:cs typeface="Times New Roman"/>
                <a:sym typeface="Times New Roman"/>
              </a:rPr>
              <a:t>,</a:t>
            </a:r>
            <a:r>
              <a:rPr lang="en-US" sz="2000">
                <a:solidFill>
                  <a:schemeClr val="accent1"/>
                </a:solidFill>
                <a:latin typeface="Times New Roman"/>
                <a:ea typeface="Times New Roman"/>
                <a:cs typeface="Times New Roman"/>
                <a:sym typeface="Times New Roman"/>
              </a:rPr>
              <a:t> an </a:t>
            </a:r>
            <a:r>
              <a:rPr i="1" lang="en-US" sz="2000">
                <a:solidFill>
                  <a:schemeClr val="accent1"/>
                </a:solidFill>
                <a:latin typeface="Times New Roman"/>
                <a:ea typeface="Times New Roman"/>
                <a:cs typeface="Times New Roman"/>
                <a:sym typeface="Times New Roman"/>
              </a:rPr>
              <a:t>V=N</a:t>
            </a:r>
            <a:r>
              <a:rPr baseline="-25000" i="1" lang="en-US" sz="2000">
                <a:solidFill>
                  <a:schemeClr val="accent1"/>
                </a:solidFill>
                <a:latin typeface="Times New Roman"/>
                <a:ea typeface="Times New Roman"/>
                <a:cs typeface="Times New Roman"/>
                <a:sym typeface="Times New Roman"/>
              </a:rPr>
              <a:t>V</a:t>
            </a:r>
            <a:r>
              <a:rPr i="1" lang="en-US" sz="2000">
                <a:solidFill>
                  <a:schemeClr val="accent1"/>
                </a:solidFill>
                <a:latin typeface="Times New Roman"/>
                <a:ea typeface="Times New Roman"/>
                <a:cs typeface="Times New Roman"/>
                <a:sym typeface="Times New Roman"/>
              </a:rPr>
              <a:t>va</a:t>
            </a:r>
            <a:r>
              <a:rPr lang="en-US" sz="2000">
                <a:solidFill>
                  <a:schemeClr val="accent1"/>
                </a:solidFill>
                <a:latin typeface="Times New Roman"/>
                <a:ea typeface="Times New Roman"/>
                <a:cs typeface="Times New Roman"/>
                <a:sym typeface="Times New Roman"/>
              </a:rPr>
              <a:t> afl </a:t>
            </a:r>
            <a:r>
              <a:rPr i="1" lang="en-US" sz="2000">
                <a:solidFill>
                  <a:schemeClr val="accent1"/>
                </a:solidFill>
                <a:latin typeface="Times New Roman"/>
                <a:ea typeface="Times New Roman"/>
                <a:cs typeface="Times New Roman"/>
                <a:sym typeface="Times New Roman"/>
              </a:rPr>
              <a:t>W=F</a:t>
            </a:r>
            <a:r>
              <a:rPr baseline="-25000" i="1" lang="en-US" sz="2000">
                <a:solidFill>
                  <a:schemeClr val="accent1"/>
                </a:solidFill>
                <a:latin typeface="Times New Roman"/>
                <a:ea typeface="Times New Roman"/>
                <a:cs typeface="Times New Roman"/>
                <a:sym typeface="Times New Roman"/>
              </a:rPr>
              <a:t>W</a:t>
            </a:r>
            <a:r>
              <a:rPr i="1" lang="en-US" sz="2000">
                <a:solidFill>
                  <a:schemeClr val="accent1"/>
                </a:solidFill>
                <a:latin typeface="Times New Roman"/>
                <a:ea typeface="Times New Roman"/>
                <a:cs typeface="Times New Roman"/>
                <a:sym typeface="Times New Roman"/>
              </a:rPr>
              <a:t>.</a:t>
            </a:r>
            <a:r>
              <a:rPr lang="en-US" sz="2000">
                <a:solidFill>
                  <a:schemeClr val="accent1"/>
                </a:solidFill>
                <a:latin typeface="Times New Roman"/>
                <a:ea typeface="Times New Roman"/>
                <a:cs typeface="Times New Roman"/>
                <a:sym typeface="Times New Roman"/>
              </a:rPr>
              <a:t> 11 rasmda, </a:t>
            </a:r>
            <a:r>
              <a:rPr i="1" lang="en-US" sz="2000">
                <a:solidFill>
                  <a:schemeClr val="accent1"/>
                </a:solidFill>
                <a:latin typeface="Times New Roman"/>
                <a:ea typeface="Times New Roman"/>
                <a:cs typeface="Times New Roman"/>
                <a:sym typeface="Times New Roman"/>
              </a:rPr>
              <a:t>a</a:t>
            </a:r>
            <a:r>
              <a:rPr lang="en-US" sz="2000">
                <a:solidFill>
                  <a:schemeClr val="accent1"/>
                </a:solidFill>
                <a:latin typeface="Times New Roman"/>
                <a:ea typeface="Times New Roman"/>
                <a:cs typeface="Times New Roman"/>
                <a:sym typeface="Times New Roman"/>
              </a:rPr>
              <a:t> to'g'ri chiziq izlarini yasashning fazoviy modeli ko'rsatilgan.</a:t>
            </a:r>
            <a:endParaRPr sz="2000">
              <a:solidFill>
                <a:schemeClr val="accent1"/>
              </a:solidFill>
              <a:latin typeface="Times New Roman"/>
              <a:ea typeface="Times New Roman"/>
              <a:cs typeface="Times New Roman"/>
              <a:sym typeface="Times New Roman"/>
            </a:endParaRPr>
          </a:p>
        </p:txBody>
      </p:sp>
      <p:pic>
        <p:nvPicPr>
          <p:cNvPr id="276" name="Google Shape;276;p17"/>
          <p:cNvPicPr preferRelativeResize="0"/>
          <p:nvPr/>
        </p:nvPicPr>
        <p:blipFill rotWithShape="1">
          <a:blip r:embed="rId3">
            <a:alphaModFix/>
          </a:blip>
          <a:srcRect b="0" l="0" r="0" t="0"/>
          <a:stretch/>
        </p:blipFill>
        <p:spPr>
          <a:xfrm>
            <a:off x="1198880" y="827405"/>
            <a:ext cx="4460240" cy="4460240"/>
          </a:xfrm>
          <a:prstGeom prst="rect">
            <a:avLst/>
          </a:prstGeom>
          <a:noFill/>
          <a:ln>
            <a:noFill/>
          </a:ln>
        </p:spPr>
      </p:pic>
      <p:sp>
        <p:nvSpPr>
          <p:cNvPr id="277" name="Google Shape;277;p17"/>
          <p:cNvSpPr txBox="1"/>
          <p:nvPr/>
        </p:nvSpPr>
        <p:spPr>
          <a:xfrm>
            <a:off x="2987040" y="5448784"/>
            <a:ext cx="60960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accent1"/>
                </a:solidFill>
                <a:latin typeface="Times New Roman"/>
                <a:ea typeface="Times New Roman"/>
                <a:cs typeface="Times New Roman"/>
                <a:sym typeface="Times New Roman"/>
              </a:rPr>
              <a:t>11-rasm</a:t>
            </a:r>
            <a:endParaRPr sz="2000">
              <a:solidFill>
                <a:schemeClr val="accent1"/>
              </a:solidFill>
              <a:latin typeface="Oswald Light"/>
              <a:ea typeface="Oswald Light"/>
              <a:cs typeface="Oswald Light"/>
              <a:sym typeface="Oswald Light"/>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18"/>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283" name="Google Shape;283;p18"/>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284" name="Google Shape;284;p18"/>
          <p:cNvSpPr txBox="1"/>
          <p:nvPr/>
        </p:nvSpPr>
        <p:spPr>
          <a:xfrm>
            <a:off x="589280" y="673534"/>
            <a:ext cx="4856480" cy="4653325"/>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2000">
                <a:solidFill>
                  <a:schemeClr val="accent1"/>
                </a:solidFill>
                <a:latin typeface="Times New Roman"/>
                <a:ea typeface="Times New Roman"/>
                <a:cs typeface="Times New Roman"/>
                <a:sym typeface="Times New Roman"/>
              </a:rPr>
              <a:t>To`g`ri chiziq. To’g’ri chiziq kesmasining xaqiqiy uzunligi va proyeksiya tekisliklariga og’ish burchaklarini aniqlash.</a:t>
            </a:r>
            <a:endParaRPr sz="1200">
              <a:solidFill>
                <a:schemeClr val="accent1"/>
              </a:solidFill>
              <a:latin typeface="Arial"/>
              <a:ea typeface="Arial"/>
              <a:cs typeface="Arial"/>
              <a:sym typeface="Arial"/>
            </a:endParaRPr>
          </a:p>
          <a:p>
            <a:pPr indent="0" lvl="0" marL="0" marR="0" rtl="0" algn="ctr">
              <a:lnSpc>
                <a:spcPct val="150000"/>
              </a:lnSpc>
              <a:spcBef>
                <a:spcPts val="0"/>
              </a:spcBef>
              <a:spcAft>
                <a:spcPts val="0"/>
              </a:spcAft>
              <a:buNone/>
            </a:pPr>
            <a:r>
              <a:rPr b="1" lang="en-US" sz="2000">
                <a:solidFill>
                  <a:schemeClr val="accent1"/>
                </a:solidFill>
                <a:latin typeface="Times New Roman"/>
                <a:ea typeface="Times New Roman"/>
                <a:cs typeface="Times New Roman"/>
                <a:sym typeface="Times New Roman"/>
              </a:rPr>
              <a:t> </a:t>
            </a:r>
            <a:endParaRPr sz="1200">
              <a:solidFill>
                <a:schemeClr val="accent1"/>
              </a:solidFill>
              <a:latin typeface="Arial"/>
              <a:ea typeface="Arial"/>
              <a:cs typeface="Arial"/>
              <a:sym typeface="Arial"/>
            </a:endParaRPr>
          </a:p>
          <a:p>
            <a:pPr indent="0" lvl="0" marL="0" marR="0" rtl="0" algn="ctr">
              <a:lnSpc>
                <a:spcPct val="150000"/>
              </a:lnSpc>
              <a:spcBef>
                <a:spcPts val="0"/>
              </a:spcBef>
              <a:spcAft>
                <a:spcPts val="0"/>
              </a:spcAft>
              <a:buNone/>
            </a:pPr>
            <a:r>
              <a:rPr b="1" lang="en-US" sz="2000">
                <a:solidFill>
                  <a:schemeClr val="accent1"/>
                </a:solidFill>
                <a:latin typeface="Times New Roman"/>
                <a:ea typeface="Times New Roman"/>
                <a:cs typeface="Times New Roman"/>
                <a:sym typeface="Times New Roman"/>
              </a:rPr>
              <a:t>1 - misol. </a:t>
            </a:r>
            <a:r>
              <a:rPr lang="en-US" sz="2000">
                <a:solidFill>
                  <a:schemeClr val="accent1"/>
                </a:solidFill>
                <a:latin typeface="Times New Roman"/>
                <a:ea typeface="Times New Roman"/>
                <a:cs typeface="Times New Roman"/>
                <a:sym typeface="Times New Roman"/>
              </a:rPr>
              <a:t>Кoordinatalari bilan berilgan </a:t>
            </a:r>
            <a:r>
              <a:rPr b="1" lang="en-US" sz="2000">
                <a:solidFill>
                  <a:schemeClr val="accent1"/>
                </a:solidFill>
                <a:latin typeface="Times New Roman"/>
                <a:ea typeface="Times New Roman"/>
                <a:cs typeface="Times New Roman"/>
                <a:sym typeface="Times New Roman"/>
              </a:rPr>
              <a:t>AB</a:t>
            </a:r>
            <a:r>
              <a:rPr lang="en-US" sz="2000">
                <a:solidFill>
                  <a:schemeClr val="accent1"/>
                </a:solidFill>
                <a:latin typeface="Times New Roman"/>
                <a:ea typeface="Times New Roman"/>
                <a:cs typeface="Times New Roman"/>
                <a:sym typeface="Times New Roman"/>
              </a:rPr>
              <a:t> to′g′ri chiziq kesmasining epyuri chizilsin. </a:t>
            </a:r>
            <a:r>
              <a:rPr b="1" lang="en-US" sz="2000">
                <a:solidFill>
                  <a:schemeClr val="accent1"/>
                </a:solidFill>
                <a:latin typeface="Times New Roman"/>
                <a:ea typeface="Times New Roman"/>
                <a:cs typeface="Times New Roman"/>
                <a:sym typeface="Times New Roman"/>
              </a:rPr>
              <a:t>AB</a:t>
            </a:r>
            <a:r>
              <a:rPr lang="en-US" sz="2000">
                <a:solidFill>
                  <a:schemeClr val="accent1"/>
                </a:solidFill>
                <a:latin typeface="Times New Roman"/>
                <a:ea typeface="Times New Roman"/>
                <a:cs typeface="Times New Roman"/>
                <a:sym typeface="Times New Roman"/>
              </a:rPr>
              <a:t> kesmaning haqiqiy uzunligi va proeksiyalar tekisliklariga  nisbatan  og′ish  burchaklari aniqlansin.</a:t>
            </a:r>
            <a:endParaRPr sz="1200">
              <a:solidFill>
                <a:schemeClr val="accent1"/>
              </a:solidFill>
              <a:latin typeface="Arial"/>
              <a:ea typeface="Arial"/>
              <a:cs typeface="Arial"/>
              <a:sym typeface="Arial"/>
            </a:endParaRPr>
          </a:p>
        </p:txBody>
      </p:sp>
      <p:pic>
        <p:nvPicPr>
          <p:cNvPr descr="Рисунок2" id="285" name="Google Shape;285;p18"/>
          <p:cNvPicPr preferRelativeResize="0"/>
          <p:nvPr/>
        </p:nvPicPr>
        <p:blipFill rotWithShape="1">
          <a:blip r:embed="rId3">
            <a:alphaModFix/>
          </a:blip>
          <a:srcRect b="0" l="0" r="0" t="0"/>
          <a:stretch/>
        </p:blipFill>
        <p:spPr>
          <a:xfrm>
            <a:off x="6256655" y="322668"/>
            <a:ext cx="4130655" cy="3257829"/>
          </a:xfrm>
          <a:prstGeom prst="rect">
            <a:avLst/>
          </a:prstGeom>
          <a:noFill/>
          <a:ln>
            <a:noFill/>
          </a:ln>
        </p:spPr>
      </p:pic>
      <p:pic>
        <p:nvPicPr>
          <p:cNvPr descr="Chizma" id="286" name="Google Shape;286;p18"/>
          <p:cNvPicPr preferRelativeResize="0"/>
          <p:nvPr/>
        </p:nvPicPr>
        <p:blipFill rotWithShape="1">
          <a:blip r:embed="rId4">
            <a:alphaModFix/>
          </a:blip>
          <a:srcRect b="0" l="0" r="0" t="0"/>
          <a:stretch/>
        </p:blipFill>
        <p:spPr>
          <a:xfrm>
            <a:off x="6350000" y="3623470"/>
            <a:ext cx="3373120" cy="24701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19"/>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292" name="Google Shape;292;p19"/>
          <p:cNvPicPr preferRelativeResize="0"/>
          <p:nvPr/>
        </p:nvPicPr>
        <p:blipFill rotWithShape="1">
          <a:blip r:embed="rId3">
            <a:alphaModFix/>
          </a:blip>
          <a:srcRect b="0" l="0" r="0" t="0"/>
          <a:stretch/>
        </p:blipFill>
        <p:spPr>
          <a:xfrm>
            <a:off x="8502163" y="2118946"/>
            <a:ext cx="3423137" cy="2567353"/>
          </a:xfrm>
          <a:prstGeom prst="rect">
            <a:avLst/>
          </a:prstGeom>
          <a:noFill/>
          <a:ln>
            <a:noFill/>
          </a:ln>
          <a:effectLst>
            <a:outerShdw blurRad="190500" rotWithShape="0" algn="tl">
              <a:srgbClr val="000000">
                <a:alpha val="69803"/>
              </a:srgbClr>
            </a:outerShdw>
          </a:effectLst>
        </p:spPr>
      </p:pic>
      <p:sp>
        <p:nvSpPr>
          <p:cNvPr id="293" name="Google Shape;293;p19"/>
          <p:cNvSpPr/>
          <p:nvPr/>
        </p:nvSpPr>
        <p:spPr>
          <a:xfrm>
            <a:off x="8960313" y="4963699"/>
            <a:ext cx="2008883"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Oswald Light"/>
                <a:ea typeface="Oswald Light"/>
                <a:cs typeface="Oswald Light"/>
                <a:sym typeface="Oswald Light"/>
              </a:rPr>
              <a:t>Free to use under the </a:t>
            </a:r>
            <a:r>
              <a:rPr lang="en-US" sz="1050" u="sng">
                <a:solidFill>
                  <a:schemeClr val="dk1"/>
                </a:solidFill>
                <a:latin typeface="Oswald Light"/>
                <a:ea typeface="Oswald Light"/>
                <a:cs typeface="Oswald Light"/>
                <a:sym typeface="Oswald Light"/>
                <a:hlinkClick r:id="rId4">
                  <a:extLst>
                    <a:ext uri="{A12FA001-AC4F-418D-AE19-62706E023703}">
                      <ahyp:hlinkClr val="tx"/>
                    </a:ext>
                  </a:extLst>
                </a:hlinkClick>
              </a:rPr>
              <a:t>Unsplash License</a:t>
            </a:r>
            <a:r>
              <a:rPr lang="en-US" sz="1050">
                <a:solidFill>
                  <a:schemeClr val="dk1"/>
                </a:solidFill>
                <a:latin typeface="Oswald Light"/>
                <a:ea typeface="Oswald Light"/>
                <a:cs typeface="Oswald Light"/>
                <a:sym typeface="Oswald Light"/>
              </a:rPr>
              <a:t>. </a:t>
            </a:r>
            <a:br>
              <a:rPr lang="en-US" sz="1050">
                <a:solidFill>
                  <a:schemeClr val="dk1"/>
                </a:solidFill>
                <a:latin typeface="Oswald Light"/>
                <a:ea typeface="Oswald Light"/>
                <a:cs typeface="Oswald Light"/>
                <a:sym typeface="Oswald Light"/>
              </a:rPr>
            </a:br>
            <a:r>
              <a:rPr lang="en-US" sz="1050">
                <a:solidFill>
                  <a:schemeClr val="dk1"/>
                </a:solidFill>
                <a:latin typeface="Oswald Light"/>
                <a:ea typeface="Oswald Light"/>
                <a:cs typeface="Oswald Light"/>
                <a:sym typeface="Oswald Light"/>
              </a:rPr>
              <a:t>https://unsplash.com/</a:t>
            </a:r>
            <a:endParaRPr/>
          </a:p>
        </p:txBody>
      </p:sp>
      <p:sp>
        <p:nvSpPr>
          <p:cNvPr id="294" name="Google Shape;294;p19"/>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295" name="Google Shape;295;p19"/>
          <p:cNvSpPr txBox="1"/>
          <p:nvPr/>
        </p:nvSpPr>
        <p:spPr>
          <a:xfrm>
            <a:off x="1039117" y="446980"/>
            <a:ext cx="7921196" cy="573490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[AC] II [ab]</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IACI = IabI</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[AB] </a:t>
            </a:r>
            <a:r>
              <a:rPr b="1" baseline="30000" lang="en-US" sz="2000">
                <a:solidFill>
                  <a:schemeClr val="accent1"/>
                </a:solidFill>
                <a:latin typeface="Times New Roman"/>
                <a:ea typeface="Times New Roman"/>
                <a:cs typeface="Times New Roman"/>
                <a:sym typeface="Times New Roman"/>
              </a:rPr>
              <a:t>Ù</a:t>
            </a:r>
            <a:r>
              <a:rPr b="1" lang="en-US" sz="2000">
                <a:solidFill>
                  <a:schemeClr val="accent1"/>
                </a:solidFill>
                <a:latin typeface="Times New Roman"/>
                <a:ea typeface="Times New Roman"/>
                <a:cs typeface="Times New Roman"/>
                <a:sym typeface="Times New Roman"/>
              </a:rPr>
              <a:t> H = a</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[AB]</a:t>
            </a:r>
            <a:r>
              <a:rPr b="1" baseline="30000" lang="en-US" sz="2000">
                <a:solidFill>
                  <a:schemeClr val="accent1"/>
                </a:solidFill>
                <a:latin typeface="Times New Roman"/>
                <a:ea typeface="Times New Roman"/>
                <a:cs typeface="Times New Roman"/>
                <a:sym typeface="Times New Roman"/>
              </a:rPr>
              <a:t>Ù</a:t>
            </a:r>
            <a:r>
              <a:rPr b="1" lang="en-US" sz="2000">
                <a:solidFill>
                  <a:schemeClr val="accent1"/>
                </a:solidFill>
                <a:latin typeface="Times New Roman"/>
                <a:ea typeface="Times New Roman"/>
                <a:cs typeface="Times New Roman"/>
                <a:sym typeface="Times New Roman"/>
              </a:rPr>
              <a:t>[AC]=a</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[ab] </a:t>
            </a:r>
            <a:r>
              <a:rPr b="1" baseline="30000" lang="en-US" sz="2000">
                <a:solidFill>
                  <a:schemeClr val="accent1"/>
                </a:solidFill>
                <a:latin typeface="Times New Roman"/>
                <a:ea typeface="Times New Roman"/>
                <a:cs typeface="Times New Roman"/>
                <a:sym typeface="Times New Roman"/>
              </a:rPr>
              <a:t>Ù</a:t>
            </a:r>
            <a:r>
              <a:rPr b="1" lang="en-US" sz="2000">
                <a:solidFill>
                  <a:schemeClr val="accent1"/>
                </a:solidFill>
                <a:latin typeface="Times New Roman"/>
                <a:ea typeface="Times New Roman"/>
                <a:cs typeface="Times New Roman"/>
                <a:sym typeface="Times New Roman"/>
              </a:rPr>
              <a:t>[bb</a:t>
            </a:r>
            <a:r>
              <a:rPr b="1" baseline="-25000" lang="en-US" sz="2000">
                <a:solidFill>
                  <a:schemeClr val="accent1"/>
                </a:solidFill>
                <a:latin typeface="Times New Roman"/>
                <a:ea typeface="Times New Roman"/>
                <a:cs typeface="Times New Roman"/>
                <a:sym typeface="Times New Roman"/>
              </a:rPr>
              <a:t>o</a:t>
            </a:r>
            <a:r>
              <a:rPr b="1" lang="en-US" sz="2000">
                <a:solidFill>
                  <a:schemeClr val="accent1"/>
                </a:solidFill>
                <a:latin typeface="Times New Roman"/>
                <a:ea typeface="Times New Roman"/>
                <a:cs typeface="Times New Roman"/>
                <a:sym typeface="Times New Roman"/>
              </a:rPr>
              <a:t>]=90</a:t>
            </a:r>
            <a:r>
              <a:rPr b="1" baseline="30000" lang="en-US" sz="2000">
                <a:solidFill>
                  <a:schemeClr val="accent1"/>
                </a:solidFill>
                <a:latin typeface="Times New Roman"/>
                <a:ea typeface="Times New Roman"/>
                <a:cs typeface="Times New Roman"/>
                <a:sym typeface="Times New Roman"/>
              </a:rPr>
              <a:t>0</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Iab</a:t>
            </a:r>
            <a:r>
              <a:rPr b="1" baseline="-25000" lang="en-US" sz="2000">
                <a:solidFill>
                  <a:schemeClr val="accent1"/>
                </a:solidFill>
                <a:latin typeface="Times New Roman"/>
                <a:ea typeface="Times New Roman"/>
                <a:cs typeface="Times New Roman"/>
                <a:sym typeface="Times New Roman"/>
              </a:rPr>
              <a:t>o</a:t>
            </a:r>
            <a:r>
              <a:rPr b="1" lang="en-US" sz="2000">
                <a:solidFill>
                  <a:schemeClr val="accent1"/>
                </a:solidFill>
                <a:latin typeface="Times New Roman"/>
                <a:ea typeface="Times New Roman"/>
                <a:cs typeface="Times New Roman"/>
                <a:sym typeface="Times New Roman"/>
              </a:rPr>
              <a:t>I= IABI</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[ab]</a:t>
            </a:r>
            <a:r>
              <a:rPr b="1" baseline="30000" lang="en-US" sz="2000">
                <a:solidFill>
                  <a:schemeClr val="accent1"/>
                </a:solidFill>
                <a:latin typeface="Times New Roman"/>
                <a:ea typeface="Times New Roman"/>
                <a:cs typeface="Times New Roman"/>
                <a:sym typeface="Times New Roman"/>
              </a:rPr>
              <a:t>Ù</a:t>
            </a:r>
            <a:r>
              <a:rPr b="1" lang="en-US" sz="2000">
                <a:solidFill>
                  <a:schemeClr val="accent1"/>
                </a:solidFill>
                <a:latin typeface="Times New Roman"/>
                <a:ea typeface="Times New Roman"/>
                <a:cs typeface="Times New Roman"/>
                <a:sym typeface="Times New Roman"/>
              </a:rPr>
              <a:t>[ab</a:t>
            </a:r>
            <a:r>
              <a:rPr b="1" baseline="-25000" lang="en-US" sz="2000">
                <a:solidFill>
                  <a:schemeClr val="accent1"/>
                </a:solidFill>
                <a:latin typeface="Times New Roman"/>
                <a:ea typeface="Times New Roman"/>
                <a:cs typeface="Times New Roman"/>
                <a:sym typeface="Times New Roman"/>
              </a:rPr>
              <a:t>o</a:t>
            </a:r>
            <a:r>
              <a:rPr b="1" lang="en-US" sz="2000">
                <a:solidFill>
                  <a:schemeClr val="accent1"/>
                </a:solidFill>
                <a:latin typeface="Times New Roman"/>
                <a:ea typeface="Times New Roman"/>
                <a:cs typeface="Times New Roman"/>
                <a:sym typeface="Times New Roman"/>
              </a:rPr>
              <a:t>]=a</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 </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DZ =IBbI-IAaI=IBCI= B</a:t>
            </a:r>
            <a:r>
              <a:rPr b="1" baseline="-25000" lang="en-US" sz="2000">
                <a:solidFill>
                  <a:schemeClr val="accent1"/>
                </a:solidFill>
                <a:latin typeface="Times New Roman"/>
                <a:ea typeface="Times New Roman"/>
                <a:cs typeface="Times New Roman"/>
                <a:sym typeface="Times New Roman"/>
              </a:rPr>
              <a:t>Z</a:t>
            </a:r>
            <a:r>
              <a:rPr b="1" lang="en-US" sz="2000">
                <a:solidFill>
                  <a:schemeClr val="accent1"/>
                </a:solidFill>
                <a:latin typeface="Times New Roman"/>
                <a:ea typeface="Times New Roman"/>
                <a:cs typeface="Times New Roman"/>
                <a:sym typeface="Times New Roman"/>
              </a:rPr>
              <a:t> - A</a:t>
            </a:r>
            <a:r>
              <a:rPr b="1" baseline="-25000" lang="en-US" sz="2000">
                <a:solidFill>
                  <a:schemeClr val="accent1"/>
                </a:solidFill>
                <a:latin typeface="Times New Roman"/>
                <a:ea typeface="Times New Roman"/>
                <a:cs typeface="Times New Roman"/>
                <a:sym typeface="Times New Roman"/>
              </a:rPr>
              <a:t>Z</a:t>
            </a:r>
            <a:endParaRPr sz="1200">
              <a:solidFill>
                <a:schemeClr val="accent1"/>
              </a:solidFill>
              <a:latin typeface="Arial"/>
              <a:ea typeface="Arial"/>
              <a:cs typeface="Arial"/>
              <a:sym typeface="Arial"/>
            </a:endParaRPr>
          </a:p>
          <a:p>
            <a:pPr indent="540385" lvl="0" marL="0" marR="0" rtl="0" algn="l">
              <a:spcBef>
                <a:spcPts val="0"/>
              </a:spcBef>
              <a:spcAft>
                <a:spcPts val="0"/>
              </a:spcAft>
              <a:buNone/>
            </a:pPr>
            <a:r>
              <a:rPr lang="en-US" sz="2000">
                <a:solidFill>
                  <a:schemeClr val="accent1"/>
                </a:solidFill>
                <a:latin typeface="Times New Roman"/>
                <a:ea typeface="Times New Roman"/>
                <a:cs typeface="Times New Roman"/>
                <a:sym typeface="Times New Roman"/>
              </a:rPr>
              <a:t> </a:t>
            </a:r>
            <a:endParaRPr sz="1200">
              <a:solidFill>
                <a:schemeClr val="accent1"/>
              </a:solidFill>
              <a:latin typeface="Arial"/>
              <a:ea typeface="Arial"/>
              <a:cs typeface="Arial"/>
              <a:sym typeface="Arial"/>
            </a:endParaRPr>
          </a:p>
          <a:p>
            <a:pPr indent="0" lvl="0" marL="0" marR="0" rtl="0" algn="l">
              <a:spcBef>
                <a:spcPts val="800"/>
              </a:spcBef>
              <a:spcAft>
                <a:spcPts val="0"/>
              </a:spcAft>
              <a:buNone/>
            </a:pPr>
            <a:r>
              <a:rPr b="1" lang="en-US" sz="2000">
                <a:solidFill>
                  <a:schemeClr val="accent1"/>
                </a:solidFill>
                <a:latin typeface="Times New Roman"/>
                <a:ea typeface="Times New Roman"/>
                <a:cs typeface="Times New Roman"/>
                <a:sym typeface="Times New Roman"/>
              </a:rPr>
              <a:t>DZ= ½b′b</a:t>
            </a:r>
            <a:r>
              <a:rPr b="1" baseline="-25000" lang="en-US" sz="2000">
                <a:solidFill>
                  <a:schemeClr val="accent1"/>
                </a:solidFill>
                <a:latin typeface="Times New Roman"/>
                <a:ea typeface="Times New Roman"/>
                <a:cs typeface="Times New Roman"/>
                <a:sym typeface="Times New Roman"/>
              </a:rPr>
              <a:t>x</a:t>
            </a:r>
            <a:r>
              <a:rPr b="1" lang="en-US" sz="2000">
                <a:solidFill>
                  <a:schemeClr val="accent1"/>
                </a:solidFill>
                <a:latin typeface="Times New Roman"/>
                <a:ea typeface="Times New Roman"/>
                <a:cs typeface="Times New Roman"/>
                <a:sym typeface="Times New Roman"/>
              </a:rPr>
              <a:t>½ - ½a′a</a:t>
            </a:r>
            <a:r>
              <a:rPr b="1" baseline="-25000" lang="en-US" sz="2000">
                <a:solidFill>
                  <a:schemeClr val="accent1"/>
                </a:solidFill>
                <a:latin typeface="Times New Roman"/>
                <a:ea typeface="Times New Roman"/>
                <a:cs typeface="Times New Roman"/>
                <a:sym typeface="Times New Roman"/>
              </a:rPr>
              <a:t>x</a:t>
            </a:r>
            <a:r>
              <a:rPr b="1" lang="en-US" sz="2000">
                <a:solidFill>
                  <a:schemeClr val="accent1"/>
                </a:solidFill>
                <a:latin typeface="Times New Roman"/>
                <a:ea typeface="Times New Roman"/>
                <a:cs typeface="Times New Roman"/>
                <a:sym typeface="Times New Roman"/>
              </a:rPr>
              <a:t>½ = ½b′c′½ = b</a:t>
            </a:r>
            <a:r>
              <a:rPr b="1" baseline="-25000" lang="en-US" sz="2000">
                <a:solidFill>
                  <a:schemeClr val="accent1"/>
                </a:solidFill>
                <a:latin typeface="Times New Roman"/>
                <a:ea typeface="Times New Roman"/>
                <a:cs typeface="Times New Roman"/>
                <a:sym typeface="Times New Roman"/>
              </a:rPr>
              <a:t>z</a:t>
            </a:r>
            <a:r>
              <a:rPr b="1" lang="en-US" sz="2000">
                <a:solidFill>
                  <a:schemeClr val="accent1"/>
                </a:solidFill>
                <a:latin typeface="Times New Roman"/>
                <a:ea typeface="Times New Roman"/>
                <a:cs typeface="Times New Roman"/>
                <a:sym typeface="Times New Roman"/>
              </a:rPr>
              <a:t> - a</a:t>
            </a:r>
            <a:r>
              <a:rPr b="1" baseline="-25000" lang="en-US" sz="2000">
                <a:solidFill>
                  <a:schemeClr val="accent1"/>
                </a:solidFill>
                <a:latin typeface="Times New Roman"/>
                <a:ea typeface="Times New Roman"/>
                <a:cs typeface="Times New Roman"/>
                <a:sym typeface="Times New Roman"/>
              </a:rPr>
              <a:t>z</a:t>
            </a:r>
            <a:r>
              <a:rPr b="1" lang="en-US" sz="2000">
                <a:solidFill>
                  <a:schemeClr val="accent1"/>
                </a:solidFill>
                <a:latin typeface="Times New Roman"/>
                <a:ea typeface="Times New Roman"/>
                <a:cs typeface="Times New Roman"/>
                <a:sym typeface="Times New Roman"/>
              </a:rPr>
              <a:t> = 45 - 10 = 30</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DY= ½aa</a:t>
            </a:r>
            <a:r>
              <a:rPr b="1" baseline="-25000" lang="en-US" sz="2000">
                <a:solidFill>
                  <a:schemeClr val="accent1"/>
                </a:solidFill>
                <a:latin typeface="Times New Roman"/>
                <a:ea typeface="Times New Roman"/>
                <a:cs typeface="Times New Roman"/>
                <a:sym typeface="Times New Roman"/>
              </a:rPr>
              <a:t>x</a:t>
            </a:r>
            <a:r>
              <a:rPr b="1" lang="en-US" sz="2000">
                <a:solidFill>
                  <a:schemeClr val="accent1"/>
                </a:solidFill>
                <a:latin typeface="Times New Roman"/>
                <a:ea typeface="Times New Roman"/>
                <a:cs typeface="Times New Roman"/>
                <a:sym typeface="Times New Roman"/>
              </a:rPr>
              <a:t>½ - ½bb</a:t>
            </a:r>
            <a:r>
              <a:rPr b="1" baseline="-25000" lang="en-US" sz="2000">
                <a:solidFill>
                  <a:schemeClr val="accent1"/>
                </a:solidFill>
                <a:latin typeface="Times New Roman"/>
                <a:ea typeface="Times New Roman"/>
                <a:cs typeface="Times New Roman"/>
                <a:sym typeface="Times New Roman"/>
              </a:rPr>
              <a:t>x</a:t>
            </a:r>
            <a:r>
              <a:rPr b="1" lang="en-US" sz="2000">
                <a:solidFill>
                  <a:schemeClr val="accent1"/>
                </a:solidFill>
                <a:latin typeface="Times New Roman"/>
                <a:ea typeface="Times New Roman"/>
                <a:cs typeface="Times New Roman"/>
                <a:sym typeface="Times New Roman"/>
              </a:rPr>
              <a:t>½ = ½aa′½ = a</a:t>
            </a:r>
            <a:r>
              <a:rPr b="1" baseline="-25000" lang="en-US" sz="2000">
                <a:solidFill>
                  <a:schemeClr val="accent1"/>
                </a:solidFill>
                <a:latin typeface="Times New Roman"/>
                <a:ea typeface="Times New Roman"/>
                <a:cs typeface="Times New Roman"/>
                <a:sym typeface="Times New Roman"/>
              </a:rPr>
              <a:t>y</a:t>
            </a:r>
            <a:r>
              <a:rPr b="1" lang="en-US" sz="2000">
                <a:solidFill>
                  <a:schemeClr val="accent1"/>
                </a:solidFill>
                <a:latin typeface="Times New Roman"/>
                <a:ea typeface="Times New Roman"/>
                <a:cs typeface="Times New Roman"/>
                <a:sym typeface="Times New Roman"/>
              </a:rPr>
              <a:t> - b</a:t>
            </a:r>
            <a:r>
              <a:rPr b="1" baseline="-25000" lang="en-US" sz="2000">
                <a:solidFill>
                  <a:schemeClr val="accent1"/>
                </a:solidFill>
                <a:latin typeface="Times New Roman"/>
                <a:ea typeface="Times New Roman"/>
                <a:cs typeface="Times New Roman"/>
                <a:sym typeface="Times New Roman"/>
              </a:rPr>
              <a:t>y</a:t>
            </a:r>
            <a:r>
              <a:rPr b="1" lang="en-US" sz="2000">
                <a:solidFill>
                  <a:schemeClr val="accent1"/>
                </a:solidFill>
                <a:latin typeface="Times New Roman"/>
                <a:ea typeface="Times New Roman"/>
                <a:cs typeface="Times New Roman"/>
                <a:sym typeface="Times New Roman"/>
              </a:rPr>
              <a:t> = 60 - 10 = 50</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DX= ½a′a</a:t>
            </a:r>
            <a:r>
              <a:rPr b="1" baseline="-25000" lang="en-US" sz="2000">
                <a:solidFill>
                  <a:schemeClr val="accent1"/>
                </a:solidFill>
                <a:latin typeface="Times New Roman"/>
                <a:ea typeface="Times New Roman"/>
                <a:cs typeface="Times New Roman"/>
                <a:sym typeface="Times New Roman"/>
              </a:rPr>
              <a:t>z</a:t>
            </a:r>
            <a:r>
              <a:rPr b="1" lang="en-US" sz="2000">
                <a:solidFill>
                  <a:schemeClr val="accent1"/>
                </a:solidFill>
                <a:latin typeface="Times New Roman"/>
                <a:ea typeface="Times New Roman"/>
                <a:cs typeface="Times New Roman"/>
                <a:sym typeface="Times New Roman"/>
              </a:rPr>
              <a:t>½ - ½b′b</a:t>
            </a:r>
            <a:r>
              <a:rPr b="1" baseline="-25000" lang="en-US" sz="2000">
                <a:solidFill>
                  <a:schemeClr val="accent1"/>
                </a:solidFill>
                <a:latin typeface="Times New Roman"/>
                <a:ea typeface="Times New Roman"/>
                <a:cs typeface="Times New Roman"/>
                <a:sym typeface="Times New Roman"/>
              </a:rPr>
              <a:t>z</a:t>
            </a:r>
            <a:r>
              <a:rPr b="1" lang="en-US" sz="2000">
                <a:solidFill>
                  <a:schemeClr val="accent1"/>
                </a:solidFill>
                <a:latin typeface="Times New Roman"/>
                <a:ea typeface="Times New Roman"/>
                <a:cs typeface="Times New Roman"/>
                <a:sym typeface="Times New Roman"/>
              </a:rPr>
              <a:t>½ = ½a′c′½ = a</a:t>
            </a:r>
            <a:r>
              <a:rPr b="1" baseline="-25000" lang="en-US" sz="2000">
                <a:solidFill>
                  <a:schemeClr val="accent1"/>
                </a:solidFill>
                <a:latin typeface="Times New Roman"/>
                <a:ea typeface="Times New Roman"/>
                <a:cs typeface="Times New Roman"/>
                <a:sym typeface="Times New Roman"/>
              </a:rPr>
              <a:t>x</a:t>
            </a:r>
            <a:r>
              <a:rPr b="1" lang="en-US" sz="2000">
                <a:solidFill>
                  <a:schemeClr val="accent1"/>
                </a:solidFill>
                <a:latin typeface="Times New Roman"/>
                <a:ea typeface="Times New Roman"/>
                <a:cs typeface="Times New Roman"/>
                <a:sym typeface="Times New Roman"/>
              </a:rPr>
              <a:t> - b</a:t>
            </a:r>
            <a:r>
              <a:rPr b="1" baseline="-25000" lang="en-US" sz="2000">
                <a:solidFill>
                  <a:schemeClr val="accent1"/>
                </a:solidFill>
                <a:latin typeface="Times New Roman"/>
                <a:ea typeface="Times New Roman"/>
                <a:cs typeface="Times New Roman"/>
                <a:sym typeface="Times New Roman"/>
              </a:rPr>
              <a:t>x</a:t>
            </a:r>
            <a:r>
              <a:rPr b="1" lang="en-US" sz="2000">
                <a:solidFill>
                  <a:schemeClr val="accent1"/>
                </a:solidFill>
                <a:latin typeface="Times New Roman"/>
                <a:ea typeface="Times New Roman"/>
                <a:cs typeface="Times New Roman"/>
                <a:sym typeface="Times New Roman"/>
              </a:rPr>
              <a:t> = 55 - 10 = 45</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 </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 </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½aa</a:t>
            </a:r>
            <a:r>
              <a:rPr b="1" baseline="-25000" lang="en-US" sz="2000">
                <a:solidFill>
                  <a:schemeClr val="accent1"/>
                </a:solidFill>
                <a:latin typeface="Times New Roman"/>
                <a:ea typeface="Times New Roman"/>
                <a:cs typeface="Times New Roman"/>
                <a:sym typeface="Times New Roman"/>
              </a:rPr>
              <a:t>0</a:t>
            </a:r>
            <a:r>
              <a:rPr b="1" lang="en-US" sz="2000">
                <a:solidFill>
                  <a:schemeClr val="accent1"/>
                </a:solidFill>
                <a:latin typeface="Times New Roman"/>
                <a:ea typeface="Times New Roman"/>
                <a:cs typeface="Times New Roman"/>
                <a:sym typeface="Times New Roman"/>
              </a:rPr>
              <a:t>½=½DZ ½; ½a</a:t>
            </a:r>
            <a:r>
              <a:rPr b="1" baseline="-25000" lang="en-US" sz="2000">
                <a:solidFill>
                  <a:schemeClr val="accent1"/>
                </a:solidFill>
                <a:latin typeface="Times New Roman"/>
                <a:ea typeface="Times New Roman"/>
                <a:cs typeface="Times New Roman"/>
                <a:sym typeface="Times New Roman"/>
              </a:rPr>
              <a:t>0</a:t>
            </a:r>
            <a:r>
              <a:rPr b="1" lang="en-US" sz="2000">
                <a:solidFill>
                  <a:schemeClr val="accent1"/>
                </a:solidFill>
                <a:latin typeface="Times New Roman"/>
                <a:ea typeface="Times New Roman"/>
                <a:cs typeface="Times New Roman"/>
                <a:sym typeface="Times New Roman"/>
              </a:rPr>
              <a:t>b½=½AB½; [a</a:t>
            </a:r>
            <a:r>
              <a:rPr b="1" baseline="-25000" lang="en-US" sz="2000">
                <a:solidFill>
                  <a:schemeClr val="accent1"/>
                </a:solidFill>
                <a:latin typeface="Times New Roman"/>
                <a:ea typeface="Times New Roman"/>
                <a:cs typeface="Times New Roman"/>
                <a:sym typeface="Times New Roman"/>
              </a:rPr>
              <a:t>0</a:t>
            </a:r>
            <a:r>
              <a:rPr b="1" lang="en-US" sz="2000">
                <a:solidFill>
                  <a:schemeClr val="accent1"/>
                </a:solidFill>
                <a:latin typeface="Times New Roman"/>
                <a:ea typeface="Times New Roman"/>
                <a:cs typeface="Times New Roman"/>
                <a:sym typeface="Times New Roman"/>
              </a:rPr>
              <a:t>b] ^ [ab] = a;a = (AB) ^ H</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½a′a′</a:t>
            </a:r>
            <a:r>
              <a:rPr b="1" baseline="-25000" lang="en-US" sz="2000">
                <a:solidFill>
                  <a:schemeClr val="accent1"/>
                </a:solidFill>
                <a:latin typeface="Times New Roman"/>
                <a:ea typeface="Times New Roman"/>
                <a:cs typeface="Times New Roman"/>
                <a:sym typeface="Times New Roman"/>
              </a:rPr>
              <a:t>0</a:t>
            </a:r>
            <a:r>
              <a:rPr b="1" lang="en-US" sz="2000">
                <a:solidFill>
                  <a:schemeClr val="accent1"/>
                </a:solidFill>
                <a:latin typeface="Times New Roman"/>
                <a:ea typeface="Times New Roman"/>
                <a:cs typeface="Times New Roman"/>
                <a:sym typeface="Times New Roman"/>
              </a:rPr>
              <a:t>½=½DY ½;½a′</a:t>
            </a:r>
            <a:r>
              <a:rPr b="1" baseline="-25000" lang="en-US" sz="2000">
                <a:solidFill>
                  <a:schemeClr val="accent1"/>
                </a:solidFill>
                <a:latin typeface="Times New Roman"/>
                <a:ea typeface="Times New Roman"/>
                <a:cs typeface="Times New Roman"/>
                <a:sym typeface="Times New Roman"/>
              </a:rPr>
              <a:t>0</a:t>
            </a:r>
            <a:r>
              <a:rPr b="1" lang="en-US" sz="2000">
                <a:solidFill>
                  <a:schemeClr val="accent1"/>
                </a:solidFill>
                <a:latin typeface="Times New Roman"/>
                <a:ea typeface="Times New Roman"/>
                <a:cs typeface="Times New Roman"/>
                <a:sym typeface="Times New Roman"/>
              </a:rPr>
              <a:t>b′½=½AB½; [a′</a:t>
            </a:r>
            <a:r>
              <a:rPr b="1" baseline="-25000" lang="en-US" sz="2000">
                <a:solidFill>
                  <a:schemeClr val="accent1"/>
                </a:solidFill>
                <a:latin typeface="Times New Roman"/>
                <a:ea typeface="Times New Roman"/>
                <a:cs typeface="Times New Roman"/>
                <a:sym typeface="Times New Roman"/>
              </a:rPr>
              <a:t>0</a:t>
            </a:r>
            <a:r>
              <a:rPr b="1" lang="en-US" sz="2000">
                <a:solidFill>
                  <a:schemeClr val="accent1"/>
                </a:solidFill>
                <a:latin typeface="Times New Roman"/>
                <a:ea typeface="Times New Roman"/>
                <a:cs typeface="Times New Roman"/>
                <a:sym typeface="Times New Roman"/>
              </a:rPr>
              <a:t>b′] ^ [a′b′]=b; b=(AB) ^ V</a:t>
            </a:r>
            <a:endParaRPr sz="1200">
              <a:solidFill>
                <a:schemeClr val="accent1"/>
              </a:solidFill>
              <a:latin typeface="Arial"/>
              <a:ea typeface="Arial"/>
              <a:cs typeface="Arial"/>
              <a:sym typeface="Arial"/>
            </a:endParaRPr>
          </a:p>
          <a:p>
            <a:pPr indent="0" lvl="0" marL="0" marR="0" rtl="0" algn="l">
              <a:spcBef>
                <a:spcPts val="0"/>
              </a:spcBef>
              <a:spcAft>
                <a:spcPts val="0"/>
              </a:spcAft>
              <a:buNone/>
            </a:pPr>
            <a:r>
              <a:rPr b="1" lang="en-US" sz="2000">
                <a:solidFill>
                  <a:schemeClr val="accent1"/>
                </a:solidFill>
                <a:latin typeface="Times New Roman"/>
                <a:ea typeface="Times New Roman"/>
                <a:cs typeface="Times New Roman"/>
                <a:sym typeface="Times New Roman"/>
              </a:rPr>
              <a:t>½a′′a′′</a:t>
            </a:r>
            <a:r>
              <a:rPr b="1" baseline="-25000" lang="en-US" sz="2000">
                <a:solidFill>
                  <a:schemeClr val="accent1"/>
                </a:solidFill>
                <a:latin typeface="Times New Roman"/>
                <a:ea typeface="Times New Roman"/>
                <a:cs typeface="Times New Roman"/>
                <a:sym typeface="Times New Roman"/>
              </a:rPr>
              <a:t>0</a:t>
            </a:r>
            <a:r>
              <a:rPr b="1" lang="en-US" sz="2000">
                <a:solidFill>
                  <a:schemeClr val="accent1"/>
                </a:solidFill>
                <a:latin typeface="Times New Roman"/>
                <a:ea typeface="Times New Roman"/>
                <a:cs typeface="Times New Roman"/>
                <a:sym typeface="Times New Roman"/>
              </a:rPr>
              <a:t>½=½DX½;½a′′</a:t>
            </a:r>
            <a:r>
              <a:rPr b="1" baseline="-25000" lang="en-US" sz="2000">
                <a:solidFill>
                  <a:schemeClr val="accent1"/>
                </a:solidFill>
                <a:latin typeface="Times New Roman"/>
                <a:ea typeface="Times New Roman"/>
                <a:cs typeface="Times New Roman"/>
                <a:sym typeface="Times New Roman"/>
              </a:rPr>
              <a:t>0</a:t>
            </a:r>
            <a:r>
              <a:rPr b="1" lang="en-US" sz="2000">
                <a:solidFill>
                  <a:schemeClr val="accent1"/>
                </a:solidFill>
                <a:latin typeface="Times New Roman"/>
                <a:ea typeface="Times New Roman"/>
                <a:cs typeface="Times New Roman"/>
                <a:sym typeface="Times New Roman"/>
              </a:rPr>
              <a:t>b′′½=½AB½; [a′′</a:t>
            </a:r>
            <a:r>
              <a:rPr b="1" baseline="-25000" lang="en-US" sz="2000">
                <a:solidFill>
                  <a:schemeClr val="accent1"/>
                </a:solidFill>
                <a:latin typeface="Times New Roman"/>
                <a:ea typeface="Times New Roman"/>
                <a:cs typeface="Times New Roman"/>
                <a:sym typeface="Times New Roman"/>
              </a:rPr>
              <a:t>0</a:t>
            </a:r>
            <a:r>
              <a:rPr b="1" lang="en-US" sz="2000">
                <a:solidFill>
                  <a:schemeClr val="accent1"/>
                </a:solidFill>
                <a:latin typeface="Times New Roman"/>
                <a:ea typeface="Times New Roman"/>
                <a:cs typeface="Times New Roman"/>
                <a:sym typeface="Times New Roman"/>
              </a:rPr>
              <a:t>b′′]^[a′′b′′]=g;g=(AB) ^W</a:t>
            </a:r>
            <a:endParaRPr sz="1200">
              <a:solidFill>
                <a:schemeClr val="accent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20"/>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ctr">
              <a:lnSpc>
                <a:spcPct val="90000"/>
              </a:lnSpc>
              <a:spcBef>
                <a:spcPts val="0"/>
              </a:spcBef>
              <a:spcAft>
                <a:spcPts val="0"/>
              </a:spcAft>
              <a:buClr>
                <a:schemeClr val="accent1"/>
              </a:buClr>
              <a:buSzPts val="4400"/>
              <a:buFont typeface="Oswald"/>
              <a:buNone/>
            </a:pPr>
            <a:r>
              <a:rPr lang="en-US">
                <a:solidFill>
                  <a:schemeClr val="accent1"/>
                </a:solidFill>
              </a:rPr>
              <a:t>To`g`ri chiziqning izlari</a:t>
            </a:r>
            <a:endParaRPr>
              <a:solidFill>
                <a:schemeClr val="accent1"/>
              </a:solidFill>
            </a:endParaRPr>
          </a:p>
        </p:txBody>
      </p:sp>
      <p:sp>
        <p:nvSpPr>
          <p:cNvPr id="301" name="Google Shape;301;p20"/>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302" name="Google Shape;302;p20"/>
          <p:cNvSpPr/>
          <p:nvPr/>
        </p:nvSpPr>
        <p:spPr>
          <a:xfrm>
            <a:off x="786335" y="2004647"/>
            <a:ext cx="525398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1800">
                <a:solidFill>
                  <a:schemeClr val="dk1"/>
                </a:solidFill>
                <a:latin typeface="Oswald Light"/>
                <a:ea typeface="Oswald Light"/>
                <a:cs typeface="Oswald Light"/>
                <a:sym typeface="Oswald Light"/>
              </a:rPr>
              <a:t> </a:t>
            </a:r>
            <a:endParaRPr sz="1800">
              <a:solidFill>
                <a:schemeClr val="dk1"/>
              </a:solidFill>
              <a:latin typeface="Oswald Light"/>
              <a:ea typeface="Oswald Light"/>
              <a:cs typeface="Oswald Light"/>
              <a:sym typeface="Oswald Light"/>
            </a:endParaRPr>
          </a:p>
        </p:txBody>
      </p:sp>
      <p:pic>
        <p:nvPicPr>
          <p:cNvPr id="303" name="Google Shape;303;p20"/>
          <p:cNvPicPr preferRelativeResize="0"/>
          <p:nvPr/>
        </p:nvPicPr>
        <p:blipFill rotWithShape="1">
          <a:blip r:embed="rId3">
            <a:alphaModFix/>
          </a:blip>
          <a:srcRect b="0" l="0" r="0" t="0"/>
          <a:stretch/>
        </p:blipFill>
        <p:spPr>
          <a:xfrm>
            <a:off x="1121914" y="1060115"/>
            <a:ext cx="3125082" cy="4747846"/>
          </a:xfrm>
          <a:prstGeom prst="rect">
            <a:avLst/>
          </a:prstGeom>
          <a:noFill/>
          <a:ln>
            <a:noFill/>
          </a:ln>
        </p:spPr>
      </p:pic>
      <p:sp>
        <p:nvSpPr>
          <p:cNvPr id="304" name="Google Shape;304;p20"/>
          <p:cNvSpPr/>
          <p:nvPr/>
        </p:nvSpPr>
        <p:spPr>
          <a:xfrm>
            <a:off x="2684455" y="6104621"/>
            <a:ext cx="6096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Oswald Light"/>
                <a:ea typeface="Oswald Light"/>
                <a:cs typeface="Oswald Light"/>
                <a:sym typeface="Oswald Light"/>
              </a:rPr>
              <a:t>Kevin V. (2022). The Articulated Wall, better known as the I-25 french fries by Herbert Bayer. Unsplash. https://unsplash.com/photos/-NUxh4Xop74</a:t>
            </a:r>
            <a:endParaRPr/>
          </a:p>
        </p:txBody>
      </p:sp>
      <p:sp>
        <p:nvSpPr>
          <p:cNvPr id="305" name="Google Shape;305;p20"/>
          <p:cNvSpPr txBox="1"/>
          <p:nvPr/>
        </p:nvSpPr>
        <p:spPr>
          <a:xfrm>
            <a:off x="5171440" y="1090464"/>
            <a:ext cx="6096000" cy="4720972"/>
          </a:xfrm>
          <a:prstGeom prst="rect">
            <a:avLst/>
          </a:prstGeom>
          <a:noFill/>
          <a:ln>
            <a:noFill/>
          </a:ln>
        </p:spPr>
        <p:txBody>
          <a:bodyPr anchorCtr="0" anchor="t" bIns="45700" lIns="91425" spcFirstLastPara="1" rIns="91425" wrap="square" tIns="45700">
            <a:spAutoFit/>
          </a:bodyPr>
          <a:lstStyle/>
          <a:p>
            <a:pPr indent="540385" lvl="0" marL="0" marR="0" rtl="0" algn="l">
              <a:lnSpc>
                <a:spcPct val="150000"/>
              </a:lnSpc>
              <a:spcBef>
                <a:spcPts val="0"/>
              </a:spcBef>
              <a:spcAft>
                <a:spcPts val="0"/>
              </a:spcAft>
              <a:buNone/>
            </a:pPr>
            <a:r>
              <a:rPr lang="en-US" sz="1800" u="sng">
                <a:solidFill>
                  <a:schemeClr val="accent1"/>
                </a:solidFill>
                <a:latin typeface="Times New Roman"/>
                <a:ea typeface="Times New Roman"/>
                <a:cs typeface="Times New Roman"/>
                <a:sym typeface="Times New Roman"/>
              </a:rPr>
              <a:t>Ta’rif</a:t>
            </a:r>
            <a:r>
              <a:rPr lang="en-US" sz="1800">
                <a:solidFill>
                  <a:schemeClr val="accent1"/>
                </a:solidFill>
                <a:latin typeface="Times New Roman"/>
                <a:ea typeface="Times New Roman"/>
                <a:cs typeface="Times New Roman"/>
                <a:sym typeface="Times New Roman"/>
              </a:rPr>
              <a:t>. to‘g‘ri chiziqning proeksiyalar tekisliklari bilan kesishish nuqtalari to‘g‘ri chiziqning izlari deyiladi.</a:t>
            </a:r>
            <a:endParaRPr sz="1100">
              <a:solidFill>
                <a:schemeClr val="accent1"/>
              </a:solidFill>
              <a:latin typeface="Arial"/>
              <a:ea typeface="Arial"/>
              <a:cs typeface="Arial"/>
              <a:sym typeface="Arial"/>
            </a:endParaRPr>
          </a:p>
          <a:p>
            <a:pPr indent="449580" lvl="0" marL="0" marR="0" rtl="0" algn="just">
              <a:lnSpc>
                <a:spcPct val="150000"/>
              </a:lnSpc>
              <a:spcBef>
                <a:spcPts val="800"/>
              </a:spcBef>
              <a:spcAft>
                <a:spcPts val="0"/>
              </a:spcAft>
              <a:buNone/>
            </a:pPr>
            <a:r>
              <a:rPr lang="en-US" sz="1800">
                <a:solidFill>
                  <a:schemeClr val="accent1"/>
                </a:solidFill>
                <a:latin typeface="Times New Roman"/>
                <a:ea typeface="Times New Roman"/>
                <a:cs typeface="Times New Roman"/>
                <a:sym typeface="Times New Roman"/>
              </a:rPr>
              <a:t>Umumiy vaziyatdagi to‘g‘ri chiziq hamma proeksiyalar tekisliklarini kesib o‘tadi. biror </a:t>
            </a:r>
            <a:r>
              <a:rPr i="1" lang="en-US" sz="1800">
                <a:solidFill>
                  <a:schemeClr val="accent1"/>
                </a:solidFill>
                <a:latin typeface="Times New Roman"/>
                <a:ea typeface="Times New Roman"/>
                <a:cs typeface="Times New Roman"/>
                <a:sym typeface="Times New Roman"/>
              </a:rPr>
              <a:t>A</a:t>
            </a:r>
            <a:r>
              <a:rPr lang="en-US" sz="1800">
                <a:solidFill>
                  <a:schemeClr val="accent1"/>
                </a:solidFill>
                <a:latin typeface="Times New Roman"/>
                <a:ea typeface="Times New Roman"/>
                <a:cs typeface="Times New Roman"/>
                <a:sym typeface="Times New Roman"/>
              </a:rPr>
              <a:t> to‘g‘ri chiziqning gorizontal proeksiyalar tekisligi bilan kesishgan nuqtasi uning </a:t>
            </a:r>
            <a:r>
              <a:rPr i="1" lang="en-US" sz="1800">
                <a:solidFill>
                  <a:schemeClr val="accent1"/>
                </a:solidFill>
                <a:latin typeface="Times New Roman"/>
                <a:ea typeface="Times New Roman"/>
                <a:cs typeface="Times New Roman"/>
                <a:sym typeface="Times New Roman"/>
              </a:rPr>
              <a:t>gorizontal izi</a:t>
            </a:r>
            <a:r>
              <a:rPr lang="en-US" sz="1800">
                <a:solidFill>
                  <a:schemeClr val="accent1"/>
                </a:solidFill>
                <a:latin typeface="Times New Roman"/>
                <a:ea typeface="Times New Roman"/>
                <a:cs typeface="Times New Roman"/>
                <a:sym typeface="Times New Roman"/>
              </a:rPr>
              <a:t>, frontal proeksiyalar tekisligi bilan kesishgan nuqtasi </a:t>
            </a:r>
            <a:r>
              <a:rPr i="1" lang="en-US" sz="1800">
                <a:solidFill>
                  <a:schemeClr val="accent1"/>
                </a:solidFill>
                <a:latin typeface="Times New Roman"/>
                <a:ea typeface="Times New Roman"/>
                <a:cs typeface="Times New Roman"/>
                <a:sym typeface="Times New Roman"/>
              </a:rPr>
              <a:t>frontal izi </a:t>
            </a:r>
            <a:r>
              <a:rPr lang="en-US" sz="1800">
                <a:solidFill>
                  <a:schemeClr val="accent1"/>
                </a:solidFill>
                <a:latin typeface="Times New Roman"/>
                <a:ea typeface="Times New Roman"/>
                <a:cs typeface="Times New Roman"/>
                <a:sym typeface="Times New Roman"/>
              </a:rPr>
              <a:t>deyiladi. shuningdek, to‘g‘ri chiziqning profil proeksiyalar tekisligi bilan kesishgan nuqtasi uning </a:t>
            </a:r>
            <a:r>
              <a:rPr i="1" lang="en-US" sz="1800">
                <a:solidFill>
                  <a:schemeClr val="accent1"/>
                </a:solidFill>
                <a:latin typeface="Times New Roman"/>
                <a:ea typeface="Times New Roman"/>
                <a:cs typeface="Times New Roman"/>
                <a:sym typeface="Times New Roman"/>
              </a:rPr>
              <a:t>profil izi</a:t>
            </a:r>
            <a:r>
              <a:rPr lang="en-US" sz="1800">
                <a:solidFill>
                  <a:schemeClr val="accent1"/>
                </a:solidFill>
                <a:latin typeface="Times New Roman"/>
                <a:ea typeface="Times New Roman"/>
                <a:cs typeface="Times New Roman"/>
                <a:sym typeface="Times New Roman"/>
              </a:rPr>
              <a:t> deyiladi: </a:t>
            </a:r>
            <a:endParaRPr sz="1600">
              <a:solidFill>
                <a:schemeClr val="accent1"/>
              </a:solidFill>
              <a:latin typeface="Questrial"/>
              <a:ea typeface="Questrial"/>
              <a:cs typeface="Questrial"/>
              <a:sym typeface="Questrial"/>
            </a:endParaRPr>
          </a:p>
          <a:p>
            <a:pPr indent="0" lvl="0" marL="0" marR="0" rtl="0" algn="l">
              <a:lnSpc>
                <a:spcPct val="150000"/>
              </a:lnSpc>
              <a:spcBef>
                <a:spcPts val="0"/>
              </a:spcBef>
              <a:spcAft>
                <a:spcPts val="0"/>
              </a:spcAft>
              <a:buNone/>
            </a:pPr>
            <a:r>
              <a:rPr i="1" lang="en-US" sz="1800">
                <a:solidFill>
                  <a:schemeClr val="accent1"/>
                </a:solidFill>
                <a:latin typeface="Times New Roman"/>
                <a:ea typeface="Times New Roman"/>
                <a:cs typeface="Times New Roman"/>
                <a:sym typeface="Times New Roman"/>
              </a:rPr>
              <a:t>A</a:t>
            </a:r>
            <a:r>
              <a:rPr lang="en-US" sz="1800">
                <a:solidFill>
                  <a:schemeClr val="accent1"/>
                </a:solidFill>
                <a:latin typeface="Times New Roman"/>
                <a:ea typeface="Times New Roman"/>
                <a:cs typeface="Times New Roman"/>
                <a:sym typeface="Times New Roman"/>
              </a:rPr>
              <a:t>’</a:t>
            </a:r>
            <a:r>
              <a:rPr i="1" lang="en-US" sz="1800">
                <a:solidFill>
                  <a:schemeClr val="accent1"/>
                </a:solidFill>
                <a:latin typeface="Times New Roman"/>
                <a:ea typeface="Times New Roman"/>
                <a:cs typeface="Times New Roman"/>
                <a:sym typeface="Times New Roman"/>
              </a:rPr>
              <a:t>h=m</a:t>
            </a:r>
            <a:r>
              <a:rPr baseline="-25000" i="1" lang="en-US" sz="1800">
                <a:solidFill>
                  <a:schemeClr val="accent1"/>
                </a:solidFill>
                <a:latin typeface="Times New Roman"/>
                <a:ea typeface="Times New Roman"/>
                <a:cs typeface="Times New Roman"/>
                <a:sym typeface="Times New Roman"/>
              </a:rPr>
              <a:t>h</a:t>
            </a:r>
            <a:r>
              <a:rPr i="1" lang="en-US" sz="1800">
                <a:solidFill>
                  <a:schemeClr val="accent1"/>
                </a:solidFill>
                <a:latin typeface="Times New Roman"/>
                <a:ea typeface="Times New Roman"/>
                <a:cs typeface="Times New Roman"/>
                <a:sym typeface="Times New Roman"/>
              </a:rPr>
              <a:t>, A</a:t>
            </a:r>
            <a:r>
              <a:rPr lang="en-US" sz="1800">
                <a:solidFill>
                  <a:schemeClr val="accent1"/>
                </a:solidFill>
                <a:latin typeface="Times New Roman"/>
                <a:ea typeface="Times New Roman"/>
                <a:cs typeface="Times New Roman"/>
                <a:sym typeface="Times New Roman"/>
              </a:rPr>
              <a:t>’</a:t>
            </a:r>
            <a:r>
              <a:rPr i="1" lang="en-US" sz="1800">
                <a:solidFill>
                  <a:schemeClr val="accent1"/>
                </a:solidFill>
                <a:latin typeface="Times New Roman"/>
                <a:ea typeface="Times New Roman"/>
                <a:cs typeface="Times New Roman"/>
                <a:sym typeface="Times New Roman"/>
              </a:rPr>
              <a:t>v=n</a:t>
            </a:r>
            <a:r>
              <a:rPr baseline="-25000" i="1" lang="en-US" sz="1800">
                <a:solidFill>
                  <a:schemeClr val="accent1"/>
                </a:solidFill>
                <a:latin typeface="Times New Roman"/>
                <a:ea typeface="Times New Roman"/>
                <a:cs typeface="Times New Roman"/>
                <a:sym typeface="Times New Roman"/>
              </a:rPr>
              <a:t>v</a:t>
            </a:r>
            <a:r>
              <a:rPr i="1" lang="en-US" sz="1800">
                <a:solidFill>
                  <a:schemeClr val="accent1"/>
                </a:solidFill>
                <a:latin typeface="Times New Roman"/>
                <a:ea typeface="Times New Roman"/>
                <a:cs typeface="Times New Roman"/>
                <a:sym typeface="Times New Roman"/>
              </a:rPr>
              <a:t> </a:t>
            </a:r>
            <a:r>
              <a:rPr lang="en-US" sz="1800">
                <a:solidFill>
                  <a:schemeClr val="accent1"/>
                </a:solidFill>
                <a:latin typeface="Times New Roman"/>
                <a:ea typeface="Times New Roman"/>
                <a:cs typeface="Times New Roman"/>
                <a:sym typeface="Times New Roman"/>
              </a:rPr>
              <a:t>va </a:t>
            </a:r>
            <a:r>
              <a:rPr i="1" lang="en-US" sz="1800">
                <a:solidFill>
                  <a:schemeClr val="accent1"/>
                </a:solidFill>
                <a:latin typeface="Times New Roman"/>
                <a:ea typeface="Times New Roman"/>
                <a:cs typeface="Times New Roman"/>
                <a:sym typeface="Times New Roman"/>
              </a:rPr>
              <a:t>A</a:t>
            </a:r>
            <a:r>
              <a:rPr lang="en-US" sz="1800">
                <a:solidFill>
                  <a:schemeClr val="accent1"/>
                </a:solidFill>
                <a:latin typeface="Times New Roman"/>
                <a:ea typeface="Times New Roman"/>
                <a:cs typeface="Times New Roman"/>
                <a:sym typeface="Times New Roman"/>
              </a:rPr>
              <a:t>’</a:t>
            </a:r>
            <a:r>
              <a:rPr i="1" lang="en-US" sz="1800">
                <a:solidFill>
                  <a:schemeClr val="accent1"/>
                </a:solidFill>
                <a:latin typeface="Times New Roman"/>
                <a:ea typeface="Times New Roman"/>
                <a:cs typeface="Times New Roman"/>
                <a:sym typeface="Times New Roman"/>
              </a:rPr>
              <a:t>w=f</a:t>
            </a:r>
            <a:r>
              <a:rPr baseline="-25000" i="1" lang="en-US" sz="1800">
                <a:solidFill>
                  <a:schemeClr val="accent1"/>
                </a:solidFill>
                <a:latin typeface="Times New Roman"/>
                <a:ea typeface="Times New Roman"/>
                <a:cs typeface="Times New Roman"/>
                <a:sym typeface="Times New Roman"/>
              </a:rPr>
              <a:t>w</a:t>
            </a:r>
            <a:r>
              <a:rPr lang="en-US" sz="1800">
                <a:solidFill>
                  <a:schemeClr val="accent1"/>
                </a:solidFill>
                <a:latin typeface="Times New Roman"/>
                <a:ea typeface="Times New Roman"/>
                <a:cs typeface="Times New Roman"/>
                <a:sym typeface="Times New Roman"/>
              </a:rPr>
              <a:t>.</a:t>
            </a:r>
            <a:endParaRPr sz="1600">
              <a:solidFill>
                <a:schemeClr val="accent1"/>
              </a:solidFill>
              <a:latin typeface="Questrial"/>
              <a:ea typeface="Questrial"/>
              <a:cs typeface="Questrial"/>
              <a:sym typeface="Questrial"/>
            </a:endParaRPr>
          </a:p>
          <a:p>
            <a:pPr indent="0" lvl="0" marL="0" marR="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3.13 rasmda, </a:t>
            </a:r>
            <a:r>
              <a:rPr i="1" lang="en-US" sz="1800">
                <a:solidFill>
                  <a:schemeClr val="accent1"/>
                </a:solidFill>
                <a:latin typeface="Times New Roman"/>
                <a:ea typeface="Times New Roman"/>
                <a:cs typeface="Times New Roman"/>
                <a:sym typeface="Times New Roman"/>
              </a:rPr>
              <a:t>A</a:t>
            </a:r>
            <a:r>
              <a:rPr lang="en-US" sz="1800">
                <a:solidFill>
                  <a:schemeClr val="accent1"/>
                </a:solidFill>
                <a:latin typeface="Times New Roman"/>
                <a:ea typeface="Times New Roman"/>
                <a:cs typeface="Times New Roman"/>
                <a:sym typeface="Times New Roman"/>
              </a:rPr>
              <a:t> to‘g‘ri chiziq izlarini yasashning fazoviy modeli ko‘rsatilgan. </a:t>
            </a:r>
            <a:endParaRPr sz="1600">
              <a:solidFill>
                <a:schemeClr val="accent1"/>
              </a:solidFill>
              <a:latin typeface="Questrial"/>
              <a:ea typeface="Questrial"/>
              <a:cs typeface="Questrial"/>
              <a:sym typeface="Quest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1"/>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311" name="Google Shape;311;p21"/>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312" name="Google Shape;312;p21"/>
          <p:cNvSpPr txBox="1"/>
          <p:nvPr/>
        </p:nvSpPr>
        <p:spPr>
          <a:xfrm>
            <a:off x="690880" y="798178"/>
            <a:ext cx="6096000" cy="419794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000">
                <a:solidFill>
                  <a:schemeClr val="accent1"/>
                </a:solidFill>
                <a:latin typeface="Times New Roman"/>
                <a:ea typeface="Times New Roman"/>
                <a:cs typeface="Times New Roman"/>
                <a:sym typeface="Times New Roman"/>
              </a:rPr>
              <a:t>To‘g‘ri chiziqning gorizontal izini proeksiyalarini chizmada aniqlash uchun:</a:t>
            </a:r>
            <a:endParaRPr sz="1800">
              <a:solidFill>
                <a:schemeClr val="accent1"/>
              </a:solidFill>
              <a:latin typeface="Questrial"/>
              <a:ea typeface="Questrial"/>
              <a:cs typeface="Questrial"/>
              <a:sym typeface="Questrial"/>
            </a:endParaRPr>
          </a:p>
          <a:p>
            <a:pPr indent="-342900" lvl="0" marL="342900" marR="0" rtl="0" algn="just">
              <a:lnSpc>
                <a:spcPct val="150000"/>
              </a:lnSpc>
              <a:spcBef>
                <a:spcPts val="0"/>
              </a:spcBef>
              <a:spcAft>
                <a:spcPts val="0"/>
              </a:spcAft>
              <a:buClr>
                <a:schemeClr val="accent1"/>
              </a:buClr>
              <a:buSzPts val="2000"/>
              <a:buFont typeface="Noto Sans Symbols"/>
              <a:buChar char="∙"/>
            </a:pPr>
            <a:r>
              <a:rPr lang="en-US" sz="2000">
                <a:solidFill>
                  <a:schemeClr val="accent1"/>
                </a:solidFill>
                <a:latin typeface="Times New Roman"/>
                <a:ea typeface="Times New Roman"/>
                <a:cs typeface="Times New Roman"/>
                <a:sym typeface="Times New Roman"/>
              </a:rPr>
              <a:t>to‘g‘ri chiziqni frontal proeksiyasining </a:t>
            </a:r>
            <a:r>
              <a:rPr i="1" lang="en-US" sz="2000">
                <a:solidFill>
                  <a:schemeClr val="accent1"/>
                </a:solidFill>
                <a:latin typeface="Times New Roman"/>
                <a:ea typeface="Times New Roman"/>
                <a:cs typeface="Times New Roman"/>
                <a:sym typeface="Times New Roman"/>
              </a:rPr>
              <a:t>ox</a:t>
            </a:r>
            <a:r>
              <a:rPr lang="en-US" sz="2000">
                <a:solidFill>
                  <a:schemeClr val="accent1"/>
                </a:solidFill>
                <a:latin typeface="Times New Roman"/>
                <a:ea typeface="Times New Roman"/>
                <a:cs typeface="Times New Roman"/>
                <a:sym typeface="Times New Roman"/>
              </a:rPr>
              <a:t> o‘qi bilan kesishish nuqtasi </a:t>
            </a:r>
            <a:r>
              <a:rPr i="1" lang="en-US" sz="2000">
                <a:solidFill>
                  <a:schemeClr val="accent1"/>
                </a:solidFill>
                <a:latin typeface="Times New Roman"/>
                <a:ea typeface="Times New Roman"/>
                <a:cs typeface="Times New Roman"/>
                <a:sym typeface="Times New Roman"/>
              </a:rPr>
              <a:t>A’’</a:t>
            </a:r>
            <a:r>
              <a:rPr baseline="-25000" i="1" lang="en-US" sz="2000">
                <a:solidFill>
                  <a:schemeClr val="accent1"/>
                </a:solidFill>
                <a:latin typeface="Times New Roman"/>
                <a:ea typeface="Times New Roman"/>
                <a:cs typeface="Times New Roman"/>
                <a:sym typeface="Times New Roman"/>
              </a:rPr>
              <a:t>h</a:t>
            </a:r>
            <a:r>
              <a:rPr lang="en-US" sz="2000">
                <a:solidFill>
                  <a:schemeClr val="accent1"/>
                </a:solidFill>
                <a:latin typeface="Times New Roman"/>
                <a:ea typeface="Times New Roman"/>
                <a:cs typeface="Times New Roman"/>
                <a:sym typeface="Times New Roman"/>
              </a:rPr>
              <a:t>=</a:t>
            </a:r>
            <a:r>
              <a:rPr i="1" lang="en-US" sz="2000">
                <a:solidFill>
                  <a:schemeClr val="accent1"/>
                </a:solidFill>
                <a:latin typeface="Times New Roman"/>
                <a:ea typeface="Times New Roman"/>
                <a:cs typeface="Times New Roman"/>
                <a:sym typeface="Times New Roman"/>
              </a:rPr>
              <a:t>A’’</a:t>
            </a:r>
            <a:r>
              <a:rPr lang="en-US" sz="2000">
                <a:solidFill>
                  <a:schemeClr val="accent1"/>
                </a:solidFill>
                <a:latin typeface="Times New Roman"/>
                <a:ea typeface="Times New Roman"/>
                <a:cs typeface="Times New Roman"/>
                <a:sym typeface="Times New Roman"/>
              </a:rPr>
              <a:t>’</a:t>
            </a:r>
            <a:r>
              <a:rPr i="1" lang="en-US" sz="2000">
                <a:solidFill>
                  <a:schemeClr val="accent1"/>
                </a:solidFill>
                <a:latin typeface="Times New Roman"/>
                <a:ea typeface="Times New Roman"/>
                <a:cs typeface="Times New Roman"/>
                <a:sym typeface="Times New Roman"/>
              </a:rPr>
              <a:t>ox </a:t>
            </a:r>
            <a:r>
              <a:rPr lang="en-US" sz="2000">
                <a:solidFill>
                  <a:schemeClr val="accent1"/>
                </a:solidFill>
                <a:latin typeface="Times New Roman"/>
                <a:ea typeface="Times New Roman"/>
                <a:cs typeface="Times New Roman"/>
                <a:sym typeface="Times New Roman"/>
              </a:rPr>
              <a:t>topiladi;</a:t>
            </a:r>
            <a:r>
              <a:rPr i="1" lang="en-US" sz="2000">
                <a:solidFill>
                  <a:schemeClr val="accent1"/>
                </a:solidFill>
                <a:latin typeface="Times New Roman"/>
                <a:ea typeface="Times New Roman"/>
                <a:cs typeface="Times New Roman"/>
                <a:sym typeface="Times New Roman"/>
              </a:rPr>
              <a:t> </a:t>
            </a:r>
            <a:endParaRPr sz="1800">
              <a:solidFill>
                <a:schemeClr val="accent1"/>
              </a:solidFill>
              <a:latin typeface="Questrial"/>
              <a:ea typeface="Questrial"/>
              <a:cs typeface="Questrial"/>
              <a:sym typeface="Questrial"/>
            </a:endParaRPr>
          </a:p>
          <a:p>
            <a:pPr indent="-342900" lvl="0" marL="342900" marR="0" rtl="0" algn="just">
              <a:lnSpc>
                <a:spcPct val="150000"/>
              </a:lnSpc>
              <a:spcBef>
                <a:spcPts val="0"/>
              </a:spcBef>
              <a:spcAft>
                <a:spcPts val="0"/>
              </a:spcAft>
              <a:buClr>
                <a:schemeClr val="accent1"/>
              </a:buClr>
              <a:buSzPts val="2000"/>
              <a:buFont typeface="Noto Sans Symbols"/>
              <a:buChar char="∙"/>
            </a:pPr>
            <a:r>
              <a:rPr i="1" lang="en-US" sz="2000">
                <a:solidFill>
                  <a:schemeClr val="accent1"/>
                </a:solidFill>
                <a:latin typeface="Times New Roman"/>
                <a:ea typeface="Times New Roman"/>
                <a:cs typeface="Times New Roman"/>
                <a:sym typeface="Times New Roman"/>
              </a:rPr>
              <a:t>A’’</a:t>
            </a:r>
            <a:r>
              <a:rPr baseline="-25000" i="1" lang="en-US" sz="2000">
                <a:solidFill>
                  <a:schemeClr val="accent1"/>
                </a:solidFill>
                <a:latin typeface="Times New Roman"/>
                <a:ea typeface="Times New Roman"/>
                <a:cs typeface="Times New Roman"/>
                <a:sym typeface="Times New Roman"/>
              </a:rPr>
              <a:t>h</a:t>
            </a:r>
            <a:r>
              <a:rPr lang="en-US" sz="2000">
                <a:solidFill>
                  <a:schemeClr val="accent1"/>
                </a:solidFill>
                <a:latin typeface="Times New Roman"/>
                <a:ea typeface="Times New Roman"/>
                <a:cs typeface="Times New Roman"/>
                <a:sym typeface="Times New Roman"/>
              </a:rPr>
              <a:t> nuqtadan </a:t>
            </a:r>
            <a:r>
              <a:rPr i="1" lang="en-US" sz="2000">
                <a:solidFill>
                  <a:schemeClr val="accent1"/>
                </a:solidFill>
                <a:latin typeface="Times New Roman"/>
                <a:ea typeface="Times New Roman"/>
                <a:cs typeface="Times New Roman"/>
                <a:sym typeface="Times New Roman"/>
              </a:rPr>
              <a:t>ox</a:t>
            </a:r>
            <a:r>
              <a:rPr lang="en-US" sz="2000">
                <a:solidFill>
                  <a:schemeClr val="accent1"/>
                </a:solidFill>
                <a:latin typeface="Times New Roman"/>
                <a:ea typeface="Times New Roman"/>
                <a:cs typeface="Times New Roman"/>
                <a:sym typeface="Times New Roman"/>
              </a:rPr>
              <a:t> o‘qiga perpendikulyar o‘tkaziladi;</a:t>
            </a:r>
            <a:endParaRPr sz="1800">
              <a:solidFill>
                <a:schemeClr val="accent1"/>
              </a:solidFill>
              <a:latin typeface="Questrial"/>
              <a:ea typeface="Questrial"/>
              <a:cs typeface="Questrial"/>
              <a:sym typeface="Questrial"/>
            </a:endParaRPr>
          </a:p>
          <a:p>
            <a:pPr indent="-342900" lvl="0" marL="342900" marR="0" rtl="0" algn="just">
              <a:lnSpc>
                <a:spcPct val="150000"/>
              </a:lnSpc>
              <a:spcBef>
                <a:spcPts val="0"/>
              </a:spcBef>
              <a:spcAft>
                <a:spcPts val="0"/>
              </a:spcAft>
              <a:buClr>
                <a:schemeClr val="accent1"/>
              </a:buClr>
              <a:buSzPts val="2000"/>
              <a:buFont typeface="Noto Sans Symbols"/>
              <a:buChar char="∙"/>
            </a:pPr>
            <a:r>
              <a:rPr lang="en-US" sz="2000">
                <a:solidFill>
                  <a:schemeClr val="accent1"/>
                </a:solidFill>
                <a:latin typeface="Times New Roman"/>
                <a:ea typeface="Times New Roman"/>
                <a:cs typeface="Times New Roman"/>
                <a:sym typeface="Times New Roman"/>
              </a:rPr>
              <a:t>to‘g‘ri chiziqning gorizontal proeksiyasi bilan perpendikulyarning kesishish nuqtasi to‘g‘ri chiziqning gorizontal izining gorizontal proeksiyasi </a:t>
            </a:r>
            <a:r>
              <a:rPr i="1" lang="en-US" sz="2000">
                <a:solidFill>
                  <a:schemeClr val="accent1"/>
                </a:solidFill>
                <a:latin typeface="Times New Roman"/>
                <a:ea typeface="Times New Roman"/>
                <a:cs typeface="Times New Roman"/>
                <a:sym typeface="Times New Roman"/>
              </a:rPr>
              <a:t>A’</a:t>
            </a:r>
            <a:r>
              <a:rPr baseline="-25000" i="1" lang="en-US" sz="2000">
                <a:solidFill>
                  <a:schemeClr val="accent1"/>
                </a:solidFill>
                <a:latin typeface="Times New Roman"/>
                <a:ea typeface="Times New Roman"/>
                <a:cs typeface="Times New Roman"/>
                <a:sym typeface="Times New Roman"/>
              </a:rPr>
              <a:t>h</a:t>
            </a:r>
            <a:r>
              <a:rPr lang="en-US" sz="2000">
                <a:solidFill>
                  <a:schemeClr val="accent1"/>
                </a:solidFill>
                <a:latin typeface="Times New Roman"/>
                <a:ea typeface="Times New Roman"/>
                <a:cs typeface="Times New Roman"/>
                <a:sym typeface="Times New Roman"/>
              </a:rPr>
              <a:t></a:t>
            </a:r>
            <a:r>
              <a:rPr i="1" lang="en-US" sz="2000">
                <a:solidFill>
                  <a:schemeClr val="accent1"/>
                </a:solidFill>
                <a:latin typeface="Times New Roman"/>
                <a:ea typeface="Times New Roman"/>
                <a:cs typeface="Times New Roman"/>
                <a:sym typeface="Times New Roman"/>
              </a:rPr>
              <a:t>a</a:t>
            </a:r>
            <a:r>
              <a:rPr baseline="-25000" i="1" lang="en-US" sz="2000">
                <a:solidFill>
                  <a:schemeClr val="accent1"/>
                </a:solidFill>
                <a:latin typeface="Times New Roman"/>
                <a:ea typeface="Times New Roman"/>
                <a:cs typeface="Times New Roman"/>
                <a:sym typeface="Times New Roman"/>
              </a:rPr>
              <a:t>h</a:t>
            </a:r>
            <a:r>
              <a:rPr lang="en-US" sz="2000">
                <a:solidFill>
                  <a:schemeClr val="accent1"/>
                </a:solidFill>
                <a:latin typeface="Times New Roman"/>
                <a:ea typeface="Times New Roman"/>
                <a:cs typeface="Times New Roman"/>
                <a:sym typeface="Times New Roman"/>
              </a:rPr>
              <a:t> bo‘ladi.</a:t>
            </a:r>
            <a:endParaRPr sz="1800">
              <a:solidFill>
                <a:schemeClr val="accent1"/>
              </a:solidFill>
              <a:latin typeface="Questrial"/>
              <a:ea typeface="Questrial"/>
              <a:cs typeface="Questrial"/>
              <a:sym typeface="Questrial"/>
            </a:endParaRPr>
          </a:p>
        </p:txBody>
      </p:sp>
      <p:pic>
        <p:nvPicPr>
          <p:cNvPr id="313" name="Google Shape;313;p21"/>
          <p:cNvPicPr preferRelativeResize="0"/>
          <p:nvPr/>
        </p:nvPicPr>
        <p:blipFill rotWithShape="1">
          <a:blip r:embed="rId3">
            <a:alphaModFix/>
          </a:blip>
          <a:srcRect b="0" l="0" r="0" t="0"/>
          <a:stretch/>
        </p:blipFill>
        <p:spPr>
          <a:xfrm>
            <a:off x="7138550" y="798178"/>
            <a:ext cx="4641256" cy="3723022"/>
          </a:xfrm>
          <a:prstGeom prst="rect">
            <a:avLst/>
          </a:prstGeom>
          <a:noFill/>
          <a:ln>
            <a:noFill/>
          </a:ln>
        </p:spPr>
      </p:pic>
      <p:sp>
        <p:nvSpPr>
          <p:cNvPr id="314" name="Google Shape;314;p21"/>
          <p:cNvSpPr txBox="1"/>
          <p:nvPr/>
        </p:nvSpPr>
        <p:spPr>
          <a:xfrm>
            <a:off x="6228080" y="4996709"/>
            <a:ext cx="6096000" cy="46339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3.13-rasm</a:t>
            </a:r>
            <a:endParaRPr sz="1600">
              <a:solidFill>
                <a:schemeClr val="accent1"/>
              </a:solidFill>
              <a:latin typeface="Questrial"/>
              <a:ea typeface="Questrial"/>
              <a:cs typeface="Questrial"/>
              <a:sym typeface="Quest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22"/>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320" name="Google Shape;320;p22"/>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321" name="Google Shape;321;p22"/>
          <p:cNvSpPr txBox="1"/>
          <p:nvPr/>
        </p:nvSpPr>
        <p:spPr>
          <a:xfrm>
            <a:off x="618122" y="673534"/>
            <a:ext cx="9734918" cy="503387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To‘g‘ri chiziq frontal izining proeksiyalarini chizmada aniqlash uchun:</a:t>
            </a:r>
            <a:endParaRPr sz="1600">
              <a:solidFill>
                <a:schemeClr val="accent1"/>
              </a:solidFill>
              <a:latin typeface="Questrial"/>
              <a:ea typeface="Questrial"/>
              <a:cs typeface="Questrial"/>
              <a:sym typeface="Questrial"/>
            </a:endParaRPr>
          </a:p>
          <a:p>
            <a:pPr indent="-342900" lvl="0" marL="342900" marR="0" rtl="0" algn="just">
              <a:lnSpc>
                <a:spcPct val="150000"/>
              </a:lnSpc>
              <a:spcBef>
                <a:spcPts val="0"/>
              </a:spcBef>
              <a:spcAft>
                <a:spcPts val="0"/>
              </a:spcAft>
              <a:buClr>
                <a:srgbClr val="FF00FF"/>
              </a:buClr>
              <a:buSzPts val="1800"/>
              <a:buFont typeface="Noto Sans Symbols"/>
              <a:buChar char="∙"/>
            </a:pPr>
            <a:r>
              <a:rPr lang="en-US" sz="1800">
                <a:solidFill>
                  <a:schemeClr val="accent1"/>
                </a:solidFill>
                <a:latin typeface="Times New Roman"/>
                <a:ea typeface="Times New Roman"/>
                <a:cs typeface="Times New Roman"/>
                <a:sym typeface="Times New Roman"/>
              </a:rPr>
              <a:t>to‘g‘ri chiziq gorizontal proeksiyasining </a:t>
            </a:r>
            <a:r>
              <a:rPr i="1" lang="en-US" sz="1800">
                <a:solidFill>
                  <a:schemeClr val="accent1"/>
                </a:solidFill>
                <a:latin typeface="Times New Roman"/>
                <a:ea typeface="Times New Roman"/>
                <a:cs typeface="Times New Roman"/>
                <a:sym typeface="Times New Roman"/>
              </a:rPr>
              <a:t>ox</a:t>
            </a:r>
            <a:r>
              <a:rPr lang="en-US" sz="1800">
                <a:solidFill>
                  <a:schemeClr val="accent1"/>
                </a:solidFill>
                <a:latin typeface="Times New Roman"/>
                <a:ea typeface="Times New Roman"/>
                <a:cs typeface="Times New Roman"/>
                <a:sym typeface="Times New Roman"/>
              </a:rPr>
              <a:t> o‘qi bilan kesishish nuqtasi </a:t>
            </a:r>
            <a:r>
              <a:rPr i="1" lang="en-US" sz="1800">
                <a:solidFill>
                  <a:schemeClr val="accent1"/>
                </a:solidFill>
                <a:latin typeface="Times New Roman"/>
                <a:ea typeface="Times New Roman"/>
                <a:cs typeface="Times New Roman"/>
                <a:sym typeface="Times New Roman"/>
              </a:rPr>
              <a:t>A’</a:t>
            </a:r>
            <a:r>
              <a:rPr baseline="-25000" i="1" lang="en-US" sz="1800">
                <a:solidFill>
                  <a:schemeClr val="accent1"/>
                </a:solidFill>
                <a:latin typeface="Times New Roman"/>
                <a:ea typeface="Times New Roman"/>
                <a:cs typeface="Times New Roman"/>
                <a:sym typeface="Times New Roman"/>
              </a:rPr>
              <a:t>v</a:t>
            </a:r>
            <a:r>
              <a:rPr i="1" lang="en-US" sz="1800">
                <a:solidFill>
                  <a:schemeClr val="accent1"/>
                </a:solidFill>
                <a:latin typeface="Times New Roman"/>
                <a:ea typeface="Times New Roman"/>
                <a:cs typeface="Times New Roman"/>
                <a:sym typeface="Times New Roman"/>
              </a:rPr>
              <a:t>=A’</a:t>
            </a:r>
            <a:r>
              <a:rPr lang="en-US" sz="1800">
                <a:solidFill>
                  <a:schemeClr val="accent1"/>
                </a:solidFill>
                <a:latin typeface="Times New Roman"/>
                <a:ea typeface="Times New Roman"/>
                <a:cs typeface="Times New Roman"/>
                <a:sym typeface="Times New Roman"/>
              </a:rPr>
              <a:t>’</a:t>
            </a:r>
            <a:r>
              <a:rPr i="1" lang="en-US" sz="1800">
                <a:solidFill>
                  <a:schemeClr val="accent1"/>
                </a:solidFill>
                <a:latin typeface="Times New Roman"/>
                <a:ea typeface="Times New Roman"/>
                <a:cs typeface="Times New Roman"/>
                <a:sym typeface="Times New Roman"/>
              </a:rPr>
              <a:t>ox </a:t>
            </a:r>
            <a:r>
              <a:rPr lang="en-US" sz="1800">
                <a:solidFill>
                  <a:schemeClr val="accent1"/>
                </a:solidFill>
                <a:latin typeface="Times New Roman"/>
                <a:ea typeface="Times New Roman"/>
                <a:cs typeface="Times New Roman"/>
                <a:sym typeface="Times New Roman"/>
              </a:rPr>
              <a:t>topiladi;</a:t>
            </a:r>
            <a:endParaRPr sz="1600">
              <a:solidFill>
                <a:schemeClr val="accent1"/>
              </a:solidFill>
              <a:latin typeface="Questrial"/>
              <a:ea typeface="Questrial"/>
              <a:cs typeface="Questrial"/>
              <a:sym typeface="Questrial"/>
            </a:endParaRPr>
          </a:p>
          <a:p>
            <a:pPr indent="-342900" lvl="0" marL="342900" marR="0" rtl="0" algn="just">
              <a:lnSpc>
                <a:spcPct val="150000"/>
              </a:lnSpc>
              <a:spcBef>
                <a:spcPts val="0"/>
              </a:spcBef>
              <a:spcAft>
                <a:spcPts val="0"/>
              </a:spcAft>
              <a:buClr>
                <a:srgbClr val="FF00FF"/>
              </a:buClr>
              <a:buSzPts val="1800"/>
              <a:buFont typeface="Noto Sans Symbols"/>
              <a:buChar char="∙"/>
            </a:pPr>
            <a:r>
              <a:rPr lang="en-US" sz="1800">
                <a:solidFill>
                  <a:schemeClr val="accent1"/>
                </a:solidFill>
                <a:latin typeface="Times New Roman"/>
                <a:ea typeface="Times New Roman"/>
                <a:cs typeface="Times New Roman"/>
                <a:sym typeface="Times New Roman"/>
              </a:rPr>
              <a:t>bu nuqtadan </a:t>
            </a:r>
            <a:r>
              <a:rPr i="1" lang="en-US" sz="1800">
                <a:solidFill>
                  <a:schemeClr val="accent1"/>
                </a:solidFill>
                <a:latin typeface="Times New Roman"/>
                <a:ea typeface="Times New Roman"/>
                <a:cs typeface="Times New Roman"/>
                <a:sym typeface="Times New Roman"/>
              </a:rPr>
              <a:t>ox</a:t>
            </a:r>
            <a:r>
              <a:rPr lang="en-US" sz="1800">
                <a:solidFill>
                  <a:schemeClr val="accent1"/>
                </a:solidFill>
                <a:latin typeface="Times New Roman"/>
                <a:ea typeface="Times New Roman"/>
                <a:cs typeface="Times New Roman"/>
                <a:sym typeface="Times New Roman"/>
              </a:rPr>
              <a:t> o‘qiga perpendikulyar o‘tkaziladi;</a:t>
            </a:r>
            <a:endParaRPr sz="1600">
              <a:solidFill>
                <a:schemeClr val="accent1"/>
              </a:solidFill>
              <a:latin typeface="Questrial"/>
              <a:ea typeface="Questrial"/>
              <a:cs typeface="Questrial"/>
              <a:sym typeface="Questrial"/>
            </a:endParaRPr>
          </a:p>
          <a:p>
            <a:pPr indent="-342900" lvl="0" marL="342900" marR="0" rtl="0" algn="l">
              <a:lnSpc>
                <a:spcPct val="150000"/>
              </a:lnSpc>
              <a:spcBef>
                <a:spcPts val="0"/>
              </a:spcBef>
              <a:spcAft>
                <a:spcPts val="0"/>
              </a:spcAft>
              <a:buClr>
                <a:srgbClr val="FF00FF"/>
              </a:buClr>
              <a:buSzPts val="1800"/>
              <a:buFont typeface="Noto Sans Symbols"/>
              <a:buChar char="∙"/>
            </a:pPr>
            <a:r>
              <a:rPr lang="en-US" sz="1800">
                <a:solidFill>
                  <a:schemeClr val="accent1"/>
                </a:solidFill>
                <a:latin typeface="Times New Roman"/>
                <a:ea typeface="Times New Roman"/>
                <a:cs typeface="Times New Roman"/>
                <a:sym typeface="Times New Roman"/>
              </a:rPr>
              <a:t>to‘g‘ri chiziqning frontal proeksiyasi bilan perpendikulyarning kesishish nuqtasi uning frontal izining frontal proeksiyasi </a:t>
            </a:r>
            <a:r>
              <a:rPr i="1" lang="en-US" sz="1800">
                <a:solidFill>
                  <a:schemeClr val="accent1"/>
                </a:solidFill>
                <a:latin typeface="Times New Roman"/>
                <a:ea typeface="Times New Roman"/>
                <a:cs typeface="Times New Roman"/>
                <a:sym typeface="Times New Roman"/>
              </a:rPr>
              <a:t>AB’( AB)</a:t>
            </a:r>
            <a:r>
              <a:rPr lang="en-US" sz="1800">
                <a:solidFill>
                  <a:schemeClr val="accent1"/>
                </a:solidFill>
                <a:latin typeface="Times New Roman"/>
                <a:ea typeface="Times New Roman"/>
                <a:cs typeface="Times New Roman"/>
                <a:sym typeface="Times New Roman"/>
              </a:rPr>
              <a:t> bo‘ladi.</a:t>
            </a:r>
            <a:endParaRPr sz="1100">
              <a:solidFill>
                <a:schemeClr val="accent1"/>
              </a:solidFill>
              <a:latin typeface="Arial"/>
              <a:ea typeface="Arial"/>
              <a:cs typeface="Arial"/>
              <a:sym typeface="Arial"/>
            </a:endParaRPr>
          </a:p>
          <a:p>
            <a:pPr indent="0" lvl="0" marL="0" marR="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To‘g‘ri chiziqning profil izini yasash uchun: </a:t>
            </a:r>
            <a:endParaRPr sz="1100">
              <a:solidFill>
                <a:schemeClr val="accent1"/>
              </a:solidFill>
              <a:latin typeface="Arial"/>
              <a:ea typeface="Arial"/>
              <a:cs typeface="Arial"/>
              <a:sym typeface="Arial"/>
            </a:endParaRPr>
          </a:p>
          <a:p>
            <a:pPr indent="-342900" lvl="0" marL="342900" marR="0" rtl="0" algn="just">
              <a:lnSpc>
                <a:spcPct val="150000"/>
              </a:lnSpc>
              <a:spcBef>
                <a:spcPts val="0"/>
              </a:spcBef>
              <a:spcAft>
                <a:spcPts val="0"/>
              </a:spcAft>
              <a:buClr>
                <a:srgbClr val="FF00FF"/>
              </a:buClr>
              <a:buSzPts val="1800"/>
              <a:buFont typeface="Noto Sans Symbols"/>
              <a:buChar char="∙"/>
            </a:pPr>
            <a:r>
              <a:rPr lang="en-US" sz="1800">
                <a:solidFill>
                  <a:schemeClr val="accent1"/>
                </a:solidFill>
                <a:latin typeface="Times New Roman"/>
                <a:ea typeface="Times New Roman"/>
                <a:cs typeface="Times New Roman"/>
                <a:sym typeface="Times New Roman"/>
              </a:rPr>
              <a:t>uning frontal proeksiyasini</a:t>
            </a:r>
            <a:r>
              <a:rPr i="1" lang="en-US" sz="1800">
                <a:solidFill>
                  <a:schemeClr val="accent1"/>
                </a:solidFill>
                <a:latin typeface="Times New Roman"/>
                <a:ea typeface="Times New Roman"/>
                <a:cs typeface="Times New Roman"/>
                <a:sym typeface="Times New Roman"/>
              </a:rPr>
              <a:t> oz</a:t>
            </a:r>
            <a:r>
              <a:rPr lang="en-US" sz="1800">
                <a:solidFill>
                  <a:schemeClr val="accent1"/>
                </a:solidFill>
                <a:latin typeface="Times New Roman"/>
                <a:ea typeface="Times New Roman"/>
                <a:cs typeface="Times New Roman"/>
                <a:sym typeface="Times New Roman"/>
              </a:rPr>
              <a:t> o‘qi bilan kesishguncha dABom ettiriladi. </a:t>
            </a:r>
            <a:endParaRPr sz="1600">
              <a:solidFill>
                <a:schemeClr val="accent1"/>
              </a:solidFill>
              <a:latin typeface="Questrial"/>
              <a:ea typeface="Questrial"/>
              <a:cs typeface="Questrial"/>
              <a:sym typeface="Questrial"/>
            </a:endParaRPr>
          </a:p>
          <a:p>
            <a:pPr indent="-342900" lvl="0" marL="342900" marR="0" rtl="0" algn="just">
              <a:lnSpc>
                <a:spcPct val="150000"/>
              </a:lnSpc>
              <a:spcBef>
                <a:spcPts val="0"/>
              </a:spcBef>
              <a:spcAft>
                <a:spcPts val="0"/>
              </a:spcAft>
              <a:buClr>
                <a:srgbClr val="FF00FF"/>
              </a:buClr>
              <a:buSzPts val="1800"/>
              <a:buFont typeface="Noto Sans Symbols"/>
              <a:buChar char="∙"/>
            </a:pPr>
            <a:r>
              <a:rPr lang="en-US" sz="1800">
                <a:solidFill>
                  <a:schemeClr val="accent1"/>
                </a:solidFill>
                <a:latin typeface="Times New Roman"/>
                <a:ea typeface="Times New Roman"/>
                <a:cs typeface="Times New Roman"/>
                <a:sym typeface="Times New Roman"/>
              </a:rPr>
              <a:t>hosil bo‘lgan nuqtadan </a:t>
            </a:r>
            <a:r>
              <a:rPr i="1" lang="en-US" sz="1800">
                <a:solidFill>
                  <a:schemeClr val="accent1"/>
                </a:solidFill>
                <a:latin typeface="Times New Roman"/>
                <a:ea typeface="Times New Roman"/>
                <a:cs typeface="Times New Roman"/>
                <a:sym typeface="Times New Roman"/>
              </a:rPr>
              <a:t>oz </a:t>
            </a:r>
            <a:r>
              <a:rPr lang="en-US" sz="1800">
                <a:solidFill>
                  <a:schemeClr val="accent1"/>
                </a:solidFill>
                <a:latin typeface="Times New Roman"/>
                <a:ea typeface="Times New Roman"/>
                <a:cs typeface="Times New Roman"/>
                <a:sym typeface="Times New Roman"/>
              </a:rPr>
              <a:t>ga perpendikulyar chiqariladi. </a:t>
            </a:r>
            <a:endParaRPr sz="1600">
              <a:solidFill>
                <a:schemeClr val="accent1"/>
              </a:solidFill>
              <a:latin typeface="Questrial"/>
              <a:ea typeface="Questrial"/>
              <a:cs typeface="Questrial"/>
              <a:sym typeface="Questrial"/>
            </a:endParaRPr>
          </a:p>
          <a:p>
            <a:pPr indent="-342900" lvl="0" marL="342900" marR="0" rtl="0" algn="just">
              <a:lnSpc>
                <a:spcPct val="150000"/>
              </a:lnSpc>
              <a:spcBef>
                <a:spcPts val="0"/>
              </a:spcBef>
              <a:spcAft>
                <a:spcPts val="0"/>
              </a:spcAft>
              <a:buClr>
                <a:srgbClr val="FF00FF"/>
              </a:buClr>
              <a:buSzPts val="1800"/>
              <a:buFont typeface="Noto Sans Symbols"/>
              <a:buChar char="∙"/>
            </a:pPr>
            <a:r>
              <a:rPr lang="en-US" sz="1800">
                <a:solidFill>
                  <a:schemeClr val="accent1"/>
                </a:solidFill>
                <a:latin typeface="Times New Roman"/>
                <a:ea typeface="Times New Roman"/>
                <a:cs typeface="Times New Roman"/>
                <a:sym typeface="Times New Roman"/>
              </a:rPr>
              <a:t>to‘g‘ri chiziqning gorizontal proeksiyasi </a:t>
            </a:r>
            <a:r>
              <a:rPr i="1" lang="en-US" sz="1800">
                <a:solidFill>
                  <a:schemeClr val="accent1"/>
                </a:solidFill>
                <a:latin typeface="Times New Roman"/>
                <a:ea typeface="Times New Roman"/>
                <a:cs typeface="Times New Roman"/>
                <a:sym typeface="Times New Roman"/>
              </a:rPr>
              <a:t>oy</a:t>
            </a:r>
            <a:r>
              <a:rPr lang="en-US" sz="1800">
                <a:solidFill>
                  <a:schemeClr val="accent1"/>
                </a:solidFill>
                <a:latin typeface="Times New Roman"/>
                <a:ea typeface="Times New Roman"/>
                <a:cs typeface="Times New Roman"/>
                <a:sym typeface="Times New Roman"/>
              </a:rPr>
              <a:t> o‘qi bilan kesishguncha dABom ettiriladi.</a:t>
            </a:r>
            <a:endParaRPr sz="1600">
              <a:solidFill>
                <a:schemeClr val="accent1"/>
              </a:solidFill>
              <a:latin typeface="Questrial"/>
              <a:ea typeface="Questrial"/>
              <a:cs typeface="Questrial"/>
              <a:sym typeface="Questrial"/>
            </a:endParaRPr>
          </a:p>
          <a:p>
            <a:pPr indent="-342900" lvl="0" marL="342900" marR="0" rtl="0" algn="just">
              <a:lnSpc>
                <a:spcPct val="150000"/>
              </a:lnSpc>
              <a:spcBef>
                <a:spcPts val="0"/>
              </a:spcBef>
              <a:spcAft>
                <a:spcPts val="0"/>
              </a:spcAft>
              <a:buClr>
                <a:srgbClr val="FF00FF"/>
              </a:buClr>
              <a:buSzPts val="1800"/>
              <a:buFont typeface="Noto Sans Symbols"/>
              <a:buChar char="∙"/>
            </a:pPr>
            <a:r>
              <a:rPr lang="en-US" sz="1800">
                <a:solidFill>
                  <a:schemeClr val="accent1"/>
                </a:solidFill>
                <a:latin typeface="Times New Roman"/>
                <a:ea typeface="Times New Roman"/>
                <a:cs typeface="Times New Roman"/>
                <a:sym typeface="Times New Roman"/>
              </a:rPr>
              <a:t>hosil bo‘lgan nuqtadan y o‘qiga perpendikulyar chiqariladi.</a:t>
            </a:r>
            <a:endParaRPr sz="1600">
              <a:solidFill>
                <a:schemeClr val="accent1"/>
              </a:solidFill>
              <a:latin typeface="Questrial"/>
              <a:ea typeface="Questrial"/>
              <a:cs typeface="Questrial"/>
              <a:sym typeface="Questrial"/>
            </a:endParaRPr>
          </a:p>
          <a:p>
            <a:pPr indent="-342900" lvl="0" marL="342900" marR="0" rtl="0" algn="just">
              <a:lnSpc>
                <a:spcPct val="150000"/>
              </a:lnSpc>
              <a:spcBef>
                <a:spcPts val="0"/>
              </a:spcBef>
              <a:spcAft>
                <a:spcPts val="0"/>
              </a:spcAft>
              <a:buClr>
                <a:srgbClr val="FF00FF"/>
              </a:buClr>
              <a:buSzPts val="1800"/>
              <a:buFont typeface="Noto Sans Symbols"/>
              <a:buChar char="∙"/>
            </a:pPr>
            <a:r>
              <a:rPr lang="en-US" sz="1800">
                <a:solidFill>
                  <a:schemeClr val="accent1"/>
                </a:solidFill>
                <a:latin typeface="Times New Roman"/>
                <a:ea typeface="Times New Roman"/>
                <a:cs typeface="Times New Roman"/>
                <a:sym typeface="Times New Roman"/>
              </a:rPr>
              <a:t>ikki perpendikulyarning o‘zaro kesishish nuqtasi </a:t>
            </a:r>
            <a:r>
              <a:rPr i="1" lang="en-US" sz="1800">
                <a:solidFill>
                  <a:schemeClr val="accent1"/>
                </a:solidFill>
                <a:latin typeface="Times New Roman"/>
                <a:ea typeface="Times New Roman"/>
                <a:cs typeface="Times New Roman"/>
                <a:sym typeface="Times New Roman"/>
              </a:rPr>
              <a:t>A</a:t>
            </a:r>
            <a:r>
              <a:rPr lang="en-US" sz="1800">
                <a:solidFill>
                  <a:schemeClr val="accent1"/>
                </a:solidFill>
                <a:latin typeface="Times New Roman"/>
                <a:ea typeface="Times New Roman"/>
                <a:cs typeface="Times New Roman"/>
                <a:sym typeface="Times New Roman"/>
              </a:rPr>
              <a:t> to‘g‘ri chiziqning profil izi va shu izning profil proeksiyasi ham bo‘ladi</a:t>
            </a:r>
            <a:r>
              <a:rPr b="1" lang="en-US" sz="1800">
                <a:solidFill>
                  <a:schemeClr val="accent1"/>
                </a:solidFill>
                <a:latin typeface="Times New Roman"/>
                <a:ea typeface="Times New Roman"/>
                <a:cs typeface="Times New Roman"/>
                <a:sym typeface="Times New Roman"/>
              </a:rPr>
              <a:t>. </a:t>
            </a:r>
            <a:endParaRPr sz="1600">
              <a:solidFill>
                <a:schemeClr val="accent1"/>
              </a:solidFill>
              <a:latin typeface="Questrial"/>
              <a:ea typeface="Questrial"/>
              <a:cs typeface="Questrial"/>
              <a:sym typeface="Quest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23"/>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327" name="Google Shape;327;p23"/>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328" name="Google Shape;328;p23"/>
          <p:cNvSpPr txBox="1"/>
          <p:nvPr/>
        </p:nvSpPr>
        <p:spPr>
          <a:xfrm>
            <a:off x="1219200" y="673534"/>
            <a:ext cx="9635610" cy="87325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Shakldagi </a:t>
            </a:r>
            <a:r>
              <a:rPr i="1" lang="en-US" sz="1800">
                <a:solidFill>
                  <a:schemeClr val="accent1"/>
                </a:solidFill>
                <a:latin typeface="Times New Roman"/>
                <a:ea typeface="Times New Roman"/>
                <a:cs typeface="Times New Roman"/>
                <a:sym typeface="Times New Roman"/>
              </a:rPr>
              <a:t>A’</a:t>
            </a:r>
            <a:r>
              <a:rPr baseline="-25000" i="1" lang="en-US" sz="1800">
                <a:solidFill>
                  <a:schemeClr val="accent1"/>
                </a:solidFill>
                <a:latin typeface="Times New Roman"/>
                <a:ea typeface="Times New Roman"/>
                <a:cs typeface="Times New Roman"/>
                <a:sym typeface="Times New Roman"/>
              </a:rPr>
              <a:t>w</a:t>
            </a:r>
            <a:r>
              <a:rPr i="1" lang="en-US" sz="1800">
                <a:solidFill>
                  <a:schemeClr val="accent1"/>
                </a:solidFill>
                <a:latin typeface="Times New Roman"/>
                <a:ea typeface="Times New Roman"/>
                <a:cs typeface="Times New Roman"/>
                <a:sym typeface="Times New Roman"/>
              </a:rPr>
              <a:t> A’’</a:t>
            </a:r>
            <a:r>
              <a:rPr baseline="-25000" i="1" lang="en-US" sz="1800">
                <a:solidFill>
                  <a:schemeClr val="accent1"/>
                </a:solidFill>
                <a:latin typeface="Times New Roman"/>
                <a:ea typeface="Times New Roman"/>
                <a:cs typeface="Times New Roman"/>
                <a:sym typeface="Times New Roman"/>
              </a:rPr>
              <a:t>w </a:t>
            </a:r>
            <a:r>
              <a:rPr lang="en-US" sz="1800">
                <a:solidFill>
                  <a:schemeClr val="accent1"/>
                </a:solidFill>
                <a:latin typeface="Times New Roman"/>
                <a:ea typeface="Times New Roman"/>
                <a:cs typeface="Times New Roman"/>
                <a:sym typeface="Times New Roman"/>
              </a:rPr>
              <a:t>nuqtalar mazkur </a:t>
            </a:r>
            <a:r>
              <a:rPr i="1" lang="en-US" sz="1800">
                <a:solidFill>
                  <a:schemeClr val="accent1"/>
                </a:solidFill>
                <a:latin typeface="Times New Roman"/>
                <a:ea typeface="Times New Roman"/>
                <a:cs typeface="Times New Roman"/>
                <a:sym typeface="Times New Roman"/>
              </a:rPr>
              <a:t>A</a:t>
            </a:r>
            <a:r>
              <a:rPr lang="en-US" sz="1800">
                <a:solidFill>
                  <a:schemeClr val="accent1"/>
                </a:solidFill>
                <a:latin typeface="Times New Roman"/>
                <a:ea typeface="Times New Roman"/>
                <a:cs typeface="Times New Roman"/>
                <a:sym typeface="Times New Roman"/>
              </a:rPr>
              <a:t> to‘g‘ri chiziq profil izining gorizontal va frontal proeksiyalari bo‘ladi. </a:t>
            </a:r>
            <a:r>
              <a:rPr i="1" lang="en-US" sz="1800">
                <a:solidFill>
                  <a:schemeClr val="accent1"/>
                </a:solidFill>
                <a:latin typeface="Times New Roman"/>
                <a:ea typeface="Times New Roman"/>
                <a:cs typeface="Times New Roman"/>
                <a:sym typeface="Times New Roman"/>
              </a:rPr>
              <a:t>A’’’</a:t>
            </a:r>
            <a:r>
              <a:rPr baseline="-25000" i="1" lang="en-US" sz="1800">
                <a:solidFill>
                  <a:schemeClr val="accent1"/>
                </a:solidFill>
                <a:latin typeface="Times New Roman"/>
                <a:ea typeface="Times New Roman"/>
                <a:cs typeface="Times New Roman"/>
                <a:sym typeface="Times New Roman"/>
              </a:rPr>
              <a:t>w</a:t>
            </a:r>
            <a:r>
              <a:rPr lang="en-US" sz="1800">
                <a:solidFill>
                  <a:schemeClr val="accent1"/>
                </a:solidFill>
                <a:latin typeface="Times New Roman"/>
                <a:ea typeface="Times New Roman"/>
                <a:cs typeface="Times New Roman"/>
                <a:sym typeface="Times New Roman"/>
              </a:rPr>
              <a:t> nuqta </a:t>
            </a:r>
            <a:r>
              <a:rPr i="1" lang="en-US" sz="1800">
                <a:solidFill>
                  <a:schemeClr val="accent1"/>
                </a:solidFill>
                <a:latin typeface="Times New Roman"/>
                <a:ea typeface="Times New Roman"/>
                <a:cs typeface="Times New Roman"/>
                <a:sym typeface="Times New Roman"/>
              </a:rPr>
              <a:t>A</a:t>
            </a:r>
            <a:r>
              <a:rPr lang="en-US" sz="1800">
                <a:solidFill>
                  <a:schemeClr val="accent1"/>
                </a:solidFill>
                <a:latin typeface="Times New Roman"/>
                <a:ea typeface="Times New Roman"/>
                <a:cs typeface="Times New Roman"/>
                <a:sym typeface="Times New Roman"/>
              </a:rPr>
              <a:t> to‘g‘ri chiziq profil izining profil proeksiyasidir.</a:t>
            </a:r>
            <a:endParaRPr sz="1100">
              <a:solidFill>
                <a:schemeClr val="accent1"/>
              </a:solidFill>
              <a:latin typeface="Arial"/>
              <a:ea typeface="Arial"/>
              <a:cs typeface="Arial"/>
              <a:sym typeface="Arial"/>
            </a:endParaRPr>
          </a:p>
        </p:txBody>
      </p:sp>
      <p:pic>
        <p:nvPicPr>
          <p:cNvPr id="329" name="Google Shape;329;p23"/>
          <p:cNvPicPr preferRelativeResize="0"/>
          <p:nvPr/>
        </p:nvPicPr>
        <p:blipFill rotWithShape="1">
          <a:blip r:embed="rId3">
            <a:alphaModFix/>
          </a:blip>
          <a:srcRect b="0" l="0" r="0" t="0"/>
          <a:stretch/>
        </p:blipFill>
        <p:spPr>
          <a:xfrm>
            <a:off x="7066415" y="1499302"/>
            <a:ext cx="4068763" cy="3799623"/>
          </a:xfrm>
          <a:prstGeom prst="rect">
            <a:avLst/>
          </a:prstGeom>
          <a:noFill/>
          <a:ln>
            <a:noFill/>
          </a:ln>
        </p:spPr>
      </p:pic>
      <p:sp>
        <p:nvSpPr>
          <p:cNvPr id="330" name="Google Shape;330;p23"/>
          <p:cNvSpPr txBox="1"/>
          <p:nvPr/>
        </p:nvSpPr>
        <p:spPr>
          <a:xfrm>
            <a:off x="3891280" y="5589161"/>
            <a:ext cx="6096000"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800">
                <a:solidFill>
                  <a:schemeClr val="accent1"/>
                </a:solidFill>
                <a:latin typeface="Times New Roman"/>
                <a:ea typeface="Times New Roman"/>
                <a:cs typeface="Times New Roman"/>
                <a:sym typeface="Times New Roman"/>
              </a:rPr>
              <a:t>3.14-rasm</a:t>
            </a:r>
            <a:endParaRPr sz="1800">
              <a:solidFill>
                <a:schemeClr val="accent1"/>
              </a:solidFill>
              <a:latin typeface="Oswald Light"/>
              <a:ea typeface="Oswald Light"/>
              <a:cs typeface="Oswald Light"/>
              <a:sym typeface="Oswald Light"/>
            </a:endParaRPr>
          </a:p>
        </p:txBody>
      </p:sp>
      <p:sp>
        <p:nvSpPr>
          <p:cNvPr id="331" name="Google Shape;331;p23"/>
          <p:cNvSpPr txBox="1"/>
          <p:nvPr/>
        </p:nvSpPr>
        <p:spPr>
          <a:xfrm>
            <a:off x="970415" y="2056968"/>
            <a:ext cx="6096000" cy="1288751"/>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3.3. Umumiy vaziyatdagi to‘g‘ri chiziq kesmasining haqiqiy uzunligini va proeksiyalar tekisliklari bilan hosil qilgan burchaklarini aniqlash.</a:t>
            </a:r>
            <a:r>
              <a:rPr b="1" i="0" lang="en-US" sz="1800">
                <a:solidFill>
                  <a:schemeClr val="accent1"/>
                </a:solidFill>
                <a:latin typeface="Times New Roman"/>
                <a:ea typeface="Times New Roman"/>
                <a:cs typeface="Times New Roman"/>
                <a:sym typeface="Times New Roman"/>
              </a:rPr>
              <a:t> </a:t>
            </a:r>
            <a:endParaRPr sz="1100">
              <a:solidFill>
                <a:schemeClr val="accent1"/>
              </a:solidFill>
              <a:latin typeface="Arial"/>
              <a:ea typeface="Arial"/>
              <a:cs typeface="Arial"/>
              <a:sym typeface="Arial"/>
            </a:endParaRPr>
          </a:p>
        </p:txBody>
      </p:sp>
      <p:sp>
        <p:nvSpPr>
          <p:cNvPr id="332" name="Google Shape;332;p23"/>
          <p:cNvSpPr txBox="1"/>
          <p:nvPr/>
        </p:nvSpPr>
        <p:spPr>
          <a:xfrm>
            <a:off x="970415" y="3855808"/>
            <a:ext cx="6096000" cy="1709892"/>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Umumiy vaziyatda joylashgan to‘g‘ri chiziq kesmasining proeksiyalari orqali uning haqiqiy o‘lchamini aniqlash va proeksiyalar tekisliklari bilan hosil qilgan burchaklarini aniqlash masalasi amaliyotda ko‘p uchraydi.</a:t>
            </a:r>
            <a:endParaRPr sz="1600">
              <a:solidFill>
                <a:schemeClr val="accent1"/>
              </a:solidFill>
              <a:latin typeface="Questrial"/>
              <a:ea typeface="Questrial"/>
              <a:cs typeface="Questrial"/>
              <a:sym typeface="Quest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24"/>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338" name="Google Shape;338;p24"/>
          <p:cNvPicPr preferRelativeResize="0"/>
          <p:nvPr/>
        </p:nvPicPr>
        <p:blipFill rotWithShape="1">
          <a:blip r:embed="rId3">
            <a:alphaModFix/>
          </a:blip>
          <a:srcRect b="0" l="0" r="0" t="0"/>
          <a:stretch/>
        </p:blipFill>
        <p:spPr>
          <a:xfrm>
            <a:off x="348003" y="1697738"/>
            <a:ext cx="4048857" cy="2699238"/>
          </a:xfrm>
          <a:prstGeom prst="rect">
            <a:avLst/>
          </a:prstGeom>
          <a:solidFill>
            <a:srgbClr val="ECECEC"/>
          </a:solidFill>
          <a:ln cap="sq" cmpd="sng" w="101600">
            <a:solidFill>
              <a:srgbClr val="FDFDFD"/>
            </a:solidFill>
            <a:prstDash val="solid"/>
            <a:miter lim="800000"/>
            <a:headEnd len="sm" w="sm" type="none"/>
            <a:tailEnd len="sm" w="sm" type="none"/>
          </a:ln>
          <a:effectLst>
            <a:outerShdw blurRad="57150" kx="110000" rotWithShape="0" algn="tl" dir="7560000" dist="37500" sy="98000" ky="200000">
              <a:srgbClr val="000000">
                <a:alpha val="20000"/>
              </a:srgbClr>
            </a:outerShdw>
          </a:effectLst>
        </p:spPr>
      </p:pic>
      <p:sp>
        <p:nvSpPr>
          <p:cNvPr id="339" name="Google Shape;339;p24"/>
          <p:cNvSpPr/>
          <p:nvPr/>
        </p:nvSpPr>
        <p:spPr>
          <a:xfrm>
            <a:off x="1359196" y="5442439"/>
            <a:ext cx="2008883"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Oswald Light"/>
                <a:ea typeface="Oswald Light"/>
                <a:cs typeface="Oswald Light"/>
                <a:sym typeface="Oswald Light"/>
              </a:rPr>
              <a:t>Free to use under the </a:t>
            </a:r>
            <a:r>
              <a:rPr lang="en-US" sz="1050" u="sng">
                <a:solidFill>
                  <a:schemeClr val="dk1"/>
                </a:solidFill>
                <a:latin typeface="Oswald Light"/>
                <a:ea typeface="Oswald Light"/>
                <a:cs typeface="Oswald Light"/>
                <a:sym typeface="Oswald Light"/>
                <a:hlinkClick r:id="rId4">
                  <a:extLst>
                    <a:ext uri="{A12FA001-AC4F-418D-AE19-62706E023703}">
                      <ahyp:hlinkClr val="tx"/>
                    </a:ext>
                  </a:extLst>
                </a:hlinkClick>
              </a:rPr>
              <a:t>Unsplash License</a:t>
            </a:r>
            <a:r>
              <a:rPr lang="en-US" sz="1050">
                <a:solidFill>
                  <a:schemeClr val="dk1"/>
                </a:solidFill>
                <a:latin typeface="Oswald Light"/>
                <a:ea typeface="Oswald Light"/>
                <a:cs typeface="Oswald Light"/>
                <a:sym typeface="Oswald Light"/>
              </a:rPr>
              <a:t>. </a:t>
            </a:r>
            <a:br>
              <a:rPr lang="en-US" sz="1050">
                <a:solidFill>
                  <a:schemeClr val="dk1"/>
                </a:solidFill>
                <a:latin typeface="Oswald Light"/>
                <a:ea typeface="Oswald Light"/>
                <a:cs typeface="Oswald Light"/>
                <a:sym typeface="Oswald Light"/>
              </a:rPr>
            </a:br>
            <a:r>
              <a:rPr lang="en-US" sz="1050">
                <a:solidFill>
                  <a:schemeClr val="dk1"/>
                </a:solidFill>
                <a:latin typeface="Oswald Light"/>
                <a:ea typeface="Oswald Light"/>
                <a:cs typeface="Oswald Light"/>
                <a:sym typeface="Oswald Light"/>
              </a:rPr>
              <a:t>https://unsplash.com/</a:t>
            </a:r>
            <a:endParaRPr/>
          </a:p>
        </p:txBody>
      </p:sp>
      <p:sp>
        <p:nvSpPr>
          <p:cNvPr id="340" name="Google Shape;340;p24"/>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341" name="Google Shape;341;p24"/>
          <p:cNvSpPr txBox="1"/>
          <p:nvPr/>
        </p:nvSpPr>
        <p:spPr>
          <a:xfrm>
            <a:off x="4744719" y="322669"/>
            <a:ext cx="7099277" cy="544937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i="1" lang="en-US" sz="1800">
                <a:solidFill>
                  <a:schemeClr val="accent1"/>
                </a:solidFill>
                <a:latin typeface="Times New Roman"/>
                <a:ea typeface="Times New Roman"/>
                <a:cs typeface="Times New Roman"/>
                <a:sym typeface="Times New Roman"/>
              </a:rPr>
              <a:t>AB</a:t>
            </a:r>
            <a:r>
              <a:rPr lang="en-US" sz="1800">
                <a:solidFill>
                  <a:schemeClr val="accent1"/>
                </a:solidFill>
                <a:latin typeface="Times New Roman"/>
                <a:ea typeface="Times New Roman"/>
                <a:cs typeface="Times New Roman"/>
                <a:sym typeface="Times New Roman"/>
              </a:rPr>
              <a:t> to‘g‘ri chiziq kesmasi hamda uning h, v va w tekisliklardagi proeksiyalari berilgan bo‘lsin (3.13-rasm). kesmaning </a:t>
            </a:r>
            <a:r>
              <a:rPr i="1" lang="en-US" sz="1800">
                <a:solidFill>
                  <a:schemeClr val="accent1"/>
                </a:solidFill>
                <a:latin typeface="Times New Roman"/>
                <a:ea typeface="Times New Roman"/>
                <a:cs typeface="Times New Roman"/>
                <a:sym typeface="Times New Roman"/>
              </a:rPr>
              <a:t>A</a:t>
            </a:r>
            <a:r>
              <a:rPr lang="en-US" sz="1800">
                <a:solidFill>
                  <a:schemeClr val="accent1"/>
                </a:solidFill>
                <a:latin typeface="Times New Roman"/>
                <a:ea typeface="Times New Roman"/>
                <a:cs typeface="Times New Roman"/>
                <a:sym typeface="Times New Roman"/>
              </a:rPr>
              <a:t> nuqtasidan </a:t>
            </a:r>
            <a:r>
              <a:rPr i="1" lang="en-US" sz="1800">
                <a:solidFill>
                  <a:schemeClr val="accent1"/>
                </a:solidFill>
                <a:latin typeface="Times New Roman"/>
                <a:ea typeface="Times New Roman"/>
                <a:cs typeface="Times New Roman"/>
                <a:sym typeface="Times New Roman"/>
              </a:rPr>
              <a:t>Ae</a:t>
            </a:r>
            <a:r>
              <a:rPr lang="en-US" sz="1800">
                <a:solidFill>
                  <a:schemeClr val="accent1"/>
                </a:solidFill>
                <a:latin typeface="Times New Roman"/>
                <a:ea typeface="Times New Roman"/>
                <a:cs typeface="Times New Roman"/>
                <a:sym typeface="Times New Roman"/>
              </a:rPr>
              <a:t>||</a:t>
            </a:r>
            <a:r>
              <a:rPr i="1" lang="en-US" sz="1800">
                <a:solidFill>
                  <a:schemeClr val="accent1"/>
                </a:solidFill>
                <a:latin typeface="Times New Roman"/>
                <a:ea typeface="Times New Roman"/>
                <a:cs typeface="Times New Roman"/>
                <a:sym typeface="Times New Roman"/>
              </a:rPr>
              <a:t>A’V’</a:t>
            </a:r>
            <a:r>
              <a:rPr lang="en-US" sz="1800">
                <a:solidFill>
                  <a:schemeClr val="accent1"/>
                </a:solidFill>
                <a:latin typeface="Times New Roman"/>
                <a:ea typeface="Times New Roman"/>
                <a:cs typeface="Times New Roman"/>
                <a:sym typeface="Times New Roman"/>
              </a:rPr>
              <a:t> to‘g‘ri chiziq o‘tkaziladi va to‘g‘ri burchakli </a:t>
            </a:r>
            <a:r>
              <a:rPr lang="en-US" sz="1800">
                <a:solidFill>
                  <a:schemeClr val="accent1"/>
                </a:solidFill>
                <a:latin typeface="Cambria Math"/>
                <a:ea typeface="Cambria Math"/>
                <a:cs typeface="Cambria Math"/>
                <a:sym typeface="Cambria Math"/>
              </a:rPr>
              <a:t>△</a:t>
            </a:r>
            <a:r>
              <a:rPr i="1" lang="en-US" sz="1800">
                <a:solidFill>
                  <a:schemeClr val="accent1"/>
                </a:solidFill>
                <a:latin typeface="Times New Roman"/>
                <a:ea typeface="Times New Roman"/>
                <a:cs typeface="Times New Roman"/>
                <a:sym typeface="Times New Roman"/>
              </a:rPr>
              <a:t>ABe</a:t>
            </a:r>
            <a:r>
              <a:rPr lang="en-US" sz="1800">
                <a:solidFill>
                  <a:schemeClr val="accent1"/>
                </a:solidFill>
                <a:latin typeface="Times New Roman"/>
                <a:ea typeface="Times New Roman"/>
                <a:cs typeface="Times New Roman"/>
                <a:sym typeface="Times New Roman"/>
              </a:rPr>
              <a:t> ni hosil qilinadi. bunda </a:t>
            </a:r>
            <a:r>
              <a:rPr i="1" lang="en-US" sz="1800">
                <a:solidFill>
                  <a:schemeClr val="accent1"/>
                </a:solidFill>
                <a:latin typeface="Times New Roman"/>
                <a:ea typeface="Times New Roman"/>
                <a:cs typeface="Times New Roman"/>
                <a:sym typeface="Times New Roman"/>
              </a:rPr>
              <a:t>Ve=BB’-AA’</a:t>
            </a:r>
            <a:r>
              <a:rPr lang="en-US" sz="1800">
                <a:solidFill>
                  <a:schemeClr val="accent1"/>
                </a:solidFill>
                <a:latin typeface="Times New Roman"/>
                <a:ea typeface="Times New Roman"/>
                <a:cs typeface="Times New Roman"/>
                <a:sym typeface="Times New Roman"/>
              </a:rPr>
              <a:t>, bu erda </a:t>
            </a:r>
            <a:r>
              <a:rPr i="1" lang="en-US" sz="1800">
                <a:solidFill>
                  <a:schemeClr val="accent1"/>
                </a:solidFill>
                <a:latin typeface="Times New Roman"/>
                <a:ea typeface="Times New Roman"/>
                <a:cs typeface="Times New Roman"/>
                <a:sym typeface="Times New Roman"/>
              </a:rPr>
              <a:t>AA’=eV’</a:t>
            </a:r>
            <a:r>
              <a:rPr lang="en-US" sz="1800">
                <a:solidFill>
                  <a:schemeClr val="accent1"/>
                </a:solidFill>
                <a:latin typeface="Times New Roman"/>
                <a:ea typeface="Times New Roman"/>
                <a:cs typeface="Times New Roman"/>
                <a:sym typeface="Times New Roman"/>
              </a:rPr>
              <a:t>bo‘lgani uchun </a:t>
            </a:r>
            <a:r>
              <a:rPr i="1" lang="en-US" sz="1800">
                <a:solidFill>
                  <a:schemeClr val="accent1"/>
                </a:solidFill>
                <a:latin typeface="Times New Roman"/>
                <a:ea typeface="Times New Roman"/>
                <a:cs typeface="Times New Roman"/>
                <a:sym typeface="Times New Roman"/>
              </a:rPr>
              <a:t>Ve=BB’-eV’=</a:t>
            </a:r>
            <a:r>
              <a:rPr lang="en-US" sz="1800">
                <a:solidFill>
                  <a:schemeClr val="accent1"/>
                </a:solidFill>
                <a:latin typeface="Times New Roman"/>
                <a:ea typeface="Times New Roman"/>
                <a:cs typeface="Times New Roman"/>
                <a:sym typeface="Times New Roman"/>
              </a:rPr>
              <a:t></a:t>
            </a:r>
            <a:r>
              <a:rPr i="1" lang="en-US" sz="1800">
                <a:solidFill>
                  <a:schemeClr val="accent1"/>
                </a:solidFill>
                <a:latin typeface="Times New Roman"/>
                <a:ea typeface="Times New Roman"/>
                <a:cs typeface="Times New Roman"/>
                <a:sym typeface="Times New Roman"/>
              </a:rPr>
              <a:t>z</a:t>
            </a:r>
            <a:r>
              <a:rPr lang="en-US" sz="1800">
                <a:solidFill>
                  <a:schemeClr val="accent1"/>
                </a:solidFill>
                <a:latin typeface="Times New Roman"/>
                <a:ea typeface="Times New Roman"/>
                <a:cs typeface="Times New Roman"/>
                <a:sym typeface="Times New Roman"/>
              </a:rPr>
              <a:t> bo‘ladi.</a:t>
            </a:r>
            <a:endParaRPr sz="1600">
              <a:solidFill>
                <a:schemeClr val="accent1"/>
              </a:solidFill>
              <a:latin typeface="Questrial"/>
              <a:ea typeface="Questrial"/>
              <a:cs typeface="Questrial"/>
              <a:sym typeface="Questrial"/>
            </a:endParaRPr>
          </a:p>
          <a:p>
            <a:pPr indent="449580" lvl="0" marL="0" marR="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To‘g‘ri burchakli </a:t>
            </a:r>
            <a:r>
              <a:rPr i="1" lang="en-US" sz="1800">
                <a:solidFill>
                  <a:schemeClr val="accent1"/>
                </a:solidFill>
                <a:latin typeface="Times New Roman"/>
                <a:ea typeface="Times New Roman"/>
                <a:cs typeface="Times New Roman"/>
                <a:sym typeface="Times New Roman"/>
              </a:rPr>
              <a:t>ABe</a:t>
            </a:r>
            <a:r>
              <a:rPr lang="en-US" sz="1800">
                <a:solidFill>
                  <a:schemeClr val="accent1"/>
                </a:solidFill>
                <a:latin typeface="Times New Roman"/>
                <a:ea typeface="Times New Roman"/>
                <a:cs typeface="Times New Roman"/>
                <a:sym typeface="Times New Roman"/>
              </a:rPr>
              <a:t> uchburchakning </a:t>
            </a:r>
            <a:r>
              <a:rPr i="1" lang="en-US" sz="1800">
                <a:solidFill>
                  <a:schemeClr val="accent1"/>
                </a:solidFill>
                <a:latin typeface="Times New Roman"/>
                <a:ea typeface="Times New Roman"/>
                <a:cs typeface="Times New Roman"/>
                <a:sym typeface="Times New Roman"/>
              </a:rPr>
              <a:t>AB</a:t>
            </a:r>
            <a:r>
              <a:rPr lang="en-US" sz="1800">
                <a:solidFill>
                  <a:schemeClr val="accent1"/>
                </a:solidFill>
                <a:latin typeface="Times New Roman"/>
                <a:ea typeface="Times New Roman"/>
                <a:cs typeface="Times New Roman"/>
                <a:sym typeface="Times New Roman"/>
              </a:rPr>
              <a:t> gipotenuzasi </a:t>
            </a:r>
            <a:r>
              <a:rPr i="1" lang="en-US" sz="1800">
                <a:solidFill>
                  <a:schemeClr val="accent1"/>
                </a:solidFill>
                <a:latin typeface="Times New Roman"/>
                <a:ea typeface="Times New Roman"/>
                <a:cs typeface="Times New Roman"/>
                <a:sym typeface="Times New Roman"/>
              </a:rPr>
              <a:t>Ae</a:t>
            </a:r>
            <a:r>
              <a:rPr lang="en-US" sz="1800">
                <a:solidFill>
                  <a:schemeClr val="accent1"/>
                </a:solidFill>
                <a:latin typeface="Times New Roman"/>
                <a:ea typeface="Times New Roman"/>
                <a:cs typeface="Times New Roman"/>
                <a:sym typeface="Times New Roman"/>
              </a:rPr>
              <a:t> katet bilan  burchak hosil qiladi. bu burchak </a:t>
            </a:r>
            <a:r>
              <a:rPr i="1" lang="en-US" sz="1800">
                <a:solidFill>
                  <a:schemeClr val="accent1"/>
                </a:solidFill>
                <a:latin typeface="Times New Roman"/>
                <a:ea typeface="Times New Roman"/>
                <a:cs typeface="Times New Roman"/>
                <a:sym typeface="Times New Roman"/>
              </a:rPr>
              <a:t>AB</a:t>
            </a:r>
            <a:r>
              <a:rPr lang="en-US" sz="1800">
                <a:solidFill>
                  <a:schemeClr val="accent1"/>
                </a:solidFill>
                <a:latin typeface="Times New Roman"/>
                <a:ea typeface="Times New Roman"/>
                <a:cs typeface="Times New Roman"/>
                <a:sym typeface="Times New Roman"/>
              </a:rPr>
              <a:t> kesmaning </a:t>
            </a:r>
            <a:r>
              <a:rPr i="1" lang="en-US" sz="1800">
                <a:solidFill>
                  <a:schemeClr val="accent1"/>
                </a:solidFill>
                <a:latin typeface="Times New Roman"/>
                <a:ea typeface="Times New Roman"/>
                <a:cs typeface="Times New Roman"/>
                <a:sym typeface="Times New Roman"/>
              </a:rPr>
              <a:t>h</a:t>
            </a:r>
            <a:r>
              <a:rPr lang="en-US" sz="1800">
                <a:solidFill>
                  <a:schemeClr val="accent1"/>
                </a:solidFill>
                <a:latin typeface="Times New Roman"/>
                <a:ea typeface="Times New Roman"/>
                <a:cs typeface="Times New Roman"/>
                <a:sym typeface="Times New Roman"/>
              </a:rPr>
              <a:t> tekislik bilan hosil qilgan burchagi bo‘ladi. 	To‘g‘ri chiziq kesmasining v proeksiyalar tekisligi bilan hosil qilgan  burchagini aniqlash uchun to‘g‘ri burchakli </a:t>
            </a:r>
            <a:r>
              <a:rPr i="1" lang="en-US" sz="1800">
                <a:solidFill>
                  <a:schemeClr val="accent1"/>
                </a:solidFill>
                <a:latin typeface="Times New Roman"/>
                <a:ea typeface="Times New Roman"/>
                <a:cs typeface="Times New Roman"/>
                <a:sym typeface="Times New Roman"/>
              </a:rPr>
              <a:t>ABf</a:t>
            </a:r>
            <a:r>
              <a:rPr lang="en-US" sz="1800">
                <a:solidFill>
                  <a:schemeClr val="accent1"/>
                </a:solidFill>
                <a:latin typeface="Times New Roman"/>
                <a:ea typeface="Times New Roman"/>
                <a:cs typeface="Times New Roman"/>
                <a:sym typeface="Times New Roman"/>
              </a:rPr>
              <a:t> uchburchakdan</a:t>
            </a:r>
            <a:r>
              <a:rPr b="1" lang="en-US" sz="1800">
                <a:solidFill>
                  <a:schemeClr val="accent1"/>
                </a:solidFill>
                <a:latin typeface="Times New Roman"/>
                <a:ea typeface="Times New Roman"/>
                <a:cs typeface="Times New Roman"/>
                <a:sym typeface="Times New Roman"/>
              </a:rPr>
              <a:t> </a:t>
            </a:r>
            <a:r>
              <a:rPr lang="en-US" sz="1800">
                <a:solidFill>
                  <a:schemeClr val="accent1"/>
                </a:solidFill>
                <a:latin typeface="Times New Roman"/>
                <a:ea typeface="Times New Roman"/>
                <a:cs typeface="Times New Roman"/>
                <a:sym typeface="Times New Roman"/>
              </a:rPr>
              <a:t>foydalanamiz. Bu uchburchakning </a:t>
            </a:r>
            <a:r>
              <a:rPr i="1" lang="en-US" sz="1800">
                <a:solidFill>
                  <a:schemeClr val="accent1"/>
                </a:solidFill>
                <a:latin typeface="Times New Roman"/>
                <a:ea typeface="Times New Roman"/>
                <a:cs typeface="Times New Roman"/>
                <a:sym typeface="Times New Roman"/>
              </a:rPr>
              <a:t>Vf</a:t>
            </a:r>
            <a:r>
              <a:rPr lang="en-US" sz="1800">
                <a:solidFill>
                  <a:schemeClr val="accent1"/>
                </a:solidFill>
                <a:latin typeface="Times New Roman"/>
                <a:ea typeface="Times New Roman"/>
                <a:cs typeface="Times New Roman"/>
                <a:sym typeface="Times New Roman"/>
              </a:rPr>
              <a:t> kateti </a:t>
            </a:r>
            <a:r>
              <a:rPr i="1" lang="en-US" sz="1800">
                <a:solidFill>
                  <a:schemeClr val="accent1"/>
                </a:solidFill>
                <a:latin typeface="Times New Roman"/>
                <a:ea typeface="Times New Roman"/>
                <a:cs typeface="Times New Roman"/>
                <a:sym typeface="Times New Roman"/>
              </a:rPr>
              <a:t>AB</a:t>
            </a:r>
            <a:r>
              <a:rPr lang="en-US" sz="1800">
                <a:solidFill>
                  <a:schemeClr val="accent1"/>
                </a:solidFill>
                <a:latin typeface="Times New Roman"/>
                <a:ea typeface="Times New Roman"/>
                <a:cs typeface="Times New Roman"/>
                <a:sym typeface="Times New Roman"/>
              </a:rPr>
              <a:t> kesmasining frontal proeksiyasi</a:t>
            </a:r>
            <a:r>
              <a:rPr lang="en-US" sz="1800" cap="none">
                <a:solidFill>
                  <a:schemeClr val="accent1"/>
                </a:solidFill>
                <a:latin typeface="Times New Roman"/>
                <a:ea typeface="Times New Roman"/>
                <a:cs typeface="Times New Roman"/>
                <a:sym typeface="Times New Roman"/>
              </a:rPr>
              <a:t> </a:t>
            </a:r>
            <a:r>
              <a:rPr i="1" lang="en-US" sz="1800">
                <a:solidFill>
                  <a:schemeClr val="accent1"/>
                </a:solidFill>
                <a:latin typeface="Times New Roman"/>
                <a:ea typeface="Times New Roman"/>
                <a:cs typeface="Times New Roman"/>
                <a:sym typeface="Times New Roman"/>
              </a:rPr>
              <a:t>A</a:t>
            </a:r>
            <a:r>
              <a:rPr i="1" lang="en-US" sz="1800" cap="none">
                <a:solidFill>
                  <a:schemeClr val="accent1"/>
                </a:solidFill>
                <a:latin typeface="Times New Roman"/>
                <a:ea typeface="Times New Roman"/>
                <a:cs typeface="Times New Roman"/>
                <a:sym typeface="Times New Roman"/>
              </a:rPr>
              <a:t>’’</a:t>
            </a:r>
            <a:r>
              <a:rPr i="1" lang="en-US" sz="1800">
                <a:solidFill>
                  <a:schemeClr val="accent1"/>
                </a:solidFill>
                <a:latin typeface="Times New Roman"/>
                <a:ea typeface="Times New Roman"/>
                <a:cs typeface="Times New Roman"/>
                <a:sym typeface="Times New Roman"/>
              </a:rPr>
              <a:t>V</a:t>
            </a:r>
            <a:r>
              <a:rPr i="1" lang="en-US" sz="1800" cap="none">
                <a:solidFill>
                  <a:schemeClr val="accent1"/>
                </a:solidFill>
                <a:latin typeface="Times New Roman"/>
                <a:ea typeface="Times New Roman"/>
                <a:cs typeface="Times New Roman"/>
                <a:sym typeface="Times New Roman"/>
              </a:rPr>
              <a:t>’’ </a:t>
            </a:r>
            <a:r>
              <a:rPr lang="en-US" sz="1800">
                <a:solidFill>
                  <a:schemeClr val="accent1"/>
                </a:solidFill>
                <a:latin typeface="Times New Roman"/>
                <a:ea typeface="Times New Roman"/>
                <a:cs typeface="Times New Roman"/>
                <a:sym typeface="Times New Roman"/>
              </a:rPr>
              <a:t>ga, ikkinchi </a:t>
            </a:r>
            <a:r>
              <a:rPr i="1" lang="en-US" sz="1800">
                <a:solidFill>
                  <a:schemeClr val="accent1"/>
                </a:solidFill>
                <a:latin typeface="Times New Roman"/>
                <a:ea typeface="Times New Roman"/>
                <a:cs typeface="Times New Roman"/>
                <a:sym typeface="Times New Roman"/>
              </a:rPr>
              <a:t>Af</a:t>
            </a:r>
            <a:r>
              <a:rPr lang="en-US" sz="1800">
                <a:solidFill>
                  <a:schemeClr val="accent1"/>
                </a:solidFill>
                <a:latin typeface="Times New Roman"/>
                <a:ea typeface="Times New Roman"/>
                <a:cs typeface="Times New Roman"/>
                <a:sym typeface="Times New Roman"/>
              </a:rPr>
              <a:t> kateti uning </a:t>
            </a:r>
            <a:r>
              <a:rPr i="1" lang="en-US" sz="1800">
                <a:solidFill>
                  <a:schemeClr val="accent1"/>
                </a:solidFill>
                <a:latin typeface="Times New Roman"/>
                <a:ea typeface="Times New Roman"/>
                <a:cs typeface="Times New Roman"/>
                <a:sym typeface="Times New Roman"/>
              </a:rPr>
              <a:t>A</a:t>
            </a:r>
            <a:r>
              <a:rPr lang="en-US" sz="1800">
                <a:solidFill>
                  <a:schemeClr val="accent1"/>
                </a:solidFill>
                <a:latin typeface="Times New Roman"/>
                <a:ea typeface="Times New Roman"/>
                <a:cs typeface="Times New Roman"/>
                <a:sym typeface="Times New Roman"/>
              </a:rPr>
              <a:t> va V uchlarining v tekislikdan uzoqliklarining ayirmasiga teng bo‘ladi. Bunda</a:t>
            </a:r>
            <a:r>
              <a:rPr lang="en-US" sz="1800" cap="none">
                <a:solidFill>
                  <a:schemeClr val="accent1"/>
                </a:solidFill>
                <a:latin typeface="Times New Roman"/>
                <a:ea typeface="Times New Roman"/>
                <a:cs typeface="Times New Roman"/>
                <a:sym typeface="Times New Roman"/>
              </a:rPr>
              <a:t> </a:t>
            </a:r>
            <a:r>
              <a:rPr i="1" lang="en-US" sz="1800">
                <a:solidFill>
                  <a:schemeClr val="accent1"/>
                </a:solidFill>
                <a:latin typeface="Times New Roman"/>
                <a:ea typeface="Times New Roman"/>
                <a:cs typeface="Times New Roman"/>
                <a:sym typeface="Times New Roman"/>
              </a:rPr>
              <a:t>Af=AA</a:t>
            </a:r>
            <a:r>
              <a:rPr i="1" lang="en-US" sz="1800" cap="none">
                <a:solidFill>
                  <a:schemeClr val="accent1"/>
                </a:solidFill>
                <a:latin typeface="Times New Roman"/>
                <a:ea typeface="Times New Roman"/>
                <a:cs typeface="Times New Roman"/>
                <a:sym typeface="Times New Roman"/>
              </a:rPr>
              <a:t>’’</a:t>
            </a:r>
            <a:r>
              <a:rPr i="1" lang="en-US" sz="1800">
                <a:solidFill>
                  <a:schemeClr val="accent1"/>
                </a:solidFill>
                <a:latin typeface="Times New Roman"/>
                <a:ea typeface="Times New Roman"/>
                <a:cs typeface="Times New Roman"/>
                <a:sym typeface="Times New Roman"/>
              </a:rPr>
              <a:t>-BB</a:t>
            </a:r>
            <a:r>
              <a:rPr i="1" lang="en-US" sz="1800" cap="none">
                <a:solidFill>
                  <a:schemeClr val="accent1"/>
                </a:solidFill>
                <a:latin typeface="Times New Roman"/>
                <a:ea typeface="Times New Roman"/>
                <a:cs typeface="Times New Roman"/>
                <a:sym typeface="Times New Roman"/>
              </a:rPr>
              <a:t>’’</a:t>
            </a:r>
            <a:r>
              <a:rPr lang="en-US" sz="1800" cap="none">
                <a:solidFill>
                  <a:schemeClr val="accent1"/>
                </a:solidFill>
                <a:latin typeface="Times New Roman"/>
                <a:ea typeface="Times New Roman"/>
                <a:cs typeface="Times New Roman"/>
                <a:sym typeface="Times New Roman"/>
              </a:rPr>
              <a:t>, </a:t>
            </a:r>
            <a:r>
              <a:rPr lang="en-US" sz="1800">
                <a:solidFill>
                  <a:schemeClr val="accent1"/>
                </a:solidFill>
                <a:latin typeface="Times New Roman"/>
                <a:ea typeface="Times New Roman"/>
                <a:cs typeface="Times New Roman"/>
                <a:sym typeface="Times New Roman"/>
              </a:rPr>
              <a:t>bo‘lib,</a:t>
            </a:r>
            <a:r>
              <a:rPr i="1" lang="en-US" sz="1800">
                <a:solidFill>
                  <a:schemeClr val="accent1"/>
                </a:solidFill>
                <a:latin typeface="Times New Roman"/>
                <a:ea typeface="Times New Roman"/>
                <a:cs typeface="Times New Roman"/>
                <a:sym typeface="Times New Roman"/>
              </a:rPr>
              <a:t> BB</a:t>
            </a:r>
            <a:r>
              <a:rPr i="1" lang="en-US" sz="1800" cap="none">
                <a:solidFill>
                  <a:schemeClr val="accent1"/>
                </a:solidFill>
                <a:latin typeface="Times New Roman"/>
                <a:ea typeface="Times New Roman"/>
                <a:cs typeface="Times New Roman"/>
                <a:sym typeface="Times New Roman"/>
              </a:rPr>
              <a:t>’’</a:t>
            </a:r>
            <a:r>
              <a:rPr i="1" lang="en-US" sz="1800">
                <a:solidFill>
                  <a:schemeClr val="accent1"/>
                </a:solidFill>
                <a:latin typeface="Times New Roman"/>
                <a:ea typeface="Times New Roman"/>
                <a:cs typeface="Times New Roman"/>
                <a:sym typeface="Times New Roman"/>
              </a:rPr>
              <a:t>=fA</a:t>
            </a:r>
            <a:r>
              <a:rPr i="1" lang="en-US" sz="1800" cap="none">
                <a:solidFill>
                  <a:schemeClr val="accent1"/>
                </a:solidFill>
                <a:latin typeface="Times New Roman"/>
                <a:ea typeface="Times New Roman"/>
                <a:cs typeface="Times New Roman"/>
                <a:sym typeface="Times New Roman"/>
              </a:rPr>
              <a:t>’’</a:t>
            </a:r>
            <a:r>
              <a:rPr lang="en-US" sz="1800" cap="none">
                <a:solidFill>
                  <a:schemeClr val="accent1"/>
                </a:solidFill>
                <a:latin typeface="Times New Roman"/>
                <a:ea typeface="Times New Roman"/>
                <a:cs typeface="Times New Roman"/>
                <a:sym typeface="Times New Roman"/>
              </a:rPr>
              <a:t> </a:t>
            </a:r>
            <a:r>
              <a:rPr lang="en-US" sz="1800">
                <a:solidFill>
                  <a:schemeClr val="accent1"/>
                </a:solidFill>
                <a:latin typeface="Times New Roman"/>
                <a:ea typeface="Times New Roman"/>
                <a:cs typeface="Times New Roman"/>
                <a:sym typeface="Times New Roman"/>
              </a:rPr>
              <a:t>bo‘lgani uchun</a:t>
            </a:r>
            <a:r>
              <a:rPr i="1" lang="en-US" sz="1800">
                <a:solidFill>
                  <a:schemeClr val="accent1"/>
                </a:solidFill>
                <a:latin typeface="Times New Roman"/>
                <a:ea typeface="Times New Roman"/>
                <a:cs typeface="Times New Roman"/>
                <a:sym typeface="Times New Roman"/>
              </a:rPr>
              <a:t> Af=AA</a:t>
            </a:r>
            <a:r>
              <a:rPr i="1" lang="en-US" sz="1800" cap="none">
                <a:solidFill>
                  <a:schemeClr val="accent1"/>
                </a:solidFill>
                <a:latin typeface="Times New Roman"/>
                <a:ea typeface="Times New Roman"/>
                <a:cs typeface="Times New Roman"/>
                <a:sym typeface="Times New Roman"/>
              </a:rPr>
              <a:t>’’</a:t>
            </a:r>
            <a:r>
              <a:rPr i="1" lang="en-US" sz="1800">
                <a:solidFill>
                  <a:schemeClr val="accent1"/>
                </a:solidFill>
                <a:latin typeface="Times New Roman"/>
                <a:ea typeface="Times New Roman"/>
                <a:cs typeface="Times New Roman"/>
                <a:sym typeface="Times New Roman"/>
              </a:rPr>
              <a:t>-fA</a:t>
            </a:r>
            <a:r>
              <a:rPr i="1" lang="en-US" sz="1800" cap="none">
                <a:solidFill>
                  <a:schemeClr val="accent1"/>
                </a:solidFill>
                <a:latin typeface="Times New Roman"/>
                <a:ea typeface="Times New Roman"/>
                <a:cs typeface="Times New Roman"/>
                <a:sym typeface="Times New Roman"/>
              </a:rPr>
              <a:t>’’=</a:t>
            </a:r>
            <a:r>
              <a:rPr lang="en-US" sz="1800">
                <a:solidFill>
                  <a:schemeClr val="accent1"/>
                </a:solidFill>
                <a:latin typeface="Times New Roman"/>
                <a:ea typeface="Times New Roman"/>
                <a:cs typeface="Times New Roman"/>
                <a:sym typeface="Times New Roman"/>
              </a:rPr>
              <a:t>d</a:t>
            </a:r>
            <a:r>
              <a:rPr i="1" lang="en-US" sz="1800">
                <a:solidFill>
                  <a:schemeClr val="accent1"/>
                </a:solidFill>
                <a:latin typeface="Times New Roman"/>
                <a:ea typeface="Times New Roman"/>
                <a:cs typeface="Times New Roman"/>
                <a:sym typeface="Times New Roman"/>
              </a:rPr>
              <a:t>y</a:t>
            </a:r>
            <a:r>
              <a:rPr lang="en-US" sz="1800" cap="none">
                <a:solidFill>
                  <a:schemeClr val="accent1"/>
                </a:solidFill>
                <a:latin typeface="Times New Roman"/>
                <a:ea typeface="Times New Roman"/>
                <a:cs typeface="Times New Roman"/>
                <a:sym typeface="Times New Roman"/>
              </a:rPr>
              <a:t> </a:t>
            </a:r>
            <a:r>
              <a:rPr lang="en-US" sz="1800">
                <a:solidFill>
                  <a:schemeClr val="accent1"/>
                </a:solidFill>
                <a:latin typeface="Times New Roman"/>
                <a:ea typeface="Times New Roman"/>
                <a:cs typeface="Times New Roman"/>
                <a:sym typeface="Times New Roman"/>
              </a:rPr>
              <a:t>bo‘ladi.</a:t>
            </a:r>
            <a:endParaRPr sz="1600">
              <a:solidFill>
                <a:schemeClr val="accent1"/>
              </a:solidFill>
              <a:latin typeface="Questrial"/>
              <a:ea typeface="Questrial"/>
              <a:cs typeface="Questrial"/>
              <a:sym typeface="Quest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25"/>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347" name="Google Shape;347;p25"/>
          <p:cNvPicPr preferRelativeResize="0"/>
          <p:nvPr/>
        </p:nvPicPr>
        <p:blipFill rotWithShape="1">
          <a:blip r:embed="rId3">
            <a:alphaModFix/>
          </a:blip>
          <a:srcRect b="0" l="0" r="0" t="0"/>
          <a:stretch/>
        </p:blipFill>
        <p:spPr>
          <a:xfrm>
            <a:off x="7632555" y="1591377"/>
            <a:ext cx="4028975" cy="2685983"/>
          </a:xfrm>
          <a:prstGeom prst="rect">
            <a:avLst/>
          </a:prstGeom>
          <a:noFill/>
          <a:ln>
            <a:noFill/>
          </a:ln>
        </p:spPr>
      </p:pic>
      <p:sp>
        <p:nvSpPr>
          <p:cNvPr id="348" name="Google Shape;348;p25"/>
          <p:cNvSpPr/>
          <p:nvPr/>
        </p:nvSpPr>
        <p:spPr>
          <a:xfrm>
            <a:off x="7716494" y="4844337"/>
            <a:ext cx="2008883"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Oswald Light"/>
                <a:ea typeface="Oswald Light"/>
                <a:cs typeface="Oswald Light"/>
                <a:sym typeface="Oswald Light"/>
              </a:rPr>
              <a:t>Free to use under the </a:t>
            </a:r>
            <a:r>
              <a:rPr lang="en-US" sz="1050" u="sng">
                <a:solidFill>
                  <a:schemeClr val="dk1"/>
                </a:solidFill>
                <a:latin typeface="Oswald Light"/>
                <a:ea typeface="Oswald Light"/>
                <a:cs typeface="Oswald Light"/>
                <a:sym typeface="Oswald Light"/>
                <a:hlinkClick r:id="rId4">
                  <a:extLst>
                    <a:ext uri="{A12FA001-AC4F-418D-AE19-62706E023703}">
                      <ahyp:hlinkClr val="tx"/>
                    </a:ext>
                  </a:extLst>
                </a:hlinkClick>
              </a:rPr>
              <a:t>Unsplash License</a:t>
            </a:r>
            <a:r>
              <a:rPr lang="en-US" sz="1050">
                <a:solidFill>
                  <a:schemeClr val="dk1"/>
                </a:solidFill>
                <a:latin typeface="Oswald Light"/>
                <a:ea typeface="Oswald Light"/>
                <a:cs typeface="Oswald Light"/>
                <a:sym typeface="Oswald Light"/>
              </a:rPr>
              <a:t>. </a:t>
            </a:r>
            <a:br>
              <a:rPr lang="en-US" sz="1050">
                <a:solidFill>
                  <a:schemeClr val="dk1"/>
                </a:solidFill>
                <a:latin typeface="Oswald Light"/>
                <a:ea typeface="Oswald Light"/>
                <a:cs typeface="Oswald Light"/>
                <a:sym typeface="Oswald Light"/>
              </a:rPr>
            </a:br>
            <a:r>
              <a:rPr lang="en-US" sz="1050">
                <a:solidFill>
                  <a:schemeClr val="dk1"/>
                </a:solidFill>
                <a:latin typeface="Oswald Light"/>
                <a:ea typeface="Oswald Light"/>
                <a:cs typeface="Oswald Light"/>
                <a:sym typeface="Oswald Light"/>
              </a:rPr>
              <a:t>https://unsplash.com/</a:t>
            </a:r>
            <a:endParaRPr/>
          </a:p>
        </p:txBody>
      </p:sp>
      <p:sp>
        <p:nvSpPr>
          <p:cNvPr id="349" name="Google Shape;349;p25"/>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4400"/>
              <a:buFont typeface="Oswald"/>
              <a:buNone/>
            </a:pPr>
            <a:r>
              <a:t/>
            </a:r>
            <a:endParaRPr/>
          </a:p>
        </p:txBody>
      </p:sp>
      <p:sp>
        <p:nvSpPr>
          <p:cNvPr id="350" name="Google Shape;350;p25"/>
          <p:cNvSpPr txBox="1"/>
          <p:nvPr/>
        </p:nvSpPr>
        <p:spPr>
          <a:xfrm>
            <a:off x="650240" y="552240"/>
            <a:ext cx="6868160" cy="5443734"/>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To‘g‘ri burchakli </a:t>
            </a:r>
            <a:r>
              <a:rPr i="1" lang="en-US" sz="1800">
                <a:solidFill>
                  <a:schemeClr val="accent1"/>
                </a:solidFill>
                <a:latin typeface="Times New Roman"/>
                <a:ea typeface="Times New Roman"/>
                <a:cs typeface="Times New Roman"/>
                <a:sym typeface="Times New Roman"/>
              </a:rPr>
              <a:t>ABf</a:t>
            </a:r>
            <a:r>
              <a:rPr lang="en-US" sz="1800">
                <a:solidFill>
                  <a:schemeClr val="accent1"/>
                </a:solidFill>
                <a:latin typeface="Times New Roman"/>
                <a:ea typeface="Times New Roman"/>
                <a:cs typeface="Times New Roman"/>
                <a:sym typeface="Times New Roman"/>
              </a:rPr>
              <a:t> ning </a:t>
            </a:r>
            <a:r>
              <a:rPr i="1" lang="en-US" sz="1800">
                <a:solidFill>
                  <a:schemeClr val="accent1"/>
                </a:solidFill>
                <a:latin typeface="Times New Roman"/>
                <a:ea typeface="Times New Roman"/>
                <a:cs typeface="Times New Roman"/>
                <a:sym typeface="Times New Roman"/>
              </a:rPr>
              <a:t>AB</a:t>
            </a:r>
            <a:r>
              <a:rPr lang="en-US" sz="1800">
                <a:solidFill>
                  <a:schemeClr val="accent1"/>
                </a:solidFill>
                <a:latin typeface="Times New Roman"/>
                <a:ea typeface="Times New Roman"/>
                <a:cs typeface="Times New Roman"/>
                <a:sym typeface="Times New Roman"/>
              </a:rPr>
              <a:t> gipotenuzasi </a:t>
            </a:r>
            <a:r>
              <a:rPr i="1" lang="en-US" sz="1800">
                <a:solidFill>
                  <a:schemeClr val="accent1"/>
                </a:solidFill>
                <a:latin typeface="Times New Roman"/>
                <a:ea typeface="Times New Roman"/>
                <a:cs typeface="Times New Roman"/>
                <a:sym typeface="Times New Roman"/>
              </a:rPr>
              <a:t>Vf</a:t>
            </a:r>
            <a:r>
              <a:rPr lang="en-US" sz="1800">
                <a:solidFill>
                  <a:schemeClr val="accent1"/>
                </a:solidFill>
                <a:latin typeface="Times New Roman"/>
                <a:ea typeface="Times New Roman"/>
                <a:cs typeface="Times New Roman"/>
                <a:sym typeface="Times New Roman"/>
              </a:rPr>
              <a:t> katet bilan hosil qilgan</a:t>
            </a:r>
            <a:r>
              <a:rPr lang="en-US" sz="1800" cap="none">
                <a:solidFill>
                  <a:schemeClr val="accent1"/>
                </a:solidFill>
                <a:latin typeface="Times New Roman"/>
                <a:ea typeface="Times New Roman"/>
                <a:cs typeface="Times New Roman"/>
                <a:sym typeface="Times New Roman"/>
              </a:rPr>
              <a:t>  </a:t>
            </a:r>
            <a:r>
              <a:rPr lang="en-US" sz="1800">
                <a:solidFill>
                  <a:schemeClr val="accent1"/>
                </a:solidFill>
                <a:latin typeface="Times New Roman"/>
                <a:ea typeface="Times New Roman"/>
                <a:cs typeface="Times New Roman"/>
                <a:sym typeface="Times New Roman"/>
              </a:rPr>
              <a:t>burchak </a:t>
            </a:r>
            <a:r>
              <a:rPr i="1" lang="en-US" sz="1800">
                <a:solidFill>
                  <a:schemeClr val="accent1"/>
                </a:solidFill>
                <a:latin typeface="Times New Roman"/>
                <a:ea typeface="Times New Roman"/>
                <a:cs typeface="Times New Roman"/>
                <a:sym typeface="Times New Roman"/>
              </a:rPr>
              <a:t>AB</a:t>
            </a:r>
            <a:r>
              <a:rPr lang="en-US" sz="1800">
                <a:solidFill>
                  <a:schemeClr val="accent1"/>
                </a:solidFill>
                <a:latin typeface="Times New Roman"/>
                <a:ea typeface="Times New Roman"/>
                <a:cs typeface="Times New Roman"/>
                <a:sym typeface="Times New Roman"/>
              </a:rPr>
              <a:t> kesmaning v tekislik hosil qilgan burchagi bo‘ladi.</a:t>
            </a:r>
            <a:endParaRPr sz="1600">
              <a:solidFill>
                <a:schemeClr val="accent1"/>
              </a:solidFill>
              <a:latin typeface="Questrial"/>
              <a:ea typeface="Questrial"/>
              <a:cs typeface="Questrial"/>
              <a:sym typeface="Questrial"/>
            </a:endParaRPr>
          </a:p>
          <a:p>
            <a:pPr indent="0" lvl="0" marL="0" marR="0" rtl="0" algn="just">
              <a:lnSpc>
                <a:spcPct val="150000"/>
              </a:lnSpc>
              <a:spcBef>
                <a:spcPts val="0"/>
              </a:spcBef>
              <a:spcAft>
                <a:spcPts val="0"/>
              </a:spcAft>
              <a:buNone/>
            </a:pPr>
            <a:r>
              <a:rPr lang="en-US" sz="1800" cap="none">
                <a:solidFill>
                  <a:schemeClr val="accent1"/>
                </a:solidFill>
                <a:latin typeface="Times New Roman"/>
                <a:ea typeface="Times New Roman"/>
                <a:cs typeface="Times New Roman"/>
                <a:sym typeface="Times New Roman"/>
              </a:rPr>
              <a:t>3.13</a:t>
            </a:r>
            <a:r>
              <a:rPr i="1" lang="en-US" sz="1800">
                <a:solidFill>
                  <a:schemeClr val="accent1"/>
                </a:solidFill>
                <a:latin typeface="Times New Roman"/>
                <a:ea typeface="Times New Roman"/>
                <a:cs typeface="Times New Roman"/>
                <a:sym typeface="Times New Roman"/>
              </a:rPr>
              <a:t>, </a:t>
            </a:r>
            <a:r>
              <a:rPr lang="en-US" sz="1800">
                <a:solidFill>
                  <a:schemeClr val="accent1"/>
                </a:solidFill>
                <a:latin typeface="Times New Roman"/>
                <a:ea typeface="Times New Roman"/>
                <a:cs typeface="Times New Roman"/>
                <a:sym typeface="Times New Roman"/>
              </a:rPr>
              <a:t>rasmda </a:t>
            </a:r>
            <a:r>
              <a:rPr i="1" lang="en-US" sz="1800">
                <a:solidFill>
                  <a:schemeClr val="accent1"/>
                </a:solidFill>
                <a:latin typeface="Times New Roman"/>
                <a:ea typeface="Times New Roman"/>
                <a:cs typeface="Times New Roman"/>
                <a:sym typeface="Times New Roman"/>
              </a:rPr>
              <a:t>AB</a:t>
            </a:r>
            <a:r>
              <a:rPr lang="en-US" sz="1800">
                <a:solidFill>
                  <a:schemeClr val="accent1"/>
                </a:solidFill>
                <a:latin typeface="Times New Roman"/>
                <a:ea typeface="Times New Roman"/>
                <a:cs typeface="Times New Roman"/>
                <a:sym typeface="Times New Roman"/>
              </a:rPr>
              <a:t> kesmaning w tekislik bilan hosil qilgan</a:t>
            </a:r>
            <a:r>
              <a:rPr lang="en-US" sz="1800" cap="none">
                <a:solidFill>
                  <a:schemeClr val="accent1"/>
                </a:solidFill>
                <a:latin typeface="Times New Roman"/>
                <a:ea typeface="Times New Roman"/>
                <a:cs typeface="Times New Roman"/>
                <a:sym typeface="Times New Roman"/>
              </a:rPr>
              <a:t>  </a:t>
            </a:r>
            <a:r>
              <a:rPr lang="en-US" sz="1800">
                <a:solidFill>
                  <a:schemeClr val="accent1"/>
                </a:solidFill>
                <a:latin typeface="Times New Roman"/>
                <a:ea typeface="Times New Roman"/>
                <a:cs typeface="Times New Roman"/>
                <a:sym typeface="Times New Roman"/>
              </a:rPr>
              <a:t>burchagini aniqlash ko‘rsatilgan. Bu burchakni aniqlash uchun to‘g‘ri burchakli d</a:t>
            </a:r>
            <a:r>
              <a:rPr i="1" lang="en-US" sz="1800">
                <a:solidFill>
                  <a:schemeClr val="accent1"/>
                </a:solidFill>
                <a:latin typeface="Times New Roman"/>
                <a:ea typeface="Times New Roman"/>
                <a:cs typeface="Times New Roman"/>
                <a:sym typeface="Times New Roman"/>
              </a:rPr>
              <a:t>ABf</a:t>
            </a:r>
            <a:r>
              <a:rPr lang="en-US" sz="1800">
                <a:solidFill>
                  <a:schemeClr val="accent1"/>
                </a:solidFill>
                <a:latin typeface="Times New Roman"/>
                <a:ea typeface="Times New Roman"/>
                <a:cs typeface="Times New Roman"/>
                <a:sym typeface="Times New Roman"/>
              </a:rPr>
              <a:t> dan foydalanamiz. Bu uchburchakning bir kateti </a:t>
            </a:r>
            <a:r>
              <a:rPr i="1" lang="en-US" sz="1800">
                <a:solidFill>
                  <a:schemeClr val="accent1"/>
                </a:solidFill>
                <a:latin typeface="Times New Roman"/>
                <a:ea typeface="Times New Roman"/>
                <a:cs typeface="Times New Roman"/>
                <a:sym typeface="Times New Roman"/>
              </a:rPr>
              <a:t>AB</a:t>
            </a:r>
            <a:r>
              <a:rPr lang="en-US" sz="1800">
                <a:solidFill>
                  <a:schemeClr val="accent1"/>
                </a:solidFill>
                <a:latin typeface="Times New Roman"/>
                <a:ea typeface="Times New Roman"/>
                <a:cs typeface="Times New Roman"/>
                <a:sym typeface="Times New Roman"/>
              </a:rPr>
              <a:t> kesmasining profil</a:t>
            </a:r>
            <a:r>
              <a:rPr lang="en-US" sz="1800" cap="none">
                <a:solidFill>
                  <a:schemeClr val="accent1"/>
                </a:solidFill>
                <a:latin typeface="Times New Roman"/>
                <a:ea typeface="Times New Roman"/>
                <a:cs typeface="Times New Roman"/>
                <a:sym typeface="Times New Roman"/>
              </a:rPr>
              <a:t> </a:t>
            </a:r>
            <a:r>
              <a:rPr i="1" lang="en-US" sz="1800">
                <a:solidFill>
                  <a:schemeClr val="accent1"/>
                </a:solidFill>
                <a:latin typeface="Times New Roman"/>
                <a:ea typeface="Times New Roman"/>
                <a:cs typeface="Times New Roman"/>
                <a:sym typeface="Times New Roman"/>
              </a:rPr>
              <a:t>A</a:t>
            </a:r>
            <a:r>
              <a:rPr i="1" lang="en-US" sz="1800" cap="none">
                <a:solidFill>
                  <a:schemeClr val="accent1"/>
                </a:solidFill>
                <a:latin typeface="Times New Roman"/>
                <a:ea typeface="Times New Roman"/>
                <a:cs typeface="Times New Roman"/>
                <a:sym typeface="Times New Roman"/>
              </a:rPr>
              <a:t>’’’</a:t>
            </a:r>
            <a:r>
              <a:rPr i="1" lang="en-US" sz="1800">
                <a:solidFill>
                  <a:schemeClr val="accent1"/>
                </a:solidFill>
                <a:latin typeface="Times New Roman"/>
                <a:ea typeface="Times New Roman"/>
                <a:cs typeface="Times New Roman"/>
                <a:sym typeface="Times New Roman"/>
              </a:rPr>
              <a:t>V</a:t>
            </a:r>
            <a:r>
              <a:rPr i="1" lang="en-US" sz="1800" cap="none">
                <a:solidFill>
                  <a:schemeClr val="accent1"/>
                </a:solidFill>
                <a:latin typeface="Times New Roman"/>
                <a:ea typeface="Times New Roman"/>
                <a:cs typeface="Times New Roman"/>
                <a:sym typeface="Times New Roman"/>
              </a:rPr>
              <a:t>’’’</a:t>
            </a:r>
            <a:r>
              <a:rPr lang="en-US" sz="1800" cap="none">
                <a:solidFill>
                  <a:schemeClr val="accent1"/>
                </a:solidFill>
                <a:latin typeface="Times New Roman"/>
                <a:ea typeface="Times New Roman"/>
                <a:cs typeface="Times New Roman"/>
                <a:sym typeface="Times New Roman"/>
              </a:rPr>
              <a:t> </a:t>
            </a:r>
            <a:r>
              <a:rPr lang="en-US" sz="1800">
                <a:solidFill>
                  <a:schemeClr val="accent1"/>
                </a:solidFill>
                <a:latin typeface="Times New Roman"/>
                <a:ea typeface="Times New Roman"/>
                <a:cs typeface="Times New Roman"/>
                <a:sym typeface="Times New Roman"/>
              </a:rPr>
              <a:t>proeksiyasiga, ikkinchi </a:t>
            </a:r>
            <a:r>
              <a:rPr i="1" lang="en-US" sz="1800">
                <a:solidFill>
                  <a:schemeClr val="accent1"/>
                </a:solidFill>
                <a:latin typeface="Times New Roman"/>
                <a:ea typeface="Times New Roman"/>
                <a:cs typeface="Times New Roman"/>
                <a:sym typeface="Times New Roman"/>
              </a:rPr>
              <a:t>Ad</a:t>
            </a:r>
            <a:r>
              <a:rPr lang="en-US" sz="1800">
                <a:solidFill>
                  <a:schemeClr val="accent1"/>
                </a:solidFill>
                <a:latin typeface="Times New Roman"/>
                <a:ea typeface="Times New Roman"/>
                <a:cs typeface="Times New Roman"/>
                <a:sym typeface="Times New Roman"/>
              </a:rPr>
              <a:t> kateti </a:t>
            </a:r>
            <a:r>
              <a:rPr i="1" lang="en-US" sz="1800">
                <a:solidFill>
                  <a:schemeClr val="accent1"/>
                </a:solidFill>
                <a:latin typeface="Times New Roman"/>
                <a:ea typeface="Times New Roman"/>
                <a:cs typeface="Times New Roman"/>
                <a:sym typeface="Times New Roman"/>
              </a:rPr>
              <a:t>A</a:t>
            </a:r>
            <a:r>
              <a:rPr lang="en-US" sz="1800">
                <a:solidFill>
                  <a:schemeClr val="accent1"/>
                </a:solidFill>
                <a:latin typeface="Times New Roman"/>
                <a:ea typeface="Times New Roman"/>
                <a:cs typeface="Times New Roman"/>
                <a:sym typeface="Times New Roman"/>
              </a:rPr>
              <a:t> va </a:t>
            </a:r>
            <a:r>
              <a:rPr i="1" lang="en-US" sz="1800">
                <a:solidFill>
                  <a:schemeClr val="accent1"/>
                </a:solidFill>
                <a:latin typeface="Times New Roman"/>
                <a:ea typeface="Times New Roman"/>
                <a:cs typeface="Times New Roman"/>
                <a:sym typeface="Times New Roman"/>
              </a:rPr>
              <a:t>V</a:t>
            </a:r>
            <a:r>
              <a:rPr lang="en-US" sz="1800">
                <a:solidFill>
                  <a:schemeClr val="accent1"/>
                </a:solidFill>
                <a:latin typeface="Times New Roman"/>
                <a:ea typeface="Times New Roman"/>
                <a:cs typeface="Times New Roman"/>
                <a:sym typeface="Times New Roman"/>
              </a:rPr>
              <a:t> uchlarining w tekislikdan uzoqliklari ayirmasiga teng bo‘ladi. Bunda</a:t>
            </a:r>
            <a:r>
              <a:rPr lang="en-US" sz="1800" cap="none">
                <a:solidFill>
                  <a:schemeClr val="accent1"/>
                </a:solidFill>
                <a:latin typeface="Times New Roman"/>
                <a:ea typeface="Times New Roman"/>
                <a:cs typeface="Times New Roman"/>
                <a:sym typeface="Times New Roman"/>
              </a:rPr>
              <a:t> </a:t>
            </a:r>
            <a:r>
              <a:rPr i="1" lang="en-US" sz="1800">
                <a:solidFill>
                  <a:schemeClr val="accent1"/>
                </a:solidFill>
                <a:latin typeface="Times New Roman"/>
                <a:ea typeface="Times New Roman"/>
                <a:cs typeface="Times New Roman"/>
                <a:sym typeface="Times New Roman"/>
              </a:rPr>
              <a:t>Ad=AA</a:t>
            </a:r>
            <a:r>
              <a:rPr i="1" lang="en-US" sz="1800" cap="none">
                <a:solidFill>
                  <a:schemeClr val="accent1"/>
                </a:solidFill>
                <a:latin typeface="Times New Roman"/>
                <a:ea typeface="Times New Roman"/>
                <a:cs typeface="Times New Roman"/>
                <a:sym typeface="Times New Roman"/>
              </a:rPr>
              <a:t>’’’</a:t>
            </a:r>
            <a:r>
              <a:rPr i="1" lang="en-US" sz="1800">
                <a:solidFill>
                  <a:schemeClr val="accent1"/>
                </a:solidFill>
                <a:latin typeface="Times New Roman"/>
                <a:ea typeface="Times New Roman"/>
                <a:cs typeface="Times New Roman"/>
                <a:sym typeface="Times New Roman"/>
              </a:rPr>
              <a:t>-BB</a:t>
            </a:r>
            <a:r>
              <a:rPr i="1" lang="en-US" sz="1800" cap="none">
                <a:solidFill>
                  <a:schemeClr val="accent1"/>
                </a:solidFill>
                <a:latin typeface="Times New Roman"/>
                <a:ea typeface="Times New Roman"/>
                <a:cs typeface="Times New Roman"/>
                <a:sym typeface="Times New Roman"/>
              </a:rPr>
              <a:t>’’’,</a:t>
            </a:r>
            <a:r>
              <a:rPr lang="en-US" sz="1800" cap="none">
                <a:solidFill>
                  <a:schemeClr val="accent1"/>
                </a:solidFill>
                <a:latin typeface="Times New Roman"/>
                <a:ea typeface="Times New Roman"/>
                <a:cs typeface="Times New Roman"/>
                <a:sym typeface="Times New Roman"/>
              </a:rPr>
              <a:t> </a:t>
            </a:r>
            <a:r>
              <a:rPr lang="en-US" sz="1800">
                <a:solidFill>
                  <a:schemeClr val="accent1"/>
                </a:solidFill>
                <a:latin typeface="Times New Roman"/>
                <a:ea typeface="Times New Roman"/>
                <a:cs typeface="Times New Roman"/>
                <a:sym typeface="Times New Roman"/>
              </a:rPr>
              <a:t>bo‘lib,</a:t>
            </a:r>
            <a:r>
              <a:rPr lang="en-US" sz="1800" cap="none">
                <a:solidFill>
                  <a:schemeClr val="accent1"/>
                </a:solidFill>
                <a:latin typeface="Times New Roman"/>
                <a:ea typeface="Times New Roman"/>
                <a:cs typeface="Times New Roman"/>
                <a:sym typeface="Times New Roman"/>
              </a:rPr>
              <a:t> </a:t>
            </a:r>
            <a:r>
              <a:rPr i="1" lang="en-US" sz="1800">
                <a:solidFill>
                  <a:schemeClr val="accent1"/>
                </a:solidFill>
                <a:latin typeface="Times New Roman"/>
                <a:ea typeface="Times New Roman"/>
                <a:cs typeface="Times New Roman"/>
                <a:sym typeface="Times New Roman"/>
              </a:rPr>
              <a:t>BB</a:t>
            </a:r>
            <a:r>
              <a:rPr i="1" lang="en-US" sz="1800" cap="none">
                <a:solidFill>
                  <a:schemeClr val="accent1"/>
                </a:solidFill>
                <a:latin typeface="Times New Roman"/>
                <a:ea typeface="Times New Roman"/>
                <a:cs typeface="Times New Roman"/>
                <a:sym typeface="Times New Roman"/>
              </a:rPr>
              <a:t>’’’</a:t>
            </a:r>
            <a:r>
              <a:rPr i="1" lang="en-US" sz="1800">
                <a:solidFill>
                  <a:schemeClr val="accent1"/>
                </a:solidFill>
                <a:latin typeface="Times New Roman"/>
                <a:ea typeface="Times New Roman"/>
                <a:cs typeface="Times New Roman"/>
                <a:sym typeface="Times New Roman"/>
              </a:rPr>
              <a:t>=dA</a:t>
            </a:r>
            <a:r>
              <a:rPr i="1" lang="en-US" sz="1800" cap="none">
                <a:solidFill>
                  <a:schemeClr val="accent1"/>
                </a:solidFill>
                <a:latin typeface="Times New Roman"/>
                <a:ea typeface="Times New Roman"/>
                <a:cs typeface="Times New Roman"/>
                <a:sym typeface="Times New Roman"/>
              </a:rPr>
              <a:t>’’’ </a:t>
            </a:r>
            <a:r>
              <a:rPr lang="en-US" sz="1800">
                <a:solidFill>
                  <a:schemeClr val="accent1"/>
                </a:solidFill>
                <a:latin typeface="Times New Roman"/>
                <a:ea typeface="Times New Roman"/>
                <a:cs typeface="Times New Roman"/>
                <a:sym typeface="Times New Roman"/>
              </a:rPr>
              <a:t>bo‘lgani uchun</a:t>
            </a:r>
            <a:r>
              <a:rPr lang="en-US" sz="1800" cap="none">
                <a:solidFill>
                  <a:schemeClr val="accent1"/>
                </a:solidFill>
                <a:latin typeface="Times New Roman"/>
                <a:ea typeface="Times New Roman"/>
                <a:cs typeface="Times New Roman"/>
                <a:sym typeface="Times New Roman"/>
              </a:rPr>
              <a:t> </a:t>
            </a:r>
            <a:r>
              <a:rPr i="1" lang="en-US" sz="1800">
                <a:solidFill>
                  <a:schemeClr val="accent1"/>
                </a:solidFill>
                <a:latin typeface="Times New Roman"/>
                <a:ea typeface="Times New Roman"/>
                <a:cs typeface="Times New Roman"/>
                <a:sym typeface="Times New Roman"/>
              </a:rPr>
              <a:t>Ad=AA</a:t>
            </a:r>
            <a:r>
              <a:rPr i="1" lang="en-US" sz="1800" cap="none">
                <a:solidFill>
                  <a:schemeClr val="accent1"/>
                </a:solidFill>
                <a:latin typeface="Times New Roman"/>
                <a:ea typeface="Times New Roman"/>
                <a:cs typeface="Times New Roman"/>
                <a:sym typeface="Times New Roman"/>
              </a:rPr>
              <a:t>’’’</a:t>
            </a:r>
            <a:r>
              <a:rPr i="1" lang="en-US" sz="1800">
                <a:solidFill>
                  <a:schemeClr val="accent1"/>
                </a:solidFill>
                <a:latin typeface="Times New Roman"/>
                <a:ea typeface="Times New Roman"/>
                <a:cs typeface="Times New Roman"/>
                <a:sym typeface="Times New Roman"/>
              </a:rPr>
              <a:t>-dA</a:t>
            </a:r>
            <a:r>
              <a:rPr i="1" lang="en-US" sz="1800" cap="none">
                <a:solidFill>
                  <a:schemeClr val="accent1"/>
                </a:solidFill>
                <a:latin typeface="Times New Roman"/>
                <a:ea typeface="Times New Roman"/>
                <a:cs typeface="Times New Roman"/>
                <a:sym typeface="Times New Roman"/>
              </a:rPr>
              <a:t>’’’=</a:t>
            </a:r>
            <a:r>
              <a:rPr lang="en-US" sz="1800">
                <a:solidFill>
                  <a:schemeClr val="accent1"/>
                </a:solidFill>
                <a:latin typeface="Times New Roman"/>
                <a:ea typeface="Times New Roman"/>
                <a:cs typeface="Times New Roman"/>
                <a:sym typeface="Times New Roman"/>
              </a:rPr>
              <a:t>d</a:t>
            </a:r>
            <a:r>
              <a:rPr i="1" lang="en-US" sz="1800">
                <a:solidFill>
                  <a:schemeClr val="accent1"/>
                </a:solidFill>
                <a:latin typeface="Times New Roman"/>
                <a:ea typeface="Times New Roman"/>
                <a:cs typeface="Times New Roman"/>
                <a:sym typeface="Times New Roman"/>
              </a:rPr>
              <a:t>x </a:t>
            </a:r>
            <a:r>
              <a:rPr lang="en-US" sz="1800">
                <a:solidFill>
                  <a:schemeClr val="accent1"/>
                </a:solidFill>
                <a:latin typeface="Times New Roman"/>
                <a:ea typeface="Times New Roman"/>
                <a:cs typeface="Times New Roman"/>
                <a:sym typeface="Times New Roman"/>
              </a:rPr>
              <a:t>bo‘ladi</a:t>
            </a:r>
            <a:r>
              <a:rPr lang="en-US" sz="1800" cap="none">
                <a:solidFill>
                  <a:schemeClr val="accent1"/>
                </a:solidFill>
                <a:latin typeface="Times New Roman"/>
                <a:ea typeface="Times New Roman"/>
                <a:cs typeface="Times New Roman"/>
                <a:sym typeface="Times New Roman"/>
              </a:rPr>
              <a:t>.</a:t>
            </a:r>
            <a:endParaRPr sz="1600">
              <a:solidFill>
                <a:schemeClr val="accent1"/>
              </a:solidFill>
              <a:latin typeface="Questrial"/>
              <a:ea typeface="Questrial"/>
              <a:cs typeface="Questrial"/>
              <a:sym typeface="Questrial"/>
            </a:endParaRPr>
          </a:p>
          <a:p>
            <a:pPr indent="449580" lvl="0" marL="0" marR="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Chizmada kesmaning berilgan proeksiyalari orqali uning haqiqiy uzunligi va proeksiyalar tekisliklari bilan hosil qilgan burchaklarini aniqlash uchun yuqoridagi fazoviy model asosida to‘g‘ri burchakli uchburchaklar yasaladi. SHuning uchun bu usulni to‘g‘ri burchakli uchburchak usuli deb yuritiladi.</a:t>
            </a:r>
            <a:endParaRPr sz="1100">
              <a:solidFill>
                <a:schemeClr val="accent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26"/>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ctr">
              <a:lnSpc>
                <a:spcPct val="90000"/>
              </a:lnSpc>
              <a:spcBef>
                <a:spcPts val="0"/>
              </a:spcBef>
              <a:spcAft>
                <a:spcPts val="0"/>
              </a:spcAft>
              <a:buClr>
                <a:schemeClr val="accent1"/>
              </a:buClr>
              <a:buSzPts val="4400"/>
              <a:buFont typeface="Oswald"/>
              <a:buNone/>
            </a:pPr>
            <a:r>
              <a:rPr lang="en-US">
                <a:solidFill>
                  <a:schemeClr val="accent1"/>
                </a:solidFill>
              </a:rPr>
              <a:t>Foydalanilgan adabiyotlar va sayt linklari</a:t>
            </a:r>
            <a:endParaRPr>
              <a:solidFill>
                <a:schemeClr val="accent1"/>
              </a:solidFill>
            </a:endParaRPr>
          </a:p>
        </p:txBody>
      </p:sp>
      <p:sp>
        <p:nvSpPr>
          <p:cNvPr id="356" name="Google Shape;356;p26"/>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357" name="Google Shape;357;p26"/>
          <p:cNvSpPr/>
          <p:nvPr/>
        </p:nvSpPr>
        <p:spPr>
          <a:xfrm>
            <a:off x="786335" y="2004647"/>
            <a:ext cx="525398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1800">
                <a:solidFill>
                  <a:schemeClr val="dk1"/>
                </a:solidFill>
                <a:latin typeface="Oswald Light"/>
                <a:ea typeface="Oswald Light"/>
                <a:cs typeface="Oswald Light"/>
                <a:sym typeface="Oswald Light"/>
              </a:rPr>
              <a:t> </a:t>
            </a:r>
            <a:endParaRPr sz="1800">
              <a:solidFill>
                <a:schemeClr val="dk1"/>
              </a:solidFill>
              <a:latin typeface="Oswald Light"/>
              <a:ea typeface="Oswald Light"/>
              <a:cs typeface="Oswald Light"/>
              <a:sym typeface="Oswald Light"/>
            </a:endParaRPr>
          </a:p>
        </p:txBody>
      </p:sp>
      <p:sp>
        <p:nvSpPr>
          <p:cNvPr id="358" name="Google Shape;358;p26"/>
          <p:cNvSpPr/>
          <p:nvPr/>
        </p:nvSpPr>
        <p:spPr>
          <a:xfrm>
            <a:off x="5948702" y="1283646"/>
            <a:ext cx="5621975" cy="34163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rgbClr val="0050E7"/>
                </a:solidFill>
                <a:latin typeface="Oswald Light"/>
                <a:ea typeface="Oswald Light"/>
                <a:cs typeface="Oswald Light"/>
                <a:sym typeface="Oswald Light"/>
              </a:rPr>
              <a:t>Asosiy adabiyotlar</a:t>
            </a:r>
            <a:br>
              <a:rPr lang="en-US" sz="1800">
                <a:solidFill>
                  <a:srgbClr val="0050E7"/>
                </a:solidFill>
                <a:latin typeface="Oswald Light"/>
                <a:ea typeface="Oswald Light"/>
                <a:cs typeface="Oswald Light"/>
                <a:sym typeface="Oswald Light"/>
              </a:rPr>
            </a:br>
            <a:endParaRPr sz="1800">
              <a:solidFill>
                <a:srgbClr val="0050E7"/>
              </a:solidFill>
              <a:latin typeface="Oswald Light"/>
              <a:ea typeface="Oswald Light"/>
              <a:cs typeface="Oswald Light"/>
              <a:sym typeface="Oswald Light"/>
            </a:endParaRPr>
          </a:p>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1. Harvey Willard Miller.  Descriptive Geometry. London, 2013. - 149 pages.</a:t>
            </a:r>
            <a:endParaRPr sz="1800">
              <a:solidFill>
                <a:schemeClr val="dk1"/>
              </a:solidFill>
              <a:latin typeface="Oswald Light"/>
              <a:ea typeface="Oswald Light"/>
              <a:cs typeface="Oswald Light"/>
              <a:sym typeface="Oswald Light"/>
            </a:endParaRPr>
          </a:p>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2. William Griswold Smith. Practical Descriptive Geometry. London. 2013. - 257 pages.</a:t>
            </a:r>
            <a:endParaRPr sz="1800">
              <a:solidFill>
                <a:schemeClr val="dk1"/>
              </a:solidFill>
              <a:latin typeface="Oswald Light"/>
              <a:ea typeface="Oswald Light"/>
              <a:cs typeface="Oswald Light"/>
              <a:sym typeface="Oswald Light"/>
            </a:endParaRPr>
          </a:p>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3. Azimov T.D. Chizma geometriya fanidan ma’ruzalar matni. O’quv qo’llanma –T.: TDTU, 2005. - 155 b.</a:t>
            </a:r>
            <a:endParaRPr sz="1800">
              <a:solidFill>
                <a:schemeClr val="dk1"/>
              </a:solidFill>
              <a:latin typeface="Oswald Light"/>
              <a:ea typeface="Oswald Light"/>
              <a:cs typeface="Oswald Light"/>
              <a:sym typeface="Oswald Light"/>
            </a:endParaRPr>
          </a:p>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4.  Murodov Sh. va boshqalar. Chizma geometriya. Oliy o’quv yurtlari uchun darslik.   -T.: ”O’qituvchi”, 2008. - 260 b.</a:t>
            </a:r>
            <a:endParaRPr sz="1800">
              <a:solidFill>
                <a:schemeClr val="dk1"/>
              </a:solidFill>
              <a:latin typeface="Oswald Light"/>
              <a:ea typeface="Oswald Light"/>
              <a:cs typeface="Oswald Light"/>
              <a:sym typeface="Oswald Light"/>
            </a:endParaRPr>
          </a:p>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5. L. Xeyfes «Инженерная компьютерная графика» СПБ: БХБ. - Петербург.:  2005.</a:t>
            </a:r>
            <a:endParaRPr sz="1800">
              <a:solidFill>
                <a:schemeClr val="dk1"/>
              </a:solidFill>
              <a:latin typeface="Oswald Light"/>
              <a:ea typeface="Oswald Light"/>
              <a:cs typeface="Oswald Light"/>
              <a:sym typeface="Oswald Light"/>
            </a:endParaRPr>
          </a:p>
        </p:txBody>
      </p:sp>
      <p:sp>
        <p:nvSpPr>
          <p:cNvPr id="359" name="Google Shape;359;p26"/>
          <p:cNvSpPr/>
          <p:nvPr/>
        </p:nvSpPr>
        <p:spPr>
          <a:xfrm>
            <a:off x="5802923" y="4844534"/>
            <a:ext cx="3482992"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0050E7"/>
                </a:solidFill>
                <a:latin typeface="Oswald Light"/>
                <a:ea typeface="Oswald Light"/>
                <a:cs typeface="Oswald Light"/>
                <a:sym typeface="Oswald Light"/>
              </a:rPr>
              <a:t>Rasmlar yuklangan sayt linki:</a:t>
            </a:r>
            <a:br>
              <a:rPr lang="en-US" sz="1800">
                <a:solidFill>
                  <a:srgbClr val="0050E7"/>
                </a:solidFill>
                <a:latin typeface="Oswald Light"/>
                <a:ea typeface="Oswald Light"/>
                <a:cs typeface="Oswald Light"/>
                <a:sym typeface="Oswald Light"/>
              </a:rPr>
            </a:br>
            <a:br>
              <a:rPr lang="en-US" sz="1800">
                <a:solidFill>
                  <a:srgbClr val="0050E7"/>
                </a:solidFill>
                <a:latin typeface="Oswald Light"/>
                <a:ea typeface="Oswald Light"/>
                <a:cs typeface="Oswald Light"/>
                <a:sym typeface="Oswald Light"/>
              </a:rPr>
            </a:br>
            <a:r>
              <a:rPr lang="en-US" sz="1800" u="sng">
                <a:solidFill>
                  <a:srgbClr val="0050E7"/>
                </a:solidFill>
                <a:latin typeface="Oswald Light"/>
                <a:ea typeface="Oswald Light"/>
                <a:cs typeface="Oswald Light"/>
                <a:sym typeface="Oswald Light"/>
                <a:hlinkClick r:id="rId3">
                  <a:extLst>
                    <a:ext uri="{A12FA001-AC4F-418D-AE19-62706E023703}">
                      <ahyp:hlinkClr val="tx"/>
                    </a:ext>
                  </a:extLst>
                </a:hlinkClick>
              </a:rPr>
              <a:t>https://unsplash.com/</a:t>
            </a:r>
            <a:r>
              <a:rPr lang="en-US" sz="1800">
                <a:solidFill>
                  <a:srgbClr val="0050E7"/>
                </a:solidFill>
                <a:latin typeface="Oswald Light"/>
                <a:ea typeface="Oswald Light"/>
                <a:cs typeface="Oswald Light"/>
                <a:sym typeface="Oswald Light"/>
              </a:rPr>
              <a:t> </a:t>
            </a:r>
            <a:endParaRPr sz="1800">
              <a:solidFill>
                <a:schemeClr val="dk1"/>
              </a:solidFill>
              <a:latin typeface="Oswald Light"/>
              <a:ea typeface="Oswald Light"/>
              <a:cs typeface="Oswald Light"/>
              <a:sym typeface="Oswald Light"/>
            </a:endParaRPr>
          </a:p>
        </p:txBody>
      </p:sp>
      <p:pic>
        <p:nvPicPr>
          <p:cNvPr id="360" name="Google Shape;360;p26"/>
          <p:cNvPicPr preferRelativeResize="0"/>
          <p:nvPr/>
        </p:nvPicPr>
        <p:blipFill rotWithShape="1">
          <a:blip r:embed="rId4">
            <a:alphaModFix/>
          </a:blip>
          <a:srcRect b="0" l="0" r="0" t="0"/>
          <a:stretch/>
        </p:blipFill>
        <p:spPr>
          <a:xfrm>
            <a:off x="1483516" y="1283646"/>
            <a:ext cx="3188223" cy="4800600"/>
          </a:xfrm>
          <a:prstGeom prst="rect">
            <a:avLst/>
          </a:prstGeom>
          <a:noFill/>
          <a:ln>
            <a:noFill/>
          </a:ln>
          <a:effectLst>
            <a:outerShdw blurRad="190500" rotWithShape="0" algn="tl">
              <a:srgbClr val="000000">
                <a:alpha val="69803"/>
              </a:srgbClr>
            </a:outerShdw>
          </a:effectLst>
        </p:spPr>
      </p:pic>
      <p:sp>
        <p:nvSpPr>
          <p:cNvPr id="361" name="Google Shape;361;p26"/>
          <p:cNvSpPr/>
          <p:nvPr/>
        </p:nvSpPr>
        <p:spPr>
          <a:xfrm>
            <a:off x="2073185" y="6220038"/>
            <a:ext cx="2008883"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Oswald Light"/>
                <a:ea typeface="Oswald Light"/>
                <a:cs typeface="Oswald Light"/>
                <a:sym typeface="Oswald Light"/>
              </a:rPr>
              <a:t>Free to use under the </a:t>
            </a:r>
            <a:r>
              <a:rPr lang="en-US" sz="1050" u="sng">
                <a:solidFill>
                  <a:schemeClr val="dk1"/>
                </a:solidFill>
                <a:latin typeface="Oswald Light"/>
                <a:ea typeface="Oswald Light"/>
                <a:cs typeface="Oswald Light"/>
                <a:sym typeface="Oswald Light"/>
                <a:hlinkClick r:id="rId5">
                  <a:extLst>
                    <a:ext uri="{A12FA001-AC4F-418D-AE19-62706E023703}">
                      <ahyp:hlinkClr val="tx"/>
                    </a:ext>
                  </a:extLst>
                </a:hlinkClick>
              </a:rPr>
              <a:t>Unsplash License</a:t>
            </a:r>
            <a:r>
              <a:rPr lang="en-US" sz="1050">
                <a:solidFill>
                  <a:schemeClr val="dk1"/>
                </a:solidFill>
                <a:latin typeface="Oswald Light"/>
                <a:ea typeface="Oswald Light"/>
                <a:cs typeface="Oswald Light"/>
                <a:sym typeface="Oswald Light"/>
              </a:rPr>
              <a:t>. </a:t>
            </a:r>
            <a:br>
              <a:rPr lang="en-US" sz="1050">
                <a:solidFill>
                  <a:schemeClr val="dk1"/>
                </a:solidFill>
                <a:latin typeface="Oswald Light"/>
                <a:ea typeface="Oswald Light"/>
                <a:cs typeface="Oswald Light"/>
                <a:sym typeface="Oswald Light"/>
              </a:rPr>
            </a:br>
            <a:r>
              <a:rPr lang="en-US" sz="1050">
                <a:solidFill>
                  <a:schemeClr val="dk1"/>
                </a:solidFill>
                <a:latin typeface="Oswald Light"/>
                <a:ea typeface="Oswald Light"/>
                <a:cs typeface="Oswald Light"/>
                <a:sym typeface="Oswald Light"/>
              </a:rPr>
              <a:t>https://unsplash.com/</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27"/>
          <p:cNvSpPr txBox="1"/>
          <p:nvPr>
            <p:ph type="title"/>
          </p:nvPr>
        </p:nvSpPr>
        <p:spPr>
          <a:xfrm>
            <a:off x="884333" y="357838"/>
            <a:ext cx="10515600" cy="701731"/>
          </a:xfrm>
          <a:prstGeom prst="rect">
            <a:avLst/>
          </a:prstGeom>
          <a:noFill/>
          <a:ln>
            <a:noFill/>
          </a:ln>
        </p:spPr>
        <p:txBody>
          <a:bodyPr anchorCtr="0" anchor="t" bIns="45700" lIns="91425" spcFirstLastPara="1" rIns="91425" wrap="square" tIns="45700">
            <a:spAutoFit/>
          </a:bodyPr>
          <a:lstStyle/>
          <a:p>
            <a:pPr indent="0" lvl="0" marL="0" rtl="0" algn="ctr">
              <a:lnSpc>
                <a:spcPct val="90000"/>
              </a:lnSpc>
              <a:spcBef>
                <a:spcPts val="0"/>
              </a:spcBef>
              <a:spcAft>
                <a:spcPts val="0"/>
              </a:spcAft>
              <a:buClr>
                <a:schemeClr val="accent1"/>
              </a:buClr>
              <a:buSzPts val="4400"/>
              <a:buFont typeface="Oswald"/>
              <a:buNone/>
            </a:pPr>
            <a:r>
              <a:rPr b="1" lang="en-US">
                <a:solidFill>
                  <a:schemeClr val="accent1"/>
                </a:solidFill>
              </a:rPr>
              <a:t>Chizma geometriya va muhandislik grafikasi</a:t>
            </a:r>
            <a:endParaRPr>
              <a:solidFill>
                <a:schemeClr val="accent1"/>
              </a:solidFill>
            </a:endParaRPr>
          </a:p>
        </p:txBody>
      </p:sp>
      <p:sp>
        <p:nvSpPr>
          <p:cNvPr id="367" name="Google Shape;367;p27"/>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368" name="Google Shape;368;p27"/>
          <p:cNvSpPr/>
          <p:nvPr/>
        </p:nvSpPr>
        <p:spPr>
          <a:xfrm>
            <a:off x="4865966" y="1960686"/>
            <a:ext cx="525398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1800">
                <a:solidFill>
                  <a:schemeClr val="dk1"/>
                </a:solidFill>
                <a:latin typeface="Oswald Light"/>
                <a:ea typeface="Oswald Light"/>
                <a:cs typeface="Oswald Light"/>
                <a:sym typeface="Oswald Light"/>
              </a:rPr>
              <a:t> </a:t>
            </a:r>
            <a:endParaRPr sz="1800">
              <a:solidFill>
                <a:schemeClr val="dk1"/>
              </a:solidFill>
              <a:latin typeface="Oswald Light"/>
              <a:ea typeface="Oswald Light"/>
              <a:cs typeface="Oswald Light"/>
              <a:sym typeface="Oswald Light"/>
            </a:endParaRPr>
          </a:p>
        </p:txBody>
      </p:sp>
      <p:pic>
        <p:nvPicPr>
          <p:cNvPr id="369" name="Google Shape;369;p27"/>
          <p:cNvPicPr preferRelativeResize="0"/>
          <p:nvPr/>
        </p:nvPicPr>
        <p:blipFill rotWithShape="1">
          <a:blip r:embed="rId3">
            <a:alphaModFix/>
          </a:blip>
          <a:srcRect b="0" l="0" r="0" t="0"/>
          <a:stretch/>
        </p:blipFill>
        <p:spPr>
          <a:xfrm>
            <a:off x="726831" y="1318844"/>
            <a:ext cx="3030415" cy="4545623"/>
          </a:xfrm>
          <a:prstGeom prst="rect">
            <a:avLst/>
          </a:prstGeom>
          <a:noFill/>
          <a:ln>
            <a:noFill/>
          </a:ln>
        </p:spPr>
      </p:pic>
      <p:sp>
        <p:nvSpPr>
          <p:cNvPr id="370" name="Google Shape;370;p27"/>
          <p:cNvSpPr/>
          <p:nvPr/>
        </p:nvSpPr>
        <p:spPr>
          <a:xfrm>
            <a:off x="3838548" y="2529826"/>
            <a:ext cx="4607169" cy="212365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i="1" lang="en-US" sz="6600">
                <a:solidFill>
                  <a:srgbClr val="0050E7"/>
                </a:solidFill>
                <a:latin typeface="Oswald Light"/>
                <a:ea typeface="Oswald Light"/>
                <a:cs typeface="Oswald Light"/>
                <a:sym typeface="Oswald Light"/>
              </a:rPr>
              <a:t>E`tiboringiz uchun rahmat!</a:t>
            </a:r>
            <a:endParaRPr i="1" sz="6600">
              <a:solidFill>
                <a:srgbClr val="0050E7"/>
              </a:solidFill>
              <a:latin typeface="Oswald Light"/>
              <a:ea typeface="Oswald Light"/>
              <a:cs typeface="Oswald Light"/>
              <a:sym typeface="Oswald Light"/>
            </a:endParaRPr>
          </a:p>
        </p:txBody>
      </p:sp>
      <p:pic>
        <p:nvPicPr>
          <p:cNvPr id="371" name="Google Shape;371;p27"/>
          <p:cNvPicPr preferRelativeResize="0"/>
          <p:nvPr/>
        </p:nvPicPr>
        <p:blipFill rotWithShape="1">
          <a:blip r:embed="rId4">
            <a:alphaModFix/>
          </a:blip>
          <a:srcRect b="0" l="0" r="0" t="0"/>
          <a:stretch/>
        </p:blipFill>
        <p:spPr>
          <a:xfrm>
            <a:off x="8718915" y="1303968"/>
            <a:ext cx="3125082" cy="4747846"/>
          </a:xfrm>
          <a:prstGeom prst="rect">
            <a:avLst/>
          </a:prstGeom>
          <a:noFill/>
          <a:ln>
            <a:noFill/>
          </a:ln>
          <a:effectLst>
            <a:outerShdw blurRad="292100" rotWithShape="0" algn="tl" dir="2700000" dist="139700">
              <a:srgbClr val="333333">
                <a:alpha val="64705"/>
              </a:srgbClr>
            </a:outerShdw>
          </a:effectLst>
        </p:spPr>
      </p:pic>
      <p:sp>
        <p:nvSpPr>
          <p:cNvPr id="372" name="Google Shape;372;p27"/>
          <p:cNvSpPr/>
          <p:nvPr/>
        </p:nvSpPr>
        <p:spPr>
          <a:xfrm>
            <a:off x="6256172" y="6212343"/>
            <a:ext cx="6096000"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Oswald Light"/>
                <a:ea typeface="Oswald Light"/>
                <a:cs typeface="Oswald Light"/>
                <a:sym typeface="Oswald Light"/>
              </a:rPr>
              <a:t>Kevin V. (2022). The Articulated Wall, better known as the I-25 french fries by Herbert Bayer. Unsplash. https://unsplash.com/photos/-NUxh4Xop74</a:t>
            </a:r>
            <a:endParaRPr/>
          </a:p>
        </p:txBody>
      </p:sp>
      <p:sp>
        <p:nvSpPr>
          <p:cNvPr id="373" name="Google Shape;373;p27"/>
          <p:cNvSpPr/>
          <p:nvPr/>
        </p:nvSpPr>
        <p:spPr>
          <a:xfrm>
            <a:off x="2366082" y="6228398"/>
            <a:ext cx="2008883"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Oswald Light"/>
                <a:ea typeface="Oswald Light"/>
                <a:cs typeface="Oswald Light"/>
                <a:sym typeface="Oswald Light"/>
              </a:rPr>
              <a:t>Free to use under the </a:t>
            </a:r>
            <a:r>
              <a:rPr lang="en-US" sz="1050" u="sng">
                <a:solidFill>
                  <a:schemeClr val="dk1"/>
                </a:solidFill>
                <a:latin typeface="Oswald Light"/>
                <a:ea typeface="Oswald Light"/>
                <a:cs typeface="Oswald Light"/>
                <a:sym typeface="Oswald Light"/>
                <a:hlinkClick r:id="rId5">
                  <a:extLst>
                    <a:ext uri="{A12FA001-AC4F-418D-AE19-62706E023703}">
                      <ahyp:hlinkClr val="tx"/>
                    </a:ext>
                  </a:extLst>
                </a:hlinkClick>
              </a:rPr>
              <a:t>Unsplash License</a:t>
            </a:r>
            <a:r>
              <a:rPr lang="en-US" sz="1050">
                <a:solidFill>
                  <a:schemeClr val="dk1"/>
                </a:solidFill>
                <a:latin typeface="Oswald Light"/>
                <a:ea typeface="Oswald Light"/>
                <a:cs typeface="Oswald Light"/>
                <a:sym typeface="Oswald Light"/>
              </a:rPr>
              <a:t>. </a:t>
            </a:r>
            <a:br>
              <a:rPr lang="en-US" sz="1050">
                <a:solidFill>
                  <a:schemeClr val="dk1"/>
                </a:solidFill>
                <a:latin typeface="Oswald Light"/>
                <a:ea typeface="Oswald Light"/>
                <a:cs typeface="Oswald Light"/>
                <a:sym typeface="Oswald Light"/>
              </a:rPr>
            </a:br>
            <a:r>
              <a:rPr lang="en-US" sz="1050">
                <a:solidFill>
                  <a:schemeClr val="dk1"/>
                </a:solidFill>
                <a:latin typeface="Oswald Light"/>
                <a:ea typeface="Oswald Light"/>
                <a:cs typeface="Oswald Light"/>
                <a:sym typeface="Oswald Light"/>
              </a:rPr>
              <a:t>https://unsplash.com/</a:t>
            </a:r>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IT Pitch deck">
      <a:dk1>
        <a:srgbClr val="000000"/>
      </a:dk1>
      <a:lt1>
        <a:srgbClr val="FFFFFF"/>
      </a:lt1>
      <a:dk2>
        <a:srgbClr val="44546A"/>
      </a:dk2>
      <a:lt2>
        <a:srgbClr val="E7E6E6"/>
      </a:lt2>
      <a:accent1>
        <a:srgbClr val="0051E8"/>
      </a:accent1>
      <a:accent2>
        <a:srgbClr val="367CFF"/>
      </a:accent2>
      <a:accent3>
        <a:srgbClr val="00369B"/>
      </a:accent3>
      <a:accent4>
        <a:srgbClr val="FA3585"/>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2021-03-13T09:42:31Z</dcterms:created>
  <dc:creator>Ким Воронин</dc:creator>
</cp:coreProperties>
</file>