
<file path=[Content_Types].xml><?xml version="1.0" encoding="utf-8"?>
<Types xmlns="http://schemas.openxmlformats.org/package/2006/content-types">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1"/>
  </p:sldMasterIdLst>
  <p:notesMasterIdLst>
    <p:notesMasterId r:id="rId34"/>
  </p:notesMasterIdLst>
  <p:handoutMasterIdLst>
    <p:handoutMasterId r:id="rId35"/>
  </p:handoutMasterIdLst>
  <p:sldIdLst>
    <p:sldId id="1076" r:id="rId2"/>
    <p:sldId id="1105" r:id="rId3"/>
    <p:sldId id="1077" r:id="rId4"/>
    <p:sldId id="1090" r:id="rId5"/>
    <p:sldId id="1107" r:id="rId6"/>
    <p:sldId id="1091" r:id="rId7"/>
    <p:sldId id="1108" r:id="rId8"/>
    <p:sldId id="1092" r:id="rId9"/>
    <p:sldId id="1109" r:id="rId10"/>
    <p:sldId id="1110" r:id="rId11"/>
    <p:sldId id="1112" r:id="rId12"/>
    <p:sldId id="1111" r:id="rId13"/>
    <p:sldId id="1113" r:id="rId14"/>
    <p:sldId id="1114" r:id="rId15"/>
    <p:sldId id="1116" r:id="rId16"/>
    <p:sldId id="1096" r:id="rId17"/>
    <p:sldId id="1115" r:id="rId18"/>
    <p:sldId id="1117" r:id="rId19"/>
    <p:sldId id="1118" r:id="rId20"/>
    <p:sldId id="1097" r:id="rId21"/>
    <p:sldId id="1119" r:id="rId22"/>
    <p:sldId id="1120" r:id="rId23"/>
    <p:sldId id="1099" r:id="rId24"/>
    <p:sldId id="1121" r:id="rId25"/>
    <p:sldId id="1122" r:id="rId26"/>
    <p:sldId id="1123" r:id="rId27"/>
    <p:sldId id="1124" r:id="rId28"/>
    <p:sldId id="1125" r:id="rId29"/>
    <p:sldId id="1098" r:id="rId30"/>
    <p:sldId id="1126" r:id="rId31"/>
    <p:sldId id="1106" r:id="rId32"/>
    <p:sldId id="1104" r:id="rId33"/>
  </p:sldIdLst>
  <p:sldSz cx="12192000" cy="6858000"/>
  <p:notesSz cx="6858000" cy="9144000"/>
  <p:embeddedFontLst>
    <p:embeddedFont>
      <p:font typeface="Calibri" panose="020F0502020204030204" pitchFamily="34" charset="0"/>
      <p:regular r:id="rId36"/>
      <p:bold r:id="rId37"/>
      <p:italic r:id="rId38"/>
      <p:boldItalic r:id="rId39"/>
    </p:embeddedFont>
    <p:embeddedFont>
      <p:font typeface="Oswald" pitchFamily="2" charset="0"/>
      <p:regular r:id="rId40"/>
      <p:bold r:id="rId41"/>
    </p:embeddedFont>
    <p:embeddedFont>
      <p:font typeface="Oswald Light" pitchFamily="2" charset="0"/>
      <p:regular r:id="rId42"/>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guide id="4" pos="869"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7" autoAdjust="0"/>
    <p:restoredTop sz="94695" autoAdjust="0"/>
  </p:normalViewPr>
  <p:slideViewPr>
    <p:cSldViewPr snapToGrid="0">
      <p:cViewPr varScale="1">
        <p:scale>
          <a:sx n="63" d="100"/>
          <a:sy n="63" d="100"/>
        </p:scale>
        <p:origin x="804" y="48"/>
      </p:cViewPr>
      <p:guideLst>
        <p:guide pos="3840"/>
        <p:guide orient="horz" pos="2160"/>
        <p:guide pos="869"/>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napToGrid="0">
      <p:cViewPr varScale="1">
        <p:scale>
          <a:sx n="59" d="100"/>
          <a:sy n="59" d="100"/>
        </p:scale>
        <p:origin x="216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4.fntdata"/><Relationship Id="rId21" Type="http://schemas.openxmlformats.org/officeDocument/2006/relationships/slide" Target="slides/slide20.xml"/><Relationship Id="rId34" Type="http://schemas.openxmlformats.org/officeDocument/2006/relationships/notesMaster" Target="notesMasters/notesMaster1.xml"/><Relationship Id="rId42" Type="http://schemas.openxmlformats.org/officeDocument/2006/relationships/font" Target="fonts/font7.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3.fntdata"/><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67884FD4-2731-43B1-B5F5-5A6FEADAD6D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a:extLst>
              <a:ext uri="{FF2B5EF4-FFF2-40B4-BE49-F238E27FC236}">
                <a16:creationId xmlns:a16="http://schemas.microsoft.com/office/drawing/2014/main" id="{6DA76E0F-6665-4EB9-8015-9D6D3142D4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3C20688-7344-4F47-AB68-1D7A3B4D7138}" type="datetimeFigureOut">
              <a:rPr lang="ru-RU" smtClean="0"/>
              <a:t>11.11.2023</a:t>
            </a:fld>
            <a:endParaRPr lang="ru-RU"/>
          </a:p>
        </p:txBody>
      </p:sp>
      <p:sp>
        <p:nvSpPr>
          <p:cNvPr id="4" name="Нижний колонтитул 3">
            <a:extLst>
              <a:ext uri="{FF2B5EF4-FFF2-40B4-BE49-F238E27FC236}">
                <a16:creationId xmlns:a16="http://schemas.microsoft.com/office/drawing/2014/main" id="{289EEECC-6EC5-4916-8FEA-8D2BEFBBE9A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a:extLst>
              <a:ext uri="{FF2B5EF4-FFF2-40B4-BE49-F238E27FC236}">
                <a16:creationId xmlns:a16="http://schemas.microsoft.com/office/drawing/2014/main" id="{604AD1FE-98F3-4DC9-BC58-532D6E3AFBD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F9D0CC-DC0D-42D6-9260-7CC98666CB4F}" type="slidenum">
              <a:rPr lang="ru-RU" smtClean="0"/>
              <a:t>‹#›</a:t>
            </a:fld>
            <a:endParaRPr lang="ru-RU"/>
          </a:p>
        </p:txBody>
      </p:sp>
    </p:spTree>
    <p:extLst>
      <p:ext uri="{BB962C8B-B14F-4D97-AF65-F5344CB8AC3E}">
        <p14:creationId xmlns:p14="http://schemas.microsoft.com/office/powerpoint/2010/main" val="387027678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BA4FD9-D78B-4876-9972-93EA0CCC1D59}" type="datetimeFigureOut">
              <a:rPr lang="ru-RU" smtClean="0"/>
              <a:t>11.11.2023</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A2D108-47F5-4EC9-9B7D-E61A2219B11C}" type="slidenum">
              <a:rPr lang="ru-RU" smtClean="0"/>
              <a:t>‹#›</a:t>
            </a:fld>
            <a:endParaRPr lang="ru-RU"/>
          </a:p>
        </p:txBody>
      </p:sp>
    </p:spTree>
    <p:extLst>
      <p:ext uri="{BB962C8B-B14F-4D97-AF65-F5344CB8AC3E}">
        <p14:creationId xmlns:p14="http://schemas.microsoft.com/office/powerpoint/2010/main" val="2827270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11" name="Freeform 94">
            <a:extLst>
              <a:ext uri="{FF2B5EF4-FFF2-40B4-BE49-F238E27FC236}">
                <a16:creationId xmlns:a16="http://schemas.microsoft.com/office/drawing/2014/main" id="{DD50784A-8247-4CFA-B5AE-62C819356E14}"/>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12" name="Полилиния 34">
            <a:extLst>
              <a:ext uri="{FF2B5EF4-FFF2-40B4-BE49-F238E27FC236}">
                <a16:creationId xmlns:a16="http://schemas.microsoft.com/office/drawing/2014/main" id="{E168CA1A-1B07-4388-8AF5-C69136B3CD21}"/>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pic>
        <p:nvPicPr>
          <p:cNvPr id="10" name="Рисунок 9">
            <a:extLst>
              <a:ext uri="{FF2B5EF4-FFF2-40B4-BE49-F238E27FC236}">
                <a16:creationId xmlns:a16="http://schemas.microsoft.com/office/drawing/2014/main" id="{9580D8C2-7AAF-4FA0-957A-2948D4330CC7}"/>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275612" y="1103505"/>
            <a:ext cx="6771723" cy="718151"/>
          </a:xfrm>
          <a:prstGeom prst="rect">
            <a:avLst/>
          </a:prstGeom>
        </p:spPr>
      </p:pic>
      <p:sp>
        <p:nvSpPr>
          <p:cNvPr id="9" name="Рисунок 8">
            <a:extLst>
              <a:ext uri="{FF2B5EF4-FFF2-40B4-BE49-F238E27FC236}">
                <a16:creationId xmlns:a16="http://schemas.microsoft.com/office/drawing/2014/main" id="{AB06AE15-2EAA-4D77-AFC1-56323DCF10E0}"/>
              </a:ext>
            </a:extLst>
          </p:cNvPr>
          <p:cNvSpPr>
            <a:spLocks noGrp="1"/>
          </p:cNvSpPr>
          <p:nvPr>
            <p:ph type="pic" sz="quarter" idx="10"/>
          </p:nvPr>
        </p:nvSpPr>
        <p:spPr>
          <a:xfrm>
            <a:off x="298267" y="1800225"/>
            <a:ext cx="6731183" cy="3954271"/>
          </a:xfrm>
          <a:prstGeom prst="roundRect">
            <a:avLst>
              <a:gd name="adj" fmla="val 287"/>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1330764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11" name="Freeform 94">
            <a:extLst>
              <a:ext uri="{FF2B5EF4-FFF2-40B4-BE49-F238E27FC236}">
                <a16:creationId xmlns:a16="http://schemas.microsoft.com/office/drawing/2014/main" id="{DD50784A-8247-4CFA-B5AE-62C819356E14}"/>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12" name="Полилиния 34">
            <a:extLst>
              <a:ext uri="{FF2B5EF4-FFF2-40B4-BE49-F238E27FC236}">
                <a16:creationId xmlns:a16="http://schemas.microsoft.com/office/drawing/2014/main" id="{E168CA1A-1B07-4388-8AF5-C69136B3CD21}"/>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3" name="Рисунок 2">
            <a:extLst>
              <a:ext uri="{FF2B5EF4-FFF2-40B4-BE49-F238E27FC236}">
                <a16:creationId xmlns:a16="http://schemas.microsoft.com/office/drawing/2014/main" id="{9F36E499-E3F2-1B38-C3B5-5E3901F91093}"/>
              </a:ext>
            </a:extLst>
          </p:cNvPr>
          <p:cNvSpPr>
            <a:spLocks noGrp="1"/>
          </p:cNvSpPr>
          <p:nvPr>
            <p:ph type="pic" sz="quarter" idx="11"/>
          </p:nvPr>
        </p:nvSpPr>
        <p:spPr>
          <a:xfrm>
            <a:off x="-3368357" y="-1577499"/>
            <a:ext cx="10012998" cy="10012998"/>
          </a:xfrm>
          <a:prstGeom prst="ellipse">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618360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2" name="Freeform 94">
            <a:extLst>
              <a:ext uri="{FF2B5EF4-FFF2-40B4-BE49-F238E27FC236}">
                <a16:creationId xmlns:a16="http://schemas.microsoft.com/office/drawing/2014/main" id="{58A60FB7-5C04-64C3-CE5A-22E3CCDD544E}"/>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3" name="Полилиния 34">
            <a:extLst>
              <a:ext uri="{FF2B5EF4-FFF2-40B4-BE49-F238E27FC236}">
                <a16:creationId xmlns:a16="http://schemas.microsoft.com/office/drawing/2014/main" id="{0CD00261-F199-D622-8EBA-8B280205C8F5}"/>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Tree>
    <p:extLst>
      <p:ext uri="{BB962C8B-B14F-4D97-AF65-F5344CB8AC3E}">
        <p14:creationId xmlns:p14="http://schemas.microsoft.com/office/powerpoint/2010/main" val="323264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Заголовок и объект">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23" name="Рисунок 18">
            <a:extLst>
              <a:ext uri="{FF2B5EF4-FFF2-40B4-BE49-F238E27FC236}">
                <a16:creationId xmlns:a16="http://schemas.microsoft.com/office/drawing/2014/main" id="{0EE28773-79A8-4AB3-91D2-1F9A1FB5FC5E}"/>
              </a:ext>
            </a:extLst>
          </p:cNvPr>
          <p:cNvSpPr>
            <a:spLocks noGrp="1"/>
          </p:cNvSpPr>
          <p:nvPr>
            <p:ph type="pic" sz="quarter" idx="13"/>
          </p:nvPr>
        </p:nvSpPr>
        <p:spPr>
          <a:xfrm>
            <a:off x="442911" y="2389238"/>
            <a:ext cx="1917975" cy="2453942"/>
          </a:xfrm>
          <a:prstGeom prst="rect">
            <a:avLst/>
          </a:prstGeom>
          <a:pattFill prst="pct5">
            <a:fgClr>
              <a:schemeClr val="accent1"/>
            </a:fgClr>
            <a:bgClr>
              <a:schemeClr val="bg1"/>
            </a:bgClr>
          </a:pattFill>
        </p:spPr>
        <p:txBody>
          <a:bodyPr/>
          <a:lstStyle/>
          <a:p>
            <a:endParaRPr lang="ru-RU" dirty="0"/>
          </a:p>
        </p:txBody>
      </p:sp>
      <p:sp>
        <p:nvSpPr>
          <p:cNvPr id="24" name="Рисунок 18">
            <a:extLst>
              <a:ext uri="{FF2B5EF4-FFF2-40B4-BE49-F238E27FC236}">
                <a16:creationId xmlns:a16="http://schemas.microsoft.com/office/drawing/2014/main" id="{4C715CF0-7A52-4ABA-8699-CA2F04E82A15}"/>
              </a:ext>
            </a:extLst>
          </p:cNvPr>
          <p:cNvSpPr>
            <a:spLocks noGrp="1"/>
          </p:cNvSpPr>
          <p:nvPr>
            <p:ph type="pic" sz="quarter" idx="14"/>
          </p:nvPr>
        </p:nvSpPr>
        <p:spPr>
          <a:xfrm>
            <a:off x="5124890" y="1187120"/>
            <a:ext cx="1836002" cy="1568636"/>
          </a:xfrm>
          <a:prstGeom prst="rect">
            <a:avLst/>
          </a:prstGeom>
          <a:pattFill prst="pct5">
            <a:fgClr>
              <a:schemeClr val="accent1"/>
            </a:fgClr>
            <a:bgClr>
              <a:schemeClr val="bg1"/>
            </a:bgClr>
          </a:pattFill>
        </p:spPr>
        <p:txBody>
          <a:bodyPr/>
          <a:lstStyle/>
          <a:p>
            <a:endParaRPr lang="ru-RU" dirty="0"/>
          </a:p>
        </p:txBody>
      </p:sp>
      <p:sp>
        <p:nvSpPr>
          <p:cNvPr id="25" name="Рисунок 18">
            <a:extLst>
              <a:ext uri="{FF2B5EF4-FFF2-40B4-BE49-F238E27FC236}">
                <a16:creationId xmlns:a16="http://schemas.microsoft.com/office/drawing/2014/main" id="{94B18A68-98C1-4A6B-A32E-8FBD12F11E7D}"/>
              </a:ext>
            </a:extLst>
          </p:cNvPr>
          <p:cNvSpPr>
            <a:spLocks noGrp="1"/>
          </p:cNvSpPr>
          <p:nvPr>
            <p:ph type="pic" sz="quarter" idx="15"/>
          </p:nvPr>
        </p:nvSpPr>
        <p:spPr>
          <a:xfrm>
            <a:off x="5124890" y="4154366"/>
            <a:ext cx="1836002" cy="1679451"/>
          </a:xfrm>
          <a:prstGeom prst="rect">
            <a:avLst/>
          </a:prstGeom>
          <a:pattFill prst="pct5">
            <a:fgClr>
              <a:schemeClr val="accent1"/>
            </a:fgClr>
            <a:bgClr>
              <a:schemeClr val="bg1"/>
            </a:bgClr>
          </a:pattFill>
        </p:spPr>
        <p:txBody>
          <a:bodyPr/>
          <a:lstStyle/>
          <a:p>
            <a:endParaRPr lang="ru-RU" dirty="0"/>
          </a:p>
        </p:txBody>
      </p:sp>
      <p:sp>
        <p:nvSpPr>
          <p:cNvPr id="26" name="Рисунок 18">
            <a:extLst>
              <a:ext uri="{FF2B5EF4-FFF2-40B4-BE49-F238E27FC236}">
                <a16:creationId xmlns:a16="http://schemas.microsoft.com/office/drawing/2014/main" id="{122664B7-6C22-4693-A486-A386135C0ACD}"/>
              </a:ext>
            </a:extLst>
          </p:cNvPr>
          <p:cNvSpPr>
            <a:spLocks noGrp="1"/>
          </p:cNvSpPr>
          <p:nvPr>
            <p:ph type="pic" sz="quarter" idx="16"/>
          </p:nvPr>
        </p:nvSpPr>
        <p:spPr>
          <a:xfrm>
            <a:off x="9492455" y="2505553"/>
            <a:ext cx="2250364" cy="1846893"/>
          </a:xfrm>
          <a:prstGeom prst="rect">
            <a:avLst/>
          </a:prstGeom>
          <a:pattFill prst="pct5">
            <a:fgClr>
              <a:schemeClr val="accent1"/>
            </a:fgClr>
            <a:bgClr>
              <a:schemeClr val="bg1"/>
            </a:bgClr>
          </a:pattFill>
        </p:spPr>
        <p:txBody>
          <a:bodyPr/>
          <a:lstStyle/>
          <a:p>
            <a:endParaRPr lang="ru-RU" dirty="0"/>
          </a:p>
        </p:txBody>
      </p:sp>
      <p:pic>
        <p:nvPicPr>
          <p:cNvPr id="3" name="Рисунок 2">
            <a:extLst>
              <a:ext uri="{FF2B5EF4-FFF2-40B4-BE49-F238E27FC236}">
                <a16:creationId xmlns:a16="http://schemas.microsoft.com/office/drawing/2014/main" id="{86B9832A-AF57-3606-30B7-2E13FAA5D40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450594" y="95085"/>
            <a:ext cx="1292225" cy="1153772"/>
          </a:xfrm>
          <a:prstGeom prst="rect">
            <a:avLst/>
          </a:prstGeom>
        </p:spPr>
      </p:pic>
    </p:spTree>
    <p:extLst>
      <p:ext uri="{BB962C8B-B14F-4D97-AF65-F5344CB8AC3E}">
        <p14:creationId xmlns:p14="http://schemas.microsoft.com/office/powerpoint/2010/main" val="167362467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0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en-US" sz="1200" b="0" dirty="0">
                <a:solidFill>
                  <a:schemeClr val="bg1">
                    <a:lumMod val="50000"/>
                  </a:schemeClr>
                </a:solidFill>
                <a:latin typeface="Oswald Light" pitchFamily="2" charset="-52"/>
                <a:ea typeface="VTB Group Cond Book" panose="020B0506050504020204" pitchFamily="34" charset="0"/>
              </a:rPr>
              <a:t>Digital IT pitch-deck PowerPoint bundle</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1409878" cy="701731"/>
          </a:xfrm>
          <a:prstGeom prst="rect">
            <a:avLst/>
          </a:prstGeom>
        </p:spPr>
        <p:txBody>
          <a:bodyPr wrap="square">
            <a:spAutoFit/>
          </a:bodyPr>
          <a:lstStyle>
            <a:lvl1pPr algn="ctr">
              <a:defRPr/>
            </a:lvl1p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Рисунок 73">
            <a:extLst>
              <a:ext uri="{FF2B5EF4-FFF2-40B4-BE49-F238E27FC236}">
                <a16:creationId xmlns:a16="http://schemas.microsoft.com/office/drawing/2014/main" id="{70087263-42A7-4590-BAC8-05B3B56A9135}"/>
              </a:ext>
            </a:extLst>
          </p:cNvPr>
          <p:cNvSpPr>
            <a:spLocks noGrp="1"/>
          </p:cNvSpPr>
          <p:nvPr>
            <p:ph type="pic" sz="quarter" idx="10"/>
          </p:nvPr>
        </p:nvSpPr>
        <p:spPr>
          <a:xfrm>
            <a:off x="3213735" y="1952625"/>
            <a:ext cx="5858827" cy="3674269"/>
          </a:xfrm>
          <a:prstGeom prst="rect">
            <a:avLst/>
          </a:prstGeom>
          <a:pattFill prst="pct5">
            <a:fgClr>
              <a:schemeClr val="accent1"/>
            </a:fgClr>
            <a:bgClr>
              <a:schemeClr val="bg1"/>
            </a:bgClr>
          </a:pattFill>
        </p:spPr>
        <p:txBody>
          <a:bodyPr/>
          <a:lstStyle/>
          <a:p>
            <a:endParaRPr lang="ru-RU" dirty="0"/>
          </a:p>
        </p:txBody>
      </p:sp>
    </p:spTree>
    <p:extLst>
      <p:ext uri="{BB962C8B-B14F-4D97-AF65-F5344CB8AC3E}">
        <p14:creationId xmlns:p14="http://schemas.microsoft.com/office/powerpoint/2010/main" val="201071515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en-US" sz="1200" b="0" dirty="0">
                <a:solidFill>
                  <a:schemeClr val="bg1">
                    <a:lumMod val="50000"/>
                  </a:schemeClr>
                </a:solidFill>
                <a:latin typeface="Oswald Light" pitchFamily="2" charset="-52"/>
                <a:ea typeface="VTB Group Cond Book" panose="020B0506050504020204" pitchFamily="34" charset="0"/>
              </a:rPr>
              <a:t>Digital IT pitch-deck PowerPoint bundle</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1409878" cy="701731"/>
          </a:xfrm>
          <a:prstGeom prst="rect">
            <a:avLst/>
          </a:prstGeom>
        </p:spPr>
        <p:txBody>
          <a:bodyPr wrap="square">
            <a:spAutoFit/>
          </a:bodyPr>
          <a:lstStyle>
            <a:lvl1pPr algn="l">
              <a:defRPr/>
            </a:lvl1p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Рисунок 73">
            <a:extLst>
              <a:ext uri="{FF2B5EF4-FFF2-40B4-BE49-F238E27FC236}">
                <a16:creationId xmlns:a16="http://schemas.microsoft.com/office/drawing/2014/main" id="{70087263-42A7-4590-BAC8-05B3B56A9135}"/>
              </a:ext>
            </a:extLst>
          </p:cNvPr>
          <p:cNvSpPr>
            <a:spLocks noGrp="1"/>
          </p:cNvSpPr>
          <p:nvPr>
            <p:ph type="pic" sz="quarter" idx="10"/>
          </p:nvPr>
        </p:nvSpPr>
        <p:spPr>
          <a:xfrm>
            <a:off x="633144" y="1666815"/>
            <a:ext cx="5867669" cy="3674269"/>
          </a:xfrm>
          <a:prstGeom prst="rect">
            <a:avLst/>
          </a:prstGeom>
          <a:pattFill prst="pct5">
            <a:fgClr>
              <a:schemeClr val="accent1"/>
            </a:fgClr>
            <a:bgClr>
              <a:schemeClr val="bg1"/>
            </a:bgClr>
          </a:pattFill>
        </p:spPr>
        <p:txBody>
          <a:bodyPr/>
          <a:lstStyle/>
          <a:p>
            <a:endParaRPr lang="ru-RU" dirty="0"/>
          </a:p>
        </p:txBody>
      </p:sp>
      <p:sp>
        <p:nvSpPr>
          <p:cNvPr id="3" name="Рисунок 2">
            <a:extLst>
              <a:ext uri="{FF2B5EF4-FFF2-40B4-BE49-F238E27FC236}">
                <a16:creationId xmlns:a16="http://schemas.microsoft.com/office/drawing/2014/main" id="{9246A411-C217-426B-8DFC-6926599D0F1F}"/>
              </a:ext>
            </a:extLst>
          </p:cNvPr>
          <p:cNvSpPr>
            <a:spLocks noGrp="1"/>
          </p:cNvSpPr>
          <p:nvPr>
            <p:ph type="pic" sz="quarter" idx="13"/>
          </p:nvPr>
        </p:nvSpPr>
        <p:spPr>
          <a:xfrm>
            <a:off x="7731455" y="1155244"/>
            <a:ext cx="3574720" cy="3574720"/>
          </a:xfrm>
          <a:prstGeom prst="ellipse">
            <a:avLst/>
          </a:prstGeom>
          <a:pattFill prst="pct5">
            <a:fgClr>
              <a:schemeClr val="accent1"/>
            </a:fgClr>
            <a:bgClr>
              <a:schemeClr val="bg1"/>
            </a:bgClr>
          </a:pattFill>
          <a:ln w="6350">
            <a:solidFill>
              <a:schemeClr val="accent2">
                <a:lumMod val="40000"/>
                <a:lumOff val="60000"/>
              </a:schemeClr>
            </a:solidFill>
          </a:ln>
        </p:spPr>
        <p:txBody>
          <a:bodyPr/>
          <a:lstStyle>
            <a:lvl1pPr>
              <a:defRPr lang="ru-RU" dirty="0"/>
            </a:lvl1pPr>
          </a:lstStyle>
          <a:p>
            <a:pPr lvl="0"/>
            <a:endParaRPr lang="ru-RU" dirty="0"/>
          </a:p>
        </p:txBody>
      </p:sp>
    </p:spTree>
    <p:extLst>
      <p:ext uri="{BB962C8B-B14F-4D97-AF65-F5344CB8AC3E}">
        <p14:creationId xmlns:p14="http://schemas.microsoft.com/office/powerpoint/2010/main" val="29253069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9_Заголовок и объект">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Rectangle 193">
            <a:extLst>
              <a:ext uri="{FF2B5EF4-FFF2-40B4-BE49-F238E27FC236}">
                <a16:creationId xmlns:a16="http://schemas.microsoft.com/office/drawing/2014/main" id="{4A1744A1-E9BA-46DB-AE1E-F9901F701D85}"/>
              </a:ext>
            </a:extLst>
          </p:cNvPr>
          <p:cNvSpPr/>
          <p:nvPr userDrawn="1"/>
        </p:nvSpPr>
        <p:spPr>
          <a:xfrm>
            <a:off x="5969000" y="-50800"/>
            <a:ext cx="6299200" cy="6953034"/>
          </a:xfrm>
          <a:custGeom>
            <a:avLst/>
            <a:gdLst>
              <a:gd name="connsiteX0" fmla="*/ 719382 w 6616700"/>
              <a:gd name="connsiteY0" fmla="*/ 0 h 4316203"/>
              <a:gd name="connsiteX1" fmla="*/ 5897318 w 6616700"/>
              <a:gd name="connsiteY1" fmla="*/ 0 h 4316203"/>
              <a:gd name="connsiteX2" fmla="*/ 6616700 w 6616700"/>
              <a:gd name="connsiteY2" fmla="*/ 719382 h 4316203"/>
              <a:gd name="connsiteX3" fmla="*/ 6616700 w 6616700"/>
              <a:gd name="connsiteY3" fmla="*/ 4316203 h 4316203"/>
              <a:gd name="connsiteX4" fmla="*/ 6616700 w 6616700"/>
              <a:gd name="connsiteY4" fmla="*/ 4316203 h 4316203"/>
              <a:gd name="connsiteX5" fmla="*/ 0 w 6616700"/>
              <a:gd name="connsiteY5" fmla="*/ 4316203 h 4316203"/>
              <a:gd name="connsiteX6" fmla="*/ 0 w 6616700"/>
              <a:gd name="connsiteY6" fmla="*/ 4316203 h 4316203"/>
              <a:gd name="connsiteX7" fmla="*/ 0 w 6616700"/>
              <a:gd name="connsiteY7" fmla="*/ 719382 h 4316203"/>
              <a:gd name="connsiteX8" fmla="*/ 719382 w 6616700"/>
              <a:gd name="connsiteY8" fmla="*/ 0 h 43162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0 w 6688382"/>
              <a:gd name="connsiteY7" fmla="*/ 4300782 h 7897603"/>
              <a:gd name="connsiteX8" fmla="*/ 6688382 w 6688382"/>
              <a:gd name="connsiteY8" fmla="*/ 0 h 78976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4940300 w 6688382"/>
              <a:gd name="connsiteY7" fmla="*/ 3564182 h 7897603"/>
              <a:gd name="connsiteX8" fmla="*/ 6688382 w 6688382"/>
              <a:gd name="connsiteY8" fmla="*/ 0 h 78976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4102100 w 6688382"/>
              <a:gd name="connsiteY7" fmla="*/ 3805482 h 7897603"/>
              <a:gd name="connsiteX8" fmla="*/ 6688382 w 6688382"/>
              <a:gd name="connsiteY8" fmla="*/ 0 h 7897603"/>
              <a:gd name="connsiteX0" fmla="*/ 5964482 w 6616700"/>
              <a:gd name="connsiteY0" fmla="*/ 0 h 7923003"/>
              <a:gd name="connsiteX1" fmla="*/ 5897318 w 6616700"/>
              <a:gd name="connsiteY1" fmla="*/ 3606800 h 7923003"/>
              <a:gd name="connsiteX2" fmla="*/ 6616700 w 6616700"/>
              <a:gd name="connsiteY2" fmla="*/ 4326182 h 7923003"/>
              <a:gd name="connsiteX3" fmla="*/ 6616700 w 6616700"/>
              <a:gd name="connsiteY3" fmla="*/ 7923003 h 7923003"/>
              <a:gd name="connsiteX4" fmla="*/ 6616700 w 6616700"/>
              <a:gd name="connsiteY4" fmla="*/ 7923003 h 7923003"/>
              <a:gd name="connsiteX5" fmla="*/ 0 w 6616700"/>
              <a:gd name="connsiteY5" fmla="*/ 7923003 h 7923003"/>
              <a:gd name="connsiteX6" fmla="*/ 0 w 6616700"/>
              <a:gd name="connsiteY6" fmla="*/ 7923003 h 7923003"/>
              <a:gd name="connsiteX7" fmla="*/ 4102100 w 6616700"/>
              <a:gd name="connsiteY7" fmla="*/ 3830882 h 7923003"/>
              <a:gd name="connsiteX8" fmla="*/ 5964482 w 6616700"/>
              <a:gd name="connsiteY8" fmla="*/ 0 h 7923003"/>
              <a:gd name="connsiteX0" fmla="*/ 5964482 w 6621218"/>
              <a:gd name="connsiteY0" fmla="*/ 0 h 7923003"/>
              <a:gd name="connsiteX1" fmla="*/ 6621218 w 6621218"/>
              <a:gd name="connsiteY1" fmla="*/ 0 h 7923003"/>
              <a:gd name="connsiteX2" fmla="*/ 6616700 w 6621218"/>
              <a:gd name="connsiteY2" fmla="*/ 4326182 h 7923003"/>
              <a:gd name="connsiteX3" fmla="*/ 6616700 w 6621218"/>
              <a:gd name="connsiteY3" fmla="*/ 7923003 h 7923003"/>
              <a:gd name="connsiteX4" fmla="*/ 6616700 w 6621218"/>
              <a:gd name="connsiteY4" fmla="*/ 7923003 h 7923003"/>
              <a:gd name="connsiteX5" fmla="*/ 0 w 6621218"/>
              <a:gd name="connsiteY5" fmla="*/ 7923003 h 7923003"/>
              <a:gd name="connsiteX6" fmla="*/ 0 w 6621218"/>
              <a:gd name="connsiteY6" fmla="*/ 7923003 h 7923003"/>
              <a:gd name="connsiteX7" fmla="*/ 4102100 w 6621218"/>
              <a:gd name="connsiteY7" fmla="*/ 3830882 h 7923003"/>
              <a:gd name="connsiteX8" fmla="*/ 5964482 w 6621218"/>
              <a:gd name="connsiteY8" fmla="*/ 0 h 7923003"/>
              <a:gd name="connsiteX0" fmla="*/ 6046594 w 6621218"/>
              <a:gd name="connsiteY0" fmla="*/ 0 h 8070634"/>
              <a:gd name="connsiteX1" fmla="*/ 6621218 w 6621218"/>
              <a:gd name="connsiteY1" fmla="*/ 147631 h 8070634"/>
              <a:gd name="connsiteX2" fmla="*/ 6616700 w 6621218"/>
              <a:gd name="connsiteY2" fmla="*/ 4473813 h 8070634"/>
              <a:gd name="connsiteX3" fmla="*/ 6616700 w 6621218"/>
              <a:gd name="connsiteY3" fmla="*/ 8070634 h 8070634"/>
              <a:gd name="connsiteX4" fmla="*/ 6616700 w 6621218"/>
              <a:gd name="connsiteY4" fmla="*/ 8070634 h 8070634"/>
              <a:gd name="connsiteX5" fmla="*/ 0 w 6621218"/>
              <a:gd name="connsiteY5" fmla="*/ 8070634 h 8070634"/>
              <a:gd name="connsiteX6" fmla="*/ 0 w 6621218"/>
              <a:gd name="connsiteY6" fmla="*/ 8070634 h 8070634"/>
              <a:gd name="connsiteX7" fmla="*/ 4102100 w 6621218"/>
              <a:gd name="connsiteY7" fmla="*/ 3978513 h 8070634"/>
              <a:gd name="connsiteX8" fmla="*/ 6046594 w 6621218"/>
              <a:gd name="connsiteY8" fmla="*/ 0 h 8070634"/>
              <a:gd name="connsiteX0" fmla="*/ 6046594 w 6668894"/>
              <a:gd name="connsiteY0" fmla="*/ 0 h 8070634"/>
              <a:gd name="connsiteX1" fmla="*/ 6668894 w 6668894"/>
              <a:gd name="connsiteY1" fmla="*/ 76200 h 8070634"/>
              <a:gd name="connsiteX2" fmla="*/ 6616700 w 6668894"/>
              <a:gd name="connsiteY2" fmla="*/ 4473813 h 8070634"/>
              <a:gd name="connsiteX3" fmla="*/ 6616700 w 6668894"/>
              <a:gd name="connsiteY3" fmla="*/ 8070634 h 8070634"/>
              <a:gd name="connsiteX4" fmla="*/ 6616700 w 6668894"/>
              <a:gd name="connsiteY4" fmla="*/ 8070634 h 8070634"/>
              <a:gd name="connsiteX5" fmla="*/ 0 w 6668894"/>
              <a:gd name="connsiteY5" fmla="*/ 8070634 h 8070634"/>
              <a:gd name="connsiteX6" fmla="*/ 0 w 6668894"/>
              <a:gd name="connsiteY6" fmla="*/ 8070634 h 8070634"/>
              <a:gd name="connsiteX7" fmla="*/ 4102100 w 6668894"/>
              <a:gd name="connsiteY7" fmla="*/ 3978513 h 8070634"/>
              <a:gd name="connsiteX8" fmla="*/ 6046594 w 66688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858000 w 6910194"/>
              <a:gd name="connsiteY4" fmla="*/ 8070634 h 8070634"/>
              <a:gd name="connsiteX5" fmla="*/ 241300 w 6910194"/>
              <a:gd name="connsiteY5" fmla="*/ 80706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858000 w 6910194"/>
              <a:gd name="connsiteY4" fmla="*/ 8070634 h 8070634"/>
              <a:gd name="connsiteX5" fmla="*/ 1714500 w 6910194"/>
              <a:gd name="connsiteY5" fmla="*/ 69530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375400 w 6910194"/>
              <a:gd name="connsiteY4" fmla="*/ 5365534 h 8070634"/>
              <a:gd name="connsiteX5" fmla="*/ 1714500 w 6910194"/>
              <a:gd name="connsiteY5" fmla="*/ 69530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07134"/>
              <a:gd name="connsiteX1" fmla="*/ 6910194 w 6910194"/>
              <a:gd name="connsiteY1" fmla="*/ 76200 h 8007134"/>
              <a:gd name="connsiteX2" fmla="*/ 6858000 w 6910194"/>
              <a:gd name="connsiteY2" fmla="*/ 4473813 h 8007134"/>
              <a:gd name="connsiteX3" fmla="*/ 6883400 w 6910194"/>
              <a:gd name="connsiteY3" fmla="*/ 6343434 h 8007134"/>
              <a:gd name="connsiteX4" fmla="*/ 6375400 w 6910194"/>
              <a:gd name="connsiteY4" fmla="*/ 5365534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6375400 w 6910194"/>
              <a:gd name="connsiteY4" fmla="*/ 5365534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5563994 w 6910194"/>
              <a:gd name="connsiteY4" fmla="*/ 6985000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5563994 w 6910194"/>
              <a:gd name="connsiteY4" fmla="*/ 6985000 h 8007134"/>
              <a:gd name="connsiteX5" fmla="*/ 1626994 w 6910194"/>
              <a:gd name="connsiteY5" fmla="*/ 6997700 h 8007134"/>
              <a:gd name="connsiteX6" fmla="*/ 0 w 6910194"/>
              <a:gd name="connsiteY6" fmla="*/ 8007134 h 8007134"/>
              <a:gd name="connsiteX7" fmla="*/ 4343400 w 6910194"/>
              <a:gd name="connsiteY7" fmla="*/ 3978513 h 8007134"/>
              <a:gd name="connsiteX8" fmla="*/ 6287894 w 6910194"/>
              <a:gd name="connsiteY8" fmla="*/ 0 h 8007134"/>
              <a:gd name="connsiteX0" fmla="*/ 6148194 w 6910194"/>
              <a:gd name="connsiteY0" fmla="*/ 50800 h 7930934"/>
              <a:gd name="connsiteX1" fmla="*/ 6910194 w 6910194"/>
              <a:gd name="connsiteY1" fmla="*/ 0 h 7930934"/>
              <a:gd name="connsiteX2" fmla="*/ 6858000 w 6910194"/>
              <a:gd name="connsiteY2" fmla="*/ 4397613 h 7930934"/>
              <a:gd name="connsiteX3" fmla="*/ 6819900 w 6910194"/>
              <a:gd name="connsiteY3" fmla="*/ 6914934 h 7930934"/>
              <a:gd name="connsiteX4" fmla="*/ 5563994 w 6910194"/>
              <a:gd name="connsiteY4" fmla="*/ 6908800 h 7930934"/>
              <a:gd name="connsiteX5" fmla="*/ 1626994 w 6910194"/>
              <a:gd name="connsiteY5" fmla="*/ 6921500 h 7930934"/>
              <a:gd name="connsiteX6" fmla="*/ 0 w 6910194"/>
              <a:gd name="connsiteY6" fmla="*/ 7930934 h 7930934"/>
              <a:gd name="connsiteX7" fmla="*/ 4343400 w 6910194"/>
              <a:gd name="connsiteY7" fmla="*/ 3902313 h 7930934"/>
              <a:gd name="connsiteX8" fmla="*/ 6148194 w 6910194"/>
              <a:gd name="connsiteY8" fmla="*/ 50800 h 7930934"/>
              <a:gd name="connsiteX0" fmla="*/ 6173594 w 6910194"/>
              <a:gd name="connsiteY0" fmla="*/ 76200 h 7930934"/>
              <a:gd name="connsiteX1" fmla="*/ 6910194 w 6910194"/>
              <a:gd name="connsiteY1" fmla="*/ 0 h 7930934"/>
              <a:gd name="connsiteX2" fmla="*/ 6858000 w 6910194"/>
              <a:gd name="connsiteY2" fmla="*/ 4397613 h 7930934"/>
              <a:gd name="connsiteX3" fmla="*/ 6819900 w 6910194"/>
              <a:gd name="connsiteY3" fmla="*/ 6914934 h 7930934"/>
              <a:gd name="connsiteX4" fmla="*/ 5563994 w 6910194"/>
              <a:gd name="connsiteY4" fmla="*/ 6908800 h 7930934"/>
              <a:gd name="connsiteX5" fmla="*/ 1626994 w 6910194"/>
              <a:gd name="connsiteY5" fmla="*/ 6921500 h 7930934"/>
              <a:gd name="connsiteX6" fmla="*/ 0 w 6910194"/>
              <a:gd name="connsiteY6" fmla="*/ 7930934 h 7930934"/>
              <a:gd name="connsiteX7" fmla="*/ 4343400 w 6910194"/>
              <a:gd name="connsiteY7" fmla="*/ 3902313 h 7930934"/>
              <a:gd name="connsiteX8" fmla="*/ 6173594 w 6910194"/>
              <a:gd name="connsiteY8" fmla="*/ 76200 h 7930934"/>
              <a:gd name="connsiteX0" fmla="*/ 6019800 w 6756400"/>
              <a:gd name="connsiteY0" fmla="*/ 76200 h 6985000"/>
              <a:gd name="connsiteX1" fmla="*/ 6756400 w 6756400"/>
              <a:gd name="connsiteY1" fmla="*/ 0 h 6985000"/>
              <a:gd name="connsiteX2" fmla="*/ 6704206 w 6756400"/>
              <a:gd name="connsiteY2" fmla="*/ 4397613 h 6985000"/>
              <a:gd name="connsiteX3" fmla="*/ 6666106 w 6756400"/>
              <a:gd name="connsiteY3" fmla="*/ 6914934 h 6985000"/>
              <a:gd name="connsiteX4" fmla="*/ 5410200 w 6756400"/>
              <a:gd name="connsiteY4" fmla="*/ 6908800 h 6985000"/>
              <a:gd name="connsiteX5" fmla="*/ 1473200 w 6756400"/>
              <a:gd name="connsiteY5" fmla="*/ 6921500 h 6985000"/>
              <a:gd name="connsiteX6" fmla="*/ 0 w 6756400"/>
              <a:gd name="connsiteY6" fmla="*/ 6985000 h 6985000"/>
              <a:gd name="connsiteX7" fmla="*/ 4189606 w 6756400"/>
              <a:gd name="connsiteY7" fmla="*/ 3902313 h 6985000"/>
              <a:gd name="connsiteX8" fmla="*/ 6019800 w 6756400"/>
              <a:gd name="connsiteY8" fmla="*/ 76200 h 69850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4953000 w 6299200"/>
              <a:gd name="connsiteY4" fmla="*/ 69088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5054600 w 6299200"/>
              <a:gd name="connsiteY4" fmla="*/ 69088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5245100 w 6299200"/>
              <a:gd name="connsiteY4" fmla="*/ 69342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1016000 w 6299200"/>
              <a:gd name="connsiteY5" fmla="*/ 6921500 h 6953034"/>
              <a:gd name="connsiteX6" fmla="*/ 0 w 6299200"/>
              <a:gd name="connsiteY6" fmla="*/ 6946900 h 6953034"/>
              <a:gd name="connsiteX7" fmla="*/ 3732406 w 6299200"/>
              <a:gd name="connsiteY7" fmla="*/ 3902313 h 6953034"/>
              <a:gd name="connsiteX8" fmla="*/ 5562600 w 6299200"/>
              <a:gd name="connsiteY8" fmla="*/ 76200 h 6953034"/>
              <a:gd name="connsiteX0" fmla="*/ 5562600 w 6299200"/>
              <a:gd name="connsiteY0" fmla="*/ 762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562600 w 6299200"/>
              <a:gd name="connsiteY8" fmla="*/ 76200 h 6953034"/>
              <a:gd name="connsiteX0" fmla="*/ 5613400 w 6299200"/>
              <a:gd name="connsiteY0" fmla="*/ 127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613400 w 6299200"/>
              <a:gd name="connsiteY8" fmla="*/ 12700 h 6953034"/>
              <a:gd name="connsiteX0" fmla="*/ 5562600 w 6299200"/>
              <a:gd name="connsiteY0" fmla="*/ 45719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562600 w 6299200"/>
              <a:gd name="connsiteY8" fmla="*/ 45719 h 6953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99200" h="6953034">
                <a:moveTo>
                  <a:pt x="5562600" y="45719"/>
                </a:moveTo>
                <a:lnTo>
                  <a:pt x="6299200" y="0"/>
                </a:lnTo>
                <a:lnTo>
                  <a:pt x="6247006" y="4397613"/>
                </a:lnTo>
                <a:lnTo>
                  <a:pt x="6247006" y="6953034"/>
                </a:lnTo>
                <a:lnTo>
                  <a:pt x="5245100" y="6934200"/>
                </a:lnTo>
                <a:lnTo>
                  <a:pt x="825500" y="6946900"/>
                </a:lnTo>
                <a:lnTo>
                  <a:pt x="0" y="6946900"/>
                </a:lnTo>
                <a:lnTo>
                  <a:pt x="3732406" y="3902313"/>
                </a:lnTo>
                <a:lnTo>
                  <a:pt x="5562600" y="45719"/>
                </a:lnTo>
                <a:close/>
              </a:path>
            </a:pathLst>
          </a:custGeom>
          <a:gradFill flip="none" rotWithShape="1">
            <a:gsLst>
              <a:gs pos="5000">
                <a:schemeClr val="accent2"/>
              </a:gs>
              <a:gs pos="100000">
                <a:schemeClr val="accent2">
                  <a:lumMod val="50000"/>
                </a:schemeClr>
              </a:gs>
            </a:gsLst>
            <a:lin ang="13200000" scaled="0"/>
            <a:tileRect/>
          </a:grad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a:solidFill>
                <a:srgbClr val="FFFFFF"/>
              </a:solidFill>
              <a:latin typeface="Calibri"/>
            </a:endParaRPr>
          </a:p>
        </p:txBody>
      </p:sp>
      <p:sp>
        <p:nvSpPr>
          <p:cNvPr id="2" name="Прямоугольник 1">
            <a:extLst>
              <a:ext uri="{FF2B5EF4-FFF2-40B4-BE49-F238E27FC236}">
                <a16:creationId xmlns:a16="http://schemas.microsoft.com/office/drawing/2014/main" id="{12AC4948-A7ED-43AE-9AE1-1034D401D0F5}"/>
              </a:ext>
            </a:extLst>
          </p:cNvPr>
          <p:cNvSpPr/>
          <p:nvPr userDrawn="1"/>
        </p:nvSpPr>
        <p:spPr>
          <a:xfrm>
            <a:off x="8433880" y="2996120"/>
            <a:ext cx="758757" cy="5642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Freeform 131">
            <a:extLst>
              <a:ext uri="{FF2B5EF4-FFF2-40B4-BE49-F238E27FC236}">
                <a16:creationId xmlns:a16="http://schemas.microsoft.com/office/drawing/2014/main" id="{E271C5CC-6FD4-43ED-B7ED-2988CB8AA1B6}"/>
              </a:ext>
            </a:extLst>
          </p:cNvPr>
          <p:cNvSpPr>
            <a:spLocks/>
          </p:cNvSpPr>
          <p:nvPr userDrawn="1"/>
        </p:nvSpPr>
        <p:spPr bwMode="auto">
          <a:xfrm>
            <a:off x="1534321" y="1250043"/>
            <a:ext cx="9618660" cy="6113975"/>
          </a:xfrm>
          <a:custGeom>
            <a:avLst/>
            <a:gdLst>
              <a:gd name="connsiteX0" fmla="*/ 9162777 w 9367131"/>
              <a:gd name="connsiteY0" fmla="*/ 0 h 5954094"/>
              <a:gd name="connsiteX1" fmla="*/ 9367131 w 9367131"/>
              <a:gd name="connsiteY1" fmla="*/ 482672 h 5954094"/>
              <a:gd name="connsiteX2" fmla="*/ 9171075 w 9367131"/>
              <a:gd name="connsiteY2" fmla="*/ 482672 h 5954094"/>
              <a:gd name="connsiteX3" fmla="*/ 8258220 w 9367131"/>
              <a:gd name="connsiteY3" fmla="*/ 2548006 h 5954094"/>
              <a:gd name="connsiteX4" fmla="*/ 4343320 w 9367131"/>
              <a:gd name="connsiteY4" fmla="*/ 5954094 h 5954094"/>
              <a:gd name="connsiteX5" fmla="*/ 0 w 9367131"/>
              <a:gd name="connsiteY5" fmla="*/ 5954094 h 5954094"/>
              <a:gd name="connsiteX6" fmla="*/ 7459473 w 9367131"/>
              <a:gd name="connsiteY6" fmla="*/ 2548006 h 5954094"/>
              <a:gd name="connsiteX7" fmla="*/ 7459472 w 9367131"/>
              <a:gd name="connsiteY7" fmla="*/ 2548006 h 5954094"/>
              <a:gd name="connsiteX8" fmla="*/ 8735395 w 9367131"/>
              <a:gd name="connsiteY8" fmla="*/ 500929 h 5954094"/>
              <a:gd name="connsiteX9" fmla="*/ 8535189 w 9367131"/>
              <a:gd name="connsiteY9" fmla="*/ 500929 h 5954094"/>
              <a:gd name="connsiteX10" fmla="*/ 9162777 w 9367131"/>
              <a:gd name="connsiteY10" fmla="*/ 0 h 5954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67131" h="5954094">
                <a:moveTo>
                  <a:pt x="9162777" y="0"/>
                </a:moveTo>
                <a:lnTo>
                  <a:pt x="9367131" y="482672"/>
                </a:lnTo>
                <a:lnTo>
                  <a:pt x="9171075" y="482672"/>
                </a:lnTo>
                <a:lnTo>
                  <a:pt x="8258220" y="2548006"/>
                </a:lnTo>
                <a:lnTo>
                  <a:pt x="4343320" y="5954094"/>
                </a:lnTo>
                <a:lnTo>
                  <a:pt x="0" y="5954094"/>
                </a:lnTo>
                <a:lnTo>
                  <a:pt x="7459473" y="2548006"/>
                </a:lnTo>
                <a:lnTo>
                  <a:pt x="7459472" y="2548006"/>
                </a:lnTo>
                <a:lnTo>
                  <a:pt x="8735395" y="500929"/>
                </a:lnTo>
                <a:lnTo>
                  <a:pt x="8535189" y="500929"/>
                </a:lnTo>
                <a:lnTo>
                  <a:pt x="9162777" y="0"/>
                </a:lnTo>
                <a:close/>
              </a:path>
            </a:pathLst>
          </a:cu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en-US" sz="450" b="1" kern="0">
              <a:solidFill>
                <a:srgbClr val="FFFFFF"/>
              </a:solidFill>
              <a:latin typeface="Calibri"/>
            </a:endParaRPr>
          </a:p>
        </p:txBody>
      </p:sp>
      <p:sp>
        <p:nvSpPr>
          <p:cNvPr id="11" name="Прямоугольник 10">
            <a:extLst>
              <a:ext uri="{FF2B5EF4-FFF2-40B4-BE49-F238E27FC236}">
                <a16:creationId xmlns:a16="http://schemas.microsoft.com/office/drawing/2014/main" id="{DC96F624-DDCD-4056-84D4-FE5406A64CE8}"/>
              </a:ext>
            </a:extLst>
          </p:cNvPr>
          <p:cNvSpPr/>
          <p:nvPr userDrawn="1"/>
        </p:nvSpPr>
        <p:spPr>
          <a:xfrm>
            <a:off x="5982510" y="3988341"/>
            <a:ext cx="758757" cy="5642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477437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Begijonov Makhmudbek</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42559059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pos="279" userDrawn="1">
          <p15:clr>
            <a:srgbClr val="FBAE40"/>
          </p15:clr>
        </p15:guide>
        <p15:guide id="4" pos="7401" userDrawn="1">
          <p15:clr>
            <a:srgbClr val="FBAE40"/>
          </p15:clr>
        </p15:guide>
        <p15:guide id="5" orient="horz" pos="323" userDrawn="1">
          <p15:clr>
            <a:srgbClr val="FBAE40"/>
          </p15:clr>
        </p15:guide>
        <p15:guide id="6" orient="horz" pos="4065"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3_Заголовок и объект">
    <p:spTree>
      <p:nvGrpSpPr>
        <p:cNvPr id="1" name=""/>
        <p:cNvGrpSpPr/>
        <p:nvPr/>
      </p:nvGrpSpPr>
      <p:grpSpPr>
        <a:xfrm>
          <a:off x="0" y="0"/>
          <a:ext cx="0" cy="0"/>
          <a:chOff x="0" y="0"/>
          <a:chExt cx="0" cy="0"/>
        </a:xfrm>
      </p:grpSpPr>
      <p:sp>
        <p:nvSpPr>
          <p:cNvPr id="3" name="Рисунок 2">
            <a:extLst>
              <a:ext uri="{FF2B5EF4-FFF2-40B4-BE49-F238E27FC236}">
                <a16:creationId xmlns:a16="http://schemas.microsoft.com/office/drawing/2014/main" id="{922A43EE-37ED-0EF7-321F-44564C1CAB0A}"/>
              </a:ext>
            </a:extLst>
          </p:cNvPr>
          <p:cNvSpPr>
            <a:spLocks noGrp="1"/>
          </p:cNvSpPr>
          <p:nvPr>
            <p:ph type="pic" sz="quarter" idx="13"/>
          </p:nvPr>
        </p:nvSpPr>
        <p:spPr>
          <a:xfrm>
            <a:off x="5353566" y="392400"/>
            <a:ext cx="6073200" cy="6073200"/>
          </a:xfrm>
          <a:prstGeom prst="ellipse">
            <a:avLst/>
          </a:prstGeom>
          <a:pattFill prst="pct5">
            <a:fgClr>
              <a:schemeClr val="accent1"/>
            </a:fgClr>
            <a:bgClr>
              <a:schemeClr val="bg1"/>
            </a:bgClr>
          </a:pattFill>
          <a:ln w="6350">
            <a:solidFill>
              <a:schemeClr val="accent2">
                <a:lumMod val="40000"/>
                <a:lumOff val="60000"/>
              </a:schemeClr>
            </a:solidFill>
          </a:ln>
        </p:spPr>
        <p:txBody>
          <a:bodyPr/>
          <a:lstStyle>
            <a:lvl1pPr>
              <a:defRPr lang="ru-RU" dirty="0"/>
            </a:lvl1pPr>
          </a:lstStyle>
          <a:p>
            <a:pPr lvl="0"/>
            <a:endParaRPr lang="ru-RU" dirty="0"/>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137079699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pos="279" userDrawn="1">
          <p15:clr>
            <a:srgbClr val="FBAE40"/>
          </p15:clr>
        </p15:guide>
        <p15:guide id="4" pos="7401" userDrawn="1">
          <p15:clr>
            <a:srgbClr val="FBAE40"/>
          </p15:clr>
        </p15:guide>
        <p15:guide id="5" orient="horz" pos="323" userDrawn="1">
          <p15:clr>
            <a:srgbClr val="FBAE40"/>
          </p15:clr>
        </p15:guide>
        <p15:guide id="6" orient="horz" pos="4065"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2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52737793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Заголовок и объект">
    <p:spTree>
      <p:nvGrpSpPr>
        <p:cNvPr id="1" name=""/>
        <p:cNvGrpSpPr/>
        <p:nvPr/>
      </p:nvGrpSpPr>
      <p:grpSpPr>
        <a:xfrm>
          <a:off x="0" y="0"/>
          <a:ext cx="0" cy="0"/>
          <a:chOff x="0" y="0"/>
          <a:chExt cx="0" cy="0"/>
        </a:xfrm>
      </p:grpSpPr>
      <p:sp>
        <p:nvSpPr>
          <p:cNvPr id="5" name="Овал 74">
            <a:extLst>
              <a:ext uri="{FF2B5EF4-FFF2-40B4-BE49-F238E27FC236}">
                <a16:creationId xmlns:a16="http://schemas.microsoft.com/office/drawing/2014/main" id="{C4DFF94C-E145-478A-8203-B269E81912C7}"/>
              </a:ext>
            </a:extLst>
          </p:cNvPr>
          <p:cNvSpPr/>
          <p:nvPr userDrawn="1"/>
        </p:nvSpPr>
        <p:spPr>
          <a:xfrm>
            <a:off x="-4624347" y="-1321300"/>
            <a:ext cx="10207543" cy="10207538"/>
          </a:xfrm>
          <a:prstGeom prst="ellipse">
            <a:avLst/>
          </a:pr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err="1">
              <a:solidFill>
                <a:srgbClr val="FFFFFF"/>
              </a:solidFill>
              <a:latin typeface="Calibri"/>
            </a:endParaRPr>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37155"/>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3" name="Рисунок 2">
            <a:extLst>
              <a:ext uri="{FF2B5EF4-FFF2-40B4-BE49-F238E27FC236}">
                <a16:creationId xmlns:a16="http://schemas.microsoft.com/office/drawing/2014/main" id="{B8E443D3-C989-420C-939B-BB36148DB93A}"/>
              </a:ext>
            </a:extLst>
          </p:cNvPr>
          <p:cNvSpPr>
            <a:spLocks noGrp="1"/>
          </p:cNvSpPr>
          <p:nvPr>
            <p:ph type="pic" sz="quarter" idx="13"/>
          </p:nvPr>
        </p:nvSpPr>
        <p:spPr>
          <a:xfrm>
            <a:off x="97631" y="1966913"/>
            <a:ext cx="5941218" cy="3550443"/>
          </a:xfrm>
          <a:prstGeom prst="rect">
            <a:avLst/>
          </a:prstGeom>
          <a:pattFill prst="pct10">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368085364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4_Заголовок и объект">
    <p:spTree>
      <p:nvGrpSpPr>
        <p:cNvPr id="1" name=""/>
        <p:cNvGrpSpPr/>
        <p:nvPr/>
      </p:nvGrpSpPr>
      <p:grpSpPr>
        <a:xfrm>
          <a:off x="0" y="0"/>
          <a:ext cx="0" cy="0"/>
          <a:chOff x="0" y="0"/>
          <a:chExt cx="0" cy="0"/>
        </a:xfrm>
      </p:grpSpPr>
      <p:sp>
        <p:nvSpPr>
          <p:cNvPr id="2" name="Рисунок 2">
            <a:extLst>
              <a:ext uri="{FF2B5EF4-FFF2-40B4-BE49-F238E27FC236}">
                <a16:creationId xmlns:a16="http://schemas.microsoft.com/office/drawing/2014/main" id="{4757B6DF-076E-361C-332D-A0EB864637F0}"/>
              </a:ext>
            </a:extLst>
          </p:cNvPr>
          <p:cNvSpPr>
            <a:spLocks noGrp="1"/>
          </p:cNvSpPr>
          <p:nvPr>
            <p:ph type="pic" sz="quarter" idx="11"/>
          </p:nvPr>
        </p:nvSpPr>
        <p:spPr>
          <a:xfrm>
            <a:off x="-3808195" y="-1577499"/>
            <a:ext cx="10012998" cy="10012998"/>
          </a:xfrm>
          <a:prstGeom prst="ellipse">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6817488" y="337155"/>
            <a:ext cx="4222516" cy="701731"/>
          </a:xfrm>
          <a:prstGeom prst="rect">
            <a:avLst/>
          </a:prstGeom>
        </p:spPr>
        <p:txBody>
          <a:bodyPr wrap="square">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11042667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Заголовок и объект">
    <p:spTree>
      <p:nvGrpSpPr>
        <p:cNvPr id="1" name=""/>
        <p:cNvGrpSpPr/>
        <p:nvPr/>
      </p:nvGrpSpPr>
      <p:grpSpPr>
        <a:xfrm>
          <a:off x="0" y="0"/>
          <a:ext cx="0" cy="0"/>
          <a:chOff x="0" y="0"/>
          <a:chExt cx="0" cy="0"/>
        </a:xfrm>
      </p:grpSpPr>
      <p:sp>
        <p:nvSpPr>
          <p:cNvPr id="5" name="Овал 74">
            <a:extLst>
              <a:ext uri="{FF2B5EF4-FFF2-40B4-BE49-F238E27FC236}">
                <a16:creationId xmlns:a16="http://schemas.microsoft.com/office/drawing/2014/main" id="{C4DFF94C-E145-478A-8203-B269E81912C7}"/>
              </a:ext>
            </a:extLst>
          </p:cNvPr>
          <p:cNvSpPr/>
          <p:nvPr userDrawn="1"/>
        </p:nvSpPr>
        <p:spPr>
          <a:xfrm>
            <a:off x="5751038" y="-1321300"/>
            <a:ext cx="10207543" cy="10207538"/>
          </a:xfrm>
          <a:prstGeom prst="ellipse">
            <a:avLst/>
          </a:pr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err="1">
              <a:solidFill>
                <a:srgbClr val="FFFFFF"/>
              </a:solidFill>
              <a:latin typeface="Calibri"/>
            </a:endParaRPr>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37155"/>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pic>
        <p:nvPicPr>
          <p:cNvPr id="6" name="Picture 6">
            <a:extLst>
              <a:ext uri="{FF2B5EF4-FFF2-40B4-BE49-F238E27FC236}">
                <a16:creationId xmlns:a16="http://schemas.microsoft.com/office/drawing/2014/main" id="{9A2B306E-0650-4283-89A9-0E227DF5C62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3653557" y="953950"/>
            <a:ext cx="9148043" cy="6076437"/>
          </a:xfrm>
          <a:prstGeom prst="rect">
            <a:avLst/>
          </a:prstGeom>
        </p:spPr>
      </p:pic>
      <p:sp>
        <p:nvSpPr>
          <p:cNvPr id="3" name="Рисунок 2">
            <a:extLst>
              <a:ext uri="{FF2B5EF4-FFF2-40B4-BE49-F238E27FC236}">
                <a16:creationId xmlns:a16="http://schemas.microsoft.com/office/drawing/2014/main" id="{B8E443D3-C989-420C-939B-BB36148DB93A}"/>
              </a:ext>
            </a:extLst>
          </p:cNvPr>
          <p:cNvSpPr>
            <a:spLocks noGrp="1"/>
          </p:cNvSpPr>
          <p:nvPr>
            <p:ph type="pic" sz="quarter" idx="13"/>
          </p:nvPr>
        </p:nvSpPr>
        <p:spPr>
          <a:xfrm>
            <a:off x="5310656" y="1966913"/>
            <a:ext cx="5941218" cy="3550443"/>
          </a:xfrm>
          <a:prstGeom prst="rect">
            <a:avLst/>
          </a:prstGeom>
          <a:pattFill prst="pct10">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60252205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5_Заголовок и объект">
    <p:spTree>
      <p:nvGrpSpPr>
        <p:cNvPr id="1" name=""/>
        <p:cNvGrpSpPr/>
        <p:nvPr/>
      </p:nvGrpSpPr>
      <p:grpSpPr>
        <a:xfrm>
          <a:off x="0" y="0"/>
          <a:ext cx="0" cy="0"/>
          <a:chOff x="0" y="0"/>
          <a:chExt cx="0" cy="0"/>
        </a:xfrm>
      </p:grpSpPr>
      <p:sp>
        <p:nvSpPr>
          <p:cNvPr id="2" name="Рисунок 2">
            <a:extLst>
              <a:ext uri="{FF2B5EF4-FFF2-40B4-BE49-F238E27FC236}">
                <a16:creationId xmlns:a16="http://schemas.microsoft.com/office/drawing/2014/main" id="{6D9ED8E7-9D83-A48E-E146-0DD50B3F2F46}"/>
              </a:ext>
            </a:extLst>
          </p:cNvPr>
          <p:cNvSpPr>
            <a:spLocks noGrp="1"/>
          </p:cNvSpPr>
          <p:nvPr>
            <p:ph type="pic" sz="quarter" idx="11"/>
          </p:nvPr>
        </p:nvSpPr>
        <p:spPr>
          <a:xfrm>
            <a:off x="5216699" y="-1577499"/>
            <a:ext cx="10012998" cy="10012998"/>
          </a:xfrm>
          <a:prstGeom prst="ellipse">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37155"/>
            <a:ext cx="4075135" cy="1311128"/>
          </a:xfrm>
          <a:prstGeom prst="rect">
            <a:avLst/>
          </a:prstGeom>
        </p:spPr>
        <p:txBody>
          <a:bodyPr wrap="square">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0729297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Заголовок и объект">
    <p:spTree>
      <p:nvGrpSpPr>
        <p:cNvPr id="1" name=""/>
        <p:cNvGrpSpPr/>
        <p:nvPr/>
      </p:nvGrpSpPr>
      <p:grpSpPr>
        <a:xfrm>
          <a:off x="0" y="0"/>
          <a:ext cx="0" cy="0"/>
          <a:chOff x="0" y="0"/>
          <a:chExt cx="0" cy="0"/>
        </a:xfrm>
      </p:grpSpPr>
      <p:sp>
        <p:nvSpPr>
          <p:cNvPr id="8" name="Рисунок 2">
            <a:extLst>
              <a:ext uri="{FF2B5EF4-FFF2-40B4-BE49-F238E27FC236}">
                <a16:creationId xmlns:a16="http://schemas.microsoft.com/office/drawing/2014/main" id="{136B3A4F-4D8A-40B4-95C9-5200B96EE4BD}"/>
              </a:ext>
            </a:extLst>
          </p:cNvPr>
          <p:cNvSpPr>
            <a:spLocks noGrp="1"/>
          </p:cNvSpPr>
          <p:nvPr>
            <p:ph type="pic" sz="quarter" idx="13"/>
          </p:nvPr>
        </p:nvSpPr>
        <p:spPr>
          <a:xfrm>
            <a:off x="-5217" y="-522"/>
            <a:ext cx="12192000" cy="3606790"/>
          </a:xfrm>
          <a:prstGeom prst="rect">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838200" y="1355142"/>
            <a:ext cx="10515600" cy="701731"/>
          </a:xfrm>
          <a:prstGeom prst="rect">
            <a:avLst/>
          </a:prstGeom>
        </p:spPr>
        <p:txBody>
          <a:bodyPr>
            <a:spAutoFit/>
          </a:bodyPr>
          <a:lstStyle>
            <a:lvl1pPr algn="ctr">
              <a:defRPr>
                <a:solidFill>
                  <a:schemeClr val="bg1"/>
                </a:solidFill>
              </a:defRPr>
            </a:lvl1pPr>
          </a:lstStyle>
          <a:p>
            <a:r>
              <a:rPr lang="ru-RU" dirty="0"/>
              <a:t>Образец заголовка</a:t>
            </a:r>
          </a:p>
        </p:txBody>
      </p:sp>
    </p:spTree>
    <p:extLst>
      <p:ext uri="{BB962C8B-B14F-4D97-AF65-F5344CB8AC3E}">
        <p14:creationId xmlns:p14="http://schemas.microsoft.com/office/powerpoint/2010/main" val="163634907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255">
          <p15:clr>
            <a:srgbClr val="FBAE40"/>
          </p15:clr>
        </p15:guide>
        <p15:guide id="6" orient="horz" pos="4065">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15" name="Рисунок 2">
            <a:extLst>
              <a:ext uri="{FF2B5EF4-FFF2-40B4-BE49-F238E27FC236}">
                <a16:creationId xmlns:a16="http://schemas.microsoft.com/office/drawing/2014/main" id="{7093EDD3-4480-4049-A82A-D4049AC31133}"/>
              </a:ext>
            </a:extLst>
          </p:cNvPr>
          <p:cNvSpPr>
            <a:spLocks noGrp="1"/>
          </p:cNvSpPr>
          <p:nvPr>
            <p:ph type="pic" sz="quarter" idx="13"/>
          </p:nvPr>
        </p:nvSpPr>
        <p:spPr>
          <a:xfrm>
            <a:off x="1321383" y="1724743"/>
            <a:ext cx="2386800" cy="2386800"/>
          </a:xfrm>
          <a:prstGeom prst="ellipse">
            <a:avLst/>
          </a:prstGeom>
          <a:pattFill prst="pct5">
            <a:fgClr>
              <a:schemeClr val="accent1"/>
            </a:fgClr>
            <a:bgClr>
              <a:schemeClr val="bg1"/>
            </a:bgClr>
          </a:pattFill>
          <a:ln>
            <a:noFill/>
          </a:ln>
        </p:spPr>
        <p:txBody>
          <a:bodyPr/>
          <a:lstStyle/>
          <a:p>
            <a:endParaRPr lang="ru-RU"/>
          </a:p>
        </p:txBody>
      </p:sp>
      <p:sp>
        <p:nvSpPr>
          <p:cNvPr id="16" name="Рисунок 2">
            <a:extLst>
              <a:ext uri="{FF2B5EF4-FFF2-40B4-BE49-F238E27FC236}">
                <a16:creationId xmlns:a16="http://schemas.microsoft.com/office/drawing/2014/main" id="{FC1E6A4A-E2C0-4D63-BE71-37308DE75629}"/>
              </a:ext>
            </a:extLst>
          </p:cNvPr>
          <p:cNvSpPr>
            <a:spLocks noGrp="1"/>
          </p:cNvSpPr>
          <p:nvPr>
            <p:ph type="pic" sz="quarter" idx="14"/>
          </p:nvPr>
        </p:nvSpPr>
        <p:spPr>
          <a:xfrm>
            <a:off x="4866863" y="1724743"/>
            <a:ext cx="2386800" cy="2386800"/>
          </a:xfrm>
          <a:prstGeom prst="ellipse">
            <a:avLst/>
          </a:prstGeom>
          <a:pattFill prst="pct5">
            <a:fgClr>
              <a:schemeClr val="accent1"/>
            </a:fgClr>
            <a:bgClr>
              <a:schemeClr val="bg1"/>
            </a:bgClr>
          </a:pattFill>
          <a:ln>
            <a:noFill/>
          </a:ln>
        </p:spPr>
        <p:txBody>
          <a:bodyPr/>
          <a:lstStyle/>
          <a:p>
            <a:endParaRPr lang="ru-RU"/>
          </a:p>
        </p:txBody>
      </p:sp>
      <p:sp>
        <p:nvSpPr>
          <p:cNvPr id="17" name="Рисунок 2">
            <a:extLst>
              <a:ext uri="{FF2B5EF4-FFF2-40B4-BE49-F238E27FC236}">
                <a16:creationId xmlns:a16="http://schemas.microsoft.com/office/drawing/2014/main" id="{94FFDAA4-2EF4-4DE6-9E1D-73216D165172}"/>
              </a:ext>
            </a:extLst>
          </p:cNvPr>
          <p:cNvSpPr>
            <a:spLocks noGrp="1"/>
          </p:cNvSpPr>
          <p:nvPr>
            <p:ph type="pic" sz="quarter" idx="15"/>
          </p:nvPr>
        </p:nvSpPr>
        <p:spPr>
          <a:xfrm>
            <a:off x="8412344" y="1724743"/>
            <a:ext cx="2386800" cy="2386800"/>
          </a:xfrm>
          <a:prstGeom prst="ellipse">
            <a:avLst/>
          </a:prstGeom>
          <a:pattFill prst="pct5">
            <a:fgClr>
              <a:schemeClr val="accent1"/>
            </a:fgClr>
            <a:bgClr>
              <a:schemeClr val="bg1"/>
            </a:bgClr>
          </a:pattFill>
          <a:ln>
            <a:noFill/>
          </a:ln>
        </p:spPr>
        <p:txBody>
          <a:bodyPr/>
          <a:lstStyle/>
          <a:p>
            <a:endParaRPr lang="ru-RU"/>
          </a:p>
        </p:txBody>
      </p:sp>
    </p:spTree>
    <p:extLst>
      <p:ext uri="{BB962C8B-B14F-4D97-AF65-F5344CB8AC3E}">
        <p14:creationId xmlns:p14="http://schemas.microsoft.com/office/powerpoint/2010/main" val="137820438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85" name="Рисунок 82">
            <a:extLst>
              <a:ext uri="{FF2B5EF4-FFF2-40B4-BE49-F238E27FC236}">
                <a16:creationId xmlns:a16="http://schemas.microsoft.com/office/drawing/2014/main" id="{1E60C6E6-E49D-4E31-82A2-A999DF68C821}"/>
              </a:ext>
            </a:extLst>
          </p:cNvPr>
          <p:cNvSpPr>
            <a:spLocks noGrp="1"/>
          </p:cNvSpPr>
          <p:nvPr>
            <p:ph type="pic" sz="quarter" idx="12"/>
          </p:nvPr>
        </p:nvSpPr>
        <p:spPr>
          <a:xfrm>
            <a:off x="7986713" y="4576763"/>
            <a:ext cx="3110590" cy="2333625"/>
          </a:xfrm>
          <a:prstGeom prst="roundRect">
            <a:avLst>
              <a:gd name="adj" fmla="val 1565"/>
            </a:avLst>
          </a:prstGeom>
          <a:pattFill prst="pct5">
            <a:fgClr>
              <a:schemeClr val="accent1"/>
            </a:fgClr>
            <a:bgClr>
              <a:schemeClr val="bg1"/>
            </a:bgClr>
          </a:pattFill>
        </p:spPr>
        <p:txBody>
          <a:bodyPr anchor="ctr"/>
          <a:lstStyle>
            <a:lvl1pPr marL="0" indent="0" algn="ctr">
              <a:buNone/>
              <a:defRPr/>
            </a:lvl1pPr>
          </a:lstStyle>
          <a:p>
            <a:endParaRPr lang="ru-RU" dirty="0"/>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2" name="AutoShape 4">
            <a:extLst>
              <a:ext uri="{FF2B5EF4-FFF2-40B4-BE49-F238E27FC236}">
                <a16:creationId xmlns:a16="http://schemas.microsoft.com/office/drawing/2014/main" id="{75E5B588-7114-4246-AAB0-258581938DBE}"/>
              </a:ext>
            </a:extLst>
          </p:cNvPr>
          <p:cNvSpPr>
            <a:spLocks noChangeAspect="1" noChangeArrowheads="1"/>
          </p:cNvSpPr>
          <p:nvPr userDrawn="1"/>
        </p:nvSpPr>
        <p:spPr bwMode="auto">
          <a:xfrm>
            <a:off x="5943600" y="338468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1" name="Рисунок 73">
            <a:extLst>
              <a:ext uri="{FF2B5EF4-FFF2-40B4-BE49-F238E27FC236}">
                <a16:creationId xmlns:a16="http://schemas.microsoft.com/office/drawing/2014/main" id="{F818671B-5820-427D-AF49-A5299E9923DA}"/>
              </a:ext>
            </a:extLst>
          </p:cNvPr>
          <p:cNvSpPr>
            <a:spLocks noGrp="1"/>
          </p:cNvSpPr>
          <p:nvPr>
            <p:ph type="pic" sz="quarter" idx="10"/>
          </p:nvPr>
        </p:nvSpPr>
        <p:spPr>
          <a:xfrm>
            <a:off x="3862388" y="3607594"/>
            <a:ext cx="4557712" cy="2845594"/>
          </a:xfrm>
          <a:prstGeom prst="rect">
            <a:avLst/>
          </a:prstGeom>
          <a:pattFill prst="pct5">
            <a:fgClr>
              <a:schemeClr val="accent1"/>
            </a:fgClr>
            <a:bgClr>
              <a:schemeClr val="bg1"/>
            </a:bgClr>
          </a:pattFill>
        </p:spPr>
        <p:txBody>
          <a:bodyPr/>
          <a:lstStyle/>
          <a:p>
            <a:endParaRPr lang="ru-RU"/>
          </a:p>
        </p:txBody>
      </p:sp>
      <p:sp>
        <p:nvSpPr>
          <p:cNvPr id="83" name="Рисунок 82">
            <a:extLst>
              <a:ext uri="{FF2B5EF4-FFF2-40B4-BE49-F238E27FC236}">
                <a16:creationId xmlns:a16="http://schemas.microsoft.com/office/drawing/2014/main" id="{8D781D7D-BA30-4009-B3C4-207BBDFD0A87}"/>
              </a:ext>
            </a:extLst>
          </p:cNvPr>
          <p:cNvSpPr>
            <a:spLocks noGrp="1"/>
          </p:cNvSpPr>
          <p:nvPr>
            <p:ph type="pic" sz="quarter" idx="11"/>
          </p:nvPr>
        </p:nvSpPr>
        <p:spPr>
          <a:xfrm>
            <a:off x="1178842" y="4341203"/>
            <a:ext cx="2321595" cy="3102585"/>
          </a:xfrm>
          <a:prstGeom prst="roundRect">
            <a:avLst>
              <a:gd name="adj" fmla="val 1565"/>
            </a:avLst>
          </a:prstGeom>
          <a:pattFill prst="pct5">
            <a:fgClr>
              <a:schemeClr val="accent1"/>
            </a:fgClr>
            <a:bgClr>
              <a:schemeClr val="bg1"/>
            </a:bgClr>
          </a:pattFill>
        </p:spPr>
        <p:txBody>
          <a:bodyPr anchor="ctr"/>
          <a:lstStyle>
            <a:lvl1pPr marL="0" indent="0" algn="ctr">
              <a:buNone/>
              <a:defRPr/>
            </a:lvl1pPr>
          </a:lstStyle>
          <a:p>
            <a:endParaRPr lang="ru-RU" dirty="0"/>
          </a:p>
        </p:txBody>
      </p:sp>
    </p:spTree>
    <p:extLst>
      <p:ext uri="{BB962C8B-B14F-4D97-AF65-F5344CB8AC3E}">
        <p14:creationId xmlns:p14="http://schemas.microsoft.com/office/powerpoint/2010/main" val="29381823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6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2" name="AutoShape 4">
            <a:extLst>
              <a:ext uri="{FF2B5EF4-FFF2-40B4-BE49-F238E27FC236}">
                <a16:creationId xmlns:a16="http://schemas.microsoft.com/office/drawing/2014/main" id="{75E5B588-7114-4246-AAB0-258581938DBE}"/>
              </a:ext>
            </a:extLst>
          </p:cNvPr>
          <p:cNvSpPr>
            <a:spLocks noChangeAspect="1" noChangeArrowheads="1"/>
          </p:cNvSpPr>
          <p:nvPr userDrawn="1"/>
        </p:nvSpPr>
        <p:spPr bwMode="auto">
          <a:xfrm>
            <a:off x="5943600" y="338468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Рисунок 2">
            <a:extLst>
              <a:ext uri="{FF2B5EF4-FFF2-40B4-BE49-F238E27FC236}">
                <a16:creationId xmlns:a16="http://schemas.microsoft.com/office/drawing/2014/main" id="{0DD5E299-FA48-80FC-2F7B-26944CEDFA09}"/>
              </a:ext>
            </a:extLst>
          </p:cNvPr>
          <p:cNvSpPr>
            <a:spLocks noGrp="1"/>
          </p:cNvSpPr>
          <p:nvPr>
            <p:ph type="pic" sz="quarter" idx="11"/>
          </p:nvPr>
        </p:nvSpPr>
        <p:spPr>
          <a:xfrm>
            <a:off x="1089501" y="3537087"/>
            <a:ext cx="10012998" cy="10012998"/>
          </a:xfrm>
          <a:prstGeom prst="ellipse">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41482603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7" name="Заголовок 2">
            <a:extLst>
              <a:ext uri="{FF2B5EF4-FFF2-40B4-BE49-F238E27FC236}">
                <a16:creationId xmlns:a16="http://schemas.microsoft.com/office/drawing/2014/main" id="{63625772-4B94-463A-AF84-929C60827F5D}"/>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solidFill>
                <a:latin typeface="Oswald Light" pitchFamily="2" charset="-52"/>
                <a:ea typeface="VTB Group Cond Book" panose="020B0506050504020204" pitchFamily="34" charset="0"/>
              </a:rPr>
              <a:t>2023 yil 7-29 aprel “Xakaton” </a:t>
            </a:r>
            <a:endParaRPr lang="ru-RU" sz="1200" b="0" dirty="0">
              <a:solidFill>
                <a:schemeClr val="bg1"/>
              </a:solidFill>
              <a:latin typeface="Oswald Light" pitchFamily="2" charset="-52"/>
              <a:ea typeface="VTB Group Cond Book" panose="020B0506050504020204" pitchFamily="34" charset="0"/>
            </a:endParaRPr>
          </a:p>
        </p:txBody>
      </p:sp>
    </p:spTree>
    <p:extLst>
      <p:ext uri="{BB962C8B-B14F-4D97-AF65-F5344CB8AC3E}">
        <p14:creationId xmlns:p14="http://schemas.microsoft.com/office/powerpoint/2010/main" val="9970613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71722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Титульный слайд">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8" name="Заголовок 9">
            <a:extLst>
              <a:ext uri="{FF2B5EF4-FFF2-40B4-BE49-F238E27FC236}">
                <a16:creationId xmlns:a16="http://schemas.microsoft.com/office/drawing/2014/main" id="{4B6D3DEB-7D50-4F8B-A4EB-8B8DACAA64B5}"/>
              </a:ext>
            </a:extLst>
          </p:cNvPr>
          <p:cNvSpPr>
            <a:spLocks noGrp="1"/>
          </p:cNvSpPr>
          <p:nvPr>
            <p:ph type="title"/>
          </p:nvPr>
        </p:nvSpPr>
        <p:spPr>
          <a:xfrm>
            <a:off x="339210" y="340562"/>
            <a:ext cx="10515600" cy="701731"/>
          </a:xfrm>
          <a:prstGeom prst="rect">
            <a:avLst/>
          </a:prstGeom>
        </p:spPr>
        <p:txBody>
          <a:bodyPr>
            <a:spAutoFit/>
          </a:bodyPr>
          <a:lstStyle/>
          <a:p>
            <a:r>
              <a:rPr lang="ru-RU" dirty="0"/>
              <a:t>Образец заголовка</a:t>
            </a:r>
          </a:p>
        </p:txBody>
      </p:sp>
      <p:sp>
        <p:nvSpPr>
          <p:cNvPr id="9" name="Заголовок 2">
            <a:extLst>
              <a:ext uri="{FF2B5EF4-FFF2-40B4-BE49-F238E27FC236}">
                <a16:creationId xmlns:a16="http://schemas.microsoft.com/office/drawing/2014/main" id="{F0B8FE2C-96E3-444B-9949-E1D53543D75F}"/>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solidFill>
                <a:latin typeface="Oswald Light" pitchFamily="2" charset="-52"/>
                <a:ea typeface="VTB Group Cond Book" panose="020B0506050504020204" pitchFamily="34" charset="0"/>
              </a:rPr>
              <a:t>2023 yil 7-29 aprel “Xakaton” </a:t>
            </a:r>
            <a:endParaRPr lang="ru-RU" sz="1200" b="0" dirty="0">
              <a:solidFill>
                <a:schemeClr val="bg1"/>
              </a:solidFill>
              <a:latin typeface="Oswald Light" pitchFamily="2" charset="-52"/>
              <a:ea typeface="VTB Group Cond Book" panose="020B0506050504020204" pitchFamily="34" charset="0"/>
            </a:endParaRPr>
          </a:p>
        </p:txBody>
      </p:sp>
    </p:spTree>
    <p:extLst>
      <p:ext uri="{BB962C8B-B14F-4D97-AF65-F5344CB8AC3E}">
        <p14:creationId xmlns:p14="http://schemas.microsoft.com/office/powerpoint/2010/main" val="308272885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Нижний колонтитул 7">
            <a:extLst>
              <a:ext uri="{FF2B5EF4-FFF2-40B4-BE49-F238E27FC236}">
                <a16:creationId xmlns:a16="http://schemas.microsoft.com/office/drawing/2014/main" id="{CD85FC0D-9464-4538-8E32-A864AF617F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Tree>
    <p:extLst>
      <p:ext uri="{BB962C8B-B14F-4D97-AF65-F5344CB8AC3E}">
        <p14:creationId xmlns:p14="http://schemas.microsoft.com/office/powerpoint/2010/main" val="738555044"/>
      </p:ext>
    </p:extLst>
  </p:cSld>
  <p:clrMap bg1="lt1" tx1="dk1" bg2="lt2" tx2="dk2" accent1="accent1" accent2="accent2" accent3="accent3" accent4="accent4" accent5="accent5" accent6="accent6" hlink="hlink" folHlink="folHlink"/>
  <p:sldLayoutIdLst>
    <p:sldLayoutId id="2147483649" r:id="rId1"/>
    <p:sldLayoutId id="2147483691" r:id="rId2"/>
    <p:sldLayoutId id="2147483661" r:id="rId3"/>
    <p:sldLayoutId id="2147483650" r:id="rId4"/>
    <p:sldLayoutId id="2147483684" r:id="rId5"/>
    <p:sldLayoutId id="2147483688" r:id="rId6"/>
    <p:sldLayoutId id="2147483683" r:id="rId7"/>
    <p:sldLayoutId id="2147483675" r:id="rId8"/>
    <p:sldLayoutId id="2147483690" r:id="rId9"/>
    <p:sldLayoutId id="2147483689" r:id="rId10"/>
    <p:sldLayoutId id="2147483677" r:id="rId11"/>
    <p:sldLayoutId id="2147483692" r:id="rId12"/>
    <p:sldLayoutId id="2147483678" r:id="rId13"/>
    <p:sldLayoutId id="2147483693" r:id="rId14"/>
    <p:sldLayoutId id="2147483676" r:id="rId15"/>
    <p:sldLayoutId id="2147483674" r:id="rId16"/>
    <p:sldLayoutId id="2147483680" r:id="rId17"/>
    <p:sldLayoutId id="2147483694" r:id="rId18"/>
    <p:sldLayoutId id="2147483681" r:id="rId19"/>
    <p:sldLayoutId id="2147483682" r:id="rId20"/>
    <p:sldLayoutId id="2147483679" r:id="rId2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8.jp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16.jpe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17.jpe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19.jpg"/><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unsplash.com/" TargetMode="External"/><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F1E0505-E303-D8ED-6CC0-D70EACE43B47}"/>
              </a:ext>
            </a:extLst>
          </p:cNvPr>
          <p:cNvSpPr txBox="1">
            <a:spLocks/>
          </p:cNvSpPr>
          <p:nvPr/>
        </p:nvSpPr>
        <p:spPr bwMode="gray">
          <a:xfrm>
            <a:off x="7579039" y="4793149"/>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200" dirty="0" err="1">
                <a:solidFill>
                  <a:srgbClr val="FFFF00"/>
                </a:solidFill>
                <a:latin typeface="Oswald Light" pitchFamily="2" charset="-52"/>
                <a:ea typeface="VTB Group Cond Book" panose="020B0506050504020204" pitchFamily="34" charset="77"/>
              </a:rPr>
              <a:t>Begijonov</a:t>
            </a:r>
            <a:r>
              <a:rPr lang="en-US" sz="2200" dirty="0">
                <a:solidFill>
                  <a:srgbClr val="FFFF00"/>
                </a:solidFill>
                <a:latin typeface="Oswald Light" pitchFamily="2" charset="-52"/>
                <a:ea typeface="VTB Group Cond Book" panose="020B0506050504020204" pitchFamily="34" charset="77"/>
              </a:rPr>
              <a:t> </a:t>
            </a:r>
            <a:r>
              <a:rPr lang="en-US" sz="2200" dirty="0" err="1">
                <a:solidFill>
                  <a:srgbClr val="FFFF00"/>
                </a:solidFill>
                <a:latin typeface="Oswald Light" pitchFamily="2" charset="-52"/>
                <a:ea typeface="VTB Group Cond Book" panose="020B0506050504020204" pitchFamily="34" charset="77"/>
              </a:rPr>
              <a:t>Makhmudbek</a:t>
            </a:r>
            <a:endParaRPr lang="ru-RU" sz="2200" dirty="0">
              <a:solidFill>
                <a:srgbClr val="FFFF00"/>
              </a:solidFill>
              <a:latin typeface="Oswald Light" pitchFamily="2" charset="-52"/>
              <a:ea typeface="VTB Group Cond Book" panose="020B0506050504020204" pitchFamily="34" charset="77"/>
            </a:endParaRPr>
          </a:p>
        </p:txBody>
      </p:sp>
      <p:sp>
        <p:nvSpPr>
          <p:cNvPr id="7" name="Rounded Rectangle 17">
            <a:extLst>
              <a:ext uri="{FF2B5EF4-FFF2-40B4-BE49-F238E27FC236}">
                <a16:creationId xmlns:a16="http://schemas.microsoft.com/office/drawing/2014/main" id="{6AB33A65-AF4F-1F56-FEAF-DC2BF6049A20}"/>
              </a:ext>
            </a:extLst>
          </p:cNvPr>
          <p:cNvSpPr/>
          <p:nvPr/>
        </p:nvSpPr>
        <p:spPr>
          <a:xfrm>
            <a:off x="7579039" y="5242190"/>
            <a:ext cx="3174328" cy="510230"/>
          </a:xfrm>
          <a:prstGeom prst="roundRect">
            <a:avLst/>
          </a:prstGeom>
          <a:solidFill>
            <a:schemeClr val="accent3"/>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8" name="Rounded Rectangle 4">
            <a:extLst>
              <a:ext uri="{FF2B5EF4-FFF2-40B4-BE49-F238E27FC236}">
                <a16:creationId xmlns:a16="http://schemas.microsoft.com/office/drawing/2014/main" id="{092A18EC-EEA5-80D5-6B0C-D5A11DAFF90E}"/>
              </a:ext>
            </a:extLst>
          </p:cNvPr>
          <p:cNvSpPr/>
          <p:nvPr/>
        </p:nvSpPr>
        <p:spPr>
          <a:xfrm>
            <a:off x="9325230" y="5242190"/>
            <a:ext cx="1635826" cy="510230"/>
          </a:xfrm>
          <a:prstGeom prst="roundRect">
            <a:avLst/>
          </a:prstGeom>
          <a:solidFill>
            <a:schemeClr val="accent2"/>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9" name="TextBox 8">
            <a:extLst>
              <a:ext uri="{FF2B5EF4-FFF2-40B4-BE49-F238E27FC236}">
                <a16:creationId xmlns:a16="http://schemas.microsoft.com/office/drawing/2014/main" id="{E85399D5-B759-F1E3-BA76-36685FD6CB58}"/>
              </a:ext>
            </a:extLst>
          </p:cNvPr>
          <p:cNvSpPr txBox="1">
            <a:spLocks/>
          </p:cNvSpPr>
          <p:nvPr/>
        </p:nvSpPr>
        <p:spPr bwMode="gray">
          <a:xfrm>
            <a:off x="8130988" y="5307144"/>
            <a:ext cx="2775319" cy="384721"/>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500" dirty="0" err="1">
                <a:solidFill>
                  <a:schemeClr val="bg1"/>
                </a:solidFill>
                <a:latin typeface="Oswald Light" pitchFamily="2" charset="-52"/>
                <a:ea typeface="VTB Group Cond Book" panose="020B0506050504020204" pitchFamily="34" charset="77"/>
              </a:rPr>
              <a:t>AndMI</a:t>
            </a:r>
            <a:r>
              <a:rPr lang="en-US" sz="2500" dirty="0">
                <a:solidFill>
                  <a:schemeClr val="bg1"/>
                </a:solidFill>
                <a:latin typeface="Oswald Light" pitchFamily="2" charset="-52"/>
                <a:ea typeface="VTB Group Cond Book" panose="020B0506050504020204" pitchFamily="34" charset="77"/>
              </a:rPr>
              <a:t>          2023-2024</a:t>
            </a:r>
            <a:endParaRPr lang="ru-RU" sz="2500" dirty="0">
              <a:solidFill>
                <a:schemeClr val="bg1"/>
              </a:solidFill>
              <a:latin typeface="Oswald Light" pitchFamily="2" charset="-52"/>
              <a:ea typeface="VTB Group Cond Book" panose="020B0506050504020204" pitchFamily="34" charset="77"/>
            </a:endParaRPr>
          </a:p>
        </p:txBody>
      </p:sp>
      <p:sp>
        <p:nvSpPr>
          <p:cNvPr id="11" name="TextBox 10">
            <a:extLst>
              <a:ext uri="{FF2B5EF4-FFF2-40B4-BE49-F238E27FC236}">
                <a16:creationId xmlns:a16="http://schemas.microsoft.com/office/drawing/2014/main" id="{D3236CCD-9B28-5CE5-3DDC-C40178E1D1A6}"/>
              </a:ext>
            </a:extLst>
          </p:cNvPr>
          <p:cNvSpPr txBox="1"/>
          <p:nvPr/>
        </p:nvSpPr>
        <p:spPr>
          <a:xfrm>
            <a:off x="6753201" y="219901"/>
            <a:ext cx="5438799" cy="1446550"/>
          </a:xfrm>
          <a:prstGeom prst="rect">
            <a:avLst/>
          </a:prstGeom>
          <a:noFill/>
          <a:ln>
            <a:noFill/>
          </a:ln>
        </p:spPr>
        <p:txBody>
          <a:bodyPr wrap="square" lIns="91440" tIns="45720" rIns="91440" bIns="45720" rtlCol="0">
            <a:spAutoFit/>
          </a:bodyPr>
          <a:lstStyle/>
          <a:p>
            <a:r>
              <a:rPr lang="en-US" sz="4400" b="1" dirty="0">
                <a:solidFill>
                  <a:schemeClr val="bg1"/>
                </a:solidFill>
                <a:latin typeface="Oswald" pitchFamily="2" charset="-52"/>
                <a:ea typeface="Roboto Condensed" panose="02000000000000000000" pitchFamily="2" charset="0"/>
                <a:cs typeface="Roboto Condensed" panose="02000000000000000000" pitchFamily="2" charset="0"/>
              </a:rPr>
              <a:t>Drawing geometry and engineering graphics</a:t>
            </a:r>
          </a:p>
        </p:txBody>
      </p:sp>
      <p:sp>
        <p:nvSpPr>
          <p:cNvPr id="2" name="TextBox 1">
            <a:extLst>
              <a:ext uri="{FF2B5EF4-FFF2-40B4-BE49-F238E27FC236}">
                <a16:creationId xmlns:a16="http://schemas.microsoft.com/office/drawing/2014/main" id="{085A35DD-AA2F-D986-8797-18101F661DE1}"/>
              </a:ext>
            </a:extLst>
          </p:cNvPr>
          <p:cNvSpPr txBox="1"/>
          <p:nvPr/>
        </p:nvSpPr>
        <p:spPr>
          <a:xfrm>
            <a:off x="6986860" y="3409220"/>
            <a:ext cx="4209224" cy="830997"/>
          </a:xfrm>
          <a:prstGeom prst="rect">
            <a:avLst/>
          </a:prstGeom>
          <a:noFill/>
          <a:ln>
            <a:noFill/>
          </a:ln>
        </p:spPr>
        <p:txBody>
          <a:bodyPr wrap="square" lIns="91440" tIns="45720" rIns="91440" bIns="45720" rtlCol="0">
            <a:spAutoFit/>
          </a:bodyPr>
          <a:lstStyle/>
          <a:p>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Assembly drawings of details. Specification and its content.</a:t>
            </a:r>
          </a:p>
        </p:txBody>
      </p:sp>
      <p:pic>
        <p:nvPicPr>
          <p:cNvPr id="4" name="Рисунок 3"/>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17089" b="17089"/>
          <a:stretch>
            <a:fillRect/>
          </a:stretch>
        </p:blipFill>
        <p:spPr>
          <a:xfrm>
            <a:off x="-2402541" y="-611683"/>
            <a:ext cx="9047182" cy="9047182"/>
          </a:xfrm>
        </p:spPr>
      </p:pic>
      <p:sp>
        <p:nvSpPr>
          <p:cNvPr id="3" name="TextBox 2">
            <a:extLst>
              <a:ext uri="{FF2B5EF4-FFF2-40B4-BE49-F238E27FC236}">
                <a16:creationId xmlns:a16="http://schemas.microsoft.com/office/drawing/2014/main" id="{53C95314-A96D-A886-12DF-D7E2D705DACF}"/>
              </a:ext>
            </a:extLst>
          </p:cNvPr>
          <p:cNvSpPr txBox="1">
            <a:spLocks/>
          </p:cNvSpPr>
          <p:nvPr/>
        </p:nvSpPr>
        <p:spPr bwMode="gray">
          <a:xfrm>
            <a:off x="7975279" y="1998160"/>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algn="r" fontAlgn="base">
              <a:spcAft>
                <a:spcPct val="0"/>
              </a:spcAft>
              <a:buClr>
                <a:srgbClr val="009FE9"/>
              </a:buClr>
            </a:pPr>
            <a:r>
              <a:rPr lang="en-US" sz="2200" dirty="0">
                <a:solidFill>
                  <a:srgbClr val="FFFF00"/>
                </a:solidFill>
                <a:latin typeface="Oswald Light" pitchFamily="2" charset="-52"/>
                <a:ea typeface="VTB Group Cond Book" panose="020B0506050504020204" pitchFamily="34" charset="77"/>
              </a:rPr>
              <a:t>Week 13</a:t>
            </a:r>
            <a:endParaRPr lang="ru-RU" sz="2200" dirty="0">
              <a:solidFill>
                <a:srgbClr val="FFFF00"/>
              </a:solidFill>
              <a:latin typeface="Oswald Light" pitchFamily="2" charset="-52"/>
              <a:ea typeface="VTB Group Cond Book" panose="020B0506050504020204" pitchFamily="34" charset="77"/>
            </a:endParaRPr>
          </a:p>
        </p:txBody>
      </p:sp>
    </p:spTree>
    <p:extLst>
      <p:ext uri="{BB962C8B-B14F-4D97-AF65-F5344CB8AC3E}">
        <p14:creationId xmlns:p14="http://schemas.microsoft.com/office/powerpoint/2010/main" val="6990285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F1E0505-E303-D8ED-6CC0-D70EACE43B47}"/>
              </a:ext>
            </a:extLst>
          </p:cNvPr>
          <p:cNvSpPr txBox="1">
            <a:spLocks/>
          </p:cNvSpPr>
          <p:nvPr/>
        </p:nvSpPr>
        <p:spPr bwMode="gray">
          <a:xfrm>
            <a:off x="7579039" y="4793149"/>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200" dirty="0" err="1">
                <a:solidFill>
                  <a:srgbClr val="FFFF00"/>
                </a:solidFill>
                <a:latin typeface="Oswald Light" pitchFamily="2" charset="-52"/>
                <a:ea typeface="VTB Group Cond Book" panose="020B0506050504020204" pitchFamily="34" charset="77"/>
              </a:rPr>
              <a:t>Begijonov</a:t>
            </a:r>
            <a:r>
              <a:rPr lang="en-US" sz="2200" dirty="0">
                <a:solidFill>
                  <a:srgbClr val="FFFF00"/>
                </a:solidFill>
                <a:latin typeface="Oswald Light" pitchFamily="2" charset="-52"/>
                <a:ea typeface="VTB Group Cond Book" panose="020B0506050504020204" pitchFamily="34" charset="77"/>
              </a:rPr>
              <a:t> </a:t>
            </a:r>
            <a:r>
              <a:rPr lang="en-US" sz="2200" dirty="0" err="1">
                <a:solidFill>
                  <a:srgbClr val="FFFF00"/>
                </a:solidFill>
                <a:latin typeface="Oswald Light" pitchFamily="2" charset="-52"/>
                <a:ea typeface="VTB Group Cond Book" panose="020B0506050504020204" pitchFamily="34" charset="77"/>
              </a:rPr>
              <a:t>Makhmudbek</a:t>
            </a:r>
            <a:endParaRPr lang="ru-RU" sz="2200" dirty="0">
              <a:solidFill>
                <a:srgbClr val="FFFF00"/>
              </a:solidFill>
              <a:latin typeface="Oswald Light" pitchFamily="2" charset="-52"/>
              <a:ea typeface="VTB Group Cond Book" panose="020B0506050504020204" pitchFamily="34" charset="77"/>
            </a:endParaRPr>
          </a:p>
        </p:txBody>
      </p:sp>
      <p:sp>
        <p:nvSpPr>
          <p:cNvPr id="7" name="Rounded Rectangle 17">
            <a:extLst>
              <a:ext uri="{FF2B5EF4-FFF2-40B4-BE49-F238E27FC236}">
                <a16:creationId xmlns:a16="http://schemas.microsoft.com/office/drawing/2014/main" id="{6AB33A65-AF4F-1F56-FEAF-DC2BF6049A20}"/>
              </a:ext>
            </a:extLst>
          </p:cNvPr>
          <p:cNvSpPr/>
          <p:nvPr/>
        </p:nvSpPr>
        <p:spPr>
          <a:xfrm>
            <a:off x="7579039" y="5242190"/>
            <a:ext cx="3174328" cy="510230"/>
          </a:xfrm>
          <a:prstGeom prst="roundRect">
            <a:avLst/>
          </a:prstGeom>
          <a:solidFill>
            <a:schemeClr val="accent3"/>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8" name="Rounded Rectangle 4">
            <a:extLst>
              <a:ext uri="{FF2B5EF4-FFF2-40B4-BE49-F238E27FC236}">
                <a16:creationId xmlns:a16="http://schemas.microsoft.com/office/drawing/2014/main" id="{092A18EC-EEA5-80D5-6B0C-D5A11DAFF90E}"/>
              </a:ext>
            </a:extLst>
          </p:cNvPr>
          <p:cNvSpPr/>
          <p:nvPr/>
        </p:nvSpPr>
        <p:spPr>
          <a:xfrm>
            <a:off x="9325230" y="5242190"/>
            <a:ext cx="1635826" cy="510230"/>
          </a:xfrm>
          <a:prstGeom prst="roundRect">
            <a:avLst/>
          </a:prstGeom>
          <a:solidFill>
            <a:schemeClr val="accent2"/>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9" name="TextBox 8">
            <a:extLst>
              <a:ext uri="{FF2B5EF4-FFF2-40B4-BE49-F238E27FC236}">
                <a16:creationId xmlns:a16="http://schemas.microsoft.com/office/drawing/2014/main" id="{E85399D5-B759-F1E3-BA76-36685FD6CB58}"/>
              </a:ext>
            </a:extLst>
          </p:cNvPr>
          <p:cNvSpPr txBox="1">
            <a:spLocks/>
          </p:cNvSpPr>
          <p:nvPr/>
        </p:nvSpPr>
        <p:spPr bwMode="gray">
          <a:xfrm>
            <a:off x="8130988" y="5307144"/>
            <a:ext cx="2775319" cy="384721"/>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500" dirty="0" err="1">
                <a:solidFill>
                  <a:schemeClr val="bg1"/>
                </a:solidFill>
                <a:latin typeface="Oswald Light" pitchFamily="2" charset="-52"/>
                <a:ea typeface="VTB Group Cond Book" panose="020B0506050504020204" pitchFamily="34" charset="77"/>
              </a:rPr>
              <a:t>AndMI</a:t>
            </a:r>
            <a:r>
              <a:rPr lang="en-US" sz="2500" dirty="0">
                <a:solidFill>
                  <a:schemeClr val="bg1"/>
                </a:solidFill>
                <a:latin typeface="Oswald Light" pitchFamily="2" charset="-52"/>
                <a:ea typeface="VTB Group Cond Book" panose="020B0506050504020204" pitchFamily="34" charset="77"/>
              </a:rPr>
              <a:t>          2023-2024</a:t>
            </a:r>
            <a:endParaRPr lang="ru-RU" sz="2500" dirty="0">
              <a:solidFill>
                <a:schemeClr val="bg1"/>
              </a:solidFill>
              <a:latin typeface="Oswald Light" pitchFamily="2" charset="-52"/>
              <a:ea typeface="VTB Group Cond Book" panose="020B0506050504020204" pitchFamily="34" charset="77"/>
            </a:endParaRPr>
          </a:p>
        </p:txBody>
      </p:sp>
      <p:sp>
        <p:nvSpPr>
          <p:cNvPr id="11" name="TextBox 10">
            <a:extLst>
              <a:ext uri="{FF2B5EF4-FFF2-40B4-BE49-F238E27FC236}">
                <a16:creationId xmlns:a16="http://schemas.microsoft.com/office/drawing/2014/main" id="{D3236CCD-9B28-5CE5-3DDC-C40178E1D1A6}"/>
              </a:ext>
            </a:extLst>
          </p:cNvPr>
          <p:cNvSpPr txBox="1"/>
          <p:nvPr/>
        </p:nvSpPr>
        <p:spPr>
          <a:xfrm>
            <a:off x="6753201" y="219901"/>
            <a:ext cx="5438799" cy="2123658"/>
          </a:xfrm>
          <a:prstGeom prst="rect">
            <a:avLst/>
          </a:prstGeom>
          <a:noFill/>
          <a:ln>
            <a:noFill/>
          </a:ln>
        </p:spPr>
        <p:txBody>
          <a:bodyPr wrap="square" lIns="91440" tIns="45720" rIns="91440" bIns="45720" rtlCol="0">
            <a:spAutoFit/>
          </a:bodyPr>
          <a:lstStyle/>
          <a:p>
            <a:r>
              <a:rPr lang="en-US" sz="4400" b="1" dirty="0">
                <a:solidFill>
                  <a:schemeClr val="bg1"/>
                </a:solidFill>
                <a:latin typeface="Oswald" pitchFamily="2" charset="-52"/>
                <a:ea typeface="Roboto Condensed" panose="02000000000000000000" pitchFamily="2" charset="0"/>
                <a:cs typeface="Roboto Condensed" panose="02000000000000000000" pitchFamily="2" charset="0"/>
              </a:rPr>
              <a:t>CHIZMA GEOMETRIYA </a:t>
            </a:r>
            <a:r>
              <a:rPr lang="en-US" sz="4400" b="1" dirty="0" err="1">
                <a:solidFill>
                  <a:schemeClr val="bg1"/>
                </a:solidFill>
                <a:latin typeface="Oswald" pitchFamily="2" charset="-52"/>
                <a:ea typeface="Roboto Condensed" panose="02000000000000000000" pitchFamily="2" charset="0"/>
                <a:cs typeface="Roboto Condensed" panose="02000000000000000000" pitchFamily="2" charset="0"/>
              </a:rPr>
              <a:t>va</a:t>
            </a:r>
            <a:r>
              <a:rPr lang="en-US" sz="4400" b="1" dirty="0">
                <a:solidFill>
                  <a:schemeClr val="bg1"/>
                </a:solidFill>
                <a:latin typeface="Oswald" pitchFamily="2" charset="-52"/>
                <a:ea typeface="Roboto Condensed" panose="02000000000000000000" pitchFamily="2" charset="0"/>
                <a:cs typeface="Roboto Condensed" panose="02000000000000000000" pitchFamily="2" charset="0"/>
              </a:rPr>
              <a:t> MUHANDISLIK GRAFIKASI</a:t>
            </a:r>
          </a:p>
        </p:txBody>
      </p:sp>
      <p:pic>
        <p:nvPicPr>
          <p:cNvPr id="4" name="Рисунок 3"/>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17089" b="17089"/>
          <a:stretch>
            <a:fillRect/>
          </a:stretch>
        </p:blipFill>
        <p:spPr>
          <a:xfrm>
            <a:off x="-2402541" y="-611683"/>
            <a:ext cx="9047182" cy="9047182"/>
          </a:xfrm>
        </p:spPr>
      </p:pic>
      <p:sp>
        <p:nvSpPr>
          <p:cNvPr id="3" name="Прямоугольник 2"/>
          <p:cNvSpPr/>
          <p:nvPr/>
        </p:nvSpPr>
        <p:spPr>
          <a:xfrm>
            <a:off x="2205317" y="6117976"/>
            <a:ext cx="6096000" cy="646331"/>
          </a:xfrm>
          <a:prstGeom prst="rect">
            <a:avLst/>
          </a:prstGeom>
        </p:spPr>
        <p:txBody>
          <a:bodyPr>
            <a:spAutoFit/>
          </a:bodyPr>
          <a:lstStyle/>
          <a:p>
            <a:r>
              <a:rPr lang="ru-RU" dirty="0" err="1"/>
              <a:t>Kevin</a:t>
            </a:r>
            <a:r>
              <a:rPr lang="ru-RU" dirty="0"/>
              <a:t> V. (2022). </a:t>
            </a:r>
            <a:r>
              <a:rPr lang="ru-RU" dirty="0" err="1"/>
              <a:t>The</a:t>
            </a:r>
            <a:r>
              <a:rPr lang="ru-RU" dirty="0"/>
              <a:t> </a:t>
            </a:r>
            <a:r>
              <a:rPr lang="ru-RU" dirty="0" err="1"/>
              <a:t>Articulated</a:t>
            </a:r>
            <a:r>
              <a:rPr lang="ru-RU" dirty="0"/>
              <a:t> </a:t>
            </a:r>
            <a:r>
              <a:rPr lang="ru-RU" dirty="0" err="1"/>
              <a:t>Wall</a:t>
            </a:r>
            <a:r>
              <a:rPr lang="ru-RU" dirty="0"/>
              <a:t>, </a:t>
            </a:r>
            <a:r>
              <a:rPr lang="ru-RU" dirty="0" err="1"/>
              <a:t>better</a:t>
            </a:r>
            <a:r>
              <a:rPr lang="ru-RU" dirty="0"/>
              <a:t> </a:t>
            </a:r>
            <a:r>
              <a:rPr lang="ru-RU" dirty="0" err="1"/>
              <a:t>known</a:t>
            </a:r>
            <a:r>
              <a:rPr lang="ru-RU" dirty="0"/>
              <a:t> </a:t>
            </a:r>
            <a:r>
              <a:rPr lang="ru-RU" dirty="0" err="1"/>
              <a:t>as</a:t>
            </a:r>
            <a:r>
              <a:rPr lang="ru-RU" dirty="0"/>
              <a:t> </a:t>
            </a:r>
            <a:r>
              <a:rPr lang="ru-RU" dirty="0" err="1"/>
              <a:t>the</a:t>
            </a:r>
            <a:r>
              <a:rPr lang="ru-RU" dirty="0"/>
              <a:t> I-25 </a:t>
            </a:r>
            <a:r>
              <a:rPr lang="ru-RU" dirty="0" err="1"/>
              <a:t>french</a:t>
            </a:r>
            <a:r>
              <a:rPr lang="ru-RU" dirty="0"/>
              <a:t> </a:t>
            </a:r>
            <a:r>
              <a:rPr lang="ru-RU" dirty="0" err="1"/>
              <a:t>fries</a:t>
            </a:r>
            <a:r>
              <a:rPr lang="ru-RU" dirty="0"/>
              <a:t> </a:t>
            </a:r>
            <a:r>
              <a:rPr lang="ru-RU" dirty="0" err="1"/>
              <a:t>by</a:t>
            </a:r>
            <a:r>
              <a:rPr lang="ru-RU" dirty="0"/>
              <a:t> </a:t>
            </a:r>
            <a:r>
              <a:rPr lang="ru-RU" dirty="0" err="1"/>
              <a:t>Herbert</a:t>
            </a:r>
            <a:r>
              <a:rPr lang="ru-RU" dirty="0"/>
              <a:t> </a:t>
            </a:r>
            <a:r>
              <a:rPr lang="ru-RU" dirty="0" err="1"/>
              <a:t>Bayer</a:t>
            </a:r>
            <a:r>
              <a:rPr lang="ru-RU" dirty="0"/>
              <a:t>. </a:t>
            </a:r>
            <a:r>
              <a:rPr lang="ru-RU" dirty="0" err="1"/>
              <a:t>Unsplash</a:t>
            </a:r>
            <a:r>
              <a:rPr lang="ru-RU" dirty="0"/>
              <a:t>. https://unsplash.com/photos/-NUxh4Xop74</a:t>
            </a:r>
          </a:p>
        </p:txBody>
      </p:sp>
      <p:sp>
        <p:nvSpPr>
          <p:cNvPr id="5" name="TextBox 4">
            <a:extLst>
              <a:ext uri="{FF2B5EF4-FFF2-40B4-BE49-F238E27FC236}">
                <a16:creationId xmlns:a16="http://schemas.microsoft.com/office/drawing/2014/main" id="{859FED55-E440-CC32-9797-28A1B7D5054E}"/>
              </a:ext>
            </a:extLst>
          </p:cNvPr>
          <p:cNvSpPr txBox="1"/>
          <p:nvPr/>
        </p:nvSpPr>
        <p:spPr>
          <a:xfrm>
            <a:off x="6875100" y="3596596"/>
            <a:ext cx="4209224" cy="830997"/>
          </a:xfrm>
          <a:prstGeom prst="rect">
            <a:avLst/>
          </a:prstGeom>
          <a:noFill/>
          <a:ln>
            <a:noFill/>
          </a:ln>
        </p:spPr>
        <p:txBody>
          <a:bodyPr wrap="square" lIns="91440" tIns="45720" rIns="91440" bIns="45720" rtlCol="0">
            <a:spAutoFit/>
          </a:bodyPr>
          <a:lstStyle/>
          <a:p>
            <a:r>
              <a:rPr lang="en-US" sz="2400" dirty="0" err="1">
                <a:solidFill>
                  <a:schemeClr val="bg1"/>
                </a:solidFill>
                <a:latin typeface="Oswald" pitchFamily="2" charset="-52"/>
                <a:ea typeface="Roboto Condensed" panose="02000000000000000000" pitchFamily="2" charset="0"/>
                <a:cs typeface="Roboto Condensed" panose="02000000000000000000" pitchFamily="2" charset="0"/>
              </a:rPr>
              <a:t>Buyumlarning</a:t>
            </a:r>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cs typeface="Roboto Condensed" panose="02000000000000000000" pitchFamily="2" charset="0"/>
              </a:rPr>
              <a:t>yig`ish</a:t>
            </a:r>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cs typeface="Roboto Condensed" panose="02000000000000000000" pitchFamily="2" charset="0"/>
              </a:rPr>
              <a:t>chizmalari</a:t>
            </a:r>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cs typeface="Roboto Condensed" panose="02000000000000000000" pitchFamily="2" charset="0"/>
              </a:rPr>
              <a:t>Spetsifikatsiya</a:t>
            </a:r>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cs typeface="Roboto Condensed" panose="02000000000000000000" pitchFamily="2" charset="0"/>
              </a:rPr>
              <a:t>va</a:t>
            </a:r>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cs typeface="Roboto Condensed" panose="02000000000000000000" pitchFamily="2" charset="0"/>
              </a:rPr>
              <a:t>uning</a:t>
            </a:r>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cs typeface="Roboto Condensed" panose="02000000000000000000" pitchFamily="2" charset="0"/>
              </a:rPr>
              <a:t>mazmuni</a:t>
            </a:r>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 </a:t>
            </a:r>
          </a:p>
        </p:txBody>
      </p:sp>
    </p:spTree>
    <p:extLst>
      <p:ext uri="{BB962C8B-B14F-4D97-AF65-F5344CB8AC3E}">
        <p14:creationId xmlns:p14="http://schemas.microsoft.com/office/powerpoint/2010/main" val="2722268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86972" y="2501744"/>
            <a:ext cx="1295846" cy="8638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5" name="Прямоугольник 89">
            <a:extLst>
              <a:ext uri="{FF2B5EF4-FFF2-40B4-BE49-F238E27FC236}">
                <a16:creationId xmlns:a16="http://schemas.microsoft.com/office/drawing/2014/main" id="{D9D26434-EA57-B947-A355-DD9C43A9BF65}"/>
              </a:ext>
            </a:extLst>
          </p:cNvPr>
          <p:cNvSpPr/>
          <p:nvPr/>
        </p:nvSpPr>
        <p:spPr>
          <a:xfrm>
            <a:off x="1722587"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1</a:t>
            </a:r>
            <a:endParaRPr lang="ru-RU" sz="18998" b="1" dirty="0">
              <a:solidFill>
                <a:schemeClr val="accent1"/>
              </a:solidFill>
              <a:latin typeface="+mj-lt"/>
              <a:ea typeface="VTB Group Cond Demi Bold" panose="020B0506050504020204" pitchFamily="34" charset="77"/>
            </a:endParaRPr>
          </a:p>
        </p:txBody>
      </p:sp>
      <p:sp>
        <p:nvSpPr>
          <p:cNvPr id="26" name="Прямоугольник 89">
            <a:extLst>
              <a:ext uri="{FF2B5EF4-FFF2-40B4-BE49-F238E27FC236}">
                <a16:creationId xmlns:a16="http://schemas.microsoft.com/office/drawing/2014/main" id="{1321A889-6000-D44C-81CF-DF77430B04A8}"/>
              </a:ext>
            </a:extLst>
          </p:cNvPr>
          <p:cNvSpPr/>
          <p:nvPr/>
        </p:nvSpPr>
        <p:spPr>
          <a:xfrm>
            <a:off x="5309861"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2</a:t>
            </a:r>
            <a:endParaRPr lang="ru-RU" sz="18998" b="1" dirty="0">
              <a:solidFill>
                <a:schemeClr val="accent1"/>
              </a:solidFill>
              <a:latin typeface="+mj-lt"/>
              <a:ea typeface="VTB Group Cond Demi Bold" panose="020B0506050504020204" pitchFamily="34" charset="77"/>
            </a:endParaRPr>
          </a:p>
        </p:txBody>
      </p:sp>
      <p:sp>
        <p:nvSpPr>
          <p:cNvPr id="27" name="Прямоугольник 89">
            <a:extLst>
              <a:ext uri="{FF2B5EF4-FFF2-40B4-BE49-F238E27FC236}">
                <a16:creationId xmlns:a16="http://schemas.microsoft.com/office/drawing/2014/main" id="{B53E7CAC-8E76-0D41-A6D5-D12B7497D66C}"/>
              </a:ext>
            </a:extLst>
          </p:cNvPr>
          <p:cNvSpPr/>
          <p:nvPr/>
        </p:nvSpPr>
        <p:spPr>
          <a:xfrm>
            <a:off x="8780630"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3</a:t>
            </a:r>
            <a:endParaRPr lang="ru-RU" sz="18998" b="1" dirty="0">
              <a:solidFill>
                <a:schemeClr val="accent1"/>
              </a:solidFill>
              <a:latin typeface="+mj-lt"/>
              <a:ea typeface="VTB Group Cond Demi Bold" panose="020B0506050504020204" pitchFamily="34" charset="77"/>
            </a:endParaRPr>
          </a:p>
        </p:txBody>
      </p:sp>
      <p:sp>
        <p:nvSpPr>
          <p:cNvPr id="3" name="Title 2">
            <a:extLst>
              <a:ext uri="{FF2B5EF4-FFF2-40B4-BE49-F238E27FC236}">
                <a16:creationId xmlns:a16="http://schemas.microsoft.com/office/drawing/2014/main" id="{214C3ACB-0164-7845-ADE5-96D3BEC8B2AD}"/>
              </a:ext>
            </a:extLst>
          </p:cNvPr>
          <p:cNvSpPr>
            <a:spLocks noGrp="1"/>
          </p:cNvSpPr>
          <p:nvPr>
            <p:ph type="title"/>
          </p:nvPr>
        </p:nvSpPr>
        <p:spPr>
          <a:xfrm>
            <a:off x="1019930" y="329666"/>
            <a:ext cx="10515600" cy="1311128"/>
          </a:xfrm>
          <a:prstGeom prst="rect">
            <a:avLst/>
          </a:prstGeom>
        </p:spPr>
        <p:txBody>
          <a:bodyPr/>
          <a:lstStyle/>
          <a:p>
            <a:pPr algn="ctr"/>
            <a:r>
              <a:rPr lang="en-US" b="1" dirty="0" err="1">
                <a:solidFill>
                  <a:schemeClr val="accent1"/>
                </a:solidFill>
              </a:rPr>
              <a:t>Chizma</a:t>
            </a:r>
            <a:r>
              <a:rPr lang="en-US" b="1" dirty="0">
                <a:solidFill>
                  <a:schemeClr val="accent1"/>
                </a:solidFill>
              </a:rPr>
              <a:t> </a:t>
            </a:r>
            <a:r>
              <a:rPr lang="en-US" b="1" dirty="0" err="1">
                <a:solidFill>
                  <a:schemeClr val="accent1"/>
                </a:solidFill>
              </a:rPr>
              <a:t>geometriya</a:t>
            </a:r>
            <a:r>
              <a:rPr lang="en-US" b="1" dirty="0">
                <a:solidFill>
                  <a:schemeClr val="accent1"/>
                </a:solidFill>
              </a:rPr>
              <a:t> </a:t>
            </a:r>
            <a:r>
              <a:rPr lang="en-US" b="1" dirty="0" err="1">
                <a:solidFill>
                  <a:schemeClr val="accent1"/>
                </a:solidFill>
              </a:rPr>
              <a:t>va</a:t>
            </a:r>
            <a:r>
              <a:rPr lang="en-US" b="1" dirty="0">
                <a:solidFill>
                  <a:schemeClr val="accent1"/>
                </a:solidFill>
              </a:rPr>
              <a:t> </a:t>
            </a:r>
            <a:r>
              <a:rPr lang="en-US" b="1" dirty="0" err="1">
                <a:solidFill>
                  <a:schemeClr val="accent1"/>
                </a:solidFill>
              </a:rPr>
              <a:t>muhandislik</a:t>
            </a:r>
            <a:r>
              <a:rPr lang="en-US" b="1" dirty="0">
                <a:solidFill>
                  <a:schemeClr val="accent1"/>
                </a:solidFill>
              </a:rPr>
              <a:t> </a:t>
            </a:r>
            <a:r>
              <a:rPr lang="en-US" b="1" dirty="0" err="1">
                <a:solidFill>
                  <a:schemeClr val="accent1"/>
                </a:solidFill>
              </a:rPr>
              <a:t>grafikasi</a:t>
            </a:r>
            <a:br>
              <a:rPr lang="en-US" b="1" dirty="0">
                <a:solidFill>
                  <a:schemeClr val="accent1"/>
                </a:solidFill>
              </a:rPr>
            </a:br>
            <a:endParaRPr lang="ru-RU" b="1" dirty="0">
              <a:solidFill>
                <a:schemeClr val="accent1"/>
              </a:solidFill>
            </a:endParaRPr>
          </a:p>
        </p:txBody>
      </p:sp>
      <p:sp>
        <p:nvSpPr>
          <p:cNvPr id="16" name="Номер слайда 5">
            <a:extLst>
              <a:ext uri="{FF2B5EF4-FFF2-40B4-BE49-F238E27FC236}">
                <a16:creationId xmlns:a16="http://schemas.microsoft.com/office/drawing/2014/main" id="{C2DFD1A4-A2BA-4131-9143-9C232E6C270E}"/>
              </a:ext>
            </a:extLst>
          </p:cNvPr>
          <p:cNvSpPr>
            <a:spLocks noGrp="1"/>
          </p:cNvSpPr>
          <p:nvPr>
            <p:ph type="sldNum" sz="quarter" idx="12"/>
          </p:nvPr>
        </p:nvSpPr>
        <p:spPr>
          <a:prstGeom prst="rect">
            <a:avLst/>
          </a:prstGeom>
        </p:spPr>
        <p:txBody>
          <a:bodyPr/>
          <a:lstStyle/>
          <a:p>
            <a:fld id="{373AE3C4-C2A6-4DCD-9963-3D7F259FD580}" type="slidenum">
              <a:rPr lang="ru-RU" smtClean="0"/>
              <a:t>3</a:t>
            </a:fld>
            <a:endParaRPr lang="ru-RU"/>
          </a:p>
        </p:txBody>
      </p:sp>
      <p:sp>
        <p:nvSpPr>
          <p:cNvPr id="41" name="Rectangle 11">
            <a:extLst>
              <a:ext uri="{FF2B5EF4-FFF2-40B4-BE49-F238E27FC236}">
                <a16:creationId xmlns:a16="http://schemas.microsoft.com/office/drawing/2014/main" id="{A5459FF9-5852-4461-8485-C62B3F117F0D}"/>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pic>
        <p:nvPicPr>
          <p:cNvPr id="4" name="Рисунок 3"/>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flipH="1">
            <a:off x="10537992" y="1902474"/>
            <a:ext cx="1465648" cy="2206869"/>
          </a:xfrm>
          <a:prstGeom prst="rect">
            <a:avLst/>
          </a:prstGeom>
          <a:ln>
            <a:noFill/>
          </a:ln>
          <a:effectLst>
            <a:outerShdw blurRad="292100" dist="139700" dir="2700000" algn="tl" rotWithShape="0">
              <a:srgbClr val="333333">
                <a:alpha val="65000"/>
              </a:srgbClr>
            </a:outerShdw>
          </a:effectLst>
        </p:spPr>
      </p:pic>
      <p:sp>
        <p:nvSpPr>
          <p:cNvPr id="5" name="Прямоугольник 4"/>
          <p:cNvSpPr/>
          <p:nvPr/>
        </p:nvSpPr>
        <p:spPr>
          <a:xfrm>
            <a:off x="194382" y="3743293"/>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
        <p:nvSpPr>
          <p:cNvPr id="17" name="Прямоугольник 16"/>
          <p:cNvSpPr/>
          <p:nvPr/>
        </p:nvSpPr>
        <p:spPr>
          <a:xfrm>
            <a:off x="9990137" y="1241618"/>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
        <p:nvSpPr>
          <p:cNvPr id="7" name="Заголовок 1">
            <a:extLst>
              <a:ext uri="{FF2B5EF4-FFF2-40B4-BE49-F238E27FC236}">
                <a16:creationId xmlns:a16="http://schemas.microsoft.com/office/drawing/2014/main" id="{3EF503CD-074B-B7D9-D6C3-CF16B9E62677}"/>
              </a:ext>
            </a:extLst>
          </p:cNvPr>
          <p:cNvSpPr txBox="1">
            <a:spLocks/>
          </p:cNvSpPr>
          <p:nvPr/>
        </p:nvSpPr>
        <p:spPr>
          <a:xfrm>
            <a:off x="791926" y="4486995"/>
            <a:ext cx="3099354" cy="1588127"/>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t-IT" sz="3600" dirty="0">
                <a:solidFill>
                  <a:schemeClr val="accent1"/>
                </a:solidFill>
              </a:rPr>
              <a:t>Yig`ma chizmalar va ularni o`qish tartibi</a:t>
            </a:r>
            <a:r>
              <a:rPr lang="en-US" sz="3600" dirty="0">
                <a:solidFill>
                  <a:schemeClr val="accent1"/>
                </a:solidFill>
              </a:rPr>
              <a:t> </a:t>
            </a:r>
            <a:endParaRPr lang="ru-RU" sz="3600" dirty="0">
              <a:solidFill>
                <a:schemeClr val="accent1"/>
              </a:solidFill>
            </a:endParaRPr>
          </a:p>
        </p:txBody>
      </p:sp>
      <p:sp>
        <p:nvSpPr>
          <p:cNvPr id="8" name="Заголовок 1">
            <a:extLst>
              <a:ext uri="{FF2B5EF4-FFF2-40B4-BE49-F238E27FC236}">
                <a16:creationId xmlns:a16="http://schemas.microsoft.com/office/drawing/2014/main" id="{9A7DD6EC-C06F-8D6B-B281-29B9BBAE66EE}"/>
              </a:ext>
            </a:extLst>
          </p:cNvPr>
          <p:cNvSpPr txBox="1">
            <a:spLocks/>
          </p:cNvSpPr>
          <p:nvPr/>
        </p:nvSpPr>
        <p:spPr>
          <a:xfrm>
            <a:off x="4282163" y="4483841"/>
            <a:ext cx="3627674" cy="1865126"/>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err="1">
                <a:solidFill>
                  <a:schemeClr val="accent1"/>
                </a:solidFill>
              </a:rPr>
              <a:t>Yig`ma</a:t>
            </a:r>
            <a:r>
              <a:rPr lang="en-US" sz="3200" dirty="0">
                <a:solidFill>
                  <a:schemeClr val="accent1"/>
                </a:solidFill>
              </a:rPr>
              <a:t> </a:t>
            </a:r>
            <a:r>
              <a:rPr lang="en-US" sz="3200" dirty="0" err="1">
                <a:solidFill>
                  <a:schemeClr val="accent1"/>
                </a:solidFill>
              </a:rPr>
              <a:t>chizmalardan</a:t>
            </a:r>
            <a:r>
              <a:rPr lang="en-US" sz="3200" dirty="0">
                <a:solidFill>
                  <a:schemeClr val="accent1"/>
                </a:solidFill>
              </a:rPr>
              <a:t> </a:t>
            </a:r>
            <a:r>
              <a:rPr lang="en-US" sz="3200" dirty="0" err="1">
                <a:solidFill>
                  <a:schemeClr val="accent1"/>
                </a:solidFill>
              </a:rPr>
              <a:t>detallarni</a:t>
            </a:r>
            <a:r>
              <a:rPr lang="en-US" sz="3200" dirty="0">
                <a:solidFill>
                  <a:schemeClr val="accent1"/>
                </a:solidFill>
              </a:rPr>
              <a:t> </a:t>
            </a:r>
            <a:r>
              <a:rPr lang="en-US" sz="3200" dirty="0" err="1">
                <a:solidFill>
                  <a:schemeClr val="accent1"/>
                </a:solidFill>
              </a:rPr>
              <a:t>ajratib</a:t>
            </a:r>
            <a:r>
              <a:rPr lang="en-US" sz="3200" dirty="0">
                <a:solidFill>
                  <a:schemeClr val="accent1"/>
                </a:solidFill>
              </a:rPr>
              <a:t> </a:t>
            </a:r>
            <a:r>
              <a:rPr lang="en-US" sz="3200" dirty="0" err="1">
                <a:solidFill>
                  <a:schemeClr val="accent1"/>
                </a:solidFill>
              </a:rPr>
              <a:t>olish</a:t>
            </a:r>
            <a:r>
              <a:rPr lang="en-US" sz="3200" dirty="0">
                <a:solidFill>
                  <a:schemeClr val="accent1"/>
                </a:solidFill>
              </a:rPr>
              <a:t> </a:t>
            </a:r>
            <a:r>
              <a:rPr lang="en-US" sz="3200" dirty="0" err="1">
                <a:solidFill>
                  <a:schemeClr val="accent1"/>
                </a:solidFill>
              </a:rPr>
              <a:t>va</a:t>
            </a:r>
            <a:r>
              <a:rPr lang="en-US" sz="3200" dirty="0">
                <a:solidFill>
                  <a:schemeClr val="accent1"/>
                </a:solidFill>
              </a:rPr>
              <a:t> </a:t>
            </a:r>
            <a:r>
              <a:rPr lang="en-US" sz="3200" dirty="0" err="1">
                <a:solidFill>
                  <a:schemeClr val="accent1"/>
                </a:solidFill>
              </a:rPr>
              <a:t>ularning</a:t>
            </a:r>
            <a:r>
              <a:rPr lang="en-US" sz="3200" dirty="0">
                <a:solidFill>
                  <a:schemeClr val="accent1"/>
                </a:solidFill>
              </a:rPr>
              <a:t> </a:t>
            </a:r>
            <a:r>
              <a:rPr lang="en-US" sz="3200" dirty="0" err="1">
                <a:solidFill>
                  <a:schemeClr val="accent1"/>
                </a:solidFill>
              </a:rPr>
              <a:t>ishchi</a:t>
            </a:r>
            <a:r>
              <a:rPr lang="en-US" sz="3200" dirty="0">
                <a:solidFill>
                  <a:schemeClr val="accent1"/>
                </a:solidFill>
              </a:rPr>
              <a:t> </a:t>
            </a:r>
            <a:r>
              <a:rPr lang="en-US" sz="3200" dirty="0" err="1">
                <a:solidFill>
                  <a:schemeClr val="accent1"/>
                </a:solidFill>
              </a:rPr>
              <a:t>chizmalarini</a:t>
            </a:r>
            <a:r>
              <a:rPr lang="en-US" sz="3200" dirty="0">
                <a:solidFill>
                  <a:schemeClr val="accent1"/>
                </a:solidFill>
              </a:rPr>
              <a:t> </a:t>
            </a:r>
            <a:r>
              <a:rPr lang="en-US" sz="3200" dirty="0" err="1">
                <a:solidFill>
                  <a:schemeClr val="accent1"/>
                </a:solidFill>
              </a:rPr>
              <a:t>tayyorlash</a:t>
            </a:r>
            <a:endParaRPr lang="ru-RU" sz="3200" dirty="0">
              <a:solidFill>
                <a:schemeClr val="accent1"/>
              </a:solidFill>
            </a:endParaRPr>
          </a:p>
        </p:txBody>
      </p:sp>
      <p:sp>
        <p:nvSpPr>
          <p:cNvPr id="9" name="Заголовок 1">
            <a:extLst>
              <a:ext uri="{FF2B5EF4-FFF2-40B4-BE49-F238E27FC236}">
                <a16:creationId xmlns:a16="http://schemas.microsoft.com/office/drawing/2014/main" id="{8554E5D0-5C55-D4E4-B345-7BC17C20151C}"/>
              </a:ext>
            </a:extLst>
          </p:cNvPr>
          <p:cNvSpPr txBox="1">
            <a:spLocks/>
          </p:cNvSpPr>
          <p:nvPr/>
        </p:nvSpPr>
        <p:spPr>
          <a:xfrm>
            <a:off x="8392159" y="4500163"/>
            <a:ext cx="3027683" cy="1588127"/>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dirty="0" err="1">
                <a:solidFill>
                  <a:schemeClr val="accent1"/>
                </a:solidFill>
              </a:rPr>
              <a:t>Spetsifikatsiya</a:t>
            </a:r>
            <a:r>
              <a:rPr lang="en-US" sz="3600" dirty="0">
                <a:solidFill>
                  <a:schemeClr val="accent1"/>
                </a:solidFill>
              </a:rPr>
              <a:t> </a:t>
            </a:r>
            <a:r>
              <a:rPr lang="en-US" sz="3600" dirty="0" err="1">
                <a:solidFill>
                  <a:schemeClr val="accent1"/>
                </a:solidFill>
              </a:rPr>
              <a:t>va</a:t>
            </a:r>
            <a:r>
              <a:rPr lang="en-US" sz="3600" dirty="0">
                <a:solidFill>
                  <a:schemeClr val="accent1"/>
                </a:solidFill>
              </a:rPr>
              <a:t> </a:t>
            </a:r>
            <a:r>
              <a:rPr lang="en-US" sz="3600" dirty="0" err="1">
                <a:solidFill>
                  <a:schemeClr val="accent1"/>
                </a:solidFill>
              </a:rPr>
              <a:t>uning</a:t>
            </a:r>
            <a:r>
              <a:rPr lang="en-US" sz="3600" dirty="0">
                <a:solidFill>
                  <a:schemeClr val="accent1"/>
                </a:solidFill>
              </a:rPr>
              <a:t> </a:t>
            </a:r>
            <a:r>
              <a:rPr lang="en-US" sz="3600" dirty="0" err="1">
                <a:solidFill>
                  <a:schemeClr val="accent1"/>
                </a:solidFill>
              </a:rPr>
              <a:t>mazmuni</a:t>
            </a:r>
            <a:r>
              <a:rPr lang="en-US" sz="3600" dirty="0">
                <a:solidFill>
                  <a:schemeClr val="accent1"/>
                </a:solidFill>
              </a:rPr>
              <a:t> </a:t>
            </a:r>
            <a:endParaRPr lang="ru-RU" sz="3600" dirty="0">
              <a:solidFill>
                <a:schemeClr val="accent1"/>
              </a:solidFill>
            </a:endParaRPr>
          </a:p>
        </p:txBody>
      </p:sp>
    </p:spTree>
    <p:extLst>
      <p:ext uri="{BB962C8B-B14F-4D97-AF65-F5344CB8AC3E}">
        <p14:creationId xmlns:p14="http://schemas.microsoft.com/office/powerpoint/2010/main" val="4075660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4</a:t>
            </a:fld>
            <a:endParaRPr lang="ru-RU" dirty="0"/>
          </a:p>
        </p:txBody>
      </p:sp>
      <p:pic>
        <p:nvPicPr>
          <p:cNvPr id="5" name="Рисунок 4"/>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737170" y="1160584"/>
            <a:ext cx="3188223" cy="4800600"/>
          </a:xfrm>
          <a:prstGeom prst="rect">
            <a:avLst/>
          </a:prstGeom>
          <a:ln>
            <a:noFill/>
          </a:ln>
          <a:effectLst>
            <a:outerShdw blurRad="190500" algn="tl" rotWithShape="0">
              <a:srgbClr val="000000">
                <a:alpha val="70000"/>
              </a:srgbClr>
            </a:outerShdw>
          </a:effectLst>
        </p:spPr>
      </p:pic>
      <p:sp>
        <p:nvSpPr>
          <p:cNvPr id="6" name="Прямоугольник 5"/>
          <p:cNvSpPr/>
          <p:nvPr/>
        </p:nvSpPr>
        <p:spPr>
          <a:xfrm>
            <a:off x="8845927" y="6220038"/>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
        <p:nvSpPr>
          <p:cNvPr id="4" name="TextBox 3">
            <a:extLst>
              <a:ext uri="{FF2B5EF4-FFF2-40B4-BE49-F238E27FC236}">
                <a16:creationId xmlns:a16="http://schemas.microsoft.com/office/drawing/2014/main" id="{7DAE4AD5-8C0E-2F0D-32DF-A29A3A59413C}"/>
              </a:ext>
            </a:extLst>
          </p:cNvPr>
          <p:cNvSpPr txBox="1"/>
          <p:nvPr/>
        </p:nvSpPr>
        <p:spPr>
          <a:xfrm>
            <a:off x="0" y="653689"/>
            <a:ext cx="8544560" cy="5550622"/>
          </a:xfrm>
          <a:prstGeom prst="rect">
            <a:avLst/>
          </a:prstGeom>
          <a:noFill/>
        </p:spPr>
        <p:txBody>
          <a:bodyPr wrap="square">
            <a:spAutoFit/>
          </a:bodyPr>
          <a:lstStyle/>
          <a:p>
            <a:pPr marL="228600" indent="228600" algn="just">
              <a:lnSpc>
                <a:spcPct val="115000"/>
              </a:lnSpc>
            </a:pPr>
            <a:r>
              <a:rPr lang="uz-Cyrl-UZ"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Buyumlarni tajriba partiyalarda tayyorlash va ularni sinash uchun ish hujjatlarini ishlab chiqish konstruktorlik hujjatlarini ishlab chiqishning yakuniy bosqichi bo‘lib hisoblanadi. Hujjatlarni sinovlar natijasiga asosan tuzatilib buyumlar partiyasi tayyorlanadi. Yuqoridagi o‘rganib chiqilgan materiallar asosida ish loyihalarini bajarish bo‘yicha konstruktorlik hujjatlari - buyumni yig‘uv chizmasi, yig‘uv birligini ish (yig‘ish) chizmalarini va ularni spesifikasiyasini tuzish va detallar chizmasini ishlab chiqishni ko‘rib chiqiladi.</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algn="ctr">
              <a:lnSpc>
                <a:spcPct val="115000"/>
              </a:lnSpc>
              <a:spcBef>
                <a:spcPts val="1200"/>
              </a:spcBef>
              <a:spcAft>
                <a:spcPts val="300"/>
              </a:spcAft>
            </a:pPr>
            <a:r>
              <a:rPr lang="en-GB" sz="1800" b="1" i="1" dirty="0">
                <a:solidFill>
                  <a:schemeClr val="accent1"/>
                </a:solidFill>
                <a:effectLst/>
                <a:latin typeface="Times New Roman" panose="02020603050405020304" pitchFamily="18" charset="0"/>
                <a:ea typeface="Times New Roman" panose="02020603050405020304" pitchFamily="18" charset="0"/>
              </a:rPr>
              <a:t>13.1. </a:t>
            </a:r>
            <a:r>
              <a:rPr lang="en-GB" sz="1800" b="1" i="1" dirty="0" err="1">
                <a:solidFill>
                  <a:schemeClr val="accent1"/>
                </a:solidFill>
                <a:effectLst/>
                <a:latin typeface="Times New Roman" panose="02020603050405020304" pitchFamily="18" charset="0"/>
                <a:ea typeface="Times New Roman" panose="02020603050405020304" pitchFamily="18" charset="0"/>
              </a:rPr>
              <a:t>Yig‘ish</a:t>
            </a:r>
            <a:r>
              <a:rPr lang="en-GB" sz="1800" b="1" i="1" dirty="0">
                <a:solidFill>
                  <a:schemeClr val="accent1"/>
                </a:solidFill>
                <a:effectLst/>
                <a:latin typeface="Times New Roman" panose="02020603050405020304" pitchFamily="18" charset="0"/>
                <a:ea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rPr>
              <a:t>chizmalari</a:t>
            </a:r>
            <a:r>
              <a:rPr lang="en-GB" sz="1800" b="1" i="1" dirty="0">
                <a:solidFill>
                  <a:schemeClr val="accent1"/>
                </a:solidFill>
                <a:effectLst/>
                <a:latin typeface="Times New Roman" panose="02020603050405020304" pitchFamily="18" charset="0"/>
                <a:ea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rPr>
              <a:t>va</a:t>
            </a:r>
            <a:r>
              <a:rPr lang="en-GB" sz="1800" b="1" i="1" dirty="0">
                <a:solidFill>
                  <a:schemeClr val="accent1"/>
                </a:solidFill>
                <a:effectLst/>
                <a:latin typeface="Times New Roman" panose="02020603050405020304" pitchFamily="18" charset="0"/>
                <a:ea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rPr>
              <a:t>ularni</a:t>
            </a:r>
            <a:r>
              <a:rPr lang="en-GB" sz="1800" b="1" i="1" dirty="0">
                <a:solidFill>
                  <a:schemeClr val="accent1"/>
                </a:solidFill>
                <a:effectLst/>
                <a:latin typeface="Times New Roman" panose="02020603050405020304" pitchFamily="18" charset="0"/>
                <a:ea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rPr>
              <a:t>spesifikasiyasi</a:t>
            </a:r>
            <a:endParaRPr lang="ru-RU" sz="1800" b="1" i="1" dirty="0">
              <a:solidFill>
                <a:schemeClr val="accent1"/>
              </a:solidFill>
              <a:effectLst/>
              <a:latin typeface="Arial" panose="020B0604020202020204" pitchFamily="34" charset="0"/>
              <a:ea typeface="Times New Roman" panose="02020603050405020304" pitchFamily="18" charset="0"/>
            </a:endParaRPr>
          </a:p>
          <a:p>
            <a:pPr>
              <a:lnSpc>
                <a:spcPct val="115000"/>
              </a:lnSpc>
            </a:pPr>
            <a:r>
              <a:rPr lang="uz-Cyrl-UZ" sz="1100" dirty="0">
                <a:solidFill>
                  <a:schemeClr val="accent1"/>
                </a:solidFill>
                <a:effectLst/>
                <a:latin typeface="Times New Roman" panose="02020603050405020304" pitchFamily="18" charset="0"/>
                <a:ea typeface="Times New Roman" panose="02020603050405020304" pitchFamily="18" charset="0"/>
              </a:rPr>
              <a:t> </a:t>
            </a:r>
            <a:endParaRPr lang="ru-RU" sz="1100" dirty="0">
              <a:solidFill>
                <a:schemeClr val="accent1"/>
              </a:solidFill>
              <a:effectLst/>
              <a:latin typeface="Arial" panose="020B0604020202020204" pitchFamily="34" charset="0"/>
              <a:ea typeface="Times New Roman" panose="02020603050405020304" pitchFamily="18" charset="0"/>
            </a:endParaRPr>
          </a:p>
          <a:p>
            <a:pPr marL="228600" indent="228600" algn="just">
              <a:lnSpc>
                <a:spcPct val="115000"/>
              </a:lnSpc>
            </a:pPr>
            <a:r>
              <a:rPr lang="uz-Cyrl-UZ"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Yig‘ish chizmasi yoki yig‘uv birliklari buyumni ko‘rinishlari va yig‘ishda (tayyorlashda), uni nazorat qilishda kerak bo‘lgan ma’lumotlardan iborat. Yig‘ish chizmalariga chizmalar bo‘yicha tayyorlangan gidromontaj va pnevmomontajlar ham kiradi. Yig‘ish chizmasi tasvirlarida yoki yig‘uv birliklarida buyumni yig‘ish va nazorat qilish uchun kerak bo‘lgan ularning tarkibiy qismlarini o‘zaro joylashuvi, birikishi haqidagi ma’lumotlarni berish kerak. Yig‘ish chizmalarida barcha detallarni shakllarini aniqlovchi ma’lumotlar shart bo‘lmaganligi tufayli umumiy ko‘rinish chizmalariga qaraganda ko‘rinishlar soni kamroq bo‘lishi mumkin. </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92278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DE5DD3A-2BE0-C6F3-0CE8-8FEA1075AFA1}"/>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EC264627-B3CB-3930-E2FD-7C934CCF96B9}"/>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5</a:t>
            </a:fld>
            <a:endParaRPr lang="ru-RU" dirty="0"/>
          </a:p>
        </p:txBody>
      </p:sp>
      <p:sp>
        <p:nvSpPr>
          <p:cNvPr id="5" name="TextBox 4">
            <a:extLst>
              <a:ext uri="{FF2B5EF4-FFF2-40B4-BE49-F238E27FC236}">
                <a16:creationId xmlns:a16="http://schemas.microsoft.com/office/drawing/2014/main" id="{4300F9EB-7868-625F-F23A-30284F827839}"/>
              </a:ext>
            </a:extLst>
          </p:cNvPr>
          <p:cNvSpPr txBox="1"/>
          <p:nvPr/>
        </p:nvSpPr>
        <p:spPr>
          <a:xfrm>
            <a:off x="900310" y="470678"/>
            <a:ext cx="10296010" cy="5127482"/>
          </a:xfrm>
          <a:prstGeom prst="rect">
            <a:avLst/>
          </a:prstGeom>
          <a:noFill/>
        </p:spPr>
        <p:txBody>
          <a:bodyPr wrap="square">
            <a:spAutoFit/>
          </a:bodyPr>
          <a:lstStyle/>
          <a:p>
            <a:pPr marL="228600" indent="228600" algn="just">
              <a:lnSpc>
                <a:spcPct val="115000"/>
              </a:lnSpc>
            </a:pPr>
            <a:r>
              <a:rPr lang="uz-Cyrl-UZ"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Masalan, 13.1-shaklda buyumning umumiy ko‘rinish chizmasi va uning tarkibiy qismlarini ifodalovchi 13.2-13.3-shakllarda yig‘ish chizmasi va spesifikasiyasi berilgan. Yuqoridagi chizmalarni solishtirilganda yig‘ish chizmasini tuzish umumiy ko‘rinish chizmasiga nisbatan osonroq ekanligini aniqlash mumkin. Shu bilan bir vaqtda u buyumni va uning ikkita tarkibiy qismlarini -1  korpusni va 2  porshenli mexanizmni 4 ta vint – 3 bilan birikishi xaqida to‘liq ma’lumot beradi. Buyumni ish hujjatlarini ishlab chiqishda yig‘ish chizmalarining ko‘rinishlar soni ishlab chiqarishda buyumni yig‘ish va nazorat qilish uchun iloji boricha kamroq bo‘lishi kerak. </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uz-Cyrl-UZ"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13.2-shaklda ko‘rsatilgan buyum uchun yig‘ish birligi spesifikasiyasida keltirilgan korpus ( 13.4-shakl) bilan porshen mexanizmlari yig‘uv birligidan tashqari (13.5–13.6-shakllar) porshen mexanizmiga kiruvchi porshen (13.7-shakl) va qopqoqni (13.8-shakl) yig‘ish chizmalarini chizish maqsadga muvofiq. Yig‘ish chizmalarida buyumning yig‘ish va nazorat qilish uchun kerak bo‘lgan o‘lchamlari va ulardagi chetga chiqishlardan tashqari buyumni gabarit, o‘rnatuvchi, birlashtiruvchi va boshqa ma’lumot uchun kerakli o‘lchamlari qo‘yiladi. </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45515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6</a:t>
            </a:fld>
            <a:endParaRPr lang="ru-RU" dirty="0"/>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9210" y="2072179"/>
            <a:ext cx="4768362" cy="3178908"/>
          </a:xfrm>
          <a:prstGeom prst="rect">
            <a:avLst/>
          </a:prstGeom>
        </p:spPr>
      </p:pic>
      <p:sp>
        <p:nvSpPr>
          <p:cNvPr id="7" name="Прямоугольник 6"/>
          <p:cNvSpPr/>
          <p:nvPr/>
        </p:nvSpPr>
        <p:spPr>
          <a:xfrm>
            <a:off x="1718949" y="5606148"/>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
        <p:nvSpPr>
          <p:cNvPr id="8" name="Заголовок 7">
            <a:extLst>
              <a:ext uri="{FF2B5EF4-FFF2-40B4-BE49-F238E27FC236}">
                <a16:creationId xmlns:a16="http://schemas.microsoft.com/office/drawing/2014/main" id="{74BEE598-4EFD-BCA4-5F29-B15E1D774D2C}"/>
              </a:ext>
            </a:extLst>
          </p:cNvPr>
          <p:cNvSpPr>
            <a:spLocks noGrp="1"/>
          </p:cNvSpPr>
          <p:nvPr>
            <p:ph type="title"/>
          </p:nvPr>
        </p:nvSpPr>
        <p:spPr/>
        <p:txBody>
          <a:bodyPr/>
          <a:lstStyle/>
          <a:p>
            <a:endParaRPr lang="ru-RU"/>
          </a:p>
        </p:txBody>
      </p:sp>
      <p:sp>
        <p:nvSpPr>
          <p:cNvPr id="4" name="Rectangle 2">
            <a:extLst>
              <a:ext uri="{FF2B5EF4-FFF2-40B4-BE49-F238E27FC236}">
                <a16:creationId xmlns:a16="http://schemas.microsoft.com/office/drawing/2014/main" id="{8C606900-CE4E-445D-2221-9DC8D70FD01E}"/>
              </a:ext>
            </a:extLst>
          </p:cNvPr>
          <p:cNvSpPr>
            <a:spLocks noChangeArrowheads="1"/>
          </p:cNvSpPr>
          <p:nvPr/>
        </p:nvSpPr>
        <p:spPr bwMode="auto">
          <a:xfrm>
            <a:off x="5597010" y="550918"/>
            <a:ext cx="6107105"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228600" algn="just" defTabSz="914400" rtl="0" eaLnBrk="0" fontAlgn="base" latinLnBrk="0" hangingPunct="0">
              <a:lnSpc>
                <a:spcPct val="100000"/>
              </a:lnSpc>
              <a:spcBef>
                <a:spcPct val="0"/>
              </a:spcBef>
              <a:spcAft>
                <a:spcPct val="0"/>
              </a:spcAft>
              <a:buClrTx/>
              <a:buSzTx/>
              <a:buFontTx/>
              <a:buNone/>
              <a:tabLst/>
            </a:pPr>
            <a:r>
              <a:rPr kumimoji="0" lang="en-GB"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13.2-shaklda biriktiriluvchi flanesni 65 va 24 o‘lchamlarini kordinatalar bo‘yicha joylashtirish keltirilgan. Xuddi shu o‘lcham korpus  yig‘uv birligini yig‘ish chizmasida (13.4-shaklni qarang) uni 2 to‘lqin yurituvchiga qalaylash va undan keyin tekshirish uchun berilgan. Buyumni yig‘uv chizmasida  flanesga biriktirish uchun flanesda o‘qlar orasi 28 mm bo‘lgan 3,5 diametrli 4 ta teshikni joylashishi nazorat uchun berilgan (13.2-shaklga qarang). Flanesni tayyorlash uchun ish chizmasida bu o‘lchamlar berilgan bo‘lib (13.7-shaklga qarang) ularni detalni tayyorlashda va nazorat qilishda tekshirilgan. </a:t>
            </a:r>
            <a:endParaRPr kumimoji="0" lang="en-GB" altLang="ru-RU" sz="3200" b="0" i="0" u="none" strike="noStrike" cap="none" normalizeH="0" baseline="0">
              <a:ln>
                <a:noFill/>
              </a:ln>
              <a:solidFill>
                <a:schemeClr val="accent1"/>
              </a:solidFill>
              <a:effectLst/>
              <a:latin typeface="Arial" panose="020B0604020202020204" pitchFamily="34" charset="0"/>
            </a:endParaRPr>
          </a:p>
        </p:txBody>
      </p:sp>
    </p:spTree>
    <p:extLst>
      <p:ext uri="{BB962C8B-B14F-4D97-AF65-F5344CB8AC3E}">
        <p14:creationId xmlns:p14="http://schemas.microsoft.com/office/powerpoint/2010/main" val="31233643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B3C7248-3DAB-C11C-AB88-B9313C521C2D}"/>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FAB0DC2C-E09B-B725-0730-2CB5FF61AAAF}"/>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7</a:t>
            </a:fld>
            <a:endParaRPr lang="ru-RU" dirty="0"/>
          </a:p>
        </p:txBody>
      </p:sp>
      <p:sp>
        <p:nvSpPr>
          <p:cNvPr id="5" name="TextBox 4">
            <a:extLst>
              <a:ext uri="{FF2B5EF4-FFF2-40B4-BE49-F238E27FC236}">
                <a16:creationId xmlns:a16="http://schemas.microsoft.com/office/drawing/2014/main" id="{05D0FD5E-B306-3C9D-5832-F8DFD42DAF20}"/>
              </a:ext>
            </a:extLst>
          </p:cNvPr>
          <p:cNvSpPr txBox="1"/>
          <p:nvPr/>
        </p:nvSpPr>
        <p:spPr>
          <a:xfrm>
            <a:off x="1056640" y="322669"/>
            <a:ext cx="9895840" cy="5727017"/>
          </a:xfrm>
          <a:prstGeom prst="rect">
            <a:avLst/>
          </a:prstGeom>
          <a:noFill/>
        </p:spPr>
        <p:txBody>
          <a:bodyPr wrap="square">
            <a:spAutoFit/>
          </a:bodyPr>
          <a:lstStyle/>
          <a:p>
            <a:pPr indent="228600" algn="just">
              <a:lnSpc>
                <a:spcPct val="115000"/>
              </a:lnSpc>
            </a:pPr>
            <a:r>
              <a:rPr lang="en-GB" sz="2000" dirty="0" err="1">
                <a:solidFill>
                  <a:schemeClr val="accent1"/>
                </a:solidFill>
                <a:effectLst/>
                <a:latin typeface="Times New Roman" panose="02020603050405020304" pitchFamily="18" charset="0"/>
                <a:ea typeface="Times New Roman" panose="02020603050405020304" pitchFamily="18" charset="0"/>
              </a:rPr>
              <a:t>Yig‘ish</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chizmalari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KXYaT</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standartlarida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ko‘rsatilgan</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talablardagi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soddalashtirishlarni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e’tiborga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olgan</a:t>
            </a:r>
            <a:r>
              <a:rPr lang="en-GB" sz="2000" dirty="0">
                <a:solidFill>
                  <a:schemeClr val="accent1"/>
                </a:solidFill>
                <a:effectLst/>
                <a:latin typeface="Times New Roman" panose="02020603050405020304" pitchFamily="18" charset="0"/>
                <a:ea typeface="Times New Roman" panose="02020603050405020304" pitchFamily="18" charset="0"/>
              </a:rPr>
              <a:t> </a:t>
            </a:r>
            <a:r>
              <a:rPr lang="uz-Cyrl-UZ" sz="2000" dirty="0">
                <a:solidFill>
                  <a:schemeClr val="accent1"/>
                </a:solidFill>
                <a:effectLst/>
                <a:latin typeface="Times New Roman" panose="02020603050405020304" pitchFamily="18" charset="0"/>
                <a:ea typeface="Times New Roman" panose="02020603050405020304" pitchFamily="18" charset="0"/>
              </a:rPr>
              <a:t>h</a:t>
            </a:r>
            <a:r>
              <a:rPr lang="en-GB" sz="2000" dirty="0" err="1">
                <a:solidFill>
                  <a:schemeClr val="accent1"/>
                </a:solidFill>
                <a:effectLst/>
                <a:latin typeface="Times New Roman" panose="02020603050405020304" pitchFamily="18" charset="0"/>
                <a:ea typeface="Times New Roman" panose="02020603050405020304" pitchFamily="18" charset="0"/>
              </a:rPr>
              <a:t>olda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bajariladi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Yig‘ish</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chizmalarida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quyidagilarni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ko‘rsatmaslikka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ruxsat</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etiladi</a:t>
            </a:r>
            <a:r>
              <a:rPr lang="en-GB" sz="2000" dirty="0">
                <a:solidFill>
                  <a:schemeClr val="accent1"/>
                </a:solidFill>
                <a:effectLst/>
                <a:latin typeface="Times New Roman" panose="02020603050405020304" pitchFamily="18" charset="0"/>
                <a:ea typeface="Times New Roman" panose="02020603050405020304" pitchFamily="18" charset="0"/>
              </a:rPr>
              <a:t>:</a:t>
            </a:r>
            <a:endParaRPr lang="ru-RU" sz="1200" dirty="0">
              <a:solidFill>
                <a:schemeClr val="accent1"/>
              </a:solidFill>
              <a:effectLst/>
              <a:latin typeface="Arial" panose="020B0604020202020204" pitchFamily="34" charset="0"/>
              <a:ea typeface="Times New Roman" panose="02020603050405020304" pitchFamily="18" charset="0"/>
            </a:endParaRPr>
          </a:p>
          <a:p>
            <a:pPr indent="228600" algn="just">
              <a:lnSpc>
                <a:spcPct val="115000"/>
              </a:lnSpc>
            </a:pPr>
            <a:r>
              <a:rPr lang="en-GB" sz="2000" dirty="0">
                <a:solidFill>
                  <a:schemeClr val="accent1"/>
                </a:solidFill>
                <a:effectLst/>
                <a:latin typeface="Times New Roman" panose="02020603050405020304" pitchFamily="18" charset="0"/>
                <a:ea typeface="Times New Roman" panose="02020603050405020304" pitchFamily="18" charset="0"/>
              </a:rPr>
              <a:t>a) </a:t>
            </a:r>
            <a:r>
              <a:rPr lang="en-GB" sz="2000" dirty="0" err="1">
                <a:solidFill>
                  <a:schemeClr val="accent1"/>
                </a:solidFill>
                <a:effectLst/>
                <a:latin typeface="Times New Roman" panose="02020603050405020304" pitchFamily="18" charset="0"/>
                <a:ea typeface="Times New Roman" panose="02020603050405020304" pitchFamily="18" charset="0"/>
              </a:rPr>
              <a:t>faskalar</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yumaloqlashlar</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chuqurliklar</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o‘ymalar</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boshqa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elementlar</a:t>
            </a:r>
            <a:r>
              <a:rPr lang="en-GB" sz="2000" dirty="0">
                <a:solidFill>
                  <a:schemeClr val="accent1"/>
                </a:solidFill>
                <a:effectLst/>
                <a:latin typeface="Times New Roman" panose="02020603050405020304" pitchFamily="18" charset="0"/>
                <a:ea typeface="Times New Roman" panose="02020603050405020304" pitchFamily="18" charset="0"/>
              </a:rPr>
              <a:t>;</a:t>
            </a:r>
            <a:endParaRPr lang="ru-RU" sz="1200" dirty="0">
              <a:solidFill>
                <a:schemeClr val="accent1"/>
              </a:solidFill>
              <a:effectLst/>
              <a:latin typeface="Arial" panose="020B0604020202020204" pitchFamily="34" charset="0"/>
              <a:ea typeface="Times New Roman" panose="02020603050405020304" pitchFamily="18" charset="0"/>
            </a:endParaRPr>
          </a:p>
          <a:p>
            <a:pPr indent="228600" algn="just">
              <a:lnSpc>
                <a:spcPct val="115000"/>
              </a:lnSpc>
            </a:pPr>
            <a:r>
              <a:rPr lang="en-GB" sz="2000" dirty="0">
                <a:solidFill>
                  <a:schemeClr val="accent1"/>
                </a:solidFill>
                <a:effectLst/>
                <a:latin typeface="Times New Roman" panose="02020603050405020304" pitchFamily="18" charset="0"/>
                <a:ea typeface="Times New Roman" panose="02020603050405020304" pitchFamily="18" charset="0"/>
              </a:rPr>
              <a:t>b) </a:t>
            </a:r>
            <a:r>
              <a:rPr lang="en-GB" sz="2000" dirty="0" err="1">
                <a:solidFill>
                  <a:schemeClr val="accent1"/>
                </a:solidFill>
                <a:effectLst/>
                <a:latin typeface="Times New Roman" panose="02020603050405020304" pitchFamily="18" charset="0"/>
                <a:ea typeface="Times New Roman" panose="02020603050405020304" pitchFamily="18" charset="0"/>
              </a:rPr>
              <a:t>sterjen</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teshik</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orasidagi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tirqish</a:t>
            </a:r>
            <a:r>
              <a:rPr lang="en-GB" sz="2000" dirty="0">
                <a:solidFill>
                  <a:schemeClr val="accent1"/>
                </a:solidFill>
                <a:effectLst/>
                <a:latin typeface="Times New Roman" panose="02020603050405020304" pitchFamily="18" charset="0"/>
                <a:ea typeface="Times New Roman" panose="02020603050405020304" pitchFamily="18" charset="0"/>
              </a:rPr>
              <a:t>;</a:t>
            </a:r>
            <a:endParaRPr lang="ru-RU" sz="1200" dirty="0">
              <a:solidFill>
                <a:schemeClr val="accent1"/>
              </a:solidFill>
              <a:effectLst/>
              <a:latin typeface="Arial" panose="020B0604020202020204" pitchFamily="34" charset="0"/>
              <a:ea typeface="Times New Roman" panose="02020603050405020304" pitchFamily="18" charset="0"/>
            </a:endParaRPr>
          </a:p>
          <a:p>
            <a:pPr indent="228600" algn="just">
              <a:lnSpc>
                <a:spcPct val="115000"/>
              </a:lnSpc>
            </a:pPr>
            <a:r>
              <a:rPr lang="en-GB" sz="2000" dirty="0">
                <a:solidFill>
                  <a:schemeClr val="accent1"/>
                </a:solidFill>
                <a:effectLst/>
                <a:latin typeface="Times New Roman" panose="02020603050405020304" pitchFamily="18" charset="0"/>
                <a:ea typeface="Times New Roman" panose="02020603050405020304" pitchFamily="18" charset="0"/>
              </a:rPr>
              <a:t>v) </a:t>
            </a:r>
            <a:r>
              <a:rPr lang="en-GB" sz="2000" dirty="0" err="1">
                <a:solidFill>
                  <a:schemeClr val="accent1"/>
                </a:solidFill>
                <a:effectLst/>
                <a:latin typeface="Times New Roman" panose="02020603050405020304" pitchFamily="18" charset="0"/>
                <a:ea typeface="Times New Roman" panose="02020603050405020304" pitchFamily="18" charset="0"/>
              </a:rPr>
              <a:t>qopqoqlar</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to‘sqichlar</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maxoviklar</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boshqalar</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buyumni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tarkibiy</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qismlarini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to‘sib</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qolgan</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hollarda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Bunday</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hollarda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ko‘rinish</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ustiga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quyidagi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yozuvni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bajariladi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masalan</a:t>
            </a:r>
            <a:r>
              <a:rPr lang="en-GB" sz="2000" dirty="0">
                <a:solidFill>
                  <a:schemeClr val="accent1"/>
                </a:solidFill>
                <a:effectLst/>
                <a:latin typeface="Times New Roman" panose="02020603050405020304" pitchFamily="18" charset="0"/>
                <a:ea typeface="Times New Roman" panose="02020603050405020304" pitchFamily="18" charset="0"/>
              </a:rPr>
              <a:t>, 3-pozisiyada «</a:t>
            </a:r>
            <a:r>
              <a:rPr lang="en-GB" sz="2000" dirty="0" err="1">
                <a:solidFill>
                  <a:schemeClr val="accent1"/>
                </a:solidFill>
                <a:effectLst/>
                <a:latin typeface="Times New Roman" panose="02020603050405020304" pitchFamily="18" charset="0"/>
                <a:ea typeface="Times New Roman" panose="02020603050405020304" pitchFamily="18" charset="0"/>
              </a:rPr>
              <a:t>qopqoq</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ko‘rsatilmagan</a:t>
            </a:r>
            <a:r>
              <a:rPr lang="en-GB" sz="2000" dirty="0">
                <a:solidFill>
                  <a:schemeClr val="accent1"/>
                </a:solidFill>
                <a:effectLst/>
                <a:latin typeface="Times New Roman" panose="02020603050405020304" pitchFamily="18" charset="0"/>
                <a:ea typeface="Times New Roman" panose="02020603050405020304" pitchFamily="18" charset="0"/>
              </a:rPr>
              <a:t>» deb </a:t>
            </a:r>
            <a:r>
              <a:rPr lang="en-GB" sz="2000" dirty="0" err="1">
                <a:solidFill>
                  <a:schemeClr val="accent1"/>
                </a:solidFill>
                <a:effectLst/>
                <a:latin typeface="Times New Roman" panose="02020603050405020304" pitchFamily="18" charset="0"/>
                <a:ea typeface="Times New Roman" panose="02020603050405020304" pitchFamily="18" charset="0"/>
              </a:rPr>
              <a:t>yoziladi</a:t>
            </a:r>
            <a:r>
              <a:rPr lang="en-GB" sz="2000" dirty="0">
                <a:solidFill>
                  <a:schemeClr val="accent1"/>
                </a:solidFill>
                <a:effectLst/>
                <a:latin typeface="Times New Roman" panose="02020603050405020304" pitchFamily="18" charset="0"/>
                <a:ea typeface="Times New Roman" panose="02020603050405020304" pitchFamily="18" charset="0"/>
              </a:rPr>
              <a:t>; </a:t>
            </a:r>
            <a:endParaRPr lang="ru-RU" sz="1200" dirty="0">
              <a:solidFill>
                <a:schemeClr val="accent1"/>
              </a:solidFill>
              <a:effectLst/>
              <a:latin typeface="Arial" panose="020B0604020202020204" pitchFamily="34" charset="0"/>
              <a:ea typeface="Times New Roman" panose="02020603050405020304" pitchFamily="18" charset="0"/>
            </a:endParaRPr>
          </a:p>
          <a:p>
            <a:pPr marL="228600" indent="228600" algn="just">
              <a:lnSpc>
                <a:spcPct val="115000"/>
              </a:lnSpc>
            </a:pP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g)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orqasida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joylashgan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tarkibiy</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qismlari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ularni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elementlari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xamda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qisman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oldidan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to‘sib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qolingan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tarkibiy</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qismlarini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jadvallardagi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firma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blankalaridagi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shkalalardagi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shunga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o‘xshash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detallardagi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yozuvlar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Yaltiroq</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materiallardan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tayyorlangan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buyumlarni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ko‘rinishlarda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yaltiroq</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emas</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deb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qabul</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qilinadi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Yig‘ish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chizmalarida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yaltiroq</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orqasida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joylashgan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ularning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elementlarini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ko‘rinadigan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qilib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tasvirlanadi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Masalan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priborda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joylashgan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shkala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strelkalar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lampalarni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ichki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tuzilmalari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boshqalar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yuqoridagilarga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misol</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59587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8</a:t>
            </a:fld>
            <a:endParaRPr lang="ru-RU" dirty="0"/>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210517" y="1546621"/>
            <a:ext cx="2523759" cy="383427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Прямоугольник 4"/>
          <p:cNvSpPr/>
          <p:nvPr/>
        </p:nvSpPr>
        <p:spPr>
          <a:xfrm>
            <a:off x="4824047" y="5649882"/>
            <a:ext cx="6096000" cy="646331"/>
          </a:xfrm>
          <a:prstGeom prst="rect">
            <a:avLst/>
          </a:prstGeom>
        </p:spPr>
        <p:txBody>
          <a:bodyPr>
            <a:spAutoFit/>
          </a:bodyPr>
          <a:lstStyle/>
          <a:p>
            <a:r>
              <a:rPr lang="ru-RU" dirty="0" err="1"/>
              <a:t>Kevin</a:t>
            </a:r>
            <a:r>
              <a:rPr lang="ru-RU" dirty="0"/>
              <a:t> V. (2022). </a:t>
            </a:r>
            <a:r>
              <a:rPr lang="ru-RU" dirty="0" err="1"/>
              <a:t>The</a:t>
            </a:r>
            <a:r>
              <a:rPr lang="ru-RU" dirty="0"/>
              <a:t> </a:t>
            </a:r>
            <a:r>
              <a:rPr lang="ru-RU" dirty="0" err="1"/>
              <a:t>Articulated</a:t>
            </a:r>
            <a:r>
              <a:rPr lang="ru-RU" dirty="0"/>
              <a:t> </a:t>
            </a:r>
            <a:r>
              <a:rPr lang="ru-RU" dirty="0" err="1"/>
              <a:t>Wall</a:t>
            </a:r>
            <a:r>
              <a:rPr lang="ru-RU" dirty="0"/>
              <a:t>, </a:t>
            </a:r>
            <a:r>
              <a:rPr lang="ru-RU" dirty="0" err="1"/>
              <a:t>better</a:t>
            </a:r>
            <a:r>
              <a:rPr lang="ru-RU" dirty="0"/>
              <a:t> </a:t>
            </a:r>
            <a:r>
              <a:rPr lang="ru-RU" dirty="0" err="1"/>
              <a:t>known</a:t>
            </a:r>
            <a:r>
              <a:rPr lang="ru-RU" dirty="0"/>
              <a:t> </a:t>
            </a:r>
            <a:r>
              <a:rPr lang="ru-RU" dirty="0" err="1"/>
              <a:t>as</a:t>
            </a:r>
            <a:r>
              <a:rPr lang="ru-RU" dirty="0"/>
              <a:t> </a:t>
            </a:r>
            <a:r>
              <a:rPr lang="ru-RU" dirty="0" err="1"/>
              <a:t>the</a:t>
            </a:r>
            <a:r>
              <a:rPr lang="ru-RU" dirty="0"/>
              <a:t> I-25 </a:t>
            </a:r>
            <a:r>
              <a:rPr lang="ru-RU" dirty="0" err="1"/>
              <a:t>french</a:t>
            </a:r>
            <a:r>
              <a:rPr lang="ru-RU" dirty="0"/>
              <a:t> </a:t>
            </a:r>
            <a:r>
              <a:rPr lang="ru-RU" dirty="0" err="1"/>
              <a:t>fries</a:t>
            </a:r>
            <a:r>
              <a:rPr lang="ru-RU" dirty="0"/>
              <a:t> </a:t>
            </a:r>
            <a:r>
              <a:rPr lang="ru-RU" dirty="0" err="1"/>
              <a:t>by</a:t>
            </a:r>
            <a:r>
              <a:rPr lang="ru-RU" dirty="0"/>
              <a:t> </a:t>
            </a:r>
            <a:r>
              <a:rPr lang="ru-RU" dirty="0" err="1"/>
              <a:t>Herbert</a:t>
            </a:r>
            <a:r>
              <a:rPr lang="ru-RU" dirty="0"/>
              <a:t> </a:t>
            </a:r>
            <a:r>
              <a:rPr lang="ru-RU" dirty="0" err="1"/>
              <a:t>Bayer</a:t>
            </a:r>
            <a:r>
              <a:rPr lang="ru-RU" dirty="0"/>
              <a:t>. </a:t>
            </a:r>
            <a:r>
              <a:rPr lang="ru-RU" dirty="0" err="1"/>
              <a:t>Unsplash</a:t>
            </a:r>
            <a:r>
              <a:rPr lang="ru-RU" dirty="0"/>
              <a:t>. https://unsplash.com/photos/-NUxh4Xop74</a:t>
            </a:r>
          </a:p>
        </p:txBody>
      </p:sp>
      <p:sp>
        <p:nvSpPr>
          <p:cNvPr id="8" name="Заголовок 7">
            <a:extLst>
              <a:ext uri="{FF2B5EF4-FFF2-40B4-BE49-F238E27FC236}">
                <a16:creationId xmlns:a16="http://schemas.microsoft.com/office/drawing/2014/main" id="{3A703DF8-3B36-921D-356A-49A2CA582ACD}"/>
              </a:ext>
            </a:extLst>
          </p:cNvPr>
          <p:cNvSpPr>
            <a:spLocks noGrp="1"/>
          </p:cNvSpPr>
          <p:nvPr>
            <p:ph type="title"/>
          </p:nvPr>
        </p:nvSpPr>
        <p:spPr/>
        <p:txBody>
          <a:bodyPr/>
          <a:lstStyle/>
          <a:p>
            <a:endParaRPr lang="ru-RU"/>
          </a:p>
        </p:txBody>
      </p:sp>
      <p:sp>
        <p:nvSpPr>
          <p:cNvPr id="4" name="TextBox 3">
            <a:extLst>
              <a:ext uri="{FF2B5EF4-FFF2-40B4-BE49-F238E27FC236}">
                <a16:creationId xmlns:a16="http://schemas.microsoft.com/office/drawing/2014/main" id="{9266423D-E826-5D4E-96B3-9E0DC1A0D757}"/>
              </a:ext>
            </a:extLst>
          </p:cNvPr>
          <p:cNvSpPr txBox="1"/>
          <p:nvPr/>
        </p:nvSpPr>
        <p:spPr>
          <a:xfrm>
            <a:off x="711200" y="854397"/>
            <a:ext cx="8178800" cy="4311245"/>
          </a:xfrm>
          <a:prstGeom prst="rect">
            <a:avLst/>
          </a:prstGeom>
          <a:noFill/>
        </p:spPr>
        <p:txBody>
          <a:bodyPr wrap="square">
            <a:spAutoFit/>
          </a:bodyPr>
          <a:lstStyle/>
          <a:p>
            <a:pPr marL="228600" indent="228600" algn="just">
              <a:lnSpc>
                <a:spcPct val="115000"/>
              </a:lnSpc>
            </a:pP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ichida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joylashgan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o‘ramlari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kesimlar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tasvirlangan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vintli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prujinalar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(13.9-shakl)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shartli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ravishda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ko‘rsatiladi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Yig‘ish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chizmalarida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tarkibiy</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qismlarini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tasvirlashda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soddalashtirishlar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ishlatiladi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alohida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yig‘ish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chizilgan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tarkibiy</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qismlari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ko‘rinishlariga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qirqim</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berilmaydi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13.2-shaklda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porshen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mexanizmining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yig‘uv</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birligi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qirqim</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berilmasdan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ko‘rsatilgan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tashqi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ko‘rinishidagi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ba’zi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mayda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chiqib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turuvchi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o‘yilgan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qismlarni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soddalashtirib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tasvirda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ko‘rsatilmaydi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Buyumdagi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xil</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materialdan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tayyorlangan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payvandlash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qalaylash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yelimlash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yo‘li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biriktirilgandagi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yig‘uv</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birliklariga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qirqim</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kesim</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berilganda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ularni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xil</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yo‘nalishda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shtrixlanib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chegarasi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yo‘g‘on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asosiy</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chiziqda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tasvirlanadi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72002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DF6DFA0-11BD-980B-C493-97B8A7D01541}"/>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5A9F808A-A68D-2C35-C5FC-7A291F4BDA11}"/>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9</a:t>
            </a:fld>
            <a:endParaRPr lang="ru-RU" dirty="0"/>
          </a:p>
        </p:txBody>
      </p:sp>
      <p:pic>
        <p:nvPicPr>
          <p:cNvPr id="4" name="Рисунок 3">
            <a:extLst>
              <a:ext uri="{FF2B5EF4-FFF2-40B4-BE49-F238E27FC236}">
                <a16:creationId xmlns:a16="http://schemas.microsoft.com/office/drawing/2014/main" id="{1B664BB5-2185-30F7-0080-096689C5B5CF}"/>
              </a:ext>
            </a:extLst>
          </p:cNvPr>
          <p:cNvPicPr>
            <a:picLocks noChangeAspect="1"/>
          </p:cNvPicPr>
          <p:nvPr/>
        </p:nvPicPr>
        <p:blipFill>
          <a:blip r:embed="rId2" cstate="print">
            <a:lum bright="-6000" contrast="18000"/>
            <a:extLst>
              <a:ext uri="{28A0092B-C50C-407E-A947-70E740481C1C}">
                <a14:useLocalDpi xmlns:a14="http://schemas.microsoft.com/office/drawing/2010/main" val="0"/>
              </a:ext>
            </a:extLst>
          </a:blip>
          <a:srcRect/>
          <a:stretch>
            <a:fillRect/>
          </a:stretch>
        </p:blipFill>
        <p:spPr bwMode="auto">
          <a:xfrm>
            <a:off x="1337190" y="217343"/>
            <a:ext cx="3816032" cy="5914217"/>
          </a:xfrm>
          <a:prstGeom prst="rect">
            <a:avLst/>
          </a:prstGeom>
          <a:noFill/>
          <a:ln>
            <a:noFill/>
          </a:ln>
        </p:spPr>
      </p:pic>
      <p:pic>
        <p:nvPicPr>
          <p:cNvPr id="5" name="Рисунок 4">
            <a:extLst>
              <a:ext uri="{FF2B5EF4-FFF2-40B4-BE49-F238E27FC236}">
                <a16:creationId xmlns:a16="http://schemas.microsoft.com/office/drawing/2014/main" id="{AED8D63B-B2B4-AB64-B9CF-28879F87D172}"/>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38780" y="217343"/>
            <a:ext cx="3816030" cy="5909211"/>
          </a:xfrm>
          <a:prstGeom prst="rect">
            <a:avLst/>
          </a:prstGeom>
          <a:noFill/>
          <a:ln>
            <a:noFill/>
          </a:ln>
        </p:spPr>
      </p:pic>
      <p:sp>
        <p:nvSpPr>
          <p:cNvPr id="7" name="TextBox 6">
            <a:extLst>
              <a:ext uri="{FF2B5EF4-FFF2-40B4-BE49-F238E27FC236}">
                <a16:creationId xmlns:a16="http://schemas.microsoft.com/office/drawing/2014/main" id="{DB329EFB-E45A-1017-53CF-151E7DEBE3F3}"/>
              </a:ext>
            </a:extLst>
          </p:cNvPr>
          <p:cNvSpPr txBox="1"/>
          <p:nvPr/>
        </p:nvSpPr>
        <p:spPr>
          <a:xfrm>
            <a:off x="2850795" y="6350665"/>
            <a:ext cx="6096000" cy="369332"/>
          </a:xfrm>
          <a:prstGeom prst="rect">
            <a:avLst/>
          </a:prstGeom>
          <a:noFill/>
        </p:spPr>
        <p:txBody>
          <a:bodyPr wrap="square">
            <a:spAutoFit/>
          </a:bodyPr>
          <a:lstStyle/>
          <a:p>
            <a:r>
              <a:rPr lang="ru-RU" sz="1800" b="1">
                <a:effectLst/>
                <a:latin typeface="Times New Roman" panose="02020603050405020304" pitchFamily="18" charset="0"/>
                <a:ea typeface="Times New Roman" panose="02020603050405020304" pitchFamily="18" charset="0"/>
                <a:cs typeface="Arial" panose="020B0604020202020204" pitchFamily="34" charset="0"/>
              </a:rPr>
              <a:t>13.1-shakl</a:t>
            </a:r>
            <a:endParaRPr lang="ru-RU" dirty="0"/>
          </a:p>
        </p:txBody>
      </p:sp>
      <p:sp>
        <p:nvSpPr>
          <p:cNvPr id="9" name="TextBox 8">
            <a:extLst>
              <a:ext uri="{FF2B5EF4-FFF2-40B4-BE49-F238E27FC236}">
                <a16:creationId xmlns:a16="http://schemas.microsoft.com/office/drawing/2014/main" id="{37AEB085-3A25-96EF-C4E4-F100A1CD3B8A}"/>
              </a:ext>
            </a:extLst>
          </p:cNvPr>
          <p:cNvSpPr txBox="1"/>
          <p:nvPr/>
        </p:nvSpPr>
        <p:spPr>
          <a:xfrm>
            <a:off x="8260080" y="6271325"/>
            <a:ext cx="6096000" cy="369332"/>
          </a:xfrm>
          <a:prstGeom prst="rect">
            <a:avLst/>
          </a:prstGeom>
          <a:noFill/>
        </p:spPr>
        <p:txBody>
          <a:bodyPr wrap="square">
            <a:spAutoFit/>
          </a:bodyPr>
          <a:lstStyle/>
          <a:p>
            <a:r>
              <a:rPr lang="ru-RU" sz="1800" b="1" dirty="0">
                <a:effectLst/>
                <a:latin typeface="Times New Roman" panose="02020603050405020304" pitchFamily="18" charset="0"/>
                <a:ea typeface="Times New Roman" panose="02020603050405020304" pitchFamily="18" charset="0"/>
                <a:cs typeface="Arial" panose="020B0604020202020204" pitchFamily="34" charset="0"/>
              </a:rPr>
              <a:t>13.2-shakl</a:t>
            </a:r>
            <a:endParaRPr lang="ru-RU" dirty="0"/>
          </a:p>
        </p:txBody>
      </p:sp>
    </p:spTree>
    <p:extLst>
      <p:ext uri="{BB962C8B-B14F-4D97-AF65-F5344CB8AC3E}">
        <p14:creationId xmlns:p14="http://schemas.microsoft.com/office/powerpoint/2010/main" val="4706163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9C2918-0B5C-E49F-A6DA-36A0F354BAC7}"/>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9E38ACA2-2F13-90EA-1CFF-D279F013E8C2}"/>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10</a:t>
            </a:fld>
            <a:endParaRPr lang="ru-RU" dirty="0"/>
          </a:p>
        </p:txBody>
      </p:sp>
      <p:pic>
        <p:nvPicPr>
          <p:cNvPr id="4" name="Рисунок 3">
            <a:extLst>
              <a:ext uri="{FF2B5EF4-FFF2-40B4-BE49-F238E27FC236}">
                <a16:creationId xmlns:a16="http://schemas.microsoft.com/office/drawing/2014/main" id="{15CDC660-2067-2569-C0D8-7B49E34DAA2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313" t="1202" r="34794" b="2884"/>
          <a:stretch/>
        </p:blipFill>
        <p:spPr bwMode="auto">
          <a:xfrm>
            <a:off x="558800" y="796538"/>
            <a:ext cx="3334702" cy="5264924"/>
          </a:xfrm>
          <a:prstGeom prst="rect">
            <a:avLst/>
          </a:prstGeom>
          <a:noFill/>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1EB75DE2-81E5-DDEA-051A-0DC115B3E492}"/>
              </a:ext>
            </a:extLst>
          </p:cNvPr>
          <p:cNvSpPr txBox="1"/>
          <p:nvPr/>
        </p:nvSpPr>
        <p:spPr>
          <a:xfrm>
            <a:off x="4758810" y="796538"/>
            <a:ext cx="6096000" cy="4664867"/>
          </a:xfrm>
          <a:prstGeom prst="rect">
            <a:avLst/>
          </a:prstGeom>
          <a:noFill/>
        </p:spPr>
        <p:txBody>
          <a:bodyPr wrap="square">
            <a:spAutoFit/>
          </a:bodyPr>
          <a:lstStyle/>
          <a:p>
            <a:pPr marL="228600" indent="228600" algn="just">
              <a:lnSpc>
                <a:spcPct val="115000"/>
              </a:lnSpc>
            </a:pPr>
            <a:r>
              <a:rPr lang="en-GB" sz="2000" b="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Pozisiyalarni</a:t>
            </a:r>
            <a:r>
              <a:rPr lang="en-GB" sz="2000" b="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b="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nomerlash</a:t>
            </a:r>
            <a:r>
              <a:rPr lang="ru-RU" sz="2000" b="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ru-RU"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Yig</a:t>
            </a:r>
            <a:r>
              <a:rPr lang="ru-RU"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chizmalarida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barcha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yig</a:t>
            </a:r>
            <a:r>
              <a:rPr lang="ru-RU"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uv</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birliklarini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tarkibiy</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qismlari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spesifikasiyadagi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pozisiya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raqamlariga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asosan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raqamlanadi</a:t>
            </a:r>
            <a:r>
              <a:rPr lang="ru-RU"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Yig</a:t>
            </a:r>
            <a:r>
              <a:rPr lang="ru-RU"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uv</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birliklarini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nomerlashda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xarfli</a:t>
            </a:r>
            <a:r>
              <a:rPr lang="ru-RU"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raqamli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belgi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oxiriga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YCh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deb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yozib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a:t>
            </a:r>
            <a:r>
              <a:rPr lang="ru-RU"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yiladi</a:t>
            </a:r>
            <a:r>
              <a:rPr lang="ru-RU"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algn="just">
              <a:lnSpc>
                <a:spcPct val="115000"/>
              </a:lnSpc>
              <a:spcAft>
                <a:spcPts val="800"/>
              </a:spcAft>
            </a:pPr>
            <a:r>
              <a:rPr lang="en-GB" sz="2000" b="1"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Spesifikasiya</a:t>
            </a:r>
            <a:r>
              <a:rPr lang="en-GB" sz="2000" b="1"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Yig‘uv</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birligini</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tarkibi</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spesifikasiya</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bilan</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aniqlanadi</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(13.10-shakl).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Spesifikasiya</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buyumni</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tayyorlashda</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konstruktorlik</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hujjatlarini</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komplektlashda</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uni</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ishlab</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chiqarishga</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qo‘yishga</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kerak</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bo‘ladi</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Umumiy</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xolda</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quyidagi</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ketma-ketlikda</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joylashgan</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bo‘limlardan</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hujjatlar</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komplekslar</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yig‘uv</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birliklari</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detallar</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standart</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buyumlari</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boshqa</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buyumlar</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materiallar</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komplektlardan</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iborat</a:t>
            </a:r>
            <a:r>
              <a:rPr lang="en-GB" sz="2000" dirty="0">
                <a:solidFill>
                  <a:schemeClr val="accent1"/>
                </a:solidFill>
                <a:effectLst/>
                <a:latin typeface="Times New Roman" panose="02020603050405020304" pitchFamily="18" charset="0"/>
                <a:ea typeface="Times New Roman" panose="02020603050405020304" pitchFamily="18" charset="0"/>
                <a:cs typeface="Arial" panose="020B0604020202020204" pitchFamily="34" charset="0"/>
              </a:rPr>
              <a:t>. </a:t>
            </a:r>
            <a:endParaRPr lang="ru-RU" sz="1200" dirty="0">
              <a:solidFill>
                <a:schemeClr val="accent1"/>
              </a:solidFill>
              <a:effectLst/>
              <a:latin typeface="Arial" panose="020B0604020202020204" pitchFamily="34" charset="0"/>
              <a:ea typeface="Times New Roman" panose="02020603050405020304" pitchFamily="18" charset="0"/>
            </a:endParaRPr>
          </a:p>
        </p:txBody>
      </p:sp>
      <p:sp>
        <p:nvSpPr>
          <p:cNvPr id="7" name="TextBox 6">
            <a:extLst>
              <a:ext uri="{FF2B5EF4-FFF2-40B4-BE49-F238E27FC236}">
                <a16:creationId xmlns:a16="http://schemas.microsoft.com/office/drawing/2014/main" id="{03680481-E848-48D5-7324-0DBA7536BE47}"/>
              </a:ext>
            </a:extLst>
          </p:cNvPr>
          <p:cNvSpPr txBox="1"/>
          <p:nvPr/>
        </p:nvSpPr>
        <p:spPr>
          <a:xfrm>
            <a:off x="1837810" y="6174000"/>
            <a:ext cx="6096000" cy="385362"/>
          </a:xfrm>
          <a:prstGeom prst="rect">
            <a:avLst/>
          </a:prstGeom>
          <a:noFill/>
        </p:spPr>
        <p:txBody>
          <a:bodyPr wrap="square">
            <a:spAutoFit/>
          </a:bodyPr>
          <a:lstStyle/>
          <a:p>
            <a:pPr marL="228600">
              <a:lnSpc>
                <a:spcPct val="115000"/>
              </a:lnSpc>
            </a:pPr>
            <a:r>
              <a:rPr lang="en-US" sz="1800" b="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13.3-shakl</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66449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1C2F546-E25C-2DE4-55F4-4555D3F38F53}"/>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4859F34E-D308-D589-6A7B-323601BC0F59}"/>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11</a:t>
            </a:fld>
            <a:endParaRPr lang="ru-RU" dirty="0"/>
          </a:p>
        </p:txBody>
      </p:sp>
      <p:sp>
        <p:nvSpPr>
          <p:cNvPr id="5" name="TextBox 4">
            <a:extLst>
              <a:ext uri="{FF2B5EF4-FFF2-40B4-BE49-F238E27FC236}">
                <a16:creationId xmlns:a16="http://schemas.microsoft.com/office/drawing/2014/main" id="{71A9513E-A588-ECF4-BE7C-EF5BE3781AC4}"/>
              </a:ext>
            </a:extLst>
          </p:cNvPr>
          <p:cNvSpPr txBox="1"/>
          <p:nvPr/>
        </p:nvSpPr>
        <p:spPr>
          <a:xfrm>
            <a:off x="1050410" y="322669"/>
            <a:ext cx="9093200" cy="5482142"/>
          </a:xfrm>
          <a:prstGeom prst="rect">
            <a:avLst/>
          </a:prstGeom>
          <a:noFill/>
        </p:spPr>
        <p:txBody>
          <a:bodyPr wrap="square">
            <a:spAutoFit/>
          </a:bodyPr>
          <a:lstStyle/>
          <a:p>
            <a:pPr marL="228600" indent="228600" algn="just">
              <a:lnSpc>
                <a:spcPct val="115000"/>
              </a:lnSpc>
            </a:pP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Bo‘limlar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spesifikasiya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tuziladigan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tarkibiga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bog‘liq</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bo‘ladi</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Barcha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bo‘limni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nomlanishi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jadvalda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keltirilgan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Nomi</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degan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grafaga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yozib</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tagiga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chizib</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qo‘yiladi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Yig‘uv</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birligi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spesifikasiya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tuzish</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13.5, 13.3, 13.6,-shakllarda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ko‘rsatilgan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Standart</a:t>
            </a:r>
            <a:r>
              <a:rPr lang="en-GB" sz="18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buyumlar</a:t>
            </a:r>
            <a:r>
              <a:rPr lang="en-GB" sz="18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Boshqa</a:t>
            </a:r>
            <a:r>
              <a:rPr lang="en-GB" sz="18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buyumlar</a:t>
            </a:r>
            <a:r>
              <a:rPr lang="en-GB" sz="18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Materiallar</a:t>
            </a:r>
            <a:r>
              <a:rPr lang="en-GB" sz="18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bo‘limlarini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to‘ldirishda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quyidagi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talablarga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asoslaniladi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en-GB" sz="1800" b="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Standart</a:t>
            </a:r>
            <a:r>
              <a:rPr lang="en-GB" sz="1800" b="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buyumlar</a:t>
            </a:r>
            <a:r>
              <a:rPr lang="en-GB" sz="18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bo‘limida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avval</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davlat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standarti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keyin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Respublika</a:t>
            </a:r>
            <a:r>
              <a:rPr lang="uz-Cyrl-UZ"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so‘ngra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soxa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korxona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standartlarida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yordamchi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ishlab</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chiqarish</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buyumlari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ishlatiladigan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yoziladi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Har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kategoriya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standart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turlarida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buyumlarni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vazifasiga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qarab</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guruhlab</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yoziladi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masalan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biriktirish</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buyumlari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podshipniklar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elektrotexnika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buyumlari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boshqalar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Har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qaysi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guruxda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buyumlarni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nomlanishi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alfavit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tartibda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buyumning</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o‘lchami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yoki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parametrlarining</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o‘sib</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borish</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tartibiga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qarab</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yoziladi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en-GB" sz="1800" b="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Boshqa</a:t>
            </a:r>
            <a:r>
              <a:rPr lang="en-GB" sz="1800" b="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bo‘limida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standartdan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tashqari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texnik</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shartlarga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binoan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tayyorlangan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tartibiga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qarab</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yoziladi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en-GB" sz="1800" b="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Materiallar</a:t>
            </a:r>
            <a:r>
              <a:rPr lang="en-GB" sz="1800" b="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bo‘limida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elementlarini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o‘lchamini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konstruktorlar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tomonidan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aniqlanmasdan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texnolog</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tomonidan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belgilanadiganlariga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material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nomi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yozilmaydi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Ushbu</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material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turlariga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bo‘yoqlar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laklar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yelimlar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moylovchi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moddalar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elektrodlar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boshqalar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kiradi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Yuqoridagi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materiallarni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ishlatilishi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texnik</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talablarda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ko‘rsatiladi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52295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95E4534-9F53-0EED-E30F-A584A416734E}"/>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2964C561-FC5D-FD9B-1CDE-ADF7802A4AC6}"/>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12</a:t>
            </a:fld>
            <a:endParaRPr lang="ru-RU" dirty="0"/>
          </a:p>
        </p:txBody>
      </p:sp>
      <p:pic>
        <p:nvPicPr>
          <p:cNvPr id="4" name="Рисунок 3">
            <a:extLst>
              <a:ext uri="{FF2B5EF4-FFF2-40B4-BE49-F238E27FC236}">
                <a16:creationId xmlns:a16="http://schemas.microsoft.com/office/drawing/2014/main" id="{52EA11F4-D198-B291-8F84-6762097DAE2D}"/>
              </a:ext>
            </a:extLst>
          </p:cNvPr>
          <p:cNvPicPr>
            <a:picLocks noChangeAspect="1"/>
          </p:cNvPicPr>
          <p:nvPr/>
        </p:nvPicPr>
        <p:blipFill>
          <a:blip r:embed="rId2" cstate="print">
            <a:lum bright="-6000" contrast="42000"/>
            <a:extLst>
              <a:ext uri="{28A0092B-C50C-407E-A947-70E740481C1C}">
                <a14:useLocalDpi xmlns:a14="http://schemas.microsoft.com/office/drawing/2010/main" val="0"/>
              </a:ext>
            </a:extLst>
          </a:blip>
          <a:srcRect/>
          <a:stretch>
            <a:fillRect/>
          </a:stretch>
        </p:blipFill>
        <p:spPr bwMode="auto">
          <a:xfrm>
            <a:off x="2030015" y="192404"/>
            <a:ext cx="8131970" cy="5222875"/>
          </a:xfrm>
          <a:prstGeom prst="rect">
            <a:avLst/>
          </a:prstGeom>
          <a:noFill/>
          <a:ln>
            <a:noFill/>
          </a:ln>
        </p:spPr>
      </p:pic>
      <p:sp>
        <p:nvSpPr>
          <p:cNvPr id="6" name="TextBox 5">
            <a:extLst>
              <a:ext uri="{FF2B5EF4-FFF2-40B4-BE49-F238E27FC236}">
                <a16:creationId xmlns:a16="http://schemas.microsoft.com/office/drawing/2014/main" id="{5643D0AE-C03A-E267-B1A6-8E00C7BEE44B}"/>
              </a:ext>
            </a:extLst>
          </p:cNvPr>
          <p:cNvSpPr txBox="1"/>
          <p:nvPr/>
        </p:nvSpPr>
        <p:spPr>
          <a:xfrm>
            <a:off x="3129280" y="5832359"/>
            <a:ext cx="6096000" cy="385042"/>
          </a:xfrm>
          <a:prstGeom prst="rect">
            <a:avLst/>
          </a:prstGeom>
          <a:noFill/>
        </p:spPr>
        <p:txBody>
          <a:bodyPr wrap="square">
            <a:spAutoFit/>
          </a:bodyPr>
          <a:lstStyle/>
          <a:p>
            <a:pPr algn="ctr">
              <a:lnSpc>
                <a:spcPct val="115000"/>
              </a:lnSpc>
            </a:pPr>
            <a:r>
              <a:rPr lang="en-US" sz="1800" b="1" dirty="0">
                <a:effectLst/>
                <a:latin typeface="Times New Roman" panose="02020603050405020304" pitchFamily="18" charset="0"/>
                <a:ea typeface="Times New Roman" panose="02020603050405020304" pitchFamily="18" charset="0"/>
              </a:rPr>
              <a:t>13.10-shakl</a:t>
            </a:r>
            <a:endParaRPr lang="ru-RU" sz="12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31264536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C05BA8B-CA52-36A5-C7B9-1C4668774B05}"/>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E074277A-5962-BE8B-A5A5-42C8C32DCDB5}"/>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13</a:t>
            </a:fld>
            <a:endParaRPr lang="ru-RU" dirty="0"/>
          </a:p>
        </p:txBody>
      </p:sp>
      <p:sp>
        <p:nvSpPr>
          <p:cNvPr id="5" name="TextBox 4">
            <a:extLst>
              <a:ext uri="{FF2B5EF4-FFF2-40B4-BE49-F238E27FC236}">
                <a16:creationId xmlns:a16="http://schemas.microsoft.com/office/drawing/2014/main" id="{10671883-4C6B-97C3-55B6-02803E327839}"/>
              </a:ext>
            </a:extLst>
          </p:cNvPr>
          <p:cNvSpPr txBox="1"/>
          <p:nvPr/>
        </p:nvSpPr>
        <p:spPr>
          <a:xfrm>
            <a:off x="2006600" y="847203"/>
            <a:ext cx="8178800" cy="5163593"/>
          </a:xfrm>
          <a:prstGeom prst="rect">
            <a:avLst/>
          </a:prstGeom>
          <a:noFill/>
        </p:spPr>
        <p:txBody>
          <a:bodyPr wrap="square">
            <a:spAutoFit/>
          </a:bodyPr>
          <a:lstStyle/>
          <a:p>
            <a:pPr marL="228600" indent="228600" algn="just">
              <a:lnSpc>
                <a:spcPct val="115000"/>
              </a:lnSpc>
            </a:pP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Spesifikasiya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grafalari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quyidagicha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to‘ldiriladi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Yozuv</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guruxlarining</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xilligiga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qarab</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guruxlarni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esa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nomlanishini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alfavitiga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qarab</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buyumning</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o‘lchamini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yoki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parametrlarini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o‘sib</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borish</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tartibiga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qarab</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yoziladi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en-GB" sz="1800" b="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Materiallar</a:t>
            </a:r>
            <a:r>
              <a:rPr lang="en-GB" sz="1800" b="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bo‘limida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bevosita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spesifikasiyasiga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kiruvchi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barcha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materiallar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kiritiladi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Ular</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quyidagi</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ketma-ketlikda</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yoziladi</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tabLst>
                <a:tab pos="678180" algn="l"/>
              </a:tabLst>
            </a:pP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qora</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metallar</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tabLst>
                <a:tab pos="678180" algn="l"/>
              </a:tabLst>
            </a:pP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ferromagnit</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magnitoelektrik</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metallar</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tabLst>
                <a:tab pos="678180" algn="l"/>
              </a:tabLst>
            </a:pP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rangli</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noyob</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metallar</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tabLst>
                <a:tab pos="678180" algn="l"/>
              </a:tabLst>
            </a:pP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kabellar</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o‘tkazgichlar</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simlar</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tabLst>
                <a:tab pos="678180" algn="l"/>
              </a:tabLst>
            </a:pP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plastmassalar</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press-materiallar</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tabLst>
                <a:tab pos="678180" algn="l"/>
              </a:tabLst>
            </a:pPr>
            <a:r>
              <a:rPr lang="en-US"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to‘qimachilik</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qog‘oz</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materiallari</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tabLst>
                <a:tab pos="678180" algn="l"/>
              </a:tabLst>
            </a:pP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yog‘och</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materiallari</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tabLst>
                <a:tab pos="678180" algn="l"/>
              </a:tabLst>
            </a:pP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rezina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charm-</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kun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materiallari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tabLst>
                <a:tab pos="678180" algn="l"/>
              </a:tabLst>
            </a:pP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mineral,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keramik</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shishali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materiallar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tabLst>
                <a:tab pos="678180" algn="l"/>
              </a:tabLst>
            </a:pP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laklar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bo‘yoqlar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ximikatlar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neft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mahsulotlari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tabLst>
                <a:tab pos="678180" algn="l"/>
              </a:tabLst>
            </a:pP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boshqa</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materiallar</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9118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38BBE0A-66E1-CDE9-FDBC-2861CCA02638}"/>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6F06BC89-B7F4-8CBF-2DCF-6B5FBD83F9E3}"/>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14</a:t>
            </a:fld>
            <a:endParaRPr lang="ru-RU" dirty="0"/>
          </a:p>
        </p:txBody>
      </p:sp>
      <p:sp>
        <p:nvSpPr>
          <p:cNvPr id="5" name="TextBox 4">
            <a:extLst>
              <a:ext uri="{FF2B5EF4-FFF2-40B4-BE49-F238E27FC236}">
                <a16:creationId xmlns:a16="http://schemas.microsoft.com/office/drawing/2014/main" id="{60AF660C-9362-E64A-E3E6-340D344B9374}"/>
              </a:ext>
            </a:extLst>
          </p:cNvPr>
          <p:cNvSpPr txBox="1"/>
          <p:nvPr/>
        </p:nvSpPr>
        <p:spPr>
          <a:xfrm>
            <a:off x="1046480" y="673534"/>
            <a:ext cx="10515600" cy="5018810"/>
          </a:xfrm>
          <a:prstGeom prst="rect">
            <a:avLst/>
          </a:prstGeom>
          <a:noFill/>
        </p:spPr>
        <p:txBody>
          <a:bodyPr wrap="square">
            <a:spAutoFit/>
          </a:bodyPr>
          <a:lstStyle/>
          <a:p>
            <a:pPr marL="228600" indent="228600" algn="just">
              <a:lnSpc>
                <a:spcPct val="115000"/>
              </a:lnSpc>
            </a:pP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Barcha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materiallarni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turining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nomlanishi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alfavit</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tarzida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o‘lchamini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yoki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parametrlarini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o‘sib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borishiga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qarab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yoziladi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en-GB" sz="20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Format</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grafasida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hujjatning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formati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ko‘rsatiladi</a:t>
            </a:r>
            <a:r>
              <a:rPr lang="uz-Cyrl-UZ"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en-GB" sz="2000"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Poz</a:t>
            </a:r>
            <a:r>
              <a:rPr lang="en-GB" sz="20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grafasi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tarkibiy</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qismlarni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tartib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nomeriga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qarab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yoziladi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en-GB" sz="2000"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Belgilanishi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grafasida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yoziladigan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konstruktorlik</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hujjatlarini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belgilanishi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ko‘rsatiladi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Standart</a:t>
            </a:r>
            <a:r>
              <a:rPr lang="en-GB" sz="20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buyumlar</a:t>
            </a:r>
            <a:r>
              <a:rPr lang="en-GB" sz="20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Boshqa</a:t>
            </a:r>
            <a:r>
              <a:rPr lang="en-GB" sz="20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buyumlar</a:t>
            </a:r>
            <a:r>
              <a:rPr lang="en-GB" sz="20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Materiallar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bo‘limlarining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grafalari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to‘ldirilmaydi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en-GB" sz="20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Nomi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grafasida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hujjatlar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bo‘limida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faqat</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hujjatning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nomi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yoziladi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masalan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Yig‘ish</a:t>
            </a:r>
            <a:r>
              <a:rPr lang="en-GB" sz="20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chizmasi</a:t>
            </a:r>
            <a:r>
              <a:rPr lang="en-GB" sz="20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Gabarit</a:t>
            </a:r>
            <a:r>
              <a:rPr lang="en-GB" sz="20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a:t>
            </a:r>
            <a:r>
              <a:rPr lang="en-GB" sz="20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Texnik</a:t>
            </a:r>
            <a:r>
              <a:rPr lang="en-GB" sz="20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shartlar</a:t>
            </a:r>
            <a:r>
              <a:rPr lang="en-GB" sz="20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Boshqa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bo‘limlarda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nomlanishi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asosiy</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yozuvdagi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yoki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belgilangan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nomlanishi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yoziladi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Ko‘rsatilgan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har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qaysisiga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materiallariga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parametr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o‘lchamlariga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qarab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umumiy</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nomlanishda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yoziladi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Agar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parametrlari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yoki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o‘lchamlari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faqat</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bitta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son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yoki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xarf</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belgilansa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yozuvni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quyidagicha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yoziladi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a:lnSpc>
                <a:spcPct val="115000"/>
              </a:lnSpc>
            </a:pPr>
            <a:r>
              <a:rPr lang="en-GB" sz="2000" dirty="0">
                <a:solidFill>
                  <a:schemeClr val="accent1"/>
                </a:solidFill>
                <a:effectLst/>
                <a:latin typeface="Times New Roman" panose="02020603050405020304" pitchFamily="18" charset="0"/>
                <a:ea typeface="Times New Roman" panose="02020603050405020304" pitchFamily="18" charset="0"/>
              </a:rPr>
              <a:t> </a:t>
            </a:r>
            <a:endParaRPr lang="ru-RU" sz="1200" dirty="0">
              <a:solidFill>
                <a:schemeClr val="accent1"/>
              </a:solidFill>
              <a:effectLst/>
              <a:latin typeface="Arial" panose="020B0604020202020204" pitchFamily="34" charset="0"/>
              <a:ea typeface="Times New Roman" panose="02020603050405020304" pitchFamily="18" charset="0"/>
            </a:endParaRPr>
          </a:p>
          <a:p>
            <a:pPr>
              <a:lnSpc>
                <a:spcPct val="115000"/>
              </a:lnSpc>
            </a:pPr>
            <a:r>
              <a:rPr lang="en-GB" sz="2000" dirty="0" err="1">
                <a:solidFill>
                  <a:schemeClr val="accent1"/>
                </a:solidFill>
                <a:effectLst/>
                <a:latin typeface="Times New Roman" panose="02020603050405020304" pitchFamily="18" charset="0"/>
                <a:ea typeface="Times New Roman" panose="02020603050405020304" pitchFamily="18" charset="0"/>
              </a:rPr>
              <a:t>Shayba</a:t>
            </a:r>
            <a:r>
              <a:rPr lang="en-GB" sz="2000" dirty="0">
                <a:solidFill>
                  <a:schemeClr val="accent1"/>
                </a:solidFill>
                <a:effectLst/>
                <a:latin typeface="Times New Roman" panose="02020603050405020304" pitchFamily="18" charset="0"/>
                <a:ea typeface="Times New Roman" panose="02020603050405020304" pitchFamily="18" charset="0"/>
              </a:rPr>
              <a:t> 13.123-82; </a:t>
            </a:r>
            <a:r>
              <a:rPr lang="en-GB" sz="2000" dirty="0" err="1">
                <a:solidFill>
                  <a:schemeClr val="accent1"/>
                </a:solidFill>
                <a:effectLst/>
                <a:latin typeface="Times New Roman" panose="02020603050405020304" pitchFamily="18" charset="0"/>
                <a:ea typeface="Times New Roman" panose="02020603050405020304" pitchFamily="18" charset="0"/>
              </a:rPr>
              <a:t>Shayba</a:t>
            </a:r>
            <a:r>
              <a:rPr lang="en-GB" sz="2000" dirty="0">
                <a:solidFill>
                  <a:schemeClr val="accent1"/>
                </a:solidFill>
                <a:effectLst/>
                <a:latin typeface="Times New Roman" panose="02020603050405020304" pitchFamily="18" charset="0"/>
                <a:ea typeface="Times New Roman" panose="02020603050405020304" pitchFamily="18" charset="0"/>
              </a:rPr>
              <a:t> 3; </a:t>
            </a:r>
            <a:r>
              <a:rPr lang="en-GB" sz="2000" dirty="0" err="1">
                <a:solidFill>
                  <a:schemeClr val="accent1"/>
                </a:solidFill>
                <a:effectLst/>
                <a:latin typeface="Times New Roman" panose="02020603050405020304" pitchFamily="18" charset="0"/>
                <a:ea typeface="Times New Roman" panose="02020603050405020304" pitchFamily="18" charset="0"/>
              </a:rPr>
              <a:t>Shayba</a:t>
            </a:r>
            <a:r>
              <a:rPr lang="en-GB" sz="2000" dirty="0">
                <a:solidFill>
                  <a:schemeClr val="accent1"/>
                </a:solidFill>
                <a:effectLst/>
                <a:latin typeface="Times New Roman" panose="02020603050405020304" pitchFamily="18" charset="0"/>
                <a:ea typeface="Times New Roman" panose="02020603050405020304" pitchFamily="18" charset="0"/>
              </a:rPr>
              <a:t> 4 </a:t>
            </a:r>
            <a:r>
              <a:rPr lang="en-GB" sz="2000" dirty="0" err="1">
                <a:solidFill>
                  <a:schemeClr val="accent1"/>
                </a:solidFill>
                <a:effectLst/>
                <a:latin typeface="Times New Roman" panose="02020603050405020304" pitchFamily="18" charset="0"/>
                <a:ea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xokazo</a:t>
            </a:r>
            <a:r>
              <a:rPr lang="en-GB" sz="2000" dirty="0">
                <a:solidFill>
                  <a:schemeClr val="accent1"/>
                </a:solidFill>
                <a:effectLst/>
                <a:latin typeface="Times New Roman" panose="02020603050405020304" pitchFamily="18" charset="0"/>
                <a:ea typeface="Times New Roman" panose="02020603050405020304" pitchFamily="18" charset="0"/>
              </a:rPr>
              <a:t>.</a:t>
            </a:r>
            <a:endParaRPr lang="ru-RU" sz="12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11722167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14BA0A6-C478-27DD-72CC-66BB42E68AF3}"/>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29235658-A854-2BE2-2E9F-674C4EB07B10}"/>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15</a:t>
            </a:fld>
            <a:endParaRPr lang="ru-RU" dirty="0"/>
          </a:p>
        </p:txBody>
      </p:sp>
      <p:sp>
        <p:nvSpPr>
          <p:cNvPr id="5" name="TextBox 4">
            <a:extLst>
              <a:ext uri="{FF2B5EF4-FFF2-40B4-BE49-F238E27FC236}">
                <a16:creationId xmlns:a16="http://schemas.microsoft.com/office/drawing/2014/main" id="{34438603-9CBB-B350-057E-27C19078C6C8}"/>
              </a:ext>
            </a:extLst>
          </p:cNvPr>
          <p:cNvSpPr txBox="1"/>
          <p:nvPr/>
        </p:nvSpPr>
        <p:spPr>
          <a:xfrm>
            <a:off x="1290320" y="1024400"/>
            <a:ext cx="9611360" cy="4311245"/>
          </a:xfrm>
          <a:prstGeom prst="rect">
            <a:avLst/>
          </a:prstGeom>
          <a:noFill/>
        </p:spPr>
        <p:txBody>
          <a:bodyPr wrap="square">
            <a:spAutoFit/>
          </a:bodyPr>
          <a:lstStyle/>
          <a:p>
            <a:pPr indent="228600" algn="just">
              <a:lnSpc>
                <a:spcPct val="115000"/>
              </a:lnSpc>
            </a:pPr>
            <a:r>
              <a:rPr lang="en-GB" sz="2000" i="1" dirty="0">
                <a:solidFill>
                  <a:schemeClr val="accent1"/>
                </a:solidFill>
                <a:effectLst/>
                <a:latin typeface="Times New Roman" panose="02020603050405020304" pitchFamily="18" charset="0"/>
                <a:ea typeface="Times New Roman" panose="02020603050405020304" pitchFamily="18" charset="0"/>
              </a:rPr>
              <a:t>Soni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grafasida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bitta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buyumdagi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tarkibiy</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qismlarning</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soni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ko‘rsatiladi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i="1" dirty="0" err="1">
                <a:solidFill>
                  <a:schemeClr val="accent1"/>
                </a:solidFill>
                <a:effectLst/>
                <a:latin typeface="Times New Roman" panose="02020603050405020304" pitchFamily="18" charset="0"/>
                <a:ea typeface="Times New Roman" panose="02020603050405020304" pitchFamily="18" charset="0"/>
              </a:rPr>
              <a:t>Materiallar</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bo‘limida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bir</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xil</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buyum</a:t>
            </a:r>
            <a:r>
              <a:rPr lang="uz-Cyrl-UZ" sz="2000" dirty="0">
                <a:solidFill>
                  <a:schemeClr val="accent1"/>
                </a:solidFill>
                <a:effectLst/>
                <a:latin typeface="Times New Roman" panose="02020603050405020304" pitchFamily="18" charset="0"/>
                <a:ea typeface="Times New Roman" panose="02020603050405020304" pitchFamily="18" charset="0"/>
              </a:rPr>
              <a:t>ni tay</a:t>
            </a:r>
            <a:r>
              <a:rPr lang="en-GB" sz="2000" dirty="0" err="1">
                <a:solidFill>
                  <a:schemeClr val="accent1"/>
                </a:solidFill>
                <a:effectLst/>
                <a:latin typeface="Times New Roman" panose="02020603050405020304" pitchFamily="18" charset="0"/>
                <a:ea typeface="Times New Roman" panose="02020603050405020304" pitchFamily="18" charset="0"/>
              </a:rPr>
              <a:t>yorlashda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ishlatilgan</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materiallarning</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umumiy</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hajmi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o‘lchov</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birligi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ko‘rsatiladi</a:t>
            </a:r>
            <a:r>
              <a:rPr lang="en-GB" sz="2000" dirty="0">
                <a:solidFill>
                  <a:schemeClr val="accent1"/>
                </a:solidFill>
                <a:effectLst/>
                <a:latin typeface="Times New Roman" panose="02020603050405020304" pitchFamily="18" charset="0"/>
                <a:ea typeface="Times New Roman" panose="02020603050405020304" pitchFamily="18" charset="0"/>
              </a:rPr>
              <a:t>. </a:t>
            </a:r>
            <a:endParaRPr lang="ru-RU" sz="1200" dirty="0">
              <a:solidFill>
                <a:schemeClr val="accent1"/>
              </a:solidFill>
              <a:effectLst/>
              <a:latin typeface="Arial" panose="020B0604020202020204" pitchFamily="34" charset="0"/>
              <a:ea typeface="Times New Roman" panose="02020603050405020304" pitchFamily="18" charset="0"/>
            </a:endParaRPr>
          </a:p>
          <a:p>
            <a:pPr indent="228600" algn="just">
              <a:lnSpc>
                <a:spcPct val="115000"/>
              </a:lnSpc>
            </a:pPr>
            <a:r>
              <a:rPr lang="uz-Cyrl-UZ" sz="2000" dirty="0">
                <a:solidFill>
                  <a:schemeClr val="accent1"/>
                </a:solidFill>
                <a:effectLst/>
                <a:latin typeface="Times New Roman" panose="02020603050405020304" pitchFamily="18" charset="0"/>
                <a:ea typeface="Times New Roman" panose="02020603050405020304" pitchFamily="18" charset="0"/>
              </a:rPr>
              <a:t>Spesifikasiyasining har bir bo‘limining to‘ldirishda qo‘shimcha yozuvlar uchun bir nechta satr chiziqlari qoldirib yoziladi. </a:t>
            </a:r>
            <a:r>
              <a:rPr lang="en-GB" sz="2000" dirty="0" err="1">
                <a:solidFill>
                  <a:schemeClr val="accent1"/>
                </a:solidFill>
                <a:effectLst/>
                <a:latin typeface="Times New Roman" panose="02020603050405020304" pitchFamily="18" charset="0"/>
                <a:ea typeface="Times New Roman" panose="02020603050405020304" pitchFamily="18" charset="0"/>
              </a:rPr>
              <a:t>Yig‘ish</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chizmalarini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spesifikasiya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bilan</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birga</a:t>
            </a:r>
            <a:r>
              <a:rPr lang="en-GB" sz="2000" dirty="0">
                <a:solidFill>
                  <a:schemeClr val="accent1"/>
                </a:solidFill>
                <a:effectLst/>
                <a:latin typeface="Times New Roman" panose="02020603050405020304" pitchFamily="18" charset="0"/>
                <a:ea typeface="Times New Roman" panose="02020603050405020304" pitchFamily="18" charset="0"/>
              </a:rPr>
              <a:t> A4 </a:t>
            </a:r>
            <a:r>
              <a:rPr lang="en-GB" sz="2000" dirty="0" err="1">
                <a:solidFill>
                  <a:schemeClr val="accent1"/>
                </a:solidFill>
                <a:effectLst/>
                <a:latin typeface="Times New Roman" panose="02020603050405020304" pitchFamily="18" charset="0"/>
                <a:ea typeface="Times New Roman" panose="02020603050405020304" pitchFamily="18" charset="0"/>
              </a:rPr>
              <a:t>formatda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bajarishga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ruxsat</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etiladi</a:t>
            </a:r>
            <a:r>
              <a:rPr lang="en-GB" sz="2000" dirty="0">
                <a:solidFill>
                  <a:schemeClr val="accent1"/>
                </a:solidFill>
                <a:effectLst/>
                <a:latin typeface="Times New Roman" panose="02020603050405020304" pitchFamily="18" charset="0"/>
                <a:ea typeface="Times New Roman" panose="02020603050405020304" pitchFamily="18" charset="0"/>
              </a:rPr>
              <a:t> (13.4, 13.7, 13.8-shakllarga </a:t>
            </a:r>
            <a:r>
              <a:rPr lang="en-GB" sz="2000" dirty="0" err="1">
                <a:solidFill>
                  <a:schemeClr val="accent1"/>
                </a:solidFill>
                <a:effectLst/>
                <a:latin typeface="Times New Roman" panose="02020603050405020304" pitchFamily="18" charset="0"/>
                <a:ea typeface="Times New Roman" panose="02020603050405020304" pitchFamily="18" charset="0"/>
              </a:rPr>
              <a:t>qarang</a:t>
            </a:r>
            <a:r>
              <a:rPr lang="en-GB" sz="2000" dirty="0">
                <a:solidFill>
                  <a:schemeClr val="accent1"/>
                </a:solidFill>
                <a:effectLst/>
                <a:latin typeface="Times New Roman" panose="02020603050405020304" pitchFamily="18" charset="0"/>
                <a:ea typeface="Times New Roman" panose="02020603050405020304" pitchFamily="18" charset="0"/>
              </a:rPr>
              <a:t>). Agar </a:t>
            </a:r>
            <a:r>
              <a:rPr lang="en-GB" sz="2000" dirty="0" err="1">
                <a:solidFill>
                  <a:schemeClr val="accent1"/>
                </a:solidFill>
                <a:effectLst/>
                <a:latin typeface="Times New Roman" panose="02020603050405020304" pitchFamily="18" charset="0"/>
                <a:ea typeface="Times New Roman" panose="02020603050405020304" pitchFamily="18" charset="0"/>
              </a:rPr>
              <a:t>hujjat</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turli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formatdagi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qog‘ozlarda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bajarilgan</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bo‘lsa</a:t>
            </a:r>
            <a:r>
              <a:rPr lang="en-GB" sz="2000" dirty="0">
                <a:solidFill>
                  <a:schemeClr val="accent1"/>
                </a:solidFill>
                <a:effectLst/>
                <a:latin typeface="Times New Roman" panose="02020603050405020304" pitchFamily="18" charset="0"/>
                <a:ea typeface="Times New Roman" panose="02020603050405020304" pitchFamily="18" charset="0"/>
              </a:rPr>
              <a:t>, u </a:t>
            </a:r>
            <a:r>
              <a:rPr lang="en-GB" sz="2000" dirty="0" err="1">
                <a:solidFill>
                  <a:schemeClr val="accent1"/>
                </a:solidFill>
                <a:effectLst/>
                <a:latin typeface="Times New Roman" panose="02020603050405020304" pitchFamily="18" charset="0"/>
                <a:ea typeface="Times New Roman" panose="02020603050405020304" pitchFamily="18" charset="0"/>
              </a:rPr>
              <a:t>holda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grafaga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yulduzcha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qo‘yilib</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i="1" dirty="0" err="1">
                <a:solidFill>
                  <a:schemeClr val="accent1"/>
                </a:solidFill>
                <a:effectLst/>
                <a:latin typeface="Times New Roman" panose="02020603050405020304" pitchFamily="18" charset="0"/>
                <a:ea typeface="Times New Roman" panose="02020603050405020304" pitchFamily="18" charset="0"/>
              </a:rPr>
              <a:t>eslatma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grafasiga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barcha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formatlarning</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avval</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kichigi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so‘ngra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kattasi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ko‘rsatiladi</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i="1" dirty="0" err="1">
                <a:solidFill>
                  <a:schemeClr val="accent1"/>
                </a:solidFill>
                <a:effectLst/>
                <a:latin typeface="Times New Roman" panose="02020603050405020304" pitchFamily="18" charset="0"/>
                <a:ea typeface="Times New Roman" panose="02020603050405020304" pitchFamily="18" charset="0"/>
              </a:rPr>
              <a:t>Standart</a:t>
            </a:r>
            <a:r>
              <a:rPr lang="en-GB" sz="2000" i="1" dirty="0">
                <a:solidFill>
                  <a:schemeClr val="accent1"/>
                </a:solidFill>
                <a:effectLst/>
                <a:latin typeface="Times New Roman" panose="02020603050405020304" pitchFamily="18" charset="0"/>
                <a:ea typeface="Times New Roman" panose="02020603050405020304" pitchFamily="18" charset="0"/>
              </a:rPr>
              <a:t> </a:t>
            </a:r>
            <a:r>
              <a:rPr lang="en-GB" sz="2000" i="1" dirty="0" err="1">
                <a:solidFill>
                  <a:schemeClr val="accent1"/>
                </a:solidFill>
                <a:effectLst/>
                <a:latin typeface="Times New Roman" panose="02020603050405020304" pitchFamily="18" charset="0"/>
                <a:ea typeface="Times New Roman" panose="02020603050405020304" pitchFamily="18" charset="0"/>
              </a:rPr>
              <a:t>buyumlar</a:t>
            </a:r>
            <a:r>
              <a:rPr lang="en-GB" sz="2000" i="1" dirty="0">
                <a:solidFill>
                  <a:schemeClr val="accent1"/>
                </a:solidFill>
                <a:effectLst/>
                <a:latin typeface="Times New Roman" panose="02020603050405020304" pitchFamily="18" charset="0"/>
                <a:ea typeface="Times New Roman" panose="02020603050405020304" pitchFamily="18" charset="0"/>
              </a:rPr>
              <a:t>, </a:t>
            </a:r>
            <a:r>
              <a:rPr lang="en-GB" sz="2000" i="1" dirty="0" err="1">
                <a:solidFill>
                  <a:schemeClr val="accent1"/>
                </a:solidFill>
                <a:effectLst/>
                <a:latin typeface="Times New Roman" panose="02020603050405020304" pitchFamily="18" charset="0"/>
                <a:ea typeface="Times New Roman" panose="02020603050405020304" pitchFamily="18" charset="0"/>
              </a:rPr>
              <a:t>boshqa</a:t>
            </a:r>
            <a:r>
              <a:rPr lang="en-GB" sz="2000" i="1" dirty="0">
                <a:solidFill>
                  <a:schemeClr val="accent1"/>
                </a:solidFill>
                <a:effectLst/>
                <a:latin typeface="Times New Roman" panose="02020603050405020304" pitchFamily="18" charset="0"/>
                <a:ea typeface="Times New Roman" panose="02020603050405020304" pitchFamily="18" charset="0"/>
              </a:rPr>
              <a:t> </a:t>
            </a:r>
            <a:r>
              <a:rPr lang="en-GB" sz="2000" i="1" dirty="0" err="1">
                <a:solidFill>
                  <a:schemeClr val="accent1"/>
                </a:solidFill>
                <a:effectLst/>
                <a:latin typeface="Times New Roman" panose="02020603050405020304" pitchFamily="18" charset="0"/>
                <a:ea typeface="Times New Roman" panose="02020603050405020304" pitchFamily="18" charset="0"/>
              </a:rPr>
              <a:t>buyumlar</a:t>
            </a:r>
            <a:r>
              <a:rPr lang="en-GB" sz="2000" i="1"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va</a:t>
            </a:r>
            <a:r>
              <a:rPr lang="en-GB" sz="2000" i="1" dirty="0">
                <a:solidFill>
                  <a:schemeClr val="accent1"/>
                </a:solidFill>
                <a:effectLst/>
                <a:latin typeface="Times New Roman" panose="02020603050405020304" pitchFamily="18" charset="0"/>
                <a:ea typeface="Times New Roman" panose="02020603050405020304" pitchFamily="18" charset="0"/>
              </a:rPr>
              <a:t> </a:t>
            </a:r>
            <a:r>
              <a:rPr lang="en-GB" sz="2000" i="1" dirty="0" err="1">
                <a:solidFill>
                  <a:schemeClr val="accent1"/>
                </a:solidFill>
                <a:effectLst/>
                <a:latin typeface="Times New Roman" panose="02020603050405020304" pitchFamily="18" charset="0"/>
                <a:ea typeface="Times New Roman" panose="02020603050405020304" pitchFamily="18" charset="0"/>
              </a:rPr>
              <a:t>materiallar</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bo‘limida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yozilgan</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hujjatlarda</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grafalar</a:t>
            </a:r>
            <a:r>
              <a:rPr lang="en-GB" sz="2000" dirty="0">
                <a:solidFill>
                  <a:schemeClr val="accent1"/>
                </a:solidFill>
                <a:effectLst/>
                <a:latin typeface="Times New Roman" panose="02020603050405020304" pitchFamily="18" charset="0"/>
                <a:ea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rPr>
              <a:t>to‘ldirilmaydi</a:t>
            </a:r>
            <a:r>
              <a:rPr lang="en-GB" sz="2000" dirty="0">
                <a:solidFill>
                  <a:schemeClr val="accent1"/>
                </a:solidFill>
                <a:effectLst/>
                <a:latin typeface="Times New Roman" panose="02020603050405020304" pitchFamily="18" charset="0"/>
                <a:ea typeface="Times New Roman" panose="02020603050405020304" pitchFamily="18" charset="0"/>
              </a:rPr>
              <a:t>.</a:t>
            </a:r>
            <a:endParaRPr lang="ru-RU" sz="1200" dirty="0">
              <a:solidFill>
                <a:schemeClr val="accent1"/>
              </a:solidFill>
              <a:effectLst/>
              <a:latin typeface="Arial" panose="020B0604020202020204" pitchFamily="34" charset="0"/>
              <a:ea typeface="Times New Roman" panose="02020603050405020304" pitchFamily="18" charset="0"/>
            </a:endParaRPr>
          </a:p>
          <a:p>
            <a:pPr marL="228600" indent="228600" algn="just">
              <a:lnSpc>
                <a:spcPct val="115000"/>
              </a:lnSpc>
            </a:pPr>
            <a:r>
              <a:rPr lang="en-GB" sz="2000"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Zona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grafasida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tarkibiy</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qismlarni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nomerlari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yozilgan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pozisiyalar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belgilanadi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maydonlari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2.104-68 DS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bo‘yicha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bo‘linadi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O‘lchov</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birliklari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birgalikda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yoziladi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Ishlab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chiqarishga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kerak</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ko‘rsatmalar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2.108-68 DS da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keltirilgan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07235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16</a:t>
            </a:fld>
            <a:endParaRPr lang="ru-RU" dirty="0"/>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73723" y="1633797"/>
            <a:ext cx="2391395" cy="42459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Прямоугольник 6"/>
          <p:cNvSpPr/>
          <p:nvPr/>
        </p:nvSpPr>
        <p:spPr>
          <a:xfrm>
            <a:off x="964978" y="5880715"/>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
        <p:nvSpPr>
          <p:cNvPr id="8" name="Заголовок 7">
            <a:extLst>
              <a:ext uri="{FF2B5EF4-FFF2-40B4-BE49-F238E27FC236}">
                <a16:creationId xmlns:a16="http://schemas.microsoft.com/office/drawing/2014/main" id="{C1E8233C-2ED1-EFA2-79BB-09CA63DB8488}"/>
              </a:ext>
            </a:extLst>
          </p:cNvPr>
          <p:cNvSpPr>
            <a:spLocks noGrp="1"/>
          </p:cNvSpPr>
          <p:nvPr>
            <p:ph type="title"/>
          </p:nvPr>
        </p:nvSpPr>
        <p:spPr/>
        <p:txBody>
          <a:bodyPr/>
          <a:lstStyle/>
          <a:p>
            <a:endParaRPr lang="ru-RU"/>
          </a:p>
        </p:txBody>
      </p:sp>
      <p:sp>
        <p:nvSpPr>
          <p:cNvPr id="9" name="TextBox 8">
            <a:extLst>
              <a:ext uri="{FF2B5EF4-FFF2-40B4-BE49-F238E27FC236}">
                <a16:creationId xmlns:a16="http://schemas.microsoft.com/office/drawing/2014/main" id="{66AC10D8-0043-4574-D040-9F3E818B2CA1}"/>
              </a:ext>
            </a:extLst>
          </p:cNvPr>
          <p:cNvSpPr txBox="1"/>
          <p:nvPr/>
        </p:nvSpPr>
        <p:spPr>
          <a:xfrm>
            <a:off x="3850640" y="1147958"/>
            <a:ext cx="7223760" cy="4562083"/>
          </a:xfrm>
          <a:prstGeom prst="rect">
            <a:avLst/>
          </a:prstGeom>
          <a:noFill/>
        </p:spPr>
        <p:txBody>
          <a:bodyPr wrap="square">
            <a:spAutoFit/>
          </a:bodyPr>
          <a:lstStyle/>
          <a:p>
            <a:pPr algn="ctr">
              <a:lnSpc>
                <a:spcPct val="115000"/>
              </a:lnSpc>
              <a:spcBef>
                <a:spcPts val="1200"/>
              </a:spcBef>
              <a:spcAft>
                <a:spcPts val="300"/>
              </a:spcAft>
            </a:pPr>
            <a:r>
              <a:rPr lang="en-GB" sz="2000" b="1" i="1" dirty="0">
                <a:solidFill>
                  <a:schemeClr val="accent1"/>
                </a:solidFill>
                <a:effectLst/>
                <a:latin typeface="Times New Roman" panose="02020603050405020304" pitchFamily="18" charset="0"/>
                <a:ea typeface="Times New Roman" panose="02020603050405020304" pitchFamily="18" charset="0"/>
              </a:rPr>
              <a:t>13.2. </a:t>
            </a:r>
            <a:r>
              <a:rPr lang="en-US" sz="2000" b="1" i="1" dirty="0" err="1">
                <a:solidFill>
                  <a:schemeClr val="accent1"/>
                </a:solidFill>
                <a:effectLst/>
                <a:latin typeface="Times New Roman" panose="02020603050405020304" pitchFamily="18" charset="0"/>
                <a:ea typeface="Times New Roman" panose="02020603050405020304" pitchFamily="18" charset="0"/>
              </a:rPr>
              <a:t>Umumiy</a:t>
            </a:r>
            <a:r>
              <a:rPr lang="en-US" sz="2000" b="1" i="1" dirty="0">
                <a:solidFill>
                  <a:schemeClr val="accent1"/>
                </a:solidFill>
                <a:effectLst/>
                <a:latin typeface="Times New Roman" panose="02020603050405020304" pitchFamily="18" charset="0"/>
                <a:ea typeface="Times New Roman" panose="02020603050405020304" pitchFamily="18" charset="0"/>
              </a:rPr>
              <a:t> </a:t>
            </a:r>
            <a:r>
              <a:rPr lang="en-US" sz="2000" b="1" i="1" dirty="0" err="1">
                <a:solidFill>
                  <a:schemeClr val="accent1"/>
                </a:solidFill>
                <a:effectLst/>
                <a:latin typeface="Times New Roman" panose="02020603050405020304" pitchFamily="18" charset="0"/>
                <a:ea typeface="Times New Roman" panose="02020603050405020304" pitchFamily="18" charset="0"/>
              </a:rPr>
              <a:t>ko‘rinish</a:t>
            </a:r>
            <a:r>
              <a:rPr lang="en-US" sz="2000" b="1" i="1" dirty="0">
                <a:solidFill>
                  <a:schemeClr val="accent1"/>
                </a:solidFill>
                <a:effectLst/>
                <a:latin typeface="Times New Roman" panose="02020603050405020304" pitchFamily="18" charset="0"/>
                <a:ea typeface="Times New Roman" panose="02020603050405020304" pitchFamily="18" charset="0"/>
              </a:rPr>
              <a:t> </a:t>
            </a:r>
            <a:r>
              <a:rPr lang="en-GB" sz="2000" b="1" i="1" dirty="0" err="1">
                <a:solidFill>
                  <a:schemeClr val="accent1"/>
                </a:solidFill>
                <a:effectLst/>
                <a:latin typeface="Times New Roman" panose="02020603050405020304" pitchFamily="18" charset="0"/>
                <a:ea typeface="Times New Roman" panose="02020603050405020304" pitchFamily="18" charset="0"/>
              </a:rPr>
              <a:t>chizm</a:t>
            </a:r>
            <a:r>
              <a:rPr lang="en-US" sz="2000" b="1" i="1" dirty="0">
                <a:solidFill>
                  <a:schemeClr val="accent1"/>
                </a:solidFill>
                <a:effectLst/>
                <a:latin typeface="Times New Roman" panose="02020603050405020304" pitchFamily="18" charset="0"/>
                <a:ea typeface="Times New Roman" panose="02020603050405020304" pitchFamily="18" charset="0"/>
              </a:rPr>
              <a:t>s</a:t>
            </a:r>
            <a:r>
              <a:rPr lang="en-GB" sz="2000" b="1" i="1" dirty="0" err="1">
                <a:solidFill>
                  <a:schemeClr val="accent1"/>
                </a:solidFill>
                <a:effectLst/>
                <a:latin typeface="Times New Roman" panose="02020603050405020304" pitchFamily="18" charset="0"/>
                <a:ea typeface="Times New Roman" panose="02020603050405020304" pitchFamily="18" charset="0"/>
              </a:rPr>
              <a:t>ini</a:t>
            </a:r>
            <a:r>
              <a:rPr lang="en-GB" sz="2000" b="1" i="1" dirty="0">
                <a:solidFill>
                  <a:schemeClr val="accent1"/>
                </a:solidFill>
                <a:effectLst/>
                <a:latin typeface="Times New Roman" panose="02020603050405020304" pitchFamily="18" charset="0"/>
                <a:ea typeface="Times New Roman" panose="02020603050405020304" pitchFamily="18" charset="0"/>
              </a:rPr>
              <a:t> </a:t>
            </a:r>
            <a:r>
              <a:rPr lang="en-US" sz="2000" b="1" i="1" dirty="0">
                <a:solidFill>
                  <a:schemeClr val="accent1"/>
                </a:solidFill>
                <a:effectLst/>
                <a:latin typeface="Times New Roman" panose="02020603050405020304" pitchFamily="18" charset="0"/>
                <a:ea typeface="Times New Roman" panose="02020603050405020304" pitchFamily="18" charset="0"/>
              </a:rPr>
              <a:t>de</a:t>
            </a:r>
            <a:r>
              <a:rPr lang="en-GB" sz="2000" b="1" i="1" dirty="0" err="1">
                <a:solidFill>
                  <a:schemeClr val="accent1"/>
                </a:solidFill>
                <a:effectLst/>
                <a:latin typeface="Times New Roman" panose="02020603050405020304" pitchFamily="18" charset="0"/>
                <a:ea typeface="Times New Roman" panose="02020603050405020304" pitchFamily="18" charset="0"/>
              </a:rPr>
              <a:t>tal</a:t>
            </a:r>
            <a:r>
              <a:rPr lang="en-US" sz="2000" b="1" i="1" dirty="0" err="1">
                <a:solidFill>
                  <a:schemeClr val="accent1"/>
                </a:solidFill>
                <a:effectLst/>
                <a:latin typeface="Times New Roman" panose="02020603050405020304" pitchFamily="18" charset="0"/>
                <a:ea typeface="Times New Roman" panose="02020603050405020304" pitchFamily="18" charset="0"/>
              </a:rPr>
              <a:t>larga</a:t>
            </a:r>
            <a:r>
              <a:rPr lang="en-US" sz="2000" b="1" i="1" dirty="0">
                <a:solidFill>
                  <a:schemeClr val="accent1"/>
                </a:solidFill>
                <a:effectLst/>
                <a:latin typeface="Times New Roman" panose="02020603050405020304" pitchFamily="18" charset="0"/>
                <a:ea typeface="Times New Roman" panose="02020603050405020304" pitchFamily="18" charset="0"/>
              </a:rPr>
              <a:t> </a:t>
            </a:r>
            <a:r>
              <a:rPr lang="en-US" sz="2000" b="1" i="1" dirty="0" err="1">
                <a:solidFill>
                  <a:schemeClr val="accent1"/>
                </a:solidFill>
                <a:effectLst/>
                <a:latin typeface="Times New Roman" panose="02020603050405020304" pitchFamily="18" charset="0"/>
                <a:ea typeface="Times New Roman" panose="02020603050405020304" pitchFamily="18" charset="0"/>
              </a:rPr>
              <a:t>ajratib</a:t>
            </a:r>
            <a:r>
              <a:rPr lang="en-US" sz="2000" b="1" i="1" dirty="0">
                <a:solidFill>
                  <a:schemeClr val="accent1"/>
                </a:solidFill>
                <a:effectLst/>
                <a:latin typeface="Times New Roman" panose="02020603050405020304" pitchFamily="18" charset="0"/>
                <a:ea typeface="Times New Roman" panose="02020603050405020304" pitchFamily="18" charset="0"/>
              </a:rPr>
              <a:t> </a:t>
            </a:r>
            <a:r>
              <a:rPr lang="en-GB" sz="2000" b="1" i="1" dirty="0" err="1">
                <a:solidFill>
                  <a:schemeClr val="accent1"/>
                </a:solidFill>
                <a:effectLst/>
                <a:latin typeface="Times New Roman" panose="02020603050405020304" pitchFamily="18" charset="0"/>
                <a:ea typeface="Times New Roman" panose="02020603050405020304" pitchFamily="18" charset="0"/>
              </a:rPr>
              <a:t>chizish</a:t>
            </a:r>
            <a:endParaRPr lang="ru-RU" sz="2000" b="1" i="1" dirty="0">
              <a:solidFill>
                <a:schemeClr val="accent1"/>
              </a:solidFill>
              <a:effectLst/>
              <a:latin typeface="Arial" panose="020B0604020202020204" pitchFamily="34" charset="0"/>
              <a:ea typeface="Times New Roman" panose="02020603050405020304" pitchFamily="18" charset="0"/>
            </a:endParaRPr>
          </a:p>
          <a:p>
            <a:pPr>
              <a:lnSpc>
                <a:spcPct val="115000"/>
              </a:lnSpc>
            </a:pPr>
            <a:r>
              <a:rPr lang="uz-Cyrl-UZ" sz="1200" dirty="0">
                <a:solidFill>
                  <a:schemeClr val="accent1"/>
                </a:solidFill>
                <a:effectLst/>
                <a:latin typeface="Times New Roman" panose="02020603050405020304" pitchFamily="18" charset="0"/>
                <a:ea typeface="Times New Roman" panose="02020603050405020304" pitchFamily="18" charset="0"/>
              </a:rPr>
              <a:t> </a:t>
            </a:r>
            <a:endParaRPr lang="ru-RU" sz="1200" dirty="0">
              <a:solidFill>
                <a:schemeClr val="accent1"/>
              </a:solidFill>
              <a:effectLst/>
              <a:latin typeface="Arial" panose="020B0604020202020204" pitchFamily="34" charset="0"/>
              <a:ea typeface="Times New Roman" panose="02020603050405020304" pitchFamily="18" charset="0"/>
            </a:endParaRPr>
          </a:p>
          <a:p>
            <a:pPr marL="228600" indent="228600" algn="just">
              <a:lnSpc>
                <a:spcPct val="115000"/>
              </a:lnSpc>
            </a:pP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Umumiy</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ko‘rinish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chizmasiga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asosan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tarkibiga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kiruvchi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chizmalarini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jarayonini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ajratib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deyiladi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Bajaruvchilar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ajratib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jarayonida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oldingi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bilimlarini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jarayonini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aniqlash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ularning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tarkibiy</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qismlarini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o‘zaro</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joylashuvi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shakllarini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taxlil</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qilishda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tadbiq</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qiladilar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O‘quv</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jarayonida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chizmasini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chizmalarini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chizishning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asosi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bo‘lib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ularda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kerakli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ko‘rinishlari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qirqimlari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kesimlari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barcha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elementlarni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o‘lchamlari</a:t>
            </a:r>
            <a:r>
              <a:rPr lang="uz-Cyrl-UZ"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ko‘rsatiladi.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Biroq</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sirtlari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sifatiga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qo‘yiladigan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talablar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o‘lchamlarining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aniqliklari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h</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amda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turli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spesifik</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talablar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ko‘rsatilmaydi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94411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4167C3C-F65F-C6F5-FCDD-E17A26C3024A}"/>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212AB5D7-F9AC-61BE-650A-184D4210D419}"/>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17</a:t>
            </a:fld>
            <a:endParaRPr lang="ru-RU" dirty="0"/>
          </a:p>
        </p:txBody>
      </p:sp>
      <p:sp>
        <p:nvSpPr>
          <p:cNvPr id="5" name="TextBox 4">
            <a:extLst>
              <a:ext uri="{FF2B5EF4-FFF2-40B4-BE49-F238E27FC236}">
                <a16:creationId xmlns:a16="http://schemas.microsoft.com/office/drawing/2014/main" id="{753709B2-B3C1-6AD2-A72A-AF4293FEB845}"/>
              </a:ext>
            </a:extLst>
          </p:cNvPr>
          <p:cNvSpPr txBox="1"/>
          <p:nvPr/>
        </p:nvSpPr>
        <p:spPr>
          <a:xfrm>
            <a:off x="1097280" y="697852"/>
            <a:ext cx="9997440" cy="4845044"/>
          </a:xfrm>
          <a:prstGeom prst="rect">
            <a:avLst/>
          </a:prstGeom>
          <a:noFill/>
        </p:spPr>
        <p:txBody>
          <a:bodyPr wrap="square">
            <a:spAutoFit/>
          </a:bodyPr>
          <a:lstStyle/>
          <a:p>
            <a:pPr marL="228600" indent="228600" algn="just">
              <a:lnSpc>
                <a:spcPct val="115000"/>
              </a:lnSpc>
            </a:pP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Detallarga</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ajratib</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chizishdagi</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ketma-ketlik</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ajratib</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chizish</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topshirig‘i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umumiy</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ko‘rinish</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chizmasidan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uning</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texnik</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ta’rifi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savollardan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tashkil</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topgan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H</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bajaruvchiga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alohida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topshiriq</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varianti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beriladi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ajratib</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chizishni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quyidagi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tartibda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bajarish</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tavsiya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qilinadi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342900" lvl="0" indent="-342900" algn="just">
              <a:lnSpc>
                <a:spcPct val="115000"/>
              </a:lnSpc>
              <a:tabLst>
                <a:tab pos="457200" algn="l"/>
              </a:tabLst>
            </a:pP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topshiriq</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tanishish</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342900" lvl="0" indent="-342900" algn="just">
              <a:lnSpc>
                <a:spcPct val="115000"/>
              </a:lnSpc>
              <a:tabLst>
                <a:tab pos="457200" algn="l"/>
              </a:tabLst>
            </a:pP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rejalashtirishni</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ishlab</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chiqish</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342900" lvl="0" indent="-342900" algn="just">
              <a:lnSpc>
                <a:spcPct val="115000"/>
              </a:lnSpc>
              <a:tabLst>
                <a:tab pos="457200" algn="l"/>
              </a:tabLst>
            </a:pP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chizmalarni</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chizish</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342900" lvl="0" indent="-342900" algn="just">
              <a:lnSpc>
                <a:spcPct val="115000"/>
              </a:lnSpc>
              <a:tabLst>
                <a:tab pos="457200" algn="l"/>
              </a:tabLst>
            </a:pP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o‘lchamlar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qo‘yish</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tekshirib</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chiqish</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342900" lvl="0" indent="-342900" algn="just">
              <a:lnSpc>
                <a:spcPct val="115000"/>
              </a:lnSpc>
              <a:tabLst>
                <a:tab pos="457200" algn="l"/>
              </a:tabLst>
            </a:pP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chizmalarni</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qoraytirish</a:t>
            </a:r>
            <a:r>
              <a:rPr lang="ru-RU"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Quyida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ajratib</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chizish</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bosqichlarini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batafsil</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ko‘rib</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chiqiladi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tanishish</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Tasvirlangan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tushuntirish</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matni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bo‘yicha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chizmasini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o‘qish</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quyidagilardan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iborat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Buyumning</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vazifasi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tuzilishi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ishlash</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jarayoni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shuningdek</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uning</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tarkibiy</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qismlarini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shakllari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o‘lchamlari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detallarning</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o‘zaro</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joylashuvi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biriktirilishi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bir-biriga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nisbatan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munosabatlarini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hamda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yig‘ish</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ajratish</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ketma-ketligini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aniqlash</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tasavvur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etishdan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iborat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Barcha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detallarning</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shakllari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elementlari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chizmalarini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o‘qib</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ko‘z</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oldiga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keltirishga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harakat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qilinadi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72771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4D383EE-5130-2AB8-BCC7-9619E35AAC23}"/>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F51E6BE4-4DFC-BE69-DA1B-14FC65249730}"/>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18</a:t>
            </a:fld>
            <a:endParaRPr lang="ru-RU" dirty="0"/>
          </a:p>
        </p:txBody>
      </p:sp>
      <p:sp>
        <p:nvSpPr>
          <p:cNvPr id="5" name="TextBox 4">
            <a:extLst>
              <a:ext uri="{FF2B5EF4-FFF2-40B4-BE49-F238E27FC236}">
                <a16:creationId xmlns:a16="http://schemas.microsoft.com/office/drawing/2014/main" id="{2AD147E2-7402-3E9B-59AE-FD70F32A83A8}"/>
              </a:ext>
            </a:extLst>
          </p:cNvPr>
          <p:cNvSpPr txBox="1"/>
          <p:nvPr/>
        </p:nvSpPr>
        <p:spPr>
          <a:xfrm>
            <a:off x="1168400" y="504443"/>
            <a:ext cx="10007600" cy="5373074"/>
          </a:xfrm>
          <a:prstGeom prst="rect">
            <a:avLst/>
          </a:prstGeom>
          <a:noFill/>
        </p:spPr>
        <p:txBody>
          <a:bodyPr wrap="square">
            <a:spAutoFit/>
          </a:bodyPr>
          <a:lstStyle/>
          <a:p>
            <a:pPr marL="228600" indent="228600" algn="just">
              <a:lnSpc>
                <a:spcPct val="115000"/>
              </a:lnSpc>
            </a:pP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Agar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ba’zi-bir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sabablarga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tushuntirish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matni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bo‘lmasa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unga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o‘xshash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buyumni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adabiyotlardan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topib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tushuntirish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qismi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tanishiladi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en-GB" sz="20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Rejalashtirishni</a:t>
            </a:r>
            <a:r>
              <a:rPr lang="en-GB" sz="20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ishlab</a:t>
            </a:r>
            <a:r>
              <a:rPr lang="en-GB" sz="20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chiqish</a:t>
            </a:r>
            <a:r>
              <a:rPr lang="en-GB" sz="20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O‘quv</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jarayonida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xamda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qator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ishlab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chiqarishlarda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chizmalarni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bajarish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tizimlarini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qo‘llab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bitta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qog‘oziga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necha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joylashtiriladi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chizmalarini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chizishdan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avval</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qog‘ozini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rejalashtiriladi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ya’ni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qog‘oziga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har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tasvirlari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aloxida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format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ajratilishi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lozim</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Bu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ishni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bajarishdan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oldin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shaklini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tuzilishini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ifodalashda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ko‘rinishlar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sonini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aniqlab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formatlari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tanlash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tavsiya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etiladi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formatlari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murakkabligiga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ko‘rinishlar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soni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masshtabga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binoan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aniqlanadi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Murakkab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formatini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to‘g‘ri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tanlash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umumiy</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ko‘rinish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chizmasidagi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xar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ko‘rinishlarini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kalka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qog‘oziga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yoki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yupqa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qog‘ozga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olinadi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So‘ngra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tasvirlar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bo‘yicha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ularni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ko‘rinishlar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sonini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iloji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boricha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kamaytiriladi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Qolgan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tasvirlarda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konturdan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tashqarida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qo‘yiladigan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o‘lchamlar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joy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ajratiladi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Tasvirlarni</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o‘lchamlariga</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qarab</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zonalar</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bo‘yicha</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standart</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format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maydonlariga</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joylashtiriladi</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99591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7BFDBAE-6F4E-1D1F-2C61-72C0BEA2FCB1}"/>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D56474B4-EC3C-F4C1-89E3-36D120526747}"/>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19</a:t>
            </a:fld>
            <a:endParaRPr lang="ru-RU" dirty="0"/>
          </a:p>
        </p:txBody>
      </p:sp>
      <p:pic>
        <p:nvPicPr>
          <p:cNvPr id="4" name="Рисунок 3">
            <a:extLst>
              <a:ext uri="{FF2B5EF4-FFF2-40B4-BE49-F238E27FC236}">
                <a16:creationId xmlns:a16="http://schemas.microsoft.com/office/drawing/2014/main" id="{2D600E08-C6EF-068A-2E2A-27217828714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59944" y="322669"/>
            <a:ext cx="6986293" cy="5377091"/>
          </a:xfrm>
          <a:prstGeom prst="rect">
            <a:avLst/>
          </a:prstGeom>
          <a:noFill/>
          <a:ln>
            <a:noFill/>
          </a:ln>
        </p:spPr>
      </p:pic>
      <p:sp>
        <p:nvSpPr>
          <p:cNvPr id="6" name="TextBox 5">
            <a:extLst>
              <a:ext uri="{FF2B5EF4-FFF2-40B4-BE49-F238E27FC236}">
                <a16:creationId xmlns:a16="http://schemas.microsoft.com/office/drawing/2014/main" id="{EEF4C3F0-484B-0BED-4FD3-8FEB7904AD91}"/>
              </a:ext>
            </a:extLst>
          </p:cNvPr>
          <p:cNvSpPr txBox="1"/>
          <p:nvPr/>
        </p:nvSpPr>
        <p:spPr>
          <a:xfrm>
            <a:off x="3004797" y="5983611"/>
            <a:ext cx="6096000" cy="417550"/>
          </a:xfrm>
          <a:prstGeom prst="rect">
            <a:avLst/>
          </a:prstGeom>
          <a:noFill/>
        </p:spPr>
        <p:txBody>
          <a:bodyPr wrap="square">
            <a:spAutoFit/>
          </a:bodyPr>
          <a:lstStyle/>
          <a:p>
            <a:pPr algn="ctr">
              <a:lnSpc>
                <a:spcPct val="115000"/>
              </a:lnSpc>
              <a:spcAft>
                <a:spcPts val="800"/>
              </a:spcAft>
            </a:pPr>
            <a:r>
              <a:rPr lang="en-GB" sz="1800" b="1" dirty="0">
                <a:effectLst/>
                <a:latin typeface="Times New Roman" panose="02020603050405020304" pitchFamily="18" charset="0"/>
                <a:ea typeface="Times New Roman" panose="02020603050405020304" pitchFamily="18" charset="0"/>
              </a:rPr>
              <a:t>13.11-shakl</a:t>
            </a:r>
            <a:r>
              <a:rPr lang="en-GB" sz="2000" dirty="0">
                <a:effectLst/>
                <a:latin typeface="Times New Roman" panose="02020603050405020304" pitchFamily="18" charset="0"/>
                <a:ea typeface="Times New Roman" panose="02020603050405020304" pitchFamily="18" charset="0"/>
              </a:rPr>
              <a:t> </a:t>
            </a:r>
            <a:endParaRPr lang="ru-RU" sz="12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25984200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20</a:t>
            </a:fld>
            <a:endParaRPr lang="ru-RU" dirty="0"/>
          </a:p>
        </p:txBody>
      </p:sp>
      <p:pic>
        <p:nvPicPr>
          <p:cNvPr id="5" name="Рисунок 4"/>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502163" y="2118946"/>
            <a:ext cx="3423137" cy="2567353"/>
          </a:xfrm>
          <a:prstGeom prst="rect">
            <a:avLst/>
          </a:prstGeom>
          <a:ln>
            <a:noFill/>
          </a:ln>
          <a:effectLst>
            <a:outerShdw blurRad="190500" algn="tl" rotWithShape="0">
              <a:srgbClr val="000000">
                <a:alpha val="70000"/>
              </a:srgbClr>
            </a:outerShdw>
          </a:effectLst>
        </p:spPr>
      </p:pic>
      <p:sp>
        <p:nvSpPr>
          <p:cNvPr id="6" name="Прямоугольник 5"/>
          <p:cNvSpPr/>
          <p:nvPr/>
        </p:nvSpPr>
        <p:spPr>
          <a:xfrm>
            <a:off x="8960313" y="4963699"/>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
        <p:nvSpPr>
          <p:cNvPr id="8" name="Заголовок 7">
            <a:extLst>
              <a:ext uri="{FF2B5EF4-FFF2-40B4-BE49-F238E27FC236}">
                <a16:creationId xmlns:a16="http://schemas.microsoft.com/office/drawing/2014/main" id="{F359A02A-EEAB-0130-6A5C-B0A175463F85}"/>
              </a:ext>
            </a:extLst>
          </p:cNvPr>
          <p:cNvSpPr>
            <a:spLocks noGrp="1"/>
          </p:cNvSpPr>
          <p:nvPr>
            <p:ph type="title"/>
          </p:nvPr>
        </p:nvSpPr>
        <p:spPr/>
        <p:txBody>
          <a:bodyPr/>
          <a:lstStyle/>
          <a:p>
            <a:endParaRPr lang="ru-RU"/>
          </a:p>
        </p:txBody>
      </p:sp>
      <p:sp>
        <p:nvSpPr>
          <p:cNvPr id="4" name="Rectangle 2">
            <a:extLst>
              <a:ext uri="{FF2B5EF4-FFF2-40B4-BE49-F238E27FC236}">
                <a16:creationId xmlns:a16="http://schemas.microsoft.com/office/drawing/2014/main" id="{C5BF4A95-F070-1B8E-849C-DD3367DDDCC0}"/>
              </a:ext>
            </a:extLst>
          </p:cNvPr>
          <p:cNvSpPr>
            <a:spLocks noChangeArrowheads="1"/>
          </p:cNvSpPr>
          <p:nvPr/>
        </p:nvSpPr>
        <p:spPr bwMode="auto">
          <a:xfrm>
            <a:off x="538480" y="612847"/>
            <a:ext cx="7284720"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286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28600" algn="just" defTabSz="914400" rtl="0" eaLnBrk="0" fontAlgn="base" latinLnBrk="0" hangingPunct="0">
              <a:lnSpc>
                <a:spcPct val="100000"/>
              </a:lnSpc>
              <a:spcBef>
                <a:spcPct val="0"/>
              </a:spcBef>
              <a:spcAft>
                <a:spcPct val="0"/>
              </a:spcAft>
              <a:buClrTx/>
              <a:buSzTx/>
              <a:buFontTx/>
              <a:buNone/>
              <a:tabLst/>
            </a:pPr>
            <a:r>
              <a:rPr kumimoji="0" lang="en-GB"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A1 formatli chizma qog‘ozini rejalashtirish 13.11-shaklda ko‘rsatilgan. Barcha chizmalarda chap tomondan tikish uchun 20 mm joy, qolgan tomonlaridan format chegarasigacha 5 mm dan joy qoldiriladi. O‘quv jarayonida sodda detallar uchun A4 formatni teng ikkiga bo‘lib ishlatishga ham ruxsat etiladi.</a:t>
            </a:r>
            <a:endParaRPr kumimoji="0" lang="ru-RU" altLang="ru-RU" sz="1100" b="0" i="0" u="none" strike="noStrike" cap="none" normalizeH="0" baseline="0">
              <a:ln>
                <a:noFill/>
              </a:ln>
              <a:solidFill>
                <a:schemeClr val="accent1"/>
              </a:solidFill>
              <a:effectLst/>
            </a:endParaRPr>
          </a:p>
          <a:p>
            <a:pPr marL="0" marR="0" lvl="0" indent="228600" algn="just" defTabSz="914400" rtl="0" eaLnBrk="0" fontAlgn="base" latinLnBrk="0" hangingPunct="0">
              <a:lnSpc>
                <a:spcPct val="100000"/>
              </a:lnSpc>
              <a:spcBef>
                <a:spcPct val="0"/>
              </a:spcBef>
              <a:spcAft>
                <a:spcPct val="0"/>
              </a:spcAft>
              <a:buClrTx/>
              <a:buSzTx/>
              <a:buFontTx/>
              <a:buNone/>
              <a:tabLst/>
            </a:pPr>
            <a:r>
              <a:rPr kumimoji="0" lang="en-GB"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Butun chizma qog‘ozini rejalashtirish mas’uliyatli bosqich bo‘lib, bu yerda bosh ko‘rinish</a:t>
            </a:r>
            <a:r>
              <a:rPr kumimoji="0" lang="uz-Cyrl-UZ"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ko‘rinishlar soni va formatlar tanlanadi. Noto‘g‘ri rejalashtirilgan hollarda ularga qayta tuzatishlar kiritiladi.</a:t>
            </a:r>
            <a:endParaRPr kumimoji="0" lang="ru-RU" altLang="ru-RU" sz="1100" b="0" i="0" u="none" strike="noStrike" cap="none" normalizeH="0" baseline="0">
              <a:ln>
                <a:noFill/>
              </a:ln>
              <a:solidFill>
                <a:schemeClr val="accent1"/>
              </a:solidFill>
              <a:effectLst/>
            </a:endParaRPr>
          </a:p>
          <a:p>
            <a:pPr marL="0" marR="0" lvl="0" indent="228600" algn="just" defTabSz="914400" rtl="0" eaLnBrk="0" fontAlgn="base" latinLnBrk="0" hangingPunct="0">
              <a:lnSpc>
                <a:spcPct val="100000"/>
              </a:lnSpc>
              <a:spcBef>
                <a:spcPct val="0"/>
              </a:spcBef>
              <a:spcAft>
                <a:spcPct val="0"/>
              </a:spcAft>
              <a:buClrTx/>
              <a:buSzTx/>
              <a:buFontTx/>
              <a:buNone/>
              <a:tabLst/>
            </a:pPr>
            <a:r>
              <a:rPr kumimoji="0" lang="en-GB" altLang="ru-RU" sz="2400" b="1" i="1"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Chizmalarni ingichka chiziqlarda bajarish.</a:t>
            </a:r>
            <a:r>
              <a:rPr kumimoji="0" lang="en-GB"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Rejalashtirish to‘g‘ri bajarganligini aniqlangandan so‘ng, chizmalarni ingichka chiziqlarda chiziladi. Bajarilgan tasvirlarni to‘g‘ri chizilganini tekshirib bo‘lingandan so‘ng, ularga o‘lcham qo‘yishga kirishiladi.</a:t>
            </a:r>
            <a:endParaRPr kumimoji="0" lang="en-GB" altLang="ru-RU" sz="3200" b="0" i="0" u="none" strike="noStrike" cap="none" normalizeH="0" baseline="0">
              <a:ln>
                <a:noFill/>
              </a:ln>
              <a:solidFill>
                <a:schemeClr val="accent1"/>
              </a:solidFill>
              <a:effectLst/>
            </a:endParaRPr>
          </a:p>
        </p:txBody>
      </p:sp>
    </p:spTree>
    <p:extLst>
      <p:ext uri="{BB962C8B-B14F-4D97-AF65-F5344CB8AC3E}">
        <p14:creationId xmlns:p14="http://schemas.microsoft.com/office/powerpoint/2010/main" val="1943824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43DBE4D-1FB1-5B03-D5A3-0B4AEE459CA3}"/>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41254AF0-81F9-10A6-F801-1831ABA88CFF}"/>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21</a:t>
            </a:fld>
            <a:endParaRPr lang="ru-RU" dirty="0"/>
          </a:p>
        </p:txBody>
      </p:sp>
      <p:sp>
        <p:nvSpPr>
          <p:cNvPr id="5" name="TextBox 4">
            <a:extLst>
              <a:ext uri="{FF2B5EF4-FFF2-40B4-BE49-F238E27FC236}">
                <a16:creationId xmlns:a16="http://schemas.microsoft.com/office/drawing/2014/main" id="{69258CED-F500-55B7-1C24-842DF7DE1FDB}"/>
              </a:ext>
            </a:extLst>
          </p:cNvPr>
          <p:cNvSpPr txBox="1"/>
          <p:nvPr/>
        </p:nvSpPr>
        <p:spPr>
          <a:xfrm>
            <a:off x="1038883" y="558226"/>
            <a:ext cx="9730717" cy="5163593"/>
          </a:xfrm>
          <a:prstGeom prst="rect">
            <a:avLst/>
          </a:prstGeom>
          <a:noFill/>
        </p:spPr>
        <p:txBody>
          <a:bodyPr wrap="square">
            <a:spAutoFit/>
          </a:bodyPr>
          <a:lstStyle/>
          <a:p>
            <a:pPr marL="228600" indent="228600" algn="just">
              <a:lnSpc>
                <a:spcPct val="115000"/>
              </a:lnSpc>
            </a:pP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O‘lchamlar</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qo‘yish</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Ko‘pchilik</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detallarning</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chizmalariga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o‘lcham</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qo‘yishni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ishlab</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chiqish</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chizmalarini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chizishdan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ham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qiyin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bo‘lishi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mumkin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elementlarining</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o‘lchamlari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bevosita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berilgan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topshiriqdagi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chizmadan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masshtabni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e’tiborga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olgan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holda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o‘lchab</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olinadi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O‘lcham</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sonlarini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qo‘yishda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tutashuvchi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yuzalarga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e’tibor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berish</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kerak</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chunki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o‘lchamlar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birikuvchi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hil</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Masalan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13.12-shaklda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keltirilgan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tuzilma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 nominal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o‘lcham</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1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silindrning</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ichki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diametri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2-3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qopqoqlardagi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silindrning</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ichki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diametri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tashqi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tutashuvchi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yuzalar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xil</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yoki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B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o‘lcham</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1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silindrdagi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rezbali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uyalar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joylashgan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markazlar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diametri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2-3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qopqoqdagi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vint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osti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teshiklari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joylashgan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o‘qlarni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diametrlari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xil</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chizmalarida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bunday</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o‘lchamlarni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qizil</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rangli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qalam</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ostiga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chizib</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qo‘yish</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tavsiya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etiladi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en-US" sz="1800" b="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Qoraytirish</a:t>
            </a:r>
            <a:r>
              <a:rPr lang="en-US"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O‘lcham</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qo‘yishlar</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to‘g‘ri</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bajarilganligini</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aniqlangandan</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keyin</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chizmalar</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qoraytirilib</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kafedrada</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o‘rnatilgan</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tartibga</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asosan</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saqlash</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topshiriladi</a:t>
            </a:r>
            <a:r>
              <a:rPr lang="en-US"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uz-Cyrl-UZ" sz="1800" b="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Shtrixlash</a:t>
            </a:r>
            <a:r>
              <a:rPr lang="uz-Cyrl-UZ"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Birikmaga berilgan qirqim va kesim hamda ularning yuzalaridagi shtrixlash yo‘nalishi va ular orasidagi masofalarni turlicha tanlash muhim ahamiyatga ega. Yonma-yon joylashgan detallarni bir-biridan farqlash uchun shtrixlash yo‘nalishlari qarama-qarshi bo‘lishi kerak (13.12-shakl).</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uz-Cyrl-UZ"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Detallarga ajratib chizish jarayonini quyidagi misolda ko‘rib chiqiladi.</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6479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97CB7E4-1E66-06E3-84FD-09F7AE7D70E0}"/>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36210415-F2C0-44C9-00A6-22D473D9F77D}"/>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22</a:t>
            </a:fld>
            <a:endParaRPr lang="ru-RU" dirty="0"/>
          </a:p>
        </p:txBody>
      </p:sp>
      <p:sp>
        <p:nvSpPr>
          <p:cNvPr id="5" name="TextBox 4">
            <a:extLst>
              <a:ext uri="{FF2B5EF4-FFF2-40B4-BE49-F238E27FC236}">
                <a16:creationId xmlns:a16="http://schemas.microsoft.com/office/drawing/2014/main" id="{F03BFDAE-64C9-24D0-0A5B-230EBA73F20C}"/>
              </a:ext>
            </a:extLst>
          </p:cNvPr>
          <p:cNvSpPr txBox="1"/>
          <p:nvPr/>
        </p:nvSpPr>
        <p:spPr>
          <a:xfrm>
            <a:off x="546675" y="673534"/>
            <a:ext cx="10854810" cy="5396734"/>
          </a:xfrm>
          <a:prstGeom prst="rect">
            <a:avLst/>
          </a:prstGeom>
          <a:noFill/>
        </p:spPr>
        <p:txBody>
          <a:bodyPr wrap="square">
            <a:spAutoFit/>
          </a:bodyPr>
          <a:lstStyle/>
          <a:p>
            <a:pPr algn="ctr">
              <a:lnSpc>
                <a:spcPct val="115000"/>
              </a:lnSpc>
              <a:spcBef>
                <a:spcPts val="1200"/>
              </a:spcBef>
              <a:spcAft>
                <a:spcPts val="300"/>
              </a:spcAft>
            </a:pPr>
            <a:r>
              <a:rPr lang="en-GB" sz="1800" b="1" i="1" dirty="0">
                <a:solidFill>
                  <a:schemeClr val="accent1"/>
                </a:solidFill>
                <a:effectLst/>
                <a:latin typeface="Times New Roman" panose="02020603050405020304" pitchFamily="18" charset="0"/>
                <a:ea typeface="Times New Roman" panose="02020603050405020304" pitchFamily="18" charset="0"/>
              </a:rPr>
              <a:t>14.3. </a:t>
            </a:r>
            <a:r>
              <a:rPr lang="en-GB" sz="1800" b="1" i="1" dirty="0" err="1">
                <a:solidFill>
                  <a:schemeClr val="accent1"/>
                </a:solidFill>
                <a:effectLst/>
                <a:latin typeface="Times New Roman" panose="02020603050405020304" pitchFamily="18" charset="0"/>
                <a:ea typeface="Times New Roman" panose="02020603050405020304" pitchFamily="18" charset="0"/>
              </a:rPr>
              <a:t>Rezonatorni</a:t>
            </a:r>
            <a:r>
              <a:rPr lang="en-GB" sz="1800" b="1" i="1" dirty="0">
                <a:solidFill>
                  <a:schemeClr val="accent1"/>
                </a:solidFill>
                <a:effectLst/>
                <a:latin typeface="Times New Roman" panose="02020603050405020304" pitchFamily="18" charset="0"/>
                <a:ea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rPr>
              <a:t>detallarga</a:t>
            </a:r>
            <a:r>
              <a:rPr lang="en-GB" sz="1800" b="1" i="1" dirty="0">
                <a:solidFill>
                  <a:schemeClr val="accent1"/>
                </a:solidFill>
                <a:effectLst/>
                <a:latin typeface="Times New Roman" panose="02020603050405020304" pitchFamily="18" charset="0"/>
                <a:ea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rPr>
              <a:t>ajratib</a:t>
            </a:r>
            <a:r>
              <a:rPr lang="en-GB" sz="1800" b="1" i="1" dirty="0">
                <a:solidFill>
                  <a:schemeClr val="accent1"/>
                </a:solidFill>
                <a:effectLst/>
                <a:latin typeface="Times New Roman" panose="02020603050405020304" pitchFamily="18" charset="0"/>
                <a:ea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rPr>
              <a:t>chizish</a:t>
            </a:r>
            <a:r>
              <a:rPr lang="en-GB" sz="1800" b="1" i="1" dirty="0">
                <a:solidFill>
                  <a:schemeClr val="accent1"/>
                </a:solidFill>
                <a:effectLst/>
                <a:latin typeface="Times New Roman" panose="02020603050405020304" pitchFamily="18" charset="0"/>
                <a:ea typeface="Times New Roman" panose="02020603050405020304" pitchFamily="18" charset="0"/>
              </a:rPr>
              <a:t> </a:t>
            </a:r>
            <a:endParaRPr lang="ru-RU" sz="1800" b="1" i="1" dirty="0">
              <a:solidFill>
                <a:schemeClr val="accent1"/>
              </a:solidFill>
              <a:effectLst/>
              <a:latin typeface="Arial" panose="020B0604020202020204" pitchFamily="34" charset="0"/>
              <a:ea typeface="Times New Roman" panose="02020603050405020304" pitchFamily="18" charset="0"/>
            </a:endParaRPr>
          </a:p>
          <a:p>
            <a:pPr>
              <a:lnSpc>
                <a:spcPct val="115000"/>
              </a:lnSpc>
            </a:pPr>
            <a:r>
              <a:rPr lang="uz-Cyrl-UZ" sz="1100" dirty="0">
                <a:solidFill>
                  <a:schemeClr val="accent1"/>
                </a:solidFill>
                <a:effectLst/>
                <a:latin typeface="Times New Roman" panose="02020603050405020304" pitchFamily="18" charset="0"/>
                <a:ea typeface="Times New Roman" panose="02020603050405020304" pitchFamily="18" charset="0"/>
              </a:rPr>
              <a:t> </a:t>
            </a:r>
            <a:endParaRPr lang="ru-RU" sz="1100" dirty="0">
              <a:solidFill>
                <a:schemeClr val="accent1"/>
              </a:solidFill>
              <a:effectLst/>
              <a:latin typeface="Arial" panose="020B0604020202020204" pitchFamily="34" charset="0"/>
              <a:ea typeface="Times New Roman" panose="02020603050405020304" pitchFamily="18" charset="0"/>
            </a:endParaRPr>
          </a:p>
          <a:p>
            <a:pPr marL="228600" indent="228600" algn="just">
              <a:lnSpc>
                <a:spcPct val="115000"/>
              </a:lnSpc>
            </a:pP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Rezonator</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chizmasi</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uning</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tarkibiy</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qismlarini</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jadvali</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Rezonatorni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umumiy</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ko‘rinish</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chizmasini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13.1-shakldan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qaralsin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Uning</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detallarining</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ro‘yxati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13.1</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jadvaldagi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tarkibiy</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qismlarda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keltirilgan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eslatma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grafasida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qisqa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yozish</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latun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LS59-1,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po‘lat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St4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prujina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po‘lati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65G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faqat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metariallar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markasi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orqali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belgilangan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LS59-1, St4,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po‘lat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65G). </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Rezonatorning</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vazifasi</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ishlash</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jarayoni</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b="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Barcha ichki yopiq o‘tkazuvchan devorli xajmda elektromagnit tebranishlari hosil bo‘lishi mumkin. Tebranuvchi konturga ega bo‘lgan bunday yopiq xajmni xajmli rezonator yoki rezonator deb ataladi. 13.1-shaklda keltirilgan rezonator tuzilmasida tebranuvchi kontur metaldan tayyorlangan elektr o‘tkazuvchanligi yaxshi bo‘lgan A, B va B sirtlar bilan chegaralangan xajmdan tashkil topgan (detallarning materiali latundan tayyorlangan). Rezonator barcha tebranish konturlari singari o‘zida elektromagnit qo‘zg‘otib rezonans xususiyatlariga ega bo‘lgan rezonansli elektromagnit tebranishlari chastotalari (to‘lqin uzunliklari) hosil qiladi. Tebranishlar chastotasi rezonatorni ichki xajmini shakli va geometrik o‘lchamlariga bog‘liq bo‘ladi. Xajm o‘lchami qancha kichik bo‘lsa, shuncha yuqori chastotali rezonans elektromagnit tebranishlariga ega bo‘lish mumkin. Agar rezonator xajmi o‘zgaruvchan bo‘lsa, rezonansli elektromagnit tebranishlari chastotasi ham o‘zgaruvchan bo‘ladi.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Rezonator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xolatda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aniq</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diapazonli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rezonans</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elektromagnit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tebranishlariga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Rezonatordagi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elektromagnit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tebranishlar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tashqi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manbaa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orqali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qo‘zg‘atiladi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39388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23</a:t>
            </a:fld>
            <a:endParaRPr lang="ru-RU" dirty="0"/>
          </a:p>
        </p:txBody>
      </p:sp>
      <p:pic>
        <p:nvPicPr>
          <p:cNvPr id="5" name="Рисунок 4"/>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9210" y="2743201"/>
            <a:ext cx="4048857" cy="2699238"/>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6" name="Прямоугольник 5"/>
          <p:cNvSpPr/>
          <p:nvPr/>
        </p:nvSpPr>
        <p:spPr>
          <a:xfrm>
            <a:off x="1359196" y="5442439"/>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
        <p:nvSpPr>
          <p:cNvPr id="8" name="Заголовок 7">
            <a:extLst>
              <a:ext uri="{FF2B5EF4-FFF2-40B4-BE49-F238E27FC236}">
                <a16:creationId xmlns:a16="http://schemas.microsoft.com/office/drawing/2014/main" id="{17ADF386-2114-FA55-AE26-7C5CB3B31F45}"/>
              </a:ext>
            </a:extLst>
          </p:cNvPr>
          <p:cNvSpPr>
            <a:spLocks noGrp="1"/>
          </p:cNvSpPr>
          <p:nvPr>
            <p:ph type="title"/>
          </p:nvPr>
        </p:nvSpPr>
        <p:spPr/>
        <p:txBody>
          <a:bodyPr/>
          <a:lstStyle/>
          <a:p>
            <a:endParaRPr lang="ru-RU"/>
          </a:p>
        </p:txBody>
      </p:sp>
      <p:sp>
        <p:nvSpPr>
          <p:cNvPr id="4" name="TextBox 3">
            <a:extLst>
              <a:ext uri="{FF2B5EF4-FFF2-40B4-BE49-F238E27FC236}">
                <a16:creationId xmlns:a16="http://schemas.microsoft.com/office/drawing/2014/main" id="{225174CF-79DB-1CC9-8161-127935E95EB3}"/>
              </a:ext>
            </a:extLst>
          </p:cNvPr>
          <p:cNvSpPr txBox="1"/>
          <p:nvPr/>
        </p:nvSpPr>
        <p:spPr>
          <a:xfrm>
            <a:off x="5110480" y="915943"/>
            <a:ext cx="6096000" cy="4526496"/>
          </a:xfrm>
          <a:prstGeom prst="rect">
            <a:avLst/>
          </a:prstGeom>
          <a:noFill/>
        </p:spPr>
        <p:txBody>
          <a:bodyPr wrap="square">
            <a:spAutoFit/>
          </a:bodyPr>
          <a:lstStyle/>
          <a:p>
            <a:pPr marL="228600" indent="228600" algn="just">
              <a:lnSpc>
                <a:spcPct val="115000"/>
              </a:lnSpc>
            </a:pP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Rezonatorning</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vazifasi</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Uskunaning</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G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tomoniga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ulangan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rezonator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elektron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nurning</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istalgan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tezligini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o‘zgartirish</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jarayonini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hosil</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qilishga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mo‘ljallangan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Tuzilmani</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tushuntirish</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qismi</a:t>
            </a:r>
            <a:r>
              <a:rPr lang="en-GB" sz="18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Rezonatorga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4-flanes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3-to‘g‘ri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to‘rtburchakli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to‘lqin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uzatuvchi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yordamida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biriktirilgan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tashqi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manba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rezonatorda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elektromagnit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tebranishlari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hosil</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qiladi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To‘lqin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uzatuvchini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ichki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qismi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rezonator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3,5 mmli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diametrdagi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silindrik</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teshik</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yordamida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birlashtirilgan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Rezonator</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korpusining</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ostki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devoridagi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oyna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rezonatordagi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elektromagnit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maydonining</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elektromagnit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nuri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o‘zaro</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harakat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qilishiga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xizmat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qiladi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(14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membrana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dielektrik</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material–</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keramika</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elektromagnit</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maydoni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shaffof</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hisoblanadi</a:t>
            </a:r>
            <a:r>
              <a:rPr lang="en-GB" sz="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dirty="0">
              <a:solidFill>
                <a:schemeClr val="accent1"/>
              </a:solidFill>
              <a:effectLst/>
              <a:latin typeface="Times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4442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A95A57A-DF92-7D35-9060-9F9543FADF6D}"/>
              </a:ext>
            </a:extLst>
          </p:cNvPr>
          <p:cNvSpPr>
            <a:spLocks noGrp="1"/>
          </p:cNvSpPr>
          <p:nvPr>
            <p:ph type="title"/>
          </p:nvPr>
        </p:nvSpPr>
        <p:spPr/>
        <p:txBody>
          <a:bodyPr/>
          <a:lstStyle/>
          <a:p>
            <a:endParaRPr lang="ru-RU" dirty="0"/>
          </a:p>
        </p:txBody>
      </p:sp>
      <p:sp>
        <p:nvSpPr>
          <p:cNvPr id="3" name="Номер слайда 2">
            <a:extLst>
              <a:ext uri="{FF2B5EF4-FFF2-40B4-BE49-F238E27FC236}">
                <a16:creationId xmlns:a16="http://schemas.microsoft.com/office/drawing/2014/main" id="{B12F8A3B-2205-E1B5-22F7-FA7865B60B9E}"/>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24</a:t>
            </a:fld>
            <a:endParaRPr lang="ru-RU" dirty="0"/>
          </a:p>
        </p:txBody>
      </p:sp>
      <p:sp>
        <p:nvSpPr>
          <p:cNvPr id="4" name="Rectangle 1">
            <a:extLst>
              <a:ext uri="{FF2B5EF4-FFF2-40B4-BE49-F238E27FC236}">
                <a16:creationId xmlns:a16="http://schemas.microsoft.com/office/drawing/2014/main" id="{57D8CC35-AE60-253D-E66E-746FA5B252A0}"/>
              </a:ext>
            </a:extLst>
          </p:cNvPr>
          <p:cNvSpPr>
            <a:spLocks noChangeArrowheads="1"/>
          </p:cNvSpPr>
          <p:nvPr/>
        </p:nvSpPr>
        <p:spPr bwMode="auto">
          <a:xfrm>
            <a:off x="865763" y="673534"/>
            <a:ext cx="10889357"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286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28600" algn="just" defTabSz="914400" rtl="0" eaLnBrk="0" fontAlgn="base" latinLnBrk="0" hangingPunct="0">
              <a:lnSpc>
                <a:spcPct val="100000"/>
              </a:lnSpc>
              <a:spcBef>
                <a:spcPct val="0"/>
              </a:spcBef>
              <a:spcAft>
                <a:spcPct val="0"/>
              </a:spcAft>
              <a:buClrTx/>
              <a:buSzTx/>
              <a:buFontTx/>
              <a:buNone/>
              <a:tabLst/>
            </a:pPr>
            <a:r>
              <a:rPr kumimoji="0" lang="en-US"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Rezonatorning</a:t>
            </a:r>
            <a:r>
              <a:rPr kumimoji="0" lang="en-US"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ichki</a:t>
            </a:r>
            <a:r>
              <a:rPr kumimoji="0" lang="en-US"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xajmi</a:t>
            </a:r>
            <a:r>
              <a:rPr kumimoji="0" lang="uz-Cyrl-UZ"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en-US"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ya’ni</a:t>
            </a:r>
            <a:r>
              <a:rPr kumimoji="0" lang="en-US"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ishchi</a:t>
            </a:r>
            <a:r>
              <a:rPr kumimoji="0" lang="en-US"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chastotasi</a:t>
            </a:r>
            <a:r>
              <a:rPr kumimoji="0" lang="en-US"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vintli</a:t>
            </a:r>
            <a:r>
              <a:rPr kumimoji="0" lang="en-US"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mexanizm</a:t>
            </a:r>
            <a:r>
              <a:rPr kumimoji="0" lang="en-US"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yordamida</a:t>
            </a:r>
            <a:r>
              <a:rPr kumimoji="0" lang="en-US"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o‘zgartiriladi</a:t>
            </a:r>
            <a:r>
              <a:rPr kumimoji="0" lang="en-US"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5-mikrometrik </a:t>
            </a:r>
            <a:r>
              <a:rPr kumimoji="0" lang="en-US"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vintni</a:t>
            </a:r>
            <a:r>
              <a:rPr kumimoji="0" lang="en-US"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buralganda</a:t>
            </a:r>
            <a:r>
              <a:rPr kumimoji="0" lang="en-US"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yuqori</a:t>
            </a:r>
            <a:r>
              <a:rPr kumimoji="0" lang="en-US"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qismiga</a:t>
            </a:r>
            <a:r>
              <a:rPr kumimoji="0" lang="en-US"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rezba</a:t>
            </a:r>
            <a:r>
              <a:rPr kumimoji="0" lang="en-US"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ochilgan</a:t>
            </a:r>
            <a:r>
              <a:rPr kumimoji="0" lang="en-US"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6–</a:t>
            </a:r>
            <a:r>
              <a:rPr kumimoji="0" lang="en-US"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qopqoqni</a:t>
            </a:r>
            <a:r>
              <a:rPr kumimoji="0" lang="en-US"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o‘qi</a:t>
            </a:r>
            <a:r>
              <a:rPr kumimoji="0" lang="en-US"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bo‘ylab</a:t>
            </a:r>
            <a:r>
              <a:rPr kumimoji="0" lang="en-US"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harakatlanadi</a:t>
            </a:r>
            <a:r>
              <a:rPr kumimoji="0" lang="en-US"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2-porshenni 5-vint, 18-shtift, 13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7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vtulkalar</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xamda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4 ta 15-vint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orqali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rezonator</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o‘qi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bo‘yicha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harakatlantiradi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9-limb 10-gayka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yordamida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5-vintning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konussimon</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dumiga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qo‘zg‘almas</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qilib</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biriktirilib</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limb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vint</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o‘rtasida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taranglik</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uz-Cyrl-UZ"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h</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osil</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qiladi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9-limba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burilganda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5-vint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xam</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birga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aylanadi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10-gaykadagi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rezbani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o‘z-o‘zidan</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aylanib</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ketmasligi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9-limba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qattiq</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qotirilgan</a:t>
            </a:r>
            <a:r>
              <a:rPr kumimoji="0" lang="en-GB" altLang="ru-RU" sz="2000" b="1"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altLang="ru-RU" sz="1050" b="0" i="0" u="none" strike="noStrike" cap="none" normalizeH="0" baseline="0" dirty="0">
              <a:ln>
                <a:noFill/>
              </a:ln>
              <a:solidFill>
                <a:schemeClr val="accent1"/>
              </a:solidFill>
              <a:effectLst/>
            </a:endParaRPr>
          </a:p>
          <a:p>
            <a:pPr marL="0" marR="0" lvl="0" indent="228600" algn="just" defTabSz="914400" rtl="0" eaLnBrk="0" fontAlgn="base" latinLnBrk="0" hangingPunct="0">
              <a:lnSpc>
                <a:spcPct val="100000"/>
              </a:lnSpc>
              <a:spcBef>
                <a:spcPct val="0"/>
              </a:spcBef>
              <a:spcAft>
                <a:spcPct val="0"/>
              </a:spcAft>
              <a:buClrTx/>
              <a:buSzTx/>
              <a:buFontTx/>
              <a:buNone/>
              <a:tabLst/>
            </a:pP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Porshenning</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siljish</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kattaligi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ikkita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shkala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qopqoq</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dumida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joylashgan</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chiziqli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limbada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joylashgan</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aylanma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shkala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yordamida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o‘lchanadi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Rezonatorning</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rezonansli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chastotalarining</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qiymatlari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graduirlangan</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jadval</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yordamida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aniqlanadi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6-qopqoqdagi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qo‘zg‘aluvchi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birikmalarning</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O‘lik</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harakati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dagi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tirqishlarni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yo‘qotish</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qopqoqning</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tashqi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sirtida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to‘rtta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bo‘ylama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o‘yiq</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konussimon</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qismlari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mavjud</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Rezbadagi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tirqishni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yo‘qotish</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6-qopqoqni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rezbali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sirtini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5-vint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rezbasiga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11-gayka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yordamida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qattiq</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mahkamlab</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qo‘yiladi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2-porshenda 12-ikkita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yo‘naltiruvchi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qo‘zg‘almas</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qilib</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maxkamlangan</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presslangan</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qopqoqni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o‘z</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navbatida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qo‘zg‘almas</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qilib</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biriktirilib</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presslangan</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8-vtulka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bo‘yicha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erkin</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siljiydi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8-vtulkani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uzunligi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yo‘naltiruvchidagi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teshikning</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3 ta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diametridan</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kam</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emas</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12-yo‘naltiruvchi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rezonator</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korpusida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porshenni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qiyshayishini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qisilib</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qolinishini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oldini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oladi</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Qopqoq</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korpusga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oltita</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16-vint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000" b="0" i="0" u="none" strike="noStrike" cap="none" normalizeH="0" baseline="0" dirty="0" err="1">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qotirilgan</a:t>
            </a:r>
            <a:r>
              <a:rPr kumimoji="0" lang="en-GB" altLang="ru-RU" sz="2000" b="0" i="0" u="none" strike="noStrike" cap="none" normalizeH="0" baseline="0" dirty="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GB" altLang="ru-RU" sz="2800" b="0" i="0" u="none" strike="noStrike" cap="none" normalizeH="0" baseline="0" dirty="0">
              <a:ln>
                <a:noFill/>
              </a:ln>
              <a:solidFill>
                <a:schemeClr val="accent1"/>
              </a:solidFill>
              <a:effectLst/>
            </a:endParaRPr>
          </a:p>
        </p:txBody>
      </p:sp>
    </p:spTree>
    <p:extLst>
      <p:ext uri="{BB962C8B-B14F-4D97-AF65-F5344CB8AC3E}">
        <p14:creationId xmlns:p14="http://schemas.microsoft.com/office/powerpoint/2010/main" val="5081325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F8B2484-883F-42FD-BE53-D18FFDFCC738}"/>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ECAA80B5-9CCF-B082-0CA9-29AA3EDCC183}"/>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25</a:t>
            </a:fld>
            <a:endParaRPr lang="ru-RU" dirty="0"/>
          </a:p>
        </p:txBody>
      </p:sp>
      <p:pic>
        <p:nvPicPr>
          <p:cNvPr id="4" name="Рисунок 3">
            <a:extLst>
              <a:ext uri="{FF2B5EF4-FFF2-40B4-BE49-F238E27FC236}">
                <a16:creationId xmlns:a16="http://schemas.microsoft.com/office/drawing/2014/main" id="{8C824C90-4B3B-EA05-7AB2-3DE34CF7A57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1867" y="690094"/>
            <a:ext cx="5940425" cy="5940425"/>
          </a:xfrm>
          <a:prstGeom prst="rect">
            <a:avLst/>
          </a:prstGeom>
          <a:noFill/>
          <a:ln>
            <a:noFill/>
          </a:ln>
        </p:spPr>
      </p:pic>
      <p:sp>
        <p:nvSpPr>
          <p:cNvPr id="6" name="TextBox 5">
            <a:extLst>
              <a:ext uri="{FF2B5EF4-FFF2-40B4-BE49-F238E27FC236}">
                <a16:creationId xmlns:a16="http://schemas.microsoft.com/office/drawing/2014/main" id="{1D91EFEE-D01F-2399-FEA4-EE929D0E161C}"/>
              </a:ext>
            </a:extLst>
          </p:cNvPr>
          <p:cNvSpPr txBox="1"/>
          <p:nvPr/>
        </p:nvSpPr>
        <p:spPr>
          <a:xfrm>
            <a:off x="487680" y="129988"/>
            <a:ext cx="6096000" cy="385362"/>
          </a:xfrm>
          <a:prstGeom prst="rect">
            <a:avLst/>
          </a:prstGeom>
          <a:noFill/>
        </p:spPr>
        <p:txBody>
          <a:bodyPr wrap="square">
            <a:spAutoFit/>
          </a:bodyPr>
          <a:lstStyle/>
          <a:p>
            <a:pPr marL="228600" algn="r">
              <a:lnSpc>
                <a:spcPct val="115000"/>
              </a:lnSpc>
            </a:pPr>
            <a:r>
              <a:rPr lang="uz-Cyrl-UZ" sz="1800">
                <a:effectLst/>
                <a:latin typeface="Times New Roman" panose="02020603050405020304" pitchFamily="18" charset="0"/>
                <a:ea typeface="Times New Roman" panose="02020603050405020304" pitchFamily="18" charset="0"/>
                <a:cs typeface="Times New Roman" panose="02020603050405020304" pitchFamily="18" charset="0"/>
              </a:rPr>
              <a:t>13.1</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-jadval</a:t>
            </a:r>
            <a:endParaRPr lang="ru-RU" sz="1100" dirty="0">
              <a:effectLst/>
              <a:latin typeface="Times Uzb"/>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CECA6D1-7D6D-54EF-457C-BF65F3A47588}"/>
              </a:ext>
            </a:extLst>
          </p:cNvPr>
          <p:cNvSpPr txBox="1"/>
          <p:nvPr/>
        </p:nvSpPr>
        <p:spPr>
          <a:xfrm>
            <a:off x="6206391" y="1199144"/>
            <a:ext cx="5354320" cy="4311245"/>
          </a:xfrm>
          <a:prstGeom prst="rect">
            <a:avLst/>
          </a:prstGeom>
          <a:noFill/>
        </p:spPr>
        <p:txBody>
          <a:bodyPr wrap="square">
            <a:spAutoFit/>
          </a:bodyPr>
          <a:lstStyle/>
          <a:p>
            <a:pPr marL="228600" indent="228600" algn="just">
              <a:lnSpc>
                <a:spcPct val="115000"/>
              </a:lnSpc>
            </a:pP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Yuqorida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keltirilgan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rezonator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chizmasi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real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tuzilmadagi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rezonatorga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qaraganda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soddalashtirib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olingan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en-GB" sz="2000" b="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a:t>
            </a:r>
            <a:r>
              <a:rPr lang="en-GB" sz="2000" b="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b="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shakllarini</a:t>
            </a:r>
            <a:r>
              <a:rPr lang="en-GB" sz="2000" b="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b="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geometrik</a:t>
            </a:r>
            <a:r>
              <a:rPr lang="en-GB" sz="2000" b="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b="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taxlil</a:t>
            </a:r>
            <a:r>
              <a:rPr lang="en-GB" sz="2000" b="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b="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qilish</a:t>
            </a:r>
            <a:r>
              <a:rPr lang="en-GB" sz="2000" b="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20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Chizmalarni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bajarishdan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oldin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berilgan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topshiriqni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o‘rganib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chiqiladi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o‘rganish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natijasida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barcha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konstruktiv</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shakllari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xususiyatlari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kerakli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tasvirlar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soni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ularni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masshtablari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aniqlanadi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So‘ngra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chiziladigan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chizmalarni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formatlari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belgilanadi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Quyida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rezonator</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taxlil</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qilinadi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70548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E45FB47-66C6-03AB-C36D-7F99FEF2273F}"/>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048EF059-7345-8575-219A-CC5027A0079D}"/>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26</a:t>
            </a:fld>
            <a:endParaRPr lang="ru-RU" dirty="0"/>
          </a:p>
        </p:txBody>
      </p:sp>
      <p:sp>
        <p:nvSpPr>
          <p:cNvPr id="4" name="Rectangle 1">
            <a:extLst>
              <a:ext uri="{FF2B5EF4-FFF2-40B4-BE49-F238E27FC236}">
                <a16:creationId xmlns:a16="http://schemas.microsoft.com/office/drawing/2014/main" id="{84B2D8DB-3E39-3617-156C-CDE5DD67581A}"/>
              </a:ext>
            </a:extLst>
          </p:cNvPr>
          <p:cNvSpPr>
            <a:spLocks noChangeArrowheads="1"/>
          </p:cNvSpPr>
          <p:nvPr/>
        </p:nvSpPr>
        <p:spPr bwMode="auto">
          <a:xfrm>
            <a:off x="935229" y="849479"/>
            <a:ext cx="10675088" cy="4801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286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28600" algn="just" defTabSz="914400" rtl="0" eaLnBrk="0" fontAlgn="base" latinLnBrk="0" hangingPunct="0">
              <a:lnSpc>
                <a:spcPct val="100000"/>
              </a:lnSpc>
              <a:spcBef>
                <a:spcPct val="0"/>
              </a:spcBef>
              <a:spcAft>
                <a:spcPct val="0"/>
              </a:spcAft>
              <a:buClrTx/>
              <a:buSzTx/>
              <a:buFontTx/>
              <a:buNone/>
              <a:tabLst/>
            </a:pPr>
            <a:r>
              <a:rPr kumimoji="0" lang="en-GB" altLang="ru-RU" b="1" i="1"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1-korpus.</a:t>
            </a:r>
            <a:r>
              <a:rPr kumimoji="0" lang="en-GB" altLang="ru-RU"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Shaklni asosi -  ostki asosida konussimon teshikli g‘ovak silindr. Yon devorida o‘rtasida diametri 3,5 mm teshikli to‘lqin uzatuvchini mahkamlash uchun to‘g‘riburchakli o‘yiq ochilgan. 6-qopqoq bilan korpusdagi 6 ta rezba uyasiga M3 rezbali vint bilan biriktiriladi. Korpus elektro‘tkazuvchan LS59-1 markali latundan tayyorlangan. Korpus uchun bosh ko‘rinishni (aylanuvchi jismiga o‘xshab) texnologik nuqtai nazardan aylanish o‘qini gorizontal </a:t>
            </a:r>
            <a:r>
              <a:rPr kumimoji="0" lang="uz-Cyrl-UZ" altLang="ru-RU"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h</a:t>
            </a:r>
            <a:r>
              <a:rPr kumimoji="0" lang="en-GB" altLang="ru-RU"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olda joylashtirib qirqim berilgan, to‘lqin uzatuvchi joylashtiriladigan to‘g‘ri burchakli o‘yiqni korpusning yuqori tomoniga, rezbali uyalarni o‘ng tomonda joylashtirilgan (korpusni umumiy ko‘rinish chizmasidan soat strelkasiga qarab 90</a:t>
            </a:r>
            <a:r>
              <a:rPr kumimoji="0" lang="en-GB" altLang="ru-RU" b="0" i="0" u="none" strike="noStrike" cap="none" normalizeH="0" baseline="3000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 </a:t>
            </a:r>
            <a:r>
              <a:rPr kumimoji="0" lang="en-GB" altLang="ru-RU"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ga burib joylashtirilgan). Undagi rezbali uyalarni o‘zaro joylashuvini ko‘rsatish uchun o‘ng tomondan ko‘rinish berilgan. To‘g‘riburchakli o‘yiqni shaklini aniqlash uchun uning ustidan ko‘rinish berilgan. Tasvirlar uchun umumiy ko‘rinish chizmasida qabul qilingan masshtab, ya’ni M 2:1 ni saqlab qolish maqsadga muvofiq bo‘ladi. </a:t>
            </a:r>
            <a:endParaRPr kumimoji="0" lang="ru-RU" altLang="ru-RU" sz="1000" b="0" i="0" u="none" strike="noStrike" cap="none" normalizeH="0" baseline="0">
              <a:ln>
                <a:noFill/>
              </a:ln>
              <a:solidFill>
                <a:schemeClr val="accent1"/>
              </a:solidFill>
              <a:effectLst/>
            </a:endParaRPr>
          </a:p>
          <a:p>
            <a:pPr marL="0" marR="0" lvl="0" indent="228600" algn="just" defTabSz="914400" rtl="0" eaLnBrk="0" fontAlgn="base" latinLnBrk="0" hangingPunct="0">
              <a:lnSpc>
                <a:spcPct val="100000"/>
              </a:lnSpc>
              <a:spcBef>
                <a:spcPct val="0"/>
              </a:spcBef>
              <a:spcAft>
                <a:spcPct val="0"/>
              </a:spcAft>
              <a:buClrTx/>
              <a:buSzTx/>
              <a:buFontTx/>
              <a:buNone/>
              <a:tabLst/>
            </a:pPr>
            <a:r>
              <a:rPr kumimoji="0" lang="en-GB" altLang="ru-RU" b="1" i="1"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2-porshen.</a:t>
            </a:r>
            <a:r>
              <a:rPr kumimoji="0" lang="en-GB" altLang="ru-RU"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Porshen tuzilmasi asosiga – disk biriktirish elementi bilan g‘ovak silindrga vintni oxiriga mo‘ljallangan diametri </a:t>
            </a:r>
            <a:r>
              <a:rPr kumimoji="0" lang="en-US" altLang="ru-RU"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kumimoji="0" lang="en-GB" altLang="ru-RU"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2 mm bo‘lgan teshik ochilgan. Diskda 2 ta yo‘naltiruvchi bilan qo‘zg‘almaydigan birikmalar ostida silindrik teshik ochilgan. Disk elektro‘tkazuvchan LS59-1 markali latundan tayyorlangan. Porshen chizmasida bosh ko‘rinish aylanish o‘qiga nisbatan gorizontal xolda joylashtirilib qirqim berilgan, silindrik chiqib turgan qismi esa o‘ng tomoniga joylashtirilgan. Porshenni yo‘naltiruvchi qismidagi teshiklarni joylashishini va ularni sonini ko‘rsatish uchun o‘ng tomondan ko‘rinish va teshiklar bo‘yicha maxalliy qirqim berilgan. Tasvirlar masshtabi umumiy ko‘rinish chizmasiga binoan M2:1 qilib olingan. </a:t>
            </a:r>
            <a:endParaRPr kumimoji="0" lang="en-GB" altLang="ru-RU"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endParaRPr>
          </a:p>
        </p:txBody>
      </p:sp>
    </p:spTree>
    <p:extLst>
      <p:ext uri="{BB962C8B-B14F-4D97-AF65-F5344CB8AC3E}">
        <p14:creationId xmlns:p14="http://schemas.microsoft.com/office/powerpoint/2010/main" val="28867255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99A24E6-1ED8-8334-1F63-565E1BF7AA6F}"/>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115D5A6D-D297-DF71-C802-21335A86F5A1}"/>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27</a:t>
            </a:fld>
            <a:endParaRPr lang="ru-RU" dirty="0"/>
          </a:p>
        </p:txBody>
      </p:sp>
      <p:sp>
        <p:nvSpPr>
          <p:cNvPr id="5" name="TextBox 4">
            <a:extLst>
              <a:ext uri="{FF2B5EF4-FFF2-40B4-BE49-F238E27FC236}">
                <a16:creationId xmlns:a16="http://schemas.microsoft.com/office/drawing/2014/main" id="{96549EA5-D52F-E51F-CCF5-A43B2B01F8D7}"/>
              </a:ext>
            </a:extLst>
          </p:cNvPr>
          <p:cNvSpPr txBox="1"/>
          <p:nvPr/>
        </p:nvSpPr>
        <p:spPr>
          <a:xfrm>
            <a:off x="1337190" y="919434"/>
            <a:ext cx="9899770" cy="5019131"/>
          </a:xfrm>
          <a:prstGeom prst="rect">
            <a:avLst/>
          </a:prstGeom>
          <a:noFill/>
        </p:spPr>
        <p:txBody>
          <a:bodyPr wrap="square">
            <a:spAutoFit/>
          </a:bodyPr>
          <a:lstStyle/>
          <a:p>
            <a:pPr marL="228600" indent="228600" algn="just">
              <a:lnSpc>
                <a:spcPct val="115000"/>
              </a:lnSpc>
            </a:pPr>
            <a:r>
              <a:rPr lang="en-GB" sz="20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3-to‘lqin </a:t>
            </a:r>
            <a:r>
              <a:rPr lang="en-GB" sz="20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uzatuvchi</a:t>
            </a:r>
            <a:r>
              <a:rPr lang="en-GB" sz="20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To‘lqin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uzatuvchining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asosiy</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tuzilmasi-to‘g‘riburchakli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truba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Uni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korpus</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flanes</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birikadigan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tashqi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sirtiga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ishlov</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berilgan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To‘lqin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uzatuvchi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yaxshi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elektro‘tkazuvchan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LS59-1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markali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latundan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tayyorlangan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bosh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ko‘rinishi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umumiy</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ko‘rinish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chizmasidagi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joylashishiga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mos</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qilib</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olingan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Undan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tashqari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chapdan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ko‘rinish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xam</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berilgan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en-GB" sz="20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4-flanes.</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Flanesni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o‘rtasida</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to‘qin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uzatuvchini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biriktirish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to‘g‘ri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burchakli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teshik</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mavjud</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uz-Cyrl-UZ"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Uning tashqi shakli to‘rtta to‘g‘riburchak va to‘lqin uzatuvchini biriktirish uchun silindrik teshikdan iborat. Flanesda silindrik o‘yiq bo‘lib unda flanesni biriktirish uchun kanavka va diametri </a:t>
            </a:r>
            <a:r>
              <a:rPr lang="ru-RU"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3,5 mm li to‘rtta teshigi bor. Flanes yaxshi elektro‘tkazuvchan LS59-1 markali latundan tayyorlangan. Flanesni bosh ko‘rinishi texnalogiya nuqtai – nazardan uning o‘qini gorizontal holda joylashtirib murakkab qirqim berilgan, ya’ni rezonatorni umumiy ko‘rinish chizmasiga nisbatan 180</a:t>
            </a:r>
            <a:r>
              <a:rPr lang="uz-Cyrl-UZ" sz="2000" baseline="30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ga burib joylashtirilgan. Murakkab qirqimdagi kesuvchi tekisliklar umumiy ko‘rinish chizmasidagi D-D yo‘nalishi bo‘yicha berilgan. Tasvir masshtabi umumiy ko‘rinish chizmasi singari M2:1. </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39690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95FD4B0-08B2-8E9E-5EE9-7A01E004FCB9}"/>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16948BCD-1EFC-CA25-ADFF-80D2F4263743}"/>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28</a:t>
            </a:fld>
            <a:endParaRPr lang="ru-RU" dirty="0"/>
          </a:p>
        </p:txBody>
      </p:sp>
      <p:sp>
        <p:nvSpPr>
          <p:cNvPr id="4" name="Rectangle 1">
            <a:extLst>
              <a:ext uri="{FF2B5EF4-FFF2-40B4-BE49-F238E27FC236}">
                <a16:creationId xmlns:a16="http://schemas.microsoft.com/office/drawing/2014/main" id="{09020033-FD10-EB91-1EDD-A5F7EDE68D60}"/>
              </a:ext>
            </a:extLst>
          </p:cNvPr>
          <p:cNvSpPr>
            <a:spLocks noChangeArrowheads="1"/>
          </p:cNvSpPr>
          <p:nvPr/>
        </p:nvSpPr>
        <p:spPr bwMode="auto">
          <a:xfrm>
            <a:off x="904240" y="222735"/>
            <a:ext cx="10611293"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286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28600" algn="just" defTabSz="914400" rtl="0" eaLnBrk="0" fontAlgn="base" latinLnBrk="0" hangingPunct="0">
              <a:lnSpc>
                <a:spcPct val="100000"/>
              </a:lnSpc>
              <a:spcBef>
                <a:spcPct val="0"/>
              </a:spcBef>
              <a:spcAft>
                <a:spcPct val="0"/>
              </a:spcAft>
              <a:buClrTx/>
              <a:buSzTx/>
              <a:buFontTx/>
              <a:buNone/>
              <a:tabLst/>
            </a:pPr>
            <a:r>
              <a:rPr kumimoji="0" lang="uz-Cyrl-UZ" altLang="ru-RU" sz="2400" b="1" i="1"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5-mikrometrli vint. </a:t>
            </a:r>
            <a:r>
              <a:rPr kumimoji="0" lang="uz-Cyrl-UZ"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Vint shakli aylanma jism bo‘lib uning silindrik qismi uzunroq va oxiri o‘yilgan, rezbasi va konussimon dumi bor. Bosh ko‘rinish–vintni o‘qini gorizontal holda joylashtirib uning konussimon dumini chap tomonda ko‘rsatilgan. Materiali St 4 markali po‘lat. Tasvirni masshtabi umumiy ko‘rinish chizmasi singari M2:1 vintning uzun qismini mahalliy qirqim berib uzib qisqartirib A4 formatli qog‘ozga chizish mumkin. </a:t>
            </a:r>
            <a:endParaRPr kumimoji="0" lang="ru-RU" altLang="ru-RU" sz="1100" b="0" i="0" u="none" strike="noStrike" cap="none" normalizeH="0" baseline="0">
              <a:ln>
                <a:noFill/>
              </a:ln>
              <a:solidFill>
                <a:schemeClr val="accent1"/>
              </a:solidFill>
              <a:effectLst/>
            </a:endParaRPr>
          </a:p>
          <a:p>
            <a:pPr marL="0" marR="0" lvl="0" indent="228600" algn="just" defTabSz="914400" rtl="0" eaLnBrk="0" fontAlgn="base" latinLnBrk="0" hangingPunct="0">
              <a:lnSpc>
                <a:spcPct val="100000"/>
              </a:lnSpc>
              <a:spcBef>
                <a:spcPct val="0"/>
              </a:spcBef>
              <a:spcAft>
                <a:spcPct val="0"/>
              </a:spcAft>
              <a:buClrTx/>
              <a:buSzTx/>
              <a:buFontTx/>
              <a:buNone/>
              <a:tabLst/>
            </a:pPr>
            <a:r>
              <a:rPr kumimoji="0" lang="uz-Cyrl-UZ" altLang="ru-RU" sz="2400" b="1" i="1"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6-qopqoq.</a:t>
            </a:r>
            <a:r>
              <a:rPr kumimoji="0" lang="uz-Cyrl-UZ"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Qopqoq tuzilmasini shakli disk va mikrometrlik vint ostida joylashgan rezbali ichki silindrik yoriqdan tashkil topgan. Dumni oxiri rezbali bo‘lib, uning aylanish o‘qi yo‘nalishi bo‘yicha deformasiyalashga yordam beradigan 4 ta pazi bor. Dum tashqi sirtining oxiri konus va rezbadan iborat. Diskadagi 6 ta silindrik teshik diskni korpus bilan rezba diametri M3 bo‘lgan vint bilan, 2 ta diametri 9 mm bo‘lgan teshik yo‘naltiruvchi vtulkani biriktirish uchun xizmat qiladi. Qopqoqning bosh ko‘rinishini aylanish o‘qini dumi bilan o‘ng tomonga qaratib gorizontal xolatda joylashtirilib qirqim berilgan xolda tanlanadi. Barcha teshiklarni va pazlarni ko‘rsatish uchun o‘ng tomondan ko‘rinish berilgan. Tasvirning masshtabi korpusga o‘xshab M2:1 olinadi. </a:t>
            </a:r>
            <a:endParaRPr kumimoji="0" lang="uz-Cyrl-UZ" altLang="ru-RU" sz="3200" b="0" i="0" u="none" strike="noStrike" cap="none" normalizeH="0" baseline="0">
              <a:ln>
                <a:noFill/>
              </a:ln>
              <a:solidFill>
                <a:schemeClr val="accent1"/>
              </a:solidFill>
              <a:effectLst/>
            </a:endParaRPr>
          </a:p>
        </p:txBody>
      </p:sp>
    </p:spTree>
    <p:extLst>
      <p:ext uri="{BB962C8B-B14F-4D97-AF65-F5344CB8AC3E}">
        <p14:creationId xmlns:p14="http://schemas.microsoft.com/office/powerpoint/2010/main" val="23946226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29</a:t>
            </a:fld>
            <a:endParaRPr lang="ru-RU" dirty="0"/>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26512" y="2118448"/>
            <a:ext cx="4148965" cy="233163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Прямоугольник 7"/>
          <p:cNvSpPr/>
          <p:nvPr/>
        </p:nvSpPr>
        <p:spPr>
          <a:xfrm>
            <a:off x="7790936" y="5238749"/>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
        <p:nvSpPr>
          <p:cNvPr id="5" name="Заголовок 4">
            <a:extLst>
              <a:ext uri="{FF2B5EF4-FFF2-40B4-BE49-F238E27FC236}">
                <a16:creationId xmlns:a16="http://schemas.microsoft.com/office/drawing/2014/main" id="{61E75B89-E671-F6C0-2D41-69E23E9C221B}"/>
              </a:ext>
            </a:extLst>
          </p:cNvPr>
          <p:cNvSpPr>
            <a:spLocks noGrp="1"/>
          </p:cNvSpPr>
          <p:nvPr>
            <p:ph type="title"/>
          </p:nvPr>
        </p:nvSpPr>
        <p:spPr/>
        <p:txBody>
          <a:bodyPr/>
          <a:lstStyle/>
          <a:p>
            <a:endParaRPr lang="ru-RU"/>
          </a:p>
        </p:txBody>
      </p:sp>
      <p:sp>
        <p:nvSpPr>
          <p:cNvPr id="4" name="TextBox 3">
            <a:extLst>
              <a:ext uri="{FF2B5EF4-FFF2-40B4-BE49-F238E27FC236}">
                <a16:creationId xmlns:a16="http://schemas.microsoft.com/office/drawing/2014/main" id="{847BC917-78CD-FE47-FA42-1C3916666EF6}"/>
              </a:ext>
            </a:extLst>
          </p:cNvPr>
          <p:cNvSpPr txBox="1"/>
          <p:nvPr/>
        </p:nvSpPr>
        <p:spPr>
          <a:xfrm>
            <a:off x="629920" y="1191694"/>
            <a:ext cx="6096000" cy="4665188"/>
          </a:xfrm>
          <a:prstGeom prst="rect">
            <a:avLst/>
          </a:prstGeom>
          <a:noFill/>
        </p:spPr>
        <p:txBody>
          <a:bodyPr wrap="square">
            <a:spAutoFit/>
          </a:bodyPr>
          <a:lstStyle/>
          <a:p>
            <a:pPr marL="228600" indent="228600" algn="just">
              <a:lnSpc>
                <a:spcPct val="115000"/>
              </a:lnSpc>
            </a:pPr>
            <a:r>
              <a:rPr lang="uz-Cyrl-UZ" sz="20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7-vtulka.</a:t>
            </a:r>
            <a:r>
              <a:rPr lang="uz-Cyrl-UZ"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Tuzilma shakli silindrik sirt va tekisliklardan tashkil topgan. Vtulkada vint uchun ochilgan 4 rezbali teshik bor. Bosh ko‘rinish- gorizontal aylanish o‘qiga qirqim berib ko‘rsatilgan.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Materiali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LS59-1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markali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latun</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Tasvirning</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masshtabi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umumiy</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ko‘rinish</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chizmasi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singari</a:t>
            </a:r>
            <a:r>
              <a:rPr lang="en-GB"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M 2:1. </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a:p>
            <a:pPr marL="228600" indent="228600" algn="just">
              <a:lnSpc>
                <a:spcPct val="115000"/>
              </a:lnSpc>
            </a:pPr>
            <a:r>
              <a:rPr lang="en-US" sz="20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8-vtulka, 9-limba, 18-gayka, 12- </a:t>
            </a:r>
            <a:r>
              <a:rPr lang="en-US" sz="20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yo‘naltiruchi</a:t>
            </a:r>
            <a:r>
              <a:rPr lang="en-US" sz="20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13- </a:t>
            </a:r>
            <a:r>
              <a:rPr lang="en-US" sz="20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vtulka</a:t>
            </a:r>
            <a:r>
              <a:rPr lang="en-US" sz="20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14- </a:t>
            </a:r>
            <a:r>
              <a:rPr lang="en-US" sz="2000" b="1" i="1"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membrana</a:t>
            </a:r>
            <a:r>
              <a:rPr lang="en-US" sz="2000" b="1" i="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Yuqoridagi</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barcha</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aylanish</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jismlari</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Ularni</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tasvirlash</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aylanish</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o‘qini</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gorizontal</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xolatda</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joylashtirib</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bitta</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proeksiya</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berilsa</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yetarli</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bo‘ladi</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Limba</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chizmasini</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konussimon</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qismiga</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oyna</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shkala</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bo‘yicha</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qirqim</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berilgan</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Ushbu</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detallarning</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chizmalari</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keyinroq</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ko‘rsatilgan</a:t>
            </a:r>
            <a:r>
              <a:rPr lang="en-US" sz="20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200" dirty="0">
              <a:solidFill>
                <a:schemeClr val="accent1"/>
              </a:solidFill>
              <a:effectLst/>
              <a:latin typeface="Times Uzb"/>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49213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3E3F2BD-EB08-73F0-AB4E-3C042108547F}"/>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C53DC205-0048-9D60-1955-3052CE935422}"/>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30</a:t>
            </a:fld>
            <a:endParaRPr lang="ru-RU" dirty="0"/>
          </a:p>
        </p:txBody>
      </p:sp>
      <p:sp>
        <p:nvSpPr>
          <p:cNvPr id="4" name="Rectangle 1">
            <a:extLst>
              <a:ext uri="{FF2B5EF4-FFF2-40B4-BE49-F238E27FC236}">
                <a16:creationId xmlns:a16="http://schemas.microsoft.com/office/drawing/2014/main" id="{0362062F-56CA-B66A-D980-A25031E4706E}"/>
              </a:ext>
            </a:extLst>
          </p:cNvPr>
          <p:cNvSpPr>
            <a:spLocks noChangeArrowheads="1"/>
          </p:cNvSpPr>
          <p:nvPr/>
        </p:nvSpPr>
        <p:spPr bwMode="auto">
          <a:xfrm>
            <a:off x="1083576" y="1024400"/>
            <a:ext cx="10024848"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286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28600" algn="just" defTabSz="914400" rtl="0" eaLnBrk="0" fontAlgn="base" latinLnBrk="0" hangingPunct="0">
              <a:lnSpc>
                <a:spcPct val="100000"/>
              </a:lnSpc>
              <a:spcBef>
                <a:spcPct val="0"/>
              </a:spcBef>
              <a:spcAft>
                <a:spcPct val="0"/>
              </a:spcAft>
              <a:buClrTx/>
              <a:buSzTx/>
              <a:buFontTx/>
              <a:buNone/>
              <a:tabLst/>
            </a:pPr>
            <a:r>
              <a:rPr kumimoji="0" lang="en-US" altLang="ru-RU" sz="2400" b="1" i="1"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11-</a:t>
            </a:r>
            <a:r>
              <a:rPr kumimoji="0" lang="en-GB" altLang="ru-RU" sz="2400" b="1" i="1"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gayka</a:t>
            </a:r>
            <a:r>
              <a:rPr kumimoji="0" lang="en-US" altLang="ru-RU" sz="2400" b="1" i="1"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en-US"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Gayka shakli ichki rezbali aylanma jismdan va ichki konussimon qismdan iborat</a:t>
            </a:r>
            <a:r>
              <a:rPr kumimoji="0" lang="en-US"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Gaykani tasvirlashda gorizontal o</a:t>
            </a:r>
            <a:r>
              <a:rPr kumimoji="0" lang="en-US"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en-GB"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q bo</a:t>
            </a:r>
            <a:r>
              <a:rPr kumimoji="0" lang="en-US"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en-GB"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yicha konussimon qismi chap tomonda qilib joylashtirilgan</a:t>
            </a:r>
            <a:r>
              <a:rPr kumimoji="0" lang="en-US"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unga bitta ko</a:t>
            </a:r>
            <a:r>
              <a:rPr kumimoji="0" lang="en-US"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en-GB"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rinish yetarli bo</a:t>
            </a:r>
            <a:r>
              <a:rPr kumimoji="0" lang="en-US"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en-GB"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ladi</a:t>
            </a:r>
            <a:r>
              <a:rPr kumimoji="0" lang="en-US"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Chizmada gaykaga yarim qirqim va ko‘rinish berilgan. Materiali St.3 markali po‘lat. Masshtabi 2:1. </a:t>
            </a:r>
            <a:endParaRPr kumimoji="0" lang="ru-RU" altLang="ru-RU" sz="1100" b="0" i="0" u="none" strike="noStrike" cap="none" normalizeH="0" baseline="0">
              <a:ln>
                <a:noFill/>
              </a:ln>
              <a:solidFill>
                <a:schemeClr val="accent1"/>
              </a:solidFill>
              <a:effectLst/>
            </a:endParaRPr>
          </a:p>
          <a:p>
            <a:pPr marL="0" marR="0" lvl="0" indent="228600" algn="just" defTabSz="914400" rtl="0" eaLnBrk="0" fontAlgn="base" latinLnBrk="0" hangingPunct="0">
              <a:lnSpc>
                <a:spcPct val="100000"/>
              </a:lnSpc>
              <a:spcBef>
                <a:spcPct val="0"/>
              </a:spcBef>
              <a:spcAft>
                <a:spcPct val="0"/>
              </a:spcAft>
              <a:buClrTx/>
              <a:buSzTx/>
              <a:buFontTx/>
              <a:buNone/>
              <a:tabLst/>
            </a:pPr>
            <a:r>
              <a:rPr kumimoji="0" lang="en-GB"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Ta</a:t>
            </a:r>
            <a:r>
              <a:rPr kumimoji="0" lang="uz-Cyrl-UZ"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hlil qilingan detallarning ch</a:t>
            </a:r>
            <a:r>
              <a:rPr kumimoji="0" lang="en-GB"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izmalarini A1 formatli chizma qog‘oziga rejalashtirish</a:t>
            </a:r>
            <a:r>
              <a:rPr kumimoji="0" lang="uz-Cyrl-UZ"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ya</a:t>
            </a:r>
            <a:r>
              <a:rPr kumimoji="0" lang="en-GB"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uz-Cyrl-UZ"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ni ularni joylashtirish </a:t>
            </a:r>
            <a:r>
              <a:rPr kumimoji="0" lang="en-GB"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13.13-shaklda ko‘rsatilgan.</a:t>
            </a:r>
            <a:endParaRPr kumimoji="0" lang="ru-RU" altLang="ru-RU" sz="1100" b="0" i="0" u="none" strike="noStrike" cap="none" normalizeH="0" baseline="0">
              <a:ln>
                <a:noFill/>
              </a:ln>
              <a:solidFill>
                <a:schemeClr val="accent1"/>
              </a:solidFill>
              <a:effectLst/>
            </a:endParaRPr>
          </a:p>
          <a:p>
            <a:pPr marL="0" marR="0" lvl="0" indent="228600" algn="just" defTabSz="914400" rtl="0" eaLnBrk="0" fontAlgn="base" latinLnBrk="0" hangingPunct="0">
              <a:lnSpc>
                <a:spcPct val="100000"/>
              </a:lnSpc>
              <a:spcBef>
                <a:spcPct val="0"/>
              </a:spcBef>
              <a:spcAft>
                <a:spcPct val="0"/>
              </a:spcAft>
              <a:buClrTx/>
              <a:buSzTx/>
              <a:buFontTx/>
              <a:buNone/>
              <a:tabLst/>
            </a:pPr>
            <a:r>
              <a:rPr kumimoji="0" lang="en-GB" altLang="ru-RU" sz="2400" b="1" i="1"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17-prujina.</a:t>
            </a:r>
            <a:r>
              <a:rPr kumimoji="0" lang="en-GB"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 U qisiluvchan silindrik vintsimon prujina bo‘lib, diametri </a:t>
            </a:r>
            <a:r>
              <a:rPr kumimoji="0" lang="en-US"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kumimoji="0" lang="en-GB"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2 mm bo‘lgan po‘lat (65G markali po‘lat) simdan o‘ralgan. 8 ta o‘ramdan (</a:t>
            </a:r>
            <a:r>
              <a:rPr kumimoji="0" lang="en-US"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n</a:t>
            </a:r>
            <a:r>
              <a:rPr kumimoji="0" lang="en-GB"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=8) va o‘ramlar oralari 5 mm (vint qadami </a:t>
            </a:r>
            <a:r>
              <a:rPr kumimoji="0" lang="en-US"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t</a:t>
            </a:r>
            <a:r>
              <a:rPr kumimoji="0" lang="en-GB"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=5) iborat. Prujinalarni tasvirlash standartlashtirilgan bo‘lib, uning chizmasi 14.2</a:t>
            </a:r>
            <a:r>
              <a:rPr kumimoji="0" lang="uz-Cyrl-UZ"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7</a:t>
            </a:r>
            <a:r>
              <a:rPr kumimoji="0" lang="en-GB" altLang="ru-RU" sz="2400" b="0" i="0" u="none" strike="noStrike" cap="none" normalizeH="0" baseline="0">
                <a:ln>
                  <a:noFill/>
                </a:ln>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-shaklda keltirilgan.</a:t>
            </a:r>
          </a:p>
        </p:txBody>
      </p:sp>
    </p:spTree>
    <p:extLst>
      <p:ext uri="{BB962C8B-B14F-4D97-AF65-F5344CB8AC3E}">
        <p14:creationId xmlns:p14="http://schemas.microsoft.com/office/powerpoint/2010/main" val="13780907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701731"/>
          </a:xfrm>
        </p:spPr>
        <p:txBody>
          <a:bodyPr/>
          <a:lstStyle/>
          <a:p>
            <a:pPr algn="ctr"/>
            <a:r>
              <a:rPr lang="en-US" dirty="0" err="1">
                <a:solidFill>
                  <a:schemeClr val="accent1"/>
                </a:solidFill>
              </a:rPr>
              <a:t>Foydalanilgan</a:t>
            </a:r>
            <a:r>
              <a:rPr lang="en-US" dirty="0">
                <a:solidFill>
                  <a:schemeClr val="accent1"/>
                </a:solidFill>
              </a:rPr>
              <a:t> </a:t>
            </a:r>
            <a:r>
              <a:rPr lang="en-US" dirty="0" err="1">
                <a:solidFill>
                  <a:schemeClr val="accent1"/>
                </a:solidFill>
              </a:rPr>
              <a:t>adabiyotlar</a:t>
            </a:r>
            <a:r>
              <a:rPr lang="en-US" dirty="0">
                <a:solidFill>
                  <a:schemeClr val="accent1"/>
                </a:solidFill>
              </a:rPr>
              <a:t> </a:t>
            </a:r>
            <a:r>
              <a:rPr lang="en-US" dirty="0" err="1">
                <a:solidFill>
                  <a:schemeClr val="accent1"/>
                </a:solidFill>
              </a:rPr>
              <a:t>va</a:t>
            </a:r>
            <a:r>
              <a:rPr lang="en-US" dirty="0">
                <a:solidFill>
                  <a:schemeClr val="accent1"/>
                </a:solidFill>
              </a:rPr>
              <a:t> </a:t>
            </a:r>
            <a:r>
              <a:rPr lang="en-US" dirty="0" err="1">
                <a:solidFill>
                  <a:schemeClr val="accent1"/>
                </a:solidFill>
              </a:rPr>
              <a:t>sayt</a:t>
            </a:r>
            <a:r>
              <a:rPr lang="en-US" dirty="0">
                <a:solidFill>
                  <a:schemeClr val="accent1"/>
                </a:solidFill>
              </a:rPr>
              <a:t> </a:t>
            </a:r>
            <a:r>
              <a:rPr lang="en-US" dirty="0" err="1">
                <a:solidFill>
                  <a:schemeClr val="accent1"/>
                </a:solidFill>
              </a:rPr>
              <a:t>linklari</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31</a:t>
            </a:fld>
            <a:endParaRPr lang="ru-RU" dirty="0"/>
          </a:p>
        </p:txBody>
      </p:sp>
      <p:sp>
        <p:nvSpPr>
          <p:cNvPr id="7" name="Прямоугольник 112">
            <a:extLst>
              <a:ext uri="{FF2B5EF4-FFF2-40B4-BE49-F238E27FC236}">
                <a16:creationId xmlns:a16="http://schemas.microsoft.com/office/drawing/2014/main" id="{9C8909F7-D927-F740-9836-8F8C8156580D}"/>
              </a:ext>
            </a:extLst>
          </p:cNvPr>
          <p:cNvSpPr/>
          <p:nvPr/>
        </p:nvSpPr>
        <p:spPr>
          <a:xfrm>
            <a:off x="786335" y="2004647"/>
            <a:ext cx="5253981" cy="369332"/>
          </a:xfrm>
          <a:prstGeom prst="rect">
            <a:avLst/>
          </a:prstGeom>
        </p:spPr>
        <p:txBody>
          <a:bodyPr wrap="square">
            <a:spAutoFit/>
          </a:bodyPr>
          <a:lstStyle/>
          <a:p>
            <a:r>
              <a:rPr lang="uz-Cyrl-UZ" b="1" i="1" dirty="0"/>
              <a:t> </a:t>
            </a:r>
            <a:endParaRPr lang="ru-RU" dirty="0"/>
          </a:p>
        </p:txBody>
      </p:sp>
      <p:sp>
        <p:nvSpPr>
          <p:cNvPr id="5" name="Прямоугольник 4"/>
          <p:cNvSpPr/>
          <p:nvPr/>
        </p:nvSpPr>
        <p:spPr>
          <a:xfrm>
            <a:off x="5948702" y="1283646"/>
            <a:ext cx="5621975" cy="3416320"/>
          </a:xfrm>
          <a:prstGeom prst="rect">
            <a:avLst/>
          </a:prstGeom>
        </p:spPr>
        <p:txBody>
          <a:bodyPr wrap="square">
            <a:spAutoFit/>
          </a:bodyPr>
          <a:lstStyle/>
          <a:p>
            <a:pPr algn="ctr"/>
            <a:r>
              <a:rPr lang="en-US" dirty="0" err="1">
                <a:solidFill>
                  <a:schemeClr val="accent2">
                    <a:lumMod val="75000"/>
                  </a:schemeClr>
                </a:solidFill>
              </a:rPr>
              <a:t>Asosiy</a:t>
            </a:r>
            <a:r>
              <a:rPr lang="en-US" dirty="0">
                <a:solidFill>
                  <a:schemeClr val="accent2">
                    <a:lumMod val="75000"/>
                  </a:schemeClr>
                </a:solidFill>
              </a:rPr>
              <a:t> </a:t>
            </a:r>
            <a:r>
              <a:rPr lang="en-US" dirty="0" err="1">
                <a:solidFill>
                  <a:schemeClr val="accent2">
                    <a:lumMod val="75000"/>
                  </a:schemeClr>
                </a:solidFill>
              </a:rPr>
              <a:t>adabiyotlar</a:t>
            </a:r>
            <a:br>
              <a:rPr lang="en-US" dirty="0">
                <a:solidFill>
                  <a:schemeClr val="accent2">
                    <a:lumMod val="75000"/>
                  </a:schemeClr>
                </a:solidFill>
              </a:rPr>
            </a:br>
            <a:endParaRPr lang="en-US" dirty="0">
              <a:solidFill>
                <a:schemeClr val="accent2">
                  <a:lumMod val="75000"/>
                </a:schemeClr>
              </a:solidFill>
            </a:endParaRPr>
          </a:p>
          <a:p>
            <a:r>
              <a:rPr lang="en-US" dirty="0"/>
              <a:t>1</a:t>
            </a:r>
            <a:r>
              <a:rPr lang="uz-Cyrl-UZ" dirty="0"/>
              <a:t>. </a:t>
            </a:r>
            <a:r>
              <a:rPr lang="en-US" dirty="0"/>
              <a:t>Harvey Willard Miller. </a:t>
            </a:r>
            <a:r>
              <a:rPr lang="uz-Cyrl-UZ" dirty="0"/>
              <a:t> Descriptive Geometry</a:t>
            </a:r>
            <a:r>
              <a:rPr lang="en-US" dirty="0"/>
              <a:t>. London, 2013. - 149 pages.</a:t>
            </a:r>
            <a:endParaRPr lang="ru-RU" dirty="0"/>
          </a:p>
          <a:p>
            <a:r>
              <a:rPr lang="en-US" dirty="0"/>
              <a:t>2. William Griswold Smith. Practical </a:t>
            </a:r>
            <a:r>
              <a:rPr lang="uz-Cyrl-UZ" dirty="0"/>
              <a:t>Descriptive Geometry</a:t>
            </a:r>
            <a:r>
              <a:rPr lang="en-US" dirty="0"/>
              <a:t>. London. 2013. - 257 pages.</a:t>
            </a:r>
            <a:endParaRPr lang="ru-RU" dirty="0"/>
          </a:p>
          <a:p>
            <a:r>
              <a:rPr lang="en-US" dirty="0"/>
              <a:t>3. </a:t>
            </a:r>
            <a:r>
              <a:rPr lang="en-US" dirty="0" err="1"/>
              <a:t>Azimov</a:t>
            </a:r>
            <a:r>
              <a:rPr lang="en-US" dirty="0"/>
              <a:t> T.D. </a:t>
            </a:r>
            <a:r>
              <a:rPr lang="en-US" dirty="0" err="1"/>
              <a:t>Chizma</a:t>
            </a:r>
            <a:r>
              <a:rPr lang="en-US" dirty="0"/>
              <a:t> </a:t>
            </a:r>
            <a:r>
              <a:rPr lang="en-US" dirty="0" err="1"/>
              <a:t>geometriya</a:t>
            </a:r>
            <a:r>
              <a:rPr lang="en-US" dirty="0"/>
              <a:t> </a:t>
            </a:r>
            <a:r>
              <a:rPr lang="en-US" dirty="0" err="1"/>
              <a:t>fanidan</a:t>
            </a:r>
            <a:r>
              <a:rPr lang="en-US" dirty="0"/>
              <a:t> </a:t>
            </a:r>
            <a:r>
              <a:rPr lang="en-US" dirty="0" err="1"/>
              <a:t>ma’ruzalar</a:t>
            </a:r>
            <a:r>
              <a:rPr lang="en-US" dirty="0"/>
              <a:t> </a:t>
            </a:r>
            <a:r>
              <a:rPr lang="en-US" dirty="0" err="1"/>
              <a:t>matni</a:t>
            </a:r>
            <a:r>
              <a:rPr lang="en-US" dirty="0"/>
              <a:t>. </a:t>
            </a:r>
            <a:r>
              <a:rPr lang="en-US" dirty="0" err="1"/>
              <a:t>O’quv</a:t>
            </a:r>
            <a:r>
              <a:rPr lang="en-US" dirty="0"/>
              <a:t> </a:t>
            </a:r>
            <a:r>
              <a:rPr lang="en-US" dirty="0" err="1"/>
              <a:t>qo’llanma</a:t>
            </a:r>
            <a:r>
              <a:rPr lang="en-US" dirty="0"/>
              <a:t> </a:t>
            </a:r>
            <a:r>
              <a:rPr lang="uz-Cyrl-UZ" dirty="0"/>
              <a:t>–T.: </a:t>
            </a:r>
            <a:r>
              <a:rPr lang="en-US" dirty="0"/>
              <a:t>TDTU, 2005. - 155 b.</a:t>
            </a:r>
            <a:endParaRPr lang="ru-RU" dirty="0"/>
          </a:p>
          <a:p>
            <a:r>
              <a:rPr lang="en-US" dirty="0"/>
              <a:t>4</a:t>
            </a:r>
            <a:r>
              <a:rPr lang="uz-Cyrl-UZ" dirty="0"/>
              <a:t>.  Murodov Sh. va boshqalar. Chizma geometriya. Oliy o’quv yurtlari uchun darslik.   -T.: ”O’qituvchi”, 2008. - 260 b.</a:t>
            </a:r>
            <a:endParaRPr lang="ru-RU" dirty="0"/>
          </a:p>
          <a:p>
            <a:r>
              <a:rPr lang="ru-RU" dirty="0"/>
              <a:t>5. </a:t>
            </a:r>
            <a:r>
              <a:rPr lang="en-US" dirty="0"/>
              <a:t>L</a:t>
            </a:r>
            <a:r>
              <a:rPr lang="ru-RU" dirty="0"/>
              <a:t>. </a:t>
            </a:r>
            <a:r>
              <a:rPr lang="en-US" dirty="0" err="1"/>
              <a:t>Xeyfes</a:t>
            </a:r>
            <a:r>
              <a:rPr lang="ru-RU" dirty="0"/>
              <a:t> «Инженерная компьютерная графика» СПБ: БХБ. - Петербург.:  2005.</a:t>
            </a:r>
            <a:endParaRPr lang="en-US" dirty="0"/>
          </a:p>
        </p:txBody>
      </p:sp>
      <p:sp>
        <p:nvSpPr>
          <p:cNvPr id="4" name="Прямоугольник 3"/>
          <p:cNvSpPr/>
          <p:nvPr/>
        </p:nvSpPr>
        <p:spPr>
          <a:xfrm>
            <a:off x="5802923" y="4844534"/>
            <a:ext cx="3482992" cy="923330"/>
          </a:xfrm>
          <a:prstGeom prst="rect">
            <a:avLst/>
          </a:prstGeom>
        </p:spPr>
        <p:txBody>
          <a:bodyPr wrap="square">
            <a:spAutoFit/>
          </a:bodyPr>
          <a:lstStyle/>
          <a:p>
            <a:r>
              <a:rPr lang="en-US" dirty="0" err="1">
                <a:solidFill>
                  <a:schemeClr val="accent2">
                    <a:lumMod val="75000"/>
                  </a:schemeClr>
                </a:solidFill>
              </a:rPr>
              <a:t>Rasmlar</a:t>
            </a:r>
            <a:r>
              <a:rPr lang="en-US" dirty="0">
                <a:solidFill>
                  <a:schemeClr val="accent2">
                    <a:lumMod val="75000"/>
                  </a:schemeClr>
                </a:solidFill>
              </a:rPr>
              <a:t> </a:t>
            </a:r>
            <a:r>
              <a:rPr lang="en-US" dirty="0" err="1">
                <a:solidFill>
                  <a:schemeClr val="accent2">
                    <a:lumMod val="75000"/>
                  </a:schemeClr>
                </a:solidFill>
              </a:rPr>
              <a:t>yuklangan</a:t>
            </a:r>
            <a:r>
              <a:rPr lang="en-US" dirty="0">
                <a:solidFill>
                  <a:schemeClr val="accent2">
                    <a:lumMod val="75000"/>
                  </a:schemeClr>
                </a:solidFill>
              </a:rPr>
              <a:t> </a:t>
            </a:r>
            <a:r>
              <a:rPr lang="en-US" dirty="0" err="1">
                <a:solidFill>
                  <a:schemeClr val="accent2">
                    <a:lumMod val="75000"/>
                  </a:schemeClr>
                </a:solidFill>
              </a:rPr>
              <a:t>sayt</a:t>
            </a:r>
            <a:r>
              <a:rPr lang="en-US" dirty="0">
                <a:solidFill>
                  <a:schemeClr val="accent2">
                    <a:lumMod val="75000"/>
                  </a:schemeClr>
                </a:solidFill>
              </a:rPr>
              <a:t> </a:t>
            </a:r>
            <a:r>
              <a:rPr lang="en-US" dirty="0" err="1">
                <a:solidFill>
                  <a:schemeClr val="accent2">
                    <a:lumMod val="75000"/>
                  </a:schemeClr>
                </a:solidFill>
              </a:rPr>
              <a:t>linki</a:t>
            </a:r>
            <a:r>
              <a:rPr lang="en-US" dirty="0">
                <a:solidFill>
                  <a:schemeClr val="accent2">
                    <a:lumMod val="75000"/>
                  </a:schemeClr>
                </a:solidFill>
              </a:rPr>
              <a:t>:</a:t>
            </a:r>
            <a:br>
              <a:rPr lang="en-US" dirty="0">
                <a:solidFill>
                  <a:schemeClr val="accent2">
                    <a:lumMod val="75000"/>
                  </a:schemeClr>
                </a:solidFill>
              </a:rPr>
            </a:br>
            <a:br>
              <a:rPr lang="en-US" dirty="0">
                <a:solidFill>
                  <a:schemeClr val="accent2">
                    <a:lumMod val="75000"/>
                  </a:schemeClr>
                </a:solidFill>
              </a:rPr>
            </a:br>
            <a:r>
              <a:rPr lang="en-US" dirty="0">
                <a:solidFill>
                  <a:schemeClr val="accent2">
                    <a:lumMod val="75000"/>
                  </a:schemeClr>
                </a:solidFill>
                <a:hlinkClick r:id="rId2"/>
              </a:rPr>
              <a:t>https://unsplash.com/</a:t>
            </a:r>
            <a:r>
              <a:rPr lang="en-US" dirty="0">
                <a:solidFill>
                  <a:schemeClr val="accent2">
                    <a:lumMod val="75000"/>
                  </a:schemeClr>
                </a:solidFill>
              </a:rPr>
              <a:t> </a:t>
            </a:r>
            <a:endParaRPr lang="ru-RU" dirty="0"/>
          </a:p>
        </p:txBody>
      </p:sp>
      <p:pic>
        <p:nvPicPr>
          <p:cNvPr id="8" name="Рисунок 7"/>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483516" y="1283646"/>
            <a:ext cx="3188223" cy="4800600"/>
          </a:xfrm>
          <a:prstGeom prst="rect">
            <a:avLst/>
          </a:prstGeom>
          <a:ln>
            <a:noFill/>
          </a:ln>
          <a:effectLst>
            <a:outerShdw blurRad="190500" algn="tl" rotWithShape="0">
              <a:srgbClr val="000000">
                <a:alpha val="70000"/>
              </a:srgbClr>
            </a:outerShdw>
          </a:effectLst>
        </p:spPr>
      </p:pic>
      <p:sp>
        <p:nvSpPr>
          <p:cNvPr id="9" name="Прямоугольник 8"/>
          <p:cNvSpPr/>
          <p:nvPr/>
        </p:nvSpPr>
        <p:spPr>
          <a:xfrm>
            <a:off x="2073185" y="6220038"/>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Tree>
    <p:extLst>
      <p:ext uri="{BB962C8B-B14F-4D97-AF65-F5344CB8AC3E}">
        <p14:creationId xmlns:p14="http://schemas.microsoft.com/office/powerpoint/2010/main" val="39278362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84333" y="357838"/>
            <a:ext cx="10515600" cy="701731"/>
          </a:xfrm>
        </p:spPr>
        <p:txBody>
          <a:bodyPr/>
          <a:lstStyle/>
          <a:p>
            <a:pPr algn="ctr"/>
            <a:r>
              <a:rPr lang="en-US" b="1" dirty="0" err="1">
                <a:solidFill>
                  <a:schemeClr val="accent1"/>
                </a:solidFill>
              </a:rPr>
              <a:t>Chizma</a:t>
            </a:r>
            <a:r>
              <a:rPr lang="en-US" b="1" dirty="0">
                <a:solidFill>
                  <a:schemeClr val="accent1"/>
                </a:solidFill>
              </a:rPr>
              <a:t> </a:t>
            </a:r>
            <a:r>
              <a:rPr lang="en-US" b="1" dirty="0" err="1">
                <a:solidFill>
                  <a:schemeClr val="accent1"/>
                </a:solidFill>
              </a:rPr>
              <a:t>geometriya</a:t>
            </a:r>
            <a:r>
              <a:rPr lang="en-US" b="1" dirty="0">
                <a:solidFill>
                  <a:schemeClr val="accent1"/>
                </a:solidFill>
              </a:rPr>
              <a:t> </a:t>
            </a:r>
            <a:r>
              <a:rPr lang="en-US" b="1" dirty="0" err="1">
                <a:solidFill>
                  <a:schemeClr val="accent1"/>
                </a:solidFill>
              </a:rPr>
              <a:t>va</a:t>
            </a:r>
            <a:r>
              <a:rPr lang="en-US" b="1" dirty="0">
                <a:solidFill>
                  <a:schemeClr val="accent1"/>
                </a:solidFill>
              </a:rPr>
              <a:t> </a:t>
            </a:r>
            <a:r>
              <a:rPr lang="en-US" b="1" dirty="0" err="1">
                <a:solidFill>
                  <a:schemeClr val="accent1"/>
                </a:solidFill>
              </a:rPr>
              <a:t>muhandislik</a:t>
            </a:r>
            <a:r>
              <a:rPr lang="en-US" b="1" dirty="0">
                <a:solidFill>
                  <a:schemeClr val="accent1"/>
                </a:solidFill>
              </a:rPr>
              <a:t> </a:t>
            </a:r>
            <a:r>
              <a:rPr lang="en-US" b="1" dirty="0" err="1">
                <a:solidFill>
                  <a:schemeClr val="accent1"/>
                </a:solidFill>
              </a:rPr>
              <a:t>grafikasi</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32</a:t>
            </a:fld>
            <a:endParaRPr lang="ru-RU" dirty="0"/>
          </a:p>
        </p:txBody>
      </p:sp>
      <p:sp>
        <p:nvSpPr>
          <p:cNvPr id="7" name="Прямоугольник 112">
            <a:extLst>
              <a:ext uri="{FF2B5EF4-FFF2-40B4-BE49-F238E27FC236}">
                <a16:creationId xmlns:a16="http://schemas.microsoft.com/office/drawing/2014/main" id="{9C8909F7-D927-F740-9836-8F8C8156580D}"/>
              </a:ext>
            </a:extLst>
          </p:cNvPr>
          <p:cNvSpPr/>
          <p:nvPr/>
        </p:nvSpPr>
        <p:spPr>
          <a:xfrm>
            <a:off x="4865966" y="1960686"/>
            <a:ext cx="5253981" cy="369332"/>
          </a:xfrm>
          <a:prstGeom prst="rect">
            <a:avLst/>
          </a:prstGeom>
        </p:spPr>
        <p:txBody>
          <a:bodyPr wrap="square">
            <a:spAutoFit/>
          </a:bodyPr>
          <a:lstStyle/>
          <a:p>
            <a:r>
              <a:rPr lang="uz-Cyrl-UZ" b="1" i="1" dirty="0"/>
              <a:t> </a:t>
            </a:r>
            <a:endParaRPr lang="ru-RU" dirty="0"/>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26831" y="1318844"/>
            <a:ext cx="3030415" cy="4545623"/>
          </a:xfrm>
          <a:prstGeom prst="rect">
            <a:avLst/>
          </a:prstGeom>
          <a:ln>
            <a:noFill/>
          </a:ln>
          <a:effectLst>
            <a:softEdge rad="112500"/>
          </a:effectLst>
        </p:spPr>
      </p:pic>
      <p:sp>
        <p:nvSpPr>
          <p:cNvPr id="8" name="Прямоугольник 7"/>
          <p:cNvSpPr/>
          <p:nvPr/>
        </p:nvSpPr>
        <p:spPr>
          <a:xfrm>
            <a:off x="3838548" y="2529826"/>
            <a:ext cx="4607169" cy="2123658"/>
          </a:xfrm>
          <a:prstGeom prst="rect">
            <a:avLst/>
          </a:prstGeom>
        </p:spPr>
        <p:txBody>
          <a:bodyPr wrap="square">
            <a:spAutoFit/>
          </a:bodyPr>
          <a:lstStyle/>
          <a:p>
            <a:pPr algn="ctr"/>
            <a:r>
              <a:rPr lang="en-US" sz="6600" i="1" dirty="0" err="1">
                <a:solidFill>
                  <a:schemeClr val="accent2">
                    <a:lumMod val="75000"/>
                  </a:schemeClr>
                </a:solidFill>
              </a:rPr>
              <a:t>E`tiboringiz</a:t>
            </a:r>
            <a:r>
              <a:rPr lang="en-US" sz="6600" i="1" dirty="0">
                <a:solidFill>
                  <a:schemeClr val="accent2">
                    <a:lumMod val="75000"/>
                  </a:schemeClr>
                </a:solidFill>
              </a:rPr>
              <a:t> </a:t>
            </a:r>
            <a:r>
              <a:rPr lang="en-US" sz="6600" i="1" dirty="0" err="1">
                <a:solidFill>
                  <a:schemeClr val="accent2">
                    <a:lumMod val="75000"/>
                  </a:schemeClr>
                </a:solidFill>
              </a:rPr>
              <a:t>uchun</a:t>
            </a:r>
            <a:r>
              <a:rPr lang="en-US" sz="6600" i="1" dirty="0">
                <a:solidFill>
                  <a:schemeClr val="accent2">
                    <a:lumMod val="75000"/>
                  </a:schemeClr>
                </a:solidFill>
              </a:rPr>
              <a:t> </a:t>
            </a:r>
            <a:r>
              <a:rPr lang="en-US" sz="6600" i="1" dirty="0" err="1">
                <a:solidFill>
                  <a:schemeClr val="accent2">
                    <a:lumMod val="75000"/>
                  </a:schemeClr>
                </a:solidFill>
              </a:rPr>
              <a:t>rahmat</a:t>
            </a:r>
            <a:r>
              <a:rPr lang="en-US" sz="6600" i="1" dirty="0">
                <a:solidFill>
                  <a:schemeClr val="accent2">
                    <a:lumMod val="75000"/>
                  </a:schemeClr>
                </a:solidFill>
              </a:rPr>
              <a:t>!</a:t>
            </a:r>
            <a:endParaRPr lang="ru-RU" sz="6600" i="1" dirty="0">
              <a:solidFill>
                <a:schemeClr val="accent2">
                  <a:lumMod val="75000"/>
                </a:schemeClr>
              </a:solidFill>
            </a:endParaRPr>
          </a:p>
        </p:txBody>
      </p:sp>
      <p:pic>
        <p:nvPicPr>
          <p:cNvPr id="9" name="Рисунок 8"/>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18915" y="1303968"/>
            <a:ext cx="3125082" cy="4747846"/>
          </a:xfrm>
          <a:prstGeom prst="rect">
            <a:avLst/>
          </a:prstGeom>
          <a:ln>
            <a:noFill/>
          </a:ln>
          <a:effectLst>
            <a:outerShdw blurRad="292100" dist="139700" dir="2700000" algn="tl" rotWithShape="0">
              <a:srgbClr val="333333">
                <a:alpha val="65000"/>
              </a:srgbClr>
            </a:outerShdw>
          </a:effectLst>
        </p:spPr>
      </p:pic>
      <p:sp>
        <p:nvSpPr>
          <p:cNvPr id="4" name="Прямоугольник 3"/>
          <p:cNvSpPr/>
          <p:nvPr/>
        </p:nvSpPr>
        <p:spPr>
          <a:xfrm>
            <a:off x="6256172" y="6212343"/>
            <a:ext cx="6096000" cy="430887"/>
          </a:xfrm>
          <a:prstGeom prst="rect">
            <a:avLst/>
          </a:prstGeom>
        </p:spPr>
        <p:txBody>
          <a:bodyPr>
            <a:spAutoFit/>
          </a:bodyPr>
          <a:lstStyle/>
          <a:p>
            <a:r>
              <a:rPr lang="ru-RU" sz="1100" dirty="0" err="1"/>
              <a:t>Kevin</a:t>
            </a:r>
            <a:r>
              <a:rPr lang="ru-RU" sz="1100" dirty="0"/>
              <a:t> V. (2022). </a:t>
            </a:r>
            <a:r>
              <a:rPr lang="ru-RU" sz="1100" dirty="0" err="1"/>
              <a:t>The</a:t>
            </a:r>
            <a:r>
              <a:rPr lang="ru-RU" sz="1100" dirty="0"/>
              <a:t> </a:t>
            </a:r>
            <a:r>
              <a:rPr lang="ru-RU" sz="1100" dirty="0" err="1"/>
              <a:t>Articulated</a:t>
            </a:r>
            <a:r>
              <a:rPr lang="ru-RU" sz="1100" dirty="0"/>
              <a:t> </a:t>
            </a:r>
            <a:r>
              <a:rPr lang="ru-RU" sz="1100" dirty="0" err="1"/>
              <a:t>Wall</a:t>
            </a:r>
            <a:r>
              <a:rPr lang="ru-RU" sz="1100" dirty="0"/>
              <a:t>, </a:t>
            </a:r>
            <a:r>
              <a:rPr lang="ru-RU" sz="1100" dirty="0" err="1"/>
              <a:t>better</a:t>
            </a:r>
            <a:r>
              <a:rPr lang="ru-RU" sz="1100" dirty="0"/>
              <a:t> </a:t>
            </a:r>
            <a:r>
              <a:rPr lang="ru-RU" sz="1100" dirty="0" err="1"/>
              <a:t>known</a:t>
            </a:r>
            <a:r>
              <a:rPr lang="ru-RU" sz="1100" dirty="0"/>
              <a:t> </a:t>
            </a:r>
            <a:r>
              <a:rPr lang="ru-RU" sz="1100" dirty="0" err="1"/>
              <a:t>as</a:t>
            </a:r>
            <a:r>
              <a:rPr lang="ru-RU" sz="1100" dirty="0"/>
              <a:t> </a:t>
            </a:r>
            <a:r>
              <a:rPr lang="ru-RU" sz="1100" dirty="0" err="1"/>
              <a:t>the</a:t>
            </a:r>
            <a:r>
              <a:rPr lang="ru-RU" sz="1100" dirty="0"/>
              <a:t> I-25 </a:t>
            </a:r>
            <a:r>
              <a:rPr lang="ru-RU" sz="1100" dirty="0" err="1"/>
              <a:t>french</a:t>
            </a:r>
            <a:r>
              <a:rPr lang="ru-RU" sz="1100" dirty="0"/>
              <a:t> </a:t>
            </a:r>
            <a:r>
              <a:rPr lang="ru-RU" sz="1100" dirty="0" err="1"/>
              <a:t>fries</a:t>
            </a:r>
            <a:r>
              <a:rPr lang="ru-RU" sz="1100" dirty="0"/>
              <a:t> </a:t>
            </a:r>
            <a:r>
              <a:rPr lang="ru-RU" sz="1100" dirty="0" err="1"/>
              <a:t>by</a:t>
            </a:r>
            <a:r>
              <a:rPr lang="ru-RU" sz="1100" dirty="0"/>
              <a:t> </a:t>
            </a:r>
            <a:r>
              <a:rPr lang="ru-RU" sz="1100" dirty="0" err="1"/>
              <a:t>Herbert</a:t>
            </a:r>
            <a:r>
              <a:rPr lang="ru-RU" sz="1100" dirty="0"/>
              <a:t> </a:t>
            </a:r>
            <a:r>
              <a:rPr lang="ru-RU" sz="1100" dirty="0" err="1"/>
              <a:t>Bayer</a:t>
            </a:r>
            <a:r>
              <a:rPr lang="ru-RU" sz="1100" dirty="0"/>
              <a:t>. </a:t>
            </a:r>
            <a:r>
              <a:rPr lang="ru-RU" sz="1100" dirty="0" err="1"/>
              <a:t>Unsplash</a:t>
            </a:r>
            <a:r>
              <a:rPr lang="ru-RU" sz="1100" dirty="0"/>
              <a:t>. https://unsplash.com/photos/-NUxh4Xop74</a:t>
            </a:r>
          </a:p>
        </p:txBody>
      </p:sp>
      <p:sp>
        <p:nvSpPr>
          <p:cNvPr id="10" name="Прямоугольник 9"/>
          <p:cNvSpPr/>
          <p:nvPr/>
        </p:nvSpPr>
        <p:spPr>
          <a:xfrm>
            <a:off x="2366082" y="6228398"/>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Tree>
    <p:extLst>
      <p:ext uri="{BB962C8B-B14F-4D97-AF65-F5344CB8AC3E}">
        <p14:creationId xmlns:p14="http://schemas.microsoft.com/office/powerpoint/2010/main" val="3479837661"/>
      </p:ext>
    </p:extLst>
  </p:cSld>
  <p:clrMapOvr>
    <a:masterClrMapping/>
  </p:clrMapOvr>
</p:sld>
</file>

<file path=ppt/theme/theme1.xml><?xml version="1.0" encoding="utf-8"?>
<a:theme xmlns:a="http://schemas.openxmlformats.org/drawingml/2006/main" name="Тема Office">
  <a:themeElements>
    <a:clrScheme name="IT Pitch deck">
      <a:dk1>
        <a:sysClr val="windowText" lastClr="000000"/>
      </a:dk1>
      <a:lt1>
        <a:sysClr val="window" lastClr="FFFFFF"/>
      </a:lt1>
      <a:dk2>
        <a:srgbClr val="44546A"/>
      </a:dk2>
      <a:lt2>
        <a:srgbClr val="E7E6E6"/>
      </a:lt2>
      <a:accent1>
        <a:srgbClr val="0051E8"/>
      </a:accent1>
      <a:accent2>
        <a:srgbClr val="367CFF"/>
      </a:accent2>
      <a:accent3>
        <a:srgbClr val="00369B"/>
      </a:accent3>
      <a:accent4>
        <a:srgbClr val="FA3585"/>
      </a:accent4>
      <a:accent5>
        <a:srgbClr val="5B9BD5"/>
      </a:accent5>
      <a:accent6>
        <a:srgbClr val="70AD47"/>
      </a:accent6>
      <a:hlink>
        <a:srgbClr val="0563C1"/>
      </a:hlink>
      <a:folHlink>
        <a:srgbClr val="954F72"/>
      </a:folHlink>
    </a:clrScheme>
    <a:fontScheme name="Другая 4">
      <a:majorFont>
        <a:latin typeface="Oswald"/>
        <a:ea typeface=""/>
        <a:cs typeface=""/>
      </a:majorFont>
      <a:minorFont>
        <a:latin typeface="Oswald Light"/>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684</TotalTime>
  <Words>4583</Words>
  <Application>Microsoft Office PowerPoint</Application>
  <PresentationFormat>Широкоэкранный</PresentationFormat>
  <Paragraphs>168</Paragraphs>
  <Slides>32</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32</vt:i4>
      </vt:variant>
    </vt:vector>
  </HeadingPairs>
  <TitlesOfParts>
    <vt:vector size="40" baseType="lpstr">
      <vt:lpstr>Times New Roman</vt:lpstr>
      <vt:lpstr>Symbol</vt:lpstr>
      <vt:lpstr>Oswald Light</vt:lpstr>
      <vt:lpstr>Times Uzb</vt:lpstr>
      <vt:lpstr>Arial</vt:lpstr>
      <vt:lpstr>Calibri</vt:lpstr>
      <vt:lpstr>Oswald</vt:lpstr>
      <vt:lpstr>Тема Office</vt:lpstr>
      <vt:lpstr>Презентация PowerPoint</vt:lpstr>
      <vt:lpstr>Презентация PowerPoint</vt:lpstr>
      <vt:lpstr>Chizma geometriya va muhandislik grafikasi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Foydalanilgan adabiyotlar va sayt linklari</vt:lpstr>
      <vt:lpstr>Chizma geometriya va muhandislik grafikasi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Ким Воронин</dc:creator>
  <cp:lastModifiedBy>Furkat Dumakhonov</cp:lastModifiedBy>
  <cp:revision>90</cp:revision>
  <dcterms:created xsi:type="dcterms:W3CDTF">2021-03-13T09:42:31Z</dcterms:created>
  <dcterms:modified xsi:type="dcterms:W3CDTF">2023-11-11T17:03:46Z</dcterms:modified>
</cp:coreProperties>
</file>