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1076" r:id="rId2"/>
    <p:sldId id="1105" r:id="rId3"/>
    <p:sldId id="1077" r:id="rId4"/>
    <p:sldId id="1098" r:id="rId5"/>
    <p:sldId id="1107" r:id="rId6"/>
    <p:sldId id="1108" r:id="rId7"/>
    <p:sldId id="1109" r:id="rId8"/>
    <p:sldId id="1111" r:id="rId9"/>
    <p:sldId id="1091" r:id="rId10"/>
    <p:sldId id="1110" r:id="rId11"/>
    <p:sldId id="1092" r:id="rId12"/>
    <p:sldId id="1113" r:id="rId13"/>
    <p:sldId id="1114" r:id="rId14"/>
    <p:sldId id="1117" r:id="rId15"/>
    <p:sldId id="1115" r:id="rId16"/>
    <p:sldId id="1116" r:id="rId17"/>
    <p:sldId id="1096" r:id="rId18"/>
    <p:sldId id="1118" r:id="rId19"/>
    <p:sldId id="1119" r:id="rId20"/>
    <p:sldId id="1120" r:id="rId21"/>
    <p:sldId id="1097" r:id="rId22"/>
    <p:sldId id="1121" r:id="rId23"/>
    <p:sldId id="1122" r:id="rId24"/>
    <p:sldId id="1123" r:id="rId25"/>
    <p:sldId id="1099" r:id="rId26"/>
    <p:sldId id="1124" r:id="rId27"/>
    <p:sldId id="1125" r:id="rId28"/>
    <p:sldId id="1126" r:id="rId29"/>
    <p:sldId id="1127" r:id="rId30"/>
    <p:sldId id="1090" r:id="rId31"/>
    <p:sldId id="1129" r:id="rId32"/>
    <p:sldId id="1128" r:id="rId33"/>
    <p:sldId id="1103" r:id="rId34"/>
    <p:sldId id="1106" r:id="rId35"/>
    <p:sldId id="1104" r:id="rId36"/>
  </p:sldIdLst>
  <p:sldSz cx="12192000" cy="6858000"/>
  <p:notesSz cx="6858000" cy="9144000"/>
  <p:embeddedFontLst>
    <p:embeddedFont>
      <p:font typeface="Calibri" panose="020F0502020204030204" pitchFamily="34" charset="0"/>
      <p:regular r:id="rId39"/>
      <p:bold r:id="rId40"/>
      <p:italic r:id="rId41"/>
      <p:boldItalic r:id="rId42"/>
    </p:embeddedFont>
    <p:embeddedFont>
      <p:font typeface="Oswald" pitchFamily="2" charset="0"/>
      <p:regular r:id="rId43"/>
      <p:bold r:id="rId44"/>
    </p:embeddedFont>
    <p:embeddedFont>
      <p:font typeface="Oswald Light" pitchFamily="2" charset="0"/>
      <p:regular r:id="rId4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2160">
          <p15:clr>
            <a:srgbClr val="A4A3A4"/>
          </p15:clr>
        </p15:guide>
        <p15:guide id="4" pos="86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77" autoAdjust="0"/>
    <p:restoredTop sz="94695" autoAdjust="0"/>
  </p:normalViewPr>
  <p:slideViewPr>
    <p:cSldViewPr snapToGrid="0">
      <p:cViewPr varScale="1">
        <p:scale>
          <a:sx n="63" d="100"/>
          <a:sy n="63" d="100"/>
        </p:scale>
        <p:origin x="804" y="48"/>
      </p:cViewPr>
      <p:guideLst>
        <p:guide pos="3840"/>
        <p:guide orient="horz" pos="2160"/>
        <p:guide pos="86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9" d="100"/>
          <a:sy n="59" d="100"/>
        </p:scale>
        <p:origin x="216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5.fntdata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67884FD4-2731-43B1-B5F5-5A6FEADAD6D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DA76E0F-6665-4EB9-8015-9D6D3142D4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20688-7344-4F47-AB68-1D7A3B4D7138}" type="datetimeFigureOut">
              <a:rPr lang="ru-RU" smtClean="0"/>
              <a:t>11.11.2023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89EEECC-6EC5-4916-8FEA-8D2BEFBBE9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04AD1FE-98F3-4DC9-BC58-532D6E3AFBD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F9D0CC-DC0D-42D6-9260-7CC98666CB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0276783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BA4FD9-D78B-4876-9972-93EA0CCC1D59}" type="datetimeFigureOut">
              <a:rPr lang="ru-RU" smtClean="0"/>
              <a:t>11.11.2023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A2D108-47F5-4EC9-9B7D-E61A2219B1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7270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100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94">
            <a:extLst>
              <a:ext uri="{FF2B5EF4-FFF2-40B4-BE49-F238E27FC236}">
                <a16:creationId xmlns:a16="http://schemas.microsoft.com/office/drawing/2014/main" id="{DD50784A-8247-4CFA-B5AE-62C819356E14}"/>
              </a:ext>
            </a:extLst>
          </p:cNvPr>
          <p:cNvSpPr/>
          <p:nvPr userDrawn="1"/>
        </p:nvSpPr>
        <p:spPr>
          <a:xfrm rot="5400000">
            <a:off x="7804306" y="-95855"/>
            <a:ext cx="4290312" cy="4482022"/>
          </a:xfrm>
          <a:custGeom>
            <a:avLst/>
            <a:gdLst>
              <a:gd name="connsiteX0" fmla="*/ 0 w 4290312"/>
              <a:gd name="connsiteY0" fmla="*/ 4445166 h 4482022"/>
              <a:gd name="connsiteX1" fmla="*/ 0 w 4290312"/>
              <a:gd name="connsiteY1" fmla="*/ 0 h 4482022"/>
              <a:gd name="connsiteX2" fmla="*/ 4221879 w 4290312"/>
              <a:gd name="connsiteY2" fmla="*/ 0 h 4482022"/>
              <a:gd name="connsiteX3" fmla="*/ 4246895 w 4290312"/>
              <a:gd name="connsiteY3" fmla="*/ 140082 h 4482022"/>
              <a:gd name="connsiteX4" fmla="*/ 4290312 w 4290312"/>
              <a:gd name="connsiteY4" fmla="*/ 713926 h 4482022"/>
              <a:gd name="connsiteX5" fmla="*/ 522216 w 4290312"/>
              <a:gd name="connsiteY5" fmla="*/ 4482022 h 4482022"/>
              <a:gd name="connsiteX6" fmla="*/ 136950 w 4290312"/>
              <a:gd name="connsiteY6" fmla="*/ 4462568 h 4482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90312" h="4482022">
                <a:moveTo>
                  <a:pt x="0" y="4445166"/>
                </a:moveTo>
                <a:lnTo>
                  <a:pt x="0" y="0"/>
                </a:lnTo>
                <a:lnTo>
                  <a:pt x="4221879" y="0"/>
                </a:lnTo>
                <a:lnTo>
                  <a:pt x="4246895" y="140082"/>
                </a:lnTo>
                <a:cubicBezTo>
                  <a:pt x="4275485" y="327190"/>
                  <a:pt x="4290312" y="518826"/>
                  <a:pt x="4290312" y="713926"/>
                </a:cubicBezTo>
                <a:cubicBezTo>
                  <a:pt x="4290312" y="2794988"/>
                  <a:pt x="2603278" y="4482022"/>
                  <a:pt x="522216" y="4482022"/>
                </a:cubicBezTo>
                <a:cubicBezTo>
                  <a:pt x="392150" y="4482022"/>
                  <a:pt x="263623" y="4475432"/>
                  <a:pt x="136950" y="4462568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30000"/>
                </a:schemeClr>
              </a:gs>
              <a:gs pos="83000">
                <a:schemeClr val="accent3">
                  <a:alpha val="73000"/>
                </a:schemeClr>
              </a:gs>
            </a:gsLst>
            <a:lin ang="138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rgbClr val="FFFFFF"/>
            </a:glow>
            <a:outerShdw blurRad="1270000" sx="102000" sy="102000" algn="ctr" rotWithShape="0">
              <a:srgbClr val="367CFF">
                <a:alpha val="13000"/>
              </a:srgbClr>
            </a:outerShdw>
            <a:softEdge rad="0"/>
          </a:effectLst>
        </p:spPr>
        <p:txBody>
          <a:bodyPr rtlCol="0" anchor="ctr"/>
          <a:lstStyle/>
          <a:p>
            <a:pPr algn="ctr"/>
            <a:endParaRPr lang="ru-RU" sz="45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12" name="Полилиния 34">
            <a:extLst>
              <a:ext uri="{FF2B5EF4-FFF2-40B4-BE49-F238E27FC236}">
                <a16:creationId xmlns:a16="http://schemas.microsoft.com/office/drawing/2014/main" id="{E168CA1A-1B07-4388-8AF5-C69136B3CD21}"/>
              </a:ext>
            </a:extLst>
          </p:cNvPr>
          <p:cNvSpPr/>
          <p:nvPr userDrawn="1"/>
        </p:nvSpPr>
        <p:spPr>
          <a:xfrm flipH="1">
            <a:off x="-2" y="2162939"/>
            <a:ext cx="4614553" cy="4698421"/>
          </a:xfrm>
          <a:custGeom>
            <a:avLst/>
            <a:gdLst>
              <a:gd name="connsiteX0" fmla="*/ 6248719 w 6248719"/>
              <a:gd name="connsiteY0" fmla="*/ 0 h 6362288"/>
              <a:gd name="connsiteX1" fmla="*/ 6248719 w 6248719"/>
              <a:gd name="connsiteY1" fmla="*/ 6362288 h 6362288"/>
              <a:gd name="connsiteX2" fmla="*/ 0 w 6248719"/>
              <a:gd name="connsiteY2" fmla="*/ 6362288 h 6362288"/>
              <a:gd name="connsiteX3" fmla="*/ 6037680 w 6248719"/>
              <a:gd name="connsiteY3" fmla="*/ 5337 h 6362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48719" h="6362288">
                <a:moveTo>
                  <a:pt x="6248719" y="0"/>
                </a:moveTo>
                <a:lnTo>
                  <a:pt x="6248719" y="6362288"/>
                </a:lnTo>
                <a:lnTo>
                  <a:pt x="0" y="6362288"/>
                </a:lnTo>
                <a:cubicBezTo>
                  <a:pt x="0" y="2956723"/>
                  <a:pt x="2674482" y="175818"/>
                  <a:pt x="6037680" y="5337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42000"/>
                </a:schemeClr>
              </a:gs>
              <a:gs pos="83000">
                <a:schemeClr val="accent3"/>
              </a:gs>
            </a:gsLst>
            <a:lin ang="138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rgbClr val="FFFFFF"/>
            </a:glow>
            <a:outerShdw blurRad="1270000" sx="102000" sy="102000" algn="ctr" rotWithShape="0">
              <a:srgbClr val="367CFF">
                <a:alpha val="13000"/>
              </a:srgbClr>
            </a:outerShdw>
            <a:softEdge rad="0"/>
          </a:effectLst>
        </p:spPr>
        <p:txBody>
          <a:bodyPr rtlCol="0" anchor="ctr"/>
          <a:lstStyle/>
          <a:p>
            <a:pPr algn="ctr"/>
            <a:endParaRPr lang="ru-RU" sz="45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580D8C2-7AAF-4FA0-957A-2948D4330CC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612" y="1103505"/>
            <a:ext cx="6771723" cy="718151"/>
          </a:xfrm>
          <a:prstGeom prst="rect">
            <a:avLst/>
          </a:prstGeom>
        </p:spPr>
      </p:pic>
      <p:sp>
        <p:nvSpPr>
          <p:cNvPr id="9" name="Рисунок 8">
            <a:extLst>
              <a:ext uri="{FF2B5EF4-FFF2-40B4-BE49-F238E27FC236}">
                <a16:creationId xmlns:a16="http://schemas.microsoft.com/office/drawing/2014/main" id="{AB06AE15-2EAA-4D77-AFC1-56323DCF10E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98267" y="1800225"/>
            <a:ext cx="6731183" cy="3954271"/>
          </a:xfrm>
          <a:prstGeom prst="roundRect">
            <a:avLst>
              <a:gd name="adj" fmla="val 287"/>
            </a:avLst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764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Титульный слайд"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100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94">
            <a:extLst>
              <a:ext uri="{FF2B5EF4-FFF2-40B4-BE49-F238E27FC236}">
                <a16:creationId xmlns:a16="http://schemas.microsoft.com/office/drawing/2014/main" id="{DD50784A-8247-4CFA-B5AE-62C819356E14}"/>
              </a:ext>
            </a:extLst>
          </p:cNvPr>
          <p:cNvSpPr/>
          <p:nvPr userDrawn="1"/>
        </p:nvSpPr>
        <p:spPr>
          <a:xfrm rot="5400000">
            <a:off x="7804306" y="-95855"/>
            <a:ext cx="4290312" cy="4482022"/>
          </a:xfrm>
          <a:custGeom>
            <a:avLst/>
            <a:gdLst>
              <a:gd name="connsiteX0" fmla="*/ 0 w 4290312"/>
              <a:gd name="connsiteY0" fmla="*/ 4445166 h 4482022"/>
              <a:gd name="connsiteX1" fmla="*/ 0 w 4290312"/>
              <a:gd name="connsiteY1" fmla="*/ 0 h 4482022"/>
              <a:gd name="connsiteX2" fmla="*/ 4221879 w 4290312"/>
              <a:gd name="connsiteY2" fmla="*/ 0 h 4482022"/>
              <a:gd name="connsiteX3" fmla="*/ 4246895 w 4290312"/>
              <a:gd name="connsiteY3" fmla="*/ 140082 h 4482022"/>
              <a:gd name="connsiteX4" fmla="*/ 4290312 w 4290312"/>
              <a:gd name="connsiteY4" fmla="*/ 713926 h 4482022"/>
              <a:gd name="connsiteX5" fmla="*/ 522216 w 4290312"/>
              <a:gd name="connsiteY5" fmla="*/ 4482022 h 4482022"/>
              <a:gd name="connsiteX6" fmla="*/ 136950 w 4290312"/>
              <a:gd name="connsiteY6" fmla="*/ 4462568 h 4482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90312" h="4482022">
                <a:moveTo>
                  <a:pt x="0" y="4445166"/>
                </a:moveTo>
                <a:lnTo>
                  <a:pt x="0" y="0"/>
                </a:lnTo>
                <a:lnTo>
                  <a:pt x="4221879" y="0"/>
                </a:lnTo>
                <a:lnTo>
                  <a:pt x="4246895" y="140082"/>
                </a:lnTo>
                <a:cubicBezTo>
                  <a:pt x="4275485" y="327190"/>
                  <a:pt x="4290312" y="518826"/>
                  <a:pt x="4290312" y="713926"/>
                </a:cubicBezTo>
                <a:cubicBezTo>
                  <a:pt x="4290312" y="2794988"/>
                  <a:pt x="2603278" y="4482022"/>
                  <a:pt x="522216" y="4482022"/>
                </a:cubicBezTo>
                <a:cubicBezTo>
                  <a:pt x="392150" y="4482022"/>
                  <a:pt x="263623" y="4475432"/>
                  <a:pt x="136950" y="4462568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30000"/>
                </a:schemeClr>
              </a:gs>
              <a:gs pos="83000">
                <a:schemeClr val="accent3">
                  <a:alpha val="73000"/>
                </a:schemeClr>
              </a:gs>
            </a:gsLst>
            <a:lin ang="138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rgbClr val="FFFFFF"/>
            </a:glow>
            <a:outerShdw blurRad="1270000" sx="102000" sy="102000" algn="ctr" rotWithShape="0">
              <a:srgbClr val="367CFF">
                <a:alpha val="13000"/>
              </a:srgbClr>
            </a:outerShdw>
            <a:softEdge rad="0"/>
          </a:effectLst>
        </p:spPr>
        <p:txBody>
          <a:bodyPr rtlCol="0" anchor="ctr"/>
          <a:lstStyle/>
          <a:p>
            <a:pPr algn="ctr"/>
            <a:endParaRPr lang="ru-RU" sz="45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12" name="Полилиния 34">
            <a:extLst>
              <a:ext uri="{FF2B5EF4-FFF2-40B4-BE49-F238E27FC236}">
                <a16:creationId xmlns:a16="http://schemas.microsoft.com/office/drawing/2014/main" id="{E168CA1A-1B07-4388-8AF5-C69136B3CD21}"/>
              </a:ext>
            </a:extLst>
          </p:cNvPr>
          <p:cNvSpPr/>
          <p:nvPr userDrawn="1"/>
        </p:nvSpPr>
        <p:spPr>
          <a:xfrm flipH="1">
            <a:off x="-2" y="2162939"/>
            <a:ext cx="4614553" cy="4698421"/>
          </a:xfrm>
          <a:custGeom>
            <a:avLst/>
            <a:gdLst>
              <a:gd name="connsiteX0" fmla="*/ 6248719 w 6248719"/>
              <a:gd name="connsiteY0" fmla="*/ 0 h 6362288"/>
              <a:gd name="connsiteX1" fmla="*/ 6248719 w 6248719"/>
              <a:gd name="connsiteY1" fmla="*/ 6362288 h 6362288"/>
              <a:gd name="connsiteX2" fmla="*/ 0 w 6248719"/>
              <a:gd name="connsiteY2" fmla="*/ 6362288 h 6362288"/>
              <a:gd name="connsiteX3" fmla="*/ 6037680 w 6248719"/>
              <a:gd name="connsiteY3" fmla="*/ 5337 h 6362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48719" h="6362288">
                <a:moveTo>
                  <a:pt x="6248719" y="0"/>
                </a:moveTo>
                <a:lnTo>
                  <a:pt x="6248719" y="6362288"/>
                </a:lnTo>
                <a:lnTo>
                  <a:pt x="0" y="6362288"/>
                </a:lnTo>
                <a:cubicBezTo>
                  <a:pt x="0" y="2956723"/>
                  <a:pt x="2674482" y="175818"/>
                  <a:pt x="6037680" y="5337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42000"/>
                </a:schemeClr>
              </a:gs>
              <a:gs pos="83000">
                <a:schemeClr val="accent3"/>
              </a:gs>
            </a:gsLst>
            <a:lin ang="138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rgbClr val="FFFFFF"/>
            </a:glow>
            <a:outerShdw blurRad="1270000" sx="102000" sy="102000" algn="ctr" rotWithShape="0">
              <a:srgbClr val="367CFF">
                <a:alpha val="13000"/>
              </a:srgbClr>
            </a:outerShdw>
            <a:softEdge rad="0"/>
          </a:effectLst>
        </p:spPr>
        <p:txBody>
          <a:bodyPr rtlCol="0" anchor="ctr"/>
          <a:lstStyle/>
          <a:p>
            <a:pPr algn="ctr"/>
            <a:endParaRPr lang="ru-RU" sz="45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F36E499-E3F2-1B38-C3B5-5E3901F9109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3368357" y="-1577499"/>
            <a:ext cx="10012998" cy="10012998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360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100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94">
            <a:extLst>
              <a:ext uri="{FF2B5EF4-FFF2-40B4-BE49-F238E27FC236}">
                <a16:creationId xmlns:a16="http://schemas.microsoft.com/office/drawing/2014/main" id="{58A60FB7-5C04-64C3-CE5A-22E3CCDD544E}"/>
              </a:ext>
            </a:extLst>
          </p:cNvPr>
          <p:cNvSpPr/>
          <p:nvPr userDrawn="1"/>
        </p:nvSpPr>
        <p:spPr>
          <a:xfrm rot="5400000">
            <a:off x="7804306" y="-95855"/>
            <a:ext cx="4290312" cy="4482022"/>
          </a:xfrm>
          <a:custGeom>
            <a:avLst/>
            <a:gdLst>
              <a:gd name="connsiteX0" fmla="*/ 0 w 4290312"/>
              <a:gd name="connsiteY0" fmla="*/ 4445166 h 4482022"/>
              <a:gd name="connsiteX1" fmla="*/ 0 w 4290312"/>
              <a:gd name="connsiteY1" fmla="*/ 0 h 4482022"/>
              <a:gd name="connsiteX2" fmla="*/ 4221879 w 4290312"/>
              <a:gd name="connsiteY2" fmla="*/ 0 h 4482022"/>
              <a:gd name="connsiteX3" fmla="*/ 4246895 w 4290312"/>
              <a:gd name="connsiteY3" fmla="*/ 140082 h 4482022"/>
              <a:gd name="connsiteX4" fmla="*/ 4290312 w 4290312"/>
              <a:gd name="connsiteY4" fmla="*/ 713926 h 4482022"/>
              <a:gd name="connsiteX5" fmla="*/ 522216 w 4290312"/>
              <a:gd name="connsiteY5" fmla="*/ 4482022 h 4482022"/>
              <a:gd name="connsiteX6" fmla="*/ 136950 w 4290312"/>
              <a:gd name="connsiteY6" fmla="*/ 4462568 h 4482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90312" h="4482022">
                <a:moveTo>
                  <a:pt x="0" y="4445166"/>
                </a:moveTo>
                <a:lnTo>
                  <a:pt x="0" y="0"/>
                </a:lnTo>
                <a:lnTo>
                  <a:pt x="4221879" y="0"/>
                </a:lnTo>
                <a:lnTo>
                  <a:pt x="4246895" y="140082"/>
                </a:lnTo>
                <a:cubicBezTo>
                  <a:pt x="4275485" y="327190"/>
                  <a:pt x="4290312" y="518826"/>
                  <a:pt x="4290312" y="713926"/>
                </a:cubicBezTo>
                <a:cubicBezTo>
                  <a:pt x="4290312" y="2794988"/>
                  <a:pt x="2603278" y="4482022"/>
                  <a:pt x="522216" y="4482022"/>
                </a:cubicBezTo>
                <a:cubicBezTo>
                  <a:pt x="392150" y="4482022"/>
                  <a:pt x="263623" y="4475432"/>
                  <a:pt x="136950" y="4462568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30000"/>
                </a:schemeClr>
              </a:gs>
              <a:gs pos="83000">
                <a:schemeClr val="accent3">
                  <a:alpha val="73000"/>
                </a:schemeClr>
              </a:gs>
            </a:gsLst>
            <a:lin ang="138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rgbClr val="FFFFFF"/>
            </a:glow>
            <a:outerShdw blurRad="1270000" sx="102000" sy="102000" algn="ctr" rotWithShape="0">
              <a:srgbClr val="367CFF">
                <a:alpha val="13000"/>
              </a:srgbClr>
            </a:outerShdw>
            <a:softEdge rad="0"/>
          </a:effectLst>
        </p:spPr>
        <p:txBody>
          <a:bodyPr rtlCol="0" anchor="ctr"/>
          <a:lstStyle/>
          <a:p>
            <a:pPr algn="ctr"/>
            <a:endParaRPr lang="ru-RU" sz="45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3" name="Полилиния 34">
            <a:extLst>
              <a:ext uri="{FF2B5EF4-FFF2-40B4-BE49-F238E27FC236}">
                <a16:creationId xmlns:a16="http://schemas.microsoft.com/office/drawing/2014/main" id="{0CD00261-F199-D622-8EBA-8B280205C8F5}"/>
              </a:ext>
            </a:extLst>
          </p:cNvPr>
          <p:cNvSpPr/>
          <p:nvPr userDrawn="1"/>
        </p:nvSpPr>
        <p:spPr>
          <a:xfrm flipH="1">
            <a:off x="-2" y="2162939"/>
            <a:ext cx="4614553" cy="4698421"/>
          </a:xfrm>
          <a:custGeom>
            <a:avLst/>
            <a:gdLst>
              <a:gd name="connsiteX0" fmla="*/ 6248719 w 6248719"/>
              <a:gd name="connsiteY0" fmla="*/ 0 h 6362288"/>
              <a:gd name="connsiteX1" fmla="*/ 6248719 w 6248719"/>
              <a:gd name="connsiteY1" fmla="*/ 6362288 h 6362288"/>
              <a:gd name="connsiteX2" fmla="*/ 0 w 6248719"/>
              <a:gd name="connsiteY2" fmla="*/ 6362288 h 6362288"/>
              <a:gd name="connsiteX3" fmla="*/ 6037680 w 6248719"/>
              <a:gd name="connsiteY3" fmla="*/ 5337 h 6362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48719" h="6362288">
                <a:moveTo>
                  <a:pt x="6248719" y="0"/>
                </a:moveTo>
                <a:lnTo>
                  <a:pt x="6248719" y="6362288"/>
                </a:lnTo>
                <a:lnTo>
                  <a:pt x="0" y="6362288"/>
                </a:lnTo>
                <a:cubicBezTo>
                  <a:pt x="0" y="2956723"/>
                  <a:pt x="2674482" y="175818"/>
                  <a:pt x="6037680" y="5337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42000"/>
                </a:schemeClr>
              </a:gs>
              <a:gs pos="83000">
                <a:schemeClr val="accent3"/>
              </a:gs>
            </a:gsLst>
            <a:lin ang="138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rgbClr val="FFFFFF"/>
            </a:glow>
            <a:outerShdw blurRad="1270000" sx="102000" sy="102000" algn="ctr" rotWithShape="0">
              <a:srgbClr val="367CFF">
                <a:alpha val="13000"/>
              </a:srgbClr>
            </a:outerShdw>
            <a:softEdge rad="0"/>
          </a:effectLst>
        </p:spPr>
        <p:txBody>
          <a:bodyPr rtlCol="0" anchor="ctr"/>
          <a:lstStyle/>
          <a:p>
            <a:pPr algn="ctr"/>
            <a:endParaRPr lang="ru-RU" sz="45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23264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1106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sp>
        <p:nvSpPr>
          <p:cNvPr id="23" name="Рисунок 18">
            <a:extLst>
              <a:ext uri="{FF2B5EF4-FFF2-40B4-BE49-F238E27FC236}">
                <a16:creationId xmlns:a16="http://schemas.microsoft.com/office/drawing/2014/main" id="{0EE28773-79A8-4AB3-91D2-1F9A1FB5FC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2911" y="2389238"/>
            <a:ext cx="1917975" cy="245394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 dirty="0"/>
          </a:p>
        </p:txBody>
      </p:sp>
      <p:sp>
        <p:nvSpPr>
          <p:cNvPr id="24" name="Рисунок 18">
            <a:extLst>
              <a:ext uri="{FF2B5EF4-FFF2-40B4-BE49-F238E27FC236}">
                <a16:creationId xmlns:a16="http://schemas.microsoft.com/office/drawing/2014/main" id="{4C715CF0-7A52-4ABA-8699-CA2F04E82A1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124890" y="1187120"/>
            <a:ext cx="1836002" cy="1568636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 dirty="0"/>
          </a:p>
        </p:txBody>
      </p:sp>
      <p:sp>
        <p:nvSpPr>
          <p:cNvPr id="25" name="Рисунок 18">
            <a:extLst>
              <a:ext uri="{FF2B5EF4-FFF2-40B4-BE49-F238E27FC236}">
                <a16:creationId xmlns:a16="http://schemas.microsoft.com/office/drawing/2014/main" id="{94B18A68-98C1-4A6B-A32E-8FBD12F11E7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124890" y="4154366"/>
            <a:ext cx="1836002" cy="1679451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 dirty="0"/>
          </a:p>
        </p:txBody>
      </p:sp>
      <p:sp>
        <p:nvSpPr>
          <p:cNvPr id="26" name="Рисунок 18">
            <a:extLst>
              <a:ext uri="{FF2B5EF4-FFF2-40B4-BE49-F238E27FC236}">
                <a16:creationId xmlns:a16="http://schemas.microsoft.com/office/drawing/2014/main" id="{122664B7-6C22-4693-A486-A386135C0AC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492455" y="2505553"/>
            <a:ext cx="2250364" cy="1846893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6B9832A-AF57-3606-30B7-2E13FAA5D40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594" y="95085"/>
            <a:ext cx="1292225" cy="1153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6246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en-US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Digital IT pitch-deck PowerPoint bundle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1106"/>
            <a:ext cx="11409878" cy="7017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sp>
        <p:nvSpPr>
          <p:cNvPr id="6" name="Рисунок 73">
            <a:extLst>
              <a:ext uri="{FF2B5EF4-FFF2-40B4-BE49-F238E27FC236}">
                <a16:creationId xmlns:a16="http://schemas.microsoft.com/office/drawing/2014/main" id="{70087263-42A7-4590-BAC8-05B3B56A913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213735" y="1952625"/>
            <a:ext cx="5858827" cy="367426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07151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en-US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Digital IT pitch-deck PowerPoint bundle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1106"/>
            <a:ext cx="11409878" cy="7017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sp>
        <p:nvSpPr>
          <p:cNvPr id="6" name="Рисунок 73">
            <a:extLst>
              <a:ext uri="{FF2B5EF4-FFF2-40B4-BE49-F238E27FC236}">
                <a16:creationId xmlns:a16="http://schemas.microsoft.com/office/drawing/2014/main" id="{70087263-42A7-4590-BAC8-05B3B56A913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33144" y="1666815"/>
            <a:ext cx="5867669" cy="367426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 dirty="0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246A411-C217-426B-8DFC-6926599D0F1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731455" y="1155244"/>
            <a:ext cx="3574720" cy="3574720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  <a:ln w="635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/>
          <a:lstStyle>
            <a:lvl1pPr>
              <a:defRPr lang="ru-RU" dirty="0"/>
            </a:lvl1pPr>
          </a:lstStyle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53069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1106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sp>
        <p:nvSpPr>
          <p:cNvPr id="6" name="Rectangle 193">
            <a:extLst>
              <a:ext uri="{FF2B5EF4-FFF2-40B4-BE49-F238E27FC236}">
                <a16:creationId xmlns:a16="http://schemas.microsoft.com/office/drawing/2014/main" id="{4A1744A1-E9BA-46DB-AE1E-F9901F701D85}"/>
              </a:ext>
            </a:extLst>
          </p:cNvPr>
          <p:cNvSpPr/>
          <p:nvPr userDrawn="1"/>
        </p:nvSpPr>
        <p:spPr>
          <a:xfrm>
            <a:off x="5969000" y="-50800"/>
            <a:ext cx="6299200" cy="6953034"/>
          </a:xfrm>
          <a:custGeom>
            <a:avLst/>
            <a:gdLst>
              <a:gd name="connsiteX0" fmla="*/ 719382 w 6616700"/>
              <a:gd name="connsiteY0" fmla="*/ 0 h 4316203"/>
              <a:gd name="connsiteX1" fmla="*/ 5897318 w 6616700"/>
              <a:gd name="connsiteY1" fmla="*/ 0 h 4316203"/>
              <a:gd name="connsiteX2" fmla="*/ 6616700 w 6616700"/>
              <a:gd name="connsiteY2" fmla="*/ 719382 h 4316203"/>
              <a:gd name="connsiteX3" fmla="*/ 6616700 w 6616700"/>
              <a:gd name="connsiteY3" fmla="*/ 4316203 h 4316203"/>
              <a:gd name="connsiteX4" fmla="*/ 6616700 w 6616700"/>
              <a:gd name="connsiteY4" fmla="*/ 4316203 h 4316203"/>
              <a:gd name="connsiteX5" fmla="*/ 0 w 6616700"/>
              <a:gd name="connsiteY5" fmla="*/ 4316203 h 4316203"/>
              <a:gd name="connsiteX6" fmla="*/ 0 w 6616700"/>
              <a:gd name="connsiteY6" fmla="*/ 4316203 h 4316203"/>
              <a:gd name="connsiteX7" fmla="*/ 0 w 6616700"/>
              <a:gd name="connsiteY7" fmla="*/ 719382 h 4316203"/>
              <a:gd name="connsiteX8" fmla="*/ 719382 w 6616700"/>
              <a:gd name="connsiteY8" fmla="*/ 0 h 4316203"/>
              <a:gd name="connsiteX0" fmla="*/ 6688382 w 6688382"/>
              <a:gd name="connsiteY0" fmla="*/ 0 h 7897603"/>
              <a:gd name="connsiteX1" fmla="*/ 5897318 w 6688382"/>
              <a:gd name="connsiteY1" fmla="*/ 3581400 h 7897603"/>
              <a:gd name="connsiteX2" fmla="*/ 6616700 w 6688382"/>
              <a:gd name="connsiteY2" fmla="*/ 4300782 h 7897603"/>
              <a:gd name="connsiteX3" fmla="*/ 6616700 w 6688382"/>
              <a:gd name="connsiteY3" fmla="*/ 7897603 h 7897603"/>
              <a:gd name="connsiteX4" fmla="*/ 6616700 w 6688382"/>
              <a:gd name="connsiteY4" fmla="*/ 7897603 h 7897603"/>
              <a:gd name="connsiteX5" fmla="*/ 0 w 6688382"/>
              <a:gd name="connsiteY5" fmla="*/ 7897603 h 7897603"/>
              <a:gd name="connsiteX6" fmla="*/ 0 w 6688382"/>
              <a:gd name="connsiteY6" fmla="*/ 7897603 h 7897603"/>
              <a:gd name="connsiteX7" fmla="*/ 0 w 6688382"/>
              <a:gd name="connsiteY7" fmla="*/ 4300782 h 7897603"/>
              <a:gd name="connsiteX8" fmla="*/ 6688382 w 6688382"/>
              <a:gd name="connsiteY8" fmla="*/ 0 h 7897603"/>
              <a:gd name="connsiteX0" fmla="*/ 6688382 w 6688382"/>
              <a:gd name="connsiteY0" fmla="*/ 0 h 7897603"/>
              <a:gd name="connsiteX1" fmla="*/ 5897318 w 6688382"/>
              <a:gd name="connsiteY1" fmla="*/ 3581400 h 7897603"/>
              <a:gd name="connsiteX2" fmla="*/ 6616700 w 6688382"/>
              <a:gd name="connsiteY2" fmla="*/ 4300782 h 7897603"/>
              <a:gd name="connsiteX3" fmla="*/ 6616700 w 6688382"/>
              <a:gd name="connsiteY3" fmla="*/ 7897603 h 7897603"/>
              <a:gd name="connsiteX4" fmla="*/ 6616700 w 6688382"/>
              <a:gd name="connsiteY4" fmla="*/ 7897603 h 7897603"/>
              <a:gd name="connsiteX5" fmla="*/ 0 w 6688382"/>
              <a:gd name="connsiteY5" fmla="*/ 7897603 h 7897603"/>
              <a:gd name="connsiteX6" fmla="*/ 0 w 6688382"/>
              <a:gd name="connsiteY6" fmla="*/ 7897603 h 7897603"/>
              <a:gd name="connsiteX7" fmla="*/ 4940300 w 6688382"/>
              <a:gd name="connsiteY7" fmla="*/ 3564182 h 7897603"/>
              <a:gd name="connsiteX8" fmla="*/ 6688382 w 6688382"/>
              <a:gd name="connsiteY8" fmla="*/ 0 h 7897603"/>
              <a:gd name="connsiteX0" fmla="*/ 6688382 w 6688382"/>
              <a:gd name="connsiteY0" fmla="*/ 0 h 7897603"/>
              <a:gd name="connsiteX1" fmla="*/ 5897318 w 6688382"/>
              <a:gd name="connsiteY1" fmla="*/ 3581400 h 7897603"/>
              <a:gd name="connsiteX2" fmla="*/ 6616700 w 6688382"/>
              <a:gd name="connsiteY2" fmla="*/ 4300782 h 7897603"/>
              <a:gd name="connsiteX3" fmla="*/ 6616700 w 6688382"/>
              <a:gd name="connsiteY3" fmla="*/ 7897603 h 7897603"/>
              <a:gd name="connsiteX4" fmla="*/ 6616700 w 6688382"/>
              <a:gd name="connsiteY4" fmla="*/ 7897603 h 7897603"/>
              <a:gd name="connsiteX5" fmla="*/ 0 w 6688382"/>
              <a:gd name="connsiteY5" fmla="*/ 7897603 h 7897603"/>
              <a:gd name="connsiteX6" fmla="*/ 0 w 6688382"/>
              <a:gd name="connsiteY6" fmla="*/ 7897603 h 7897603"/>
              <a:gd name="connsiteX7" fmla="*/ 4102100 w 6688382"/>
              <a:gd name="connsiteY7" fmla="*/ 3805482 h 7897603"/>
              <a:gd name="connsiteX8" fmla="*/ 6688382 w 6688382"/>
              <a:gd name="connsiteY8" fmla="*/ 0 h 7897603"/>
              <a:gd name="connsiteX0" fmla="*/ 5964482 w 6616700"/>
              <a:gd name="connsiteY0" fmla="*/ 0 h 7923003"/>
              <a:gd name="connsiteX1" fmla="*/ 5897318 w 6616700"/>
              <a:gd name="connsiteY1" fmla="*/ 3606800 h 7923003"/>
              <a:gd name="connsiteX2" fmla="*/ 6616700 w 6616700"/>
              <a:gd name="connsiteY2" fmla="*/ 4326182 h 7923003"/>
              <a:gd name="connsiteX3" fmla="*/ 6616700 w 6616700"/>
              <a:gd name="connsiteY3" fmla="*/ 7923003 h 7923003"/>
              <a:gd name="connsiteX4" fmla="*/ 6616700 w 6616700"/>
              <a:gd name="connsiteY4" fmla="*/ 7923003 h 7923003"/>
              <a:gd name="connsiteX5" fmla="*/ 0 w 6616700"/>
              <a:gd name="connsiteY5" fmla="*/ 7923003 h 7923003"/>
              <a:gd name="connsiteX6" fmla="*/ 0 w 6616700"/>
              <a:gd name="connsiteY6" fmla="*/ 7923003 h 7923003"/>
              <a:gd name="connsiteX7" fmla="*/ 4102100 w 6616700"/>
              <a:gd name="connsiteY7" fmla="*/ 3830882 h 7923003"/>
              <a:gd name="connsiteX8" fmla="*/ 5964482 w 6616700"/>
              <a:gd name="connsiteY8" fmla="*/ 0 h 7923003"/>
              <a:gd name="connsiteX0" fmla="*/ 5964482 w 6621218"/>
              <a:gd name="connsiteY0" fmla="*/ 0 h 7923003"/>
              <a:gd name="connsiteX1" fmla="*/ 6621218 w 6621218"/>
              <a:gd name="connsiteY1" fmla="*/ 0 h 7923003"/>
              <a:gd name="connsiteX2" fmla="*/ 6616700 w 6621218"/>
              <a:gd name="connsiteY2" fmla="*/ 4326182 h 7923003"/>
              <a:gd name="connsiteX3" fmla="*/ 6616700 w 6621218"/>
              <a:gd name="connsiteY3" fmla="*/ 7923003 h 7923003"/>
              <a:gd name="connsiteX4" fmla="*/ 6616700 w 6621218"/>
              <a:gd name="connsiteY4" fmla="*/ 7923003 h 7923003"/>
              <a:gd name="connsiteX5" fmla="*/ 0 w 6621218"/>
              <a:gd name="connsiteY5" fmla="*/ 7923003 h 7923003"/>
              <a:gd name="connsiteX6" fmla="*/ 0 w 6621218"/>
              <a:gd name="connsiteY6" fmla="*/ 7923003 h 7923003"/>
              <a:gd name="connsiteX7" fmla="*/ 4102100 w 6621218"/>
              <a:gd name="connsiteY7" fmla="*/ 3830882 h 7923003"/>
              <a:gd name="connsiteX8" fmla="*/ 5964482 w 6621218"/>
              <a:gd name="connsiteY8" fmla="*/ 0 h 7923003"/>
              <a:gd name="connsiteX0" fmla="*/ 6046594 w 6621218"/>
              <a:gd name="connsiteY0" fmla="*/ 0 h 8070634"/>
              <a:gd name="connsiteX1" fmla="*/ 6621218 w 6621218"/>
              <a:gd name="connsiteY1" fmla="*/ 147631 h 8070634"/>
              <a:gd name="connsiteX2" fmla="*/ 6616700 w 6621218"/>
              <a:gd name="connsiteY2" fmla="*/ 4473813 h 8070634"/>
              <a:gd name="connsiteX3" fmla="*/ 6616700 w 6621218"/>
              <a:gd name="connsiteY3" fmla="*/ 8070634 h 8070634"/>
              <a:gd name="connsiteX4" fmla="*/ 6616700 w 6621218"/>
              <a:gd name="connsiteY4" fmla="*/ 8070634 h 8070634"/>
              <a:gd name="connsiteX5" fmla="*/ 0 w 6621218"/>
              <a:gd name="connsiteY5" fmla="*/ 8070634 h 8070634"/>
              <a:gd name="connsiteX6" fmla="*/ 0 w 6621218"/>
              <a:gd name="connsiteY6" fmla="*/ 8070634 h 8070634"/>
              <a:gd name="connsiteX7" fmla="*/ 4102100 w 6621218"/>
              <a:gd name="connsiteY7" fmla="*/ 3978513 h 8070634"/>
              <a:gd name="connsiteX8" fmla="*/ 6046594 w 6621218"/>
              <a:gd name="connsiteY8" fmla="*/ 0 h 8070634"/>
              <a:gd name="connsiteX0" fmla="*/ 6046594 w 6668894"/>
              <a:gd name="connsiteY0" fmla="*/ 0 h 8070634"/>
              <a:gd name="connsiteX1" fmla="*/ 6668894 w 6668894"/>
              <a:gd name="connsiteY1" fmla="*/ 76200 h 8070634"/>
              <a:gd name="connsiteX2" fmla="*/ 6616700 w 6668894"/>
              <a:gd name="connsiteY2" fmla="*/ 4473813 h 8070634"/>
              <a:gd name="connsiteX3" fmla="*/ 6616700 w 6668894"/>
              <a:gd name="connsiteY3" fmla="*/ 8070634 h 8070634"/>
              <a:gd name="connsiteX4" fmla="*/ 6616700 w 6668894"/>
              <a:gd name="connsiteY4" fmla="*/ 8070634 h 8070634"/>
              <a:gd name="connsiteX5" fmla="*/ 0 w 6668894"/>
              <a:gd name="connsiteY5" fmla="*/ 8070634 h 8070634"/>
              <a:gd name="connsiteX6" fmla="*/ 0 w 6668894"/>
              <a:gd name="connsiteY6" fmla="*/ 8070634 h 8070634"/>
              <a:gd name="connsiteX7" fmla="*/ 4102100 w 6668894"/>
              <a:gd name="connsiteY7" fmla="*/ 3978513 h 8070634"/>
              <a:gd name="connsiteX8" fmla="*/ 6046594 w 6668894"/>
              <a:gd name="connsiteY8" fmla="*/ 0 h 8070634"/>
              <a:gd name="connsiteX0" fmla="*/ 6287894 w 6910194"/>
              <a:gd name="connsiteY0" fmla="*/ 0 h 8070634"/>
              <a:gd name="connsiteX1" fmla="*/ 6910194 w 6910194"/>
              <a:gd name="connsiteY1" fmla="*/ 76200 h 8070634"/>
              <a:gd name="connsiteX2" fmla="*/ 6858000 w 6910194"/>
              <a:gd name="connsiteY2" fmla="*/ 4473813 h 8070634"/>
              <a:gd name="connsiteX3" fmla="*/ 6858000 w 6910194"/>
              <a:gd name="connsiteY3" fmla="*/ 8070634 h 8070634"/>
              <a:gd name="connsiteX4" fmla="*/ 6858000 w 6910194"/>
              <a:gd name="connsiteY4" fmla="*/ 8070634 h 8070634"/>
              <a:gd name="connsiteX5" fmla="*/ 241300 w 6910194"/>
              <a:gd name="connsiteY5" fmla="*/ 8070634 h 8070634"/>
              <a:gd name="connsiteX6" fmla="*/ 0 w 6910194"/>
              <a:gd name="connsiteY6" fmla="*/ 8007134 h 8070634"/>
              <a:gd name="connsiteX7" fmla="*/ 4343400 w 6910194"/>
              <a:gd name="connsiteY7" fmla="*/ 3978513 h 8070634"/>
              <a:gd name="connsiteX8" fmla="*/ 6287894 w 6910194"/>
              <a:gd name="connsiteY8" fmla="*/ 0 h 8070634"/>
              <a:gd name="connsiteX0" fmla="*/ 6287894 w 6910194"/>
              <a:gd name="connsiteY0" fmla="*/ 0 h 8070634"/>
              <a:gd name="connsiteX1" fmla="*/ 6910194 w 6910194"/>
              <a:gd name="connsiteY1" fmla="*/ 76200 h 8070634"/>
              <a:gd name="connsiteX2" fmla="*/ 6858000 w 6910194"/>
              <a:gd name="connsiteY2" fmla="*/ 4473813 h 8070634"/>
              <a:gd name="connsiteX3" fmla="*/ 6858000 w 6910194"/>
              <a:gd name="connsiteY3" fmla="*/ 8070634 h 8070634"/>
              <a:gd name="connsiteX4" fmla="*/ 6858000 w 6910194"/>
              <a:gd name="connsiteY4" fmla="*/ 8070634 h 8070634"/>
              <a:gd name="connsiteX5" fmla="*/ 1714500 w 6910194"/>
              <a:gd name="connsiteY5" fmla="*/ 6953034 h 8070634"/>
              <a:gd name="connsiteX6" fmla="*/ 0 w 6910194"/>
              <a:gd name="connsiteY6" fmla="*/ 8007134 h 8070634"/>
              <a:gd name="connsiteX7" fmla="*/ 4343400 w 6910194"/>
              <a:gd name="connsiteY7" fmla="*/ 3978513 h 8070634"/>
              <a:gd name="connsiteX8" fmla="*/ 6287894 w 6910194"/>
              <a:gd name="connsiteY8" fmla="*/ 0 h 8070634"/>
              <a:gd name="connsiteX0" fmla="*/ 6287894 w 6910194"/>
              <a:gd name="connsiteY0" fmla="*/ 0 h 8070634"/>
              <a:gd name="connsiteX1" fmla="*/ 6910194 w 6910194"/>
              <a:gd name="connsiteY1" fmla="*/ 76200 h 8070634"/>
              <a:gd name="connsiteX2" fmla="*/ 6858000 w 6910194"/>
              <a:gd name="connsiteY2" fmla="*/ 4473813 h 8070634"/>
              <a:gd name="connsiteX3" fmla="*/ 6858000 w 6910194"/>
              <a:gd name="connsiteY3" fmla="*/ 8070634 h 8070634"/>
              <a:gd name="connsiteX4" fmla="*/ 6375400 w 6910194"/>
              <a:gd name="connsiteY4" fmla="*/ 5365534 h 8070634"/>
              <a:gd name="connsiteX5" fmla="*/ 1714500 w 6910194"/>
              <a:gd name="connsiteY5" fmla="*/ 6953034 h 8070634"/>
              <a:gd name="connsiteX6" fmla="*/ 0 w 6910194"/>
              <a:gd name="connsiteY6" fmla="*/ 8007134 h 8070634"/>
              <a:gd name="connsiteX7" fmla="*/ 4343400 w 6910194"/>
              <a:gd name="connsiteY7" fmla="*/ 3978513 h 8070634"/>
              <a:gd name="connsiteX8" fmla="*/ 6287894 w 6910194"/>
              <a:gd name="connsiteY8" fmla="*/ 0 h 8070634"/>
              <a:gd name="connsiteX0" fmla="*/ 6287894 w 6910194"/>
              <a:gd name="connsiteY0" fmla="*/ 0 h 8007134"/>
              <a:gd name="connsiteX1" fmla="*/ 6910194 w 6910194"/>
              <a:gd name="connsiteY1" fmla="*/ 76200 h 8007134"/>
              <a:gd name="connsiteX2" fmla="*/ 6858000 w 6910194"/>
              <a:gd name="connsiteY2" fmla="*/ 4473813 h 8007134"/>
              <a:gd name="connsiteX3" fmla="*/ 6883400 w 6910194"/>
              <a:gd name="connsiteY3" fmla="*/ 6343434 h 8007134"/>
              <a:gd name="connsiteX4" fmla="*/ 6375400 w 6910194"/>
              <a:gd name="connsiteY4" fmla="*/ 5365534 h 8007134"/>
              <a:gd name="connsiteX5" fmla="*/ 1714500 w 6910194"/>
              <a:gd name="connsiteY5" fmla="*/ 6953034 h 8007134"/>
              <a:gd name="connsiteX6" fmla="*/ 0 w 6910194"/>
              <a:gd name="connsiteY6" fmla="*/ 8007134 h 8007134"/>
              <a:gd name="connsiteX7" fmla="*/ 4343400 w 6910194"/>
              <a:gd name="connsiteY7" fmla="*/ 3978513 h 8007134"/>
              <a:gd name="connsiteX8" fmla="*/ 6287894 w 6910194"/>
              <a:gd name="connsiteY8" fmla="*/ 0 h 8007134"/>
              <a:gd name="connsiteX0" fmla="*/ 6287894 w 6910194"/>
              <a:gd name="connsiteY0" fmla="*/ 0 h 8007134"/>
              <a:gd name="connsiteX1" fmla="*/ 6910194 w 6910194"/>
              <a:gd name="connsiteY1" fmla="*/ 76200 h 8007134"/>
              <a:gd name="connsiteX2" fmla="*/ 6858000 w 6910194"/>
              <a:gd name="connsiteY2" fmla="*/ 4473813 h 8007134"/>
              <a:gd name="connsiteX3" fmla="*/ 6819900 w 6910194"/>
              <a:gd name="connsiteY3" fmla="*/ 6991134 h 8007134"/>
              <a:gd name="connsiteX4" fmla="*/ 6375400 w 6910194"/>
              <a:gd name="connsiteY4" fmla="*/ 5365534 h 8007134"/>
              <a:gd name="connsiteX5" fmla="*/ 1714500 w 6910194"/>
              <a:gd name="connsiteY5" fmla="*/ 6953034 h 8007134"/>
              <a:gd name="connsiteX6" fmla="*/ 0 w 6910194"/>
              <a:gd name="connsiteY6" fmla="*/ 8007134 h 8007134"/>
              <a:gd name="connsiteX7" fmla="*/ 4343400 w 6910194"/>
              <a:gd name="connsiteY7" fmla="*/ 3978513 h 8007134"/>
              <a:gd name="connsiteX8" fmla="*/ 6287894 w 6910194"/>
              <a:gd name="connsiteY8" fmla="*/ 0 h 8007134"/>
              <a:gd name="connsiteX0" fmla="*/ 6287894 w 6910194"/>
              <a:gd name="connsiteY0" fmla="*/ 0 h 8007134"/>
              <a:gd name="connsiteX1" fmla="*/ 6910194 w 6910194"/>
              <a:gd name="connsiteY1" fmla="*/ 76200 h 8007134"/>
              <a:gd name="connsiteX2" fmla="*/ 6858000 w 6910194"/>
              <a:gd name="connsiteY2" fmla="*/ 4473813 h 8007134"/>
              <a:gd name="connsiteX3" fmla="*/ 6819900 w 6910194"/>
              <a:gd name="connsiteY3" fmla="*/ 6991134 h 8007134"/>
              <a:gd name="connsiteX4" fmla="*/ 5563994 w 6910194"/>
              <a:gd name="connsiteY4" fmla="*/ 6985000 h 8007134"/>
              <a:gd name="connsiteX5" fmla="*/ 1714500 w 6910194"/>
              <a:gd name="connsiteY5" fmla="*/ 6953034 h 8007134"/>
              <a:gd name="connsiteX6" fmla="*/ 0 w 6910194"/>
              <a:gd name="connsiteY6" fmla="*/ 8007134 h 8007134"/>
              <a:gd name="connsiteX7" fmla="*/ 4343400 w 6910194"/>
              <a:gd name="connsiteY7" fmla="*/ 3978513 h 8007134"/>
              <a:gd name="connsiteX8" fmla="*/ 6287894 w 6910194"/>
              <a:gd name="connsiteY8" fmla="*/ 0 h 8007134"/>
              <a:gd name="connsiteX0" fmla="*/ 6287894 w 6910194"/>
              <a:gd name="connsiteY0" fmla="*/ 0 h 8007134"/>
              <a:gd name="connsiteX1" fmla="*/ 6910194 w 6910194"/>
              <a:gd name="connsiteY1" fmla="*/ 76200 h 8007134"/>
              <a:gd name="connsiteX2" fmla="*/ 6858000 w 6910194"/>
              <a:gd name="connsiteY2" fmla="*/ 4473813 h 8007134"/>
              <a:gd name="connsiteX3" fmla="*/ 6819900 w 6910194"/>
              <a:gd name="connsiteY3" fmla="*/ 6991134 h 8007134"/>
              <a:gd name="connsiteX4" fmla="*/ 5563994 w 6910194"/>
              <a:gd name="connsiteY4" fmla="*/ 6985000 h 8007134"/>
              <a:gd name="connsiteX5" fmla="*/ 1626994 w 6910194"/>
              <a:gd name="connsiteY5" fmla="*/ 6997700 h 8007134"/>
              <a:gd name="connsiteX6" fmla="*/ 0 w 6910194"/>
              <a:gd name="connsiteY6" fmla="*/ 8007134 h 8007134"/>
              <a:gd name="connsiteX7" fmla="*/ 4343400 w 6910194"/>
              <a:gd name="connsiteY7" fmla="*/ 3978513 h 8007134"/>
              <a:gd name="connsiteX8" fmla="*/ 6287894 w 6910194"/>
              <a:gd name="connsiteY8" fmla="*/ 0 h 8007134"/>
              <a:gd name="connsiteX0" fmla="*/ 6148194 w 6910194"/>
              <a:gd name="connsiteY0" fmla="*/ 50800 h 7930934"/>
              <a:gd name="connsiteX1" fmla="*/ 6910194 w 6910194"/>
              <a:gd name="connsiteY1" fmla="*/ 0 h 7930934"/>
              <a:gd name="connsiteX2" fmla="*/ 6858000 w 6910194"/>
              <a:gd name="connsiteY2" fmla="*/ 4397613 h 7930934"/>
              <a:gd name="connsiteX3" fmla="*/ 6819900 w 6910194"/>
              <a:gd name="connsiteY3" fmla="*/ 6914934 h 7930934"/>
              <a:gd name="connsiteX4" fmla="*/ 5563994 w 6910194"/>
              <a:gd name="connsiteY4" fmla="*/ 6908800 h 7930934"/>
              <a:gd name="connsiteX5" fmla="*/ 1626994 w 6910194"/>
              <a:gd name="connsiteY5" fmla="*/ 6921500 h 7930934"/>
              <a:gd name="connsiteX6" fmla="*/ 0 w 6910194"/>
              <a:gd name="connsiteY6" fmla="*/ 7930934 h 7930934"/>
              <a:gd name="connsiteX7" fmla="*/ 4343400 w 6910194"/>
              <a:gd name="connsiteY7" fmla="*/ 3902313 h 7930934"/>
              <a:gd name="connsiteX8" fmla="*/ 6148194 w 6910194"/>
              <a:gd name="connsiteY8" fmla="*/ 50800 h 7930934"/>
              <a:gd name="connsiteX0" fmla="*/ 6173594 w 6910194"/>
              <a:gd name="connsiteY0" fmla="*/ 76200 h 7930934"/>
              <a:gd name="connsiteX1" fmla="*/ 6910194 w 6910194"/>
              <a:gd name="connsiteY1" fmla="*/ 0 h 7930934"/>
              <a:gd name="connsiteX2" fmla="*/ 6858000 w 6910194"/>
              <a:gd name="connsiteY2" fmla="*/ 4397613 h 7930934"/>
              <a:gd name="connsiteX3" fmla="*/ 6819900 w 6910194"/>
              <a:gd name="connsiteY3" fmla="*/ 6914934 h 7930934"/>
              <a:gd name="connsiteX4" fmla="*/ 5563994 w 6910194"/>
              <a:gd name="connsiteY4" fmla="*/ 6908800 h 7930934"/>
              <a:gd name="connsiteX5" fmla="*/ 1626994 w 6910194"/>
              <a:gd name="connsiteY5" fmla="*/ 6921500 h 7930934"/>
              <a:gd name="connsiteX6" fmla="*/ 0 w 6910194"/>
              <a:gd name="connsiteY6" fmla="*/ 7930934 h 7930934"/>
              <a:gd name="connsiteX7" fmla="*/ 4343400 w 6910194"/>
              <a:gd name="connsiteY7" fmla="*/ 3902313 h 7930934"/>
              <a:gd name="connsiteX8" fmla="*/ 6173594 w 6910194"/>
              <a:gd name="connsiteY8" fmla="*/ 76200 h 7930934"/>
              <a:gd name="connsiteX0" fmla="*/ 6019800 w 6756400"/>
              <a:gd name="connsiteY0" fmla="*/ 76200 h 6985000"/>
              <a:gd name="connsiteX1" fmla="*/ 6756400 w 6756400"/>
              <a:gd name="connsiteY1" fmla="*/ 0 h 6985000"/>
              <a:gd name="connsiteX2" fmla="*/ 6704206 w 6756400"/>
              <a:gd name="connsiteY2" fmla="*/ 4397613 h 6985000"/>
              <a:gd name="connsiteX3" fmla="*/ 6666106 w 6756400"/>
              <a:gd name="connsiteY3" fmla="*/ 6914934 h 6985000"/>
              <a:gd name="connsiteX4" fmla="*/ 5410200 w 6756400"/>
              <a:gd name="connsiteY4" fmla="*/ 6908800 h 6985000"/>
              <a:gd name="connsiteX5" fmla="*/ 1473200 w 6756400"/>
              <a:gd name="connsiteY5" fmla="*/ 6921500 h 6985000"/>
              <a:gd name="connsiteX6" fmla="*/ 0 w 6756400"/>
              <a:gd name="connsiteY6" fmla="*/ 6985000 h 6985000"/>
              <a:gd name="connsiteX7" fmla="*/ 4189606 w 6756400"/>
              <a:gd name="connsiteY7" fmla="*/ 3902313 h 6985000"/>
              <a:gd name="connsiteX8" fmla="*/ 6019800 w 6756400"/>
              <a:gd name="connsiteY8" fmla="*/ 76200 h 6985000"/>
              <a:gd name="connsiteX0" fmla="*/ 5562600 w 6299200"/>
              <a:gd name="connsiteY0" fmla="*/ 76200 h 6946900"/>
              <a:gd name="connsiteX1" fmla="*/ 6299200 w 6299200"/>
              <a:gd name="connsiteY1" fmla="*/ 0 h 6946900"/>
              <a:gd name="connsiteX2" fmla="*/ 6247006 w 6299200"/>
              <a:gd name="connsiteY2" fmla="*/ 4397613 h 6946900"/>
              <a:gd name="connsiteX3" fmla="*/ 6208906 w 6299200"/>
              <a:gd name="connsiteY3" fmla="*/ 6914934 h 6946900"/>
              <a:gd name="connsiteX4" fmla="*/ 4953000 w 6299200"/>
              <a:gd name="connsiteY4" fmla="*/ 6908800 h 6946900"/>
              <a:gd name="connsiteX5" fmla="*/ 1016000 w 6299200"/>
              <a:gd name="connsiteY5" fmla="*/ 6921500 h 6946900"/>
              <a:gd name="connsiteX6" fmla="*/ 0 w 6299200"/>
              <a:gd name="connsiteY6" fmla="*/ 6946900 h 6946900"/>
              <a:gd name="connsiteX7" fmla="*/ 3732406 w 6299200"/>
              <a:gd name="connsiteY7" fmla="*/ 3902313 h 6946900"/>
              <a:gd name="connsiteX8" fmla="*/ 5562600 w 6299200"/>
              <a:gd name="connsiteY8" fmla="*/ 76200 h 6946900"/>
              <a:gd name="connsiteX0" fmla="*/ 5562600 w 6299200"/>
              <a:gd name="connsiteY0" fmla="*/ 76200 h 6946900"/>
              <a:gd name="connsiteX1" fmla="*/ 6299200 w 6299200"/>
              <a:gd name="connsiteY1" fmla="*/ 0 h 6946900"/>
              <a:gd name="connsiteX2" fmla="*/ 6247006 w 6299200"/>
              <a:gd name="connsiteY2" fmla="*/ 4397613 h 6946900"/>
              <a:gd name="connsiteX3" fmla="*/ 6208906 w 6299200"/>
              <a:gd name="connsiteY3" fmla="*/ 6914934 h 6946900"/>
              <a:gd name="connsiteX4" fmla="*/ 5054600 w 6299200"/>
              <a:gd name="connsiteY4" fmla="*/ 6908800 h 6946900"/>
              <a:gd name="connsiteX5" fmla="*/ 1016000 w 6299200"/>
              <a:gd name="connsiteY5" fmla="*/ 6921500 h 6946900"/>
              <a:gd name="connsiteX6" fmla="*/ 0 w 6299200"/>
              <a:gd name="connsiteY6" fmla="*/ 6946900 h 6946900"/>
              <a:gd name="connsiteX7" fmla="*/ 3732406 w 6299200"/>
              <a:gd name="connsiteY7" fmla="*/ 3902313 h 6946900"/>
              <a:gd name="connsiteX8" fmla="*/ 5562600 w 6299200"/>
              <a:gd name="connsiteY8" fmla="*/ 76200 h 6946900"/>
              <a:gd name="connsiteX0" fmla="*/ 5562600 w 6299200"/>
              <a:gd name="connsiteY0" fmla="*/ 76200 h 6946900"/>
              <a:gd name="connsiteX1" fmla="*/ 6299200 w 6299200"/>
              <a:gd name="connsiteY1" fmla="*/ 0 h 6946900"/>
              <a:gd name="connsiteX2" fmla="*/ 6247006 w 6299200"/>
              <a:gd name="connsiteY2" fmla="*/ 4397613 h 6946900"/>
              <a:gd name="connsiteX3" fmla="*/ 6208906 w 6299200"/>
              <a:gd name="connsiteY3" fmla="*/ 6914934 h 6946900"/>
              <a:gd name="connsiteX4" fmla="*/ 5245100 w 6299200"/>
              <a:gd name="connsiteY4" fmla="*/ 6934200 h 6946900"/>
              <a:gd name="connsiteX5" fmla="*/ 1016000 w 6299200"/>
              <a:gd name="connsiteY5" fmla="*/ 6921500 h 6946900"/>
              <a:gd name="connsiteX6" fmla="*/ 0 w 6299200"/>
              <a:gd name="connsiteY6" fmla="*/ 6946900 h 6946900"/>
              <a:gd name="connsiteX7" fmla="*/ 3732406 w 6299200"/>
              <a:gd name="connsiteY7" fmla="*/ 3902313 h 6946900"/>
              <a:gd name="connsiteX8" fmla="*/ 5562600 w 6299200"/>
              <a:gd name="connsiteY8" fmla="*/ 76200 h 6946900"/>
              <a:gd name="connsiteX0" fmla="*/ 5562600 w 6299200"/>
              <a:gd name="connsiteY0" fmla="*/ 76200 h 6953034"/>
              <a:gd name="connsiteX1" fmla="*/ 6299200 w 6299200"/>
              <a:gd name="connsiteY1" fmla="*/ 0 h 6953034"/>
              <a:gd name="connsiteX2" fmla="*/ 6247006 w 6299200"/>
              <a:gd name="connsiteY2" fmla="*/ 4397613 h 6953034"/>
              <a:gd name="connsiteX3" fmla="*/ 6247006 w 6299200"/>
              <a:gd name="connsiteY3" fmla="*/ 6953034 h 6953034"/>
              <a:gd name="connsiteX4" fmla="*/ 5245100 w 6299200"/>
              <a:gd name="connsiteY4" fmla="*/ 6934200 h 6953034"/>
              <a:gd name="connsiteX5" fmla="*/ 1016000 w 6299200"/>
              <a:gd name="connsiteY5" fmla="*/ 6921500 h 6953034"/>
              <a:gd name="connsiteX6" fmla="*/ 0 w 6299200"/>
              <a:gd name="connsiteY6" fmla="*/ 6946900 h 6953034"/>
              <a:gd name="connsiteX7" fmla="*/ 3732406 w 6299200"/>
              <a:gd name="connsiteY7" fmla="*/ 3902313 h 6953034"/>
              <a:gd name="connsiteX8" fmla="*/ 5562600 w 6299200"/>
              <a:gd name="connsiteY8" fmla="*/ 76200 h 6953034"/>
              <a:gd name="connsiteX0" fmla="*/ 5562600 w 6299200"/>
              <a:gd name="connsiteY0" fmla="*/ 76200 h 6953034"/>
              <a:gd name="connsiteX1" fmla="*/ 6299200 w 6299200"/>
              <a:gd name="connsiteY1" fmla="*/ 0 h 6953034"/>
              <a:gd name="connsiteX2" fmla="*/ 6247006 w 6299200"/>
              <a:gd name="connsiteY2" fmla="*/ 4397613 h 6953034"/>
              <a:gd name="connsiteX3" fmla="*/ 6247006 w 6299200"/>
              <a:gd name="connsiteY3" fmla="*/ 6953034 h 6953034"/>
              <a:gd name="connsiteX4" fmla="*/ 5245100 w 6299200"/>
              <a:gd name="connsiteY4" fmla="*/ 6934200 h 6953034"/>
              <a:gd name="connsiteX5" fmla="*/ 825500 w 6299200"/>
              <a:gd name="connsiteY5" fmla="*/ 6946900 h 6953034"/>
              <a:gd name="connsiteX6" fmla="*/ 0 w 6299200"/>
              <a:gd name="connsiteY6" fmla="*/ 6946900 h 6953034"/>
              <a:gd name="connsiteX7" fmla="*/ 3732406 w 6299200"/>
              <a:gd name="connsiteY7" fmla="*/ 3902313 h 6953034"/>
              <a:gd name="connsiteX8" fmla="*/ 5562600 w 6299200"/>
              <a:gd name="connsiteY8" fmla="*/ 76200 h 6953034"/>
              <a:gd name="connsiteX0" fmla="*/ 5613400 w 6299200"/>
              <a:gd name="connsiteY0" fmla="*/ 12700 h 6953034"/>
              <a:gd name="connsiteX1" fmla="*/ 6299200 w 6299200"/>
              <a:gd name="connsiteY1" fmla="*/ 0 h 6953034"/>
              <a:gd name="connsiteX2" fmla="*/ 6247006 w 6299200"/>
              <a:gd name="connsiteY2" fmla="*/ 4397613 h 6953034"/>
              <a:gd name="connsiteX3" fmla="*/ 6247006 w 6299200"/>
              <a:gd name="connsiteY3" fmla="*/ 6953034 h 6953034"/>
              <a:gd name="connsiteX4" fmla="*/ 5245100 w 6299200"/>
              <a:gd name="connsiteY4" fmla="*/ 6934200 h 6953034"/>
              <a:gd name="connsiteX5" fmla="*/ 825500 w 6299200"/>
              <a:gd name="connsiteY5" fmla="*/ 6946900 h 6953034"/>
              <a:gd name="connsiteX6" fmla="*/ 0 w 6299200"/>
              <a:gd name="connsiteY6" fmla="*/ 6946900 h 6953034"/>
              <a:gd name="connsiteX7" fmla="*/ 3732406 w 6299200"/>
              <a:gd name="connsiteY7" fmla="*/ 3902313 h 6953034"/>
              <a:gd name="connsiteX8" fmla="*/ 5613400 w 6299200"/>
              <a:gd name="connsiteY8" fmla="*/ 12700 h 6953034"/>
              <a:gd name="connsiteX0" fmla="*/ 5562600 w 6299200"/>
              <a:gd name="connsiteY0" fmla="*/ 45719 h 6953034"/>
              <a:gd name="connsiteX1" fmla="*/ 6299200 w 6299200"/>
              <a:gd name="connsiteY1" fmla="*/ 0 h 6953034"/>
              <a:gd name="connsiteX2" fmla="*/ 6247006 w 6299200"/>
              <a:gd name="connsiteY2" fmla="*/ 4397613 h 6953034"/>
              <a:gd name="connsiteX3" fmla="*/ 6247006 w 6299200"/>
              <a:gd name="connsiteY3" fmla="*/ 6953034 h 6953034"/>
              <a:gd name="connsiteX4" fmla="*/ 5245100 w 6299200"/>
              <a:gd name="connsiteY4" fmla="*/ 6934200 h 6953034"/>
              <a:gd name="connsiteX5" fmla="*/ 825500 w 6299200"/>
              <a:gd name="connsiteY5" fmla="*/ 6946900 h 6953034"/>
              <a:gd name="connsiteX6" fmla="*/ 0 w 6299200"/>
              <a:gd name="connsiteY6" fmla="*/ 6946900 h 6953034"/>
              <a:gd name="connsiteX7" fmla="*/ 3732406 w 6299200"/>
              <a:gd name="connsiteY7" fmla="*/ 3902313 h 6953034"/>
              <a:gd name="connsiteX8" fmla="*/ 5562600 w 6299200"/>
              <a:gd name="connsiteY8" fmla="*/ 45719 h 69530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99200" h="6953034">
                <a:moveTo>
                  <a:pt x="5562600" y="45719"/>
                </a:moveTo>
                <a:lnTo>
                  <a:pt x="6299200" y="0"/>
                </a:lnTo>
                <a:lnTo>
                  <a:pt x="6247006" y="4397613"/>
                </a:lnTo>
                <a:lnTo>
                  <a:pt x="6247006" y="6953034"/>
                </a:lnTo>
                <a:lnTo>
                  <a:pt x="5245100" y="6934200"/>
                </a:lnTo>
                <a:lnTo>
                  <a:pt x="825500" y="6946900"/>
                </a:lnTo>
                <a:lnTo>
                  <a:pt x="0" y="6946900"/>
                </a:lnTo>
                <a:lnTo>
                  <a:pt x="3732406" y="3902313"/>
                </a:lnTo>
                <a:lnTo>
                  <a:pt x="5562600" y="45719"/>
                </a:lnTo>
                <a:close/>
              </a:path>
            </a:pathLst>
          </a:custGeom>
          <a:gradFill flip="none" rotWithShape="1">
            <a:gsLst>
              <a:gs pos="5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lin ang="132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chemeClr val="bg1"/>
            </a:glow>
            <a:outerShdw sx="1000" sy="1000" algn="ctr" rotWithShape="0">
              <a:srgbClr val="367CFF"/>
            </a:outerShdw>
            <a:softEdge rad="0"/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ru-RU" sz="450" b="1" kern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2AC4948-A7ED-43AE-9AE1-1034D401D0F5}"/>
              </a:ext>
            </a:extLst>
          </p:cNvPr>
          <p:cNvSpPr/>
          <p:nvPr userDrawn="1"/>
        </p:nvSpPr>
        <p:spPr>
          <a:xfrm>
            <a:off x="8433880" y="2996120"/>
            <a:ext cx="758757" cy="5642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Freeform 131">
            <a:extLst>
              <a:ext uri="{FF2B5EF4-FFF2-40B4-BE49-F238E27FC236}">
                <a16:creationId xmlns:a16="http://schemas.microsoft.com/office/drawing/2014/main" id="{E271C5CC-6FD4-43ED-B7ED-2988CB8AA1B6}"/>
              </a:ext>
            </a:extLst>
          </p:cNvPr>
          <p:cNvSpPr>
            <a:spLocks/>
          </p:cNvSpPr>
          <p:nvPr userDrawn="1"/>
        </p:nvSpPr>
        <p:spPr bwMode="auto">
          <a:xfrm>
            <a:off x="1534321" y="1250043"/>
            <a:ext cx="9618660" cy="6113975"/>
          </a:xfrm>
          <a:custGeom>
            <a:avLst/>
            <a:gdLst>
              <a:gd name="connsiteX0" fmla="*/ 9162777 w 9367131"/>
              <a:gd name="connsiteY0" fmla="*/ 0 h 5954094"/>
              <a:gd name="connsiteX1" fmla="*/ 9367131 w 9367131"/>
              <a:gd name="connsiteY1" fmla="*/ 482672 h 5954094"/>
              <a:gd name="connsiteX2" fmla="*/ 9171075 w 9367131"/>
              <a:gd name="connsiteY2" fmla="*/ 482672 h 5954094"/>
              <a:gd name="connsiteX3" fmla="*/ 8258220 w 9367131"/>
              <a:gd name="connsiteY3" fmla="*/ 2548006 h 5954094"/>
              <a:gd name="connsiteX4" fmla="*/ 4343320 w 9367131"/>
              <a:gd name="connsiteY4" fmla="*/ 5954094 h 5954094"/>
              <a:gd name="connsiteX5" fmla="*/ 0 w 9367131"/>
              <a:gd name="connsiteY5" fmla="*/ 5954094 h 5954094"/>
              <a:gd name="connsiteX6" fmla="*/ 7459473 w 9367131"/>
              <a:gd name="connsiteY6" fmla="*/ 2548006 h 5954094"/>
              <a:gd name="connsiteX7" fmla="*/ 7459472 w 9367131"/>
              <a:gd name="connsiteY7" fmla="*/ 2548006 h 5954094"/>
              <a:gd name="connsiteX8" fmla="*/ 8735395 w 9367131"/>
              <a:gd name="connsiteY8" fmla="*/ 500929 h 5954094"/>
              <a:gd name="connsiteX9" fmla="*/ 8535189 w 9367131"/>
              <a:gd name="connsiteY9" fmla="*/ 500929 h 5954094"/>
              <a:gd name="connsiteX10" fmla="*/ 9162777 w 9367131"/>
              <a:gd name="connsiteY10" fmla="*/ 0 h 5954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367131" h="5954094">
                <a:moveTo>
                  <a:pt x="9162777" y="0"/>
                </a:moveTo>
                <a:lnTo>
                  <a:pt x="9367131" y="482672"/>
                </a:lnTo>
                <a:lnTo>
                  <a:pt x="9171075" y="482672"/>
                </a:lnTo>
                <a:lnTo>
                  <a:pt x="8258220" y="2548006"/>
                </a:lnTo>
                <a:lnTo>
                  <a:pt x="4343320" y="5954094"/>
                </a:lnTo>
                <a:lnTo>
                  <a:pt x="0" y="5954094"/>
                </a:lnTo>
                <a:lnTo>
                  <a:pt x="7459473" y="2548006"/>
                </a:lnTo>
                <a:lnTo>
                  <a:pt x="7459472" y="2548006"/>
                </a:lnTo>
                <a:lnTo>
                  <a:pt x="8735395" y="500929"/>
                </a:lnTo>
                <a:lnTo>
                  <a:pt x="8535189" y="500929"/>
                </a:lnTo>
                <a:lnTo>
                  <a:pt x="9162777" y="0"/>
                </a:lnTo>
                <a:close/>
              </a:path>
            </a:pathLst>
          </a:custGeom>
          <a:pattFill prst="pct75">
            <a:fgClr>
              <a:schemeClr val="accent2">
                <a:lumMod val="20000"/>
                <a:lumOff val="80000"/>
              </a:schemeClr>
            </a:fgClr>
            <a:bgClr>
              <a:schemeClr val="bg1"/>
            </a:bgClr>
          </a:pattFill>
          <a:ln w="12700" cap="flat" cmpd="sng" algn="ctr">
            <a:noFill/>
            <a:prstDash val="solid"/>
            <a:miter lim="800000"/>
          </a:ln>
          <a:effectLst>
            <a:glow>
              <a:schemeClr val="bg1"/>
            </a:glow>
            <a:outerShdw sx="1000" sy="1000" algn="ctr" rotWithShape="0">
              <a:srgbClr val="367CFF"/>
            </a:outerShdw>
            <a:softEdge rad="0"/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en-US" sz="450" b="1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C96F624-DDCD-4056-84D4-FE5406A64CE8}"/>
              </a:ext>
            </a:extLst>
          </p:cNvPr>
          <p:cNvSpPr/>
          <p:nvPr userDrawn="1"/>
        </p:nvSpPr>
        <p:spPr>
          <a:xfrm>
            <a:off x="5982510" y="3988341"/>
            <a:ext cx="758757" cy="5642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7437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Begijonov Makhmudbek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2669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59059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279" userDrawn="1">
          <p15:clr>
            <a:srgbClr val="FBAE40"/>
          </p15:clr>
        </p15:guide>
        <p15:guide id="4" pos="7401" userDrawn="1">
          <p15:clr>
            <a:srgbClr val="FBAE40"/>
          </p15:clr>
        </p15:guide>
        <p15:guide id="5" orient="horz" pos="323" userDrawn="1">
          <p15:clr>
            <a:srgbClr val="FBAE40"/>
          </p15:clr>
        </p15:guide>
        <p15:guide id="6" orient="horz" pos="4065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>
            <a:extLst>
              <a:ext uri="{FF2B5EF4-FFF2-40B4-BE49-F238E27FC236}">
                <a16:creationId xmlns:a16="http://schemas.microsoft.com/office/drawing/2014/main" id="{922A43EE-37ED-0EF7-321F-44564C1CAB0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53566" y="392400"/>
            <a:ext cx="6073200" cy="6073200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  <a:ln w="635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/>
          <a:lstStyle>
            <a:lvl1pPr>
              <a:defRPr lang="ru-RU" dirty="0"/>
            </a:lvl1pPr>
          </a:lstStyle>
          <a:p>
            <a:pPr lvl="0"/>
            <a:endParaRPr lang="ru-RU" dirty="0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2669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07969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279" userDrawn="1">
          <p15:clr>
            <a:srgbClr val="FBAE40"/>
          </p15:clr>
        </p15:guide>
        <p15:guide id="4" pos="7401" userDrawn="1">
          <p15:clr>
            <a:srgbClr val="FBAE40"/>
          </p15:clr>
        </p15:guide>
        <p15:guide id="5" orient="horz" pos="323" userDrawn="1">
          <p15:clr>
            <a:srgbClr val="FBAE40"/>
          </p15:clr>
        </p15:guide>
        <p15:guide id="6" orient="horz" pos="4065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2669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73779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74">
            <a:extLst>
              <a:ext uri="{FF2B5EF4-FFF2-40B4-BE49-F238E27FC236}">
                <a16:creationId xmlns:a16="http://schemas.microsoft.com/office/drawing/2014/main" id="{C4DFF94C-E145-478A-8203-B269E81912C7}"/>
              </a:ext>
            </a:extLst>
          </p:cNvPr>
          <p:cNvSpPr/>
          <p:nvPr userDrawn="1"/>
        </p:nvSpPr>
        <p:spPr>
          <a:xfrm>
            <a:off x="-4624347" y="-1321300"/>
            <a:ext cx="10207543" cy="10207538"/>
          </a:xfrm>
          <a:prstGeom prst="ellipse">
            <a:avLst/>
          </a:prstGeom>
          <a:pattFill prst="pct75">
            <a:fgClr>
              <a:schemeClr val="accent2">
                <a:lumMod val="20000"/>
                <a:lumOff val="80000"/>
              </a:schemeClr>
            </a:fgClr>
            <a:bgClr>
              <a:schemeClr val="bg1"/>
            </a:bgClr>
          </a:pattFill>
          <a:ln w="12700" cap="flat" cmpd="sng" algn="ctr">
            <a:noFill/>
            <a:prstDash val="solid"/>
            <a:miter lim="800000"/>
          </a:ln>
          <a:effectLst>
            <a:glow>
              <a:schemeClr val="bg1"/>
            </a:glow>
            <a:outerShdw sx="1000" sy="1000" algn="ctr" rotWithShape="0">
              <a:srgbClr val="367CFF"/>
            </a:outerShdw>
            <a:softEdge rad="0"/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ru-RU" sz="450" b="1" kern="0" dirty="0" err="1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37155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8E443D3-C989-420C-939B-BB36148DB93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7631" y="1966913"/>
            <a:ext cx="5941218" cy="3550443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08536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исунок 2">
            <a:extLst>
              <a:ext uri="{FF2B5EF4-FFF2-40B4-BE49-F238E27FC236}">
                <a16:creationId xmlns:a16="http://schemas.microsoft.com/office/drawing/2014/main" id="{4757B6DF-076E-361C-332D-A0EB864637F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3808195" y="-1577499"/>
            <a:ext cx="10012998" cy="10012998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7488" y="337155"/>
            <a:ext cx="4222516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04266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74">
            <a:extLst>
              <a:ext uri="{FF2B5EF4-FFF2-40B4-BE49-F238E27FC236}">
                <a16:creationId xmlns:a16="http://schemas.microsoft.com/office/drawing/2014/main" id="{C4DFF94C-E145-478A-8203-B269E81912C7}"/>
              </a:ext>
            </a:extLst>
          </p:cNvPr>
          <p:cNvSpPr/>
          <p:nvPr userDrawn="1"/>
        </p:nvSpPr>
        <p:spPr>
          <a:xfrm>
            <a:off x="5751038" y="-1321300"/>
            <a:ext cx="10207543" cy="10207538"/>
          </a:xfrm>
          <a:prstGeom prst="ellipse">
            <a:avLst/>
          </a:prstGeom>
          <a:pattFill prst="pct75">
            <a:fgClr>
              <a:schemeClr val="accent2">
                <a:lumMod val="20000"/>
                <a:lumOff val="80000"/>
              </a:schemeClr>
            </a:fgClr>
            <a:bgClr>
              <a:schemeClr val="bg1"/>
            </a:bgClr>
          </a:pattFill>
          <a:ln w="12700" cap="flat" cmpd="sng" algn="ctr">
            <a:noFill/>
            <a:prstDash val="solid"/>
            <a:miter lim="800000"/>
          </a:ln>
          <a:effectLst>
            <a:glow>
              <a:schemeClr val="bg1"/>
            </a:glow>
            <a:outerShdw sx="1000" sy="1000" algn="ctr" rotWithShape="0">
              <a:srgbClr val="367CFF"/>
            </a:outerShdw>
            <a:softEdge rad="0"/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ru-RU" sz="450" b="1" kern="0" dirty="0" err="1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37155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9A2B306E-0650-4283-89A9-0E227DF5C62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3557" y="953950"/>
            <a:ext cx="9148043" cy="6076437"/>
          </a:xfrm>
          <a:prstGeom prst="rect">
            <a:avLst/>
          </a:prstGeom>
        </p:spPr>
      </p:pic>
      <p:sp>
        <p:nvSpPr>
          <p:cNvPr id="3" name="Рисунок 2">
            <a:extLst>
              <a:ext uri="{FF2B5EF4-FFF2-40B4-BE49-F238E27FC236}">
                <a16:creationId xmlns:a16="http://schemas.microsoft.com/office/drawing/2014/main" id="{B8E443D3-C989-420C-939B-BB36148DB93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10656" y="1966913"/>
            <a:ext cx="5941218" cy="3550443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25220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исунок 2">
            <a:extLst>
              <a:ext uri="{FF2B5EF4-FFF2-40B4-BE49-F238E27FC236}">
                <a16:creationId xmlns:a16="http://schemas.microsoft.com/office/drawing/2014/main" id="{6D9ED8E7-9D83-A48E-E146-0DD50B3F2F4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216699" y="-1577499"/>
            <a:ext cx="10012998" cy="10012998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37155"/>
            <a:ext cx="4075135" cy="1311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29297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исунок 2">
            <a:extLst>
              <a:ext uri="{FF2B5EF4-FFF2-40B4-BE49-F238E27FC236}">
                <a16:creationId xmlns:a16="http://schemas.microsoft.com/office/drawing/2014/main" id="{136B3A4F-4D8A-40B4-95C9-5200B96EE4B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5217" y="-522"/>
            <a:ext cx="12192000" cy="360679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55142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6363490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255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40562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sp>
        <p:nvSpPr>
          <p:cNvPr id="15" name="Рисунок 2">
            <a:extLst>
              <a:ext uri="{FF2B5EF4-FFF2-40B4-BE49-F238E27FC236}">
                <a16:creationId xmlns:a16="http://schemas.microsoft.com/office/drawing/2014/main" id="{7093EDD3-4480-4049-A82A-D4049AC3113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321383" y="1724743"/>
            <a:ext cx="2386800" cy="2386800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16" name="Рисунок 2">
            <a:extLst>
              <a:ext uri="{FF2B5EF4-FFF2-40B4-BE49-F238E27FC236}">
                <a16:creationId xmlns:a16="http://schemas.microsoft.com/office/drawing/2014/main" id="{FC1E6A4A-E2C0-4D63-BE71-37308DE7562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866863" y="1724743"/>
            <a:ext cx="2386800" cy="2386800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17" name="Рисунок 2">
            <a:extLst>
              <a:ext uri="{FF2B5EF4-FFF2-40B4-BE49-F238E27FC236}">
                <a16:creationId xmlns:a16="http://schemas.microsoft.com/office/drawing/2014/main" id="{94FFDAA4-2EF4-4DE6-9E1D-73216D16517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412344" y="1724743"/>
            <a:ext cx="2386800" cy="2386800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2043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Заголовок и объект">
    <p:bg>
      <p:bgPr>
        <a:gradFill>
          <a:gsLst>
            <a:gs pos="100000">
              <a:schemeClr val="accent3">
                <a:lumMod val="60000"/>
                <a:lumOff val="40000"/>
              </a:schemeClr>
            </a:gs>
            <a:gs pos="0">
              <a:schemeClr val="accent3"/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Рисунок 82">
            <a:extLst>
              <a:ext uri="{FF2B5EF4-FFF2-40B4-BE49-F238E27FC236}">
                <a16:creationId xmlns:a16="http://schemas.microsoft.com/office/drawing/2014/main" id="{1E60C6E6-E49D-4E31-82A2-A999DF68C82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986713" y="4576763"/>
            <a:ext cx="3110590" cy="2333625"/>
          </a:xfrm>
          <a:prstGeom prst="roundRect">
            <a:avLst>
              <a:gd name="adj" fmla="val 1565"/>
            </a:avLst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ru-RU" dirty="0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40562"/>
            <a:ext cx="11409878" cy="7017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75E5B588-7114-4246-AAB0-258581938DBE}"/>
              </a:ext>
            </a:extLst>
          </p:cNvPr>
          <p:cNvSpPr>
            <a:spLocks noChangeAspect="1" noChangeArrowheads="1"/>
          </p:cNvSpPr>
          <p:nvPr userDrawn="1"/>
        </p:nvSpPr>
        <p:spPr bwMode="auto">
          <a:xfrm>
            <a:off x="5943600" y="3384687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1" name="Рисунок 73">
            <a:extLst>
              <a:ext uri="{FF2B5EF4-FFF2-40B4-BE49-F238E27FC236}">
                <a16:creationId xmlns:a16="http://schemas.microsoft.com/office/drawing/2014/main" id="{F818671B-5820-427D-AF49-A5299E9923D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862388" y="3607594"/>
            <a:ext cx="4557712" cy="2845594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  <p:sp>
        <p:nvSpPr>
          <p:cNvPr id="83" name="Рисунок 82">
            <a:extLst>
              <a:ext uri="{FF2B5EF4-FFF2-40B4-BE49-F238E27FC236}">
                <a16:creationId xmlns:a16="http://schemas.microsoft.com/office/drawing/2014/main" id="{8D781D7D-BA30-4009-B3C4-207BBDFD0A8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178842" y="4341203"/>
            <a:ext cx="2321595" cy="3102585"/>
          </a:xfrm>
          <a:prstGeom prst="roundRect">
            <a:avLst>
              <a:gd name="adj" fmla="val 1565"/>
            </a:avLst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8182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Заголовок и объект">
    <p:bg>
      <p:bgPr>
        <a:gradFill>
          <a:gsLst>
            <a:gs pos="100000">
              <a:schemeClr val="accent3">
                <a:lumMod val="60000"/>
                <a:lumOff val="40000"/>
              </a:schemeClr>
            </a:gs>
            <a:gs pos="0">
              <a:schemeClr val="accent3"/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40562"/>
            <a:ext cx="11409878" cy="7017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75E5B588-7114-4246-AAB0-258581938DBE}"/>
              </a:ext>
            </a:extLst>
          </p:cNvPr>
          <p:cNvSpPr>
            <a:spLocks noChangeAspect="1" noChangeArrowheads="1"/>
          </p:cNvSpPr>
          <p:nvPr userDrawn="1"/>
        </p:nvSpPr>
        <p:spPr bwMode="auto">
          <a:xfrm>
            <a:off x="5943600" y="3384687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DD5E299-FA48-80FC-2F7B-26944CEDFA0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089501" y="3537087"/>
            <a:ext cx="10012998" cy="10012998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2603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Заголовок и объект">
    <p:bg>
      <p:bgPr>
        <a:gradFill>
          <a:gsLst>
            <a:gs pos="100000">
              <a:schemeClr val="accent3">
                <a:lumMod val="60000"/>
                <a:lumOff val="40000"/>
              </a:schemeClr>
            </a:gs>
            <a:gs pos="0">
              <a:schemeClr val="accent3"/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40562"/>
            <a:ext cx="11409878" cy="7017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63625772-4B94-463A-AF84-929C60827F5D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/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/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0613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Заголовок и объект">
    <p:bg>
      <p:bgPr>
        <a:gradFill>
          <a:gsLst>
            <a:gs pos="100000">
              <a:schemeClr val="accent3">
                <a:lumMod val="60000"/>
                <a:lumOff val="40000"/>
              </a:schemeClr>
            </a:gs>
            <a:gs pos="0">
              <a:schemeClr val="accent3"/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71722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bg>
      <p:bgPr>
        <a:gradFill>
          <a:gsLst>
            <a:gs pos="100000">
              <a:schemeClr val="accent3">
                <a:lumMod val="60000"/>
                <a:lumOff val="40000"/>
              </a:schemeClr>
            </a:gs>
            <a:gs pos="0">
              <a:schemeClr val="accent3"/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9">
            <a:extLst>
              <a:ext uri="{FF2B5EF4-FFF2-40B4-BE49-F238E27FC236}">
                <a16:creationId xmlns:a16="http://schemas.microsoft.com/office/drawing/2014/main" id="{4B6D3DEB-7D50-4F8B-A4EB-8B8DACAA6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40562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9" name="Заголовок 2">
            <a:extLst>
              <a:ext uri="{FF2B5EF4-FFF2-40B4-BE49-F238E27FC236}">
                <a16:creationId xmlns:a16="http://schemas.microsoft.com/office/drawing/2014/main" id="{F0B8FE2C-96E3-444B-9949-E1D53543D75F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/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/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7288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D85FC0D-9464-4538-8E32-A864AF617F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8555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91" r:id="rId2"/>
    <p:sldLayoutId id="2147483661" r:id="rId3"/>
    <p:sldLayoutId id="2147483650" r:id="rId4"/>
    <p:sldLayoutId id="2147483684" r:id="rId5"/>
    <p:sldLayoutId id="2147483688" r:id="rId6"/>
    <p:sldLayoutId id="2147483683" r:id="rId7"/>
    <p:sldLayoutId id="2147483675" r:id="rId8"/>
    <p:sldLayoutId id="2147483690" r:id="rId9"/>
    <p:sldLayoutId id="2147483689" r:id="rId10"/>
    <p:sldLayoutId id="2147483677" r:id="rId11"/>
    <p:sldLayoutId id="2147483692" r:id="rId12"/>
    <p:sldLayoutId id="2147483678" r:id="rId13"/>
    <p:sldLayoutId id="2147483693" r:id="rId14"/>
    <p:sldLayoutId id="2147483676" r:id="rId15"/>
    <p:sldLayoutId id="2147483674" r:id="rId16"/>
    <p:sldLayoutId id="2147483680" r:id="rId17"/>
    <p:sldLayoutId id="2147483694" r:id="rId18"/>
    <p:sldLayoutId id="2147483681" r:id="rId19"/>
    <p:sldLayoutId id="2147483682" r:id="rId20"/>
    <p:sldLayoutId id="2147483679" r:id="rId2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unsplash.com/license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license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licens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license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http://library/lectures/inj_grafika/AvtoCaddan_metodichka.files/image010.gif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license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license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license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s://unsplash.com/" TargetMode="Externa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unsplash.com/license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unsplash.com/licens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F1E0505-E303-D8ED-6CC0-D70EACE43B47}"/>
              </a:ext>
            </a:extLst>
          </p:cNvPr>
          <p:cNvSpPr txBox="1">
            <a:spLocks/>
          </p:cNvSpPr>
          <p:nvPr/>
        </p:nvSpPr>
        <p:spPr bwMode="gray">
          <a:xfrm>
            <a:off x="7579039" y="4793149"/>
            <a:ext cx="380587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Begijonov</a:t>
            </a: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Makhmudbek</a:t>
            </a:r>
            <a:endParaRPr lang="ru-RU" sz="2200" dirty="0">
              <a:solidFill>
                <a:srgbClr val="FFFF00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sp>
        <p:nvSpPr>
          <p:cNvPr id="7" name="Rounded Rectangle 17">
            <a:extLst>
              <a:ext uri="{FF2B5EF4-FFF2-40B4-BE49-F238E27FC236}">
                <a16:creationId xmlns:a16="http://schemas.microsoft.com/office/drawing/2014/main" id="{6AB33A65-AF4F-1F56-FEAF-DC2BF6049A20}"/>
              </a:ext>
            </a:extLst>
          </p:cNvPr>
          <p:cNvSpPr/>
          <p:nvPr/>
        </p:nvSpPr>
        <p:spPr>
          <a:xfrm>
            <a:off x="7579039" y="5242190"/>
            <a:ext cx="3174328" cy="510230"/>
          </a:xfrm>
          <a:prstGeom prst="round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228600"/>
            <a:endParaRPr lang="ru-RU" sz="90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8" name="Rounded Rectangle 4">
            <a:extLst>
              <a:ext uri="{FF2B5EF4-FFF2-40B4-BE49-F238E27FC236}">
                <a16:creationId xmlns:a16="http://schemas.microsoft.com/office/drawing/2014/main" id="{092A18EC-EEA5-80D5-6B0C-D5A11DAFF90E}"/>
              </a:ext>
            </a:extLst>
          </p:cNvPr>
          <p:cNvSpPr/>
          <p:nvPr/>
        </p:nvSpPr>
        <p:spPr>
          <a:xfrm>
            <a:off x="9325230" y="5242190"/>
            <a:ext cx="1635826" cy="510230"/>
          </a:xfrm>
          <a:prstGeom prst="round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228600"/>
            <a:endParaRPr lang="ru-RU" sz="90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5399D5-B759-F1E3-BA76-36685FD6CB58}"/>
              </a:ext>
            </a:extLst>
          </p:cNvPr>
          <p:cNvSpPr txBox="1">
            <a:spLocks/>
          </p:cNvSpPr>
          <p:nvPr/>
        </p:nvSpPr>
        <p:spPr bwMode="gray">
          <a:xfrm>
            <a:off x="8130988" y="5307144"/>
            <a:ext cx="2775319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sz="2500" dirty="0" err="1">
                <a:solidFill>
                  <a:schemeClr val="bg1"/>
                </a:solidFill>
                <a:latin typeface="Oswald Light" pitchFamily="2" charset="-52"/>
                <a:ea typeface="VTB Group Cond Book" panose="020B0506050504020204" pitchFamily="34" charset="77"/>
              </a:rPr>
              <a:t>AndMI</a:t>
            </a:r>
            <a:r>
              <a:rPr lang="en-US" sz="2500" dirty="0">
                <a:solidFill>
                  <a:schemeClr val="bg1"/>
                </a:solidFill>
                <a:latin typeface="Oswald Light" pitchFamily="2" charset="-52"/>
                <a:ea typeface="VTB Group Cond Book" panose="020B0506050504020204" pitchFamily="34" charset="77"/>
              </a:rPr>
              <a:t>          2023-2024</a:t>
            </a:r>
            <a:endParaRPr lang="ru-RU" sz="2500" dirty="0">
              <a:solidFill>
                <a:schemeClr val="bg1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3236CCD-9B28-5CE5-3DDC-C40178E1D1A6}"/>
              </a:ext>
            </a:extLst>
          </p:cNvPr>
          <p:cNvSpPr txBox="1"/>
          <p:nvPr/>
        </p:nvSpPr>
        <p:spPr>
          <a:xfrm>
            <a:off x="6753201" y="219901"/>
            <a:ext cx="5438799" cy="144655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Drawing geometry and engineering graphics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5A35DD-AA2F-D986-8797-18101F661DE1}"/>
              </a:ext>
            </a:extLst>
          </p:cNvPr>
          <p:cNvSpPr txBox="1"/>
          <p:nvPr/>
        </p:nvSpPr>
        <p:spPr>
          <a:xfrm>
            <a:off x="6986860" y="3409220"/>
            <a:ext cx="4209224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Using in modern programs suitable for specialized field of education.</a:t>
            </a:r>
          </a:p>
        </p:txBody>
      </p:sp>
      <p:pic>
        <p:nvPicPr>
          <p:cNvPr id="4" name="Рисунок 3"/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89" b="17089"/>
          <a:stretch>
            <a:fillRect/>
          </a:stretch>
        </p:blipFill>
        <p:spPr>
          <a:xfrm>
            <a:off x="-2402541" y="-611683"/>
            <a:ext cx="9047182" cy="9047182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A4B3169-0183-8572-78F1-1A321E8E61A0}"/>
              </a:ext>
            </a:extLst>
          </p:cNvPr>
          <p:cNvSpPr txBox="1">
            <a:spLocks/>
          </p:cNvSpPr>
          <p:nvPr/>
        </p:nvSpPr>
        <p:spPr bwMode="gray">
          <a:xfrm>
            <a:off x="7944799" y="2199281"/>
            <a:ext cx="380587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r" fontAlgn="base">
              <a:spcAft>
                <a:spcPct val="0"/>
              </a:spcAft>
              <a:buClr>
                <a:srgbClr val="009FE9"/>
              </a:buClr>
            </a:pP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Week 14</a:t>
            </a:r>
            <a:endParaRPr lang="ru-RU" sz="2200" dirty="0">
              <a:solidFill>
                <a:srgbClr val="FFFF00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699028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F1E0505-E303-D8ED-6CC0-D70EACE43B47}"/>
              </a:ext>
            </a:extLst>
          </p:cNvPr>
          <p:cNvSpPr txBox="1">
            <a:spLocks/>
          </p:cNvSpPr>
          <p:nvPr/>
        </p:nvSpPr>
        <p:spPr bwMode="gray">
          <a:xfrm>
            <a:off x="7579039" y="4793149"/>
            <a:ext cx="380587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Begijonov</a:t>
            </a: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Makhmudbek</a:t>
            </a:r>
            <a:endParaRPr lang="ru-RU" sz="2200" dirty="0">
              <a:solidFill>
                <a:srgbClr val="FFFF00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sp>
        <p:nvSpPr>
          <p:cNvPr id="7" name="Rounded Rectangle 17">
            <a:extLst>
              <a:ext uri="{FF2B5EF4-FFF2-40B4-BE49-F238E27FC236}">
                <a16:creationId xmlns:a16="http://schemas.microsoft.com/office/drawing/2014/main" id="{6AB33A65-AF4F-1F56-FEAF-DC2BF6049A20}"/>
              </a:ext>
            </a:extLst>
          </p:cNvPr>
          <p:cNvSpPr/>
          <p:nvPr/>
        </p:nvSpPr>
        <p:spPr>
          <a:xfrm>
            <a:off x="7579039" y="5242190"/>
            <a:ext cx="3174328" cy="510230"/>
          </a:xfrm>
          <a:prstGeom prst="round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228600"/>
            <a:endParaRPr lang="ru-RU" sz="90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8" name="Rounded Rectangle 4">
            <a:extLst>
              <a:ext uri="{FF2B5EF4-FFF2-40B4-BE49-F238E27FC236}">
                <a16:creationId xmlns:a16="http://schemas.microsoft.com/office/drawing/2014/main" id="{092A18EC-EEA5-80D5-6B0C-D5A11DAFF90E}"/>
              </a:ext>
            </a:extLst>
          </p:cNvPr>
          <p:cNvSpPr/>
          <p:nvPr/>
        </p:nvSpPr>
        <p:spPr>
          <a:xfrm>
            <a:off x="9325230" y="5242190"/>
            <a:ext cx="1635826" cy="510230"/>
          </a:xfrm>
          <a:prstGeom prst="round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228600"/>
            <a:endParaRPr lang="ru-RU" sz="90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5399D5-B759-F1E3-BA76-36685FD6CB58}"/>
              </a:ext>
            </a:extLst>
          </p:cNvPr>
          <p:cNvSpPr txBox="1">
            <a:spLocks/>
          </p:cNvSpPr>
          <p:nvPr/>
        </p:nvSpPr>
        <p:spPr bwMode="gray">
          <a:xfrm>
            <a:off x="8130988" y="5307144"/>
            <a:ext cx="2775319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sz="2500" dirty="0" err="1">
                <a:solidFill>
                  <a:schemeClr val="bg1"/>
                </a:solidFill>
                <a:latin typeface="Oswald Light" pitchFamily="2" charset="-52"/>
                <a:ea typeface="VTB Group Cond Book" panose="020B0506050504020204" pitchFamily="34" charset="77"/>
              </a:rPr>
              <a:t>AndMI</a:t>
            </a:r>
            <a:r>
              <a:rPr lang="en-US" sz="2500" dirty="0">
                <a:solidFill>
                  <a:schemeClr val="bg1"/>
                </a:solidFill>
                <a:latin typeface="Oswald Light" pitchFamily="2" charset="-52"/>
                <a:ea typeface="VTB Group Cond Book" panose="020B0506050504020204" pitchFamily="34" charset="77"/>
              </a:rPr>
              <a:t>          2023-2024</a:t>
            </a:r>
            <a:endParaRPr lang="ru-RU" sz="2500" dirty="0">
              <a:solidFill>
                <a:schemeClr val="bg1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3236CCD-9B28-5CE5-3DDC-C40178E1D1A6}"/>
              </a:ext>
            </a:extLst>
          </p:cNvPr>
          <p:cNvSpPr txBox="1"/>
          <p:nvPr/>
        </p:nvSpPr>
        <p:spPr>
          <a:xfrm>
            <a:off x="6753201" y="219901"/>
            <a:ext cx="5438799" cy="212365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CHIZMA GEOMETRIYA </a:t>
            </a:r>
            <a:r>
              <a:rPr lang="en-US" sz="4400" b="1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va</a:t>
            </a:r>
            <a:r>
              <a:rPr lang="en-US" sz="4400" b="1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MUHANDISLIK GRAFIKASI</a:t>
            </a:r>
          </a:p>
        </p:txBody>
      </p:sp>
      <p:pic>
        <p:nvPicPr>
          <p:cNvPr id="4" name="Рисунок 3"/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89" b="17089"/>
          <a:stretch>
            <a:fillRect/>
          </a:stretch>
        </p:blipFill>
        <p:spPr>
          <a:xfrm>
            <a:off x="-2402541" y="-611683"/>
            <a:ext cx="9047182" cy="9047182"/>
          </a:xfrm>
        </p:spPr>
      </p:pic>
      <p:sp>
        <p:nvSpPr>
          <p:cNvPr id="3" name="Прямоугольник 2"/>
          <p:cNvSpPr/>
          <p:nvPr/>
        </p:nvSpPr>
        <p:spPr>
          <a:xfrm>
            <a:off x="2205317" y="611797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/>
              <a:t>Kevin</a:t>
            </a:r>
            <a:r>
              <a:rPr lang="ru-RU" dirty="0"/>
              <a:t> V. (2022). </a:t>
            </a:r>
            <a:r>
              <a:rPr lang="ru-RU" dirty="0" err="1"/>
              <a:t>The</a:t>
            </a:r>
            <a:r>
              <a:rPr lang="ru-RU" dirty="0"/>
              <a:t> </a:t>
            </a:r>
            <a:r>
              <a:rPr lang="ru-RU" dirty="0" err="1"/>
              <a:t>Articulated</a:t>
            </a:r>
            <a:r>
              <a:rPr lang="ru-RU" dirty="0"/>
              <a:t> </a:t>
            </a:r>
            <a:r>
              <a:rPr lang="ru-RU" dirty="0" err="1"/>
              <a:t>Wall</a:t>
            </a:r>
            <a:r>
              <a:rPr lang="ru-RU" dirty="0"/>
              <a:t>, </a:t>
            </a:r>
            <a:r>
              <a:rPr lang="ru-RU" dirty="0" err="1"/>
              <a:t>better</a:t>
            </a:r>
            <a:r>
              <a:rPr lang="ru-RU" dirty="0"/>
              <a:t> </a:t>
            </a:r>
            <a:r>
              <a:rPr lang="ru-RU" dirty="0" err="1"/>
              <a:t>known</a:t>
            </a:r>
            <a:r>
              <a:rPr lang="ru-RU" dirty="0"/>
              <a:t> </a:t>
            </a:r>
            <a:r>
              <a:rPr lang="ru-RU" dirty="0" err="1"/>
              <a:t>as</a:t>
            </a:r>
            <a:r>
              <a:rPr lang="ru-RU" dirty="0"/>
              <a:t> </a:t>
            </a:r>
            <a:r>
              <a:rPr lang="ru-RU" dirty="0" err="1"/>
              <a:t>the</a:t>
            </a:r>
            <a:r>
              <a:rPr lang="ru-RU" dirty="0"/>
              <a:t> I-25 </a:t>
            </a:r>
            <a:r>
              <a:rPr lang="ru-RU" dirty="0" err="1"/>
              <a:t>french</a:t>
            </a:r>
            <a:r>
              <a:rPr lang="ru-RU" dirty="0"/>
              <a:t> </a:t>
            </a:r>
            <a:r>
              <a:rPr lang="ru-RU" dirty="0" err="1"/>
              <a:t>fries</a:t>
            </a:r>
            <a:r>
              <a:rPr lang="ru-RU" dirty="0"/>
              <a:t> </a:t>
            </a:r>
            <a:r>
              <a:rPr lang="ru-RU" dirty="0" err="1"/>
              <a:t>by</a:t>
            </a:r>
            <a:r>
              <a:rPr lang="ru-RU" dirty="0"/>
              <a:t> </a:t>
            </a:r>
            <a:r>
              <a:rPr lang="ru-RU" dirty="0" err="1"/>
              <a:t>Herbert</a:t>
            </a:r>
            <a:r>
              <a:rPr lang="ru-RU" dirty="0"/>
              <a:t> </a:t>
            </a:r>
            <a:r>
              <a:rPr lang="ru-RU" dirty="0" err="1"/>
              <a:t>Bayer</a:t>
            </a:r>
            <a:r>
              <a:rPr lang="ru-RU" dirty="0"/>
              <a:t>. </a:t>
            </a:r>
            <a:r>
              <a:rPr lang="ru-RU" dirty="0" err="1"/>
              <a:t>Unsplash</a:t>
            </a:r>
            <a:r>
              <a:rPr lang="ru-RU" dirty="0"/>
              <a:t>. https://unsplash.com/photos/-NUxh4Xop74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9FED55-E440-CC32-9797-28A1B7D5054E}"/>
              </a:ext>
            </a:extLst>
          </p:cNvPr>
          <p:cNvSpPr txBox="1"/>
          <p:nvPr/>
        </p:nvSpPr>
        <p:spPr>
          <a:xfrm>
            <a:off x="6895420" y="3311743"/>
            <a:ext cx="4209224" cy="120032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2400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Mutahassislik</a:t>
            </a:r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ta`lim</a:t>
            </a:r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yo`nalishlariga</a:t>
            </a:r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mos</a:t>
            </a:r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bo`lgan</a:t>
            </a:r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zamonaviy</a:t>
            </a:r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dasturlarni</a:t>
            </a:r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tanlash</a:t>
            </a:r>
            <a:endParaRPr lang="en-US" sz="2400" dirty="0">
              <a:solidFill>
                <a:schemeClr val="bg1"/>
              </a:solidFill>
              <a:latin typeface="Oswald" pitchFamily="2" charset="-52"/>
              <a:ea typeface="Roboto Condensed" panose="02000000000000000000" pitchFamily="2" charset="0"/>
              <a:cs typeface="Roboto Condens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268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72" y="2501744"/>
            <a:ext cx="1295846" cy="863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5" name="Прямоугольник 89">
            <a:extLst>
              <a:ext uri="{FF2B5EF4-FFF2-40B4-BE49-F238E27FC236}">
                <a16:creationId xmlns:a16="http://schemas.microsoft.com/office/drawing/2014/main" id="{D9D26434-EA57-B947-A355-DD9C43A9BF65}"/>
              </a:ext>
            </a:extLst>
          </p:cNvPr>
          <p:cNvSpPr/>
          <p:nvPr/>
        </p:nvSpPr>
        <p:spPr>
          <a:xfrm>
            <a:off x="1722587" y="1425785"/>
            <a:ext cx="1650752" cy="301581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 defTabSz="91430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998" b="1" dirty="0">
                <a:solidFill>
                  <a:schemeClr val="accent1"/>
                </a:solidFill>
                <a:latin typeface="+mj-lt"/>
                <a:ea typeface="VTB Group Cond Demi Bold" panose="020B0506050504020204" pitchFamily="34" charset="77"/>
              </a:rPr>
              <a:t>1</a:t>
            </a:r>
            <a:endParaRPr lang="ru-RU" sz="18998" b="1" dirty="0">
              <a:solidFill>
                <a:schemeClr val="accent1"/>
              </a:solidFill>
              <a:latin typeface="+mj-lt"/>
              <a:ea typeface="VTB Group Cond Demi Bold" panose="020B0506050504020204" pitchFamily="34" charset="77"/>
            </a:endParaRPr>
          </a:p>
        </p:txBody>
      </p:sp>
      <p:sp>
        <p:nvSpPr>
          <p:cNvPr id="26" name="Прямоугольник 89">
            <a:extLst>
              <a:ext uri="{FF2B5EF4-FFF2-40B4-BE49-F238E27FC236}">
                <a16:creationId xmlns:a16="http://schemas.microsoft.com/office/drawing/2014/main" id="{1321A889-6000-D44C-81CF-DF77430B04A8}"/>
              </a:ext>
            </a:extLst>
          </p:cNvPr>
          <p:cNvSpPr/>
          <p:nvPr/>
        </p:nvSpPr>
        <p:spPr>
          <a:xfrm>
            <a:off x="5309861" y="1425785"/>
            <a:ext cx="1650752" cy="301581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 defTabSz="91430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998" b="1" dirty="0">
                <a:solidFill>
                  <a:schemeClr val="accent1"/>
                </a:solidFill>
                <a:latin typeface="+mj-lt"/>
                <a:ea typeface="VTB Group Cond Demi Bold" panose="020B0506050504020204" pitchFamily="34" charset="77"/>
              </a:rPr>
              <a:t>2</a:t>
            </a:r>
            <a:endParaRPr lang="ru-RU" sz="18998" b="1" dirty="0">
              <a:solidFill>
                <a:schemeClr val="accent1"/>
              </a:solidFill>
              <a:latin typeface="+mj-lt"/>
              <a:ea typeface="VTB Group Cond Demi Bold" panose="020B0506050504020204" pitchFamily="34" charset="77"/>
            </a:endParaRPr>
          </a:p>
        </p:txBody>
      </p:sp>
      <p:sp>
        <p:nvSpPr>
          <p:cNvPr id="27" name="Прямоугольник 89">
            <a:extLst>
              <a:ext uri="{FF2B5EF4-FFF2-40B4-BE49-F238E27FC236}">
                <a16:creationId xmlns:a16="http://schemas.microsoft.com/office/drawing/2014/main" id="{B53E7CAC-8E76-0D41-A6D5-D12B7497D66C}"/>
              </a:ext>
            </a:extLst>
          </p:cNvPr>
          <p:cNvSpPr/>
          <p:nvPr/>
        </p:nvSpPr>
        <p:spPr>
          <a:xfrm>
            <a:off x="8780630" y="1425785"/>
            <a:ext cx="1650752" cy="301581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 defTabSz="91430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998" b="1" dirty="0">
                <a:solidFill>
                  <a:schemeClr val="accent1"/>
                </a:solidFill>
                <a:latin typeface="+mj-lt"/>
                <a:ea typeface="VTB Group Cond Demi Bold" panose="020B0506050504020204" pitchFamily="34" charset="77"/>
              </a:rPr>
              <a:t>3</a:t>
            </a:r>
            <a:endParaRPr lang="ru-RU" sz="18998" b="1" dirty="0">
              <a:solidFill>
                <a:schemeClr val="accent1"/>
              </a:solidFill>
              <a:latin typeface="+mj-lt"/>
              <a:ea typeface="VTB Group Cond Demi Bold" panose="020B0506050504020204" pitchFamily="34" charset="77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14C3ACB-0164-7845-ADE5-96D3BEC8B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9930" y="329666"/>
            <a:ext cx="10515600" cy="1311128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US" b="1" dirty="0" err="1">
                <a:solidFill>
                  <a:schemeClr val="accent1"/>
                </a:solidFill>
              </a:rPr>
              <a:t>Chizma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geometriya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va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muhandislik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grafikasi</a:t>
            </a:r>
            <a:br>
              <a:rPr lang="en-US" b="1" dirty="0">
                <a:solidFill>
                  <a:schemeClr val="accent1"/>
                </a:solidFill>
              </a:rPr>
            </a:b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C2DFD1A4-A2BA-4131-9143-9C232E6C2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373AE3C4-C2A6-4DCD-9963-3D7F259FD580}" type="slidenum">
              <a:rPr lang="ru-RU" smtClean="0"/>
              <a:t>3</a:t>
            </a:fld>
            <a:endParaRPr lang="ru-RU"/>
          </a:p>
        </p:txBody>
      </p:sp>
      <p:sp>
        <p:nvSpPr>
          <p:cNvPr id="41" name="Rectangle 11">
            <a:extLst>
              <a:ext uri="{FF2B5EF4-FFF2-40B4-BE49-F238E27FC236}">
                <a16:creationId xmlns:a16="http://schemas.microsoft.com/office/drawing/2014/main" id="{A5459FF9-5852-4461-8485-C62B3F117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37992" y="1902474"/>
            <a:ext cx="1465648" cy="2206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94382" y="3743293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4"/>
              </a:rPr>
              <a:t>Unsplash</a:t>
            </a:r>
            <a:r>
              <a:rPr lang="en-US" sz="1050" dirty="0">
                <a:hlinkClick r:id="rId4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9990137" y="1241618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4"/>
              </a:rPr>
              <a:t>Unsplash</a:t>
            </a:r>
            <a:r>
              <a:rPr lang="en-US" sz="1050" dirty="0">
                <a:hlinkClick r:id="rId4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3EF503CD-074B-B7D9-D6C3-CF16B9E62677}"/>
              </a:ext>
            </a:extLst>
          </p:cNvPr>
          <p:cNvSpPr txBox="1">
            <a:spLocks/>
          </p:cNvSpPr>
          <p:nvPr/>
        </p:nvSpPr>
        <p:spPr>
          <a:xfrm>
            <a:off x="791926" y="4486995"/>
            <a:ext cx="3627674" cy="131112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chemeClr val="accent1"/>
                </a:solidFill>
              </a:rPr>
              <a:t>1. AutoCAD </a:t>
            </a:r>
            <a:r>
              <a:rPr lang="en-US" dirty="0" err="1">
                <a:solidFill>
                  <a:schemeClr val="accent1"/>
                </a:solidFill>
              </a:rPr>
              <a:t>dasturiga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kirish</a:t>
            </a:r>
            <a:r>
              <a:rPr lang="en-US" dirty="0">
                <a:solidFill>
                  <a:schemeClr val="accent1"/>
                </a:solidFill>
              </a:rPr>
              <a:t>. 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9A7DD6EC-C06F-8D6B-B281-29B9BBAE66EE}"/>
              </a:ext>
            </a:extLst>
          </p:cNvPr>
          <p:cNvSpPr txBox="1">
            <a:spLocks/>
          </p:cNvSpPr>
          <p:nvPr/>
        </p:nvSpPr>
        <p:spPr>
          <a:xfrm>
            <a:off x="4463893" y="4272759"/>
            <a:ext cx="3627674" cy="252992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chemeClr val="accent1"/>
                </a:solidFill>
              </a:rPr>
              <a:t>2. </a:t>
            </a:r>
            <a:r>
              <a:rPr lang="en-US" dirty="0" err="1">
                <a:solidFill>
                  <a:schemeClr val="accent1"/>
                </a:solidFill>
              </a:rPr>
              <a:t>AutoCADda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ishlatiladigan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koordinata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sistemalari</a:t>
            </a:r>
            <a:r>
              <a:rPr lang="en-US" dirty="0">
                <a:solidFill>
                  <a:schemeClr val="accent1"/>
                </a:solidFill>
              </a:rPr>
              <a:t>.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8554E5D0-5C55-D4E4-B345-7BC17C20151C}"/>
              </a:ext>
            </a:extLst>
          </p:cNvPr>
          <p:cNvSpPr txBox="1">
            <a:spLocks/>
          </p:cNvSpPr>
          <p:nvPr/>
        </p:nvSpPr>
        <p:spPr>
          <a:xfrm>
            <a:off x="7792169" y="4500163"/>
            <a:ext cx="3627674" cy="131112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chemeClr val="accent1"/>
                </a:solidFill>
              </a:rPr>
              <a:t>3. </a:t>
            </a:r>
            <a:r>
              <a:rPr lang="en-US" dirty="0" err="1">
                <a:solidFill>
                  <a:schemeClr val="accent1"/>
                </a:solidFill>
              </a:rPr>
              <a:t>Amaliy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mashqlar</a:t>
            </a:r>
            <a:r>
              <a:rPr lang="en-US" dirty="0">
                <a:solidFill>
                  <a:schemeClr val="accent1"/>
                </a:solidFill>
              </a:rPr>
              <a:t>. </a:t>
            </a:r>
            <a:endParaRPr lang="ru-RU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566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4</a:t>
            </a:fld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3280" y="2118448"/>
            <a:ext cx="4482198" cy="25189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7790936" y="5238749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3"/>
              </a:rPr>
              <a:t>Unsplash</a:t>
            </a:r>
            <a:r>
              <a:rPr lang="en-US" sz="1050" dirty="0">
                <a:hlinkClick r:id="rId3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1E75B89-E671-F6C0-2D41-69E23E9C2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0A0B0C-B5ED-78A1-C29D-E9562886F8F6}"/>
              </a:ext>
            </a:extLst>
          </p:cNvPr>
          <p:cNvSpPr txBox="1"/>
          <p:nvPr/>
        </p:nvSpPr>
        <p:spPr>
          <a:xfrm>
            <a:off x="975360" y="925358"/>
            <a:ext cx="6096000" cy="4844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Hozirgi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vaqtda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o‘lchamli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kompyuterli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modellashtirish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foydalanuvchilarning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e'tiborida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bo‘layapti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tasodifiy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emas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albatta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Ulardan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konstruktorlik-loyihalash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ishlarining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sifatli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bajarilishi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foydalanuvchiga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chizmalarni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sifatli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aniqlikda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bajarish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qog‘ozga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imkonini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</a:pP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qo‘llanmada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kompyuterli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modellashtirishni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loyihalashtirishning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universal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grafik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sistemasi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AutoCAD-2004 dan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uslubi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taklif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AutoCAD-2004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Autodesk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kompaniyasi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loyihalash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foydalanuvchilar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qulay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ishlatishlari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ko‘zda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tutilgan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Hozirgi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davrda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AutoCAD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dasturiy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ta'minoti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kompaniyani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yaxshi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shaxsiy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kompyuterlarning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tarqalgan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loyihalash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paketi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921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4D17ED-2AAF-6FE0-DAF2-61DF03CB3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BB63FB87-C2CB-6754-8FE1-EC709D0C6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5</a:t>
            </a:fld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086C394-AF64-2B58-EAD4-261DB145C03F}"/>
              </a:ext>
            </a:extLst>
          </p:cNvPr>
          <p:cNvSpPr txBox="1"/>
          <p:nvPr/>
        </p:nvSpPr>
        <p:spPr>
          <a:xfrm>
            <a:off x="1219200" y="794411"/>
            <a:ext cx="10170160" cy="53091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</a:pP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Hozirgi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davrda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dastur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ta'minotining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xarakteristkasi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dasturlar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birgalikda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bilish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xususiyatidir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Shu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sababli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AutoCAD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imkoniyatlarga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mahsulotini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3D Studio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tizimiga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eksport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qilgan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o‘lchovli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modellarni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animatsiya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imkoniyatini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AutoCAD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tizimida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chiqilgan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fayllar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Microsoft Office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dasturining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</a:pP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qo‘llanmada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AutoCAD –2004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siqiq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holdagi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ruscha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versiyasining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tiliga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o‘girilgan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varianti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</a:pP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AutoCAD –2004 dasturi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avtonom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rejimida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lokal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tarmoqda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ishlashi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AutoCAD –2004 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dasturining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yaxshi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ishlashi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manbaalar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        Pentium 133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protsessori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        32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Mbaytli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operativ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xotira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       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Qattiq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diskda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400-750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Mbaytli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xotira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        640 ga 480 VGA –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displeyi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b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1422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4C753E-31C9-664C-154D-AC6E152A2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0A156B98-2FF9-46C8-40EF-0E637211B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6</a:t>
            </a:fld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F19521-E19D-FA9E-2194-F69263E97D1B}"/>
              </a:ext>
            </a:extLst>
          </p:cNvPr>
          <p:cNvSpPr txBox="1"/>
          <p:nvPr/>
        </p:nvSpPr>
        <p:spPr>
          <a:xfrm>
            <a:off x="1986280" y="513330"/>
            <a:ext cx="8219440" cy="10221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AutoCAD-2004 DASTURINI ISHGA TUSHIRISH.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</a:pP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AutoCAD-2004 dasturi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tushirilgandan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«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Zagruzka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dialog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oynasi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(1-rasm).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4555BD76-2B16-0B7D-04B7-5B0AFFD554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9894" y="1726130"/>
            <a:ext cx="5960745" cy="4628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572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28B1FD-CCBA-DBE3-6CC3-8D70F0E56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0824E369-B187-969B-E526-48A840E2D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7</a:t>
            </a:fld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27099A4-B486-1504-9F7E-687CA0FBC5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415" y="1280794"/>
            <a:ext cx="11041582" cy="451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7595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B85A19-532E-7FEF-648D-3206E5C44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CDA77A91-FA59-9FD7-2D81-6AA9E24EF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8</a:t>
            </a:fld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81C60D-A07F-2650-1A7B-01143B82F16E}"/>
              </a:ext>
            </a:extLst>
          </p:cNvPr>
          <p:cNvSpPr txBox="1"/>
          <p:nvPr/>
        </p:nvSpPr>
        <p:spPr>
          <a:xfrm>
            <a:off x="1239520" y="1168895"/>
            <a:ext cx="10139680" cy="46648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</a:pP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Units (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Birliklar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uzunlikning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o‘lchov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birliklarini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navbatdagi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o‘lchov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birliklarini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taklif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Decimal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detsimetrlik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Engineering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muhandislik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Architectural 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arxitekturali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Fractional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fraktsionli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Scientific 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ilmiy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Decimal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detsimetrlik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o‘lchov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birligini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tavsiya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</a:pP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       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Angle (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Burchaklar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Burchakni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o‘lchov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birliklarini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navbatdagi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o‘lchov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birliklarini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taklif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Decimal Degrees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detsimetrli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gradusli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Deg/Min/Sec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graduslar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minutlar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sekundlar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Grads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gradlarda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Radians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radianlarda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Surveyor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yorug‘lik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tomonlariga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Decimal Degrees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burchakli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detsemetrli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o‘lchov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birligini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tavsiya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       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Angle Measure (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Burchakni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burchakni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o‘lchashni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boshlash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topshirig‘i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burchakni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noldan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o‘lchashning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navbatdagi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yo‘nalishlarini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taklif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East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sharqiy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North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shimoliy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West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g‘arbiy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South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janubiy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Other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ixtiyoriy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East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sharqiy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tavsiya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00739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9</a:t>
            </a:fld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10" y="2072179"/>
            <a:ext cx="4768362" cy="317890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718949" y="5606148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3"/>
              </a:rPr>
              <a:t>Unsplash</a:t>
            </a:r>
            <a:r>
              <a:rPr lang="en-US" sz="1050" dirty="0">
                <a:hlinkClick r:id="rId3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74BEE598-4EFD-BCA4-5F29-B15E1D774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B4DA0F6-23EB-D51A-6BB2-1419D85471A6}"/>
              </a:ext>
            </a:extLst>
          </p:cNvPr>
          <p:cNvSpPr txBox="1"/>
          <p:nvPr/>
        </p:nvSpPr>
        <p:spPr>
          <a:xfrm>
            <a:off x="5395850" y="673534"/>
            <a:ext cx="6136640" cy="50188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       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Angle Direction (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Burchakni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yo‘nalishi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burchak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yo‘nalishining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musbat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tanlanganda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navbatdagi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burchaklar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yo‘nalishlarirni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taklif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Counter Clockwise 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miliga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teskari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Clockwise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Counter Clockwise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miliga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teskari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yo‘nalishini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tavsiya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       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Area (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chegara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chegaralarini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aniqlashga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«Quick Setup» («Tez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sozlash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varianti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tanlanganda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dastur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faqat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o‘lchov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birliklari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(Units)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chegara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(Area)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tanlashni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tavsiya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Zagruzka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dialog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oynasidan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chiqishda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(1-rasmga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.)  Yana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o‘lchov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birliklari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: (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metrik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[mm],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inglizcha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[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futlar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dyumlar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])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tavsiya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3643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1D40D9-396D-77B0-C791-1D0312F5F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800BDF02-7FE8-1D71-DCB9-404527BF5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10</a:t>
            </a:fld>
            <a:endParaRPr lang="ru-RU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1E68CE39-53A4-97F1-E2C0-8AE5114B2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307" y="606464"/>
            <a:ext cx="8167722" cy="5689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51141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11</a:t>
            </a:fld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0517" y="1546621"/>
            <a:ext cx="2523759" cy="383427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4824047" y="564988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/>
              <a:t>Kevin</a:t>
            </a:r>
            <a:r>
              <a:rPr lang="ru-RU" dirty="0"/>
              <a:t> V. (2022). </a:t>
            </a:r>
            <a:r>
              <a:rPr lang="ru-RU" dirty="0" err="1"/>
              <a:t>The</a:t>
            </a:r>
            <a:r>
              <a:rPr lang="ru-RU" dirty="0"/>
              <a:t> </a:t>
            </a:r>
            <a:r>
              <a:rPr lang="ru-RU" dirty="0" err="1"/>
              <a:t>Articulated</a:t>
            </a:r>
            <a:r>
              <a:rPr lang="ru-RU" dirty="0"/>
              <a:t> </a:t>
            </a:r>
            <a:r>
              <a:rPr lang="ru-RU" dirty="0" err="1"/>
              <a:t>Wall</a:t>
            </a:r>
            <a:r>
              <a:rPr lang="ru-RU" dirty="0"/>
              <a:t>, </a:t>
            </a:r>
            <a:r>
              <a:rPr lang="ru-RU" dirty="0" err="1"/>
              <a:t>better</a:t>
            </a:r>
            <a:r>
              <a:rPr lang="ru-RU" dirty="0"/>
              <a:t> </a:t>
            </a:r>
            <a:r>
              <a:rPr lang="ru-RU" dirty="0" err="1"/>
              <a:t>known</a:t>
            </a:r>
            <a:r>
              <a:rPr lang="ru-RU" dirty="0"/>
              <a:t> </a:t>
            </a:r>
            <a:r>
              <a:rPr lang="ru-RU" dirty="0" err="1"/>
              <a:t>as</a:t>
            </a:r>
            <a:r>
              <a:rPr lang="ru-RU" dirty="0"/>
              <a:t> </a:t>
            </a:r>
            <a:r>
              <a:rPr lang="ru-RU" dirty="0" err="1"/>
              <a:t>the</a:t>
            </a:r>
            <a:r>
              <a:rPr lang="ru-RU" dirty="0"/>
              <a:t> I-25 </a:t>
            </a:r>
            <a:r>
              <a:rPr lang="ru-RU" dirty="0" err="1"/>
              <a:t>french</a:t>
            </a:r>
            <a:r>
              <a:rPr lang="ru-RU" dirty="0"/>
              <a:t> </a:t>
            </a:r>
            <a:r>
              <a:rPr lang="ru-RU" dirty="0" err="1"/>
              <a:t>fries</a:t>
            </a:r>
            <a:r>
              <a:rPr lang="ru-RU" dirty="0"/>
              <a:t> </a:t>
            </a:r>
            <a:r>
              <a:rPr lang="ru-RU" dirty="0" err="1"/>
              <a:t>by</a:t>
            </a:r>
            <a:r>
              <a:rPr lang="ru-RU" dirty="0"/>
              <a:t> </a:t>
            </a:r>
            <a:r>
              <a:rPr lang="ru-RU" dirty="0" err="1"/>
              <a:t>Herbert</a:t>
            </a:r>
            <a:r>
              <a:rPr lang="ru-RU" dirty="0"/>
              <a:t> </a:t>
            </a:r>
            <a:r>
              <a:rPr lang="ru-RU" dirty="0" err="1"/>
              <a:t>Bayer</a:t>
            </a:r>
            <a:r>
              <a:rPr lang="ru-RU" dirty="0"/>
              <a:t>. </a:t>
            </a:r>
            <a:r>
              <a:rPr lang="ru-RU" dirty="0" err="1"/>
              <a:t>Unsplash</a:t>
            </a:r>
            <a:r>
              <a:rPr lang="ru-RU" dirty="0"/>
              <a:t>. https://unsplash.com/photos/-NUxh4Xop74</a:t>
            </a:r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3A703DF8-3B36-921D-356A-49A2CA582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B0B-27AB-0452-714D-550FD8C674BE}"/>
              </a:ext>
            </a:extLst>
          </p:cNvPr>
          <p:cNvSpPr txBox="1"/>
          <p:nvPr/>
        </p:nvSpPr>
        <p:spPr>
          <a:xfrm>
            <a:off x="1696720" y="673534"/>
            <a:ext cx="6096000" cy="4844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AutoCAD-2004 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dasturining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stoli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3-rasmda AutoCAD-2004ning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tasvirlangan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stoliga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       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TUSHUVCHI MENYU QATORI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menyuning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qatori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       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ASBOBLAR PANELI 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stolining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chap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tomonida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ishlarda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asboblar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paneli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1)      «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Standart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asboblar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paneli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2)      «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xossasi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paneli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3)      «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Chizish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paneli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4)      «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O‘zgartirish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paneli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5)      «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O‘lchamlar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paneli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6)      «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Obyektni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bog‘lash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paneli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2002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B85A19-532E-7FEF-648D-3206E5C44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CDA77A91-FA59-9FD7-2D81-6AA9E24EF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12</a:t>
            </a:fld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50C440-68EF-9A63-DDE3-01C0F377D9E0}"/>
              </a:ext>
            </a:extLst>
          </p:cNvPr>
          <p:cNvSpPr txBox="1"/>
          <p:nvPr/>
        </p:nvSpPr>
        <p:spPr>
          <a:xfrm>
            <a:off x="914400" y="195608"/>
            <a:ext cx="10789920" cy="58003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ASBOBLAR PANELINI SOZLASH ALGORITMI.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sichqon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klavishi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asboblar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panelining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ixtiyoriy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birortasini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bosamiz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ochilgan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ro‘yxatdan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asboblar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panelini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belgilaymiz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 GRAFIK MAYDON (Model </a:t>
            </a:r>
            <a:r>
              <a:rPr lang="en-US" sz="18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maydoni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stolining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egallagan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modellar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chizmasini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yaratish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mo‘ljallangan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Model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parametrlarini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qo‘llovchi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o‘ziga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qulay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o‘zgartirishi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MODEL MAYDONINI SOZLASH ALGORITMI.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Sichqon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klavishining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grafik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ixtiyoriy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joyiga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bosamiz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Optsii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belgilaymiz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Ochilgan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Parametrlar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dialog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oynasida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sozlashlarni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Oyna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elementlari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1800" b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ko‘rinishini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sozlash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ya'ni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1)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Rang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tugmachasi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model </a:t>
            </a:r>
            <a:r>
              <a:rPr lang="en-US" b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maydoni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rangini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tanlash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2)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b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Dialog </a:t>
            </a:r>
            <a:r>
              <a:rPr lang="en-US" b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oynasiga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chaqiriladigan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shrift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turini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Shrift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tugmachasi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sozlash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B)  Format </a:t>
            </a:r>
            <a:r>
              <a:rPr lang="en-US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elementlari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maydoniga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Varaq</a:t>
            </a:r>
            <a:r>
              <a:rPr lang="en-US" b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maydoni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M2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ko‘rinishini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sozlash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V) “Aks </a:t>
            </a:r>
            <a:r>
              <a:rPr lang="en-US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ettirishni</a:t>
            </a:r>
            <a:r>
              <a:rPr lang="en-US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kengaytirish</a:t>
            </a:r>
            <a:r>
              <a:rPr lang="en-US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</a:t>
            </a:r>
            <a:r>
              <a:rPr lang="en-US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maydonida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obyektlarning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tasviri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sifatini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sozlash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ya'ni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yoylar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aylanalar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egri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chiziqlarda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segmentlar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h.k.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G)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Aks </a:t>
            </a:r>
            <a:r>
              <a:rPr lang="en-US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ettirish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maydoniga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o‘lchovli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rang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(3D)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obyektlarni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aks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ettirish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sifatini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sozlash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6433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1D40D9-396D-77B0-C791-1D0312F5F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800BDF02-7FE8-1D71-DCB9-404527BF5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13</a:t>
            </a:fld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542C4C-F53C-235A-2612-BBF670E3EF5B}"/>
              </a:ext>
            </a:extLst>
          </p:cNvPr>
          <p:cNvSpPr txBox="1"/>
          <p:nvPr/>
        </p:nvSpPr>
        <p:spPr>
          <a:xfrm>
            <a:off x="1417320" y="673534"/>
            <a:ext cx="9357360" cy="5163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       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DIALOGLI OYNA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dastur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muloqot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oyna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necha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qatordan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foydalanuvchi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chiqaradigan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algoritmi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aks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Ko‘pincha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dastlabki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asboblar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to‘g‘risida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axborotni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 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ichiga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Muloqot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oynasida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kamida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uchta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qator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qoldirilishi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tavsiya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Sozlashni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qo‘lda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ya'ni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sichqonning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kursorini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muloqot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oynasining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borib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siqib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cho‘zib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past  (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baland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ga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surib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       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QATOR HOLATI (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tugmasi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chizmachilik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rejimlari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ya'ni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o‘chirishni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ichiga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stolining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pastki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ichiga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elementlar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tugmalar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A)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QADAM (</a:t>
            </a:r>
            <a:r>
              <a:rPr lang="en-US" sz="18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SHag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(Snap)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sichqonning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ma'lum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qadam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         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ta'minlaydi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Sozlash</a:t>
            </a:r>
            <a:r>
              <a:rPr lang="en-US" sz="18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bajariladi</a:t>
            </a:r>
            <a:r>
              <a:rPr lang="en-US" sz="18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Asboblar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Chizmachilik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parametrlari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qo‘shimcha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Bog‘lash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setka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Qadam</a:t>
            </a:r>
            <a:r>
              <a:rPr lang="en-US" sz="18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rejimini</a:t>
            </a:r>
            <a:r>
              <a:rPr lang="en-US" sz="18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qo‘shish</a:t>
            </a:r>
            <a:r>
              <a:rPr lang="en-US" sz="18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o‘chirish</a:t>
            </a:r>
            <a:r>
              <a:rPr lang="en-US" sz="18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F9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funktsional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klavishi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ShAG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Qadam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knopkasini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sichqon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B) TO‘R (Grid)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rasmni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yengillashtirgan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ortogonal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setkasining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bog‘larini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ekranda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imkoniyatini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Sozlash</a:t>
            </a:r>
            <a:r>
              <a:rPr lang="en-US" sz="18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bajariladi</a:t>
            </a:r>
            <a:r>
              <a:rPr lang="en-US" sz="18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Asboblar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Chizmachilik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parametrlari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qo‘shimcha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Bog‘lash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86320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1D40D9-396D-77B0-C791-1D0312F5F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800BDF02-7FE8-1D71-DCB9-404527BF5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14</a:t>
            </a:fld>
            <a:endParaRPr lang="ru-RU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7529048F-723D-AAF4-E178-308A640ADC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917" y="0"/>
            <a:ext cx="7322185" cy="662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95934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28B1FD-CCBA-DBE3-6CC3-8D70F0E56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0824E369-B187-969B-E526-48A840E2D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15</a:t>
            </a:fld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3383F8-0837-FF7F-1E52-6AC98A5FCA94}"/>
              </a:ext>
            </a:extLst>
          </p:cNvPr>
          <p:cNvSpPr txBox="1"/>
          <p:nvPr/>
        </p:nvSpPr>
        <p:spPr>
          <a:xfrm>
            <a:off x="1087120" y="1273538"/>
            <a:ext cx="10241280" cy="43109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20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Setka</a:t>
            </a:r>
            <a:r>
              <a:rPr lang="en-US" sz="20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rejimini</a:t>
            </a:r>
            <a:r>
              <a:rPr lang="en-US" sz="20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qo‘shish</a:t>
            </a:r>
            <a:r>
              <a:rPr lang="en-US" sz="20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o‘chirish</a:t>
            </a:r>
            <a:r>
              <a:rPr lang="en-US" sz="20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F7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funksional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klavishi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sichqon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SETKA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tugmasini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bosib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V) ORTO (Ortho)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ortogonal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rejimini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o‘chiradi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G) </a:t>
            </a:r>
            <a:r>
              <a:rPr lang="en-US" sz="20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POLYaR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(Polar)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chizishning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polyar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rejimini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o‘chiradi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ya'ni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dastur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trassirovkali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holida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chizmasi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burchagini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ko‘rsatib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Sozlash</a:t>
            </a:r>
            <a:r>
              <a:rPr lang="en-US" sz="20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bajariladi</a:t>
            </a:r>
            <a:r>
              <a:rPr lang="en-US" sz="20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Asboblar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0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Chizmachilik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parametrlari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qo‘shimcha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0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Bog‘lash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setka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Polyarnaya</a:t>
            </a:r>
            <a:r>
              <a:rPr lang="en-US" sz="20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trassirovka</a:t>
            </a:r>
            <a:r>
              <a:rPr lang="en-US" sz="20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rejimini</a:t>
            </a:r>
            <a:r>
              <a:rPr lang="en-US" sz="20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qo‘shish</a:t>
            </a:r>
            <a:r>
              <a:rPr lang="en-US" sz="20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o‘chirish</a:t>
            </a:r>
            <a:r>
              <a:rPr lang="en-US" sz="20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F10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funksional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klavishi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sichqonni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POLYAR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tugmasiga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bosish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D) VO‘RV (</a:t>
            </a:r>
            <a:r>
              <a:rPr lang="en-US" sz="20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Osnap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bog‘lash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obyektlarni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tekislash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ayrim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nuqtalarni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ya'ni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kesma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o‘rtasi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kesishish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nuqtasi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Sozlash</a:t>
            </a:r>
            <a:r>
              <a:rPr lang="en-US" sz="20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bajariladi</a:t>
            </a:r>
            <a:r>
              <a:rPr lang="en-US" sz="20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Asboblar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0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Chizmachilik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parametrlari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qo‘shimcha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0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Bog‘lash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setka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20316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B85A19-532E-7FEF-648D-3206E5C44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CDA77A91-FA59-9FD7-2D81-6AA9E24EF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16</a:t>
            </a:fld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72DE29-C58B-3299-D94A-145CEE6EF77D}"/>
              </a:ext>
            </a:extLst>
          </p:cNvPr>
          <p:cNvSpPr txBox="1"/>
          <p:nvPr/>
        </p:nvSpPr>
        <p:spPr>
          <a:xfrm>
            <a:off x="1087120" y="851659"/>
            <a:ext cx="9767690" cy="51546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24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24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Privyazka</a:t>
            </a:r>
            <a:r>
              <a:rPr lang="en-US" sz="24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ob’ekta</a:t>
            </a:r>
            <a:r>
              <a:rPr lang="en-US" sz="24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Obyektni</a:t>
            </a:r>
            <a:r>
              <a:rPr lang="en-US" sz="24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bog‘lash</a:t>
            </a:r>
            <a:r>
              <a:rPr lang="en-US" sz="24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rejimini</a:t>
            </a:r>
            <a:r>
              <a:rPr lang="en-US" sz="24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qo‘shish</a:t>
            </a:r>
            <a:r>
              <a:rPr lang="en-US" sz="24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o‘chirish</a:t>
            </a:r>
            <a:r>
              <a:rPr lang="en-US" sz="24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F3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funksional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klavishi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sichqonning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VO‘RV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tugmasini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bosish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bajariladi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4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E) SLED (Object Snap Tracking) –</a:t>
            </a:r>
            <a:r>
              <a:rPr lang="en-US" sz="24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Osnap</a:t>
            </a:r>
            <a:r>
              <a:rPr lang="en-US" sz="24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dagi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nuqtani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imkonini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kursor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harakatlanganda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vektor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trassirovkasi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4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Sozlash</a:t>
            </a:r>
            <a:r>
              <a:rPr lang="en-US" sz="24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bajariladi</a:t>
            </a:r>
            <a:r>
              <a:rPr lang="en-US" sz="24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Asboblar</a:t>
            </a:r>
            <a:r>
              <a:rPr lang="en-US" sz="24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4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Chizmachilik</a:t>
            </a:r>
            <a:r>
              <a:rPr lang="en-US" sz="24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parametrlari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qo‘shimcha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4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Bog‘lash</a:t>
            </a:r>
            <a:r>
              <a:rPr lang="en-US" sz="24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setka</a:t>
            </a:r>
            <a:r>
              <a:rPr lang="en-US" sz="24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”. </a:t>
            </a:r>
            <a:endParaRPr lang="ru-RU" sz="14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4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Sled </a:t>
            </a:r>
            <a:r>
              <a:rPr lang="en-US" sz="24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rejimini</a:t>
            </a:r>
            <a:r>
              <a:rPr lang="en-US" sz="24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qo‘shish</a:t>
            </a:r>
            <a:r>
              <a:rPr lang="en-US" sz="24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b="1" i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o‘chirish</a:t>
            </a:r>
            <a:r>
              <a:rPr lang="en-US" sz="2400" b="1" i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F11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funksional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klavishsi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SLED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tugmani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sichqon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bosish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bajariladi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.</a:t>
            </a:r>
            <a:endParaRPr lang="ru-RU" sz="14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4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J) VESLIN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obyektlar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chiziqlari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qalinligini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aks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ettirishni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qo‘shadi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o‘chiradi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14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4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Z) MODEL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–model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maydonidan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varaq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maydoniga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o‘tish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imkonini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4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IZOH.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asboblarning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vazifasi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keltiriladi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6837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17</a:t>
            </a:fld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23" y="1633797"/>
            <a:ext cx="2391395" cy="42459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964978" y="5880715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3"/>
              </a:rPr>
              <a:t>Unsplash</a:t>
            </a:r>
            <a:r>
              <a:rPr lang="en-US" sz="1050" dirty="0">
                <a:hlinkClick r:id="rId3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C1E8233C-2ED1-EFA2-79BB-09CA63DB8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C5D941-2421-CAA1-CD88-DEA71DF32898}"/>
              </a:ext>
            </a:extLst>
          </p:cNvPr>
          <p:cNvSpPr txBox="1"/>
          <p:nvPr/>
        </p:nvSpPr>
        <p:spPr>
          <a:xfrm>
            <a:off x="4055763" y="606642"/>
            <a:ext cx="6990302" cy="5481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14.2. AutoCAD-2004 da ISHLATILADIGAN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 SISTEMASI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fazali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ishlaganda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foydalanuvchiga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sistemasidan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talab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AutoCAD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sistemasidan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800" b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dekart</a:t>
            </a:r>
            <a:r>
              <a:rPr lang="en-US" sz="1800" b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koordinatasi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b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</a:t>
            </a:r>
            <a:r>
              <a:rPr lang="en-US" sz="1800" b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kiritishning</a:t>
            </a:r>
            <a:r>
              <a:rPr lang="en-US" sz="1800" b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polyar</a:t>
            </a:r>
            <a:r>
              <a:rPr lang="en-US" sz="1800" b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b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silindrik</a:t>
            </a:r>
            <a:r>
              <a:rPr lang="en-US" sz="1800" b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u="sng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oxirgi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ikkitasi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chiqilmaydi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DEKART KOORDINATALARI TO‘G‘RISIDAGI TUSHUNCHALAR. KESMA FUNKSIYASI.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Klaviaturadan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Dekart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uchta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son (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 ,y, z)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vergul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Absolyut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boshidan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hisoblanuvchi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nisbiy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oxirgi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nuqtadan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hisoblanadigan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turlari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mavjud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Absolyut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dekart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sistemasi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koordinatasi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ma'lum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x,y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4411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28B1FD-CCBA-DBE3-6CC3-8D70F0E56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0824E369-B187-969B-E526-48A840E2D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18</a:t>
            </a:fld>
            <a:endParaRPr lang="ru-RU" dirty="0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88DCBEF6-B7D8-62AD-287C-A363F36803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75" y="673534"/>
            <a:ext cx="7442868" cy="4201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E76A97A-BB02-E433-208A-B15D21FFF82F}"/>
              </a:ext>
            </a:extLst>
          </p:cNvPr>
          <p:cNvSpPr txBox="1"/>
          <p:nvPr/>
        </p:nvSpPr>
        <p:spPr>
          <a:xfrm>
            <a:off x="3280443" y="5329576"/>
            <a:ext cx="6096000" cy="10221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Dekart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sistemasi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49580" algn="ctr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a)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Absolyut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kiritish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misoli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49580" algn="ctr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b)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Nisbiy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kiritish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misoli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0475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B85A19-532E-7FEF-648D-3206E5C44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>
              <a:solidFill>
                <a:schemeClr val="accent1"/>
              </a:solidFill>
            </a:endParaRP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CDA77A91-FA59-9FD7-2D81-6AA9E24EF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>
                <a:solidFill>
                  <a:schemeClr val="accent1"/>
                </a:solidFill>
              </a:rPr>
              <a:pPr>
                <a:lnSpc>
                  <a:spcPct val="90000"/>
                </a:lnSpc>
                <a:spcBef>
                  <a:spcPct val="0"/>
                </a:spcBef>
              </a:pPr>
              <a:t>19</a:t>
            </a:fld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0870C01-D901-4EA0-DA86-935FE46B2E3E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1152587" y="982663"/>
            <a:ext cx="9631680" cy="3447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 </a:t>
            </a:r>
            <a:r>
              <a:rPr kumimoji="0" lang="en-US" altLang="ru-RU" sz="2000" b="1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Kesma</a:t>
            </a: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» (</a:t>
            </a:r>
            <a:r>
              <a:rPr kumimoji="0" lang="en-US" altLang="ru-RU" sz="2000" b="1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Otrezok</a:t>
            </a: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tugmasi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105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AutoCAD – 2004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muhitida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dekart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sistemasida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altLang="ru-RU" sz="2000" b="1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ishni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 </a:t>
            </a:r>
            <a:r>
              <a:rPr kumimoji="0" lang="en-US" altLang="ru-RU" sz="2000" b="1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Kesma</a:t>
            </a: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» (</a:t>
            </a:r>
            <a:r>
              <a:rPr kumimoji="0" lang="en-US" altLang="ru-RU" sz="2000" b="1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Otrezok</a:t>
            </a: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misolida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keltirish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. </a:t>
            </a:r>
            <a:endParaRPr kumimoji="0" lang="ru-RU" altLang="ru-RU" sz="105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funktsiya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ostilarni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taklif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altLang="ru-RU" sz="105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Close (</a:t>
            </a:r>
            <a:r>
              <a:rPr kumimoji="0" lang="en-US" altLang="ru-RU" sz="2000" b="1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Zamknut</a:t>
            </a:r>
            <a:r>
              <a:rPr kumimoji="0" lang="ru-RU" altLang="ru-RU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)(</a:t>
            </a:r>
            <a:r>
              <a:rPr kumimoji="0" lang="en-US" altLang="ru-RU" sz="2000" b="1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Tutashtirish</a:t>
            </a: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kiritilgan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koordinatalarning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oxirgisi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tutashtirish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kumimoji="0" lang="ru-RU" altLang="ru-RU" sz="105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Undo (</a:t>
            </a:r>
            <a:r>
              <a:rPr kumimoji="0" lang="en-US" altLang="ru-RU" sz="2000" b="1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Otmenit</a:t>
            </a:r>
            <a:r>
              <a:rPr kumimoji="0" lang="ru-RU" altLang="ru-RU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)(</a:t>
            </a:r>
            <a:r>
              <a:rPr kumimoji="0" lang="en-US" altLang="ru-RU" sz="2000" b="1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Bekor</a:t>
            </a: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1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oxirgi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koordinatani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kiritishni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bekor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105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1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paneli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 </a:t>
            </a:r>
            <a:r>
              <a:rPr kumimoji="0" lang="en-US" altLang="ru-RU" sz="2000" b="1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kesma</a:t>
            </a: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»( </a:t>
            </a:r>
            <a:r>
              <a:rPr kumimoji="0" lang="en-US" altLang="ru-RU" sz="2000" b="1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Otrezok</a:t>
            </a: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tugmasi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105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1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105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Tomonlari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100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kvadratni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koordinatalar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altLang="ru-RU" sz="105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 Command: _line Specify first point: </a:t>
            </a:r>
            <a:endParaRPr kumimoji="0" lang="en-US" altLang="ru-RU" sz="28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B790305D-F479-AC00-14DB-AC91038DC4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1127760" y="2382521"/>
            <a:ext cx="90297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6871E88-95E4-B91D-C9CE-624EABB50E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7759" y="4624323"/>
            <a:ext cx="963168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1" i="1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20,20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                </a:t>
            </a:r>
            <a:r>
              <a:rPr kumimoji="0" lang="en-US" altLang="ru-RU" b="1" i="1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Enter</a:t>
            </a:r>
            <a:endParaRPr kumimoji="0" lang="ru-RU" altLang="ru-RU" sz="10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 Specify next point or [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CloseG‘Undo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]: </a:t>
            </a:r>
            <a:r>
              <a:rPr kumimoji="0" lang="en-US" altLang="ru-RU" b="1" i="1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120,20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      </a:t>
            </a:r>
            <a:r>
              <a:rPr kumimoji="0" lang="en-US" altLang="ru-RU" b="1" i="1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Enter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altLang="ru-RU" sz="10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 Specify next point or [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CloseG‘Undo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]: </a:t>
            </a:r>
            <a:r>
              <a:rPr kumimoji="0" lang="en-US" altLang="ru-RU" b="1" i="1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120,120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             </a:t>
            </a:r>
            <a:r>
              <a:rPr kumimoji="0" lang="en-US" altLang="ru-RU" b="1" i="1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Enter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altLang="ru-RU" sz="10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 Specify next point or [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CloseG‘Undo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]: </a:t>
            </a:r>
            <a:r>
              <a:rPr kumimoji="0" lang="en-US" altLang="ru-RU" b="1" i="1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20,120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             </a:t>
            </a:r>
            <a:r>
              <a:rPr kumimoji="0" lang="en-US" altLang="ru-RU" b="1" i="1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Enter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altLang="ru-RU" sz="10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 Specify next point or [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CloseG‘Undo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]: </a:t>
            </a:r>
            <a:r>
              <a:rPr kumimoji="0" lang="en-US" altLang="ru-RU" b="1" i="1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                        </a:t>
            </a:r>
            <a:r>
              <a:rPr kumimoji="0" lang="en-US" altLang="ru-RU" b="1" i="1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Enter </a:t>
            </a:r>
            <a:endParaRPr kumimoji="0" lang="en-US" altLang="ru-RU" sz="24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7777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1D40D9-396D-77B0-C791-1D0312F5F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800BDF02-7FE8-1D71-DCB9-404527BF5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20</a:t>
            </a:fld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228210-337C-CF49-C180-A1D1C35CE974}"/>
              </a:ext>
            </a:extLst>
          </p:cNvPr>
          <p:cNvSpPr txBox="1"/>
          <p:nvPr/>
        </p:nvSpPr>
        <p:spPr>
          <a:xfrm>
            <a:off x="904240" y="505816"/>
            <a:ext cx="8442960" cy="19777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tiliga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o‘girgandagi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muloqot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Komanda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_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ko‘rsating: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20,20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Enter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Tutashtir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bekor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]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120,20   Enter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Tutashtir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bekor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]: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120,120Enter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Tutashtir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bekor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]: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20,120    Enter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Tutashtir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bekor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]: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 Enter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7171" name="Picture 3">
            <a:extLst>
              <a:ext uri="{FF2B5EF4-FFF2-40B4-BE49-F238E27FC236}">
                <a16:creationId xmlns:a16="http://schemas.microsoft.com/office/drawing/2014/main" id="{6816D89C-1014-6184-ECFE-B0F8BD7EF0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440" y="2763160"/>
            <a:ext cx="5543233" cy="3881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C6F5775-1B7E-98B7-EE0B-8C53943B0033}"/>
              </a:ext>
            </a:extLst>
          </p:cNvPr>
          <p:cNvSpPr txBox="1"/>
          <p:nvPr/>
        </p:nvSpPr>
        <p:spPr>
          <a:xfrm>
            <a:off x="5380673" y="6427787"/>
            <a:ext cx="6096000" cy="3850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IZOH</a:t>
            </a:r>
            <a:endParaRPr lang="ru-RU" sz="11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17667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21</a:t>
            </a:fld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2163" y="2118946"/>
            <a:ext cx="3423137" cy="25673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8960313" y="4963699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3"/>
              </a:rPr>
              <a:t>Unsplash</a:t>
            </a:r>
            <a:r>
              <a:rPr lang="en-US" sz="1050" dirty="0">
                <a:hlinkClick r:id="rId3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F359A02A-EEAB-0130-6A5C-B0A175463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3F1506-916C-CF84-8941-467ACDB93A24}"/>
              </a:ext>
            </a:extLst>
          </p:cNvPr>
          <p:cNvSpPr txBox="1"/>
          <p:nvPr/>
        </p:nvSpPr>
        <p:spPr>
          <a:xfrm>
            <a:off x="1070404" y="1024400"/>
            <a:ext cx="6752796" cy="4844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AutoCADda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ko‘pincha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keraksiz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obyektlarni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tashlashga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AutoCADda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obyektlarni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tashlash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usulidan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chegaralanadi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Delet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klavishasi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</a:pP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Ko‘pincha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AutoCADda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sichqon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Sichqon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ajratishning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nechta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usullari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obyektlarni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sichqonning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obyektlarni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ajratishning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varianti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obyektlarni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o‘ngidan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chap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tomoniga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maydondagi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hamma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obyektlarni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chap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o‘ng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tomoniga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ichiga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ESC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klavishini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marta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824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E199AD-B09C-685D-BECC-E33A951A7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B42E14A9-1ADC-68BB-6A0D-C3AE11C11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22</a:t>
            </a:fld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6BA05D-53E4-67DD-3651-3F078FE37ADB}"/>
              </a:ext>
            </a:extLst>
          </p:cNvPr>
          <p:cNvSpPr txBox="1"/>
          <p:nvPr/>
        </p:nvSpPr>
        <p:spPr>
          <a:xfrm>
            <a:off x="1595120" y="5359913"/>
            <a:ext cx="6096000" cy="3850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1-Topshiriq: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8195" name="Picture 3">
            <a:extLst>
              <a:ext uri="{FF2B5EF4-FFF2-40B4-BE49-F238E27FC236}">
                <a16:creationId xmlns:a16="http://schemas.microsoft.com/office/drawing/2014/main" id="{330A1A5C-F6FE-C26D-5EF8-99C9A2407F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39" y="1274832"/>
            <a:ext cx="5662381" cy="4027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99FA6BC-2594-E2AE-B111-37FDFE409A33}"/>
              </a:ext>
            </a:extLst>
          </p:cNvPr>
          <p:cNvSpPr txBox="1"/>
          <p:nvPr/>
        </p:nvSpPr>
        <p:spPr>
          <a:xfrm>
            <a:off x="6096000" y="866055"/>
            <a:ext cx="5367043" cy="4844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Dekart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sistemasida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absolyut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tomonlari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100X70 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boshlanish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nuqta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25,70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to‘rtburchak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chizilsin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</a:pP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Nisbiy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dekart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sistemasi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koordinatasi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noma'lum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qo‘llaniladi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oxirgi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0,0 ga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tashlash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0,0 ga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tashlash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kiritilayotgan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nuqta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koordinatalridan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oldin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«@»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simvolini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kiritilayotgan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nuqta 0 ga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deb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oxirgi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@x,y.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</a:pP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dekart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sistemasida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nisbiy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ishlashni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misolda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88467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37F49B-19C3-F4C7-B309-2FB2E1223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C0694ADF-BBA4-7328-1894-7E839C10D5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23</a:t>
            </a:fld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A661C6-3587-31BC-FAE8-F691898CB673}"/>
              </a:ext>
            </a:extLst>
          </p:cNvPr>
          <p:cNvSpPr txBox="1"/>
          <p:nvPr/>
        </p:nvSpPr>
        <p:spPr>
          <a:xfrm>
            <a:off x="2133600" y="917574"/>
            <a:ext cx="8910320" cy="45261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Misol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Tomonlari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100 ga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kvadratni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nisbiy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 Command: _line Specify first point: </a:t>
            </a:r>
            <a:r>
              <a:rPr lang="en-US" sz="18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sichqon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ko‘rsatamiz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 Specify next point or [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CloseG‘Undo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]: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@100,0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                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Enter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3.         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Specify next point or [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CloseG‘Undo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]: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@0,100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                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Enter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4.         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Specify next point or [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CloseG‘Undo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]: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@-100,0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                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Enter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5.         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Specify next point or [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CloseG‘Undo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]: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                            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Enter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Muloqot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tiliga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o‘girilganda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1.        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Komanda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:-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ko‘rsating:</a:t>
            </a:r>
            <a:r>
              <a:rPr lang="en-US" sz="18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sichqon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ko‘rsatamiz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2.        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Tutashtir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Bekor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]: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@100,0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Enter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3.        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Tutashtir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Bekor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]: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@0,100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Enter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Tutashtir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Bekor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]: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@-100,0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Enter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Tutashtir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Bekor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]:  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Enter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34265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43BABA-D862-39B3-979C-E1252409C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BECA8127-6C65-66EB-7DEF-6093D6625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24</a:t>
            </a:fld>
            <a:endParaRPr lang="ru-RU" dirty="0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F7D3A666-6203-3158-73BF-11CEAB3EF3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" y="1152381"/>
            <a:ext cx="5589368" cy="4191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A9C6546-B5DF-8D0A-B2BA-CD52BE3D2FC2}"/>
              </a:ext>
            </a:extLst>
          </p:cNvPr>
          <p:cNvSpPr txBox="1"/>
          <p:nvPr/>
        </p:nvSpPr>
        <p:spPr>
          <a:xfrm>
            <a:off x="-314960" y="5471679"/>
            <a:ext cx="6096000" cy="3850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2-topshiriq:</a:t>
            </a:r>
            <a:endParaRPr lang="ru-RU" sz="11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7DFDA1-A73F-141C-91ED-71C0CFEE90FF}"/>
              </a:ext>
            </a:extLst>
          </p:cNvPr>
          <p:cNvSpPr txBox="1"/>
          <p:nvPr/>
        </p:nvSpPr>
        <p:spPr>
          <a:xfrm>
            <a:off x="6471897" y="673534"/>
            <a:ext cx="4880753" cy="10221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Dekart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sistemasida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nisbiy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tomonlari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80X120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to‘rtburchak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sichqon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9220" name="Picture 4">
            <a:extLst>
              <a:ext uri="{FF2B5EF4-FFF2-40B4-BE49-F238E27FC236}">
                <a16:creationId xmlns:a16="http://schemas.microsoft.com/office/drawing/2014/main" id="{40590525-E14B-B50B-C49E-41E337F029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922" y="2392647"/>
            <a:ext cx="3815397" cy="3149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69342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25</a:t>
            </a:fld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10" y="2743201"/>
            <a:ext cx="4048857" cy="269923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1359196" y="5442439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3"/>
              </a:rPr>
              <a:t>Unsplash</a:t>
            </a:r>
            <a:r>
              <a:rPr lang="en-US" sz="1050" dirty="0">
                <a:hlinkClick r:id="rId3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17ADF386-2114-FA55-AE26-7C5CB3B31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97078F-E363-4BD5-588C-494E737BD13D}"/>
              </a:ext>
            </a:extLst>
          </p:cNvPr>
          <p:cNvSpPr txBox="1"/>
          <p:nvPr/>
        </p:nvSpPr>
        <p:spPr>
          <a:xfrm>
            <a:off x="4937760" y="1159388"/>
            <a:ext cx="6096000" cy="3956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 KIRITISHNING POLYAR USULI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kiritishning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polyar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kesmaning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XY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tekisligida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burchagini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kiritishdan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Burchakni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kiritishda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nolik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sharqda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(East),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musbat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miliga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teskari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ko‘rinishda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@l&lt;</a:t>
            </a:r>
            <a:r>
              <a:rPr lang="ru-RU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α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.Bu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yozuvda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@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simvoli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oxirgi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kiritilgan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0 ga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tashlashni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bildiradi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 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kesma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α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kesmaning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XY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tekisligidagi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burchagi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4442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E3F8C3-02AC-2157-9319-084946292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A1C203CB-D14C-AD6B-C8CD-3EDF1A856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26</a:t>
            </a:fld>
            <a:endParaRPr lang="ru-RU" dirty="0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39500AE6-5E9E-8349-C3DF-1A00F7C4D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10" y="987901"/>
            <a:ext cx="6569427" cy="4882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598A777-E151-62CB-9131-9F6DFBBC77D1}"/>
              </a:ext>
            </a:extLst>
          </p:cNvPr>
          <p:cNvSpPr txBox="1"/>
          <p:nvPr/>
        </p:nvSpPr>
        <p:spPr>
          <a:xfrm>
            <a:off x="6750007" y="330965"/>
            <a:ext cx="4592483" cy="11254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</a:pP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Polyar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sistemasidagi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AutoCAD – 2004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muhitida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misolda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ko‘rib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78C2447-86A7-203E-7A0C-1B6B84A4B37C}"/>
              </a:ext>
            </a:extLst>
          </p:cNvPr>
          <p:cNvSpPr txBox="1"/>
          <p:nvPr/>
        </p:nvSpPr>
        <p:spPr>
          <a:xfrm>
            <a:off x="6543040" y="1772493"/>
            <a:ext cx="5300957" cy="42076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Misol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Tomonlari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100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kvadratni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polyar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1.      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Command: _line Specify first point: </a:t>
            </a:r>
            <a:r>
              <a:rPr lang="en-US" sz="18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sichqon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ko‘rsatamiz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2.      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Specify next point or [Close/Undo]: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@100&lt;0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        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Enter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3.      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Specify next point or [Close/Undo]: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@100&lt;90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      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Enter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4.      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Specify next point or [Close/Undo]: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@100&lt;180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           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Enter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5.      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Specify next point or [Close/Undo]: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                   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Enter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72344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58ED02-8E5A-D6E5-5B6F-D70D8FD77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6EBB33E2-542D-EBEF-A643-A5AD0078C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27</a:t>
            </a:fld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26D587-0550-65FB-C29A-8926A24D8190}"/>
              </a:ext>
            </a:extLst>
          </p:cNvPr>
          <p:cNvSpPr txBox="1"/>
          <p:nvPr/>
        </p:nvSpPr>
        <p:spPr>
          <a:xfrm>
            <a:off x="690880" y="1156056"/>
            <a:ext cx="4734560" cy="3956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Muloqot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tiliga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o‘girilganda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Komanda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:-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ko‘rsating:</a:t>
            </a:r>
            <a:r>
              <a:rPr lang="en-US" sz="20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sichqon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ko‘rsatamiz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Tutashtir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Bekor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]: 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@100&lt;0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 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Enter 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Tutashtir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Bekor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]: 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@100&lt;90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 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Enter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Tutashtir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Bekor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]: 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@100&lt;180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Enter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5.     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Tutashtir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Bekor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]: 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  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 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Enter 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E43182C3-7A5E-A664-9CC0-465BEF2E0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003" y="450215"/>
            <a:ext cx="4734560" cy="3500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A0F0723-4893-771B-7612-9D0326FA6412}"/>
              </a:ext>
            </a:extLst>
          </p:cNvPr>
          <p:cNvSpPr txBox="1"/>
          <p:nvPr/>
        </p:nvSpPr>
        <p:spPr>
          <a:xfrm>
            <a:off x="6131961" y="4251354"/>
            <a:ext cx="4960643" cy="14793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1-topshiriq: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Tomonlari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80X120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to‘rtburchak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polyar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sistemasida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chizilsin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sichqon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40459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B4013B-A52A-A194-4C0B-520739428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6BECCD1D-5AF5-335A-2F43-794189E50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28</a:t>
            </a:fld>
            <a:endParaRPr lang="ru-RU" dirty="0"/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06A86B8E-B772-234C-9F39-96ED240DDA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183" y="411163"/>
            <a:ext cx="5145228" cy="4506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7E19CBB-DA9B-453F-E06C-31EB5639A43A}"/>
              </a:ext>
            </a:extLst>
          </p:cNvPr>
          <p:cNvSpPr txBox="1"/>
          <p:nvPr/>
        </p:nvSpPr>
        <p:spPr>
          <a:xfrm>
            <a:off x="518589" y="1396913"/>
            <a:ext cx="6096000" cy="38804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4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 VA CHIZIQLAR UZUNLIGINI KIRITISHNING BOSHQA USULLARI</a:t>
            </a:r>
            <a:endParaRPr lang="ru-RU" sz="14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Yuqoridagilar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birga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masofani</a:t>
            </a:r>
            <a:r>
              <a:rPr lang="en-US" sz="24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24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yozish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24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uzunligini</a:t>
            </a:r>
            <a:r>
              <a:rPr lang="en-US" sz="24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</a:t>
            </a:r>
            <a:r>
              <a:rPr lang="en-US" sz="24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kiritishda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ayniqsa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samaralidir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nuqta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so‘ralganda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sichqon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kursorini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kerakli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yo‘nalishda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surish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sonli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miqdorni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komanda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qatoriga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kiritish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yetarli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0532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04E726-0A04-41C8-29AA-601474F7EC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8DF0EF7A-FAF4-FFFE-8175-7E220F786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29</a:t>
            </a:fld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58DC4C-B3EE-E814-7048-3F50788EA0DB}"/>
              </a:ext>
            </a:extLst>
          </p:cNvPr>
          <p:cNvSpPr txBox="1"/>
          <p:nvPr/>
        </p:nvSpPr>
        <p:spPr>
          <a:xfrm>
            <a:off x="1337190" y="509707"/>
            <a:ext cx="9644403" cy="1833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AutoCAD – 2004da OBYEKTNI FORMATLASH.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 Har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obyektlarni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chiqishda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ularga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rang,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qalinligini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«Tipi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linii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», (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Chiziqlar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  «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TSvet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», (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Ranglar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«Ves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linii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(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qalinligi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tugmalari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(5-rasmga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48F11287-20E4-8842-9DA9-E5D37F1B5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562" y="2904682"/>
            <a:ext cx="8927241" cy="2829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43067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30</a:t>
            </a:fld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7170" y="1160584"/>
            <a:ext cx="3188223" cy="4800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8845927" y="6220038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3"/>
              </a:rPr>
              <a:t>Unsplash</a:t>
            </a:r>
            <a:r>
              <a:rPr lang="en-US" sz="1050" dirty="0">
                <a:hlinkClick r:id="rId3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AAAA9A-B9FB-3133-0BB4-67F64391C95D}"/>
              </a:ext>
            </a:extLst>
          </p:cNvPr>
          <p:cNvSpPr txBox="1"/>
          <p:nvPr/>
        </p:nvSpPr>
        <p:spPr>
          <a:xfrm>
            <a:off x="1574800" y="586489"/>
            <a:ext cx="6096000" cy="5481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RANG TANLASH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</a:pPr>
            <a:r>
              <a:rPr lang="en-US" sz="1800" b="1" i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AutoCADda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rang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tanlashda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255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rangdan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rang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palitrasidan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Rang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turlarini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tanlashda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TSveta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(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Ranlar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tugmasi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ochiladi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Drugoe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BYLAYER (QATLAM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rangni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o‘rnatadigan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BYBLOCK (BLOK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blok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tuzganda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rangni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o‘rnatadigan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Continuous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uzluksiz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o‘rnatadigan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so‘zlar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RANG BERISH ALGORITMI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belgilaymiz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TSveta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(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Ranglar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tugmasi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ochgan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ro‘yxatdan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rangni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tanlaymiz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(«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drugoe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(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ko‘rsatilganda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AutoCAD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rang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palitrasidan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qo‘shimcha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ranglarni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tanlaymiz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Ajratitlgan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Esc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klavishini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marta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bosib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tashlaymiz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2278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3E23E0-D582-F508-FCFC-E2D7BE7FC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D066F53C-7A2C-264C-8C16-7DCF32899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31</a:t>
            </a:fld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6A0CD5-F062-28B4-56E7-F27378D5B3F5}"/>
              </a:ext>
            </a:extLst>
          </p:cNvPr>
          <p:cNvSpPr txBox="1"/>
          <p:nvPr/>
        </p:nvSpPr>
        <p:spPr>
          <a:xfrm>
            <a:off x="1337190" y="673534"/>
            <a:ext cx="9789160" cy="50188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</a:pP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 TURINI TANLASH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49580" algn="ctr">
              <a:lnSpc>
                <a:spcPct val="115000"/>
              </a:lnSpc>
            </a:pP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</a:pP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«Tipi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linii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(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turlari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tugmasi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Agar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 Tipi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linii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» (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turlari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ro‘yxatida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yo‘q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Drugoe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(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punktiga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sichqon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(6-rasmga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.),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       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Zagruzit</a:t>
            </a:r>
            <a:r>
              <a:rPr lang="ru-RU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ь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(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tugmasi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Zagruzit</a:t>
            </a:r>
            <a:r>
              <a:rPr lang="ru-RU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ь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ili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Vigruzit</a:t>
            </a:r>
            <a:r>
              <a:rPr lang="ru-RU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ь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Tip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linii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(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bo‘shatish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dialog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oynasi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yuklanadi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tanlanadi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       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Udalit</a:t>
            </a:r>
            <a:r>
              <a:rPr lang="ru-RU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ь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tashlash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tugmasi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ajratilgan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yo‘qotiladi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       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Teku</a:t>
            </a:r>
            <a:r>
              <a:rPr lang="ru-RU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щ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iy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Joriy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)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tugmasi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joriy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       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Pokazat</a:t>
            </a:r>
            <a:r>
              <a:rPr lang="ru-RU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ь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skrit</a:t>
            </a:r>
            <a:r>
              <a:rPr lang="ru-RU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ь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)/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detali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Ko‘rsatish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bekitish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)/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detallar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tugmasi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formatlanadi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BYLAYER (QATLAM BO‘YICHA)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o‘rnatadigan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BYBLOCK (BLOK BO‘YICHA)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blok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tuzganda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rangni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o‘rnatadigan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Continuous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uzluksiz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o‘rnatadigan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so‘zlar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2560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0B8A0A-A973-D710-8A65-B56C67893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F1E35B1D-DAB2-983A-7F4D-17B9CCA49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32</a:t>
            </a:fld>
            <a:endParaRPr lang="ru-RU" dirty="0"/>
          </a:p>
        </p:txBody>
      </p:sp>
      <p:pic>
        <p:nvPicPr>
          <p:cNvPr id="14338" name="Picture 2">
            <a:extLst>
              <a:ext uri="{FF2B5EF4-FFF2-40B4-BE49-F238E27FC236}">
                <a16:creationId xmlns:a16="http://schemas.microsoft.com/office/drawing/2014/main" id="{49D936EA-86E5-7753-8F67-9DA53167E0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024" y="1024400"/>
            <a:ext cx="5855973" cy="4325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D306D57-8D1F-BA60-563A-D5ECE9B3C12A}"/>
              </a:ext>
            </a:extLst>
          </p:cNvPr>
          <p:cNvSpPr txBox="1"/>
          <p:nvPr/>
        </p:nvSpPr>
        <p:spPr>
          <a:xfrm>
            <a:off x="462400" y="528815"/>
            <a:ext cx="5134610" cy="58003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 TURINI TANLASH ALGORITMI: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obyektlarni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belgilaymiz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«Tipi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linni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(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turlari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«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drugoe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(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Ochilgan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dialogli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oyna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Menedjer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tipov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liniy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» (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Chiziqlar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menedjeri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)da «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Zagruzit</a:t>
            </a:r>
            <a:r>
              <a:rPr lang="ru-RU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ь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(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tugmasini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bosamiz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Ochilgan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ro‘yxatdan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Dashdot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tanlaymiz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Izoh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qo‘shimcha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sozlash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Faktor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masshtabirovaniya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(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Masshtablash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faktori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yacheykasidagi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qiymatni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o‘zgartirish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OK/OK;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Ajratilganni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Esc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klavishini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marta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bosib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yo‘qotiladi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5582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33</a:t>
            </a:fld>
            <a:endParaRPr lang="ru-RU" dirty="0"/>
          </a:p>
        </p:txBody>
      </p:sp>
      <p:sp>
        <p:nvSpPr>
          <p:cNvPr id="7" name="Прямоугольник 112">
            <a:extLst>
              <a:ext uri="{FF2B5EF4-FFF2-40B4-BE49-F238E27FC236}">
                <a16:creationId xmlns:a16="http://schemas.microsoft.com/office/drawing/2014/main" id="{9C8909F7-D927-F740-9836-8F8C8156580D}"/>
              </a:ext>
            </a:extLst>
          </p:cNvPr>
          <p:cNvSpPr/>
          <p:nvPr/>
        </p:nvSpPr>
        <p:spPr>
          <a:xfrm>
            <a:off x="786335" y="2004647"/>
            <a:ext cx="52539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b="1" i="1" dirty="0"/>
              <a:t> 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914" y="1060115"/>
            <a:ext cx="3125082" cy="474784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684455" y="6104621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/>
              <a:t>Kevin</a:t>
            </a:r>
            <a:r>
              <a:rPr lang="ru-RU" sz="1200" dirty="0"/>
              <a:t> V. (2022).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Articulated</a:t>
            </a:r>
            <a:r>
              <a:rPr lang="ru-RU" sz="1200" dirty="0"/>
              <a:t> </a:t>
            </a:r>
            <a:r>
              <a:rPr lang="ru-RU" sz="1200" dirty="0" err="1"/>
              <a:t>Wall</a:t>
            </a:r>
            <a:r>
              <a:rPr lang="ru-RU" sz="1200" dirty="0"/>
              <a:t>, </a:t>
            </a:r>
            <a:r>
              <a:rPr lang="ru-RU" sz="1200" dirty="0" err="1"/>
              <a:t>better</a:t>
            </a:r>
            <a:r>
              <a:rPr lang="ru-RU" sz="1200" dirty="0"/>
              <a:t> </a:t>
            </a:r>
            <a:r>
              <a:rPr lang="ru-RU" sz="1200" dirty="0" err="1"/>
              <a:t>known</a:t>
            </a:r>
            <a:r>
              <a:rPr lang="ru-RU" sz="1200" dirty="0"/>
              <a:t> </a:t>
            </a:r>
            <a:r>
              <a:rPr lang="ru-RU" sz="1200" dirty="0" err="1"/>
              <a:t>as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I-25 </a:t>
            </a:r>
            <a:r>
              <a:rPr lang="ru-RU" sz="1200" dirty="0" err="1"/>
              <a:t>french</a:t>
            </a:r>
            <a:r>
              <a:rPr lang="ru-RU" sz="1200" dirty="0"/>
              <a:t> </a:t>
            </a:r>
            <a:r>
              <a:rPr lang="ru-RU" sz="1200" dirty="0" err="1"/>
              <a:t>fries</a:t>
            </a:r>
            <a:r>
              <a:rPr lang="ru-RU" sz="1200" dirty="0"/>
              <a:t> </a:t>
            </a:r>
            <a:r>
              <a:rPr lang="ru-RU" sz="1200" dirty="0" err="1"/>
              <a:t>by</a:t>
            </a:r>
            <a:r>
              <a:rPr lang="ru-RU" sz="1200" dirty="0"/>
              <a:t> </a:t>
            </a:r>
            <a:r>
              <a:rPr lang="ru-RU" sz="1200" dirty="0" err="1"/>
              <a:t>Herbert</a:t>
            </a:r>
            <a:r>
              <a:rPr lang="ru-RU" sz="1200" dirty="0"/>
              <a:t> </a:t>
            </a:r>
            <a:r>
              <a:rPr lang="ru-RU" sz="1200" dirty="0" err="1"/>
              <a:t>Bayer</a:t>
            </a:r>
            <a:r>
              <a:rPr lang="ru-RU" sz="1200" dirty="0"/>
              <a:t>. </a:t>
            </a:r>
            <a:r>
              <a:rPr lang="ru-RU" sz="1200" dirty="0" err="1"/>
              <a:t>Unsplash</a:t>
            </a:r>
            <a:r>
              <a:rPr lang="ru-RU" sz="1200" dirty="0"/>
              <a:t>. https://unsplash.com/photos/-NUxh4Xop74</a:t>
            </a:r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3A1CDCDE-936E-B964-EC7E-BB996CE17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4B1C42-51B8-52D6-B8B5-100227888720}"/>
              </a:ext>
            </a:extLst>
          </p:cNvPr>
          <p:cNvSpPr txBox="1"/>
          <p:nvPr/>
        </p:nvSpPr>
        <p:spPr>
          <a:xfrm>
            <a:off x="5309665" y="512084"/>
            <a:ext cx="6096000" cy="5163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 QALINLIGINI TANLASH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49580" algn="ctr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</a:pP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qalinligini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«Ves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linii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tugmasi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Ochilgan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ro‘yxatda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qalinlik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o‘lchamini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BYLAYER (QATLAM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rangni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o‘rnatadigan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BYBLOCK (BLOK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blok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tuzganda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rangni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o‘rnatadigan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Continuous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uzluksiz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o‘rnatadigan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so‘zlar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49580" algn="ctr">
              <a:lnSpc>
                <a:spcPct val="115000"/>
              </a:lnSpc>
            </a:pP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QALINLIGINI TANLASH ALGORITMI: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belgilanadi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«Ves 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linii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tugmasi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Ochilgan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ro‘yxatdan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qalinlikni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tanlaymiz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Esc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klavishini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marta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bosib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qalinlikni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yo‘qotamiz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5)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 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en-US" sz="1800" b="1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Veslin</a:t>
            </a:r>
            <a:r>
              <a:rPr lang="en-US" sz="1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tugmasini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bosamiz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86282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9210" y="322669"/>
            <a:ext cx="10515600" cy="701731"/>
          </a:xfrm>
        </p:spPr>
        <p:txBody>
          <a:bodyPr/>
          <a:lstStyle/>
          <a:p>
            <a:pPr algn="ctr"/>
            <a:r>
              <a:rPr lang="en-US" dirty="0" err="1">
                <a:solidFill>
                  <a:schemeClr val="accent1"/>
                </a:solidFill>
              </a:rPr>
              <a:t>Foydalanilgan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adabiyotlar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va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sayt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linklari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34</a:t>
            </a:fld>
            <a:endParaRPr lang="ru-RU" dirty="0"/>
          </a:p>
        </p:txBody>
      </p:sp>
      <p:sp>
        <p:nvSpPr>
          <p:cNvPr id="7" name="Прямоугольник 112">
            <a:extLst>
              <a:ext uri="{FF2B5EF4-FFF2-40B4-BE49-F238E27FC236}">
                <a16:creationId xmlns:a16="http://schemas.microsoft.com/office/drawing/2014/main" id="{9C8909F7-D927-F740-9836-8F8C8156580D}"/>
              </a:ext>
            </a:extLst>
          </p:cNvPr>
          <p:cNvSpPr/>
          <p:nvPr/>
        </p:nvSpPr>
        <p:spPr>
          <a:xfrm>
            <a:off x="786335" y="2004647"/>
            <a:ext cx="52539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b="1" i="1" dirty="0"/>
              <a:t>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948702" y="1283646"/>
            <a:ext cx="562197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Asosiy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adabiyotlar</a:t>
            </a:r>
            <a:br>
              <a:rPr lang="en-US" dirty="0">
                <a:solidFill>
                  <a:schemeClr val="accent2">
                    <a:lumMod val="75000"/>
                  </a:schemeClr>
                </a:solidFill>
              </a:rPr>
            </a:b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US" dirty="0"/>
              <a:t>1</a:t>
            </a:r>
            <a:r>
              <a:rPr lang="uz-Cyrl-UZ" dirty="0"/>
              <a:t>. </a:t>
            </a:r>
            <a:r>
              <a:rPr lang="en-US" dirty="0"/>
              <a:t>Harvey Willard Miller. </a:t>
            </a:r>
            <a:r>
              <a:rPr lang="uz-Cyrl-UZ" dirty="0"/>
              <a:t> Descriptive Geometry</a:t>
            </a:r>
            <a:r>
              <a:rPr lang="en-US" dirty="0"/>
              <a:t>. London, 2013. - 149 pages.</a:t>
            </a:r>
            <a:endParaRPr lang="ru-RU" dirty="0"/>
          </a:p>
          <a:p>
            <a:r>
              <a:rPr lang="en-US" dirty="0"/>
              <a:t>2. William Griswold Smith. Practical </a:t>
            </a:r>
            <a:r>
              <a:rPr lang="uz-Cyrl-UZ" dirty="0"/>
              <a:t>Descriptive Geometry</a:t>
            </a:r>
            <a:r>
              <a:rPr lang="en-US" dirty="0"/>
              <a:t>. London. 2013. - 257 pages.</a:t>
            </a:r>
            <a:endParaRPr lang="ru-RU" dirty="0"/>
          </a:p>
          <a:p>
            <a:r>
              <a:rPr lang="en-US" dirty="0"/>
              <a:t>3. </a:t>
            </a:r>
            <a:r>
              <a:rPr lang="en-US" dirty="0" err="1"/>
              <a:t>Azimov</a:t>
            </a:r>
            <a:r>
              <a:rPr lang="en-US" dirty="0"/>
              <a:t> T.D. </a:t>
            </a:r>
            <a:r>
              <a:rPr lang="en-US" dirty="0" err="1"/>
              <a:t>Chizma</a:t>
            </a:r>
            <a:r>
              <a:rPr lang="en-US" dirty="0"/>
              <a:t> </a:t>
            </a:r>
            <a:r>
              <a:rPr lang="en-US" dirty="0" err="1"/>
              <a:t>geometriya</a:t>
            </a:r>
            <a:r>
              <a:rPr lang="en-US" dirty="0"/>
              <a:t> </a:t>
            </a:r>
            <a:r>
              <a:rPr lang="en-US" dirty="0" err="1"/>
              <a:t>fanidan</a:t>
            </a:r>
            <a:r>
              <a:rPr lang="en-US" dirty="0"/>
              <a:t> </a:t>
            </a:r>
            <a:r>
              <a:rPr lang="en-US" dirty="0" err="1"/>
              <a:t>ma’ruzalar</a:t>
            </a:r>
            <a:r>
              <a:rPr lang="en-US" dirty="0"/>
              <a:t> </a:t>
            </a:r>
            <a:r>
              <a:rPr lang="en-US" dirty="0" err="1"/>
              <a:t>matni</a:t>
            </a:r>
            <a:r>
              <a:rPr lang="en-US" dirty="0"/>
              <a:t>. </a:t>
            </a:r>
            <a:r>
              <a:rPr lang="en-US" dirty="0" err="1"/>
              <a:t>O’quv</a:t>
            </a:r>
            <a:r>
              <a:rPr lang="en-US" dirty="0"/>
              <a:t> </a:t>
            </a:r>
            <a:r>
              <a:rPr lang="en-US" dirty="0" err="1"/>
              <a:t>qo’llanma</a:t>
            </a:r>
            <a:r>
              <a:rPr lang="en-US" dirty="0"/>
              <a:t> </a:t>
            </a:r>
            <a:r>
              <a:rPr lang="uz-Cyrl-UZ" dirty="0"/>
              <a:t>–T.: </a:t>
            </a:r>
            <a:r>
              <a:rPr lang="en-US" dirty="0"/>
              <a:t>TDTU, 2005. - 155 b.</a:t>
            </a:r>
            <a:endParaRPr lang="ru-RU" dirty="0"/>
          </a:p>
          <a:p>
            <a:r>
              <a:rPr lang="en-US" dirty="0"/>
              <a:t>4</a:t>
            </a:r>
            <a:r>
              <a:rPr lang="uz-Cyrl-UZ" dirty="0"/>
              <a:t>.  Murodov Sh. va boshqalar. Chizma geometriya. Oliy o’quv yurtlari uchun darslik.   -T.: ”O’qituvchi”, 2008. - 260 b.</a:t>
            </a:r>
            <a:endParaRPr lang="ru-RU" dirty="0"/>
          </a:p>
          <a:p>
            <a:r>
              <a:rPr lang="ru-RU" dirty="0"/>
              <a:t>5. </a:t>
            </a:r>
            <a:r>
              <a:rPr lang="en-US" dirty="0"/>
              <a:t>L</a:t>
            </a:r>
            <a:r>
              <a:rPr lang="ru-RU" dirty="0"/>
              <a:t>. </a:t>
            </a:r>
            <a:r>
              <a:rPr lang="en-US" dirty="0" err="1"/>
              <a:t>Xeyfes</a:t>
            </a:r>
            <a:r>
              <a:rPr lang="ru-RU" dirty="0"/>
              <a:t> «Инженерная компьютерная графика» СПБ: БХБ. - Петербург.:  2005.</a:t>
            </a:r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802923" y="4844534"/>
            <a:ext cx="34829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Rasmlar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yuklangan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sayt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linki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:</a:t>
            </a:r>
            <a:br>
              <a:rPr lang="en-US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en-US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dirty="0">
                <a:solidFill>
                  <a:schemeClr val="accent2">
                    <a:lumMod val="75000"/>
                  </a:schemeClr>
                </a:solidFill>
                <a:hlinkClick r:id="rId2"/>
              </a:rPr>
              <a:t>https://unsplash.com/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516" y="1283646"/>
            <a:ext cx="3188223" cy="4800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2073185" y="6220038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4"/>
              </a:rPr>
              <a:t>Unsplash</a:t>
            </a:r>
            <a:r>
              <a:rPr lang="en-US" sz="1050" dirty="0">
                <a:hlinkClick r:id="rId4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</p:spTree>
    <p:extLst>
      <p:ext uri="{BB962C8B-B14F-4D97-AF65-F5344CB8AC3E}">
        <p14:creationId xmlns:p14="http://schemas.microsoft.com/office/powerpoint/2010/main" val="39278362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4333" y="357838"/>
            <a:ext cx="10515600" cy="701731"/>
          </a:xfrm>
        </p:spPr>
        <p:txBody>
          <a:bodyPr/>
          <a:lstStyle/>
          <a:p>
            <a:pPr algn="ctr"/>
            <a:r>
              <a:rPr lang="en-US" b="1" dirty="0" err="1">
                <a:solidFill>
                  <a:schemeClr val="accent1"/>
                </a:solidFill>
              </a:rPr>
              <a:t>Chizma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geometriya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va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muhandislik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grafikasi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35</a:t>
            </a:fld>
            <a:endParaRPr lang="ru-RU" dirty="0"/>
          </a:p>
        </p:txBody>
      </p:sp>
      <p:sp>
        <p:nvSpPr>
          <p:cNvPr id="7" name="Прямоугольник 112">
            <a:extLst>
              <a:ext uri="{FF2B5EF4-FFF2-40B4-BE49-F238E27FC236}">
                <a16:creationId xmlns:a16="http://schemas.microsoft.com/office/drawing/2014/main" id="{9C8909F7-D927-F740-9836-8F8C8156580D}"/>
              </a:ext>
            </a:extLst>
          </p:cNvPr>
          <p:cNvSpPr/>
          <p:nvPr/>
        </p:nvSpPr>
        <p:spPr>
          <a:xfrm>
            <a:off x="4865966" y="1960686"/>
            <a:ext cx="52539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b="1" i="1" dirty="0"/>
              <a:t> 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31" y="1318844"/>
            <a:ext cx="3030415" cy="45456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3838548" y="2529826"/>
            <a:ext cx="460716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600" i="1" dirty="0" err="1">
                <a:solidFill>
                  <a:schemeClr val="accent2">
                    <a:lumMod val="75000"/>
                  </a:schemeClr>
                </a:solidFill>
              </a:rPr>
              <a:t>E`tiboringiz</a:t>
            </a:r>
            <a:r>
              <a:rPr lang="en-US" sz="6600" i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6600" i="1" dirty="0" err="1">
                <a:solidFill>
                  <a:schemeClr val="accent2">
                    <a:lumMod val="75000"/>
                  </a:schemeClr>
                </a:solidFill>
              </a:rPr>
              <a:t>uchun</a:t>
            </a:r>
            <a:r>
              <a:rPr lang="en-US" sz="6600" i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6600" i="1" dirty="0" err="1">
                <a:solidFill>
                  <a:schemeClr val="accent2">
                    <a:lumMod val="75000"/>
                  </a:schemeClr>
                </a:solidFill>
              </a:rPr>
              <a:t>rahmat</a:t>
            </a:r>
            <a:r>
              <a:rPr lang="en-US" sz="6600" i="1" dirty="0">
                <a:solidFill>
                  <a:schemeClr val="accent2">
                    <a:lumMod val="75000"/>
                  </a:schemeClr>
                </a:solidFill>
              </a:rPr>
              <a:t>!</a:t>
            </a:r>
            <a:endParaRPr lang="ru-RU" sz="6600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8915" y="1303968"/>
            <a:ext cx="3125082" cy="47478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6256172" y="6212343"/>
            <a:ext cx="6096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100" dirty="0" err="1"/>
              <a:t>Kevin</a:t>
            </a:r>
            <a:r>
              <a:rPr lang="ru-RU" sz="1100" dirty="0"/>
              <a:t> V. (2022). </a:t>
            </a:r>
            <a:r>
              <a:rPr lang="ru-RU" sz="1100" dirty="0" err="1"/>
              <a:t>The</a:t>
            </a:r>
            <a:r>
              <a:rPr lang="ru-RU" sz="1100" dirty="0"/>
              <a:t> </a:t>
            </a:r>
            <a:r>
              <a:rPr lang="ru-RU" sz="1100" dirty="0" err="1"/>
              <a:t>Articulated</a:t>
            </a:r>
            <a:r>
              <a:rPr lang="ru-RU" sz="1100" dirty="0"/>
              <a:t> </a:t>
            </a:r>
            <a:r>
              <a:rPr lang="ru-RU" sz="1100" dirty="0" err="1"/>
              <a:t>Wall</a:t>
            </a:r>
            <a:r>
              <a:rPr lang="ru-RU" sz="1100" dirty="0"/>
              <a:t>, </a:t>
            </a:r>
            <a:r>
              <a:rPr lang="ru-RU" sz="1100" dirty="0" err="1"/>
              <a:t>better</a:t>
            </a:r>
            <a:r>
              <a:rPr lang="ru-RU" sz="1100" dirty="0"/>
              <a:t> </a:t>
            </a:r>
            <a:r>
              <a:rPr lang="ru-RU" sz="1100" dirty="0" err="1"/>
              <a:t>known</a:t>
            </a:r>
            <a:r>
              <a:rPr lang="ru-RU" sz="1100" dirty="0"/>
              <a:t> </a:t>
            </a:r>
            <a:r>
              <a:rPr lang="ru-RU" sz="1100" dirty="0" err="1"/>
              <a:t>as</a:t>
            </a:r>
            <a:r>
              <a:rPr lang="ru-RU" sz="1100" dirty="0"/>
              <a:t> </a:t>
            </a:r>
            <a:r>
              <a:rPr lang="ru-RU" sz="1100" dirty="0" err="1"/>
              <a:t>the</a:t>
            </a:r>
            <a:r>
              <a:rPr lang="ru-RU" sz="1100" dirty="0"/>
              <a:t> I-25 </a:t>
            </a:r>
            <a:r>
              <a:rPr lang="ru-RU" sz="1100" dirty="0" err="1"/>
              <a:t>french</a:t>
            </a:r>
            <a:r>
              <a:rPr lang="ru-RU" sz="1100" dirty="0"/>
              <a:t> </a:t>
            </a:r>
            <a:r>
              <a:rPr lang="ru-RU" sz="1100" dirty="0" err="1"/>
              <a:t>fries</a:t>
            </a:r>
            <a:r>
              <a:rPr lang="ru-RU" sz="1100" dirty="0"/>
              <a:t> </a:t>
            </a:r>
            <a:r>
              <a:rPr lang="ru-RU" sz="1100" dirty="0" err="1"/>
              <a:t>by</a:t>
            </a:r>
            <a:r>
              <a:rPr lang="ru-RU" sz="1100" dirty="0"/>
              <a:t> </a:t>
            </a:r>
            <a:r>
              <a:rPr lang="ru-RU" sz="1100" dirty="0" err="1"/>
              <a:t>Herbert</a:t>
            </a:r>
            <a:r>
              <a:rPr lang="ru-RU" sz="1100" dirty="0"/>
              <a:t> </a:t>
            </a:r>
            <a:r>
              <a:rPr lang="ru-RU" sz="1100" dirty="0" err="1"/>
              <a:t>Bayer</a:t>
            </a:r>
            <a:r>
              <a:rPr lang="ru-RU" sz="1100" dirty="0"/>
              <a:t>. </a:t>
            </a:r>
            <a:r>
              <a:rPr lang="ru-RU" sz="1100" dirty="0" err="1"/>
              <a:t>Unsplash</a:t>
            </a:r>
            <a:r>
              <a:rPr lang="ru-RU" sz="1100" dirty="0"/>
              <a:t>. https://unsplash.com/photos/-NUxh4Xop74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366082" y="6228398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4"/>
              </a:rPr>
              <a:t>Unsplash</a:t>
            </a:r>
            <a:r>
              <a:rPr lang="en-US" sz="1050" dirty="0">
                <a:hlinkClick r:id="rId4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</p:spTree>
    <p:extLst>
      <p:ext uri="{BB962C8B-B14F-4D97-AF65-F5344CB8AC3E}">
        <p14:creationId xmlns:p14="http://schemas.microsoft.com/office/powerpoint/2010/main" val="347983766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IT Pitch deck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51E8"/>
      </a:accent1>
      <a:accent2>
        <a:srgbClr val="367CFF"/>
      </a:accent2>
      <a:accent3>
        <a:srgbClr val="00369B"/>
      </a:accent3>
      <a:accent4>
        <a:srgbClr val="FA3585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4">
      <a:majorFont>
        <a:latin typeface="Oswald"/>
        <a:ea typeface=""/>
        <a:cs typeface=""/>
      </a:majorFont>
      <a:minorFont>
        <a:latin typeface="Oswald Light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695</TotalTime>
  <Words>3842</Words>
  <Application>Microsoft Office PowerPoint</Application>
  <PresentationFormat>Широкоэкранный</PresentationFormat>
  <Paragraphs>262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1" baseType="lpstr">
      <vt:lpstr>Times New Roman</vt:lpstr>
      <vt:lpstr>Oswald</vt:lpstr>
      <vt:lpstr>Arial</vt:lpstr>
      <vt:lpstr>Calibri</vt:lpstr>
      <vt:lpstr>Oswald Light</vt:lpstr>
      <vt:lpstr>Тема Office</vt:lpstr>
      <vt:lpstr>Презентация PowerPoint</vt:lpstr>
      <vt:lpstr>Презентация PowerPoint</vt:lpstr>
      <vt:lpstr>Chizma geometriya va muhandislik grafikasi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Foydalanilgan adabiyotlar va sayt linklari</vt:lpstr>
      <vt:lpstr>Chizma geometriya va muhandislik grafikasi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Ким Воронин</dc:creator>
  <cp:lastModifiedBy>Furkat Dumakhonov</cp:lastModifiedBy>
  <cp:revision>89</cp:revision>
  <dcterms:created xsi:type="dcterms:W3CDTF">2021-03-13T09:42:31Z</dcterms:created>
  <dcterms:modified xsi:type="dcterms:W3CDTF">2023-11-11T17:43:10Z</dcterms:modified>
</cp:coreProperties>
</file>