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77" r:id="rId15"/>
    <p:sldId id="288" r:id="rId16"/>
    <p:sldId id="279" r:id="rId17"/>
    <p:sldId id="284" r:id="rId18"/>
    <p:sldId id="286" r:id="rId19"/>
    <p:sldId id="287" r:id="rId20"/>
    <p:sldId id="285"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81810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034526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166004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C64B73CD-D11E-4D48-9061-8E7F5AFE98AF}" type="datetimeFigureOut">
              <a:rPr lang="ru-RU" smtClean="0"/>
              <a:t>24.09.2023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761614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64B73CD-D11E-4D48-9061-8E7F5AFE98AF}" type="datetimeFigureOut">
              <a:rPr lang="ru-RU" smtClean="0"/>
              <a:t>24.09.2023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651926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C64B73CD-D11E-4D48-9061-8E7F5AFE98AF}" type="datetimeFigureOut">
              <a:rPr lang="ru-RU" smtClean="0"/>
              <a:t>24.09.2023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61682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4B73CD-D11E-4D48-9061-8E7F5AFE98AF}" type="datetimeFigureOut">
              <a:rPr lang="ru-RU" smtClean="0"/>
              <a:t>24.09.2023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956264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64B73CD-D11E-4D48-9061-8E7F5AFE98AF}" type="datetimeFigureOut">
              <a:rPr lang="ru-RU" smtClean="0"/>
              <a:t>24.09.2023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1747506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64B73CD-D11E-4D48-9061-8E7F5AFE98AF}" type="datetimeFigureOut">
              <a:rPr lang="ru-RU" smtClean="0"/>
              <a:t>24.09.2023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095258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C64B73CD-D11E-4D48-9061-8E7F5AFE98AF}" type="datetimeFigureOut">
              <a:rPr lang="ru-RU" smtClean="0"/>
              <a:t>24.09.2023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508944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10680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5849699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492151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2660732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422917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7244219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1500851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C64B73CD-D11E-4D48-9061-8E7F5AFE98AF}" type="datetimeFigureOut">
              <a:rPr lang="ru-RU" smtClean="0"/>
              <a:t>24.09.2023</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2C736AEE-FF28-47E4-8099-5A90634A920F}" type="slidenum">
              <a:rPr lang="ru-RU" smtClean="0"/>
              <a:t>‹#›</a:t>
            </a:fld>
            <a:endParaRPr lang="ru-RU"/>
          </a:p>
        </p:txBody>
      </p:sp>
    </p:spTree>
    <p:extLst>
      <p:ext uri="{BB962C8B-B14F-4D97-AF65-F5344CB8AC3E}">
        <p14:creationId xmlns:p14="http://schemas.microsoft.com/office/powerpoint/2010/main" val="137703664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unsplash.com/photos/mVqTumQH-c0"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unsplash.com/photos/xmWlqeYtcQQ"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unsplash.com/photos/oGafvInnHlY"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02074" y="344978"/>
            <a:ext cx="8001000" cy="2148841"/>
          </a:xfrm>
        </p:spPr>
        <p:txBody>
          <a:bodyPr>
            <a:normAutofit fontScale="90000"/>
          </a:bodyPr>
          <a:lstStyle/>
          <a:p>
            <a:pPr lvl="0" defTabSz="914400">
              <a:spcBef>
                <a:spcPts val="0"/>
              </a:spcBef>
            </a:pPr>
            <a:r>
              <a:rPr lang="uz-Cyrl-UZ"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AVTOMOBILLARDA TASHISH </a:t>
            </a:r>
            <a: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 VA HARAKAT XAVFSIZLIGINI TASHKIL  ETISH </a:t>
            </a:r>
            <a:r>
              <a:rPr lang="uz-Cyrl-UZ"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ASOSLARI</a:t>
            </a:r>
            <a: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
            </a:r>
            <a:b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br>
            <a:endParaRPr lang="ru-RU" dirty="0"/>
          </a:p>
        </p:txBody>
      </p:sp>
      <p:sp>
        <p:nvSpPr>
          <p:cNvPr id="3" name="Подзаголовок 2"/>
          <p:cNvSpPr>
            <a:spLocks noGrp="1"/>
          </p:cNvSpPr>
          <p:nvPr>
            <p:ph type="subTitle" idx="1"/>
          </p:nvPr>
        </p:nvSpPr>
        <p:spPr>
          <a:xfrm>
            <a:off x="202074" y="2139757"/>
            <a:ext cx="6140537" cy="1359901"/>
          </a:xfrm>
        </p:spPr>
        <p:txBody>
          <a:bodyPr>
            <a:normAutofit fontScale="92500" lnSpcReduction="10000"/>
          </a:bodyPr>
          <a:lstStyle/>
          <a:p>
            <a:pPr lvl="0" defTabSz="914400">
              <a:spcBef>
                <a:spcPts val="0"/>
              </a:spcBef>
              <a:spcAft>
                <a:spcPts val="0"/>
              </a:spcAft>
              <a:buClrTx/>
              <a:buSzTx/>
            </a:pP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2</a:t>
            </a:r>
            <a:r>
              <a:rPr lang="en-US" sz="2400" dirty="0" smtClean="0">
                <a:solidFill>
                  <a:prstClr val="white"/>
                </a:solidFill>
                <a:latin typeface="Oswald" pitchFamily="2" charset="-52"/>
                <a:ea typeface="Roboto Condensed" panose="02000000000000000000" pitchFamily="2" charset="0"/>
                <a:cs typeface="Roboto Condensed" panose="02000000000000000000" pitchFamily="2" charset="0"/>
              </a:rPr>
              <a:t> – </a:t>
            </a:r>
            <a:r>
              <a:rPr lang="en-US" sz="2400" dirty="0" err="1" smtClean="0">
                <a:solidFill>
                  <a:prstClr val="white"/>
                </a:solidFill>
                <a:latin typeface="Oswald" pitchFamily="2" charset="-52"/>
                <a:ea typeface="Roboto Condensed" panose="02000000000000000000" pitchFamily="2" charset="0"/>
                <a:cs typeface="Roboto Condensed" panose="02000000000000000000" pitchFamily="2" charset="0"/>
              </a:rPr>
              <a:t>Mavzu</a:t>
            </a:r>
            <a:r>
              <a:rPr lang="en-US" sz="2400" dirty="0" smtClean="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cs typeface="Roboto Condensed" panose="02000000000000000000" pitchFamily="2" charset="0"/>
              </a:rPr>
              <a:t>Avtotransport</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cs typeface="Roboto Condensed" panose="02000000000000000000" pitchFamily="2" charset="0"/>
              </a:rPr>
              <a:t>vositalarining</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cs typeface="Roboto Condensed" panose="02000000000000000000" pitchFamily="2" charset="0"/>
              </a:rPr>
              <a:t>asosiy</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cs typeface="Roboto Condensed" panose="02000000000000000000" pitchFamily="2" charset="0"/>
              </a:rPr>
              <a:t>texnik</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cs typeface="Roboto Condensed" panose="02000000000000000000" pitchFamily="2" charset="0"/>
              </a:rPr>
              <a:t>va</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cs typeface="Roboto Condensed" panose="02000000000000000000" pitchFamily="2" charset="0"/>
              </a:rPr>
              <a:t>ekspluatatsion</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cs typeface="Roboto Condensed" panose="02000000000000000000" pitchFamily="2" charset="0"/>
              </a:rPr>
              <a:t>xarakteristikalari</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cs typeface="Roboto Condensed" panose="02000000000000000000" pitchFamily="2" charset="0"/>
              </a:rPr>
              <a:t>va</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cs typeface="Roboto Condensed" panose="02000000000000000000" pitchFamily="2" charset="0"/>
              </a:rPr>
              <a:t>ularning</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cs typeface="Roboto Condensed" panose="02000000000000000000" pitchFamily="2" charset="0"/>
              </a:rPr>
              <a:t>amaliyotdagi</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cs typeface="Roboto Condensed" panose="02000000000000000000" pitchFamily="2" charset="0"/>
              </a:rPr>
              <a:t>ahamiyati</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a:t>
            </a:r>
            <a:endParaRPr lang="ru-RU" dirty="0"/>
          </a:p>
        </p:txBody>
      </p:sp>
      <p:sp>
        <p:nvSpPr>
          <p:cNvPr id="4" name="TextBox 3">
            <a:extLst>
              <a:ext uri="{FF2B5EF4-FFF2-40B4-BE49-F238E27FC236}">
                <a16:creationId xmlns:a16="http://schemas.microsoft.com/office/drawing/2014/main" id="{4F1E0505-E303-D8ED-6CC0-D70EACE43B47}"/>
              </a:ext>
            </a:extLst>
          </p:cNvPr>
          <p:cNvSpPr txBox="1">
            <a:spLocks/>
          </p:cNvSpPr>
          <p:nvPr/>
        </p:nvSpPr>
        <p:spPr bwMode="gray">
          <a:xfrm>
            <a:off x="313715" y="4119321"/>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smtClean="0">
                <a:solidFill>
                  <a:srgbClr val="FFFF00"/>
                </a:solidFill>
                <a:latin typeface="Oswald Light" pitchFamily="2" charset="-52"/>
                <a:ea typeface="VTB Group Cond Book" panose="020B0506050504020204" pitchFamily="34" charset="77"/>
              </a:rPr>
              <a:t>Prof. </a:t>
            </a:r>
            <a:r>
              <a:rPr lang="en-US" sz="2200" dirty="0" err="1" smtClean="0">
                <a:solidFill>
                  <a:srgbClr val="FFFF00"/>
                </a:solidFill>
                <a:latin typeface="Oswald Light" pitchFamily="2" charset="-52"/>
                <a:ea typeface="VTB Group Cond Book" panose="020B0506050504020204" pitchFamily="34" charset="77"/>
              </a:rPr>
              <a:t>Nurdinov</a:t>
            </a:r>
            <a:r>
              <a:rPr lang="en-US" sz="2200" dirty="0" smtClean="0">
                <a:solidFill>
                  <a:srgbClr val="FFFF00"/>
                </a:solidFill>
                <a:latin typeface="Oswald Light" pitchFamily="2" charset="-52"/>
                <a:ea typeface="VTB Group Cond Book" panose="020B0506050504020204" pitchFamily="34" charset="77"/>
              </a:rPr>
              <a:t> </a:t>
            </a:r>
            <a:r>
              <a:rPr lang="en-US" sz="2200" dirty="0" err="1" smtClean="0">
                <a:solidFill>
                  <a:srgbClr val="FFFF00"/>
                </a:solidFill>
                <a:latin typeface="Oswald Light" pitchFamily="2" charset="-52"/>
                <a:ea typeface="VTB Group Cond Book" panose="020B0506050504020204" pitchFamily="34" charset="77"/>
              </a:rPr>
              <a:t>Murodali</a:t>
            </a:r>
            <a:endParaRPr lang="ru-RU" sz="2200" dirty="0">
              <a:solidFill>
                <a:srgbClr val="FFFF00"/>
              </a:solidFill>
              <a:latin typeface="Oswald Light" pitchFamily="2" charset="-52"/>
              <a:ea typeface="VTB Group Cond Book" panose="020B0506050504020204" pitchFamily="34" charset="77"/>
            </a:endParaRPr>
          </a:p>
        </p:txBody>
      </p:sp>
      <p:sp>
        <p:nvSpPr>
          <p:cNvPr id="5" name="Rounded Rectangle 17">
            <a:extLst>
              <a:ext uri="{FF2B5EF4-FFF2-40B4-BE49-F238E27FC236}">
                <a16:creationId xmlns:a16="http://schemas.microsoft.com/office/drawing/2014/main" id="{6AB33A65-AF4F-1F56-FEAF-DC2BF6049A20}"/>
              </a:ext>
            </a:extLst>
          </p:cNvPr>
          <p:cNvSpPr/>
          <p:nvPr/>
        </p:nvSpPr>
        <p:spPr>
          <a:xfrm>
            <a:off x="313715" y="5217251"/>
            <a:ext cx="3174328" cy="510230"/>
          </a:xfrm>
          <a:prstGeom prst="roundRect">
            <a:avLst/>
          </a:prstGeom>
          <a:solidFill>
            <a:srgbClr val="00369B"/>
          </a:solidFill>
          <a:ln w="12700" cap="flat" cmpd="sng" algn="ctr">
            <a:noFill/>
            <a:prstDash val="solid"/>
            <a:miter lim="800000"/>
          </a:ln>
          <a:effectLst/>
        </p:spPr>
        <p:txBody>
          <a:bodyPr rtlCol="0" anchor="ctr"/>
          <a:lstStyle/>
          <a:p>
            <a:pPr marL="0" marR="0" lvl="0" indent="0" algn="ctr" defTabSz="228600" eaLnBrk="1" fontAlgn="auto" latinLnBrk="0" hangingPunct="1">
              <a:lnSpc>
                <a:spcPct val="100000"/>
              </a:lnSpc>
              <a:spcBef>
                <a:spcPts val="0"/>
              </a:spcBef>
              <a:spcAft>
                <a:spcPts val="0"/>
              </a:spcAft>
              <a:buClrTx/>
              <a:buSzTx/>
              <a:buFontTx/>
              <a:buNone/>
              <a:tabLst/>
              <a:defRPr/>
            </a:pPr>
            <a:endParaRPr kumimoji="0" lang="ru-RU" sz="900" b="0" i="0" u="none" strike="noStrike" kern="0" cap="none" spc="0" normalizeH="0" baseline="0" noProof="0" dirty="0">
              <a:ln>
                <a:noFill/>
              </a:ln>
              <a:solidFill>
                <a:srgbClr val="FFFFFF"/>
              </a:solidFill>
              <a:effectLst/>
              <a:uLnTx/>
              <a:uFillTx/>
              <a:latin typeface="Oswald Light" pitchFamily="2" charset="-52"/>
            </a:endParaRPr>
          </a:p>
        </p:txBody>
      </p:sp>
      <p:sp>
        <p:nvSpPr>
          <p:cNvPr id="6" name="TextBox 5">
            <a:extLst>
              <a:ext uri="{FF2B5EF4-FFF2-40B4-BE49-F238E27FC236}">
                <a16:creationId xmlns:a16="http://schemas.microsoft.com/office/drawing/2014/main" id="{E85399D5-B759-F1E3-BA76-36685FD6CB58}"/>
              </a:ext>
            </a:extLst>
          </p:cNvPr>
          <p:cNvSpPr txBox="1">
            <a:spLocks/>
          </p:cNvSpPr>
          <p:nvPr/>
        </p:nvSpPr>
        <p:spPr bwMode="gray">
          <a:xfrm>
            <a:off x="627155" y="5334046"/>
            <a:ext cx="2775319" cy="276999"/>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dirty="0" err="1" smtClean="0">
                <a:solidFill>
                  <a:prstClr val="white"/>
                </a:solidFill>
                <a:latin typeface="Oswald Light" pitchFamily="2" charset="-52"/>
                <a:ea typeface="VTB Group Cond Book" panose="020B0506050504020204" pitchFamily="34" charset="77"/>
              </a:rPr>
              <a:t>AndMI</a:t>
            </a:r>
            <a:r>
              <a:rPr lang="en-US" dirty="0" smtClean="0">
                <a:solidFill>
                  <a:prstClr val="white"/>
                </a:solidFill>
                <a:latin typeface="Oswald Light" pitchFamily="2" charset="-52"/>
                <a:ea typeface="VTB Group Cond Book" panose="020B0506050504020204" pitchFamily="34" charset="77"/>
              </a:rPr>
              <a:t>   2023-2024</a:t>
            </a:r>
            <a:endParaRPr lang="ru-RU" dirty="0">
              <a:solidFill>
                <a:prstClr val="white"/>
              </a:solidFill>
              <a:latin typeface="Oswald Light" pitchFamily="2" charset="-52"/>
              <a:ea typeface="VTB Group Cond Book" panose="020B0506050504020204" pitchFamily="34" charset="77"/>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163732" y="641929"/>
            <a:ext cx="6028267" cy="6216072"/>
          </a:xfrm>
          <a:prstGeom prst="rtTriangle">
            <a:avLst/>
          </a:prstGeom>
        </p:spPr>
      </p:pic>
      <p:sp>
        <p:nvSpPr>
          <p:cNvPr id="8" name="Прямоугольник 7"/>
          <p:cNvSpPr/>
          <p:nvPr/>
        </p:nvSpPr>
        <p:spPr>
          <a:xfrm rot="18843338">
            <a:off x="3798674" y="2614555"/>
            <a:ext cx="6096000" cy="120032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8100000" scaled="1"/>
            <a:tileRect/>
          </a:gra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a:spAutoFit/>
          </a:bodyPr>
          <a:lstStyle/>
          <a:p>
            <a:pPr lvl="0"/>
            <a:r>
              <a:rPr lang="en-US" dirty="0">
                <a:solidFill>
                  <a:prstClr val="white"/>
                </a:solidFill>
                <a:latin typeface="Oswald" pitchFamily="2" charset="-52"/>
                <a:ea typeface="Roboto Condensed" panose="02000000000000000000" pitchFamily="2" charset="0"/>
                <a:cs typeface="Roboto Condensed" panose="02000000000000000000" pitchFamily="2" charset="0"/>
              </a:rPr>
              <a:t>[Organizing vehicle transportation and traffic safety] </a:t>
            </a:r>
            <a:r>
              <a:rPr lang="en-US" dirty="0" smtClean="0">
                <a:solidFill>
                  <a:prstClr val="white"/>
                </a:solidFill>
                <a:latin typeface="Oswald" pitchFamily="2" charset="-52"/>
                <a:ea typeface="Roboto Condensed" panose="02000000000000000000" pitchFamily="2" charset="0"/>
                <a:cs typeface="Roboto Condensed" panose="02000000000000000000" pitchFamily="2" charset="0"/>
              </a:rPr>
              <a:t>week2 </a:t>
            </a:r>
            <a:r>
              <a:rPr lang="en-US" dirty="0">
                <a:solidFill>
                  <a:prstClr val="white"/>
                </a:solidFill>
                <a:latin typeface="Oswald" pitchFamily="2" charset="-52"/>
                <a:ea typeface="Roboto Condensed" panose="02000000000000000000" pitchFamily="2" charset="0"/>
                <a:cs typeface="Roboto Condensed" panose="02000000000000000000" pitchFamily="2" charset="0"/>
              </a:rPr>
              <a:t>- </a:t>
            </a:r>
            <a:r>
              <a:rPr lang="en-US" dirty="0"/>
              <a:t>The main technical and operational characteristics of motor vehicles and their importance in practice.</a:t>
            </a:r>
            <a:endParaRPr lang="en-US" dirty="0">
              <a:solidFill>
                <a:prstClr val="white"/>
              </a:solidFill>
              <a:latin typeface="Oswald" pitchFamily="2" charset="-52"/>
              <a:ea typeface="Roboto Condensed" panose="02000000000000000000" pitchFamily="2" charset="0"/>
              <a:cs typeface="Roboto Condensed" panose="02000000000000000000" pitchFamily="2" charset="0"/>
            </a:endParaRPr>
          </a:p>
        </p:txBody>
      </p:sp>
    </p:spTree>
    <p:extLst>
      <p:ext uri="{BB962C8B-B14F-4D97-AF65-F5344CB8AC3E}">
        <p14:creationId xmlns:p14="http://schemas.microsoft.com/office/powerpoint/2010/main" val="3746454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2494" y="4587084"/>
            <a:ext cx="8534400" cy="1507067"/>
          </a:xfrm>
        </p:spPr>
        <p:txBody>
          <a:bodyPr>
            <a:noAutofit/>
          </a:bodyPr>
          <a:lstStyle/>
          <a:p>
            <a:pPr hangingPunct="0"/>
            <a:r>
              <a:rPr lang="uz-Cyrl-UZ" sz="2400" b="1" dirty="0" smtClean="0"/>
              <a:t>Tayanch so`zlar:</a:t>
            </a:r>
            <a:r>
              <a:rPr lang="ru-RU" sz="2400" dirty="0" smtClean="0"/>
              <a:t/>
            </a:r>
            <a:br>
              <a:rPr lang="ru-RU" sz="2400" dirty="0" smtClean="0"/>
            </a:br>
            <a:r>
              <a:rPr lang="en-US" sz="2400" dirty="0"/>
              <a:t/>
            </a:r>
            <a:br>
              <a:rPr lang="en-US" sz="2400" dirty="0"/>
            </a:br>
            <a:r>
              <a:rPr lang="en-US" sz="2400" dirty="0"/>
              <a:t>T</a:t>
            </a:r>
            <a:r>
              <a:rPr lang="ru-RU" sz="2400" dirty="0"/>
              <a:t>е</a:t>
            </a:r>
            <a:r>
              <a:rPr lang="en-US" sz="2400" dirty="0" err="1"/>
              <a:t>xnik</a:t>
            </a:r>
            <a:r>
              <a:rPr lang="en-US" sz="2400" dirty="0"/>
              <a:t> </a:t>
            </a:r>
            <a:r>
              <a:rPr lang="en-US" sz="2400" dirty="0" err="1"/>
              <a:t>tayyorgarlik</a:t>
            </a:r>
            <a:r>
              <a:rPr lang="en-US" sz="2400" dirty="0"/>
              <a:t> </a:t>
            </a:r>
            <a:r>
              <a:rPr lang="en-US" sz="2400" dirty="0" err="1"/>
              <a:t>koeffitsi</a:t>
            </a:r>
            <a:r>
              <a:rPr lang="ru-RU" sz="2400" dirty="0"/>
              <a:t>е</a:t>
            </a:r>
            <a:r>
              <a:rPr lang="en-US" sz="2400" dirty="0" err="1"/>
              <a:t>nti</a:t>
            </a:r>
            <a:r>
              <a:rPr lang="en-US" sz="2400" dirty="0"/>
              <a:t>, </a:t>
            </a:r>
            <a:r>
              <a:rPr lang="en-US" sz="2400" dirty="0" err="1"/>
              <a:t>Saroydan</a:t>
            </a:r>
            <a:r>
              <a:rPr lang="en-US" sz="2400" dirty="0"/>
              <a:t> </a:t>
            </a:r>
            <a:r>
              <a:rPr lang="en-US" sz="2400" dirty="0" err="1"/>
              <a:t>foydalanish</a:t>
            </a:r>
            <a:r>
              <a:rPr lang="en-US" sz="2400" dirty="0"/>
              <a:t> </a:t>
            </a:r>
            <a:r>
              <a:rPr lang="en-US" sz="2400" dirty="0" err="1"/>
              <a:t>koeffitsienti</a:t>
            </a:r>
            <a:r>
              <a:rPr lang="en-US" sz="2400" dirty="0"/>
              <a:t>, </a:t>
            </a:r>
            <a:r>
              <a:rPr lang="en-US" sz="2400" dirty="0" err="1"/>
              <a:t>Umumiy</a:t>
            </a:r>
            <a:r>
              <a:rPr lang="en-US" sz="2400" dirty="0"/>
              <a:t> yuk </a:t>
            </a:r>
            <a:r>
              <a:rPr lang="en-US" sz="2400" dirty="0" err="1"/>
              <a:t>ko`tarish</a:t>
            </a:r>
            <a:r>
              <a:rPr lang="en-US" sz="2400" dirty="0"/>
              <a:t> </a:t>
            </a:r>
            <a:r>
              <a:rPr lang="en-US" sz="2400" dirty="0" err="1"/>
              <a:t>qobiliyati</a:t>
            </a:r>
            <a:r>
              <a:rPr lang="en-US" sz="2400" dirty="0"/>
              <a:t>, </a:t>
            </a:r>
            <a:r>
              <a:rPr lang="en-US" sz="2400" dirty="0" err="1"/>
              <a:t>Umumiy</a:t>
            </a:r>
            <a:r>
              <a:rPr lang="en-US" sz="2400" dirty="0"/>
              <a:t> </a:t>
            </a:r>
            <a:r>
              <a:rPr lang="en-US" sz="2400" dirty="0" err="1"/>
              <a:t>passajir</a:t>
            </a:r>
            <a:r>
              <a:rPr lang="en-US" sz="2400" dirty="0"/>
              <a:t> </a:t>
            </a:r>
            <a:r>
              <a:rPr lang="en-US" sz="2400" dirty="0" err="1"/>
              <a:t>o`rindig`i</a:t>
            </a:r>
            <a:r>
              <a:rPr lang="en-US" sz="2400" dirty="0"/>
              <a:t>, </a:t>
            </a:r>
            <a:r>
              <a:rPr lang="en-US" sz="2400" dirty="0" err="1"/>
              <a:t>Xarakatdagi</a:t>
            </a:r>
            <a:r>
              <a:rPr lang="en-US" sz="2400" dirty="0"/>
              <a:t>  </a:t>
            </a:r>
            <a:r>
              <a:rPr lang="en-US" sz="2400" dirty="0" err="1"/>
              <a:t>tarkibni</a:t>
            </a:r>
            <a:r>
              <a:rPr lang="en-US" sz="2400" dirty="0"/>
              <a:t> </a:t>
            </a:r>
            <a:r>
              <a:rPr lang="en-US" sz="2400" dirty="0" err="1"/>
              <a:t>statik</a:t>
            </a:r>
            <a:r>
              <a:rPr lang="en-US" sz="2400" dirty="0"/>
              <a:t> , </a:t>
            </a:r>
            <a:r>
              <a:rPr lang="en-US" sz="2400" dirty="0" err="1"/>
              <a:t>dinamik</a:t>
            </a:r>
            <a:r>
              <a:rPr lang="en-US" sz="2400" dirty="0"/>
              <a:t> </a:t>
            </a:r>
            <a:r>
              <a:rPr lang="en-US" sz="2400" dirty="0" err="1"/>
              <a:t>koeffitsi</a:t>
            </a:r>
            <a:r>
              <a:rPr lang="ru-RU" sz="2400" dirty="0"/>
              <a:t>е</a:t>
            </a:r>
            <a:r>
              <a:rPr lang="en-US" sz="2400" dirty="0" err="1"/>
              <a:t>nti</a:t>
            </a:r>
            <a:r>
              <a:rPr lang="en-US" sz="2400" dirty="0"/>
              <a:t>, </a:t>
            </a:r>
            <a:r>
              <a:rPr lang="en-US" sz="2400" dirty="0" err="1"/>
              <a:t>Yo`ldan</a:t>
            </a:r>
            <a:r>
              <a:rPr lang="en-US" sz="2400" dirty="0"/>
              <a:t> </a:t>
            </a:r>
            <a:r>
              <a:rPr lang="en-US" sz="2400" dirty="0" err="1"/>
              <a:t>foydalanish</a:t>
            </a:r>
            <a:r>
              <a:rPr lang="en-US" sz="2400" dirty="0"/>
              <a:t> </a:t>
            </a:r>
            <a:r>
              <a:rPr lang="en-US" sz="2400" dirty="0" err="1"/>
              <a:t>koeffitsi</a:t>
            </a:r>
            <a:r>
              <a:rPr lang="ru-RU" sz="2400" dirty="0"/>
              <a:t>е</a:t>
            </a:r>
            <a:r>
              <a:rPr lang="en-US" sz="2400" dirty="0" err="1"/>
              <a:t>nti</a:t>
            </a:r>
            <a:r>
              <a:rPr lang="en-US" sz="2400" dirty="0"/>
              <a:t>, </a:t>
            </a:r>
            <a:r>
              <a:rPr lang="en-US" sz="2400" dirty="0" err="1"/>
              <a:t>Topshirikdagi</a:t>
            </a:r>
            <a:r>
              <a:rPr lang="en-US" sz="2400" dirty="0"/>
              <a:t> </a:t>
            </a:r>
            <a:r>
              <a:rPr lang="en-US" sz="2400" dirty="0" err="1"/>
              <a:t>vaqt</a:t>
            </a:r>
            <a:r>
              <a:rPr lang="en-US" sz="2400" dirty="0"/>
              <a:t>, </a:t>
            </a:r>
            <a:r>
              <a:rPr lang="en-US" sz="2400" dirty="0" err="1"/>
              <a:t>Ishlatish</a:t>
            </a:r>
            <a:r>
              <a:rPr lang="en-US" sz="2400" dirty="0"/>
              <a:t> t</a:t>
            </a:r>
            <a:r>
              <a:rPr lang="ru-RU" sz="2400" dirty="0"/>
              <a:t>е</a:t>
            </a:r>
            <a:r>
              <a:rPr lang="en-US" sz="2400" dirty="0" err="1"/>
              <a:t>zligi</a:t>
            </a:r>
            <a:r>
              <a:rPr lang="en-US" sz="2400" dirty="0"/>
              <a:t>, </a:t>
            </a:r>
            <a:r>
              <a:rPr lang="en-US" sz="2400" dirty="0" err="1"/>
              <a:t>Kunlik</a:t>
            </a:r>
            <a:r>
              <a:rPr lang="en-US" sz="2400" dirty="0"/>
              <a:t> </a:t>
            </a:r>
            <a:r>
              <a:rPr lang="en-US" sz="2400" dirty="0" err="1"/>
              <a:t>unumdorligi</a:t>
            </a:r>
            <a:r>
              <a:rPr lang="en-US" sz="2400" dirty="0"/>
              <a:t>, T</a:t>
            </a:r>
            <a:r>
              <a:rPr lang="ru-RU" sz="2400" dirty="0"/>
              <a:t>е</a:t>
            </a:r>
            <a:r>
              <a:rPr lang="en-US" sz="2400" dirty="0"/>
              <a:t>ng </a:t>
            </a:r>
            <a:r>
              <a:rPr lang="en-US" sz="2400" dirty="0" err="1"/>
              <a:t>baxoli</a:t>
            </a:r>
            <a:r>
              <a:rPr lang="en-US" sz="2400" dirty="0"/>
              <a:t> </a:t>
            </a:r>
            <a:r>
              <a:rPr lang="en-US" sz="2400" dirty="0" err="1"/>
              <a:t>masofa</a:t>
            </a:r>
            <a:r>
              <a:rPr lang="en-US" sz="2400" dirty="0"/>
              <a:t>.</a:t>
            </a:r>
            <a:r>
              <a:rPr lang="ru-RU" sz="2400" dirty="0" smtClean="0"/>
              <a:t/>
            </a:r>
            <a:br>
              <a:rPr lang="ru-RU" sz="2400" dirty="0" smtClean="0"/>
            </a:br>
            <a:endParaRPr lang="ru-RU" sz="2400" dirty="0"/>
          </a:p>
        </p:txBody>
      </p:sp>
      <p:sp>
        <p:nvSpPr>
          <p:cNvPr id="3" name="Объект 2"/>
          <p:cNvSpPr>
            <a:spLocks noGrp="1"/>
          </p:cNvSpPr>
          <p:nvPr>
            <p:ph idx="1"/>
          </p:nvPr>
        </p:nvSpPr>
        <p:spPr>
          <a:xfrm>
            <a:off x="2944812" y="194733"/>
            <a:ext cx="8534400" cy="3615267"/>
          </a:xfrm>
        </p:spPr>
        <p:txBody>
          <a:bodyPr>
            <a:normAutofit/>
          </a:bodyPr>
          <a:lstStyle/>
          <a:p>
            <a:r>
              <a:rPr lang="en-US" b="1" dirty="0" err="1">
                <a:solidFill>
                  <a:schemeClr val="tx1"/>
                </a:solidFill>
              </a:rPr>
              <a:t>Rеja</a:t>
            </a:r>
            <a:r>
              <a:rPr lang="en-US" b="1" dirty="0">
                <a:solidFill>
                  <a:schemeClr val="tx1"/>
                </a:solidFill>
              </a:rPr>
              <a:t>:</a:t>
            </a:r>
            <a:endParaRPr lang="ru-RU" dirty="0">
              <a:solidFill>
                <a:schemeClr val="tx1"/>
              </a:solidFill>
            </a:endParaRPr>
          </a:p>
          <a:p>
            <a:r>
              <a:rPr lang="en-US" dirty="0"/>
              <a:t>2.1. </a:t>
            </a:r>
            <a:r>
              <a:rPr lang="en-US" dirty="0" err="1"/>
              <a:t>Umumiy</a:t>
            </a:r>
            <a:r>
              <a:rPr lang="en-US" dirty="0"/>
              <a:t> </a:t>
            </a:r>
            <a:r>
              <a:rPr lang="en-US" dirty="0" err="1"/>
              <a:t>tushinchalar</a:t>
            </a:r>
            <a:r>
              <a:rPr lang="en-US" dirty="0"/>
              <a:t>. </a:t>
            </a:r>
            <a:r>
              <a:rPr lang="en-US" dirty="0" err="1"/>
              <a:t>Avtomobil</a:t>
            </a:r>
            <a:r>
              <a:rPr lang="en-US" dirty="0"/>
              <a:t> </a:t>
            </a:r>
            <a:r>
              <a:rPr lang="en-US" dirty="0" err="1"/>
              <a:t>saroyidan</a:t>
            </a:r>
            <a:r>
              <a:rPr lang="en-US" dirty="0"/>
              <a:t> </a:t>
            </a:r>
            <a:r>
              <a:rPr lang="en-US" dirty="0" err="1"/>
              <a:t>foydalanish</a:t>
            </a:r>
            <a:r>
              <a:rPr lang="en-US" dirty="0"/>
              <a:t> </a:t>
            </a:r>
            <a:r>
              <a:rPr lang="en-US" dirty="0" err="1"/>
              <a:t>va</a:t>
            </a:r>
            <a:r>
              <a:rPr lang="en-US" dirty="0"/>
              <a:t> </a:t>
            </a:r>
            <a:r>
              <a:rPr lang="en-US" dirty="0" err="1"/>
              <a:t>uning</a:t>
            </a:r>
            <a:r>
              <a:rPr lang="en-US" dirty="0"/>
              <a:t> </a:t>
            </a:r>
            <a:r>
              <a:rPr lang="en-US" dirty="0" err="1"/>
              <a:t>tarkibi</a:t>
            </a:r>
            <a:r>
              <a:rPr lang="en-US" dirty="0"/>
              <a:t> </a:t>
            </a:r>
            <a:r>
              <a:rPr lang="en-US" dirty="0" err="1"/>
              <a:t>va</a:t>
            </a:r>
            <a:r>
              <a:rPr lang="en-US" dirty="0"/>
              <a:t> </a:t>
            </a:r>
            <a:r>
              <a:rPr lang="en-US" dirty="0" err="1"/>
              <a:t>quvvati</a:t>
            </a:r>
            <a:r>
              <a:rPr lang="en-US" dirty="0"/>
              <a:t>. </a:t>
            </a:r>
            <a:endParaRPr lang="ru-RU" dirty="0"/>
          </a:p>
          <a:p>
            <a:r>
              <a:rPr lang="ru-RU" dirty="0"/>
              <a:t>2.2.Avtomobillardan </a:t>
            </a:r>
            <a:r>
              <a:rPr lang="ru-RU" dirty="0" err="1"/>
              <a:t>yuk</a:t>
            </a:r>
            <a:r>
              <a:rPr lang="ru-RU" dirty="0"/>
              <a:t> </a:t>
            </a:r>
            <a:r>
              <a:rPr lang="ru-RU" dirty="0" err="1"/>
              <a:t>va</a:t>
            </a:r>
            <a:r>
              <a:rPr lang="ru-RU" dirty="0"/>
              <a:t> </a:t>
            </a:r>
            <a:r>
              <a:rPr lang="ru-RU" dirty="0" err="1"/>
              <a:t>passajirlarni</a:t>
            </a:r>
            <a:r>
              <a:rPr lang="ru-RU" dirty="0"/>
              <a:t> </a:t>
            </a:r>
            <a:r>
              <a:rPr lang="ru-RU" dirty="0" err="1"/>
              <a:t>tashishda</a:t>
            </a:r>
            <a:r>
              <a:rPr lang="ru-RU" dirty="0"/>
              <a:t> </a:t>
            </a:r>
            <a:r>
              <a:rPr lang="ru-RU" dirty="0" err="1"/>
              <a:t>foydalanish</a:t>
            </a:r>
            <a:r>
              <a:rPr lang="ru-RU" dirty="0"/>
              <a:t> </a:t>
            </a:r>
            <a:r>
              <a:rPr lang="ru-RU" dirty="0" err="1"/>
              <a:t>ko’rsatkichlari</a:t>
            </a:r>
            <a:r>
              <a:rPr lang="ru-RU" dirty="0"/>
              <a:t>. </a:t>
            </a:r>
          </a:p>
          <a:p>
            <a:r>
              <a:rPr lang="ru-RU" dirty="0"/>
              <a:t>2.3. </a:t>
            </a:r>
            <a:r>
              <a:rPr lang="ru-RU" dirty="0" err="1"/>
              <a:t>Transport</a:t>
            </a:r>
            <a:r>
              <a:rPr lang="ru-RU" dirty="0"/>
              <a:t> </a:t>
            </a:r>
            <a:r>
              <a:rPr lang="ru-RU" dirty="0" err="1"/>
              <a:t>vositasining</a:t>
            </a:r>
            <a:r>
              <a:rPr lang="ru-RU" dirty="0"/>
              <a:t> </a:t>
            </a:r>
            <a:r>
              <a:rPr lang="ru-RU" dirty="0" err="1"/>
              <a:t>ish</a:t>
            </a:r>
            <a:r>
              <a:rPr lang="ru-RU" dirty="0"/>
              <a:t> </a:t>
            </a:r>
            <a:r>
              <a:rPr lang="ru-RU" dirty="0" err="1"/>
              <a:t>rejimi</a:t>
            </a:r>
            <a:r>
              <a:rPr lang="ru-RU" dirty="0"/>
              <a:t>. </a:t>
            </a:r>
            <a:r>
              <a:rPr lang="ru-RU" dirty="0" err="1"/>
              <a:t>Harakat</a:t>
            </a:r>
            <a:r>
              <a:rPr lang="ru-RU" dirty="0"/>
              <a:t> </a:t>
            </a:r>
            <a:r>
              <a:rPr lang="ru-RU" dirty="0" err="1"/>
              <a:t>tezliklari</a:t>
            </a:r>
            <a:r>
              <a:rPr lang="ru-RU" dirty="0"/>
              <a:t>. </a:t>
            </a:r>
          </a:p>
          <a:p>
            <a:endParaRPr lang="ru-RU" dirty="0">
              <a:solidFill>
                <a:schemeClr val="tx1"/>
              </a:solidFill>
            </a:endParaRPr>
          </a:p>
        </p:txBody>
      </p:sp>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l="35386"/>
          <a:stretch/>
        </p:blipFill>
        <p:spPr>
          <a:xfrm>
            <a:off x="502180" y="191851"/>
            <a:ext cx="2442632" cy="25202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Прямоугольник 3"/>
          <p:cNvSpPr/>
          <p:nvPr/>
        </p:nvSpPr>
        <p:spPr>
          <a:xfrm>
            <a:off x="562494" y="2995440"/>
            <a:ext cx="6096000" cy="461665"/>
          </a:xfrm>
          <a:prstGeom prst="rect">
            <a:avLst/>
          </a:prstGeom>
        </p:spPr>
        <p:txBody>
          <a:bodyPr>
            <a:spAutoFit/>
          </a:bodyPr>
          <a:lstStyle/>
          <a:p>
            <a:r>
              <a:rPr lang="ru-RU" sz="1200" dirty="0" err="1">
                <a:solidFill>
                  <a:schemeClr val="accent6"/>
                </a:solidFill>
              </a:rPr>
              <a:t>Henderson</a:t>
            </a:r>
            <a:r>
              <a:rPr lang="ru-RU" sz="1200" dirty="0">
                <a:solidFill>
                  <a:schemeClr val="accent6"/>
                </a:solidFill>
              </a:rPr>
              <a:t> K. (</a:t>
            </a:r>
            <a:r>
              <a:rPr lang="ru-RU" sz="1200" dirty="0" err="1">
                <a:solidFill>
                  <a:schemeClr val="accent6"/>
                </a:solidFill>
              </a:rPr>
              <a:t>Published</a:t>
            </a:r>
            <a:r>
              <a:rPr lang="ru-RU" sz="1200" dirty="0">
                <a:solidFill>
                  <a:schemeClr val="accent6"/>
                </a:solidFill>
              </a:rPr>
              <a:t> </a:t>
            </a:r>
            <a:r>
              <a:rPr lang="ru-RU" sz="1200" dirty="0" err="1">
                <a:solidFill>
                  <a:schemeClr val="accent6"/>
                </a:solidFill>
              </a:rPr>
              <a:t>on</a:t>
            </a:r>
            <a:r>
              <a:rPr lang="ru-RU" sz="1200" dirty="0">
                <a:solidFill>
                  <a:schemeClr val="accent6"/>
                </a:solidFill>
              </a:rPr>
              <a:t> </a:t>
            </a:r>
            <a:r>
              <a:rPr lang="ru-RU" sz="1200" dirty="0" err="1">
                <a:solidFill>
                  <a:schemeClr val="accent6"/>
                </a:solidFill>
              </a:rPr>
              <a:t>November</a:t>
            </a:r>
            <a:r>
              <a:rPr lang="ru-RU" sz="1200" dirty="0">
                <a:solidFill>
                  <a:schemeClr val="accent6"/>
                </a:solidFill>
              </a:rPr>
              <a:t> 5, 2015). </a:t>
            </a:r>
            <a:r>
              <a:rPr lang="ru-RU" sz="1200" dirty="0" err="1">
                <a:solidFill>
                  <a:schemeClr val="accent6"/>
                </a:solidFill>
              </a:rPr>
              <a:t>Pink</a:t>
            </a:r>
            <a:r>
              <a:rPr lang="ru-RU" sz="1200" dirty="0">
                <a:solidFill>
                  <a:schemeClr val="accent6"/>
                </a:solidFill>
              </a:rPr>
              <a:t> </a:t>
            </a:r>
            <a:r>
              <a:rPr lang="ru-RU" sz="1200" dirty="0" err="1">
                <a:solidFill>
                  <a:schemeClr val="accent6"/>
                </a:solidFill>
              </a:rPr>
              <a:t>Japanese</a:t>
            </a:r>
            <a:r>
              <a:rPr lang="ru-RU" sz="1200" dirty="0">
                <a:solidFill>
                  <a:schemeClr val="accent6"/>
                </a:solidFill>
              </a:rPr>
              <a:t> </a:t>
            </a:r>
            <a:r>
              <a:rPr lang="ru-RU" sz="1200" dirty="0" err="1">
                <a:solidFill>
                  <a:schemeClr val="accent6"/>
                </a:solidFill>
              </a:rPr>
              <a:t>truck</a:t>
            </a:r>
            <a:r>
              <a:rPr lang="ru-RU" sz="1200" dirty="0">
                <a:solidFill>
                  <a:schemeClr val="accent6"/>
                </a:solidFill>
              </a:rPr>
              <a:t>. </a:t>
            </a:r>
            <a:r>
              <a:rPr lang="ru-RU" sz="1200" dirty="0" err="1">
                <a:solidFill>
                  <a:schemeClr val="accent6"/>
                </a:solidFill>
              </a:rPr>
              <a:t>Free</a:t>
            </a:r>
            <a:r>
              <a:rPr lang="ru-RU" sz="1200" dirty="0">
                <a:solidFill>
                  <a:schemeClr val="accent6"/>
                </a:solidFill>
              </a:rPr>
              <a:t> </a:t>
            </a:r>
            <a:r>
              <a:rPr lang="ru-RU" sz="1200" dirty="0" err="1">
                <a:solidFill>
                  <a:schemeClr val="accent6"/>
                </a:solidFill>
              </a:rPr>
              <a:t>to</a:t>
            </a:r>
            <a:r>
              <a:rPr lang="ru-RU" sz="1200" dirty="0">
                <a:solidFill>
                  <a:schemeClr val="accent6"/>
                </a:solidFill>
              </a:rPr>
              <a:t> </a:t>
            </a:r>
            <a:r>
              <a:rPr lang="ru-RU" sz="1200" dirty="0" err="1">
                <a:solidFill>
                  <a:schemeClr val="accent6"/>
                </a:solidFill>
              </a:rPr>
              <a:t>use</a:t>
            </a:r>
            <a:r>
              <a:rPr lang="ru-RU" sz="1200" dirty="0">
                <a:solidFill>
                  <a:schemeClr val="accent6"/>
                </a:solidFill>
              </a:rPr>
              <a:t> </a:t>
            </a:r>
            <a:r>
              <a:rPr lang="ru-RU" sz="1200" dirty="0" err="1">
                <a:solidFill>
                  <a:schemeClr val="accent6"/>
                </a:solidFill>
              </a:rPr>
              <a:t>under</a:t>
            </a:r>
            <a:r>
              <a:rPr lang="ru-RU" sz="1200" dirty="0">
                <a:solidFill>
                  <a:schemeClr val="accent6"/>
                </a:solidFill>
              </a:rPr>
              <a:t> </a:t>
            </a:r>
            <a:r>
              <a:rPr lang="ru-RU" sz="1200" dirty="0" err="1">
                <a:solidFill>
                  <a:schemeClr val="accent6"/>
                </a:solidFill>
              </a:rPr>
              <a:t>the</a:t>
            </a:r>
            <a:r>
              <a:rPr lang="ru-RU" sz="1200" dirty="0">
                <a:solidFill>
                  <a:schemeClr val="accent6"/>
                </a:solidFill>
              </a:rPr>
              <a:t> </a:t>
            </a:r>
            <a:r>
              <a:rPr lang="ru-RU" sz="1200" dirty="0" err="1">
                <a:solidFill>
                  <a:schemeClr val="accent6"/>
                </a:solidFill>
              </a:rPr>
              <a:t>Unsplash</a:t>
            </a:r>
            <a:r>
              <a:rPr lang="ru-RU" sz="1200" dirty="0">
                <a:solidFill>
                  <a:schemeClr val="accent6"/>
                </a:solidFill>
              </a:rPr>
              <a:t> </a:t>
            </a:r>
            <a:r>
              <a:rPr lang="ru-RU" sz="1200" dirty="0" err="1">
                <a:solidFill>
                  <a:schemeClr val="accent6"/>
                </a:solidFill>
              </a:rPr>
              <a:t>License</a:t>
            </a:r>
            <a:r>
              <a:rPr lang="ru-RU" sz="1200" dirty="0">
                <a:solidFill>
                  <a:schemeClr val="accent6"/>
                </a:solidFill>
              </a:rPr>
              <a:t> https://unsplash.com/photos/Pj6TgpS_Vt4</a:t>
            </a:r>
          </a:p>
        </p:txBody>
      </p:sp>
    </p:spTree>
    <p:extLst>
      <p:ext uri="{BB962C8B-B14F-4D97-AF65-F5344CB8AC3E}">
        <p14:creationId xmlns:p14="http://schemas.microsoft.com/office/powerpoint/2010/main" val="31257613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a:xfrm>
            <a:off x="684212" y="286789"/>
            <a:ext cx="8534400" cy="3615267"/>
          </a:xfrm>
        </p:spPr>
        <p:txBody>
          <a:bodyPr>
            <a:normAutofit fontScale="85000" lnSpcReduction="10000"/>
          </a:bodyPr>
          <a:lstStyle/>
          <a:p>
            <a:r>
              <a:rPr lang="en-US" b="1" dirty="0"/>
              <a:t>2.1. </a:t>
            </a:r>
            <a:r>
              <a:rPr lang="en-US" b="1" dirty="0" err="1"/>
              <a:t>Umumiy</a:t>
            </a:r>
            <a:r>
              <a:rPr lang="en-US" b="1" dirty="0"/>
              <a:t> </a:t>
            </a:r>
            <a:r>
              <a:rPr lang="en-US" b="1" dirty="0" err="1"/>
              <a:t>tushinchalar</a:t>
            </a:r>
            <a:r>
              <a:rPr lang="en-US" b="1" dirty="0"/>
              <a:t>. </a:t>
            </a:r>
            <a:r>
              <a:rPr lang="en-US" b="1" dirty="0" err="1"/>
              <a:t>Avtomobil</a:t>
            </a:r>
            <a:r>
              <a:rPr lang="en-US" b="1" dirty="0"/>
              <a:t> </a:t>
            </a:r>
            <a:r>
              <a:rPr lang="en-US" b="1" dirty="0" err="1"/>
              <a:t>saroyidan</a:t>
            </a:r>
            <a:r>
              <a:rPr lang="en-US" b="1" dirty="0"/>
              <a:t> </a:t>
            </a:r>
            <a:r>
              <a:rPr lang="en-US" b="1" dirty="0" err="1"/>
              <a:t>foydalanish</a:t>
            </a:r>
            <a:r>
              <a:rPr lang="en-US" b="1" dirty="0"/>
              <a:t> </a:t>
            </a:r>
            <a:r>
              <a:rPr lang="en-US" b="1" dirty="0" err="1"/>
              <a:t>va</a:t>
            </a:r>
            <a:r>
              <a:rPr lang="en-US" b="1" dirty="0"/>
              <a:t> </a:t>
            </a:r>
            <a:r>
              <a:rPr lang="en-US" b="1" dirty="0" err="1"/>
              <a:t>uning</a:t>
            </a:r>
            <a:r>
              <a:rPr lang="en-US" b="1" dirty="0"/>
              <a:t> </a:t>
            </a:r>
            <a:r>
              <a:rPr lang="en-US" b="1" dirty="0" err="1"/>
              <a:t>tarkibi</a:t>
            </a:r>
            <a:r>
              <a:rPr lang="en-US" b="1" dirty="0"/>
              <a:t> </a:t>
            </a:r>
            <a:r>
              <a:rPr lang="en-US" b="1" dirty="0" err="1"/>
              <a:t>va</a:t>
            </a:r>
            <a:r>
              <a:rPr lang="en-US" b="1" dirty="0"/>
              <a:t> </a:t>
            </a:r>
            <a:r>
              <a:rPr lang="en-US" b="1" dirty="0" err="1"/>
              <a:t>quvvati</a:t>
            </a:r>
            <a:r>
              <a:rPr lang="en-US" b="1" dirty="0"/>
              <a:t>.</a:t>
            </a:r>
            <a:endParaRPr lang="ru-RU" dirty="0"/>
          </a:p>
          <a:p>
            <a:r>
              <a:rPr lang="ru-RU" dirty="0" err="1">
                <a:solidFill>
                  <a:schemeClr val="tx1"/>
                </a:solidFill>
              </a:rPr>
              <a:t>Avtomabillar</a:t>
            </a:r>
            <a:r>
              <a:rPr lang="ru-RU" dirty="0">
                <a:solidFill>
                  <a:schemeClr val="tx1"/>
                </a:solidFill>
              </a:rPr>
              <a:t> </a:t>
            </a:r>
            <a:r>
              <a:rPr lang="ru-RU" dirty="0" err="1">
                <a:solidFill>
                  <a:schemeClr val="tx1"/>
                </a:solidFill>
              </a:rPr>
              <a:t>saroyi</a:t>
            </a:r>
            <a:r>
              <a:rPr lang="ru-RU" dirty="0">
                <a:solidFill>
                  <a:schemeClr val="tx1"/>
                </a:solidFill>
              </a:rPr>
              <a:t> </a:t>
            </a:r>
            <a:r>
              <a:rPr lang="ru-RU" dirty="0" err="1">
                <a:solidFill>
                  <a:schemeClr val="tx1"/>
                </a:solidFill>
              </a:rPr>
              <a:t>deb</a:t>
            </a:r>
            <a:r>
              <a:rPr lang="ru-RU" dirty="0">
                <a:solidFill>
                  <a:schemeClr val="tx1"/>
                </a:solidFill>
              </a:rPr>
              <a:t>, ATK </a:t>
            </a:r>
            <a:r>
              <a:rPr lang="ru-RU" dirty="0" err="1">
                <a:solidFill>
                  <a:schemeClr val="tx1"/>
                </a:solidFill>
              </a:rPr>
              <a:t>qaramog`ida</a:t>
            </a:r>
            <a:r>
              <a:rPr lang="ru-RU" dirty="0">
                <a:solidFill>
                  <a:schemeClr val="tx1"/>
                </a:solidFill>
              </a:rPr>
              <a:t> </a:t>
            </a:r>
            <a:r>
              <a:rPr lang="ru-RU" dirty="0" err="1">
                <a:solidFill>
                  <a:schemeClr val="tx1"/>
                </a:solidFill>
              </a:rPr>
              <a:t>bo`lgan</a:t>
            </a:r>
            <a:r>
              <a:rPr lang="ru-RU" dirty="0">
                <a:solidFill>
                  <a:schemeClr val="tx1"/>
                </a:solidFill>
              </a:rPr>
              <a:t> </a:t>
            </a:r>
            <a:r>
              <a:rPr lang="ru-RU" dirty="0" err="1">
                <a:solidFill>
                  <a:schemeClr val="tx1"/>
                </a:solidFill>
              </a:rPr>
              <a:t>tashish</a:t>
            </a:r>
            <a:r>
              <a:rPr lang="ru-RU" dirty="0">
                <a:solidFill>
                  <a:schemeClr val="tx1"/>
                </a:solidFill>
              </a:rPr>
              <a:t> </a:t>
            </a:r>
            <a:r>
              <a:rPr lang="ru-RU" dirty="0" err="1">
                <a:solidFill>
                  <a:schemeClr val="tx1"/>
                </a:solidFill>
              </a:rPr>
              <a:t>bo`yicha</a:t>
            </a:r>
            <a:r>
              <a:rPr lang="ru-RU" dirty="0">
                <a:solidFill>
                  <a:schemeClr val="tx1"/>
                </a:solidFill>
              </a:rPr>
              <a:t> </a:t>
            </a:r>
            <a:r>
              <a:rPr lang="ru-RU" dirty="0" err="1">
                <a:solidFill>
                  <a:schemeClr val="tx1"/>
                </a:solidFill>
              </a:rPr>
              <a:t>ishlab</a:t>
            </a:r>
            <a:r>
              <a:rPr lang="ru-RU" dirty="0">
                <a:solidFill>
                  <a:schemeClr val="tx1"/>
                </a:solidFill>
              </a:rPr>
              <a:t> </a:t>
            </a:r>
            <a:r>
              <a:rPr lang="ru-RU" dirty="0" err="1">
                <a:solidFill>
                  <a:schemeClr val="tx1"/>
                </a:solidFill>
              </a:rPr>
              <a:t>chiqarish</a:t>
            </a:r>
            <a:r>
              <a:rPr lang="ru-RU" dirty="0">
                <a:solidFill>
                  <a:schemeClr val="tx1"/>
                </a:solidFill>
              </a:rPr>
              <a:t> </a:t>
            </a:r>
            <a:r>
              <a:rPr lang="ru-RU" dirty="0" err="1">
                <a:solidFill>
                  <a:schemeClr val="tx1"/>
                </a:solidFill>
              </a:rPr>
              <a:t>dasturini</a:t>
            </a:r>
            <a:r>
              <a:rPr lang="ru-RU" dirty="0">
                <a:solidFill>
                  <a:schemeClr val="tx1"/>
                </a:solidFill>
              </a:rPr>
              <a:t> </a:t>
            </a:r>
            <a:r>
              <a:rPr lang="ru-RU" dirty="0" err="1">
                <a:solidFill>
                  <a:schemeClr val="tx1"/>
                </a:solidFill>
              </a:rPr>
              <a:t>bajaruvchi</a:t>
            </a:r>
            <a:r>
              <a:rPr lang="ru-RU" dirty="0">
                <a:solidFill>
                  <a:schemeClr val="tx1"/>
                </a:solidFill>
              </a:rPr>
              <a:t> </a:t>
            </a:r>
            <a:r>
              <a:rPr lang="ru-RU" dirty="0" err="1">
                <a:solidFill>
                  <a:schemeClr val="tx1"/>
                </a:solidFill>
              </a:rPr>
              <a:t>avtomobillar</a:t>
            </a:r>
            <a:r>
              <a:rPr lang="ru-RU" dirty="0">
                <a:solidFill>
                  <a:schemeClr val="tx1"/>
                </a:solidFill>
              </a:rPr>
              <a:t> </a:t>
            </a:r>
            <a:r>
              <a:rPr lang="ru-RU" dirty="0" err="1">
                <a:solidFill>
                  <a:schemeClr val="tx1"/>
                </a:solidFill>
              </a:rPr>
              <a:t>va</a:t>
            </a:r>
            <a:r>
              <a:rPr lang="ru-RU" dirty="0">
                <a:solidFill>
                  <a:schemeClr val="tx1"/>
                </a:solidFill>
              </a:rPr>
              <a:t> </a:t>
            </a:r>
            <a:r>
              <a:rPr lang="ru-RU" dirty="0" err="1">
                <a:solidFill>
                  <a:schemeClr val="tx1"/>
                </a:solidFill>
              </a:rPr>
              <a:t>shataklar</a:t>
            </a:r>
            <a:r>
              <a:rPr lang="ru-RU" dirty="0">
                <a:solidFill>
                  <a:schemeClr val="tx1"/>
                </a:solidFill>
              </a:rPr>
              <a:t> </a:t>
            </a:r>
            <a:r>
              <a:rPr lang="ru-RU" dirty="0" err="1">
                <a:solidFill>
                  <a:schemeClr val="tx1"/>
                </a:solidFill>
              </a:rPr>
              <a:t>tarkibini</a:t>
            </a:r>
            <a:r>
              <a:rPr lang="ru-RU" dirty="0">
                <a:solidFill>
                  <a:schemeClr val="tx1"/>
                </a:solidFill>
              </a:rPr>
              <a:t> </a:t>
            </a:r>
            <a:r>
              <a:rPr lang="ru-RU" dirty="0" err="1">
                <a:solidFill>
                  <a:schemeClr val="tx1"/>
                </a:solidFill>
              </a:rPr>
              <a:t>tavsiflovchi</a:t>
            </a:r>
            <a:r>
              <a:rPr lang="ru-RU" dirty="0">
                <a:solidFill>
                  <a:schemeClr val="tx1"/>
                </a:solidFill>
              </a:rPr>
              <a:t> </a:t>
            </a:r>
            <a:r>
              <a:rPr lang="ru-RU" dirty="0" err="1">
                <a:solidFill>
                  <a:schemeClr val="tx1"/>
                </a:solidFill>
              </a:rPr>
              <a:t>turli</a:t>
            </a:r>
            <a:r>
              <a:rPr lang="ru-RU" dirty="0">
                <a:solidFill>
                  <a:schemeClr val="tx1"/>
                </a:solidFill>
              </a:rPr>
              <a:t> </a:t>
            </a:r>
            <a:r>
              <a:rPr lang="ru-RU" dirty="0" err="1">
                <a:solidFill>
                  <a:schemeClr val="tx1"/>
                </a:solidFill>
              </a:rPr>
              <a:t>markadagi</a:t>
            </a:r>
            <a:r>
              <a:rPr lang="ru-RU" dirty="0">
                <a:solidFill>
                  <a:schemeClr val="tx1"/>
                </a:solidFill>
              </a:rPr>
              <a:t> </a:t>
            </a:r>
            <a:r>
              <a:rPr lang="ru-RU" dirty="0" err="1">
                <a:solidFill>
                  <a:schemeClr val="tx1"/>
                </a:solidFill>
              </a:rPr>
              <a:t>xarakatdagi</a:t>
            </a:r>
            <a:r>
              <a:rPr lang="ru-RU" dirty="0">
                <a:solidFill>
                  <a:schemeClr val="tx1"/>
                </a:solidFill>
              </a:rPr>
              <a:t> </a:t>
            </a:r>
            <a:r>
              <a:rPr lang="ru-RU" dirty="0" err="1">
                <a:solidFill>
                  <a:schemeClr val="tx1"/>
                </a:solidFill>
              </a:rPr>
              <a:t>tarkiblar</a:t>
            </a:r>
            <a:r>
              <a:rPr lang="ru-RU" dirty="0">
                <a:solidFill>
                  <a:schemeClr val="tx1"/>
                </a:solidFill>
              </a:rPr>
              <a:t> </a:t>
            </a:r>
            <a:r>
              <a:rPr lang="ru-RU" dirty="0" err="1">
                <a:solidFill>
                  <a:schemeClr val="tx1"/>
                </a:solidFill>
              </a:rPr>
              <a:t>soniga</a:t>
            </a:r>
            <a:r>
              <a:rPr lang="ru-RU" dirty="0">
                <a:solidFill>
                  <a:schemeClr val="tx1"/>
                </a:solidFill>
              </a:rPr>
              <a:t> </a:t>
            </a:r>
            <a:r>
              <a:rPr lang="ru-RU" dirty="0" err="1">
                <a:solidFill>
                  <a:schemeClr val="tx1"/>
                </a:solidFill>
              </a:rPr>
              <a:t>aytiladi</a:t>
            </a:r>
            <a:r>
              <a:rPr lang="ru-RU" dirty="0">
                <a:solidFill>
                  <a:schemeClr val="tx1"/>
                </a:solidFill>
              </a:rPr>
              <a:t>.</a:t>
            </a:r>
          </a:p>
          <a:p>
            <a:r>
              <a:rPr lang="ru-RU" dirty="0">
                <a:solidFill>
                  <a:schemeClr val="tx1"/>
                </a:solidFill>
              </a:rPr>
              <a:t>А</a:t>
            </a:r>
            <a:r>
              <a:rPr lang="en-US" baseline="-25000" dirty="0">
                <a:solidFill>
                  <a:schemeClr val="tx1"/>
                </a:solidFill>
              </a:rPr>
              <a:t>s</a:t>
            </a:r>
            <a:r>
              <a:rPr lang="en-GB" dirty="0">
                <a:solidFill>
                  <a:schemeClr val="tx1"/>
                </a:solidFill>
              </a:rPr>
              <a:t>= </a:t>
            </a:r>
            <a:r>
              <a:rPr lang="ru-RU" dirty="0">
                <a:solidFill>
                  <a:schemeClr val="tx1"/>
                </a:solidFill>
              </a:rPr>
              <a:t>А</a:t>
            </a:r>
            <a:r>
              <a:rPr lang="en-US" baseline="-25000" dirty="0">
                <a:solidFill>
                  <a:schemeClr val="tx1"/>
                </a:solidFill>
              </a:rPr>
              <a:t>e</a:t>
            </a:r>
            <a:r>
              <a:rPr lang="en-GB" dirty="0">
                <a:solidFill>
                  <a:schemeClr val="tx1"/>
                </a:solidFill>
              </a:rPr>
              <a:t>+ </a:t>
            </a:r>
            <a:r>
              <a:rPr lang="ru-RU" dirty="0">
                <a:solidFill>
                  <a:schemeClr val="tx1"/>
                </a:solidFill>
              </a:rPr>
              <a:t>А</a:t>
            </a:r>
            <a:r>
              <a:rPr lang="en-US" baseline="-25000" dirty="0">
                <a:solidFill>
                  <a:schemeClr val="tx1"/>
                </a:solidFill>
              </a:rPr>
              <a:t>r</a:t>
            </a:r>
            <a:r>
              <a:rPr lang="en-GB" dirty="0">
                <a:solidFill>
                  <a:schemeClr val="tx1"/>
                </a:solidFill>
              </a:rPr>
              <a:t> +</a:t>
            </a:r>
            <a:r>
              <a:rPr lang="ru-RU" dirty="0">
                <a:solidFill>
                  <a:schemeClr val="tx1"/>
                </a:solidFill>
              </a:rPr>
              <a:t>А</a:t>
            </a:r>
            <a:r>
              <a:rPr lang="en-US" baseline="-25000" dirty="0">
                <a:solidFill>
                  <a:schemeClr val="tx1"/>
                </a:solidFill>
              </a:rPr>
              <a:t>b</a:t>
            </a:r>
            <a:endParaRPr lang="ru-RU" dirty="0">
              <a:solidFill>
                <a:schemeClr val="tx1"/>
              </a:solidFill>
            </a:endParaRPr>
          </a:p>
          <a:p>
            <a:r>
              <a:rPr lang="en-US" dirty="0">
                <a:solidFill>
                  <a:schemeClr val="tx1"/>
                </a:solidFill>
              </a:rPr>
              <a:t>A</a:t>
            </a:r>
            <a:r>
              <a:rPr lang="en-US" baseline="-25000" dirty="0">
                <a:solidFill>
                  <a:schemeClr val="tx1"/>
                </a:solidFill>
              </a:rPr>
              <a:t>s</a:t>
            </a:r>
            <a:r>
              <a:rPr lang="en-US" dirty="0">
                <a:solidFill>
                  <a:schemeClr val="tx1"/>
                </a:solidFill>
              </a:rPr>
              <a:t> — </a:t>
            </a:r>
            <a:r>
              <a:rPr lang="en-US" dirty="0" err="1">
                <a:solidFill>
                  <a:schemeClr val="tx1"/>
                </a:solidFill>
              </a:rPr>
              <a:t>ruyhatidagi</a:t>
            </a:r>
            <a:r>
              <a:rPr lang="en-US" dirty="0">
                <a:solidFill>
                  <a:schemeClr val="tx1"/>
                </a:solidFill>
              </a:rPr>
              <a:t> </a:t>
            </a:r>
            <a:r>
              <a:rPr lang="en-US" dirty="0" err="1">
                <a:solidFill>
                  <a:schemeClr val="tx1"/>
                </a:solidFill>
              </a:rPr>
              <a:t>avtomabillar</a:t>
            </a:r>
            <a:r>
              <a:rPr lang="en-US" dirty="0">
                <a:solidFill>
                  <a:schemeClr val="tx1"/>
                </a:solidFill>
              </a:rPr>
              <a:t> </a:t>
            </a:r>
            <a:r>
              <a:rPr lang="en-US" dirty="0" err="1">
                <a:solidFill>
                  <a:schemeClr val="tx1"/>
                </a:solidFill>
              </a:rPr>
              <a:t>soni</a:t>
            </a:r>
            <a:r>
              <a:rPr lang="en-US" dirty="0">
                <a:solidFill>
                  <a:schemeClr val="tx1"/>
                </a:solidFill>
              </a:rPr>
              <a:t> </a:t>
            </a:r>
            <a:endParaRPr lang="ru-RU" dirty="0">
              <a:solidFill>
                <a:schemeClr val="tx1"/>
              </a:solidFill>
            </a:endParaRPr>
          </a:p>
          <a:p>
            <a:r>
              <a:rPr lang="en-US" dirty="0">
                <a:solidFill>
                  <a:schemeClr val="tx1"/>
                </a:solidFill>
              </a:rPr>
              <a:t>A</a:t>
            </a:r>
            <a:r>
              <a:rPr lang="en-US" baseline="-25000" dirty="0">
                <a:solidFill>
                  <a:schemeClr val="tx1"/>
                </a:solidFill>
              </a:rPr>
              <a:t>e</a:t>
            </a:r>
            <a:r>
              <a:rPr lang="en-US" dirty="0">
                <a:solidFill>
                  <a:schemeClr val="tx1"/>
                </a:solidFill>
              </a:rPr>
              <a:t> — </a:t>
            </a:r>
            <a:r>
              <a:rPr lang="en-US" dirty="0" err="1">
                <a:solidFill>
                  <a:schemeClr val="tx1"/>
                </a:solidFill>
              </a:rPr>
              <a:t>Ishlayotgan</a:t>
            </a:r>
            <a:r>
              <a:rPr lang="en-US" dirty="0">
                <a:solidFill>
                  <a:schemeClr val="tx1"/>
                </a:solidFill>
              </a:rPr>
              <a:t> </a:t>
            </a:r>
            <a:r>
              <a:rPr lang="en-US" dirty="0" err="1">
                <a:solidFill>
                  <a:schemeClr val="tx1"/>
                </a:solidFill>
              </a:rPr>
              <a:t>avtomabillar</a:t>
            </a:r>
            <a:r>
              <a:rPr lang="en-US" dirty="0">
                <a:solidFill>
                  <a:schemeClr val="tx1"/>
                </a:solidFill>
              </a:rPr>
              <a:t> </a:t>
            </a:r>
            <a:r>
              <a:rPr lang="en-US" dirty="0" err="1">
                <a:solidFill>
                  <a:schemeClr val="tx1"/>
                </a:solidFill>
              </a:rPr>
              <a:t>soni</a:t>
            </a:r>
            <a:r>
              <a:rPr lang="en-US" dirty="0">
                <a:solidFill>
                  <a:schemeClr val="tx1"/>
                </a:solidFill>
              </a:rPr>
              <a:t> </a:t>
            </a:r>
            <a:endParaRPr lang="ru-RU" dirty="0">
              <a:solidFill>
                <a:schemeClr val="tx1"/>
              </a:solidFill>
            </a:endParaRPr>
          </a:p>
          <a:p>
            <a:r>
              <a:rPr lang="en-US" dirty="0" err="1">
                <a:solidFill>
                  <a:schemeClr val="tx1"/>
                </a:solidFill>
              </a:rPr>
              <a:t>A</a:t>
            </a:r>
            <a:r>
              <a:rPr lang="en-US" baseline="-25000" dirty="0" err="1">
                <a:solidFill>
                  <a:schemeClr val="tx1"/>
                </a:solidFill>
              </a:rPr>
              <a:t>r</a:t>
            </a:r>
            <a:r>
              <a:rPr lang="en-US" dirty="0">
                <a:solidFill>
                  <a:schemeClr val="tx1"/>
                </a:solidFill>
              </a:rPr>
              <a:t> — </a:t>
            </a:r>
            <a:r>
              <a:rPr lang="en-US" dirty="0" err="1">
                <a:solidFill>
                  <a:schemeClr val="tx1"/>
                </a:solidFill>
              </a:rPr>
              <a:t>Tеxnik</a:t>
            </a:r>
            <a:r>
              <a:rPr lang="en-US" dirty="0">
                <a:solidFill>
                  <a:schemeClr val="tx1"/>
                </a:solidFill>
              </a:rPr>
              <a:t> </a:t>
            </a:r>
            <a:r>
              <a:rPr lang="en-US" dirty="0" err="1">
                <a:solidFill>
                  <a:schemeClr val="tx1"/>
                </a:solidFill>
              </a:rPr>
              <a:t>qarov</a:t>
            </a:r>
            <a:r>
              <a:rPr lang="en-US" dirty="0">
                <a:solidFill>
                  <a:schemeClr val="tx1"/>
                </a:solidFill>
              </a:rPr>
              <a:t> </a:t>
            </a:r>
            <a:r>
              <a:rPr lang="en-US" dirty="0" err="1">
                <a:solidFill>
                  <a:schemeClr val="tx1"/>
                </a:solidFill>
              </a:rPr>
              <a:t>va</a:t>
            </a:r>
            <a:r>
              <a:rPr lang="en-US" dirty="0">
                <a:solidFill>
                  <a:schemeClr val="tx1"/>
                </a:solidFill>
              </a:rPr>
              <a:t> JT da </a:t>
            </a:r>
            <a:r>
              <a:rPr lang="en-US" dirty="0" err="1">
                <a:solidFill>
                  <a:schemeClr val="tx1"/>
                </a:solidFill>
              </a:rPr>
              <a:t>bulgan</a:t>
            </a:r>
            <a:r>
              <a:rPr lang="en-US" dirty="0">
                <a:solidFill>
                  <a:schemeClr val="tx1"/>
                </a:solidFill>
              </a:rPr>
              <a:t> </a:t>
            </a:r>
            <a:r>
              <a:rPr lang="en-US" dirty="0" err="1">
                <a:solidFill>
                  <a:schemeClr val="tx1"/>
                </a:solidFill>
              </a:rPr>
              <a:t>xarakatdaga</a:t>
            </a:r>
            <a:r>
              <a:rPr lang="en-US" dirty="0">
                <a:solidFill>
                  <a:schemeClr val="tx1"/>
                </a:solidFill>
              </a:rPr>
              <a:t> </a:t>
            </a:r>
            <a:r>
              <a:rPr lang="en-US" dirty="0" err="1">
                <a:solidFill>
                  <a:schemeClr val="tx1"/>
                </a:solidFill>
              </a:rPr>
              <a:t>tarkiblar</a:t>
            </a:r>
            <a:r>
              <a:rPr lang="en-US" dirty="0">
                <a:solidFill>
                  <a:schemeClr val="tx1"/>
                </a:solidFill>
              </a:rPr>
              <a:t> </a:t>
            </a:r>
            <a:r>
              <a:rPr lang="en-US" dirty="0" err="1">
                <a:solidFill>
                  <a:schemeClr val="tx1"/>
                </a:solidFill>
              </a:rPr>
              <a:t>soni</a:t>
            </a:r>
            <a:endParaRPr lang="ru-RU" dirty="0">
              <a:solidFill>
                <a:schemeClr val="tx1"/>
              </a:solidFill>
            </a:endParaRPr>
          </a:p>
          <a:p>
            <a:r>
              <a:rPr lang="en-US" dirty="0">
                <a:solidFill>
                  <a:schemeClr val="tx1"/>
                </a:solidFill>
              </a:rPr>
              <a:t>A</a:t>
            </a:r>
            <a:r>
              <a:rPr lang="en-US" baseline="-25000" dirty="0">
                <a:solidFill>
                  <a:schemeClr val="tx1"/>
                </a:solidFill>
              </a:rPr>
              <a:t>b</a:t>
            </a:r>
            <a:r>
              <a:rPr lang="en-US" dirty="0">
                <a:solidFill>
                  <a:schemeClr val="tx1"/>
                </a:solidFill>
              </a:rPr>
              <a:t> — </a:t>
            </a:r>
            <a:r>
              <a:rPr lang="en-US" dirty="0" err="1">
                <a:solidFill>
                  <a:schemeClr val="tx1"/>
                </a:solidFill>
              </a:rPr>
              <a:t>YoMM</a:t>
            </a:r>
            <a:r>
              <a:rPr lang="en-US" dirty="0">
                <a:solidFill>
                  <a:schemeClr val="tx1"/>
                </a:solidFill>
              </a:rPr>
              <a:t>, (</a:t>
            </a:r>
            <a:r>
              <a:rPr lang="en-US" dirty="0" err="1">
                <a:solidFill>
                  <a:schemeClr val="tx1"/>
                </a:solidFill>
              </a:rPr>
              <a:t>yukligi</a:t>
            </a:r>
            <a:r>
              <a:rPr lang="en-US" dirty="0">
                <a:solidFill>
                  <a:schemeClr val="tx1"/>
                </a:solidFill>
              </a:rPr>
              <a:t>) </a:t>
            </a:r>
            <a:r>
              <a:rPr lang="en-US" dirty="0" err="1">
                <a:solidFill>
                  <a:schemeClr val="tx1"/>
                </a:solidFill>
              </a:rPr>
              <a:t>shinalar</a:t>
            </a:r>
            <a:r>
              <a:rPr lang="en-US" dirty="0">
                <a:solidFill>
                  <a:schemeClr val="tx1"/>
                </a:solidFill>
              </a:rPr>
              <a:t>, AKB, </a:t>
            </a:r>
            <a:r>
              <a:rPr lang="en-US" dirty="0" err="1">
                <a:solidFill>
                  <a:schemeClr val="tx1"/>
                </a:solidFill>
              </a:rPr>
              <a:t>haydovchilar</a:t>
            </a:r>
            <a:r>
              <a:rPr lang="en-US" dirty="0">
                <a:solidFill>
                  <a:schemeClr val="tx1"/>
                </a:solidFill>
              </a:rPr>
              <a:t> </a:t>
            </a:r>
            <a:r>
              <a:rPr lang="en-US" dirty="0" err="1">
                <a:solidFill>
                  <a:schemeClr val="tx1"/>
                </a:solidFill>
              </a:rPr>
              <a:t>yukligi</a:t>
            </a:r>
            <a:r>
              <a:rPr lang="en-US" dirty="0">
                <a:solidFill>
                  <a:schemeClr val="tx1"/>
                </a:solidFill>
              </a:rPr>
              <a:t> </a:t>
            </a:r>
            <a:r>
              <a:rPr lang="en-US" dirty="0" err="1">
                <a:solidFill>
                  <a:schemeClr val="tx1"/>
                </a:solidFill>
              </a:rPr>
              <a:t>uchun</a:t>
            </a:r>
            <a:r>
              <a:rPr lang="en-US" dirty="0">
                <a:solidFill>
                  <a:schemeClr val="tx1"/>
                </a:solidFill>
              </a:rPr>
              <a:t> </a:t>
            </a:r>
            <a:r>
              <a:rPr lang="en-US" dirty="0" err="1">
                <a:solidFill>
                  <a:schemeClr val="tx1"/>
                </a:solidFill>
              </a:rPr>
              <a:t>bеkor</a:t>
            </a:r>
            <a:r>
              <a:rPr lang="en-US" dirty="0">
                <a:solidFill>
                  <a:schemeClr val="tx1"/>
                </a:solidFill>
              </a:rPr>
              <a:t> </a:t>
            </a:r>
            <a:r>
              <a:rPr lang="en-US" dirty="0" err="1">
                <a:solidFill>
                  <a:schemeClr val="tx1"/>
                </a:solidFill>
              </a:rPr>
              <a:t>turuvchi</a:t>
            </a:r>
            <a:r>
              <a:rPr lang="en-US" dirty="0">
                <a:solidFill>
                  <a:schemeClr val="tx1"/>
                </a:solidFill>
              </a:rPr>
              <a:t> </a:t>
            </a:r>
            <a:r>
              <a:rPr lang="en-US" dirty="0" err="1">
                <a:solidFill>
                  <a:schemeClr val="tx1"/>
                </a:solidFill>
              </a:rPr>
              <a:t>xarakat</a:t>
            </a:r>
            <a:r>
              <a:rPr lang="en-US" dirty="0">
                <a:solidFill>
                  <a:schemeClr val="tx1"/>
                </a:solidFill>
              </a:rPr>
              <a:t> </a:t>
            </a:r>
            <a:r>
              <a:rPr lang="en-US" dirty="0" err="1">
                <a:solidFill>
                  <a:schemeClr val="tx1"/>
                </a:solidFill>
              </a:rPr>
              <a:t>vositalari</a:t>
            </a:r>
            <a:r>
              <a:rPr lang="en-US" dirty="0">
                <a:solidFill>
                  <a:schemeClr val="tx1"/>
                </a:solidFill>
              </a:rPr>
              <a:t>    </a:t>
            </a:r>
            <a:endParaRPr lang="ru-RU" dirty="0">
              <a:solidFill>
                <a:schemeClr val="tx1"/>
              </a:solidFill>
            </a:endParaRPr>
          </a:p>
          <a:p>
            <a:endParaRPr lang="ru-RU" dirty="0">
              <a:solidFill>
                <a:schemeClr val="tx1"/>
              </a:solidFill>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29877"/>
          <a:stretch/>
        </p:blipFill>
        <p:spPr>
          <a:xfrm>
            <a:off x="0" y="4148903"/>
            <a:ext cx="12192000" cy="2709097"/>
          </a:xfrm>
          <a:prstGeom prst="rect">
            <a:avLst/>
          </a:prstGeom>
        </p:spPr>
      </p:pic>
      <p:sp>
        <p:nvSpPr>
          <p:cNvPr id="5" name="Прямоугольник 4"/>
          <p:cNvSpPr/>
          <p:nvPr/>
        </p:nvSpPr>
        <p:spPr>
          <a:xfrm>
            <a:off x="3729643" y="3641359"/>
            <a:ext cx="8722822" cy="461665"/>
          </a:xfrm>
          <a:prstGeom prst="rect">
            <a:avLst/>
          </a:prstGeom>
        </p:spPr>
        <p:txBody>
          <a:bodyPr wrap="square">
            <a:spAutoFit/>
          </a:bodyPr>
          <a:lstStyle/>
          <a:p>
            <a:r>
              <a:rPr lang="ru-RU" sz="1200" dirty="0" err="1">
                <a:solidFill>
                  <a:schemeClr val="tx2">
                    <a:lumMod val="60000"/>
                    <a:lumOff val="40000"/>
                  </a:schemeClr>
                </a:solidFill>
              </a:rPr>
              <a:t>Hochgesang</a:t>
            </a:r>
            <a:r>
              <a:rPr lang="ru-RU" sz="1200" dirty="0">
                <a:solidFill>
                  <a:schemeClr val="tx2">
                    <a:lumMod val="60000"/>
                    <a:lumOff val="40000"/>
                  </a:schemeClr>
                </a:solidFill>
              </a:rPr>
              <a:t> J.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January</a:t>
            </a:r>
            <a:r>
              <a:rPr lang="ru-RU" sz="1200" dirty="0">
                <a:solidFill>
                  <a:schemeClr val="tx2">
                    <a:lumMod val="60000"/>
                    <a:lumOff val="40000"/>
                  </a:schemeClr>
                </a:solidFill>
              </a:rPr>
              <a:t> 14, 2020). </a:t>
            </a:r>
            <a:r>
              <a:rPr lang="ru-RU" sz="1200" dirty="0" err="1">
                <a:solidFill>
                  <a:schemeClr val="tx2">
                    <a:lumMod val="60000"/>
                    <a:lumOff val="40000"/>
                  </a:schemeClr>
                </a:solidFill>
              </a:rPr>
              <a:t>Highway</a:t>
            </a:r>
            <a:r>
              <a:rPr lang="ru-RU" sz="1200" dirty="0">
                <a:solidFill>
                  <a:schemeClr val="tx2">
                    <a:lumMod val="60000"/>
                    <a:lumOff val="40000"/>
                  </a:schemeClr>
                </a:solidFill>
              </a:rPr>
              <a:t>. </a:t>
            </a:r>
            <a:r>
              <a:rPr lang="ru-RU" sz="1200" dirty="0" err="1">
                <a:solidFill>
                  <a:schemeClr val="tx2">
                    <a:lumMod val="60000"/>
                    <a:lumOff val="40000"/>
                  </a:schemeClr>
                </a:solidFill>
              </a:rPr>
              <a:t>Free</a:t>
            </a:r>
            <a:r>
              <a:rPr lang="ru-RU" sz="1200" dirty="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https://unsplash.com/photos/3-y9vq8uoxk</a:t>
            </a:r>
          </a:p>
        </p:txBody>
      </p:sp>
    </p:spTree>
    <p:extLst>
      <p:ext uri="{BB962C8B-B14F-4D97-AF65-F5344CB8AC3E}">
        <p14:creationId xmlns:p14="http://schemas.microsoft.com/office/powerpoint/2010/main" val="26345811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endParaRPr lang="ru-RU" dirty="0"/>
          </a:p>
        </p:txBody>
      </p:sp>
      <p:sp>
        <p:nvSpPr>
          <p:cNvPr id="3" name="Объект 2"/>
          <p:cNvSpPr>
            <a:spLocks noGrp="1"/>
          </p:cNvSpPr>
          <p:nvPr>
            <p:ph idx="1"/>
          </p:nvPr>
        </p:nvSpPr>
        <p:spPr>
          <a:xfrm>
            <a:off x="3318933" y="-98982"/>
            <a:ext cx="8109477" cy="5994400"/>
          </a:xfrm>
        </p:spPr>
        <p:txBody>
          <a:bodyPr>
            <a:normAutofit/>
          </a:bodyPr>
          <a:lstStyle/>
          <a:p>
            <a:pPr algn="ctr"/>
            <a:r>
              <a:rPr lang="en-US" dirty="0" smtClean="0">
                <a:solidFill>
                  <a:schemeClr val="tx1"/>
                </a:solidFill>
              </a:rPr>
              <a:t/>
            </a:r>
            <a:br>
              <a:rPr lang="en-US" dirty="0" smtClean="0">
                <a:solidFill>
                  <a:schemeClr val="tx1"/>
                </a:solidFill>
              </a:rPr>
            </a:br>
            <a:r>
              <a:rPr lang="en-US" dirty="0" err="1"/>
              <a:t>D</a:t>
            </a:r>
            <a:r>
              <a:rPr lang="en-US" baseline="-25000" dirty="0" err="1"/>
              <a:t>k</a:t>
            </a:r>
            <a:r>
              <a:rPr lang="en-US" dirty="0"/>
              <a:t>=D</a:t>
            </a:r>
            <a:r>
              <a:rPr lang="en-US" baseline="-25000" dirty="0"/>
              <a:t>e</a:t>
            </a:r>
            <a:r>
              <a:rPr lang="en-US" dirty="0"/>
              <a:t>+ </a:t>
            </a:r>
            <a:r>
              <a:rPr lang="en-US" dirty="0" err="1"/>
              <a:t>D</a:t>
            </a:r>
            <a:r>
              <a:rPr lang="en-US" baseline="-25000" dirty="0" err="1"/>
              <a:t>r</a:t>
            </a:r>
            <a:r>
              <a:rPr lang="en-US" dirty="0" err="1"/>
              <a:t>+D</a:t>
            </a:r>
            <a:r>
              <a:rPr lang="en-US" baseline="-25000" dirty="0" err="1"/>
              <a:t>p</a:t>
            </a:r>
            <a:endParaRPr lang="ru-RU" dirty="0"/>
          </a:p>
          <a:p>
            <a:pPr algn="ctr"/>
            <a:r>
              <a:rPr lang="ru-RU" dirty="0"/>
              <a:t>А</a:t>
            </a:r>
            <a:r>
              <a:rPr lang="en-US" dirty="0" err="1"/>
              <a:t>D</a:t>
            </a:r>
            <a:r>
              <a:rPr lang="en-US" baseline="-25000" dirty="0" err="1"/>
              <a:t>k</a:t>
            </a:r>
            <a:r>
              <a:rPr lang="en-US" dirty="0"/>
              <a:t>=</a:t>
            </a:r>
            <a:r>
              <a:rPr lang="ru-RU" dirty="0"/>
              <a:t>А</a:t>
            </a:r>
            <a:r>
              <a:rPr lang="en-US" dirty="0"/>
              <a:t>D</a:t>
            </a:r>
            <a:r>
              <a:rPr lang="en-US" baseline="-25000" dirty="0"/>
              <a:t>e</a:t>
            </a:r>
            <a:r>
              <a:rPr lang="en-US" dirty="0"/>
              <a:t>+ </a:t>
            </a:r>
            <a:r>
              <a:rPr lang="ru-RU" dirty="0"/>
              <a:t>А</a:t>
            </a:r>
            <a:r>
              <a:rPr lang="en-US" dirty="0" err="1"/>
              <a:t>D</a:t>
            </a:r>
            <a:r>
              <a:rPr lang="en-US" baseline="-25000" dirty="0" err="1"/>
              <a:t>r</a:t>
            </a:r>
            <a:r>
              <a:rPr lang="en-US" dirty="0"/>
              <a:t>+</a:t>
            </a:r>
            <a:r>
              <a:rPr lang="ru-RU" dirty="0"/>
              <a:t>А</a:t>
            </a:r>
            <a:r>
              <a:rPr lang="en-US" dirty="0" err="1"/>
              <a:t>D</a:t>
            </a:r>
            <a:r>
              <a:rPr lang="en-US" baseline="-25000" dirty="0" err="1"/>
              <a:t>p</a:t>
            </a:r>
            <a:endParaRPr lang="ru-RU" dirty="0"/>
          </a:p>
          <a:p>
            <a:r>
              <a:rPr lang="ru-RU" dirty="0"/>
              <a:t>α</a:t>
            </a:r>
            <a:r>
              <a:rPr lang="en-US" baseline="-25000" dirty="0"/>
              <a:t>t</a:t>
            </a:r>
            <a:r>
              <a:rPr lang="en-US" dirty="0"/>
              <a:t> = </a:t>
            </a:r>
            <a:r>
              <a:rPr lang="ru-RU" dirty="0"/>
              <a:t>А</a:t>
            </a:r>
            <a:r>
              <a:rPr lang="en-US" dirty="0" err="1"/>
              <a:t>D</a:t>
            </a:r>
            <a:r>
              <a:rPr lang="en-US" baseline="-25000" dirty="0" err="1"/>
              <a:t>it</a:t>
            </a:r>
            <a:r>
              <a:rPr lang="en-US" dirty="0"/>
              <a:t>/ </a:t>
            </a:r>
            <a:r>
              <a:rPr lang="ru-RU" dirty="0"/>
              <a:t>А</a:t>
            </a:r>
            <a:r>
              <a:rPr lang="en-US" dirty="0" err="1"/>
              <a:t>D</a:t>
            </a:r>
            <a:r>
              <a:rPr lang="en-US" baseline="-25000" dirty="0" err="1"/>
              <a:t>k</a:t>
            </a:r>
            <a:r>
              <a:rPr lang="en-US" dirty="0"/>
              <a:t>     </a:t>
            </a:r>
            <a:r>
              <a:rPr lang="ru-RU" dirty="0"/>
              <a:t>α</a:t>
            </a:r>
            <a:r>
              <a:rPr lang="en-US" baseline="-25000" dirty="0"/>
              <a:t>t</a:t>
            </a:r>
            <a:r>
              <a:rPr lang="en-US" dirty="0"/>
              <a:t>    - ATK </a:t>
            </a:r>
            <a:r>
              <a:rPr lang="en-US" dirty="0" err="1"/>
              <a:t>ni</a:t>
            </a:r>
            <a:r>
              <a:rPr lang="en-US" dirty="0"/>
              <a:t> t</a:t>
            </a:r>
            <a:r>
              <a:rPr lang="ru-RU" dirty="0"/>
              <a:t>е</a:t>
            </a:r>
            <a:r>
              <a:rPr lang="en-US" dirty="0" err="1"/>
              <a:t>xnik</a:t>
            </a:r>
            <a:r>
              <a:rPr lang="en-US" dirty="0"/>
              <a:t> </a:t>
            </a:r>
            <a:r>
              <a:rPr lang="en-US" dirty="0" err="1"/>
              <a:t>tayyorgarlik</a:t>
            </a:r>
            <a:r>
              <a:rPr lang="en-US" dirty="0"/>
              <a:t> </a:t>
            </a:r>
            <a:r>
              <a:rPr lang="en-US" dirty="0" err="1"/>
              <a:t>koeffits</a:t>
            </a:r>
            <a:r>
              <a:rPr lang="ru-RU" dirty="0"/>
              <a:t>е</a:t>
            </a:r>
            <a:r>
              <a:rPr lang="en-US" dirty="0" err="1"/>
              <a:t>nti</a:t>
            </a:r>
            <a:endParaRPr lang="ru-RU" dirty="0"/>
          </a:p>
          <a:p>
            <a:r>
              <a:rPr lang="en-US" dirty="0"/>
              <a:t> </a:t>
            </a:r>
            <a:endParaRPr lang="ru-RU" dirty="0"/>
          </a:p>
          <a:p>
            <a:r>
              <a:rPr lang="ru-RU" dirty="0"/>
              <a:t>α</a:t>
            </a:r>
            <a:r>
              <a:rPr lang="en-US" baseline="-25000" dirty="0" err="1"/>
              <a:t>i</a:t>
            </a:r>
            <a:r>
              <a:rPr lang="en-US" dirty="0"/>
              <a:t> = </a:t>
            </a:r>
            <a:r>
              <a:rPr lang="ru-RU" dirty="0"/>
              <a:t>А</a:t>
            </a:r>
            <a:r>
              <a:rPr lang="en-US" dirty="0"/>
              <a:t>De/ </a:t>
            </a:r>
            <a:r>
              <a:rPr lang="ru-RU" dirty="0"/>
              <a:t>А</a:t>
            </a:r>
            <a:r>
              <a:rPr lang="en-US" dirty="0" err="1"/>
              <a:t>Dk</a:t>
            </a:r>
            <a:r>
              <a:rPr lang="en-US" dirty="0"/>
              <a:t>     </a:t>
            </a:r>
            <a:r>
              <a:rPr lang="ru-RU" dirty="0"/>
              <a:t>α</a:t>
            </a:r>
            <a:r>
              <a:rPr lang="en-US" baseline="-25000" dirty="0" err="1"/>
              <a:t>i</a:t>
            </a:r>
            <a:r>
              <a:rPr lang="en-US" dirty="0"/>
              <a:t>   - </a:t>
            </a:r>
            <a:r>
              <a:rPr lang="en-US" dirty="0" err="1"/>
              <a:t>saroydan</a:t>
            </a:r>
            <a:r>
              <a:rPr lang="en-US" dirty="0"/>
              <a:t> </a:t>
            </a:r>
            <a:r>
              <a:rPr lang="en-US" dirty="0" err="1"/>
              <a:t>foydalnish</a:t>
            </a:r>
            <a:r>
              <a:rPr lang="en-US" dirty="0"/>
              <a:t> </a:t>
            </a:r>
            <a:r>
              <a:rPr lang="en-US" dirty="0" err="1"/>
              <a:t>koeffits</a:t>
            </a:r>
            <a:r>
              <a:rPr lang="ru-RU" dirty="0"/>
              <a:t>е</a:t>
            </a:r>
            <a:r>
              <a:rPr lang="en-US" dirty="0" err="1"/>
              <a:t>nti</a:t>
            </a:r>
            <a:endParaRPr lang="ru-RU" dirty="0"/>
          </a:p>
          <a:p>
            <a:r>
              <a:rPr lang="en-US" dirty="0"/>
              <a:t> </a:t>
            </a:r>
            <a:endParaRPr lang="ru-RU" dirty="0"/>
          </a:p>
          <a:p>
            <a:r>
              <a:rPr lang="ru-RU" dirty="0"/>
              <a:t>α</a:t>
            </a:r>
            <a:r>
              <a:rPr lang="en-US" baseline="-25000" dirty="0" err="1"/>
              <a:t>i</a:t>
            </a:r>
            <a:r>
              <a:rPr lang="en-US" dirty="0"/>
              <a:t> &lt; </a:t>
            </a:r>
            <a:r>
              <a:rPr lang="ru-RU" dirty="0"/>
              <a:t>α</a:t>
            </a:r>
            <a:r>
              <a:rPr lang="en-US" baseline="-25000" dirty="0"/>
              <a:t>t</a:t>
            </a:r>
            <a:endParaRPr lang="ru-RU" dirty="0"/>
          </a:p>
          <a:p>
            <a:r>
              <a:rPr lang="en-US" dirty="0"/>
              <a:t> </a:t>
            </a:r>
            <a:endParaRPr lang="ru-RU" dirty="0"/>
          </a:p>
          <a:p>
            <a:r>
              <a:rPr lang="en-US" b="1" dirty="0"/>
              <a:t>ATK </a:t>
            </a:r>
            <a:r>
              <a:rPr lang="en-US" b="1" dirty="0" err="1"/>
              <a:t>quvvati</a:t>
            </a:r>
            <a:r>
              <a:rPr lang="en-US" dirty="0"/>
              <a:t> </a:t>
            </a:r>
            <a:r>
              <a:rPr lang="en-US" dirty="0" err="1"/>
              <a:t>faqat</a:t>
            </a:r>
            <a:r>
              <a:rPr lang="en-US" dirty="0"/>
              <a:t> </a:t>
            </a:r>
            <a:r>
              <a:rPr lang="en-US" dirty="0" err="1"/>
              <a:t>xarakatdagi</a:t>
            </a:r>
            <a:r>
              <a:rPr lang="en-US" dirty="0"/>
              <a:t> </a:t>
            </a:r>
            <a:r>
              <a:rPr lang="en-US" dirty="0" err="1"/>
              <a:t>tarkib</a:t>
            </a:r>
            <a:r>
              <a:rPr lang="en-US" dirty="0"/>
              <a:t> </a:t>
            </a:r>
            <a:r>
              <a:rPr lang="en-US" dirty="0" err="1"/>
              <a:t>soni</a:t>
            </a:r>
            <a:r>
              <a:rPr lang="en-US" dirty="0"/>
              <a:t> </a:t>
            </a:r>
            <a:r>
              <a:rPr lang="en-US" dirty="0" err="1"/>
              <a:t>bilan</a:t>
            </a:r>
            <a:r>
              <a:rPr lang="en-US" dirty="0"/>
              <a:t> </a:t>
            </a:r>
            <a:r>
              <a:rPr lang="en-US" dirty="0" err="1"/>
              <a:t>emas</a:t>
            </a:r>
            <a:r>
              <a:rPr lang="en-US" dirty="0"/>
              <a:t>, </a:t>
            </a:r>
            <a:r>
              <a:rPr lang="en-US" dirty="0" err="1"/>
              <a:t>balki</a:t>
            </a:r>
            <a:r>
              <a:rPr lang="en-US" dirty="0"/>
              <a:t> </a:t>
            </a:r>
            <a:r>
              <a:rPr lang="en-US" dirty="0" err="1"/>
              <a:t>uning</a:t>
            </a:r>
            <a:r>
              <a:rPr lang="en-US" dirty="0"/>
              <a:t> </a:t>
            </a:r>
            <a:r>
              <a:rPr lang="en-US" dirty="0" err="1"/>
              <a:t>barcha</a:t>
            </a:r>
            <a:r>
              <a:rPr lang="en-US" dirty="0"/>
              <a:t> </a:t>
            </a:r>
            <a:r>
              <a:rPr lang="en-US" dirty="0" err="1"/>
              <a:t>turdagi</a:t>
            </a:r>
            <a:r>
              <a:rPr lang="en-US" dirty="0"/>
              <a:t> </a:t>
            </a:r>
            <a:r>
              <a:rPr lang="en-US" dirty="0" err="1"/>
              <a:t>va</a:t>
            </a:r>
            <a:r>
              <a:rPr lang="en-US" dirty="0"/>
              <a:t> </a:t>
            </a:r>
            <a:r>
              <a:rPr lang="en-US" dirty="0" err="1"/>
              <a:t>markadagi</a:t>
            </a:r>
            <a:r>
              <a:rPr lang="en-US" dirty="0"/>
              <a:t> </a:t>
            </a:r>
            <a:r>
              <a:rPr lang="en-US" dirty="0" err="1"/>
              <a:t>umumiy</a:t>
            </a:r>
            <a:r>
              <a:rPr lang="en-US" dirty="0"/>
              <a:t> yuk </a:t>
            </a:r>
            <a:r>
              <a:rPr lang="en-US" dirty="0" err="1"/>
              <a:t>ko`tarish</a:t>
            </a:r>
            <a:r>
              <a:rPr lang="en-US" dirty="0"/>
              <a:t> </a:t>
            </a:r>
            <a:r>
              <a:rPr lang="en-US" dirty="0" err="1"/>
              <a:t>qobiliyati</a:t>
            </a:r>
            <a:r>
              <a:rPr lang="en-US" dirty="0"/>
              <a:t> </a:t>
            </a:r>
            <a:r>
              <a:rPr lang="en-US" dirty="0" err="1"/>
              <a:t>yoki</a:t>
            </a:r>
            <a:r>
              <a:rPr lang="en-US" dirty="0"/>
              <a:t> </a:t>
            </a:r>
            <a:r>
              <a:rPr lang="en-US" dirty="0" err="1"/>
              <a:t>passajir</a:t>
            </a:r>
            <a:r>
              <a:rPr lang="en-US" dirty="0"/>
              <a:t> </a:t>
            </a:r>
            <a:r>
              <a:rPr lang="en-US" dirty="0" err="1"/>
              <a:t>tashish</a:t>
            </a:r>
            <a:r>
              <a:rPr lang="en-US" dirty="0"/>
              <a:t> </a:t>
            </a:r>
            <a:r>
              <a:rPr lang="en-US" dirty="0" err="1"/>
              <a:t>o`rindig’i</a:t>
            </a:r>
            <a:r>
              <a:rPr lang="en-US" dirty="0"/>
              <a:t> </a:t>
            </a:r>
            <a:r>
              <a:rPr lang="en-US" dirty="0" err="1"/>
              <a:t>yig`indilaridan</a:t>
            </a:r>
            <a:r>
              <a:rPr lang="en-US" dirty="0"/>
              <a:t> </a:t>
            </a:r>
            <a:r>
              <a:rPr lang="en-US" dirty="0" err="1"/>
              <a:t>iborat</a:t>
            </a:r>
            <a:r>
              <a:rPr lang="en-US" dirty="0"/>
              <a:t> </a:t>
            </a:r>
            <a:r>
              <a:rPr lang="en-US" dirty="0" err="1"/>
              <a:t>bo`ladi</a:t>
            </a:r>
            <a:r>
              <a:rPr lang="en-US" dirty="0"/>
              <a:t>.</a:t>
            </a:r>
            <a:endParaRPr lang="ru-RU" dirty="0"/>
          </a:p>
          <a:p>
            <a:r>
              <a:rPr lang="en-US" dirty="0" err="1"/>
              <a:t>Q</a:t>
            </a:r>
            <a:r>
              <a:rPr lang="en-US" baseline="-25000" dirty="0" err="1"/>
              <a:t>p</a:t>
            </a:r>
            <a:r>
              <a:rPr lang="en-US" dirty="0"/>
              <a:t> = ∑ </a:t>
            </a:r>
            <a:r>
              <a:rPr lang="ru-RU" dirty="0"/>
              <a:t>А</a:t>
            </a:r>
            <a:r>
              <a:rPr lang="en-US" baseline="-25000" dirty="0"/>
              <a:t>s*</a:t>
            </a:r>
            <a:r>
              <a:rPr lang="en-US" dirty="0"/>
              <a:t> </a:t>
            </a:r>
            <a:r>
              <a:rPr lang="en-US" dirty="0" err="1"/>
              <a:t>q</a:t>
            </a:r>
            <a:r>
              <a:rPr lang="en-US" baseline="-25000" dirty="0" err="1"/>
              <a:t>n</a:t>
            </a:r>
            <a:r>
              <a:rPr lang="en-US" dirty="0"/>
              <a:t> = </a:t>
            </a:r>
            <a:r>
              <a:rPr lang="ru-RU" dirty="0"/>
              <a:t>А</a:t>
            </a:r>
            <a:r>
              <a:rPr lang="en-US" baseline="-25000" dirty="0"/>
              <a:t>s1</a:t>
            </a:r>
            <a:r>
              <a:rPr lang="en-US" dirty="0"/>
              <a:t>* q</a:t>
            </a:r>
            <a:r>
              <a:rPr lang="en-US" baseline="-25000" dirty="0"/>
              <a:t>n1</a:t>
            </a:r>
            <a:r>
              <a:rPr lang="en-US" dirty="0"/>
              <a:t>   + </a:t>
            </a:r>
            <a:r>
              <a:rPr lang="ru-RU" dirty="0"/>
              <a:t>А</a:t>
            </a:r>
            <a:r>
              <a:rPr lang="en-US" baseline="-25000" dirty="0"/>
              <a:t>s2</a:t>
            </a:r>
            <a:r>
              <a:rPr lang="en-US" dirty="0"/>
              <a:t>* q</a:t>
            </a:r>
            <a:r>
              <a:rPr lang="en-US" baseline="-25000" dirty="0"/>
              <a:t>n2</a:t>
            </a:r>
            <a:r>
              <a:rPr lang="en-US" dirty="0"/>
              <a:t>   + …… </a:t>
            </a:r>
            <a:r>
              <a:rPr lang="ru-RU" dirty="0"/>
              <a:t>А</a:t>
            </a:r>
            <a:r>
              <a:rPr lang="en-US" baseline="-25000" dirty="0" err="1"/>
              <a:t>sn</a:t>
            </a:r>
            <a:r>
              <a:rPr lang="en-US" dirty="0"/>
              <a:t>* </a:t>
            </a:r>
            <a:r>
              <a:rPr lang="en-US" dirty="0" err="1"/>
              <a:t>q</a:t>
            </a:r>
            <a:r>
              <a:rPr lang="en-US" baseline="-25000" dirty="0" err="1"/>
              <a:t>np</a:t>
            </a:r>
            <a:r>
              <a:rPr lang="en-US" dirty="0"/>
              <a:t>   ;</a:t>
            </a:r>
            <a:endParaRPr lang="ru-RU" dirty="0"/>
          </a:p>
          <a:p>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r="67736"/>
          <a:stretch/>
        </p:blipFill>
        <p:spPr>
          <a:xfrm>
            <a:off x="0" y="0"/>
            <a:ext cx="3318933" cy="6858000"/>
          </a:xfrm>
          <a:prstGeom prst="rect">
            <a:avLst/>
          </a:prstGeom>
        </p:spPr>
      </p:pic>
      <p:sp>
        <p:nvSpPr>
          <p:cNvPr id="5" name="Прямоугольник 4"/>
          <p:cNvSpPr/>
          <p:nvPr/>
        </p:nvSpPr>
        <p:spPr>
          <a:xfrm>
            <a:off x="3410373" y="6195367"/>
            <a:ext cx="6871855" cy="461665"/>
          </a:xfrm>
          <a:prstGeom prst="rect">
            <a:avLst/>
          </a:prstGeom>
        </p:spPr>
        <p:txBody>
          <a:bodyPr wrap="square">
            <a:spAutoFit/>
          </a:bodyPr>
          <a:lstStyle/>
          <a:p>
            <a:r>
              <a:rPr lang="ru-RU" sz="1200" dirty="0">
                <a:solidFill>
                  <a:schemeClr val="tx2">
                    <a:lumMod val="60000"/>
                    <a:lumOff val="40000"/>
                  </a:schemeClr>
                </a:solidFill>
              </a:rPr>
              <a:t>CHUTTERSNAP.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May</a:t>
            </a:r>
            <a:r>
              <a:rPr lang="ru-RU" sz="1200" dirty="0">
                <a:solidFill>
                  <a:schemeClr val="tx2">
                    <a:lumMod val="60000"/>
                    <a:lumOff val="40000"/>
                  </a:schemeClr>
                </a:solidFill>
              </a:rPr>
              <a:t> 10, 2017). </a:t>
            </a:r>
            <a:r>
              <a:rPr lang="ru-RU" sz="1200" dirty="0" err="1" smtClean="0">
                <a:solidFill>
                  <a:schemeClr val="tx2">
                    <a:lumMod val="60000"/>
                    <a:lumOff val="40000"/>
                  </a:schemeClr>
                </a:solidFill>
              </a:rPr>
              <a:t>Busy</a:t>
            </a:r>
            <a:r>
              <a:rPr lang="ru-RU" sz="1200" dirty="0" smtClean="0">
                <a:solidFill>
                  <a:schemeClr val="tx2">
                    <a:lumMod val="60000"/>
                    <a:lumOff val="40000"/>
                  </a:schemeClr>
                </a:solidFill>
              </a:rPr>
              <a:t> </a:t>
            </a:r>
            <a:r>
              <a:rPr lang="ru-RU" sz="1200" dirty="0" err="1">
                <a:solidFill>
                  <a:schemeClr val="tx2">
                    <a:lumMod val="60000"/>
                    <a:lumOff val="40000"/>
                  </a:schemeClr>
                </a:solidFill>
              </a:rPr>
              <a:t>cargo</a:t>
            </a:r>
            <a:r>
              <a:rPr lang="ru-RU" sz="1200" dirty="0">
                <a:solidFill>
                  <a:schemeClr val="tx2">
                    <a:lumMod val="60000"/>
                    <a:lumOff val="40000"/>
                  </a:schemeClr>
                </a:solidFill>
              </a:rPr>
              <a:t> </a:t>
            </a:r>
            <a:r>
              <a:rPr lang="ru-RU" sz="1200" dirty="0" err="1">
                <a:solidFill>
                  <a:schemeClr val="tx2">
                    <a:lumMod val="60000"/>
                    <a:lumOff val="40000"/>
                  </a:schemeClr>
                </a:solidFill>
              </a:rPr>
              <a:t>port</a:t>
            </a:r>
            <a:r>
              <a:rPr lang="ru-RU" sz="1200" dirty="0">
                <a:solidFill>
                  <a:schemeClr val="tx2">
                    <a:lumMod val="60000"/>
                    <a:lumOff val="40000"/>
                  </a:schemeClr>
                </a:solidFill>
              </a:rPr>
              <a:t>. </a:t>
            </a:r>
            <a:endParaRPr lang="en-US" sz="1200" dirty="0" smtClean="0">
              <a:solidFill>
                <a:schemeClr val="tx2">
                  <a:lumMod val="60000"/>
                  <a:lumOff val="40000"/>
                </a:schemeClr>
              </a:solidFill>
            </a:endParaRPr>
          </a:p>
          <a:p>
            <a:r>
              <a:rPr lang="ru-RU" sz="1200" dirty="0" err="1" smtClean="0">
                <a:solidFill>
                  <a:schemeClr val="tx2">
                    <a:lumMod val="60000"/>
                    <a:lumOff val="40000"/>
                  </a:schemeClr>
                </a:solidFill>
              </a:rPr>
              <a:t>Free</a:t>
            </a:r>
            <a:r>
              <a:rPr lang="ru-RU" sz="1200" dirty="0" smtClean="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https://unsplash.com/photos/eqwFWHfQipg</a:t>
            </a:r>
          </a:p>
        </p:txBody>
      </p:sp>
    </p:spTree>
    <p:extLst>
      <p:ext uri="{BB962C8B-B14F-4D97-AF65-F5344CB8AC3E}">
        <p14:creationId xmlns:p14="http://schemas.microsoft.com/office/powerpoint/2010/main" val="24870803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83079" y="93134"/>
            <a:ext cx="7689321" cy="6764866"/>
          </a:xfrm>
        </p:spPr>
        <p:txBody>
          <a:bodyPr>
            <a:normAutofit/>
          </a:bodyPr>
          <a:lstStyle/>
          <a:p>
            <a:r>
              <a:rPr lang="en-US" dirty="0" err="1"/>
              <a:t>Xarakatdagi</a:t>
            </a:r>
            <a:r>
              <a:rPr lang="en-US" dirty="0"/>
              <a:t> </a:t>
            </a:r>
            <a:r>
              <a:rPr lang="en-US" dirty="0" err="1"/>
              <a:t>tarkibni</a:t>
            </a:r>
            <a:r>
              <a:rPr lang="en-US" dirty="0"/>
              <a:t> </a:t>
            </a:r>
            <a:r>
              <a:rPr lang="en-US" b="1" dirty="0" err="1"/>
              <a:t>o`rtaga</a:t>
            </a:r>
            <a:r>
              <a:rPr lang="en-US" b="1" dirty="0"/>
              <a:t> yuk </a:t>
            </a:r>
            <a:r>
              <a:rPr lang="en-US" b="1" dirty="0" err="1"/>
              <a:t>ko`tarish</a:t>
            </a:r>
            <a:r>
              <a:rPr lang="en-US" b="1" dirty="0"/>
              <a:t> </a:t>
            </a:r>
            <a:r>
              <a:rPr lang="en-US" b="1" dirty="0" err="1"/>
              <a:t>qobiliyati</a:t>
            </a:r>
            <a:r>
              <a:rPr lang="en-US" dirty="0"/>
              <a:t> </a:t>
            </a:r>
            <a:r>
              <a:rPr lang="en-US" dirty="0" err="1"/>
              <a:t>quyidagicha</a:t>
            </a:r>
            <a:r>
              <a:rPr lang="en-US" dirty="0"/>
              <a:t> </a:t>
            </a:r>
            <a:r>
              <a:rPr lang="en-US" dirty="0" err="1"/>
              <a:t>topiladi</a:t>
            </a:r>
            <a:r>
              <a:rPr lang="en-US" dirty="0"/>
              <a:t>.</a:t>
            </a:r>
            <a:endParaRPr lang="ru-RU" dirty="0"/>
          </a:p>
          <a:p>
            <a:r>
              <a:rPr lang="en-US" dirty="0"/>
              <a:t> </a:t>
            </a:r>
            <a:endParaRPr lang="ru-RU" dirty="0"/>
          </a:p>
          <a:p>
            <a:r>
              <a:rPr lang="en-US" dirty="0"/>
              <a:t>q </a:t>
            </a:r>
            <a:r>
              <a:rPr lang="en-US" baseline="-25000" dirty="0" err="1"/>
              <a:t>o`r</a:t>
            </a:r>
            <a:r>
              <a:rPr lang="en-US" dirty="0"/>
              <a:t>= ∑ </a:t>
            </a:r>
            <a:r>
              <a:rPr lang="ru-RU" dirty="0"/>
              <a:t>А </a:t>
            </a:r>
            <a:r>
              <a:rPr lang="en-US" baseline="-25000" dirty="0"/>
              <a:t>s</a:t>
            </a:r>
            <a:r>
              <a:rPr lang="en-US" dirty="0"/>
              <a:t>*</a:t>
            </a:r>
            <a:r>
              <a:rPr lang="en-US" dirty="0" err="1"/>
              <a:t>q</a:t>
            </a:r>
            <a:r>
              <a:rPr lang="en-US" baseline="-25000" dirty="0" err="1"/>
              <a:t>n</a:t>
            </a:r>
            <a:r>
              <a:rPr lang="en-US" dirty="0"/>
              <a:t> / ∑ </a:t>
            </a:r>
            <a:r>
              <a:rPr lang="ru-RU" dirty="0"/>
              <a:t>А</a:t>
            </a:r>
            <a:r>
              <a:rPr lang="en-US" baseline="-25000" dirty="0"/>
              <a:t>s</a:t>
            </a:r>
            <a:r>
              <a:rPr lang="en-US" dirty="0"/>
              <a:t>            t</a:t>
            </a:r>
            <a:r>
              <a:rPr lang="ru-RU" dirty="0"/>
              <a:t>о</a:t>
            </a:r>
            <a:r>
              <a:rPr lang="en-US" dirty="0" err="1"/>
              <a:t>nn</a:t>
            </a:r>
            <a:r>
              <a:rPr lang="ru-RU" dirty="0"/>
              <a:t>а</a:t>
            </a:r>
            <a:r>
              <a:rPr lang="en-US" dirty="0"/>
              <a:t> </a:t>
            </a:r>
            <a:r>
              <a:rPr lang="en-US" dirty="0" err="1"/>
              <a:t>ili</a:t>
            </a:r>
            <a:r>
              <a:rPr lang="en-US" dirty="0"/>
              <a:t> p</a:t>
            </a:r>
            <a:r>
              <a:rPr lang="ru-RU" dirty="0"/>
              <a:t>а</a:t>
            </a:r>
            <a:r>
              <a:rPr lang="en-US" dirty="0" err="1"/>
              <a:t>ss</a:t>
            </a:r>
            <a:r>
              <a:rPr lang="en-US" dirty="0"/>
              <a:t> m</a:t>
            </a:r>
            <a:r>
              <a:rPr lang="ru-RU" dirty="0"/>
              <a:t>е</a:t>
            </a:r>
            <a:r>
              <a:rPr lang="en-US" dirty="0" err="1"/>
              <a:t>st</a:t>
            </a:r>
            <a:endParaRPr lang="ru-RU" dirty="0"/>
          </a:p>
          <a:p>
            <a:r>
              <a:rPr lang="en-US" dirty="0" err="1"/>
              <a:t>xarakatdagi</a:t>
            </a:r>
            <a:r>
              <a:rPr lang="en-US" dirty="0"/>
              <a:t> </a:t>
            </a:r>
            <a:r>
              <a:rPr lang="en-US" dirty="0" err="1"/>
              <a:t>tarkibni</a:t>
            </a:r>
            <a:r>
              <a:rPr lang="en-US" dirty="0"/>
              <a:t> </a:t>
            </a:r>
            <a:r>
              <a:rPr lang="en-US" dirty="0" err="1"/>
              <a:t>o`rtaga</a:t>
            </a:r>
            <a:r>
              <a:rPr lang="en-US" dirty="0"/>
              <a:t> yuk </a:t>
            </a:r>
            <a:r>
              <a:rPr lang="en-US" dirty="0" err="1"/>
              <a:t>ko`tarish</a:t>
            </a:r>
            <a:r>
              <a:rPr lang="en-US" dirty="0"/>
              <a:t> </a:t>
            </a:r>
            <a:r>
              <a:rPr lang="en-US" dirty="0" err="1"/>
              <a:t>qobiliyati</a:t>
            </a:r>
            <a:r>
              <a:rPr lang="en-US" dirty="0"/>
              <a:t> </a:t>
            </a:r>
            <a:r>
              <a:rPr lang="en-US" dirty="0" err="1"/>
              <a:t>quyidagicha</a:t>
            </a:r>
            <a:r>
              <a:rPr lang="en-US" dirty="0"/>
              <a:t> </a:t>
            </a:r>
            <a:r>
              <a:rPr lang="en-US" dirty="0" err="1"/>
              <a:t>topiladi</a:t>
            </a:r>
            <a:r>
              <a:rPr lang="en-US" dirty="0"/>
              <a:t>.</a:t>
            </a:r>
            <a:endParaRPr lang="ru-RU" dirty="0"/>
          </a:p>
          <a:p>
            <a:r>
              <a:rPr lang="en-US" dirty="0"/>
              <a:t> </a:t>
            </a:r>
            <a:endParaRPr lang="ru-RU" dirty="0"/>
          </a:p>
          <a:p>
            <a:r>
              <a:rPr lang="en-US" dirty="0"/>
              <a:t>q</a:t>
            </a:r>
            <a:r>
              <a:rPr lang="en-US" baseline="-25000" dirty="0"/>
              <a:t>n1</a:t>
            </a:r>
            <a:r>
              <a:rPr lang="en-US" dirty="0"/>
              <a:t> , q</a:t>
            </a:r>
            <a:r>
              <a:rPr lang="en-US" baseline="-25000" dirty="0"/>
              <a:t>n2</a:t>
            </a:r>
            <a:r>
              <a:rPr lang="en-US" dirty="0"/>
              <a:t> , q</a:t>
            </a:r>
            <a:r>
              <a:rPr lang="en-US" baseline="-25000" dirty="0"/>
              <a:t>n3</a:t>
            </a:r>
            <a:r>
              <a:rPr lang="en-US" dirty="0"/>
              <a:t> — </a:t>
            </a:r>
            <a:r>
              <a:rPr lang="en-US" dirty="0" err="1"/>
              <a:t>xarakatdagi</a:t>
            </a:r>
            <a:r>
              <a:rPr lang="en-US" dirty="0"/>
              <a:t> </a:t>
            </a:r>
            <a:r>
              <a:rPr lang="en-US" dirty="0" err="1"/>
              <a:t>tarkiblarni</a:t>
            </a:r>
            <a:r>
              <a:rPr lang="en-US" dirty="0"/>
              <a:t> yuk </a:t>
            </a:r>
            <a:r>
              <a:rPr lang="en-US" dirty="0" err="1"/>
              <a:t>ko`tarish</a:t>
            </a:r>
            <a:r>
              <a:rPr lang="en-US" dirty="0"/>
              <a:t> </a:t>
            </a:r>
            <a:r>
              <a:rPr lang="en-US" dirty="0" err="1"/>
              <a:t>qobiliyatlari</a:t>
            </a:r>
            <a:r>
              <a:rPr lang="en-US" dirty="0"/>
              <a:t> (</a:t>
            </a:r>
            <a:r>
              <a:rPr lang="en-US" dirty="0" err="1"/>
              <a:t>passajir</a:t>
            </a:r>
            <a:r>
              <a:rPr lang="en-US" dirty="0"/>
              <a:t> </a:t>
            </a:r>
            <a:r>
              <a:rPr lang="en-US" dirty="0" err="1"/>
              <a:t>o’rindagi</a:t>
            </a:r>
            <a:r>
              <a:rPr lang="en-US" dirty="0"/>
              <a:t>)</a:t>
            </a:r>
            <a:r>
              <a:rPr lang="en-US" dirty="0" err="1"/>
              <a:t>ni</a:t>
            </a:r>
            <a:r>
              <a:rPr lang="en-US" dirty="0"/>
              <a:t> </a:t>
            </a:r>
            <a:r>
              <a:rPr lang="en-US" dirty="0" err="1"/>
              <a:t>amaldagi</a:t>
            </a:r>
            <a:r>
              <a:rPr lang="en-US" dirty="0"/>
              <a:t>, m</a:t>
            </a:r>
            <a:r>
              <a:rPr lang="ru-RU" dirty="0"/>
              <a:t>е</a:t>
            </a:r>
            <a:r>
              <a:rPr lang="en-US" dirty="0"/>
              <a:t>'</a:t>
            </a:r>
            <a:r>
              <a:rPr lang="en-US" dirty="0" err="1"/>
              <a:t>yordagi</a:t>
            </a:r>
            <a:r>
              <a:rPr lang="en-US" dirty="0"/>
              <a:t> </a:t>
            </a:r>
            <a:r>
              <a:rPr lang="en-US" dirty="0" err="1"/>
              <a:t>va</a:t>
            </a:r>
            <a:r>
              <a:rPr lang="en-US" dirty="0"/>
              <a:t> </a:t>
            </a:r>
            <a:r>
              <a:rPr lang="en-US" dirty="0" err="1"/>
              <a:t>o`rtacha</a:t>
            </a:r>
            <a:r>
              <a:rPr lang="en-US" dirty="0"/>
              <a:t> </a:t>
            </a:r>
            <a:r>
              <a:rPr lang="en-US" dirty="0" err="1"/>
              <a:t>qiymatlari</a:t>
            </a:r>
            <a:r>
              <a:rPr lang="en-US" dirty="0"/>
              <a:t>.</a:t>
            </a:r>
            <a:endParaRPr lang="ru-RU" dirty="0"/>
          </a:p>
          <a:p>
            <a:r>
              <a:rPr lang="ru-RU" dirty="0"/>
              <a:t>γ</a:t>
            </a:r>
            <a:r>
              <a:rPr lang="en-US" baseline="-25000" dirty="0" err="1"/>
              <a:t>st</a:t>
            </a:r>
            <a:r>
              <a:rPr lang="en-US" dirty="0"/>
              <a:t> – </a:t>
            </a:r>
            <a:r>
              <a:rPr lang="en-US" dirty="0" err="1"/>
              <a:t>statik</a:t>
            </a:r>
            <a:r>
              <a:rPr lang="en-US" dirty="0"/>
              <a:t>, </a:t>
            </a:r>
            <a:r>
              <a:rPr lang="ru-RU" dirty="0"/>
              <a:t>γ</a:t>
            </a:r>
            <a:r>
              <a:rPr lang="en-US" baseline="-25000" dirty="0"/>
              <a:t>d</a:t>
            </a:r>
            <a:r>
              <a:rPr lang="en-US" dirty="0"/>
              <a:t> – yuk </a:t>
            </a:r>
            <a:r>
              <a:rPr lang="en-US" dirty="0" err="1"/>
              <a:t>va</a:t>
            </a:r>
            <a:r>
              <a:rPr lang="en-US" dirty="0"/>
              <a:t> </a:t>
            </a:r>
            <a:r>
              <a:rPr lang="en-US" dirty="0" err="1"/>
              <a:t>yo’lovchi</a:t>
            </a:r>
            <a:r>
              <a:rPr lang="en-US" dirty="0"/>
              <a:t> </a:t>
            </a:r>
            <a:r>
              <a:rPr lang="en-US" dirty="0" err="1"/>
              <a:t>tashish</a:t>
            </a:r>
            <a:r>
              <a:rPr lang="en-US" dirty="0"/>
              <a:t> </a:t>
            </a:r>
            <a:r>
              <a:rPr lang="en-US" dirty="0" err="1"/>
              <a:t>qobiliyatidan</a:t>
            </a:r>
            <a:r>
              <a:rPr lang="en-US" dirty="0"/>
              <a:t> </a:t>
            </a:r>
            <a:r>
              <a:rPr lang="en-US" dirty="0" err="1"/>
              <a:t>foydalanishni</a:t>
            </a:r>
            <a:r>
              <a:rPr lang="en-US" dirty="0"/>
              <a:t> </a:t>
            </a:r>
            <a:r>
              <a:rPr lang="en-US" dirty="0" err="1"/>
              <a:t>dinamik</a:t>
            </a:r>
            <a:r>
              <a:rPr lang="en-US" dirty="0"/>
              <a:t> </a:t>
            </a:r>
            <a:r>
              <a:rPr lang="en-US" dirty="0" err="1"/>
              <a:t>koeffitsienti</a:t>
            </a:r>
            <a:r>
              <a:rPr lang="en-US" dirty="0"/>
              <a:t>.</a:t>
            </a:r>
            <a:endParaRPr lang="ru-RU" dirty="0"/>
          </a:p>
          <a:p>
            <a:r>
              <a:rPr lang="en-US" dirty="0"/>
              <a:t> </a:t>
            </a:r>
            <a:endParaRPr lang="ru-RU" dirty="0"/>
          </a:p>
          <a:p>
            <a:r>
              <a:rPr lang="ru-RU" dirty="0"/>
              <a:t>γ</a:t>
            </a:r>
            <a:r>
              <a:rPr lang="en-US" baseline="-25000" dirty="0" err="1"/>
              <a:t>st</a:t>
            </a:r>
            <a:r>
              <a:rPr lang="en-US" dirty="0"/>
              <a:t> , </a:t>
            </a:r>
            <a:r>
              <a:rPr lang="ru-RU" dirty="0"/>
              <a:t>γ</a:t>
            </a:r>
            <a:r>
              <a:rPr lang="en-US" baseline="-25000" dirty="0"/>
              <a:t>d</a:t>
            </a:r>
            <a:r>
              <a:rPr lang="en-US" dirty="0"/>
              <a:t>  — </a:t>
            </a:r>
            <a:r>
              <a:rPr lang="en-US" dirty="0" err="1"/>
              <a:t>xarakatdagi</a:t>
            </a:r>
            <a:r>
              <a:rPr lang="en-US" dirty="0"/>
              <a:t> </a:t>
            </a:r>
            <a:r>
              <a:rPr lang="en-US" dirty="0" err="1"/>
              <a:t>tarkibni</a:t>
            </a:r>
            <a:r>
              <a:rPr lang="en-US" dirty="0"/>
              <a:t> yuk </a:t>
            </a:r>
            <a:r>
              <a:rPr lang="en-US" dirty="0" err="1"/>
              <a:t>ko`tarish</a:t>
            </a:r>
            <a:r>
              <a:rPr lang="en-US" dirty="0"/>
              <a:t> (</a:t>
            </a:r>
            <a:r>
              <a:rPr lang="en-US" dirty="0" err="1"/>
              <a:t>passajir</a:t>
            </a:r>
            <a:r>
              <a:rPr lang="en-US" dirty="0"/>
              <a:t> </a:t>
            </a:r>
            <a:r>
              <a:rPr lang="en-US" dirty="0" err="1"/>
              <a:t>urindigi</a:t>
            </a:r>
            <a:r>
              <a:rPr lang="en-US" dirty="0"/>
              <a:t>) </a:t>
            </a:r>
            <a:r>
              <a:rPr lang="en-US" dirty="0" err="1"/>
              <a:t>qobiliyatidan</a:t>
            </a:r>
            <a:r>
              <a:rPr lang="en-US" dirty="0"/>
              <a:t> </a:t>
            </a:r>
            <a:r>
              <a:rPr lang="en-US" dirty="0" err="1"/>
              <a:t>foydalanishni</a:t>
            </a:r>
            <a:r>
              <a:rPr lang="en-US" dirty="0"/>
              <a:t> </a:t>
            </a:r>
            <a:r>
              <a:rPr lang="en-US" dirty="0" err="1"/>
              <a:t>statik</a:t>
            </a:r>
            <a:r>
              <a:rPr lang="en-US" dirty="0"/>
              <a:t>, </a:t>
            </a:r>
            <a:r>
              <a:rPr lang="en-US" dirty="0" err="1"/>
              <a:t>dinamik</a:t>
            </a:r>
            <a:r>
              <a:rPr lang="en-US" dirty="0"/>
              <a:t> </a:t>
            </a:r>
            <a:r>
              <a:rPr lang="en-US" dirty="0" err="1"/>
              <a:t>koeffitsi</a:t>
            </a:r>
            <a:r>
              <a:rPr lang="ru-RU" dirty="0"/>
              <a:t>е</a:t>
            </a:r>
            <a:r>
              <a:rPr lang="en-US" dirty="0" err="1"/>
              <a:t>nti</a:t>
            </a:r>
            <a:r>
              <a:rPr lang="en-US" dirty="0"/>
              <a:t>. </a:t>
            </a:r>
            <a:endParaRPr lang="ru-RU" dirty="0"/>
          </a:p>
          <a:p>
            <a:r>
              <a:rPr lang="ru-RU" dirty="0"/>
              <a:t>γ</a:t>
            </a:r>
            <a:r>
              <a:rPr lang="en-US" baseline="-25000" dirty="0" err="1"/>
              <a:t>st</a:t>
            </a:r>
            <a:r>
              <a:rPr lang="en-US" dirty="0"/>
              <a:t> = </a:t>
            </a:r>
            <a:r>
              <a:rPr lang="en-US" dirty="0" err="1"/>
              <a:t>q</a:t>
            </a:r>
            <a:r>
              <a:rPr lang="en-US" baseline="-25000" dirty="0" err="1"/>
              <a:t>f</a:t>
            </a:r>
            <a:r>
              <a:rPr lang="en-US" dirty="0"/>
              <a:t> / </a:t>
            </a:r>
            <a:r>
              <a:rPr lang="en-US" dirty="0" err="1"/>
              <a:t>q</a:t>
            </a:r>
            <a:r>
              <a:rPr lang="en-US" baseline="-25000" dirty="0" err="1"/>
              <a:t>n</a:t>
            </a:r>
            <a:r>
              <a:rPr lang="en-US" dirty="0"/>
              <a:t>      </a:t>
            </a:r>
            <a:r>
              <a:rPr lang="ru-RU" dirty="0"/>
              <a:t>γ</a:t>
            </a:r>
            <a:r>
              <a:rPr lang="en-US" baseline="-25000" dirty="0"/>
              <a:t>d</a:t>
            </a:r>
            <a:r>
              <a:rPr lang="en-US" dirty="0"/>
              <a:t> = </a:t>
            </a:r>
            <a:r>
              <a:rPr lang="en-US" dirty="0" err="1"/>
              <a:t>R</a:t>
            </a:r>
            <a:r>
              <a:rPr lang="en-US" baseline="-25000" dirty="0" err="1"/>
              <a:t>f</a:t>
            </a:r>
            <a:r>
              <a:rPr lang="en-US" dirty="0"/>
              <a:t> / </a:t>
            </a:r>
            <a:r>
              <a:rPr lang="en-US" dirty="0" err="1"/>
              <a:t>q</a:t>
            </a:r>
            <a:r>
              <a:rPr lang="en-US" baseline="-25000" dirty="0" err="1"/>
              <a:t>n</a:t>
            </a:r>
            <a:r>
              <a:rPr lang="en-US" dirty="0"/>
              <a:t>* ℓ</a:t>
            </a:r>
            <a:r>
              <a:rPr lang="en-US" baseline="-25000" dirty="0" err="1"/>
              <a:t>yq</a:t>
            </a:r>
            <a:r>
              <a:rPr lang="en-US" dirty="0"/>
              <a:t>* Z</a:t>
            </a:r>
            <a:r>
              <a:rPr lang="ru-RU" baseline="-25000" dirty="0"/>
              <a:t>е</a:t>
            </a:r>
            <a:endParaRPr lang="ru-RU" dirty="0"/>
          </a:p>
          <a:p>
            <a:endParaRPr lang="ru-RU" dirty="0">
              <a:solidFill>
                <a:schemeClr val="bg1"/>
              </a:solidFill>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57190"/>
          <a:stretch/>
        </p:blipFill>
        <p:spPr>
          <a:xfrm>
            <a:off x="7763932" y="0"/>
            <a:ext cx="4428067" cy="6858000"/>
          </a:xfrm>
          <a:prstGeom prst="rect">
            <a:avLst/>
          </a:prstGeom>
        </p:spPr>
      </p:pic>
      <p:sp>
        <p:nvSpPr>
          <p:cNvPr id="5" name="Прямоугольник 4"/>
          <p:cNvSpPr/>
          <p:nvPr/>
        </p:nvSpPr>
        <p:spPr>
          <a:xfrm>
            <a:off x="7910946" y="501272"/>
            <a:ext cx="3984568" cy="830997"/>
          </a:xfrm>
          <a:prstGeom prst="rect">
            <a:avLst/>
          </a:prstGeom>
        </p:spPr>
        <p:txBody>
          <a:bodyPr wrap="square">
            <a:spAutoFit/>
          </a:bodyPr>
          <a:lstStyle/>
          <a:p>
            <a:r>
              <a:rPr lang="ru-RU" sz="1200" dirty="0" err="1"/>
              <a:t>Abreu</a:t>
            </a:r>
            <a:r>
              <a:rPr lang="ru-RU" sz="1200" dirty="0"/>
              <a:t> R. (</a:t>
            </a:r>
            <a:r>
              <a:rPr lang="ru-RU" sz="1200" dirty="0" err="1"/>
              <a:t>Published</a:t>
            </a:r>
            <a:r>
              <a:rPr lang="ru-RU" sz="1200" dirty="0"/>
              <a:t> </a:t>
            </a:r>
            <a:r>
              <a:rPr lang="ru-RU" sz="1200" dirty="0" err="1"/>
              <a:t>on</a:t>
            </a:r>
            <a:r>
              <a:rPr lang="ru-RU" sz="1200" dirty="0"/>
              <a:t> </a:t>
            </a:r>
            <a:r>
              <a:rPr lang="ru-RU" sz="1200" dirty="0" err="1"/>
              <a:t>February</a:t>
            </a:r>
            <a:r>
              <a:rPr lang="ru-RU" sz="1200" dirty="0"/>
              <a:t> 19, 2018). </a:t>
            </a:r>
            <a:r>
              <a:rPr lang="ru-RU" sz="1200" dirty="0" err="1"/>
              <a:t>truck</a:t>
            </a:r>
            <a:r>
              <a:rPr lang="ru-RU" sz="1200" dirty="0"/>
              <a:t> </a:t>
            </a:r>
            <a:r>
              <a:rPr lang="ru-RU" sz="1200" dirty="0" err="1"/>
              <a:t>in</a:t>
            </a:r>
            <a:r>
              <a:rPr lang="ru-RU" sz="1200" dirty="0"/>
              <a:t> </a:t>
            </a:r>
            <a:r>
              <a:rPr lang="ru-RU" sz="1200" dirty="0" err="1"/>
              <a:t>between</a:t>
            </a:r>
            <a:r>
              <a:rPr lang="ru-RU" sz="1200" dirty="0"/>
              <a:t> </a:t>
            </a:r>
            <a:r>
              <a:rPr lang="ru-RU" sz="1200" dirty="0" err="1"/>
              <a:t>the</a:t>
            </a:r>
            <a:r>
              <a:rPr lang="ru-RU" sz="1200" dirty="0"/>
              <a:t> </a:t>
            </a:r>
            <a:r>
              <a:rPr lang="ru-RU" sz="1200" dirty="0" err="1"/>
              <a:t>mountains</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https://unsplash.com/photos/lq9PxpwDZUk</a:t>
            </a:r>
          </a:p>
        </p:txBody>
      </p:sp>
    </p:spTree>
    <p:extLst>
      <p:ext uri="{BB962C8B-B14F-4D97-AF65-F5344CB8AC3E}">
        <p14:creationId xmlns:p14="http://schemas.microsoft.com/office/powerpoint/2010/main" val="3556271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5265" y="157943"/>
            <a:ext cx="10307782" cy="4172988"/>
          </a:xfrm>
        </p:spPr>
        <p:txBody>
          <a:bodyPr>
            <a:noAutofit/>
          </a:bodyPr>
          <a:lstStyle/>
          <a:p>
            <a:r>
              <a:rPr lang="en-US" sz="2000" dirty="0" err="1"/>
              <a:t>xarakatdagi</a:t>
            </a:r>
            <a:r>
              <a:rPr lang="en-US" sz="2000" dirty="0"/>
              <a:t> </a:t>
            </a:r>
            <a:r>
              <a:rPr lang="en-US" sz="2000" dirty="0" err="1"/>
              <a:t>tarkib</a:t>
            </a:r>
            <a:r>
              <a:rPr lang="en-US" sz="2000" dirty="0"/>
              <a:t> </a:t>
            </a:r>
            <a:r>
              <a:rPr lang="en-US" sz="2000" dirty="0" err="1"/>
              <a:t>prob</a:t>
            </a:r>
            <a:r>
              <a:rPr lang="ru-RU" sz="2000" dirty="0"/>
              <a:t>е</a:t>
            </a:r>
            <a:r>
              <a:rPr lang="en-US" sz="2000" dirty="0" err="1"/>
              <a:t>gi</a:t>
            </a:r>
            <a:r>
              <a:rPr lang="en-US" sz="2000" dirty="0"/>
              <a:t> </a:t>
            </a:r>
            <a:r>
              <a:rPr lang="en-US" sz="2000" dirty="0" err="1"/>
              <a:t>va</a:t>
            </a:r>
            <a:r>
              <a:rPr lang="en-US" sz="2000" dirty="0"/>
              <a:t> </a:t>
            </a:r>
            <a:r>
              <a:rPr lang="en-US" sz="2000" dirty="0" err="1"/>
              <a:t>undan</a:t>
            </a:r>
            <a:r>
              <a:rPr lang="en-US" sz="2000" dirty="0"/>
              <a:t> </a:t>
            </a:r>
            <a:r>
              <a:rPr lang="en-US" sz="2000" dirty="0" err="1"/>
              <a:t>foydalanish</a:t>
            </a:r>
            <a:r>
              <a:rPr lang="en-US" sz="2000" dirty="0"/>
              <a:t> </a:t>
            </a:r>
            <a:r>
              <a:rPr lang="ru-RU" sz="2000" dirty="0"/>
              <a:t/>
            </a:r>
            <a:br>
              <a:rPr lang="ru-RU" sz="2000" dirty="0"/>
            </a:br>
            <a:r>
              <a:rPr lang="en-US" sz="2000" dirty="0"/>
              <a:t>ℓ</a:t>
            </a:r>
            <a:r>
              <a:rPr lang="en-US" sz="2000" baseline="-25000" dirty="0"/>
              <a:t>um</a:t>
            </a:r>
            <a:r>
              <a:rPr lang="en-US" sz="2000" dirty="0"/>
              <a:t> = ℓ</a:t>
            </a:r>
            <a:r>
              <a:rPr lang="en-US" sz="2000" baseline="-25000" dirty="0" err="1"/>
              <a:t>yq</a:t>
            </a:r>
            <a:r>
              <a:rPr lang="en-US" sz="2000" dirty="0"/>
              <a:t>+ ℓ</a:t>
            </a:r>
            <a:r>
              <a:rPr lang="ru-RU" sz="2000" baseline="-25000" dirty="0"/>
              <a:t>х</a:t>
            </a:r>
            <a:r>
              <a:rPr lang="en-US" sz="2000" dirty="0"/>
              <a:t>+ ℓ</a:t>
            </a:r>
            <a:r>
              <a:rPr lang="en-US" sz="2000" baseline="-25000" dirty="0"/>
              <a:t>n</a:t>
            </a:r>
            <a:r>
              <a:rPr lang="en-US" sz="2000" dirty="0"/>
              <a:t>           ℓ</a:t>
            </a:r>
            <a:r>
              <a:rPr lang="en-US" sz="2000" baseline="-25000" dirty="0" err="1"/>
              <a:t>yq</a:t>
            </a:r>
            <a:r>
              <a:rPr lang="en-US" sz="2000" dirty="0"/>
              <a:t>- </a:t>
            </a:r>
            <a:r>
              <a:rPr lang="en-US" sz="2000" dirty="0" err="1"/>
              <a:t>xarakatdagi</a:t>
            </a:r>
            <a:r>
              <a:rPr lang="en-US" sz="2000" dirty="0"/>
              <a:t> </a:t>
            </a:r>
            <a:r>
              <a:rPr lang="en-US" sz="2000" dirty="0" err="1"/>
              <a:t>tarkibni</a:t>
            </a:r>
            <a:r>
              <a:rPr lang="en-US" sz="2000" dirty="0"/>
              <a:t> </a:t>
            </a:r>
            <a:r>
              <a:rPr lang="en-US" sz="2000" dirty="0" err="1"/>
              <a:t>yukli</a:t>
            </a:r>
            <a:r>
              <a:rPr lang="en-US" sz="2000" dirty="0"/>
              <a:t> </a:t>
            </a:r>
            <a:r>
              <a:rPr lang="en-US" sz="2000" dirty="0" err="1"/>
              <a:t>yo`li</a:t>
            </a:r>
            <a:r>
              <a:rPr lang="ru-RU" sz="2000" dirty="0"/>
              <a:t/>
            </a:r>
            <a:br>
              <a:rPr lang="ru-RU" sz="2000" dirty="0"/>
            </a:br>
            <a:r>
              <a:rPr lang="en-US" sz="2000" dirty="0"/>
              <a:t> </a:t>
            </a:r>
            <a:r>
              <a:rPr lang="ru-RU" sz="2000" dirty="0"/>
              <a:t/>
            </a:r>
            <a:br>
              <a:rPr lang="ru-RU" sz="2000" dirty="0"/>
            </a:br>
            <a:r>
              <a:rPr lang="en-US" sz="2000" dirty="0"/>
              <a:t>                                              ℓ</a:t>
            </a:r>
            <a:r>
              <a:rPr lang="ru-RU" sz="2000" baseline="-25000" dirty="0"/>
              <a:t>х</a:t>
            </a:r>
            <a:r>
              <a:rPr lang="en-US" sz="2000" dirty="0"/>
              <a:t>- </a:t>
            </a:r>
            <a:r>
              <a:rPr lang="en-US" sz="2000" dirty="0" err="1"/>
              <a:t>xarakatdagi</a:t>
            </a:r>
            <a:r>
              <a:rPr lang="en-US" sz="2000" dirty="0"/>
              <a:t> </a:t>
            </a:r>
            <a:r>
              <a:rPr lang="en-US" sz="2000" dirty="0" err="1"/>
              <a:t>tarkib</a:t>
            </a:r>
            <a:r>
              <a:rPr lang="en-US" sz="2000" dirty="0"/>
              <a:t> </a:t>
            </a:r>
            <a:r>
              <a:rPr lang="en-US" sz="2000" dirty="0" err="1"/>
              <a:t>xolastoy</a:t>
            </a:r>
            <a:r>
              <a:rPr lang="en-US" sz="2000" dirty="0"/>
              <a:t> </a:t>
            </a:r>
            <a:r>
              <a:rPr lang="en-US" sz="2000" dirty="0" err="1"/>
              <a:t>prob</a:t>
            </a:r>
            <a:r>
              <a:rPr lang="ru-RU" sz="2000" dirty="0"/>
              <a:t>е</a:t>
            </a:r>
            <a:r>
              <a:rPr lang="en-US" sz="2000" dirty="0" err="1"/>
              <a:t>gi</a:t>
            </a:r>
            <a:r>
              <a:rPr lang="ru-RU" sz="2000" dirty="0"/>
              <a:t/>
            </a:r>
            <a:br>
              <a:rPr lang="ru-RU" sz="2000" dirty="0"/>
            </a:br>
            <a:r>
              <a:rPr lang="en-US" sz="2000" dirty="0"/>
              <a:t>                                              ℓ</a:t>
            </a:r>
            <a:r>
              <a:rPr lang="en-US" sz="2000" baseline="-25000" dirty="0"/>
              <a:t>n</a:t>
            </a:r>
            <a:r>
              <a:rPr lang="en-US" sz="2000" dirty="0"/>
              <a:t>- </a:t>
            </a:r>
            <a:r>
              <a:rPr lang="en-US" sz="2000" dirty="0" err="1"/>
              <a:t>xarakatdagi</a:t>
            </a:r>
            <a:r>
              <a:rPr lang="en-US" sz="2000" dirty="0"/>
              <a:t> </a:t>
            </a:r>
            <a:r>
              <a:rPr lang="en-US" sz="2000" dirty="0" err="1"/>
              <a:t>tarkib</a:t>
            </a:r>
            <a:r>
              <a:rPr lang="en-US" sz="2000" dirty="0"/>
              <a:t> </a:t>
            </a:r>
            <a:r>
              <a:rPr lang="en-US" sz="2000" dirty="0" err="1"/>
              <a:t>nul</a:t>
            </a:r>
            <a:r>
              <a:rPr lang="ru-RU" sz="2000" dirty="0"/>
              <a:t>е</a:t>
            </a:r>
            <a:r>
              <a:rPr lang="en-US" sz="2000" dirty="0" err="1"/>
              <a:t>voy</a:t>
            </a:r>
            <a:r>
              <a:rPr lang="en-US" sz="2000" dirty="0"/>
              <a:t> </a:t>
            </a:r>
            <a:r>
              <a:rPr lang="en-US" sz="2000" dirty="0" err="1"/>
              <a:t>prob</a:t>
            </a:r>
            <a:r>
              <a:rPr lang="ru-RU" sz="2000" dirty="0"/>
              <a:t>е</a:t>
            </a:r>
            <a:r>
              <a:rPr lang="en-US" sz="2000" dirty="0" err="1"/>
              <a:t>gi</a:t>
            </a:r>
            <a:r>
              <a:rPr lang="ru-RU" sz="2000" dirty="0"/>
              <a:t/>
            </a:r>
            <a:br>
              <a:rPr lang="ru-RU" sz="2000" dirty="0"/>
            </a:br>
            <a:r>
              <a:rPr lang="en-US" sz="2000" dirty="0"/>
              <a:t> </a:t>
            </a:r>
            <a:r>
              <a:rPr lang="ru-RU" sz="2000" dirty="0"/>
              <a:t/>
            </a:r>
            <a:br>
              <a:rPr lang="ru-RU" sz="2000" dirty="0"/>
            </a:br>
            <a:r>
              <a:rPr lang="ru-RU" sz="2000" dirty="0"/>
              <a:t>β</a:t>
            </a:r>
            <a:r>
              <a:rPr lang="en-US" sz="2000" dirty="0"/>
              <a:t>= ℓ</a:t>
            </a:r>
            <a:r>
              <a:rPr lang="en-US" sz="2000" baseline="-25000" dirty="0" err="1"/>
              <a:t>jy</a:t>
            </a:r>
            <a:r>
              <a:rPr lang="en-US" sz="2000" dirty="0"/>
              <a:t> / ℓ</a:t>
            </a:r>
            <a:r>
              <a:rPr lang="en-US" sz="2000" baseline="-25000" dirty="0"/>
              <a:t>um</a:t>
            </a:r>
            <a:r>
              <a:rPr lang="en-US" sz="2000" dirty="0"/>
              <a:t> = ℓ</a:t>
            </a:r>
            <a:r>
              <a:rPr lang="en-US" sz="2000" baseline="-25000" dirty="0" err="1"/>
              <a:t>jy</a:t>
            </a:r>
            <a:r>
              <a:rPr lang="en-US" sz="2000" dirty="0"/>
              <a:t> / ℓ</a:t>
            </a:r>
            <a:r>
              <a:rPr lang="en-US" sz="2000" baseline="-25000" dirty="0" err="1"/>
              <a:t>jy</a:t>
            </a:r>
            <a:r>
              <a:rPr lang="en-US" sz="2000" dirty="0"/>
              <a:t>+ ℓ</a:t>
            </a:r>
            <a:r>
              <a:rPr lang="ru-RU" sz="2000" baseline="-25000" dirty="0"/>
              <a:t>х</a:t>
            </a:r>
            <a:r>
              <a:rPr lang="en-US" sz="2000" dirty="0"/>
              <a:t>+ ℓ</a:t>
            </a:r>
            <a:r>
              <a:rPr lang="en-US" sz="2000" baseline="-25000" dirty="0"/>
              <a:t>n</a:t>
            </a:r>
            <a:r>
              <a:rPr lang="en-US" sz="2000" dirty="0"/>
              <a:t>  </a:t>
            </a:r>
            <a:r>
              <a:rPr lang="ru-RU" sz="2000" dirty="0"/>
              <a:t/>
            </a:r>
            <a:br>
              <a:rPr lang="ru-RU" sz="2000" dirty="0"/>
            </a:br>
            <a:r>
              <a:rPr lang="en-US" sz="2000" dirty="0"/>
              <a:t>                               </a:t>
            </a:r>
            <a:r>
              <a:rPr lang="ru-RU" sz="2000" dirty="0"/>
              <a:t/>
            </a:r>
            <a:br>
              <a:rPr lang="ru-RU" sz="2000" dirty="0"/>
            </a:br>
            <a:r>
              <a:rPr lang="en-US" sz="2000" dirty="0"/>
              <a:t>                                </a:t>
            </a:r>
            <a:r>
              <a:rPr lang="ru-RU" sz="2000" dirty="0"/>
              <a:t>β</a:t>
            </a:r>
            <a:r>
              <a:rPr lang="en-US" sz="2000" dirty="0"/>
              <a:t>- </a:t>
            </a:r>
            <a:r>
              <a:rPr lang="en-US" sz="2000" dirty="0" err="1"/>
              <a:t>yo`ldan</a:t>
            </a:r>
            <a:r>
              <a:rPr lang="en-US" sz="2000" dirty="0"/>
              <a:t> </a:t>
            </a:r>
            <a:r>
              <a:rPr lang="en-US" sz="2000" dirty="0" err="1"/>
              <a:t>foydalanish</a:t>
            </a:r>
            <a:r>
              <a:rPr lang="en-US" sz="2000" dirty="0"/>
              <a:t> </a:t>
            </a:r>
            <a:r>
              <a:rPr lang="en-US" sz="2000" dirty="0" err="1"/>
              <a:t>koeffitsi</a:t>
            </a:r>
            <a:r>
              <a:rPr lang="ru-RU" sz="2000" dirty="0"/>
              <a:t>е</a:t>
            </a:r>
            <a:r>
              <a:rPr lang="en-US" sz="2000" dirty="0" err="1"/>
              <a:t>nti</a:t>
            </a:r>
            <a:r>
              <a:rPr lang="ru-RU" sz="2000" dirty="0"/>
              <a:t/>
            </a:r>
            <a:br>
              <a:rPr lang="ru-RU" sz="2000" dirty="0"/>
            </a:br>
            <a:r>
              <a:rPr lang="en-US" sz="1050" dirty="0"/>
              <a:t/>
            </a:r>
            <a:br>
              <a:rPr lang="en-US" sz="1050" dirty="0"/>
            </a:br>
            <a:endParaRPr lang="ru-RU" sz="1050"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8094" y="3968982"/>
            <a:ext cx="4343707" cy="2889018"/>
          </a:xfrm>
          <a:prstGeom prst="rect">
            <a:avLst/>
          </a:prstGeom>
          <a:ln>
            <a:noFill/>
          </a:ln>
          <a:effectLst>
            <a:softEdge rad="112500"/>
          </a:effectLst>
        </p:spPr>
      </p:pic>
      <p:sp>
        <p:nvSpPr>
          <p:cNvPr id="3" name="Прямоугольник 2"/>
          <p:cNvSpPr/>
          <p:nvPr/>
        </p:nvSpPr>
        <p:spPr>
          <a:xfrm>
            <a:off x="565265" y="5461152"/>
            <a:ext cx="2621280" cy="1200329"/>
          </a:xfrm>
          <a:prstGeom prst="rect">
            <a:avLst/>
          </a:prstGeom>
        </p:spPr>
        <p:txBody>
          <a:bodyPr wrap="square">
            <a:spAutoFit/>
          </a:bodyPr>
          <a:lstStyle/>
          <a:p>
            <a:r>
              <a:rPr lang="en-US" sz="1200" dirty="0" smtClean="0"/>
              <a:t>Le J</a:t>
            </a:r>
            <a:r>
              <a:rPr lang="ru-RU" sz="1200" dirty="0" smtClean="0"/>
              <a:t>. </a:t>
            </a:r>
            <a:r>
              <a:rPr lang="ru-RU" sz="1200" dirty="0"/>
              <a:t>(</a:t>
            </a:r>
            <a:r>
              <a:rPr lang="ru-RU" sz="1200" dirty="0" err="1"/>
              <a:t>Published</a:t>
            </a:r>
            <a:r>
              <a:rPr lang="ru-RU" sz="1200" dirty="0"/>
              <a:t> </a:t>
            </a:r>
            <a:r>
              <a:rPr lang="ru-RU" sz="1200" dirty="0" err="1"/>
              <a:t>on</a:t>
            </a:r>
            <a:r>
              <a:rPr lang="ru-RU" sz="1200" dirty="0"/>
              <a:t> </a:t>
            </a:r>
            <a:r>
              <a:rPr lang="ru-RU" sz="1200" dirty="0" err="1"/>
              <a:t>June</a:t>
            </a:r>
            <a:r>
              <a:rPr lang="ru-RU" sz="1200" dirty="0"/>
              <a:t> 10, 2020). </a:t>
            </a:r>
            <a:r>
              <a:rPr lang="ru-RU" sz="1200" dirty="0" err="1"/>
              <a:t>Truck</a:t>
            </a:r>
            <a:r>
              <a:rPr lang="ru-RU" sz="1200" dirty="0"/>
              <a:t> </a:t>
            </a:r>
            <a:r>
              <a:rPr lang="ru-RU" sz="1200" dirty="0" err="1"/>
              <a:t>driving</a:t>
            </a:r>
            <a:r>
              <a:rPr lang="ru-RU" sz="1200" dirty="0"/>
              <a:t> </a:t>
            </a:r>
            <a:r>
              <a:rPr lang="ru-RU" sz="1200" dirty="0" err="1"/>
              <a:t>on</a:t>
            </a:r>
            <a:r>
              <a:rPr lang="ru-RU" sz="1200" dirty="0"/>
              <a:t> </a:t>
            </a:r>
            <a:r>
              <a:rPr lang="ru-RU" sz="1200" dirty="0" err="1"/>
              <a:t>the</a:t>
            </a:r>
            <a:r>
              <a:rPr lang="ru-RU" sz="1200" dirty="0"/>
              <a:t> </a:t>
            </a:r>
            <a:r>
              <a:rPr lang="ru-RU" sz="1200" dirty="0" err="1"/>
              <a:t>road</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smtClean="0"/>
              <a:t>License</a:t>
            </a:r>
            <a:r>
              <a:rPr lang="en-US" sz="1200" dirty="0"/>
              <a:t>.</a:t>
            </a:r>
            <a:r>
              <a:rPr lang="ru-RU" sz="1200" dirty="0" smtClean="0"/>
              <a:t> </a:t>
            </a:r>
            <a:r>
              <a:rPr lang="ru-RU" sz="1200" dirty="0">
                <a:hlinkClick r:id="rId3"/>
              </a:rPr>
              <a:t>https://</a:t>
            </a:r>
            <a:r>
              <a:rPr lang="ru-RU" sz="1200" dirty="0" smtClean="0">
                <a:hlinkClick r:id="rId3"/>
              </a:rPr>
              <a:t>unsplash.com/photos/mVqTumQH-c0</a:t>
            </a:r>
            <a:r>
              <a:rPr lang="en-US" sz="1200" dirty="0" smtClean="0"/>
              <a:t> </a:t>
            </a:r>
            <a:endParaRPr lang="ru-RU" sz="1200" dirty="0"/>
          </a:p>
        </p:txBody>
      </p:sp>
    </p:spTree>
    <p:extLst>
      <p:ext uri="{BB962C8B-B14F-4D97-AF65-F5344CB8AC3E}">
        <p14:creationId xmlns:p14="http://schemas.microsoft.com/office/powerpoint/2010/main" val="23841320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9768" y="3067657"/>
            <a:ext cx="8534400" cy="3615267"/>
          </a:xfrm>
        </p:spPr>
        <p:txBody>
          <a:bodyPr>
            <a:normAutofit/>
          </a:bodyPr>
          <a:lstStyle/>
          <a:p>
            <a:r>
              <a:rPr lang="en-US" sz="1800" dirty="0" err="1">
                <a:solidFill>
                  <a:schemeClr val="tx1"/>
                </a:solidFill>
              </a:rPr>
              <a:t>Xarakatdagi</a:t>
            </a:r>
            <a:r>
              <a:rPr lang="en-US" sz="1800" dirty="0">
                <a:solidFill>
                  <a:schemeClr val="tx1"/>
                </a:solidFill>
              </a:rPr>
              <a:t> </a:t>
            </a:r>
            <a:r>
              <a:rPr lang="en-US" sz="1800" dirty="0" err="1">
                <a:solidFill>
                  <a:schemeClr val="tx1"/>
                </a:solidFill>
              </a:rPr>
              <a:t>tarkibni</a:t>
            </a:r>
            <a:r>
              <a:rPr lang="en-US" sz="1800" dirty="0">
                <a:solidFill>
                  <a:schemeClr val="tx1"/>
                </a:solidFill>
              </a:rPr>
              <a:t> </a:t>
            </a:r>
            <a:r>
              <a:rPr lang="en-US" sz="1800" dirty="0" err="1">
                <a:solidFill>
                  <a:schemeClr val="tx1"/>
                </a:solidFill>
              </a:rPr>
              <a:t>liniyadagi</a:t>
            </a:r>
            <a:r>
              <a:rPr lang="en-US" sz="1800" dirty="0">
                <a:solidFill>
                  <a:schemeClr val="tx1"/>
                </a:solidFill>
              </a:rPr>
              <a:t> </a:t>
            </a:r>
            <a:r>
              <a:rPr lang="en-US" sz="1800" dirty="0" err="1">
                <a:solidFill>
                  <a:schemeClr val="tx1"/>
                </a:solidFill>
              </a:rPr>
              <a:t>ish</a:t>
            </a:r>
            <a:r>
              <a:rPr lang="en-US" sz="1800" dirty="0">
                <a:solidFill>
                  <a:schemeClr val="tx1"/>
                </a:solidFill>
              </a:rPr>
              <a:t> </a:t>
            </a:r>
            <a:r>
              <a:rPr lang="en-US" sz="1800" dirty="0" err="1">
                <a:solidFill>
                  <a:schemeClr val="tx1"/>
                </a:solidFill>
              </a:rPr>
              <a:t>davomiyligi</a:t>
            </a:r>
            <a:endParaRPr lang="ru-RU" sz="1800" dirty="0">
              <a:solidFill>
                <a:schemeClr val="tx1"/>
              </a:solidFill>
            </a:endParaRPr>
          </a:p>
          <a:p>
            <a:r>
              <a:rPr lang="en-US" sz="1800" dirty="0" err="1">
                <a:solidFill>
                  <a:schemeClr val="tx1"/>
                </a:solidFill>
              </a:rPr>
              <a:t>T</a:t>
            </a:r>
            <a:r>
              <a:rPr lang="en-US" sz="1800" baseline="-25000" dirty="0" err="1">
                <a:solidFill>
                  <a:schemeClr val="tx1"/>
                </a:solidFill>
              </a:rPr>
              <a:t>n</a:t>
            </a:r>
            <a:r>
              <a:rPr lang="en-US" sz="1800" dirty="0">
                <a:solidFill>
                  <a:schemeClr val="tx1"/>
                </a:solidFill>
              </a:rPr>
              <a:t> = </a:t>
            </a:r>
            <a:r>
              <a:rPr lang="en-US" sz="1800" dirty="0" err="1">
                <a:solidFill>
                  <a:schemeClr val="tx1"/>
                </a:solidFill>
              </a:rPr>
              <a:t>T</a:t>
            </a:r>
            <a:r>
              <a:rPr lang="en-US" sz="1800" baseline="-25000" dirty="0" err="1">
                <a:solidFill>
                  <a:schemeClr val="tx1"/>
                </a:solidFill>
              </a:rPr>
              <a:t>n</a:t>
            </a:r>
            <a:r>
              <a:rPr lang="en-US" sz="1800" dirty="0">
                <a:solidFill>
                  <a:schemeClr val="tx1"/>
                </a:solidFill>
              </a:rPr>
              <a:t> + t</a:t>
            </a:r>
            <a:r>
              <a:rPr lang="ru-RU" sz="1800" baseline="-25000" dirty="0">
                <a:solidFill>
                  <a:schemeClr val="tx1"/>
                </a:solidFill>
              </a:rPr>
              <a:t>о</a:t>
            </a:r>
            <a:r>
              <a:rPr lang="en-US" sz="1800" dirty="0">
                <a:solidFill>
                  <a:schemeClr val="tx1"/>
                </a:solidFill>
              </a:rPr>
              <a:t>               T</a:t>
            </a:r>
            <a:r>
              <a:rPr lang="en-US" sz="1800" baseline="-25000" dirty="0">
                <a:solidFill>
                  <a:schemeClr val="tx1"/>
                </a:solidFill>
              </a:rPr>
              <a:t>m</a:t>
            </a:r>
            <a:r>
              <a:rPr lang="en-US" sz="1800" dirty="0">
                <a:solidFill>
                  <a:schemeClr val="tx1"/>
                </a:solidFill>
              </a:rPr>
              <a:t> = </a:t>
            </a:r>
            <a:r>
              <a:rPr lang="en-US" sz="1800" dirty="0" err="1">
                <a:solidFill>
                  <a:schemeClr val="tx1"/>
                </a:solidFill>
              </a:rPr>
              <a:t>T</a:t>
            </a:r>
            <a:r>
              <a:rPr lang="en-US" sz="1800" baseline="-25000" dirty="0" err="1">
                <a:solidFill>
                  <a:schemeClr val="tx1"/>
                </a:solidFill>
              </a:rPr>
              <a:t>xv</a:t>
            </a:r>
            <a:r>
              <a:rPr lang="en-US" sz="1800" dirty="0">
                <a:solidFill>
                  <a:schemeClr val="tx1"/>
                </a:solidFill>
              </a:rPr>
              <a:t>  +   T</a:t>
            </a:r>
            <a:r>
              <a:rPr lang="en-US" sz="1800" baseline="-25000" dirty="0">
                <a:solidFill>
                  <a:schemeClr val="tx1"/>
                </a:solidFill>
              </a:rPr>
              <a:t>o-t</a:t>
            </a:r>
            <a:r>
              <a:rPr lang="en-US" sz="1800" dirty="0">
                <a:solidFill>
                  <a:schemeClr val="tx1"/>
                </a:solidFill>
              </a:rPr>
              <a:t>+ T</a:t>
            </a:r>
            <a:r>
              <a:rPr lang="en-US" sz="1800" baseline="-25000" dirty="0">
                <a:solidFill>
                  <a:schemeClr val="tx1"/>
                </a:solidFill>
              </a:rPr>
              <a:t>b</a:t>
            </a:r>
            <a:endParaRPr lang="ru-RU" sz="1800" dirty="0">
              <a:solidFill>
                <a:schemeClr val="tx1"/>
              </a:solidFill>
            </a:endParaRPr>
          </a:p>
          <a:p>
            <a:r>
              <a:rPr lang="en-US" sz="1800" dirty="0">
                <a:solidFill>
                  <a:schemeClr val="tx1"/>
                </a:solidFill>
              </a:rPr>
              <a:t> </a:t>
            </a:r>
            <a:endParaRPr lang="ru-RU" sz="1800" dirty="0">
              <a:solidFill>
                <a:schemeClr val="tx1"/>
              </a:solidFill>
            </a:endParaRPr>
          </a:p>
          <a:p>
            <a:r>
              <a:rPr lang="en-US" sz="1800" dirty="0">
                <a:solidFill>
                  <a:schemeClr val="tx1"/>
                </a:solidFill>
              </a:rPr>
              <a:t>                            </a:t>
            </a:r>
            <a:r>
              <a:rPr lang="en-US" sz="1800" dirty="0" err="1">
                <a:solidFill>
                  <a:schemeClr val="tx1"/>
                </a:solidFill>
              </a:rPr>
              <a:t>T</a:t>
            </a:r>
            <a:r>
              <a:rPr lang="en-US" sz="1800" baseline="-25000" dirty="0" err="1">
                <a:solidFill>
                  <a:schemeClr val="tx1"/>
                </a:solidFill>
              </a:rPr>
              <a:t>xv</a:t>
            </a:r>
            <a:r>
              <a:rPr lang="en-US" sz="1800" dirty="0">
                <a:solidFill>
                  <a:schemeClr val="tx1"/>
                </a:solidFill>
              </a:rPr>
              <a:t>- </a:t>
            </a:r>
            <a:r>
              <a:rPr lang="en-US" sz="1800" dirty="0" err="1">
                <a:solidFill>
                  <a:schemeClr val="tx1"/>
                </a:solidFill>
              </a:rPr>
              <a:t>avtomobilni</a:t>
            </a:r>
            <a:r>
              <a:rPr lang="en-US" sz="1800" dirty="0">
                <a:solidFill>
                  <a:schemeClr val="tx1"/>
                </a:solidFill>
              </a:rPr>
              <a:t> </a:t>
            </a:r>
            <a:r>
              <a:rPr lang="en-US" sz="1800" dirty="0" err="1">
                <a:solidFill>
                  <a:schemeClr val="tx1"/>
                </a:solidFill>
              </a:rPr>
              <a:t>yo`nalish</a:t>
            </a:r>
            <a:r>
              <a:rPr lang="en-US" sz="1800" dirty="0">
                <a:solidFill>
                  <a:schemeClr val="tx1"/>
                </a:solidFill>
              </a:rPr>
              <a:t> </a:t>
            </a:r>
            <a:r>
              <a:rPr lang="en-US" sz="1800" dirty="0" err="1">
                <a:solidFill>
                  <a:schemeClr val="tx1"/>
                </a:solidFill>
              </a:rPr>
              <a:t>bo`yicha</a:t>
            </a:r>
            <a:r>
              <a:rPr lang="en-US" sz="1800" dirty="0">
                <a:solidFill>
                  <a:schemeClr val="tx1"/>
                </a:solidFill>
              </a:rPr>
              <a:t> </a:t>
            </a:r>
            <a:r>
              <a:rPr lang="en-US" sz="1800" dirty="0" err="1">
                <a:solidFill>
                  <a:schemeClr val="tx1"/>
                </a:solidFill>
              </a:rPr>
              <a:t>xarakatdagi</a:t>
            </a:r>
            <a:r>
              <a:rPr lang="en-US" sz="1800" dirty="0">
                <a:solidFill>
                  <a:schemeClr val="tx1"/>
                </a:solidFill>
              </a:rPr>
              <a:t> </a:t>
            </a:r>
            <a:r>
              <a:rPr lang="en-US" sz="1800" dirty="0" err="1">
                <a:solidFill>
                  <a:schemeClr val="tx1"/>
                </a:solidFill>
              </a:rPr>
              <a:t>vaqti</a:t>
            </a:r>
            <a:r>
              <a:rPr lang="en-US" sz="1800" dirty="0">
                <a:solidFill>
                  <a:schemeClr val="tx1"/>
                </a:solidFill>
              </a:rPr>
              <a:t>, </a:t>
            </a:r>
            <a:r>
              <a:rPr lang="en-US" sz="1800" dirty="0" err="1">
                <a:solidFill>
                  <a:schemeClr val="tx1"/>
                </a:solidFill>
              </a:rPr>
              <a:t>soat</a:t>
            </a:r>
            <a:endParaRPr lang="ru-RU" sz="1800" dirty="0">
              <a:solidFill>
                <a:schemeClr val="tx1"/>
              </a:solidFill>
            </a:endParaRPr>
          </a:p>
          <a:p>
            <a:r>
              <a:rPr lang="en-US" sz="1800" dirty="0">
                <a:solidFill>
                  <a:schemeClr val="tx1"/>
                </a:solidFill>
              </a:rPr>
              <a:t>                           T</a:t>
            </a:r>
            <a:r>
              <a:rPr lang="en-US" sz="1800" baseline="-25000" dirty="0">
                <a:solidFill>
                  <a:schemeClr val="tx1"/>
                </a:solidFill>
              </a:rPr>
              <a:t>o-t</a:t>
            </a:r>
            <a:r>
              <a:rPr lang="en-US" sz="1800" dirty="0">
                <a:solidFill>
                  <a:schemeClr val="tx1"/>
                </a:solidFill>
              </a:rPr>
              <a:t> - </a:t>
            </a:r>
            <a:r>
              <a:rPr lang="en-US" sz="1800" dirty="0" err="1">
                <a:solidFill>
                  <a:schemeClr val="tx1"/>
                </a:solidFill>
              </a:rPr>
              <a:t>xarakatdagi</a:t>
            </a:r>
            <a:r>
              <a:rPr lang="en-US" sz="1800" dirty="0">
                <a:solidFill>
                  <a:schemeClr val="tx1"/>
                </a:solidFill>
              </a:rPr>
              <a:t> </a:t>
            </a:r>
            <a:r>
              <a:rPr lang="en-US" sz="1800" dirty="0" err="1">
                <a:solidFill>
                  <a:schemeClr val="tx1"/>
                </a:solidFill>
              </a:rPr>
              <a:t>tarkibni</a:t>
            </a:r>
            <a:r>
              <a:rPr lang="en-US" sz="1800" dirty="0">
                <a:solidFill>
                  <a:schemeClr val="tx1"/>
                </a:solidFill>
              </a:rPr>
              <a:t> </a:t>
            </a:r>
            <a:r>
              <a:rPr lang="en-US" sz="1800" dirty="0" err="1">
                <a:solidFill>
                  <a:schemeClr val="tx1"/>
                </a:solidFill>
              </a:rPr>
              <a:t>yuklash-tushirishga</a:t>
            </a:r>
            <a:r>
              <a:rPr lang="en-US" sz="1800" dirty="0">
                <a:solidFill>
                  <a:schemeClr val="tx1"/>
                </a:solidFill>
              </a:rPr>
              <a:t> k</a:t>
            </a:r>
            <a:r>
              <a:rPr lang="ru-RU" sz="1800" dirty="0">
                <a:solidFill>
                  <a:schemeClr val="tx1"/>
                </a:solidFill>
              </a:rPr>
              <a:t>е</a:t>
            </a:r>
            <a:r>
              <a:rPr lang="en-US" sz="1800" dirty="0" err="1">
                <a:solidFill>
                  <a:schemeClr val="tx1"/>
                </a:solidFill>
              </a:rPr>
              <a:t>tgan</a:t>
            </a:r>
            <a:r>
              <a:rPr lang="en-US" sz="1800" dirty="0">
                <a:solidFill>
                  <a:schemeClr val="tx1"/>
                </a:solidFill>
              </a:rPr>
              <a:t> </a:t>
            </a:r>
            <a:r>
              <a:rPr lang="en-US" sz="1800" dirty="0" err="1">
                <a:solidFill>
                  <a:schemeClr val="tx1"/>
                </a:solidFill>
              </a:rPr>
              <a:t>vaqti</a:t>
            </a:r>
            <a:r>
              <a:rPr lang="en-US" sz="1800" dirty="0">
                <a:solidFill>
                  <a:schemeClr val="tx1"/>
                </a:solidFill>
              </a:rPr>
              <a:t> </a:t>
            </a:r>
            <a:endParaRPr lang="ru-RU" sz="1800" dirty="0">
              <a:solidFill>
                <a:schemeClr val="tx1"/>
              </a:solidFill>
            </a:endParaRPr>
          </a:p>
          <a:p>
            <a:r>
              <a:rPr lang="en-US" sz="1800" dirty="0">
                <a:solidFill>
                  <a:schemeClr val="tx1"/>
                </a:solidFill>
              </a:rPr>
              <a:t>                           T</a:t>
            </a:r>
            <a:r>
              <a:rPr lang="en-US" sz="1800" baseline="-25000" dirty="0">
                <a:solidFill>
                  <a:schemeClr val="tx1"/>
                </a:solidFill>
              </a:rPr>
              <a:t>b</a:t>
            </a:r>
            <a:r>
              <a:rPr lang="en-GB" sz="1800" dirty="0">
                <a:solidFill>
                  <a:schemeClr val="tx1"/>
                </a:solidFill>
              </a:rPr>
              <a:t> -.</a:t>
            </a:r>
            <a:r>
              <a:rPr lang="en-US" sz="1800" dirty="0">
                <a:solidFill>
                  <a:schemeClr val="tx1"/>
                </a:solidFill>
              </a:rPr>
              <a:t> </a:t>
            </a:r>
            <a:r>
              <a:rPr lang="en-US" sz="1800" dirty="0" err="1">
                <a:solidFill>
                  <a:schemeClr val="tx1"/>
                </a:solidFill>
              </a:rPr>
              <a:t>turli</a:t>
            </a:r>
            <a:r>
              <a:rPr lang="en-US" sz="1800" dirty="0">
                <a:solidFill>
                  <a:schemeClr val="tx1"/>
                </a:solidFill>
              </a:rPr>
              <a:t> </a:t>
            </a:r>
            <a:r>
              <a:rPr lang="en-US" sz="1800" dirty="0" err="1">
                <a:solidFill>
                  <a:schemeClr val="tx1"/>
                </a:solidFill>
              </a:rPr>
              <a:t>sabablar</a:t>
            </a:r>
            <a:r>
              <a:rPr lang="en-US" sz="1800" dirty="0">
                <a:solidFill>
                  <a:schemeClr val="tx1"/>
                </a:solidFill>
              </a:rPr>
              <a:t> </a:t>
            </a:r>
            <a:r>
              <a:rPr lang="en-US" sz="1800" dirty="0" err="1">
                <a:solidFill>
                  <a:schemeClr val="tx1"/>
                </a:solidFill>
              </a:rPr>
              <a:t>bilan</a:t>
            </a:r>
            <a:r>
              <a:rPr lang="en-US" sz="1800" dirty="0">
                <a:solidFill>
                  <a:schemeClr val="tx1"/>
                </a:solidFill>
              </a:rPr>
              <a:t> </a:t>
            </a:r>
            <a:r>
              <a:rPr lang="en-US" sz="1800" dirty="0" err="1">
                <a:solidFill>
                  <a:schemeClr val="tx1"/>
                </a:solidFill>
              </a:rPr>
              <a:t>bеkor</a:t>
            </a:r>
            <a:r>
              <a:rPr lang="en-US" sz="1800" dirty="0">
                <a:solidFill>
                  <a:schemeClr val="tx1"/>
                </a:solidFill>
              </a:rPr>
              <a:t> </a:t>
            </a:r>
            <a:r>
              <a:rPr lang="en-US" sz="1800" dirty="0" err="1">
                <a:solidFill>
                  <a:schemeClr val="tx1"/>
                </a:solidFill>
              </a:rPr>
              <a:t>turish</a:t>
            </a:r>
            <a:endParaRPr lang="ru-RU" sz="1800" dirty="0">
              <a:solidFill>
                <a:schemeClr val="tx1"/>
              </a:solidFill>
            </a:endParaRPr>
          </a:p>
          <a:p>
            <a:endParaRPr lang="ru-RU" sz="1800" dirty="0">
              <a:solidFill>
                <a:schemeClr val="tx1"/>
              </a:solidFill>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36121"/>
          <a:stretch/>
        </p:blipFill>
        <p:spPr>
          <a:xfrm>
            <a:off x="0" y="0"/>
            <a:ext cx="12192000" cy="2294313"/>
          </a:xfrm>
          <a:prstGeom prst="rect">
            <a:avLst/>
          </a:prstGeom>
        </p:spPr>
      </p:pic>
      <p:sp>
        <p:nvSpPr>
          <p:cNvPr id="6" name="Прямоугольник 5"/>
          <p:cNvSpPr/>
          <p:nvPr/>
        </p:nvSpPr>
        <p:spPr>
          <a:xfrm>
            <a:off x="241070" y="2421326"/>
            <a:ext cx="11646130" cy="646331"/>
          </a:xfrm>
          <a:prstGeom prst="rect">
            <a:avLst/>
          </a:prstGeom>
        </p:spPr>
        <p:txBody>
          <a:bodyPr wrap="square">
            <a:spAutoFit/>
          </a:bodyPr>
          <a:lstStyle/>
          <a:p>
            <a:pPr algn="ctr"/>
            <a:r>
              <a:rPr lang="ru-RU" dirty="0" err="1">
                <a:solidFill>
                  <a:schemeClr val="tx2">
                    <a:lumMod val="60000"/>
                    <a:lumOff val="40000"/>
                  </a:schemeClr>
                </a:solidFill>
              </a:rPr>
              <a:t>Wang</a:t>
            </a:r>
            <a:r>
              <a:rPr lang="ru-RU" dirty="0">
                <a:solidFill>
                  <a:schemeClr val="tx2">
                    <a:lumMod val="60000"/>
                    <a:lumOff val="40000"/>
                  </a:schemeClr>
                </a:solidFill>
              </a:rPr>
              <a:t> C. (</a:t>
            </a:r>
            <a:r>
              <a:rPr lang="ru-RU" dirty="0" err="1">
                <a:solidFill>
                  <a:schemeClr val="tx2">
                    <a:lumMod val="60000"/>
                    <a:lumOff val="40000"/>
                  </a:schemeClr>
                </a:solidFill>
              </a:rPr>
              <a:t>Published</a:t>
            </a:r>
            <a:r>
              <a:rPr lang="ru-RU" dirty="0">
                <a:solidFill>
                  <a:schemeClr val="tx2">
                    <a:lumMod val="60000"/>
                    <a:lumOff val="40000"/>
                  </a:schemeClr>
                </a:solidFill>
              </a:rPr>
              <a:t> </a:t>
            </a:r>
            <a:r>
              <a:rPr lang="ru-RU" dirty="0" err="1">
                <a:solidFill>
                  <a:schemeClr val="tx2">
                    <a:lumMod val="60000"/>
                    <a:lumOff val="40000"/>
                  </a:schemeClr>
                </a:solidFill>
              </a:rPr>
              <a:t>on</a:t>
            </a:r>
            <a:r>
              <a:rPr lang="ru-RU" dirty="0">
                <a:solidFill>
                  <a:schemeClr val="tx2">
                    <a:lumMod val="60000"/>
                    <a:lumOff val="40000"/>
                  </a:schemeClr>
                </a:solidFill>
              </a:rPr>
              <a:t> </a:t>
            </a:r>
            <a:r>
              <a:rPr lang="ru-RU" dirty="0" err="1">
                <a:solidFill>
                  <a:schemeClr val="tx2">
                    <a:lumMod val="60000"/>
                    <a:lumOff val="40000"/>
                  </a:schemeClr>
                </a:solidFill>
              </a:rPr>
              <a:t>July</a:t>
            </a:r>
            <a:r>
              <a:rPr lang="ru-RU" dirty="0">
                <a:solidFill>
                  <a:schemeClr val="tx2">
                    <a:lumMod val="60000"/>
                    <a:lumOff val="40000"/>
                  </a:schemeClr>
                </a:solidFill>
              </a:rPr>
              <a:t> 23, 2018). </a:t>
            </a:r>
            <a:r>
              <a:rPr lang="ru-RU" dirty="0" err="1">
                <a:solidFill>
                  <a:schemeClr val="tx2">
                    <a:lumMod val="60000"/>
                    <a:lumOff val="40000"/>
                  </a:schemeClr>
                </a:solidFill>
              </a:rPr>
              <a:t>Central</a:t>
            </a:r>
            <a:r>
              <a:rPr lang="ru-RU" dirty="0">
                <a:solidFill>
                  <a:schemeClr val="tx2">
                    <a:lumMod val="60000"/>
                    <a:lumOff val="40000"/>
                  </a:schemeClr>
                </a:solidFill>
              </a:rPr>
              <a:t>, </a:t>
            </a:r>
            <a:r>
              <a:rPr lang="ru-RU" dirty="0" err="1">
                <a:solidFill>
                  <a:schemeClr val="tx2">
                    <a:lumMod val="60000"/>
                    <a:lumOff val="40000"/>
                  </a:schemeClr>
                </a:solidFill>
              </a:rPr>
              <a:t>Hong</a:t>
            </a:r>
            <a:r>
              <a:rPr lang="ru-RU" dirty="0">
                <a:solidFill>
                  <a:schemeClr val="tx2">
                    <a:lumMod val="60000"/>
                    <a:lumOff val="40000"/>
                  </a:schemeClr>
                </a:solidFill>
              </a:rPr>
              <a:t> </a:t>
            </a:r>
            <a:r>
              <a:rPr lang="ru-RU" dirty="0" err="1">
                <a:solidFill>
                  <a:schemeClr val="tx2">
                    <a:lumMod val="60000"/>
                    <a:lumOff val="40000"/>
                  </a:schemeClr>
                </a:solidFill>
              </a:rPr>
              <a:t>Kong</a:t>
            </a:r>
            <a:r>
              <a:rPr lang="ru-RU" dirty="0">
                <a:solidFill>
                  <a:schemeClr val="tx2">
                    <a:lumMod val="60000"/>
                    <a:lumOff val="40000"/>
                  </a:schemeClr>
                </a:solidFill>
              </a:rPr>
              <a:t>. </a:t>
            </a:r>
            <a:r>
              <a:rPr lang="ru-RU" dirty="0" err="1">
                <a:solidFill>
                  <a:schemeClr val="tx2">
                    <a:lumMod val="60000"/>
                    <a:lumOff val="40000"/>
                  </a:schemeClr>
                </a:solidFill>
              </a:rPr>
              <a:t>Free</a:t>
            </a:r>
            <a:r>
              <a:rPr lang="ru-RU" dirty="0">
                <a:solidFill>
                  <a:schemeClr val="tx2">
                    <a:lumMod val="60000"/>
                    <a:lumOff val="40000"/>
                  </a:schemeClr>
                </a:solidFill>
              </a:rPr>
              <a:t> </a:t>
            </a:r>
            <a:r>
              <a:rPr lang="ru-RU" dirty="0" err="1">
                <a:solidFill>
                  <a:schemeClr val="tx2">
                    <a:lumMod val="60000"/>
                    <a:lumOff val="40000"/>
                  </a:schemeClr>
                </a:solidFill>
              </a:rPr>
              <a:t>to</a:t>
            </a:r>
            <a:r>
              <a:rPr lang="ru-RU" dirty="0">
                <a:solidFill>
                  <a:schemeClr val="tx2">
                    <a:lumMod val="60000"/>
                    <a:lumOff val="40000"/>
                  </a:schemeClr>
                </a:solidFill>
              </a:rPr>
              <a:t> </a:t>
            </a:r>
            <a:r>
              <a:rPr lang="ru-RU" dirty="0" err="1">
                <a:solidFill>
                  <a:schemeClr val="tx2">
                    <a:lumMod val="60000"/>
                    <a:lumOff val="40000"/>
                  </a:schemeClr>
                </a:solidFill>
              </a:rPr>
              <a:t>use</a:t>
            </a:r>
            <a:r>
              <a:rPr lang="ru-RU" dirty="0">
                <a:solidFill>
                  <a:schemeClr val="tx2">
                    <a:lumMod val="60000"/>
                    <a:lumOff val="40000"/>
                  </a:schemeClr>
                </a:solidFill>
              </a:rPr>
              <a:t> </a:t>
            </a:r>
            <a:r>
              <a:rPr lang="ru-RU" dirty="0" err="1">
                <a:solidFill>
                  <a:schemeClr val="tx2">
                    <a:lumMod val="60000"/>
                    <a:lumOff val="40000"/>
                  </a:schemeClr>
                </a:solidFill>
              </a:rPr>
              <a:t>under</a:t>
            </a:r>
            <a:r>
              <a:rPr lang="ru-RU" dirty="0">
                <a:solidFill>
                  <a:schemeClr val="tx2">
                    <a:lumMod val="60000"/>
                    <a:lumOff val="40000"/>
                  </a:schemeClr>
                </a:solidFill>
              </a:rPr>
              <a:t> </a:t>
            </a:r>
            <a:r>
              <a:rPr lang="ru-RU" dirty="0" err="1">
                <a:solidFill>
                  <a:schemeClr val="tx2">
                    <a:lumMod val="60000"/>
                    <a:lumOff val="40000"/>
                  </a:schemeClr>
                </a:solidFill>
              </a:rPr>
              <a:t>the</a:t>
            </a:r>
            <a:r>
              <a:rPr lang="ru-RU" dirty="0">
                <a:solidFill>
                  <a:schemeClr val="tx2">
                    <a:lumMod val="60000"/>
                    <a:lumOff val="40000"/>
                  </a:schemeClr>
                </a:solidFill>
              </a:rPr>
              <a:t> </a:t>
            </a:r>
            <a:r>
              <a:rPr lang="ru-RU" dirty="0" err="1">
                <a:solidFill>
                  <a:schemeClr val="tx2">
                    <a:lumMod val="60000"/>
                    <a:lumOff val="40000"/>
                  </a:schemeClr>
                </a:solidFill>
              </a:rPr>
              <a:t>Unsplash</a:t>
            </a:r>
            <a:r>
              <a:rPr lang="ru-RU" dirty="0">
                <a:solidFill>
                  <a:schemeClr val="tx2">
                    <a:lumMod val="60000"/>
                    <a:lumOff val="40000"/>
                  </a:schemeClr>
                </a:solidFill>
              </a:rPr>
              <a:t> </a:t>
            </a:r>
            <a:r>
              <a:rPr lang="ru-RU" dirty="0" err="1">
                <a:solidFill>
                  <a:schemeClr val="tx2">
                    <a:lumMod val="60000"/>
                    <a:lumOff val="40000"/>
                  </a:schemeClr>
                </a:solidFill>
              </a:rPr>
              <a:t>License</a:t>
            </a:r>
            <a:r>
              <a:rPr lang="ru-RU" dirty="0">
                <a:solidFill>
                  <a:schemeClr val="tx2">
                    <a:lumMod val="60000"/>
                    <a:lumOff val="40000"/>
                  </a:schemeClr>
                </a:solidFill>
              </a:rPr>
              <a:t> https://unsplash.com/photos/3ttFTqPQs5A</a:t>
            </a:r>
          </a:p>
        </p:txBody>
      </p:sp>
    </p:spTree>
    <p:extLst>
      <p:ext uri="{BB962C8B-B14F-4D97-AF65-F5344CB8AC3E}">
        <p14:creationId xmlns:p14="http://schemas.microsoft.com/office/powerpoint/2010/main" val="23467291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208132" y="351213"/>
            <a:ext cx="6758044" cy="6155574"/>
          </a:xfrm>
        </p:spPr>
        <p:txBody>
          <a:bodyPr>
            <a:normAutofit/>
          </a:bodyPr>
          <a:lstStyle/>
          <a:p>
            <a:r>
              <a:rPr lang="ru-RU" b="1" dirty="0"/>
              <a:t>2.2.Avtomobillarda </a:t>
            </a:r>
            <a:r>
              <a:rPr lang="ru-RU" b="1" dirty="0" err="1"/>
              <a:t>yuk</a:t>
            </a:r>
            <a:r>
              <a:rPr lang="ru-RU" b="1" dirty="0"/>
              <a:t> </a:t>
            </a:r>
            <a:r>
              <a:rPr lang="ru-RU" b="1" dirty="0" err="1"/>
              <a:t>va</a:t>
            </a:r>
            <a:r>
              <a:rPr lang="ru-RU" b="1" dirty="0"/>
              <a:t> </a:t>
            </a:r>
            <a:r>
              <a:rPr lang="ru-RU" b="1" dirty="0" err="1"/>
              <a:t>passajirlarni</a:t>
            </a:r>
            <a:r>
              <a:rPr lang="ru-RU" b="1" dirty="0"/>
              <a:t> </a:t>
            </a:r>
            <a:r>
              <a:rPr lang="ru-RU" b="1" dirty="0" err="1"/>
              <a:t>tashishda</a:t>
            </a:r>
            <a:r>
              <a:rPr lang="ru-RU" b="1" dirty="0"/>
              <a:t> </a:t>
            </a:r>
            <a:r>
              <a:rPr lang="ru-RU" b="1" dirty="0" err="1"/>
              <a:t>foydalanish</a:t>
            </a:r>
            <a:r>
              <a:rPr lang="ru-RU" b="1" dirty="0"/>
              <a:t> </a:t>
            </a:r>
            <a:r>
              <a:rPr lang="ru-RU" b="1" dirty="0" err="1"/>
              <a:t>ko’rsatkichlari</a:t>
            </a:r>
            <a:endParaRPr lang="ru-RU" dirty="0"/>
          </a:p>
          <a:p>
            <a:r>
              <a:rPr lang="ru-RU" dirty="0" err="1"/>
              <a:t>Yuk</a:t>
            </a:r>
            <a:r>
              <a:rPr lang="ru-RU" dirty="0"/>
              <a:t> </a:t>
            </a:r>
            <a:r>
              <a:rPr lang="ru-RU" dirty="0" err="1"/>
              <a:t>avtomobillarini</a:t>
            </a:r>
            <a:r>
              <a:rPr lang="ru-RU" dirty="0"/>
              <a:t> </a:t>
            </a:r>
            <a:r>
              <a:rPr lang="ru-RU" dirty="0" err="1"/>
              <a:t>yuk</a:t>
            </a:r>
            <a:r>
              <a:rPr lang="ru-RU" dirty="0"/>
              <a:t> </a:t>
            </a:r>
            <a:r>
              <a:rPr lang="ru-RU" dirty="0" err="1"/>
              <a:t>ko’taruvchanlikdan</a:t>
            </a:r>
            <a:r>
              <a:rPr lang="ru-RU" dirty="0"/>
              <a:t> </a:t>
            </a:r>
            <a:r>
              <a:rPr lang="ru-RU" dirty="0" err="1"/>
              <a:t>foydalanishini</a:t>
            </a:r>
            <a:r>
              <a:rPr lang="ru-RU" dirty="0"/>
              <a:t> </a:t>
            </a:r>
            <a:r>
              <a:rPr lang="ru-RU" dirty="0" err="1"/>
              <a:t>statik</a:t>
            </a:r>
            <a:r>
              <a:rPr lang="ru-RU" dirty="0"/>
              <a:t> </a:t>
            </a:r>
            <a:r>
              <a:rPr lang="ru-RU" dirty="0" err="1"/>
              <a:t>va</a:t>
            </a:r>
            <a:r>
              <a:rPr lang="ru-RU" dirty="0"/>
              <a:t> </a:t>
            </a:r>
            <a:r>
              <a:rPr lang="ru-RU" dirty="0" err="1"/>
              <a:t>dinamik</a:t>
            </a:r>
            <a:r>
              <a:rPr lang="ru-RU" dirty="0"/>
              <a:t> </a:t>
            </a:r>
            <a:r>
              <a:rPr lang="ru-RU" dirty="0" err="1"/>
              <a:t>koeffitsienti</a:t>
            </a:r>
            <a:r>
              <a:rPr lang="ru-RU" dirty="0"/>
              <a:t> </a:t>
            </a:r>
            <a:r>
              <a:rPr lang="ru-RU" dirty="0" err="1"/>
              <a:t>ikki</a:t>
            </a:r>
            <a:r>
              <a:rPr lang="ru-RU" dirty="0"/>
              <a:t> </a:t>
            </a:r>
            <a:r>
              <a:rPr lang="ru-RU" dirty="0" err="1"/>
              <a:t>xil</a:t>
            </a:r>
            <a:r>
              <a:rPr lang="ru-RU" dirty="0"/>
              <a:t> </a:t>
            </a:r>
            <a:r>
              <a:rPr lang="ru-RU" dirty="0" err="1"/>
              <a:t>xususiyatga</a:t>
            </a:r>
            <a:r>
              <a:rPr lang="ru-RU" dirty="0"/>
              <a:t> </a:t>
            </a:r>
            <a:r>
              <a:rPr lang="ru-RU" dirty="0" err="1"/>
              <a:t>ega</a:t>
            </a:r>
            <a:r>
              <a:rPr lang="ru-RU" dirty="0"/>
              <a:t>.</a:t>
            </a:r>
          </a:p>
          <a:p>
            <a:r>
              <a:rPr lang="ru-RU" dirty="0"/>
              <a:t>1.Agar </a:t>
            </a:r>
            <a:r>
              <a:rPr lang="ru-RU" dirty="0" err="1"/>
              <a:t>bir</a:t>
            </a:r>
            <a:r>
              <a:rPr lang="ru-RU" dirty="0"/>
              <a:t> </a:t>
            </a:r>
            <a:r>
              <a:rPr lang="ru-RU" dirty="0" err="1"/>
              <a:t>avtomobil</a:t>
            </a:r>
            <a:r>
              <a:rPr lang="ru-RU" dirty="0"/>
              <a:t>’ </a:t>
            </a:r>
            <a:r>
              <a:rPr lang="ru-RU" dirty="0" err="1"/>
              <a:t>har</a:t>
            </a:r>
            <a:r>
              <a:rPr lang="ru-RU" dirty="0"/>
              <a:t> </a:t>
            </a:r>
            <a:r>
              <a:rPr lang="ru-RU" dirty="0" err="1"/>
              <a:t>xil</a:t>
            </a:r>
            <a:r>
              <a:rPr lang="ru-RU" dirty="0"/>
              <a:t> </a:t>
            </a:r>
            <a:r>
              <a:rPr lang="ru-RU" dirty="0" err="1"/>
              <a:t>masofaga</a:t>
            </a:r>
            <a:r>
              <a:rPr lang="ru-RU" dirty="0"/>
              <a:t> </a:t>
            </a:r>
            <a:r>
              <a:rPr lang="ru-RU" dirty="0" err="1"/>
              <a:t>va</a:t>
            </a:r>
            <a:r>
              <a:rPr lang="ru-RU" dirty="0"/>
              <a:t> </a:t>
            </a:r>
            <a:r>
              <a:rPr lang="ru-RU" dirty="0" err="1"/>
              <a:t>amalda</a:t>
            </a:r>
            <a:r>
              <a:rPr lang="ru-RU" dirty="0"/>
              <a:t> </a:t>
            </a:r>
            <a:r>
              <a:rPr lang="ru-RU" dirty="0" err="1"/>
              <a:t>bir</a:t>
            </a:r>
            <a:r>
              <a:rPr lang="ru-RU" dirty="0"/>
              <a:t> </a:t>
            </a:r>
            <a:r>
              <a:rPr lang="ru-RU" dirty="0" err="1"/>
              <a:t>xil</a:t>
            </a:r>
            <a:r>
              <a:rPr lang="ru-RU" dirty="0"/>
              <a:t> </a:t>
            </a:r>
            <a:r>
              <a:rPr lang="ru-RU" dirty="0" err="1"/>
              <a:t>hajimdagi</a:t>
            </a:r>
            <a:r>
              <a:rPr lang="ru-RU" dirty="0"/>
              <a:t> </a:t>
            </a:r>
            <a:r>
              <a:rPr lang="ru-RU" dirty="0" err="1"/>
              <a:t>yukni</a:t>
            </a:r>
            <a:r>
              <a:rPr lang="ru-RU" dirty="0"/>
              <a:t> </a:t>
            </a:r>
            <a:r>
              <a:rPr lang="ru-RU" dirty="0" err="1"/>
              <a:t>tashisa</a:t>
            </a:r>
            <a:r>
              <a:rPr lang="ru-RU" dirty="0"/>
              <a:t>, </a:t>
            </a:r>
            <a:r>
              <a:rPr lang="ru-RU" dirty="0" err="1"/>
              <a:t>ya’ni</a:t>
            </a:r>
            <a:r>
              <a:rPr lang="ru-RU" dirty="0"/>
              <a:t> </a:t>
            </a:r>
            <a:r>
              <a:rPr lang="ru-RU" dirty="0" err="1"/>
              <a:t>qamal</a:t>
            </a:r>
            <a:r>
              <a:rPr lang="ru-RU" dirty="0"/>
              <a:t>= </a:t>
            </a:r>
            <a:r>
              <a:rPr lang="ru-RU" dirty="0" err="1"/>
              <a:t>const</a:t>
            </a:r>
            <a:r>
              <a:rPr lang="ru-RU" dirty="0"/>
              <a:t>.</a:t>
            </a:r>
          </a:p>
          <a:p>
            <a:r>
              <a:rPr lang="ru-RU" dirty="0"/>
              <a:t>2. </a:t>
            </a:r>
            <a:r>
              <a:rPr lang="ru-RU" dirty="0" err="1"/>
              <a:t>Agar</a:t>
            </a:r>
            <a:r>
              <a:rPr lang="ru-RU" dirty="0"/>
              <a:t> </a:t>
            </a:r>
            <a:r>
              <a:rPr lang="ru-RU" dirty="0" err="1"/>
              <a:t>bir</a:t>
            </a:r>
            <a:r>
              <a:rPr lang="ru-RU" dirty="0"/>
              <a:t> </a:t>
            </a:r>
            <a:r>
              <a:rPr lang="ru-RU" dirty="0" err="1"/>
              <a:t>avtomobil</a:t>
            </a:r>
            <a:r>
              <a:rPr lang="ru-RU" dirty="0"/>
              <a:t>’ </a:t>
            </a:r>
            <a:r>
              <a:rPr lang="ru-RU" dirty="0" err="1"/>
              <a:t>har</a:t>
            </a:r>
            <a:r>
              <a:rPr lang="ru-RU" dirty="0"/>
              <a:t> </a:t>
            </a:r>
            <a:r>
              <a:rPr lang="ru-RU" dirty="0" err="1"/>
              <a:t>xil</a:t>
            </a:r>
            <a:r>
              <a:rPr lang="ru-RU" dirty="0"/>
              <a:t> </a:t>
            </a:r>
            <a:r>
              <a:rPr lang="ru-RU" dirty="0" err="1"/>
              <a:t>hajimdagi</a:t>
            </a:r>
            <a:r>
              <a:rPr lang="ru-RU" dirty="0"/>
              <a:t> </a:t>
            </a:r>
            <a:r>
              <a:rPr lang="ru-RU" dirty="0" err="1"/>
              <a:t>yukni</a:t>
            </a:r>
            <a:r>
              <a:rPr lang="ru-RU" dirty="0"/>
              <a:t>, </a:t>
            </a:r>
            <a:r>
              <a:rPr lang="ru-RU" dirty="0" err="1"/>
              <a:t>bir</a:t>
            </a:r>
            <a:r>
              <a:rPr lang="ru-RU" dirty="0"/>
              <a:t> </a:t>
            </a:r>
            <a:r>
              <a:rPr lang="ru-RU" dirty="0" err="1"/>
              <a:t>xil</a:t>
            </a:r>
            <a:r>
              <a:rPr lang="ru-RU" dirty="0"/>
              <a:t> </a:t>
            </a:r>
            <a:r>
              <a:rPr lang="ru-RU" dirty="0" err="1"/>
              <a:t>masofaga</a:t>
            </a:r>
            <a:r>
              <a:rPr lang="ru-RU" dirty="0"/>
              <a:t> </a:t>
            </a:r>
            <a:r>
              <a:rPr lang="ru-RU" dirty="0" err="1"/>
              <a:t>tashiganda</a:t>
            </a:r>
            <a:r>
              <a:rPr lang="ru-RU" dirty="0"/>
              <a:t>,   </a:t>
            </a:r>
            <a:r>
              <a:rPr lang="ru-RU" dirty="0" err="1"/>
              <a:t>ya’ni</a:t>
            </a:r>
            <a:r>
              <a:rPr lang="ru-RU" dirty="0"/>
              <a:t> </a:t>
            </a:r>
            <a:r>
              <a:rPr lang="ru-RU" dirty="0" err="1"/>
              <a:t>Lamal</a:t>
            </a:r>
            <a:r>
              <a:rPr lang="ru-RU" dirty="0"/>
              <a:t>= </a:t>
            </a:r>
            <a:r>
              <a:rPr lang="ru-RU" dirty="0" err="1"/>
              <a:t>const</a:t>
            </a:r>
            <a:r>
              <a:rPr lang="ru-RU" dirty="0"/>
              <a:t>.</a:t>
            </a:r>
          </a:p>
          <a:p>
            <a:r>
              <a:rPr lang="ru-RU" dirty="0" err="1"/>
              <a:t>Bunday</a:t>
            </a:r>
            <a:r>
              <a:rPr lang="ru-RU" dirty="0"/>
              <a:t> </a:t>
            </a:r>
            <a:r>
              <a:rPr lang="ru-RU" dirty="0" err="1"/>
              <a:t>hollarda</a:t>
            </a:r>
            <a:r>
              <a:rPr lang="ru-RU" dirty="0"/>
              <a:t> γ</a:t>
            </a:r>
            <a:r>
              <a:rPr lang="en-US" dirty="0" err="1"/>
              <a:t>st</a:t>
            </a:r>
            <a:r>
              <a:rPr lang="en-US" dirty="0"/>
              <a:t> </a:t>
            </a:r>
            <a:r>
              <a:rPr lang="en-US" dirty="0" err="1"/>
              <a:t>dan</a:t>
            </a:r>
            <a:r>
              <a:rPr lang="en-US" dirty="0"/>
              <a:t> </a:t>
            </a:r>
            <a:r>
              <a:rPr lang="en-US" dirty="0" err="1"/>
              <a:t>foydalaniladi</a:t>
            </a:r>
            <a:r>
              <a:rPr lang="en-US" dirty="0"/>
              <a:t>. </a:t>
            </a:r>
            <a:endParaRPr lang="ru-RU" dirty="0"/>
          </a:p>
          <a:p>
            <a:r>
              <a:rPr lang="en-US" dirty="0" err="1"/>
              <a:t>Avtomobil</a:t>
            </a:r>
            <a:r>
              <a:rPr lang="en-US" dirty="0"/>
              <a:t>’ </a:t>
            </a:r>
            <a:r>
              <a:rPr lang="en-US" dirty="0" err="1"/>
              <a:t>bir</a:t>
            </a:r>
            <a:r>
              <a:rPr lang="en-US" dirty="0"/>
              <a:t> </a:t>
            </a:r>
            <a:r>
              <a:rPr lang="en-US" dirty="0" err="1"/>
              <a:t>necha</a:t>
            </a:r>
            <a:r>
              <a:rPr lang="en-US" dirty="0"/>
              <a:t> </a:t>
            </a:r>
            <a:r>
              <a:rPr lang="en-US" dirty="0" err="1"/>
              <a:t>yukli</a:t>
            </a:r>
            <a:r>
              <a:rPr lang="en-US" dirty="0"/>
              <a:t> </a:t>
            </a:r>
            <a:r>
              <a:rPr lang="en-US" dirty="0" err="1"/>
              <a:t>qatnovni</a:t>
            </a:r>
            <a:r>
              <a:rPr lang="en-US" dirty="0"/>
              <a:t> </a:t>
            </a:r>
            <a:r>
              <a:rPr lang="en-US" dirty="0" err="1"/>
              <a:t>har</a:t>
            </a:r>
            <a:r>
              <a:rPr lang="en-US" dirty="0"/>
              <a:t> </a:t>
            </a:r>
            <a:r>
              <a:rPr lang="en-US" dirty="0" err="1"/>
              <a:t>xil</a:t>
            </a:r>
            <a:r>
              <a:rPr lang="en-US" dirty="0"/>
              <a:t> </a:t>
            </a:r>
            <a:r>
              <a:rPr lang="en-US" dirty="0" err="1"/>
              <a:t>masofada</a:t>
            </a:r>
            <a:r>
              <a:rPr lang="en-US" dirty="0"/>
              <a:t>  </a:t>
            </a:r>
            <a:r>
              <a:rPr lang="en-US" dirty="0" err="1"/>
              <a:t>amalga</a:t>
            </a:r>
            <a:r>
              <a:rPr lang="en-US" dirty="0"/>
              <a:t> </a:t>
            </a:r>
            <a:r>
              <a:rPr lang="en-US" dirty="0" err="1"/>
              <a:t>oshirib</a:t>
            </a:r>
            <a:r>
              <a:rPr lang="en-US" dirty="0"/>
              <a:t>, </a:t>
            </a:r>
            <a:r>
              <a:rPr lang="en-US" dirty="0" err="1"/>
              <a:t>har</a:t>
            </a:r>
            <a:r>
              <a:rPr lang="en-US" dirty="0"/>
              <a:t> </a:t>
            </a:r>
            <a:r>
              <a:rPr lang="en-US" dirty="0" err="1"/>
              <a:t>safar</a:t>
            </a:r>
            <a:r>
              <a:rPr lang="en-US" dirty="0"/>
              <a:t> </a:t>
            </a:r>
            <a:r>
              <a:rPr lang="en-US" dirty="0" err="1"/>
              <a:t>har</a:t>
            </a:r>
            <a:r>
              <a:rPr lang="en-US" dirty="0"/>
              <a:t> </a:t>
            </a:r>
            <a:r>
              <a:rPr lang="en-US" dirty="0" err="1"/>
              <a:t>xil</a:t>
            </a:r>
            <a:r>
              <a:rPr lang="en-US" dirty="0"/>
              <a:t> </a:t>
            </a:r>
            <a:r>
              <a:rPr lang="en-US" dirty="0" err="1"/>
              <a:t>hajimdagi</a:t>
            </a:r>
            <a:r>
              <a:rPr lang="en-US" dirty="0"/>
              <a:t> </a:t>
            </a:r>
            <a:r>
              <a:rPr lang="en-US" dirty="0" err="1"/>
              <a:t>yukni</a:t>
            </a:r>
            <a:r>
              <a:rPr lang="en-US" dirty="0"/>
              <a:t> </a:t>
            </a:r>
            <a:r>
              <a:rPr lang="en-US" dirty="0" err="1"/>
              <a:t>tashiganda</a:t>
            </a:r>
            <a:r>
              <a:rPr lang="en-US" dirty="0"/>
              <a:t>  </a:t>
            </a:r>
            <a:r>
              <a:rPr lang="ru-RU" dirty="0"/>
              <a:t>γ</a:t>
            </a:r>
            <a:r>
              <a:rPr lang="en-US" dirty="0"/>
              <a:t>d </a:t>
            </a:r>
            <a:r>
              <a:rPr lang="en-US" dirty="0" err="1"/>
              <a:t>dan</a:t>
            </a:r>
            <a:r>
              <a:rPr lang="en-US" dirty="0"/>
              <a:t> </a:t>
            </a:r>
            <a:r>
              <a:rPr lang="en-US" dirty="0" err="1"/>
              <a:t>foydalaniladi</a:t>
            </a:r>
            <a:r>
              <a:rPr lang="en-US" dirty="0"/>
              <a:t>.</a:t>
            </a:r>
            <a:endParaRPr lang="ru-RU" dirty="0"/>
          </a:p>
          <a:p>
            <a:endParaRPr lang="ru-RU" dirty="0">
              <a:solidFill>
                <a:schemeClr val="tx1"/>
              </a:solidFill>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25431" r="22424"/>
          <a:stretch/>
        </p:blipFill>
        <p:spPr>
          <a:xfrm>
            <a:off x="-30275" y="0"/>
            <a:ext cx="4943098" cy="6858000"/>
          </a:xfrm>
          <a:prstGeom prst="rect">
            <a:avLst/>
          </a:prstGeom>
        </p:spPr>
      </p:pic>
      <p:sp>
        <p:nvSpPr>
          <p:cNvPr id="5" name="Прямоугольник 4"/>
          <p:cNvSpPr/>
          <p:nvPr/>
        </p:nvSpPr>
        <p:spPr>
          <a:xfrm>
            <a:off x="421179" y="6000726"/>
            <a:ext cx="6096000" cy="646331"/>
          </a:xfrm>
          <a:prstGeom prst="rect">
            <a:avLst/>
          </a:prstGeom>
        </p:spPr>
        <p:txBody>
          <a:bodyPr>
            <a:spAutoFit/>
          </a:bodyPr>
          <a:lstStyle/>
          <a:p>
            <a:r>
              <a:rPr lang="ru-RU" sz="1200" dirty="0" err="1"/>
              <a:t>Khalfalli</a:t>
            </a:r>
            <a:r>
              <a:rPr lang="ru-RU" sz="1200" dirty="0"/>
              <a:t> Y. (</a:t>
            </a:r>
            <a:r>
              <a:rPr lang="ru-RU" sz="1200" dirty="0" err="1"/>
              <a:t>Published</a:t>
            </a:r>
            <a:r>
              <a:rPr lang="ru-RU" sz="1200" dirty="0"/>
              <a:t> </a:t>
            </a:r>
            <a:r>
              <a:rPr lang="ru-RU" sz="1200" dirty="0" err="1"/>
              <a:t>on</a:t>
            </a:r>
            <a:r>
              <a:rPr lang="ru-RU" sz="1200" dirty="0"/>
              <a:t> </a:t>
            </a:r>
            <a:r>
              <a:rPr lang="ru-RU" sz="1200" dirty="0" err="1"/>
              <a:t>April</a:t>
            </a:r>
            <a:r>
              <a:rPr lang="ru-RU" sz="1200" dirty="0"/>
              <a:t> 14, 2020). </a:t>
            </a:r>
            <a:r>
              <a:rPr lang="ru-RU" sz="1200" dirty="0" err="1"/>
              <a:t>Truck</a:t>
            </a:r>
            <a:r>
              <a:rPr lang="ru-RU" sz="1200" dirty="0"/>
              <a:t>. </a:t>
            </a:r>
            <a:endParaRPr lang="en-US" sz="1200" dirty="0" smtClean="0"/>
          </a:p>
          <a:p>
            <a:r>
              <a:rPr lang="ru-RU" sz="1200" dirty="0" err="1" smtClean="0"/>
              <a:t>Free</a:t>
            </a:r>
            <a:r>
              <a:rPr lang="ru-RU" sz="1200" dirty="0" smtClean="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a:t>
            </a:r>
            <a:r>
              <a:rPr lang="ru-RU" sz="1200" dirty="0">
                <a:hlinkClick r:id="rId3"/>
              </a:rPr>
              <a:t>https://</a:t>
            </a:r>
            <a:r>
              <a:rPr lang="ru-RU" sz="1200" dirty="0" smtClean="0">
                <a:hlinkClick r:id="rId3"/>
              </a:rPr>
              <a:t>unsplash.com/photos/xmWlqeYtcQQ</a:t>
            </a:r>
            <a:r>
              <a:rPr lang="en-US" sz="1200" dirty="0" smtClean="0"/>
              <a:t> </a:t>
            </a:r>
            <a:endParaRPr lang="ru-RU" sz="1200" dirty="0"/>
          </a:p>
        </p:txBody>
      </p:sp>
    </p:spTree>
    <p:extLst>
      <p:ext uri="{BB962C8B-B14F-4D97-AF65-F5344CB8AC3E}">
        <p14:creationId xmlns:p14="http://schemas.microsoft.com/office/powerpoint/2010/main" val="712013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5572" y="261852"/>
            <a:ext cx="8817235" cy="3703320"/>
          </a:xfrm>
        </p:spPr>
        <p:txBody>
          <a:bodyPr>
            <a:normAutofit fontScale="92500" lnSpcReduction="20000"/>
          </a:bodyPr>
          <a:lstStyle/>
          <a:p>
            <a:r>
              <a:rPr lang="en-US" dirty="0"/>
              <a:t>Yuk </a:t>
            </a:r>
            <a:r>
              <a:rPr lang="ru-RU" dirty="0" err="1"/>
              <a:t>ko’taruvchanlikdan</a:t>
            </a:r>
            <a:r>
              <a:rPr lang="ru-RU" dirty="0"/>
              <a:t> </a:t>
            </a:r>
            <a:r>
              <a:rPr lang="ru-RU" dirty="0" err="1"/>
              <a:t>foydalani</a:t>
            </a:r>
            <a:r>
              <a:rPr lang="ru-RU" dirty="0"/>
              <a:t> </a:t>
            </a:r>
            <a:r>
              <a:rPr lang="ru-RU" dirty="0" err="1"/>
              <a:t>koeffitsienti</a:t>
            </a:r>
            <a:r>
              <a:rPr lang="ru-RU" dirty="0"/>
              <a:t> </a:t>
            </a:r>
            <a:r>
              <a:rPr lang="ru-RU" dirty="0" err="1"/>
              <a:t>tezkor</a:t>
            </a:r>
            <a:r>
              <a:rPr lang="ru-RU" dirty="0"/>
              <a:t> </a:t>
            </a:r>
            <a:r>
              <a:rPr lang="ru-RU" dirty="0" err="1"/>
              <a:t>rejalashtirish</a:t>
            </a:r>
            <a:r>
              <a:rPr lang="ru-RU" dirty="0"/>
              <a:t>  </a:t>
            </a:r>
            <a:r>
              <a:rPr lang="ru-RU" dirty="0" err="1"/>
              <a:t>va</a:t>
            </a:r>
            <a:r>
              <a:rPr lang="ru-RU" dirty="0"/>
              <a:t> </a:t>
            </a:r>
            <a:r>
              <a:rPr lang="ru-RU" dirty="0" err="1"/>
              <a:t>tashish</a:t>
            </a:r>
            <a:r>
              <a:rPr lang="ru-RU" dirty="0"/>
              <a:t> </a:t>
            </a:r>
            <a:r>
              <a:rPr lang="ru-RU" dirty="0" err="1"/>
              <a:t>rejasini</a:t>
            </a:r>
            <a:r>
              <a:rPr lang="ru-RU" dirty="0"/>
              <a:t> </a:t>
            </a:r>
            <a:r>
              <a:rPr lang="ru-RU" dirty="0" err="1"/>
              <a:t>tahlil</a:t>
            </a:r>
            <a:r>
              <a:rPr lang="ru-RU" dirty="0"/>
              <a:t> </a:t>
            </a:r>
            <a:r>
              <a:rPr lang="ru-RU" dirty="0" err="1"/>
              <a:t>qilish</a:t>
            </a:r>
            <a:r>
              <a:rPr lang="ru-RU" dirty="0"/>
              <a:t> , </a:t>
            </a:r>
            <a:r>
              <a:rPr lang="ru-RU" dirty="0" err="1"/>
              <a:t>ayniqsa</a:t>
            </a:r>
            <a:r>
              <a:rPr lang="ru-RU" dirty="0"/>
              <a:t> </a:t>
            </a:r>
            <a:r>
              <a:rPr lang="ru-RU" dirty="0" err="1"/>
              <a:t>transport</a:t>
            </a:r>
            <a:r>
              <a:rPr lang="ru-RU" dirty="0"/>
              <a:t> </a:t>
            </a:r>
            <a:r>
              <a:rPr lang="ru-RU" dirty="0" err="1"/>
              <a:t>vositalari</a:t>
            </a:r>
            <a:r>
              <a:rPr lang="ru-RU" dirty="0"/>
              <a:t> </a:t>
            </a:r>
            <a:r>
              <a:rPr lang="ru-RU" dirty="0" err="1"/>
              <a:t>turini</a:t>
            </a:r>
            <a:r>
              <a:rPr lang="ru-RU" dirty="0"/>
              <a:t> </a:t>
            </a:r>
            <a:r>
              <a:rPr lang="ru-RU" dirty="0" err="1"/>
              <a:t>tanlash</a:t>
            </a:r>
            <a:r>
              <a:rPr lang="ru-RU" dirty="0"/>
              <a:t> </a:t>
            </a:r>
            <a:r>
              <a:rPr lang="ru-RU" dirty="0" err="1"/>
              <a:t>hamda</a:t>
            </a:r>
            <a:r>
              <a:rPr lang="ru-RU" dirty="0"/>
              <a:t> </a:t>
            </a:r>
            <a:r>
              <a:rPr lang="ru-RU" dirty="0" err="1"/>
              <a:t>ularning</a:t>
            </a:r>
            <a:r>
              <a:rPr lang="ru-RU" dirty="0"/>
              <a:t> </a:t>
            </a:r>
            <a:r>
              <a:rPr lang="ru-RU" dirty="0" err="1"/>
              <a:t>zarur</a:t>
            </a:r>
            <a:r>
              <a:rPr lang="ru-RU" dirty="0"/>
              <a:t> </a:t>
            </a:r>
            <a:r>
              <a:rPr lang="ru-RU" dirty="0" err="1"/>
              <a:t>miqdorini</a:t>
            </a:r>
            <a:r>
              <a:rPr lang="ru-RU" dirty="0"/>
              <a:t> </a:t>
            </a:r>
            <a:r>
              <a:rPr lang="ru-RU" dirty="0" err="1"/>
              <a:t>hisoblashda</a:t>
            </a:r>
            <a:r>
              <a:rPr lang="ru-RU" dirty="0"/>
              <a:t> </a:t>
            </a:r>
            <a:r>
              <a:rPr lang="ru-RU" dirty="0" err="1"/>
              <a:t>katta</a:t>
            </a:r>
            <a:r>
              <a:rPr lang="ru-RU" dirty="0"/>
              <a:t> </a:t>
            </a:r>
            <a:r>
              <a:rPr lang="ru-RU" dirty="0" err="1"/>
              <a:t>ahamiyatga</a:t>
            </a:r>
            <a:r>
              <a:rPr lang="ru-RU" dirty="0"/>
              <a:t> </a:t>
            </a:r>
            <a:r>
              <a:rPr lang="ru-RU" dirty="0" err="1"/>
              <a:t>ega</a:t>
            </a:r>
            <a:r>
              <a:rPr lang="ru-RU" dirty="0"/>
              <a:t>.</a:t>
            </a:r>
            <a:r>
              <a:rPr lang="en-US" dirty="0"/>
              <a:t> Yuk </a:t>
            </a:r>
            <a:r>
              <a:rPr lang="ru-RU" dirty="0" err="1"/>
              <a:t>ko’taruvchanlikdan</a:t>
            </a:r>
            <a:r>
              <a:rPr lang="ru-RU" dirty="0"/>
              <a:t> </a:t>
            </a:r>
            <a:r>
              <a:rPr lang="ru-RU" dirty="0" err="1"/>
              <a:t>foydalani</a:t>
            </a:r>
            <a:r>
              <a:rPr lang="ru-RU" dirty="0"/>
              <a:t> </a:t>
            </a:r>
            <a:r>
              <a:rPr lang="ru-RU" dirty="0" err="1"/>
              <a:t>koeffitsientini</a:t>
            </a:r>
            <a:r>
              <a:rPr lang="ru-RU" dirty="0"/>
              <a:t> </a:t>
            </a:r>
            <a:r>
              <a:rPr lang="ru-RU" dirty="0" err="1"/>
              <a:t>oshirish</a:t>
            </a:r>
            <a:r>
              <a:rPr lang="ru-RU" dirty="0"/>
              <a:t> </a:t>
            </a:r>
            <a:r>
              <a:rPr lang="ru-RU" dirty="0" err="1"/>
              <a:t>berilgan</a:t>
            </a:r>
            <a:r>
              <a:rPr lang="ru-RU" dirty="0"/>
              <a:t> </a:t>
            </a:r>
            <a:r>
              <a:rPr lang="ru-RU" dirty="0" err="1"/>
              <a:t>hajimdagi</a:t>
            </a:r>
            <a:r>
              <a:rPr lang="ru-RU" dirty="0"/>
              <a:t> </a:t>
            </a:r>
            <a:r>
              <a:rPr lang="ru-RU" dirty="0" err="1"/>
              <a:t>yuk</a:t>
            </a:r>
            <a:r>
              <a:rPr lang="ru-RU" dirty="0"/>
              <a:t> </a:t>
            </a:r>
            <a:r>
              <a:rPr lang="ru-RU" dirty="0" err="1"/>
              <a:t>tashishga</a:t>
            </a:r>
            <a:r>
              <a:rPr lang="ru-RU" dirty="0"/>
              <a:t> </a:t>
            </a:r>
            <a:r>
              <a:rPr lang="ru-RU" dirty="0" err="1"/>
              <a:t>zarar</a:t>
            </a:r>
            <a:r>
              <a:rPr lang="ru-RU" dirty="0"/>
              <a:t>  </a:t>
            </a:r>
            <a:r>
              <a:rPr lang="ru-RU" dirty="0" err="1"/>
              <a:t>bo’lgan</a:t>
            </a:r>
            <a:r>
              <a:rPr lang="ru-RU" dirty="0"/>
              <a:t>  </a:t>
            </a:r>
            <a:r>
              <a:rPr lang="ru-RU" dirty="0" err="1"/>
              <a:t>transport</a:t>
            </a:r>
            <a:r>
              <a:rPr lang="ru-RU" dirty="0"/>
              <a:t>  </a:t>
            </a:r>
            <a:r>
              <a:rPr lang="ru-RU" dirty="0" err="1"/>
              <a:t>vositalari</a:t>
            </a:r>
            <a:r>
              <a:rPr lang="ru-RU" dirty="0"/>
              <a:t> </a:t>
            </a:r>
            <a:r>
              <a:rPr lang="ru-RU" dirty="0" err="1"/>
              <a:t>sonini</a:t>
            </a:r>
            <a:r>
              <a:rPr lang="ru-RU" dirty="0"/>
              <a:t> </a:t>
            </a:r>
            <a:r>
              <a:rPr lang="ru-RU" dirty="0" err="1"/>
              <a:t>kamaytirish</a:t>
            </a:r>
            <a:r>
              <a:rPr lang="ru-RU" dirty="0"/>
              <a:t> </a:t>
            </a:r>
            <a:r>
              <a:rPr lang="ru-RU" dirty="0" err="1"/>
              <a:t>imkonini</a:t>
            </a:r>
            <a:r>
              <a:rPr lang="ru-RU" dirty="0"/>
              <a:t> </a:t>
            </a:r>
            <a:r>
              <a:rPr lang="ru-RU" dirty="0" err="1"/>
              <a:t>beradi</a:t>
            </a:r>
            <a:r>
              <a:rPr lang="ru-RU" dirty="0"/>
              <a:t>.</a:t>
            </a:r>
          </a:p>
          <a:p>
            <a:r>
              <a:rPr lang="ru-RU" dirty="0"/>
              <a:t>	</a:t>
            </a:r>
            <a:r>
              <a:rPr lang="ru-RU" dirty="0" err="1"/>
              <a:t>Yuk</a:t>
            </a:r>
            <a:r>
              <a:rPr lang="ru-RU" dirty="0"/>
              <a:t> </a:t>
            </a:r>
            <a:r>
              <a:rPr lang="ru-RU" dirty="0" err="1"/>
              <a:t>ko’taruvchanlikdan</a:t>
            </a:r>
            <a:r>
              <a:rPr lang="ru-RU" dirty="0"/>
              <a:t> </a:t>
            </a:r>
            <a:r>
              <a:rPr lang="ru-RU" dirty="0" err="1"/>
              <a:t>foydalani</a:t>
            </a:r>
            <a:r>
              <a:rPr lang="ru-RU" dirty="0"/>
              <a:t> </a:t>
            </a:r>
            <a:r>
              <a:rPr lang="ru-RU" dirty="0" err="1"/>
              <a:t>koeffitsienti</a:t>
            </a:r>
            <a:r>
              <a:rPr lang="ru-RU" b="1" dirty="0"/>
              <a:t> </a:t>
            </a:r>
            <a:r>
              <a:rPr lang="ru-RU" dirty="0" err="1"/>
              <a:t>yuqori</a:t>
            </a:r>
            <a:r>
              <a:rPr lang="ru-RU" dirty="0"/>
              <a:t> </a:t>
            </a:r>
            <a:r>
              <a:rPr lang="ru-RU" dirty="0" err="1"/>
              <a:t>darajada</a:t>
            </a:r>
            <a:r>
              <a:rPr lang="ru-RU" dirty="0"/>
              <a:t> </a:t>
            </a:r>
            <a:r>
              <a:rPr lang="ru-RU" dirty="0" err="1"/>
              <a:t>bo’lishi</a:t>
            </a:r>
            <a:r>
              <a:rPr lang="ru-RU" dirty="0"/>
              <a:t> </a:t>
            </a:r>
            <a:r>
              <a:rPr lang="ru-RU" dirty="0" err="1"/>
              <a:t>uchun</a:t>
            </a:r>
            <a:r>
              <a:rPr lang="ru-RU" dirty="0"/>
              <a:t>: </a:t>
            </a:r>
            <a:r>
              <a:rPr lang="ru-RU" dirty="0" err="1"/>
              <a:t>tanlangan</a:t>
            </a:r>
            <a:r>
              <a:rPr lang="ru-RU" dirty="0"/>
              <a:t> </a:t>
            </a:r>
            <a:r>
              <a:rPr lang="ru-RU" dirty="0" err="1"/>
              <a:t>transport</a:t>
            </a:r>
            <a:r>
              <a:rPr lang="ru-RU" dirty="0"/>
              <a:t> </a:t>
            </a:r>
            <a:r>
              <a:rPr lang="ru-RU" dirty="0" err="1"/>
              <a:t>vositasi</a:t>
            </a:r>
            <a:r>
              <a:rPr lang="ru-RU" dirty="0"/>
              <a:t> </a:t>
            </a:r>
            <a:r>
              <a:rPr lang="ru-RU" dirty="0" err="1"/>
              <a:t>turi</a:t>
            </a:r>
            <a:r>
              <a:rPr lang="ru-RU" dirty="0"/>
              <a:t> </a:t>
            </a:r>
            <a:r>
              <a:rPr lang="ru-RU" dirty="0" err="1"/>
              <a:t>tashishga</a:t>
            </a:r>
            <a:r>
              <a:rPr lang="ru-RU" dirty="0"/>
              <a:t> </a:t>
            </a:r>
            <a:r>
              <a:rPr lang="ru-RU" dirty="0" err="1"/>
              <a:t>mo’ljallangan</a:t>
            </a:r>
            <a:r>
              <a:rPr lang="ru-RU" dirty="0"/>
              <a:t> </a:t>
            </a:r>
            <a:r>
              <a:rPr lang="ru-RU" dirty="0" err="1"/>
              <a:t>yuk</a:t>
            </a:r>
            <a:r>
              <a:rPr lang="ru-RU" dirty="0"/>
              <a:t> </a:t>
            </a:r>
            <a:r>
              <a:rPr lang="ru-RU" dirty="0" err="1"/>
              <a:t>hajmi</a:t>
            </a:r>
            <a:r>
              <a:rPr lang="ru-RU" dirty="0"/>
              <a:t> </a:t>
            </a:r>
            <a:r>
              <a:rPr lang="ru-RU" dirty="0" err="1"/>
              <a:t>va</a:t>
            </a:r>
            <a:r>
              <a:rPr lang="ru-RU" dirty="0"/>
              <a:t> </a:t>
            </a:r>
            <a:r>
              <a:rPr lang="ru-RU" dirty="0" err="1"/>
              <a:t>yuk</a:t>
            </a:r>
            <a:r>
              <a:rPr lang="ru-RU" dirty="0"/>
              <a:t> </a:t>
            </a:r>
            <a:r>
              <a:rPr lang="ru-RU" dirty="0" err="1"/>
              <a:t>oqimi</a:t>
            </a:r>
            <a:r>
              <a:rPr lang="ru-RU" dirty="0"/>
              <a:t> </a:t>
            </a:r>
            <a:r>
              <a:rPr lang="ru-RU" dirty="0" err="1"/>
              <a:t>tarkibiga</a:t>
            </a:r>
            <a:r>
              <a:rPr lang="ru-RU" dirty="0"/>
              <a:t> </a:t>
            </a:r>
            <a:r>
              <a:rPr lang="ru-RU" dirty="0" err="1"/>
              <a:t>mos</a:t>
            </a:r>
            <a:r>
              <a:rPr lang="ru-RU" dirty="0"/>
              <a:t> </a:t>
            </a:r>
            <a:r>
              <a:rPr lang="ru-RU" dirty="0" err="1"/>
              <a:t>bo’lishi</a:t>
            </a:r>
            <a:r>
              <a:rPr lang="ru-RU" dirty="0"/>
              <a:t> </a:t>
            </a:r>
            <a:r>
              <a:rPr lang="ru-RU" dirty="0" err="1"/>
              <a:t>kerak</a:t>
            </a:r>
            <a:r>
              <a:rPr lang="ru-RU" dirty="0"/>
              <a:t>; </a:t>
            </a:r>
            <a:r>
              <a:rPr lang="ru-RU" dirty="0" err="1"/>
              <a:t>avtomobilning</a:t>
            </a:r>
            <a:r>
              <a:rPr lang="ru-RU" dirty="0"/>
              <a:t> </a:t>
            </a:r>
            <a:r>
              <a:rPr lang="ru-RU" dirty="0" err="1"/>
              <a:t>kuzovi</a:t>
            </a:r>
            <a:r>
              <a:rPr lang="ru-RU" dirty="0"/>
              <a:t> </a:t>
            </a:r>
            <a:r>
              <a:rPr lang="ru-RU" dirty="0" err="1"/>
              <a:t>tashiladigan</a:t>
            </a:r>
            <a:r>
              <a:rPr lang="ru-RU" dirty="0"/>
              <a:t> </a:t>
            </a:r>
            <a:r>
              <a:rPr lang="ru-RU" dirty="0" err="1"/>
              <a:t>yuk</a:t>
            </a:r>
            <a:r>
              <a:rPr lang="ru-RU" dirty="0"/>
              <a:t> </a:t>
            </a:r>
            <a:r>
              <a:rPr lang="ru-RU" dirty="0" err="1"/>
              <a:t>turi</a:t>
            </a:r>
            <a:r>
              <a:rPr lang="ru-RU" dirty="0"/>
              <a:t> </a:t>
            </a:r>
            <a:r>
              <a:rPr lang="ru-RU" dirty="0" err="1"/>
              <a:t>va</a:t>
            </a:r>
            <a:r>
              <a:rPr lang="ru-RU" dirty="0"/>
              <a:t> </a:t>
            </a:r>
            <a:r>
              <a:rPr lang="ru-RU" dirty="0" err="1"/>
              <a:t>xarakteriga</a:t>
            </a:r>
            <a:r>
              <a:rPr lang="ru-RU" dirty="0"/>
              <a:t> </a:t>
            </a:r>
            <a:r>
              <a:rPr lang="ru-RU" dirty="0" err="1"/>
              <a:t>mos</a:t>
            </a:r>
            <a:r>
              <a:rPr lang="ru-RU" dirty="0"/>
              <a:t> </a:t>
            </a:r>
            <a:r>
              <a:rPr lang="ru-RU" dirty="0" err="1"/>
              <a:t>bo’lishi</a:t>
            </a:r>
            <a:r>
              <a:rPr lang="ru-RU" dirty="0"/>
              <a:t> </a:t>
            </a:r>
            <a:r>
              <a:rPr lang="ru-RU" dirty="0" err="1"/>
              <a:t>kerak</a:t>
            </a:r>
            <a:r>
              <a:rPr lang="ru-RU" dirty="0"/>
              <a:t>; </a:t>
            </a:r>
            <a:r>
              <a:rPr lang="ru-RU" dirty="0" err="1"/>
              <a:t>ixtisoslashtirilgan</a:t>
            </a:r>
            <a:r>
              <a:rPr lang="ru-RU" dirty="0"/>
              <a:t> </a:t>
            </a:r>
            <a:r>
              <a:rPr lang="ru-RU" dirty="0" err="1"/>
              <a:t>avtomobillardan</a:t>
            </a:r>
            <a:r>
              <a:rPr lang="ru-RU" dirty="0"/>
              <a:t> </a:t>
            </a:r>
            <a:r>
              <a:rPr lang="ru-RU" dirty="0" err="1"/>
              <a:t>foydalanish</a:t>
            </a:r>
            <a:r>
              <a:rPr lang="ru-RU" dirty="0"/>
              <a:t>; </a:t>
            </a:r>
            <a:r>
              <a:rPr lang="ru-RU" dirty="0" err="1"/>
              <a:t>mayda</a:t>
            </a:r>
            <a:r>
              <a:rPr lang="ru-RU" dirty="0"/>
              <a:t> </a:t>
            </a:r>
            <a:r>
              <a:rPr lang="ru-RU" dirty="0" err="1"/>
              <a:t>partiyali</a:t>
            </a:r>
            <a:r>
              <a:rPr lang="ru-RU" dirty="0"/>
              <a:t> </a:t>
            </a:r>
            <a:r>
              <a:rPr lang="ru-RU" dirty="0" err="1"/>
              <a:t>yuklarni</a:t>
            </a:r>
            <a:r>
              <a:rPr lang="ru-RU" dirty="0"/>
              <a:t> </a:t>
            </a:r>
            <a:r>
              <a:rPr lang="ru-RU" dirty="0" err="1"/>
              <a:t>oldindan</a:t>
            </a:r>
            <a:r>
              <a:rPr lang="ru-RU" dirty="0"/>
              <a:t> </a:t>
            </a:r>
            <a:r>
              <a:rPr lang="ru-RU" dirty="0" err="1"/>
              <a:t>yo’nalishlarga</a:t>
            </a:r>
            <a:r>
              <a:rPr lang="ru-RU" dirty="0"/>
              <a:t> </a:t>
            </a:r>
            <a:r>
              <a:rPr lang="ru-RU" dirty="0" err="1"/>
              <a:t>qarab</a:t>
            </a:r>
            <a:r>
              <a:rPr lang="ru-RU" dirty="0"/>
              <a:t> </a:t>
            </a:r>
            <a:r>
              <a:rPr lang="ru-RU" dirty="0" err="1"/>
              <a:t>guruhlash</a:t>
            </a:r>
            <a:r>
              <a:rPr lang="ru-RU" dirty="0"/>
              <a:t> </a:t>
            </a:r>
            <a:r>
              <a:rPr lang="ru-RU" dirty="0" err="1"/>
              <a:t>lozim</a:t>
            </a:r>
            <a:r>
              <a:rPr lang="ru-RU" dirty="0"/>
              <a:t>. </a:t>
            </a:r>
          </a:p>
          <a:p>
            <a:r>
              <a:rPr lang="ru-RU" dirty="0" err="1"/>
              <a:t>Yolovchilar</a:t>
            </a:r>
            <a:r>
              <a:rPr lang="ru-RU" dirty="0"/>
              <a:t> </a:t>
            </a:r>
            <a:r>
              <a:rPr lang="ru-RU" dirty="0" err="1"/>
              <a:t>sig’imidan</a:t>
            </a:r>
            <a:r>
              <a:rPr lang="ru-RU" dirty="0"/>
              <a:t> </a:t>
            </a:r>
            <a:r>
              <a:rPr lang="ru-RU" dirty="0" err="1"/>
              <a:t>foydalanish</a:t>
            </a:r>
            <a:r>
              <a:rPr lang="ru-RU" dirty="0"/>
              <a:t> </a:t>
            </a:r>
            <a:r>
              <a:rPr lang="ru-RU" dirty="0" err="1"/>
              <a:t>koeffitsienti</a:t>
            </a:r>
            <a:r>
              <a:rPr lang="ru-RU" dirty="0"/>
              <a:t> (γ) </a:t>
            </a:r>
            <a:r>
              <a:rPr lang="ru-RU" dirty="0" err="1"/>
              <a:t>avtobusning</a:t>
            </a:r>
            <a:r>
              <a:rPr lang="ru-RU" dirty="0"/>
              <a:t> </a:t>
            </a:r>
            <a:r>
              <a:rPr lang="ru-RU" dirty="0" err="1"/>
              <a:t>to’lganligi</a:t>
            </a:r>
            <a:r>
              <a:rPr lang="ru-RU" dirty="0"/>
              <a:t> </a:t>
            </a:r>
            <a:r>
              <a:rPr lang="ru-RU" dirty="0" err="1"/>
              <a:t>yoki</a:t>
            </a:r>
            <a:r>
              <a:rPr lang="ru-RU" dirty="0"/>
              <a:t> </a:t>
            </a:r>
            <a:r>
              <a:rPr lang="ru-RU" dirty="0" err="1"/>
              <a:t>kamligi</a:t>
            </a:r>
            <a:r>
              <a:rPr lang="ru-RU" dirty="0"/>
              <a:t>  </a:t>
            </a:r>
            <a:r>
              <a:rPr lang="ru-RU" dirty="0" err="1"/>
              <a:t>bilan</a:t>
            </a:r>
            <a:r>
              <a:rPr lang="ru-RU" dirty="0"/>
              <a:t> </a:t>
            </a:r>
            <a:r>
              <a:rPr lang="ru-RU" dirty="0" err="1"/>
              <a:t>xarakterlanadi</a:t>
            </a:r>
            <a:r>
              <a:rPr lang="ru-RU" dirty="0"/>
              <a:t>.</a:t>
            </a:r>
          </a:p>
          <a:p>
            <a:pPr lvl="1"/>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24845" y="3562304"/>
            <a:ext cx="4529638" cy="3357122"/>
          </a:xfrm>
          <a:prstGeom prst="rect">
            <a:avLst/>
          </a:prstGeom>
          <a:ln>
            <a:noFill/>
          </a:ln>
          <a:effectLst>
            <a:softEdge rad="112500"/>
          </a:effectLst>
        </p:spPr>
      </p:pic>
      <p:sp>
        <p:nvSpPr>
          <p:cNvPr id="5" name="Прямоугольник 4"/>
          <p:cNvSpPr/>
          <p:nvPr/>
        </p:nvSpPr>
        <p:spPr>
          <a:xfrm>
            <a:off x="135572" y="5240865"/>
            <a:ext cx="3070167" cy="1384995"/>
          </a:xfrm>
          <a:prstGeom prst="rect">
            <a:avLst/>
          </a:prstGeom>
        </p:spPr>
        <p:txBody>
          <a:bodyPr wrap="square">
            <a:spAutoFit/>
          </a:bodyPr>
          <a:lstStyle/>
          <a:p>
            <a:r>
              <a:rPr lang="ru-RU" sz="1400" dirty="0" err="1">
                <a:solidFill>
                  <a:schemeClr val="tx2">
                    <a:lumMod val="60000"/>
                    <a:lumOff val="40000"/>
                  </a:schemeClr>
                </a:solidFill>
              </a:rPr>
              <a:t>Meissner</a:t>
            </a:r>
            <a:r>
              <a:rPr lang="ru-RU" sz="1400" dirty="0">
                <a:solidFill>
                  <a:schemeClr val="tx2">
                    <a:lumMod val="60000"/>
                    <a:lumOff val="40000"/>
                  </a:schemeClr>
                </a:solidFill>
              </a:rPr>
              <a:t> J. (</a:t>
            </a:r>
            <a:r>
              <a:rPr lang="ru-RU" sz="1400" dirty="0" err="1">
                <a:solidFill>
                  <a:schemeClr val="tx2">
                    <a:lumMod val="60000"/>
                    <a:lumOff val="40000"/>
                  </a:schemeClr>
                </a:solidFill>
              </a:rPr>
              <a:t>Published</a:t>
            </a:r>
            <a:r>
              <a:rPr lang="ru-RU" sz="1400" dirty="0">
                <a:solidFill>
                  <a:schemeClr val="tx2">
                    <a:lumMod val="60000"/>
                    <a:lumOff val="40000"/>
                  </a:schemeClr>
                </a:solidFill>
              </a:rPr>
              <a:t> </a:t>
            </a:r>
            <a:r>
              <a:rPr lang="ru-RU" sz="1400" dirty="0" err="1">
                <a:solidFill>
                  <a:schemeClr val="tx2">
                    <a:lumMod val="60000"/>
                    <a:lumOff val="40000"/>
                  </a:schemeClr>
                </a:solidFill>
              </a:rPr>
              <a:t>on</a:t>
            </a:r>
            <a:r>
              <a:rPr lang="ru-RU" sz="1400" dirty="0">
                <a:solidFill>
                  <a:schemeClr val="tx2">
                    <a:lumMod val="60000"/>
                    <a:lumOff val="40000"/>
                  </a:schemeClr>
                </a:solidFill>
              </a:rPr>
              <a:t> </a:t>
            </a:r>
            <a:r>
              <a:rPr lang="ru-RU" sz="1400" dirty="0" err="1">
                <a:solidFill>
                  <a:schemeClr val="tx2">
                    <a:lumMod val="60000"/>
                    <a:lumOff val="40000"/>
                  </a:schemeClr>
                </a:solidFill>
              </a:rPr>
              <a:t>July</a:t>
            </a:r>
            <a:r>
              <a:rPr lang="ru-RU" sz="1400" dirty="0">
                <a:solidFill>
                  <a:schemeClr val="tx2">
                    <a:lumMod val="60000"/>
                    <a:lumOff val="40000"/>
                  </a:schemeClr>
                </a:solidFill>
              </a:rPr>
              <a:t> 28, 2020). </a:t>
            </a:r>
            <a:r>
              <a:rPr lang="ru-RU" sz="1400" dirty="0" err="1">
                <a:solidFill>
                  <a:schemeClr val="tx2">
                    <a:lumMod val="60000"/>
                    <a:lumOff val="40000"/>
                  </a:schemeClr>
                </a:solidFill>
              </a:rPr>
              <a:t>Outer</a:t>
            </a:r>
            <a:r>
              <a:rPr lang="ru-RU" sz="1400" dirty="0">
                <a:solidFill>
                  <a:schemeClr val="tx2">
                    <a:lumMod val="60000"/>
                    <a:lumOff val="40000"/>
                  </a:schemeClr>
                </a:solidFill>
              </a:rPr>
              <a:t> </a:t>
            </a:r>
            <a:r>
              <a:rPr lang="ru-RU" sz="1400" dirty="0" err="1" smtClean="0">
                <a:solidFill>
                  <a:schemeClr val="tx2">
                    <a:lumMod val="60000"/>
                    <a:lumOff val="40000"/>
                  </a:schemeClr>
                </a:solidFill>
              </a:rPr>
              <a:t>Harbor</a:t>
            </a:r>
            <a:r>
              <a:rPr lang="ru-RU" sz="1400" dirty="0" smtClean="0">
                <a:solidFill>
                  <a:schemeClr val="tx2">
                    <a:lumMod val="60000"/>
                    <a:lumOff val="40000"/>
                  </a:schemeClr>
                </a:solidFill>
              </a:rPr>
              <a:t>, </a:t>
            </a:r>
            <a:r>
              <a:rPr lang="ru-RU" sz="1400" dirty="0" err="1" smtClean="0">
                <a:solidFill>
                  <a:schemeClr val="tx2">
                    <a:lumMod val="60000"/>
                    <a:lumOff val="40000"/>
                  </a:schemeClr>
                </a:solidFill>
              </a:rPr>
              <a:t>Hamburg</a:t>
            </a:r>
            <a:r>
              <a:rPr lang="ru-RU" sz="1400" dirty="0" smtClean="0">
                <a:solidFill>
                  <a:schemeClr val="tx2">
                    <a:lumMod val="60000"/>
                    <a:lumOff val="40000"/>
                  </a:schemeClr>
                </a:solidFill>
              </a:rPr>
              <a:t>, </a:t>
            </a:r>
            <a:r>
              <a:rPr lang="ru-RU" sz="1400" dirty="0" err="1" smtClean="0">
                <a:solidFill>
                  <a:schemeClr val="tx2">
                    <a:lumMod val="60000"/>
                    <a:lumOff val="40000"/>
                  </a:schemeClr>
                </a:solidFill>
              </a:rPr>
              <a:t>Germany</a:t>
            </a:r>
            <a:r>
              <a:rPr lang="ru-RU" sz="1400" dirty="0" smtClean="0">
                <a:solidFill>
                  <a:schemeClr val="tx2">
                    <a:lumMod val="60000"/>
                    <a:lumOff val="40000"/>
                  </a:schemeClr>
                </a:solidFill>
              </a:rPr>
              <a:t>. </a:t>
            </a:r>
            <a:r>
              <a:rPr lang="ru-RU" sz="1400" dirty="0" err="1">
                <a:solidFill>
                  <a:schemeClr val="tx2">
                    <a:lumMod val="60000"/>
                    <a:lumOff val="40000"/>
                  </a:schemeClr>
                </a:solidFill>
              </a:rPr>
              <a:t>Free</a:t>
            </a:r>
            <a:r>
              <a:rPr lang="ru-RU" sz="1400" dirty="0">
                <a:solidFill>
                  <a:schemeClr val="tx2">
                    <a:lumMod val="60000"/>
                    <a:lumOff val="40000"/>
                  </a:schemeClr>
                </a:solidFill>
              </a:rPr>
              <a:t> </a:t>
            </a:r>
            <a:r>
              <a:rPr lang="ru-RU" sz="1400" dirty="0" err="1">
                <a:solidFill>
                  <a:schemeClr val="tx2">
                    <a:lumMod val="60000"/>
                    <a:lumOff val="40000"/>
                  </a:schemeClr>
                </a:solidFill>
              </a:rPr>
              <a:t>to</a:t>
            </a:r>
            <a:r>
              <a:rPr lang="ru-RU" sz="1400" dirty="0">
                <a:solidFill>
                  <a:schemeClr val="tx2">
                    <a:lumMod val="60000"/>
                    <a:lumOff val="40000"/>
                  </a:schemeClr>
                </a:solidFill>
              </a:rPr>
              <a:t> </a:t>
            </a:r>
            <a:r>
              <a:rPr lang="ru-RU" sz="1400" dirty="0" err="1">
                <a:solidFill>
                  <a:schemeClr val="tx2">
                    <a:lumMod val="60000"/>
                    <a:lumOff val="40000"/>
                  </a:schemeClr>
                </a:solidFill>
              </a:rPr>
              <a:t>use</a:t>
            </a:r>
            <a:r>
              <a:rPr lang="ru-RU" sz="1400" dirty="0">
                <a:solidFill>
                  <a:schemeClr val="tx2">
                    <a:lumMod val="60000"/>
                    <a:lumOff val="40000"/>
                  </a:schemeClr>
                </a:solidFill>
              </a:rPr>
              <a:t> </a:t>
            </a:r>
            <a:r>
              <a:rPr lang="ru-RU" sz="1400" dirty="0" err="1">
                <a:solidFill>
                  <a:schemeClr val="tx2">
                    <a:lumMod val="60000"/>
                    <a:lumOff val="40000"/>
                  </a:schemeClr>
                </a:solidFill>
              </a:rPr>
              <a:t>under</a:t>
            </a:r>
            <a:r>
              <a:rPr lang="ru-RU" sz="1400" dirty="0">
                <a:solidFill>
                  <a:schemeClr val="tx2">
                    <a:lumMod val="60000"/>
                    <a:lumOff val="40000"/>
                  </a:schemeClr>
                </a:solidFill>
              </a:rPr>
              <a:t> </a:t>
            </a:r>
            <a:r>
              <a:rPr lang="ru-RU" sz="1400" dirty="0" err="1">
                <a:solidFill>
                  <a:schemeClr val="tx2">
                    <a:lumMod val="60000"/>
                    <a:lumOff val="40000"/>
                  </a:schemeClr>
                </a:solidFill>
              </a:rPr>
              <a:t>the</a:t>
            </a:r>
            <a:r>
              <a:rPr lang="ru-RU" sz="1400" dirty="0">
                <a:solidFill>
                  <a:schemeClr val="tx2">
                    <a:lumMod val="60000"/>
                    <a:lumOff val="40000"/>
                  </a:schemeClr>
                </a:solidFill>
              </a:rPr>
              <a:t> </a:t>
            </a:r>
            <a:r>
              <a:rPr lang="ru-RU" sz="1400" dirty="0" err="1">
                <a:solidFill>
                  <a:schemeClr val="tx2">
                    <a:lumMod val="60000"/>
                    <a:lumOff val="40000"/>
                  </a:schemeClr>
                </a:solidFill>
              </a:rPr>
              <a:t>Unsplash</a:t>
            </a:r>
            <a:r>
              <a:rPr lang="ru-RU" sz="1400" dirty="0">
                <a:solidFill>
                  <a:schemeClr val="tx2">
                    <a:lumMod val="60000"/>
                    <a:lumOff val="40000"/>
                  </a:schemeClr>
                </a:solidFill>
              </a:rPr>
              <a:t> </a:t>
            </a:r>
            <a:r>
              <a:rPr lang="ru-RU" sz="1400" dirty="0" err="1" smtClean="0">
                <a:solidFill>
                  <a:schemeClr val="tx2">
                    <a:lumMod val="60000"/>
                    <a:lumOff val="40000"/>
                  </a:schemeClr>
                </a:solidFill>
              </a:rPr>
              <a:t>License</a:t>
            </a:r>
            <a:r>
              <a:rPr lang="en-US" sz="1400" dirty="0" smtClean="0">
                <a:solidFill>
                  <a:schemeClr val="tx2">
                    <a:lumMod val="60000"/>
                    <a:lumOff val="40000"/>
                  </a:schemeClr>
                </a:solidFill>
              </a:rPr>
              <a:t>.</a:t>
            </a:r>
            <a:r>
              <a:rPr lang="ru-RU" sz="1400" dirty="0" smtClean="0">
                <a:solidFill>
                  <a:schemeClr val="tx2">
                    <a:lumMod val="60000"/>
                    <a:lumOff val="40000"/>
                  </a:schemeClr>
                </a:solidFill>
              </a:rPr>
              <a:t> </a:t>
            </a:r>
            <a:r>
              <a:rPr lang="ru-RU" sz="1400" dirty="0">
                <a:solidFill>
                  <a:schemeClr val="tx2">
                    <a:lumMod val="60000"/>
                    <a:lumOff val="40000"/>
                  </a:schemeClr>
                </a:solidFill>
                <a:hlinkClick r:id="rId3"/>
              </a:rPr>
              <a:t>https://</a:t>
            </a:r>
            <a:r>
              <a:rPr lang="ru-RU" sz="1400" dirty="0" smtClean="0">
                <a:solidFill>
                  <a:schemeClr val="tx2">
                    <a:lumMod val="60000"/>
                    <a:lumOff val="40000"/>
                  </a:schemeClr>
                </a:solidFill>
                <a:hlinkClick r:id="rId3"/>
              </a:rPr>
              <a:t>unsplash.com/photos/oGafvInnHlY</a:t>
            </a:r>
            <a:r>
              <a:rPr lang="en-US" sz="1400" dirty="0" smtClean="0">
                <a:solidFill>
                  <a:schemeClr val="tx2">
                    <a:lumMod val="60000"/>
                    <a:lumOff val="40000"/>
                  </a:schemeClr>
                </a:solidFill>
              </a:rPr>
              <a:t> </a:t>
            </a:r>
            <a:endParaRPr lang="ru-RU" sz="1400" dirty="0">
              <a:solidFill>
                <a:schemeClr val="tx2">
                  <a:lumMod val="60000"/>
                  <a:lumOff val="40000"/>
                </a:schemeClr>
              </a:solidFill>
            </a:endParaRPr>
          </a:p>
        </p:txBody>
      </p:sp>
    </p:spTree>
    <p:extLst>
      <p:ext uri="{BB962C8B-B14F-4D97-AF65-F5344CB8AC3E}">
        <p14:creationId xmlns:p14="http://schemas.microsoft.com/office/powerpoint/2010/main" val="3559695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285201" y="3090446"/>
            <a:ext cx="11444057" cy="4355869"/>
          </a:xfrm>
        </p:spPr>
        <p:txBody>
          <a:bodyPr>
            <a:normAutofit/>
          </a:bodyPr>
          <a:lstStyle/>
          <a:p>
            <a:r>
              <a:rPr lang="ru-RU" dirty="0" err="1">
                <a:solidFill>
                  <a:schemeClr val="tx1"/>
                </a:solidFill>
              </a:rPr>
              <a:t>Yolovchilar</a:t>
            </a:r>
            <a:r>
              <a:rPr lang="ru-RU" dirty="0">
                <a:solidFill>
                  <a:schemeClr val="tx1"/>
                </a:solidFill>
              </a:rPr>
              <a:t> </a:t>
            </a:r>
            <a:r>
              <a:rPr lang="ru-RU" dirty="0" err="1">
                <a:solidFill>
                  <a:schemeClr val="tx1"/>
                </a:solidFill>
              </a:rPr>
              <a:t>sig’imidan</a:t>
            </a:r>
            <a:r>
              <a:rPr lang="ru-RU" dirty="0">
                <a:solidFill>
                  <a:schemeClr val="tx1"/>
                </a:solidFill>
              </a:rPr>
              <a:t> </a:t>
            </a:r>
            <a:r>
              <a:rPr lang="ru-RU" dirty="0" err="1">
                <a:solidFill>
                  <a:schemeClr val="tx1"/>
                </a:solidFill>
              </a:rPr>
              <a:t>foydalanishning</a:t>
            </a:r>
            <a:r>
              <a:rPr lang="ru-RU" dirty="0">
                <a:solidFill>
                  <a:schemeClr val="tx1"/>
                </a:solidFill>
              </a:rPr>
              <a:t> </a:t>
            </a:r>
            <a:r>
              <a:rPr lang="ru-RU" dirty="0" err="1">
                <a:solidFill>
                  <a:schemeClr val="tx1"/>
                </a:solidFill>
              </a:rPr>
              <a:t>statik</a:t>
            </a:r>
            <a:r>
              <a:rPr lang="ru-RU" dirty="0">
                <a:solidFill>
                  <a:schemeClr val="tx1"/>
                </a:solidFill>
              </a:rPr>
              <a:t>  </a:t>
            </a:r>
            <a:r>
              <a:rPr lang="ru-RU" dirty="0" err="1">
                <a:solidFill>
                  <a:schemeClr val="tx1"/>
                </a:solidFill>
              </a:rPr>
              <a:t>koeffitsienti</a:t>
            </a:r>
            <a:r>
              <a:rPr lang="ru-RU" dirty="0">
                <a:solidFill>
                  <a:schemeClr val="tx1"/>
                </a:solidFill>
              </a:rPr>
              <a:t> </a:t>
            </a:r>
            <a:r>
              <a:rPr lang="ru-RU" dirty="0" err="1">
                <a:solidFill>
                  <a:schemeClr val="tx1"/>
                </a:solidFill>
              </a:rPr>
              <a:t>qatnov</a:t>
            </a:r>
            <a:r>
              <a:rPr lang="ru-RU" dirty="0">
                <a:solidFill>
                  <a:schemeClr val="tx1"/>
                </a:solidFill>
              </a:rPr>
              <a:t> </a:t>
            </a:r>
            <a:r>
              <a:rPr lang="ru-RU" dirty="0" err="1">
                <a:solidFill>
                  <a:schemeClr val="tx1"/>
                </a:solidFill>
              </a:rPr>
              <a:t>davomida</a:t>
            </a:r>
            <a:r>
              <a:rPr lang="ru-RU" dirty="0">
                <a:solidFill>
                  <a:schemeClr val="tx1"/>
                </a:solidFill>
              </a:rPr>
              <a:t> </a:t>
            </a:r>
            <a:r>
              <a:rPr lang="ru-RU" dirty="0" err="1">
                <a:solidFill>
                  <a:schemeClr val="tx1"/>
                </a:solidFill>
              </a:rPr>
              <a:t>tashilgan</a:t>
            </a:r>
            <a:r>
              <a:rPr lang="ru-RU" dirty="0">
                <a:solidFill>
                  <a:schemeClr val="tx1"/>
                </a:solidFill>
              </a:rPr>
              <a:t> </a:t>
            </a:r>
            <a:r>
              <a:rPr lang="ru-RU" dirty="0" err="1">
                <a:solidFill>
                  <a:schemeClr val="tx1"/>
                </a:solidFill>
              </a:rPr>
              <a:t>yolovchilar</a:t>
            </a:r>
            <a:r>
              <a:rPr lang="ru-RU" dirty="0">
                <a:solidFill>
                  <a:schemeClr val="tx1"/>
                </a:solidFill>
              </a:rPr>
              <a:t> </a:t>
            </a:r>
            <a:r>
              <a:rPr lang="ru-RU" dirty="0" err="1">
                <a:solidFill>
                  <a:schemeClr val="tx1"/>
                </a:solidFill>
              </a:rPr>
              <a:t>umumiy</a:t>
            </a:r>
            <a:r>
              <a:rPr lang="ru-RU" dirty="0">
                <a:solidFill>
                  <a:schemeClr val="tx1"/>
                </a:solidFill>
              </a:rPr>
              <a:t> </a:t>
            </a:r>
            <a:r>
              <a:rPr lang="ru-RU" dirty="0" err="1">
                <a:solidFill>
                  <a:schemeClr val="tx1"/>
                </a:solidFill>
              </a:rPr>
              <a:t>sonini</a:t>
            </a:r>
            <a:r>
              <a:rPr lang="ru-RU" dirty="0">
                <a:solidFill>
                  <a:schemeClr val="tx1"/>
                </a:solidFill>
              </a:rPr>
              <a:t> </a:t>
            </a:r>
            <a:r>
              <a:rPr lang="ru-RU" dirty="0" err="1">
                <a:solidFill>
                  <a:schemeClr val="tx1"/>
                </a:solidFill>
              </a:rPr>
              <a:t>avtobusning</a:t>
            </a:r>
            <a:r>
              <a:rPr lang="ru-RU" dirty="0">
                <a:solidFill>
                  <a:schemeClr val="tx1"/>
                </a:solidFill>
              </a:rPr>
              <a:t> </a:t>
            </a:r>
            <a:r>
              <a:rPr lang="ru-RU" dirty="0" err="1">
                <a:solidFill>
                  <a:schemeClr val="tx1"/>
                </a:solidFill>
              </a:rPr>
              <a:t>nominal</a:t>
            </a:r>
            <a:r>
              <a:rPr lang="ru-RU" dirty="0">
                <a:solidFill>
                  <a:schemeClr val="tx1"/>
                </a:solidFill>
              </a:rPr>
              <a:t> </a:t>
            </a:r>
            <a:r>
              <a:rPr lang="ru-RU" dirty="0" err="1">
                <a:solidFill>
                  <a:schemeClr val="tx1"/>
                </a:solidFill>
              </a:rPr>
              <a:t>sig’miga</a:t>
            </a:r>
            <a:r>
              <a:rPr lang="ru-RU" dirty="0">
                <a:solidFill>
                  <a:schemeClr val="tx1"/>
                </a:solidFill>
              </a:rPr>
              <a:t> </a:t>
            </a:r>
            <a:r>
              <a:rPr lang="ru-RU" dirty="0" err="1">
                <a:solidFill>
                  <a:schemeClr val="tx1"/>
                </a:solidFill>
              </a:rPr>
              <a:t>nisbati</a:t>
            </a:r>
            <a:r>
              <a:rPr lang="ru-RU" dirty="0">
                <a:solidFill>
                  <a:schemeClr val="tx1"/>
                </a:solidFill>
              </a:rPr>
              <a:t> </a:t>
            </a:r>
            <a:r>
              <a:rPr lang="ru-RU" dirty="0" err="1">
                <a:solidFill>
                  <a:schemeClr val="tx1"/>
                </a:solidFill>
              </a:rPr>
              <a:t>sifatida</a:t>
            </a:r>
            <a:r>
              <a:rPr lang="ru-RU" dirty="0">
                <a:solidFill>
                  <a:schemeClr val="tx1"/>
                </a:solidFill>
              </a:rPr>
              <a:t> </a:t>
            </a:r>
            <a:r>
              <a:rPr lang="ru-RU" dirty="0" err="1">
                <a:solidFill>
                  <a:schemeClr val="tx1"/>
                </a:solidFill>
              </a:rPr>
              <a:t>aniqlanadi</a:t>
            </a:r>
            <a:r>
              <a:rPr lang="ru-RU" dirty="0">
                <a:solidFill>
                  <a:schemeClr val="tx1"/>
                </a:solidFill>
              </a:rPr>
              <a:t>. </a:t>
            </a:r>
            <a:r>
              <a:rPr lang="ru-RU" dirty="0" err="1">
                <a:solidFill>
                  <a:schemeClr val="tx1"/>
                </a:solidFill>
              </a:rPr>
              <a:t>Yolovchilar</a:t>
            </a:r>
            <a:r>
              <a:rPr lang="ru-RU" dirty="0">
                <a:solidFill>
                  <a:schemeClr val="tx1"/>
                </a:solidFill>
              </a:rPr>
              <a:t> </a:t>
            </a:r>
            <a:r>
              <a:rPr lang="ru-RU" dirty="0" err="1">
                <a:solidFill>
                  <a:schemeClr val="tx1"/>
                </a:solidFill>
              </a:rPr>
              <a:t>sig’imidan</a:t>
            </a:r>
            <a:r>
              <a:rPr lang="ru-RU" dirty="0">
                <a:solidFill>
                  <a:schemeClr val="tx1"/>
                </a:solidFill>
              </a:rPr>
              <a:t> </a:t>
            </a:r>
            <a:r>
              <a:rPr lang="ru-RU" dirty="0" err="1">
                <a:solidFill>
                  <a:schemeClr val="tx1"/>
                </a:solidFill>
              </a:rPr>
              <a:t>foydalanishning</a:t>
            </a:r>
            <a:r>
              <a:rPr lang="ru-RU" dirty="0">
                <a:solidFill>
                  <a:schemeClr val="tx1"/>
                </a:solidFill>
              </a:rPr>
              <a:t> </a:t>
            </a:r>
            <a:r>
              <a:rPr lang="ru-RU" dirty="0" err="1">
                <a:solidFill>
                  <a:schemeClr val="tx1"/>
                </a:solidFill>
              </a:rPr>
              <a:t>dinamik</a:t>
            </a:r>
            <a:r>
              <a:rPr lang="ru-RU" dirty="0">
                <a:solidFill>
                  <a:schemeClr val="tx1"/>
                </a:solidFill>
              </a:rPr>
              <a:t>  </a:t>
            </a:r>
            <a:r>
              <a:rPr lang="ru-RU" dirty="0" err="1">
                <a:solidFill>
                  <a:schemeClr val="tx1"/>
                </a:solidFill>
              </a:rPr>
              <a:t>koeffitsienti</a:t>
            </a:r>
            <a:r>
              <a:rPr lang="ru-RU" dirty="0">
                <a:solidFill>
                  <a:schemeClr val="tx1"/>
                </a:solidFill>
              </a:rPr>
              <a:t> </a:t>
            </a:r>
            <a:r>
              <a:rPr lang="ru-RU" dirty="0" err="1">
                <a:solidFill>
                  <a:schemeClr val="tx1"/>
                </a:solidFill>
              </a:rPr>
              <a:t>esa</a:t>
            </a:r>
            <a:r>
              <a:rPr lang="ru-RU" dirty="0">
                <a:solidFill>
                  <a:schemeClr val="tx1"/>
                </a:solidFill>
              </a:rPr>
              <a:t> </a:t>
            </a:r>
            <a:r>
              <a:rPr lang="ru-RU" dirty="0" err="1">
                <a:solidFill>
                  <a:schemeClr val="tx1"/>
                </a:solidFill>
              </a:rPr>
              <a:t>amalda</a:t>
            </a:r>
            <a:r>
              <a:rPr lang="ru-RU" dirty="0">
                <a:solidFill>
                  <a:schemeClr val="tx1"/>
                </a:solidFill>
              </a:rPr>
              <a:t> </a:t>
            </a:r>
            <a:r>
              <a:rPr lang="ru-RU" dirty="0" err="1">
                <a:solidFill>
                  <a:schemeClr val="tx1"/>
                </a:solidFill>
              </a:rPr>
              <a:t>bajarilgan</a:t>
            </a:r>
            <a:r>
              <a:rPr lang="ru-RU" dirty="0">
                <a:solidFill>
                  <a:schemeClr val="tx1"/>
                </a:solidFill>
              </a:rPr>
              <a:t> </a:t>
            </a:r>
            <a:r>
              <a:rPr lang="ru-RU" dirty="0" err="1">
                <a:solidFill>
                  <a:schemeClr val="tx1"/>
                </a:solidFill>
              </a:rPr>
              <a:t>transport</a:t>
            </a:r>
            <a:r>
              <a:rPr lang="ru-RU" dirty="0">
                <a:solidFill>
                  <a:schemeClr val="tx1"/>
                </a:solidFill>
              </a:rPr>
              <a:t> </a:t>
            </a:r>
            <a:r>
              <a:rPr lang="ru-RU" dirty="0" err="1">
                <a:solidFill>
                  <a:schemeClr val="tx1"/>
                </a:solidFill>
              </a:rPr>
              <a:t>ishining</a:t>
            </a:r>
            <a:r>
              <a:rPr lang="ru-RU" dirty="0">
                <a:solidFill>
                  <a:schemeClr val="tx1"/>
                </a:solidFill>
              </a:rPr>
              <a:t> </a:t>
            </a:r>
            <a:r>
              <a:rPr lang="ru-RU" dirty="0" err="1">
                <a:solidFill>
                  <a:schemeClr val="tx1"/>
                </a:solidFill>
              </a:rPr>
              <a:t>butun</a:t>
            </a:r>
            <a:r>
              <a:rPr lang="ru-RU" dirty="0">
                <a:solidFill>
                  <a:schemeClr val="tx1"/>
                </a:solidFill>
              </a:rPr>
              <a:t> </a:t>
            </a:r>
            <a:r>
              <a:rPr lang="ru-RU" dirty="0" err="1">
                <a:solidFill>
                  <a:schemeClr val="tx1"/>
                </a:solidFill>
              </a:rPr>
              <a:t>tashish</a:t>
            </a:r>
            <a:r>
              <a:rPr lang="ru-RU" dirty="0">
                <a:solidFill>
                  <a:schemeClr val="tx1"/>
                </a:solidFill>
              </a:rPr>
              <a:t> </a:t>
            </a:r>
            <a:r>
              <a:rPr lang="ru-RU" dirty="0" err="1">
                <a:solidFill>
                  <a:schemeClr val="tx1"/>
                </a:solidFill>
              </a:rPr>
              <a:t>masofasi</a:t>
            </a:r>
            <a:r>
              <a:rPr lang="ru-RU" dirty="0">
                <a:solidFill>
                  <a:schemeClr val="tx1"/>
                </a:solidFill>
              </a:rPr>
              <a:t> </a:t>
            </a:r>
            <a:r>
              <a:rPr lang="ru-RU" dirty="0" err="1">
                <a:solidFill>
                  <a:schemeClr val="tx1"/>
                </a:solidFill>
              </a:rPr>
              <a:t>davomida</a:t>
            </a:r>
            <a:r>
              <a:rPr lang="ru-RU" dirty="0">
                <a:solidFill>
                  <a:schemeClr val="tx1"/>
                </a:solidFill>
              </a:rPr>
              <a:t> </a:t>
            </a:r>
            <a:r>
              <a:rPr lang="ru-RU" dirty="0" err="1">
                <a:solidFill>
                  <a:schemeClr val="tx1"/>
                </a:solidFill>
              </a:rPr>
              <a:t>avtobus</a:t>
            </a:r>
            <a:r>
              <a:rPr lang="ru-RU" dirty="0">
                <a:solidFill>
                  <a:schemeClr val="tx1"/>
                </a:solidFill>
              </a:rPr>
              <a:t> </a:t>
            </a:r>
            <a:r>
              <a:rPr lang="ru-RU" dirty="0" err="1">
                <a:solidFill>
                  <a:schemeClr val="tx1"/>
                </a:solidFill>
              </a:rPr>
              <a:t>nominal</a:t>
            </a:r>
            <a:r>
              <a:rPr lang="ru-RU" dirty="0">
                <a:solidFill>
                  <a:schemeClr val="tx1"/>
                </a:solidFill>
              </a:rPr>
              <a:t> </a:t>
            </a:r>
            <a:r>
              <a:rPr lang="ru-RU" dirty="0" err="1">
                <a:solidFill>
                  <a:schemeClr val="tx1"/>
                </a:solidFill>
              </a:rPr>
              <a:t>sig’imdan</a:t>
            </a:r>
            <a:r>
              <a:rPr lang="ru-RU" dirty="0">
                <a:solidFill>
                  <a:schemeClr val="tx1"/>
                </a:solidFill>
              </a:rPr>
              <a:t> </a:t>
            </a:r>
            <a:r>
              <a:rPr lang="ru-RU" dirty="0" err="1">
                <a:solidFill>
                  <a:schemeClr val="tx1"/>
                </a:solidFill>
              </a:rPr>
              <a:t>to’la</a:t>
            </a:r>
            <a:r>
              <a:rPr lang="ru-RU" dirty="0">
                <a:solidFill>
                  <a:schemeClr val="tx1"/>
                </a:solidFill>
              </a:rPr>
              <a:t>  </a:t>
            </a:r>
            <a:r>
              <a:rPr lang="ru-RU" dirty="0" err="1">
                <a:solidFill>
                  <a:schemeClr val="tx1"/>
                </a:solidFill>
              </a:rPr>
              <a:t>foydalanilgandagi</a:t>
            </a:r>
            <a:r>
              <a:rPr lang="ru-RU" dirty="0">
                <a:solidFill>
                  <a:schemeClr val="tx1"/>
                </a:solidFill>
              </a:rPr>
              <a:t> </a:t>
            </a:r>
            <a:r>
              <a:rPr lang="ru-RU" dirty="0" err="1">
                <a:solidFill>
                  <a:schemeClr val="tx1"/>
                </a:solidFill>
              </a:rPr>
              <a:t>transport</a:t>
            </a:r>
            <a:r>
              <a:rPr lang="ru-RU" dirty="0">
                <a:solidFill>
                  <a:schemeClr val="tx1"/>
                </a:solidFill>
              </a:rPr>
              <a:t> </a:t>
            </a:r>
            <a:r>
              <a:rPr lang="ru-RU" dirty="0" err="1">
                <a:solidFill>
                  <a:schemeClr val="tx1"/>
                </a:solidFill>
              </a:rPr>
              <a:t>ishiga</a:t>
            </a:r>
            <a:r>
              <a:rPr lang="ru-RU" dirty="0">
                <a:solidFill>
                  <a:schemeClr val="tx1"/>
                </a:solidFill>
              </a:rPr>
              <a:t> </a:t>
            </a:r>
            <a:r>
              <a:rPr lang="ru-RU" dirty="0" err="1">
                <a:solidFill>
                  <a:schemeClr val="tx1"/>
                </a:solidFill>
              </a:rPr>
              <a:t>nisbati</a:t>
            </a:r>
            <a:r>
              <a:rPr lang="ru-RU" dirty="0">
                <a:solidFill>
                  <a:schemeClr val="tx1"/>
                </a:solidFill>
              </a:rPr>
              <a:t> </a:t>
            </a:r>
            <a:r>
              <a:rPr lang="ru-RU" dirty="0" err="1">
                <a:solidFill>
                  <a:schemeClr val="tx1"/>
                </a:solidFill>
              </a:rPr>
              <a:t>sifatida</a:t>
            </a:r>
            <a:r>
              <a:rPr lang="ru-RU" dirty="0">
                <a:solidFill>
                  <a:schemeClr val="tx1"/>
                </a:solidFill>
              </a:rPr>
              <a:t> </a:t>
            </a:r>
            <a:r>
              <a:rPr lang="ru-RU" dirty="0" err="1">
                <a:solidFill>
                  <a:schemeClr val="tx1"/>
                </a:solidFill>
              </a:rPr>
              <a:t>aniqlanadi</a:t>
            </a:r>
            <a:r>
              <a:rPr lang="ru-RU" dirty="0">
                <a:solidFill>
                  <a:schemeClr val="tx1"/>
                </a:solidFill>
              </a:rPr>
              <a:t>.</a:t>
            </a:r>
          </a:p>
          <a:p>
            <a:r>
              <a:rPr lang="ru-RU" b="1" dirty="0">
                <a:solidFill>
                  <a:schemeClr val="tx1"/>
                </a:solidFill>
              </a:rPr>
              <a:t>	</a:t>
            </a:r>
            <a:r>
              <a:rPr lang="ru-RU" dirty="0" err="1">
                <a:solidFill>
                  <a:schemeClr val="tx1"/>
                </a:solidFill>
              </a:rPr>
              <a:t>Soatbay</a:t>
            </a:r>
            <a:r>
              <a:rPr lang="ru-RU" dirty="0">
                <a:solidFill>
                  <a:schemeClr val="tx1"/>
                </a:solidFill>
              </a:rPr>
              <a:t> </a:t>
            </a:r>
            <a:r>
              <a:rPr lang="ru-RU" dirty="0" err="1">
                <a:solidFill>
                  <a:schemeClr val="tx1"/>
                </a:solidFill>
              </a:rPr>
              <a:t>ishlovchi</a:t>
            </a:r>
            <a:r>
              <a:rPr lang="ru-RU" dirty="0">
                <a:solidFill>
                  <a:schemeClr val="tx1"/>
                </a:solidFill>
              </a:rPr>
              <a:t> </a:t>
            </a:r>
            <a:r>
              <a:rPr lang="ru-RU" dirty="0" err="1">
                <a:solidFill>
                  <a:schemeClr val="tx1"/>
                </a:solidFill>
              </a:rPr>
              <a:t>avtobuslarda</a:t>
            </a:r>
            <a:r>
              <a:rPr lang="ru-RU" dirty="0">
                <a:solidFill>
                  <a:schemeClr val="tx1"/>
                </a:solidFill>
              </a:rPr>
              <a:t>, </a:t>
            </a:r>
            <a:r>
              <a:rPr lang="ru-RU" dirty="0" err="1">
                <a:solidFill>
                  <a:schemeClr val="tx1"/>
                </a:solidFill>
              </a:rPr>
              <a:t>engil</a:t>
            </a:r>
            <a:r>
              <a:rPr lang="ru-RU" dirty="0">
                <a:solidFill>
                  <a:schemeClr val="tx1"/>
                </a:solidFill>
              </a:rPr>
              <a:t> </a:t>
            </a:r>
            <a:r>
              <a:rPr lang="ru-RU" dirty="0" err="1">
                <a:solidFill>
                  <a:schemeClr val="tx1"/>
                </a:solidFill>
              </a:rPr>
              <a:t>taksi</a:t>
            </a:r>
            <a:r>
              <a:rPr lang="ru-RU" dirty="0">
                <a:solidFill>
                  <a:schemeClr val="tx1"/>
                </a:solidFill>
              </a:rPr>
              <a:t> </a:t>
            </a:r>
            <a:r>
              <a:rPr lang="ru-RU" dirty="0" err="1">
                <a:solidFill>
                  <a:schemeClr val="tx1"/>
                </a:solidFill>
              </a:rPr>
              <a:t>va</a:t>
            </a:r>
            <a:r>
              <a:rPr lang="ru-RU" dirty="0">
                <a:solidFill>
                  <a:schemeClr val="tx1"/>
                </a:solidFill>
              </a:rPr>
              <a:t> </a:t>
            </a:r>
            <a:r>
              <a:rPr lang="ru-RU" dirty="0" err="1">
                <a:solidFill>
                  <a:schemeClr val="tx1"/>
                </a:solidFill>
              </a:rPr>
              <a:t>boshqa</a:t>
            </a:r>
            <a:r>
              <a:rPr lang="ru-RU" dirty="0">
                <a:solidFill>
                  <a:schemeClr val="tx1"/>
                </a:solidFill>
              </a:rPr>
              <a:t> </a:t>
            </a:r>
            <a:r>
              <a:rPr lang="ru-RU" dirty="0" err="1">
                <a:solidFill>
                  <a:schemeClr val="tx1"/>
                </a:solidFill>
              </a:rPr>
              <a:t>avtomobillarda</a:t>
            </a:r>
            <a:r>
              <a:rPr lang="ru-RU" dirty="0">
                <a:solidFill>
                  <a:schemeClr val="tx1"/>
                </a:solidFill>
              </a:rPr>
              <a:t> </a:t>
            </a:r>
            <a:r>
              <a:rPr lang="ru-RU" dirty="0" err="1">
                <a:solidFill>
                  <a:schemeClr val="tx1"/>
                </a:solidFill>
              </a:rPr>
              <a:t>tashilgan</a:t>
            </a:r>
            <a:r>
              <a:rPr lang="ru-RU" dirty="0">
                <a:solidFill>
                  <a:schemeClr val="tx1"/>
                </a:solidFill>
              </a:rPr>
              <a:t> </a:t>
            </a:r>
            <a:r>
              <a:rPr lang="ru-RU" dirty="0" err="1">
                <a:solidFill>
                  <a:schemeClr val="tx1"/>
                </a:solidFill>
              </a:rPr>
              <a:t>yolovchilar</a:t>
            </a:r>
            <a:r>
              <a:rPr lang="ru-RU" dirty="0">
                <a:solidFill>
                  <a:schemeClr val="tx1"/>
                </a:solidFill>
              </a:rPr>
              <a:t>  </a:t>
            </a:r>
            <a:r>
              <a:rPr lang="ru-RU" dirty="0" err="1">
                <a:solidFill>
                  <a:schemeClr val="tx1"/>
                </a:solidFill>
              </a:rPr>
              <a:t>soni</a:t>
            </a:r>
            <a:r>
              <a:rPr lang="ru-RU" dirty="0">
                <a:solidFill>
                  <a:schemeClr val="tx1"/>
                </a:solidFill>
              </a:rPr>
              <a:t> </a:t>
            </a:r>
            <a:r>
              <a:rPr lang="ru-RU" dirty="0" err="1">
                <a:solidFill>
                  <a:schemeClr val="tx1"/>
                </a:solidFill>
              </a:rPr>
              <a:t>inobatga</a:t>
            </a:r>
            <a:r>
              <a:rPr lang="ru-RU" dirty="0">
                <a:solidFill>
                  <a:schemeClr val="tx1"/>
                </a:solidFill>
              </a:rPr>
              <a:t> </a:t>
            </a:r>
            <a:r>
              <a:rPr lang="ru-RU" dirty="0" err="1">
                <a:solidFill>
                  <a:schemeClr val="tx1"/>
                </a:solidFill>
              </a:rPr>
              <a:t>olinmasligi</a:t>
            </a:r>
            <a:r>
              <a:rPr lang="ru-RU" dirty="0">
                <a:solidFill>
                  <a:schemeClr val="tx1"/>
                </a:solidFill>
              </a:rPr>
              <a:t> </a:t>
            </a:r>
            <a:r>
              <a:rPr lang="ru-RU" dirty="0" err="1">
                <a:solidFill>
                  <a:schemeClr val="tx1"/>
                </a:solidFill>
              </a:rPr>
              <a:t>uchun</a:t>
            </a:r>
            <a:r>
              <a:rPr lang="ru-RU" dirty="0">
                <a:solidFill>
                  <a:schemeClr val="tx1"/>
                </a:solidFill>
              </a:rPr>
              <a:t>, </a:t>
            </a:r>
            <a:r>
              <a:rPr lang="ru-RU" dirty="0" err="1">
                <a:solidFill>
                  <a:schemeClr val="tx1"/>
                </a:solidFill>
              </a:rPr>
              <a:t>bunday</a:t>
            </a:r>
            <a:r>
              <a:rPr lang="ru-RU" dirty="0">
                <a:solidFill>
                  <a:schemeClr val="tx1"/>
                </a:solidFill>
              </a:rPr>
              <a:t> </a:t>
            </a:r>
            <a:r>
              <a:rPr lang="ru-RU" dirty="0" err="1">
                <a:solidFill>
                  <a:schemeClr val="tx1"/>
                </a:solidFill>
              </a:rPr>
              <a:t>tashishlarda</a:t>
            </a:r>
            <a:r>
              <a:rPr lang="ru-RU" dirty="0">
                <a:solidFill>
                  <a:schemeClr val="tx1"/>
                </a:solidFill>
              </a:rPr>
              <a:t> </a:t>
            </a:r>
            <a:r>
              <a:rPr lang="ru-RU" dirty="0" err="1">
                <a:solidFill>
                  <a:schemeClr val="tx1"/>
                </a:solidFill>
              </a:rPr>
              <a:t>ular</a:t>
            </a:r>
            <a:r>
              <a:rPr lang="ru-RU" dirty="0">
                <a:solidFill>
                  <a:schemeClr val="tx1"/>
                </a:solidFill>
              </a:rPr>
              <a:t> </a:t>
            </a:r>
            <a:r>
              <a:rPr lang="ru-RU" dirty="0" err="1">
                <a:solidFill>
                  <a:schemeClr val="tx1"/>
                </a:solidFill>
              </a:rPr>
              <a:t>sig’imidan</a:t>
            </a:r>
            <a:r>
              <a:rPr lang="ru-RU" dirty="0">
                <a:solidFill>
                  <a:schemeClr val="tx1"/>
                </a:solidFill>
              </a:rPr>
              <a:t>  </a:t>
            </a:r>
            <a:r>
              <a:rPr lang="ru-RU" dirty="0" err="1">
                <a:solidFill>
                  <a:schemeClr val="tx1"/>
                </a:solidFill>
              </a:rPr>
              <a:t>foydalanish</a:t>
            </a:r>
            <a:r>
              <a:rPr lang="ru-RU" dirty="0">
                <a:solidFill>
                  <a:schemeClr val="tx1"/>
                </a:solidFill>
              </a:rPr>
              <a:t>  </a:t>
            </a:r>
            <a:r>
              <a:rPr lang="ru-RU" dirty="0" err="1">
                <a:solidFill>
                  <a:schemeClr val="tx1"/>
                </a:solidFill>
              </a:rPr>
              <a:t>koeffitsienti</a:t>
            </a:r>
            <a:r>
              <a:rPr lang="ru-RU" dirty="0">
                <a:solidFill>
                  <a:schemeClr val="tx1"/>
                </a:solidFill>
              </a:rPr>
              <a:t> </a:t>
            </a:r>
            <a:r>
              <a:rPr lang="ru-RU" dirty="0" err="1">
                <a:solidFill>
                  <a:schemeClr val="tx1"/>
                </a:solidFill>
              </a:rPr>
              <a:t>aniqlanmaydi</a:t>
            </a:r>
            <a:r>
              <a:rPr lang="ru-RU" dirty="0">
                <a:solidFill>
                  <a:schemeClr val="tx1"/>
                </a:solidFill>
              </a:rPr>
              <a:t>.</a:t>
            </a:r>
          </a:p>
          <a:p>
            <a:endParaRPr lang="ru-RU" dirty="0">
              <a:solidFill>
                <a:schemeClr val="tx1"/>
              </a:solidFill>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b="61091"/>
          <a:stretch/>
        </p:blipFill>
        <p:spPr>
          <a:xfrm>
            <a:off x="0" y="0"/>
            <a:ext cx="12192000" cy="2668385"/>
          </a:xfrm>
          <a:prstGeom prst="rect">
            <a:avLst/>
          </a:prstGeom>
        </p:spPr>
      </p:pic>
      <p:sp>
        <p:nvSpPr>
          <p:cNvPr id="5" name="Прямоугольник 4"/>
          <p:cNvSpPr/>
          <p:nvPr/>
        </p:nvSpPr>
        <p:spPr>
          <a:xfrm>
            <a:off x="133004" y="2828836"/>
            <a:ext cx="11321934" cy="523220"/>
          </a:xfrm>
          <a:prstGeom prst="rect">
            <a:avLst/>
          </a:prstGeom>
        </p:spPr>
        <p:txBody>
          <a:bodyPr wrap="square">
            <a:spAutoFit/>
          </a:bodyPr>
          <a:lstStyle/>
          <a:p>
            <a:r>
              <a:rPr lang="ru-RU" sz="1400" dirty="0" err="1">
                <a:solidFill>
                  <a:srgbClr val="FF0000"/>
                </a:solidFill>
              </a:rPr>
              <a:t>Fewings</a:t>
            </a:r>
            <a:r>
              <a:rPr lang="ru-RU" sz="1400" dirty="0">
                <a:solidFill>
                  <a:srgbClr val="FF0000"/>
                </a:solidFill>
              </a:rPr>
              <a:t> N. (</a:t>
            </a:r>
            <a:r>
              <a:rPr lang="ru-RU" sz="1400" dirty="0" err="1">
                <a:solidFill>
                  <a:srgbClr val="FF0000"/>
                </a:solidFill>
              </a:rPr>
              <a:t>Published</a:t>
            </a:r>
            <a:r>
              <a:rPr lang="ru-RU" sz="1400" dirty="0">
                <a:solidFill>
                  <a:srgbClr val="FF0000"/>
                </a:solidFill>
              </a:rPr>
              <a:t> </a:t>
            </a:r>
            <a:r>
              <a:rPr lang="ru-RU" sz="1400" dirty="0" err="1">
                <a:solidFill>
                  <a:srgbClr val="FF0000"/>
                </a:solidFill>
              </a:rPr>
              <a:t>on</a:t>
            </a:r>
            <a:r>
              <a:rPr lang="ru-RU" sz="1400" dirty="0">
                <a:solidFill>
                  <a:srgbClr val="FF0000"/>
                </a:solidFill>
              </a:rPr>
              <a:t> </a:t>
            </a:r>
            <a:r>
              <a:rPr lang="ru-RU" sz="1400" dirty="0" err="1">
                <a:solidFill>
                  <a:srgbClr val="FF0000"/>
                </a:solidFill>
              </a:rPr>
              <a:t>March</a:t>
            </a:r>
            <a:r>
              <a:rPr lang="ru-RU" sz="1400" dirty="0">
                <a:solidFill>
                  <a:srgbClr val="FF0000"/>
                </a:solidFill>
              </a:rPr>
              <a:t> 9, 2018), </a:t>
            </a:r>
            <a:r>
              <a:rPr lang="ru-RU" sz="1400" dirty="0" err="1">
                <a:solidFill>
                  <a:srgbClr val="FF0000"/>
                </a:solidFill>
              </a:rPr>
              <a:t>aerial</a:t>
            </a:r>
            <a:r>
              <a:rPr lang="ru-RU" sz="1400" dirty="0">
                <a:solidFill>
                  <a:srgbClr val="FF0000"/>
                </a:solidFill>
              </a:rPr>
              <a:t> </a:t>
            </a:r>
            <a:r>
              <a:rPr lang="ru-RU" sz="1400" dirty="0" err="1">
                <a:solidFill>
                  <a:srgbClr val="FF0000"/>
                </a:solidFill>
              </a:rPr>
              <a:t>photography</a:t>
            </a:r>
            <a:r>
              <a:rPr lang="ru-RU" sz="1400" dirty="0">
                <a:solidFill>
                  <a:srgbClr val="FF0000"/>
                </a:solidFill>
              </a:rPr>
              <a:t> </a:t>
            </a:r>
            <a:r>
              <a:rPr lang="ru-RU" sz="1400" dirty="0" err="1">
                <a:solidFill>
                  <a:srgbClr val="FF0000"/>
                </a:solidFill>
              </a:rPr>
              <a:t>of</a:t>
            </a:r>
            <a:r>
              <a:rPr lang="ru-RU" sz="1400" dirty="0">
                <a:solidFill>
                  <a:srgbClr val="FF0000"/>
                </a:solidFill>
              </a:rPr>
              <a:t> </a:t>
            </a:r>
            <a:r>
              <a:rPr lang="ru-RU" sz="1400" dirty="0" err="1">
                <a:solidFill>
                  <a:srgbClr val="FF0000"/>
                </a:solidFill>
              </a:rPr>
              <a:t>gray</a:t>
            </a:r>
            <a:r>
              <a:rPr lang="ru-RU" sz="1400" dirty="0">
                <a:solidFill>
                  <a:srgbClr val="FF0000"/>
                </a:solidFill>
              </a:rPr>
              <a:t> </a:t>
            </a:r>
            <a:r>
              <a:rPr lang="ru-RU" sz="1400" dirty="0" err="1">
                <a:solidFill>
                  <a:srgbClr val="FF0000"/>
                </a:solidFill>
              </a:rPr>
              <a:t>concrete</a:t>
            </a:r>
            <a:r>
              <a:rPr lang="ru-RU" sz="1400" dirty="0">
                <a:solidFill>
                  <a:srgbClr val="FF0000"/>
                </a:solidFill>
              </a:rPr>
              <a:t> </a:t>
            </a:r>
            <a:r>
              <a:rPr lang="ru-RU" sz="1400" dirty="0" err="1">
                <a:solidFill>
                  <a:srgbClr val="FF0000"/>
                </a:solidFill>
              </a:rPr>
              <a:t>roads</a:t>
            </a:r>
            <a:r>
              <a:rPr lang="ru-RU" sz="1400" dirty="0">
                <a:solidFill>
                  <a:srgbClr val="FF0000"/>
                </a:solidFill>
              </a:rPr>
              <a:t>. </a:t>
            </a:r>
            <a:r>
              <a:rPr lang="ru-RU" sz="1400" dirty="0" err="1">
                <a:solidFill>
                  <a:srgbClr val="FF0000"/>
                </a:solidFill>
              </a:rPr>
              <a:t>Free</a:t>
            </a:r>
            <a:r>
              <a:rPr lang="ru-RU" sz="1400" dirty="0">
                <a:solidFill>
                  <a:srgbClr val="FF0000"/>
                </a:solidFill>
              </a:rPr>
              <a:t> </a:t>
            </a:r>
            <a:r>
              <a:rPr lang="ru-RU" sz="1400" dirty="0" err="1">
                <a:solidFill>
                  <a:srgbClr val="FF0000"/>
                </a:solidFill>
              </a:rPr>
              <a:t>to</a:t>
            </a:r>
            <a:r>
              <a:rPr lang="ru-RU" sz="1400" dirty="0">
                <a:solidFill>
                  <a:srgbClr val="FF0000"/>
                </a:solidFill>
              </a:rPr>
              <a:t> </a:t>
            </a:r>
            <a:r>
              <a:rPr lang="ru-RU" sz="1400" dirty="0" err="1">
                <a:solidFill>
                  <a:srgbClr val="FF0000"/>
                </a:solidFill>
              </a:rPr>
              <a:t>use</a:t>
            </a:r>
            <a:r>
              <a:rPr lang="ru-RU" sz="1400" dirty="0">
                <a:solidFill>
                  <a:srgbClr val="FF0000"/>
                </a:solidFill>
              </a:rPr>
              <a:t> </a:t>
            </a:r>
            <a:r>
              <a:rPr lang="ru-RU" sz="1400" dirty="0" err="1">
                <a:solidFill>
                  <a:srgbClr val="FF0000"/>
                </a:solidFill>
              </a:rPr>
              <a:t>under</a:t>
            </a:r>
            <a:r>
              <a:rPr lang="ru-RU" sz="1400" dirty="0">
                <a:solidFill>
                  <a:srgbClr val="FF0000"/>
                </a:solidFill>
              </a:rPr>
              <a:t> </a:t>
            </a:r>
            <a:r>
              <a:rPr lang="ru-RU" sz="1400" dirty="0" err="1">
                <a:solidFill>
                  <a:srgbClr val="FF0000"/>
                </a:solidFill>
              </a:rPr>
              <a:t>the</a:t>
            </a:r>
            <a:r>
              <a:rPr lang="ru-RU" sz="1400" dirty="0">
                <a:solidFill>
                  <a:srgbClr val="FF0000"/>
                </a:solidFill>
              </a:rPr>
              <a:t> </a:t>
            </a:r>
            <a:r>
              <a:rPr lang="ru-RU" sz="1400" dirty="0" err="1">
                <a:solidFill>
                  <a:srgbClr val="FF0000"/>
                </a:solidFill>
              </a:rPr>
              <a:t>Unsplash</a:t>
            </a:r>
            <a:r>
              <a:rPr lang="ru-RU" sz="1400" dirty="0">
                <a:solidFill>
                  <a:srgbClr val="FF0000"/>
                </a:solidFill>
              </a:rPr>
              <a:t> </a:t>
            </a:r>
            <a:r>
              <a:rPr lang="ru-RU" sz="1400" dirty="0" err="1">
                <a:solidFill>
                  <a:srgbClr val="FF0000"/>
                </a:solidFill>
              </a:rPr>
              <a:t>License</a:t>
            </a:r>
            <a:r>
              <a:rPr lang="ru-RU" sz="1400" dirty="0">
                <a:solidFill>
                  <a:srgbClr val="FF0000"/>
                </a:solidFill>
              </a:rPr>
              <a:t>. https://unsplash.com/photos/br9D5K3UTRQ</a:t>
            </a:r>
          </a:p>
        </p:txBody>
      </p:sp>
    </p:spTree>
    <p:extLst>
      <p:ext uri="{BB962C8B-B14F-4D97-AF65-F5344CB8AC3E}">
        <p14:creationId xmlns:p14="http://schemas.microsoft.com/office/powerpoint/2010/main" val="996615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84212" y="685801"/>
            <a:ext cx="10080770" cy="3478876"/>
          </a:xfrm>
        </p:spPr>
        <p:txBody>
          <a:bodyPr>
            <a:normAutofit/>
          </a:bodyPr>
          <a:lstStyle/>
          <a:p>
            <a:pPr marL="0" indent="0">
              <a:buNone/>
            </a:pPr>
            <a:r>
              <a:rPr lang="ru-RU" smtClean="0"/>
              <a:t>Yolovchilar sig’imi  ko’rsatkichini har doim bir yo’nalish va uning aloxida tahlil qilish maqsadga muvofiq. Bunda avtobus saloning to’lishi yo’nalishning har bir joyida me’yordan oshmasligi lozim. Agar salonning to’lishi yo’nalish davomida etarli darajada bo’lmasa, bunday yo’nalishda sig’imi kichikroq avtobuslardan foydalanish tavsiya etiladi yoki qatnov jadvali  qaytadan ko’rilib, qatnov oralig’ini oshirish lozim bo’ladi. Agar  yo’nalishdagi ayrim uchastkada avtobuslardagi yolovchilar soni me’yordan juda ko’p oshib ketsa, bunday yo’nalishda katta va alohida katta sig’imli avtobuslardan foydalanish yoki aytilgan uchastkalarda qo’shimcha qisqartirilgan yo’nalish ochish, yoki harakatni tezlashtirilgan avtobuslar ishlatish masalalarini ko’rib chiqish tavsiya etiladi.</a:t>
            </a:r>
          </a:p>
          <a:p>
            <a:pPr marL="0" indent="0">
              <a:buNone/>
            </a:pPr>
            <a:endParaRPr lang="ru-RU" dirty="0">
              <a:solidFill>
                <a:schemeClr val="tx1"/>
              </a:solidFill>
            </a:endParaRPr>
          </a:p>
        </p:txBody>
      </p:sp>
      <p:pic>
        <p:nvPicPr>
          <p:cNvPr id="4" name="Рисунок 3" descr="C:\Users\Pilotech\Downloads\transportation (2).png"/>
          <p:cNvPicPr/>
          <p:nvPr/>
        </p:nvPicPr>
        <p:blipFill>
          <a:blip r:embed="rId2">
            <a:extLst>
              <a:ext uri="{28A0092B-C50C-407E-A947-70E740481C1C}">
                <a14:useLocalDpi xmlns:a14="http://schemas.microsoft.com/office/drawing/2010/main" val="0"/>
              </a:ext>
            </a:extLst>
          </a:blip>
          <a:srcRect/>
          <a:stretch>
            <a:fillRect/>
          </a:stretch>
        </p:blipFill>
        <p:spPr bwMode="auto">
          <a:xfrm>
            <a:off x="3323214" y="3756552"/>
            <a:ext cx="3917172" cy="2968625"/>
          </a:xfrm>
          <a:prstGeom prst="rect">
            <a:avLst/>
          </a:prstGeom>
          <a:noFill/>
          <a:ln>
            <a:noFill/>
          </a:ln>
        </p:spPr>
      </p:pic>
    </p:spTree>
    <p:extLst>
      <p:ext uri="{BB962C8B-B14F-4D97-AF65-F5344CB8AC3E}">
        <p14:creationId xmlns:p14="http://schemas.microsoft.com/office/powerpoint/2010/main" val="1872514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4212" y="131463"/>
            <a:ext cx="10363403" cy="1507067"/>
          </a:xfrm>
        </p:spPr>
        <p:txBody>
          <a:bodyPr>
            <a:normAutofit/>
          </a:bodyPr>
          <a:lstStyle/>
          <a:p>
            <a:r>
              <a:rPr lang="en-US" dirty="0"/>
              <a:t>2.3. Transport </a:t>
            </a:r>
            <a:r>
              <a:rPr lang="en-US" dirty="0" err="1"/>
              <a:t>vositasining</a:t>
            </a:r>
            <a:r>
              <a:rPr lang="en-US" dirty="0"/>
              <a:t> </a:t>
            </a:r>
            <a:r>
              <a:rPr lang="en-US" dirty="0" err="1"/>
              <a:t>ish</a:t>
            </a:r>
            <a:r>
              <a:rPr lang="en-US" dirty="0"/>
              <a:t> </a:t>
            </a:r>
            <a:r>
              <a:rPr lang="en-US" dirty="0" err="1"/>
              <a:t>rejimi</a:t>
            </a:r>
            <a:r>
              <a:rPr lang="en-US" dirty="0"/>
              <a:t>. </a:t>
            </a:r>
            <a:r>
              <a:rPr lang="en-US" dirty="0" err="1"/>
              <a:t>Harakat</a:t>
            </a:r>
            <a:r>
              <a:rPr lang="en-US" dirty="0"/>
              <a:t> </a:t>
            </a:r>
            <a:r>
              <a:rPr lang="en-US" dirty="0" err="1"/>
              <a:t>tezliklari</a:t>
            </a:r>
            <a:r>
              <a:rPr lang="en-US" dirty="0"/>
              <a:t>.</a:t>
            </a:r>
            <a:endParaRPr lang="ru-RU" dirty="0"/>
          </a:p>
        </p:txBody>
      </p:sp>
      <p:sp>
        <p:nvSpPr>
          <p:cNvPr id="3" name="Объект 2"/>
          <p:cNvSpPr>
            <a:spLocks noGrp="1"/>
          </p:cNvSpPr>
          <p:nvPr>
            <p:ph idx="1"/>
          </p:nvPr>
        </p:nvSpPr>
        <p:spPr>
          <a:xfrm>
            <a:off x="684211" y="1638530"/>
            <a:ext cx="9681759" cy="4662517"/>
          </a:xfrm>
        </p:spPr>
        <p:txBody>
          <a:bodyPr>
            <a:noAutofit/>
          </a:bodyPr>
          <a:lstStyle/>
          <a:p>
            <a:r>
              <a:rPr lang="ru-RU" sz="1600" dirty="0" err="1"/>
              <a:t>Ishni</a:t>
            </a:r>
            <a:r>
              <a:rPr lang="ru-RU" sz="1600" dirty="0"/>
              <a:t> </a:t>
            </a:r>
            <a:r>
              <a:rPr lang="ru-RU" sz="1600" dirty="0" err="1"/>
              <a:t>o`rtacha</a:t>
            </a:r>
            <a:r>
              <a:rPr lang="ru-RU" sz="1600" dirty="0"/>
              <a:t> r</a:t>
            </a:r>
            <a:r>
              <a:rPr lang="en-US" sz="1600" dirty="0"/>
              <a:t>е</a:t>
            </a:r>
            <a:r>
              <a:rPr lang="ru-RU" sz="1600" dirty="0" err="1"/>
              <a:t>jimi</a:t>
            </a:r>
            <a:r>
              <a:rPr lang="ru-RU" sz="1600" dirty="0"/>
              <a:t>:</a:t>
            </a:r>
          </a:p>
          <a:p>
            <a:r>
              <a:rPr lang="ru-RU" sz="1600" dirty="0"/>
              <a:t>            </a:t>
            </a:r>
            <a:r>
              <a:rPr lang="ru-RU" sz="1600" dirty="0" err="1"/>
              <a:t>Tn</a:t>
            </a:r>
            <a:r>
              <a:rPr lang="ru-RU" sz="1600" baseline="-25000" dirty="0" err="1"/>
              <a:t>o’r</a:t>
            </a:r>
            <a:r>
              <a:rPr lang="ru-RU" sz="1600" dirty="0"/>
              <a:t> = АTP / </a:t>
            </a:r>
            <a:r>
              <a:rPr lang="ru-RU" sz="1600" dirty="0" err="1"/>
              <a:t>АD</a:t>
            </a:r>
            <a:r>
              <a:rPr lang="ru-RU" sz="1600" b="1" baseline="-25000" dirty="0" err="1"/>
              <a:t>e</a:t>
            </a:r>
            <a:r>
              <a:rPr lang="ru-RU" sz="1600" b="1" baseline="-25000" dirty="0"/>
              <a:t> </a:t>
            </a:r>
            <a:r>
              <a:rPr lang="ru-RU" sz="1600" dirty="0"/>
              <a:t>          </a:t>
            </a:r>
          </a:p>
          <a:p>
            <a:r>
              <a:rPr lang="ru-RU" sz="1600" dirty="0"/>
              <a:t>АTP – </a:t>
            </a:r>
            <a:r>
              <a:rPr lang="ru-RU" sz="1600" dirty="0" err="1"/>
              <a:t>barcha</a:t>
            </a:r>
            <a:r>
              <a:rPr lang="ru-RU" sz="1600" dirty="0"/>
              <a:t> </a:t>
            </a:r>
            <a:r>
              <a:rPr lang="ru-RU" sz="1600" dirty="0" err="1"/>
              <a:t>avtomobillarni</a:t>
            </a:r>
            <a:r>
              <a:rPr lang="ru-RU" sz="1600" dirty="0"/>
              <a:t> </a:t>
            </a:r>
            <a:r>
              <a:rPr lang="ru-RU" sz="1600" dirty="0" err="1"/>
              <a:t>topshiriqdagi</a:t>
            </a:r>
            <a:r>
              <a:rPr lang="ru-RU" sz="1600" dirty="0"/>
              <a:t> </a:t>
            </a:r>
            <a:r>
              <a:rPr lang="ru-RU" sz="1600" dirty="0" err="1"/>
              <a:t>vaqti</a:t>
            </a:r>
            <a:r>
              <a:rPr lang="ru-RU" sz="1600" dirty="0"/>
              <a:t> </a:t>
            </a:r>
            <a:r>
              <a:rPr lang="ru-RU" sz="1600" dirty="0" err="1"/>
              <a:t>yig`indisi</a:t>
            </a:r>
            <a:r>
              <a:rPr lang="ru-RU" sz="1600" dirty="0"/>
              <a:t>, </a:t>
            </a:r>
            <a:r>
              <a:rPr lang="ru-RU" sz="1600" dirty="0" err="1"/>
              <a:t>birligi</a:t>
            </a:r>
            <a:r>
              <a:rPr lang="ru-RU" sz="1600" dirty="0"/>
              <a:t>,  </a:t>
            </a:r>
            <a:r>
              <a:rPr lang="ru-RU" sz="1600" dirty="0" err="1"/>
              <a:t>m.soat</a:t>
            </a:r>
            <a:endParaRPr lang="ru-RU" sz="1600" dirty="0"/>
          </a:p>
          <a:p>
            <a:r>
              <a:rPr lang="ru-RU" sz="1600" dirty="0"/>
              <a:t>  </a:t>
            </a:r>
            <a:r>
              <a:rPr lang="ru-RU" sz="1600" dirty="0" err="1"/>
              <a:t>АD</a:t>
            </a:r>
            <a:r>
              <a:rPr lang="ru-RU" sz="1600" baseline="-25000" dirty="0" err="1"/>
              <a:t>e</a:t>
            </a:r>
            <a:r>
              <a:rPr lang="ru-RU" sz="1600" dirty="0"/>
              <a:t> – </a:t>
            </a:r>
            <a:r>
              <a:rPr lang="ru-RU" sz="1600" dirty="0" err="1"/>
              <a:t>ishlatishdagi</a:t>
            </a:r>
            <a:r>
              <a:rPr lang="ru-RU" sz="1600" dirty="0"/>
              <a:t> </a:t>
            </a:r>
            <a:r>
              <a:rPr lang="ru-RU" sz="1600" dirty="0" err="1"/>
              <a:t>avtomobil</a:t>
            </a:r>
            <a:r>
              <a:rPr lang="ru-RU" sz="1600" dirty="0"/>
              <a:t> </a:t>
            </a:r>
            <a:r>
              <a:rPr lang="ru-RU" sz="1600" dirty="0" err="1"/>
              <a:t>kun</a:t>
            </a:r>
            <a:endParaRPr lang="ru-RU" sz="1600" dirty="0"/>
          </a:p>
          <a:p>
            <a:r>
              <a:rPr lang="ru-RU" sz="1600" dirty="0"/>
              <a:t> </a:t>
            </a:r>
            <a:r>
              <a:rPr lang="ru-RU" sz="1600" dirty="0" err="1"/>
              <a:t>V</a:t>
            </a:r>
            <a:r>
              <a:rPr lang="ru-RU" sz="1600" baseline="-25000" dirty="0" err="1"/>
              <a:t>e</a:t>
            </a:r>
            <a:r>
              <a:rPr lang="ru-RU" sz="1600" dirty="0"/>
              <a:t>- </a:t>
            </a:r>
            <a:r>
              <a:rPr lang="ru-RU" sz="1600" dirty="0" err="1"/>
              <a:t>Ishlatish</a:t>
            </a:r>
            <a:r>
              <a:rPr lang="ru-RU" sz="1600" dirty="0"/>
              <a:t>  t</a:t>
            </a:r>
            <a:r>
              <a:rPr lang="en-US" sz="1600" dirty="0"/>
              <a:t>е</a:t>
            </a:r>
            <a:r>
              <a:rPr lang="ru-RU" sz="1600" dirty="0" err="1"/>
              <a:t>zligi</a:t>
            </a:r>
            <a:r>
              <a:rPr lang="ru-RU" sz="1600" dirty="0"/>
              <a:t> ,V</a:t>
            </a:r>
            <a:r>
              <a:rPr lang="ru-RU" sz="1600" baseline="-25000" dirty="0"/>
              <a:t>J</a:t>
            </a:r>
            <a:r>
              <a:rPr lang="ru-RU" sz="1600" dirty="0"/>
              <a:t>- </a:t>
            </a:r>
            <a:r>
              <a:rPr lang="ru-RU" sz="1600" dirty="0" err="1"/>
              <a:t>jo’natish</a:t>
            </a:r>
            <a:r>
              <a:rPr lang="ru-RU" sz="1600" dirty="0"/>
              <a:t> </a:t>
            </a:r>
            <a:r>
              <a:rPr lang="ru-RU" sz="1600" dirty="0" err="1"/>
              <a:t>tezligi</a:t>
            </a:r>
            <a:r>
              <a:rPr lang="ru-RU" sz="1600" dirty="0"/>
              <a:t> , V</a:t>
            </a:r>
            <a:r>
              <a:rPr lang="ru-RU" sz="1600" baseline="-25000" dirty="0"/>
              <a:t>T</a:t>
            </a:r>
            <a:r>
              <a:rPr lang="ru-RU" sz="1600" dirty="0"/>
              <a:t>- </a:t>
            </a:r>
            <a:r>
              <a:rPr lang="ru-RU" sz="1600" dirty="0" err="1"/>
              <a:t>texnik</a:t>
            </a:r>
            <a:r>
              <a:rPr lang="ru-RU" sz="1600" dirty="0"/>
              <a:t> </a:t>
            </a:r>
            <a:r>
              <a:rPr lang="ru-RU" sz="1600" dirty="0" err="1"/>
              <a:t>tezligi</a:t>
            </a:r>
            <a:endParaRPr lang="ru-RU" sz="1600" dirty="0"/>
          </a:p>
          <a:p>
            <a:r>
              <a:rPr lang="ru-RU" sz="1600" dirty="0"/>
              <a:t> </a:t>
            </a:r>
          </a:p>
          <a:p>
            <a:r>
              <a:rPr lang="ru-RU" sz="1600" dirty="0"/>
              <a:t>     </a:t>
            </a:r>
            <a:r>
              <a:rPr lang="en-US" sz="1600" dirty="0" err="1"/>
              <a:t>V</a:t>
            </a:r>
            <a:r>
              <a:rPr lang="en-US" sz="1600" baseline="-25000" dirty="0" err="1"/>
              <a:t>e</a:t>
            </a:r>
            <a:r>
              <a:rPr lang="en-US" sz="1600" dirty="0"/>
              <a:t> = </a:t>
            </a:r>
            <a:r>
              <a:rPr lang="en-US" sz="1600" dirty="0" err="1"/>
              <a:t>L</a:t>
            </a:r>
            <a:r>
              <a:rPr lang="en-US" sz="1600" baseline="-25000" dirty="0" err="1"/>
              <a:t>um</a:t>
            </a:r>
            <a:r>
              <a:rPr lang="en-US" sz="1600" dirty="0"/>
              <a:t>  /  </a:t>
            </a:r>
            <a:r>
              <a:rPr lang="ru-RU" sz="1600" dirty="0"/>
              <a:t>А</a:t>
            </a:r>
            <a:r>
              <a:rPr lang="en-US" sz="1600" dirty="0"/>
              <a:t>TP      </a:t>
            </a:r>
            <a:endParaRPr lang="ru-RU" sz="1600" dirty="0"/>
          </a:p>
          <a:p>
            <a:r>
              <a:rPr lang="en-US" sz="1600" dirty="0"/>
              <a:t>     V</a:t>
            </a:r>
            <a:r>
              <a:rPr lang="en-US" sz="1600" baseline="-25000" dirty="0"/>
              <a:t>J</a:t>
            </a:r>
            <a:r>
              <a:rPr lang="en-US" sz="1600" dirty="0"/>
              <a:t> = </a:t>
            </a:r>
            <a:r>
              <a:rPr lang="en-US" sz="1600" dirty="0" err="1"/>
              <a:t>L</a:t>
            </a:r>
            <a:r>
              <a:rPr lang="en-US" sz="1600" baseline="-25000" dirty="0" err="1"/>
              <a:t>um</a:t>
            </a:r>
            <a:r>
              <a:rPr lang="en-US" sz="1600" dirty="0"/>
              <a:t>  /  </a:t>
            </a:r>
            <a:r>
              <a:rPr lang="ru-RU" sz="1600" dirty="0"/>
              <a:t>А</a:t>
            </a:r>
            <a:r>
              <a:rPr lang="en-US" sz="1600" dirty="0"/>
              <a:t>TJ              </a:t>
            </a:r>
            <a:endParaRPr lang="ru-RU" sz="1600" dirty="0"/>
          </a:p>
          <a:p>
            <a:r>
              <a:rPr lang="en-US" sz="1600" dirty="0"/>
              <a:t>     </a:t>
            </a:r>
            <a:r>
              <a:rPr lang="en-US" sz="1600" dirty="0" err="1"/>
              <a:t>V</a:t>
            </a:r>
            <a:r>
              <a:rPr lang="en-US" sz="1600" baseline="-25000" dirty="0" err="1"/>
              <a:t>t</a:t>
            </a:r>
            <a:r>
              <a:rPr lang="en-US" sz="1600" dirty="0"/>
              <a:t> = </a:t>
            </a:r>
            <a:r>
              <a:rPr lang="en-US" sz="1600" dirty="0" err="1"/>
              <a:t>L</a:t>
            </a:r>
            <a:r>
              <a:rPr lang="en-US" sz="1600" baseline="-25000" dirty="0" err="1"/>
              <a:t>um</a:t>
            </a:r>
            <a:r>
              <a:rPr lang="en-US" sz="1600" dirty="0"/>
              <a:t>  /  ATX</a:t>
            </a:r>
            <a:endParaRPr lang="ru-RU" sz="1600" dirty="0"/>
          </a:p>
          <a:p>
            <a:r>
              <a:rPr lang="en-US" sz="1600" dirty="0" err="1"/>
              <a:t>Bunda</a:t>
            </a:r>
            <a:r>
              <a:rPr lang="en-US" sz="1600" dirty="0"/>
              <a:t>: ATJ- </a:t>
            </a:r>
            <a:r>
              <a:rPr lang="en-US" sz="1600" dirty="0" err="1"/>
              <a:t>marshrut</a:t>
            </a:r>
            <a:r>
              <a:rPr lang="en-US" sz="1600" dirty="0"/>
              <a:t> </a:t>
            </a:r>
            <a:r>
              <a:rPr lang="en-US" sz="1600" dirty="0" err="1"/>
              <a:t>bo’lab</a:t>
            </a:r>
            <a:r>
              <a:rPr lang="en-US" sz="1600" dirty="0"/>
              <a:t> </a:t>
            </a:r>
            <a:r>
              <a:rPr lang="en-US" sz="1600" dirty="0" err="1"/>
              <a:t>avtomobil</a:t>
            </a:r>
            <a:r>
              <a:rPr lang="en-US" sz="1600" dirty="0"/>
              <a:t> </a:t>
            </a:r>
            <a:r>
              <a:rPr lang="en-US" sz="1600" dirty="0" err="1"/>
              <a:t>xarakati</a:t>
            </a:r>
            <a:r>
              <a:rPr lang="en-US" sz="1600" dirty="0"/>
              <a:t> </a:t>
            </a:r>
            <a:r>
              <a:rPr lang="en-US" sz="1600" dirty="0" err="1"/>
              <a:t>va</a:t>
            </a:r>
            <a:r>
              <a:rPr lang="en-US" sz="1600" dirty="0"/>
              <a:t> </a:t>
            </a:r>
            <a:r>
              <a:rPr lang="en-US" sz="1600" dirty="0" err="1"/>
              <a:t>bekatlardagi</a:t>
            </a:r>
            <a:r>
              <a:rPr lang="en-US" sz="1600" dirty="0"/>
              <a:t> </a:t>
            </a:r>
            <a:r>
              <a:rPr lang="en-US" sz="1600" dirty="0" err="1"/>
              <a:t>to’xtashlar</a:t>
            </a:r>
            <a:r>
              <a:rPr lang="en-US" sz="1600" dirty="0"/>
              <a:t> </a:t>
            </a:r>
            <a:r>
              <a:rPr lang="en-US" sz="1600" dirty="0" err="1"/>
              <a:t>uchun</a:t>
            </a:r>
            <a:r>
              <a:rPr lang="en-US" sz="1600" dirty="0"/>
              <a:t> </a:t>
            </a:r>
            <a:r>
              <a:rPr lang="en-US" sz="1600" dirty="0" err="1"/>
              <a:t>ketgan</a:t>
            </a:r>
            <a:r>
              <a:rPr lang="en-US" sz="1600" dirty="0"/>
              <a:t> </a:t>
            </a:r>
            <a:r>
              <a:rPr lang="en-US" sz="1600" dirty="0" err="1"/>
              <a:t>vaqtlar</a:t>
            </a:r>
            <a:r>
              <a:rPr lang="en-US" sz="1600" dirty="0"/>
              <a:t> </a:t>
            </a:r>
            <a:r>
              <a:rPr lang="en-US" sz="1600" dirty="0" err="1"/>
              <a:t>yig’indisi</a:t>
            </a:r>
            <a:r>
              <a:rPr lang="en-US" sz="1600" dirty="0"/>
              <a:t>; </a:t>
            </a:r>
            <a:endParaRPr lang="ru-RU" sz="1600" dirty="0"/>
          </a:p>
          <a:p>
            <a:r>
              <a:rPr lang="en-US" sz="1600" dirty="0"/>
              <a:t>ATX- </a:t>
            </a:r>
            <a:r>
              <a:rPr lang="en-US" sz="1600" dirty="0" err="1"/>
              <a:t>marshrut</a:t>
            </a:r>
            <a:r>
              <a:rPr lang="en-US" sz="1600" dirty="0"/>
              <a:t> </a:t>
            </a:r>
            <a:r>
              <a:rPr lang="en-US" sz="1600" dirty="0" err="1"/>
              <a:t>bo’lab</a:t>
            </a:r>
            <a:r>
              <a:rPr lang="en-US" sz="1600" dirty="0"/>
              <a:t> </a:t>
            </a:r>
            <a:r>
              <a:rPr lang="en-US" sz="1600" dirty="0" err="1"/>
              <a:t>avtomobil</a:t>
            </a:r>
            <a:r>
              <a:rPr lang="en-US" sz="1600" dirty="0"/>
              <a:t> </a:t>
            </a:r>
            <a:r>
              <a:rPr lang="en-US" sz="1600" dirty="0" err="1"/>
              <a:t>xarakati</a:t>
            </a:r>
            <a:r>
              <a:rPr lang="en-US" sz="1600" dirty="0"/>
              <a:t>  </a:t>
            </a:r>
            <a:r>
              <a:rPr lang="en-US" sz="1600" dirty="0" err="1"/>
              <a:t>uchun</a:t>
            </a:r>
            <a:r>
              <a:rPr lang="en-US" sz="1600" dirty="0"/>
              <a:t> </a:t>
            </a:r>
            <a:r>
              <a:rPr lang="en-US" sz="1600" dirty="0" err="1"/>
              <a:t>ketgan</a:t>
            </a:r>
            <a:r>
              <a:rPr lang="en-US" sz="1600" dirty="0"/>
              <a:t> </a:t>
            </a:r>
            <a:r>
              <a:rPr lang="en-US" sz="1600" dirty="0" err="1"/>
              <a:t>vaqtlar</a:t>
            </a:r>
            <a:r>
              <a:rPr lang="en-US" sz="1600" dirty="0"/>
              <a:t> </a:t>
            </a:r>
            <a:r>
              <a:rPr lang="en-US" sz="1600" dirty="0" err="1"/>
              <a:t>yig’indisi</a:t>
            </a:r>
            <a:r>
              <a:rPr lang="en-US" sz="1600" dirty="0"/>
              <a:t>; </a:t>
            </a:r>
            <a:endParaRPr lang="ru-RU" sz="1600" dirty="0"/>
          </a:p>
        </p:txBody>
      </p:sp>
      <p:pic>
        <p:nvPicPr>
          <p:cNvPr id="6" name="Рисунок 5" descr="C:\Users\Pilotech\Downloads\shipment.png"/>
          <p:cNvPicPr/>
          <p:nvPr/>
        </p:nvPicPr>
        <p:blipFill>
          <a:blip r:embed="rId2">
            <a:extLst>
              <a:ext uri="{28A0092B-C50C-407E-A947-70E740481C1C}">
                <a14:useLocalDpi xmlns:a14="http://schemas.microsoft.com/office/drawing/2010/main" val="0"/>
              </a:ext>
            </a:extLst>
          </a:blip>
          <a:srcRect/>
          <a:stretch>
            <a:fillRect/>
          </a:stretch>
        </p:blipFill>
        <p:spPr bwMode="auto">
          <a:xfrm>
            <a:off x="8156171" y="884996"/>
            <a:ext cx="3810000" cy="3810000"/>
          </a:xfrm>
          <a:prstGeom prst="rect">
            <a:avLst/>
          </a:prstGeom>
          <a:noFill/>
          <a:ln>
            <a:noFill/>
          </a:ln>
        </p:spPr>
      </p:pic>
    </p:spTree>
    <p:extLst>
      <p:ext uri="{BB962C8B-B14F-4D97-AF65-F5344CB8AC3E}">
        <p14:creationId xmlns:p14="http://schemas.microsoft.com/office/powerpoint/2010/main" val="7828841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501332" y="137160"/>
            <a:ext cx="11543810" cy="3121429"/>
          </a:xfrm>
        </p:spPr>
        <p:txBody>
          <a:bodyPr/>
          <a:lstStyle/>
          <a:p>
            <a:r>
              <a:rPr lang="en-US" dirty="0" smtClean="0"/>
              <a:t>Transport </a:t>
            </a:r>
            <a:r>
              <a:rPr lang="en-US" dirty="0" err="1"/>
              <a:t>rejimlari</a:t>
            </a:r>
            <a:r>
              <a:rPr lang="en-US" dirty="0"/>
              <a:t> </a:t>
            </a:r>
            <a:r>
              <a:rPr lang="en-US" dirty="0" err="1"/>
              <a:t>yo'lovchi</a:t>
            </a:r>
            <a:r>
              <a:rPr lang="en-US" dirty="0"/>
              <a:t> </a:t>
            </a:r>
            <a:r>
              <a:rPr lang="en-US" dirty="0" err="1"/>
              <a:t>yoki</a:t>
            </a:r>
            <a:r>
              <a:rPr lang="en-US" dirty="0"/>
              <a:t> yuk </a:t>
            </a:r>
            <a:r>
              <a:rPr lang="en-US" dirty="0" err="1"/>
              <a:t>tashish</a:t>
            </a:r>
            <a:r>
              <a:rPr lang="en-US" dirty="0"/>
              <a:t> </a:t>
            </a:r>
            <a:r>
              <a:rPr lang="en-US" dirty="0" err="1"/>
              <a:t>uchun</a:t>
            </a:r>
            <a:r>
              <a:rPr lang="en-US" dirty="0"/>
              <a:t> </a:t>
            </a:r>
            <a:r>
              <a:rPr lang="en-US" dirty="0" err="1"/>
              <a:t>mo'ljallangan</a:t>
            </a:r>
            <a:r>
              <a:rPr lang="en-US" dirty="0"/>
              <a:t>, </a:t>
            </a:r>
            <a:r>
              <a:rPr lang="en-US" dirty="0" err="1"/>
              <a:t>lekin</a:t>
            </a:r>
            <a:r>
              <a:rPr lang="en-US" dirty="0"/>
              <a:t> </a:t>
            </a:r>
            <a:r>
              <a:rPr lang="en-US" dirty="0" err="1"/>
              <a:t>ko'pchilik</a:t>
            </a:r>
            <a:r>
              <a:rPr lang="en-US" dirty="0"/>
              <a:t> </a:t>
            </a:r>
            <a:r>
              <a:rPr lang="en-US" dirty="0" err="1"/>
              <a:t>rejimlar</a:t>
            </a:r>
            <a:r>
              <a:rPr lang="en-US" dirty="0"/>
              <a:t> </a:t>
            </a:r>
            <a:r>
              <a:rPr lang="en-US" dirty="0" err="1"/>
              <a:t>ikkalasini</a:t>
            </a:r>
            <a:r>
              <a:rPr lang="en-US" dirty="0"/>
              <a:t> </a:t>
            </a:r>
            <a:r>
              <a:rPr lang="en-US" dirty="0" err="1"/>
              <a:t>birlashtiradi</a:t>
            </a:r>
            <a:r>
              <a:rPr lang="en-US" dirty="0"/>
              <a:t>. </a:t>
            </a:r>
            <a:r>
              <a:rPr lang="en-US" dirty="0" err="1"/>
              <a:t>Masalan</a:t>
            </a:r>
            <a:r>
              <a:rPr lang="en-US" dirty="0"/>
              <a:t>, </a:t>
            </a:r>
            <a:r>
              <a:rPr lang="en-US" dirty="0" err="1"/>
              <a:t>avtomobil</a:t>
            </a:r>
            <a:r>
              <a:rPr lang="en-US" dirty="0"/>
              <a:t> </a:t>
            </a:r>
            <a:r>
              <a:rPr lang="en-US" dirty="0" err="1"/>
              <a:t>bir</a:t>
            </a:r>
            <a:r>
              <a:rPr lang="en-US" dirty="0"/>
              <a:t> </a:t>
            </a:r>
            <a:r>
              <a:rPr lang="en-US" dirty="0" err="1"/>
              <a:t>oz</a:t>
            </a:r>
            <a:r>
              <a:rPr lang="en-US" dirty="0"/>
              <a:t> yuk </a:t>
            </a:r>
            <a:r>
              <a:rPr lang="en-US" dirty="0" err="1"/>
              <a:t>tashish</a:t>
            </a:r>
            <a:r>
              <a:rPr lang="en-US" dirty="0"/>
              <a:t> </a:t>
            </a:r>
            <a:r>
              <a:rPr lang="en-US" dirty="0" err="1"/>
              <a:t>imkoniyatiga</a:t>
            </a:r>
            <a:r>
              <a:rPr lang="en-US" dirty="0"/>
              <a:t> </a:t>
            </a:r>
            <a:r>
              <a:rPr lang="en-US" dirty="0" err="1"/>
              <a:t>ega</a:t>
            </a:r>
            <a:r>
              <a:rPr lang="en-US" dirty="0"/>
              <a:t>, </a:t>
            </a:r>
            <a:r>
              <a:rPr lang="en-US" dirty="0" err="1"/>
              <a:t>yo'lovchi</a:t>
            </a:r>
            <a:r>
              <a:rPr lang="en-US" dirty="0"/>
              <a:t> </a:t>
            </a:r>
            <a:r>
              <a:rPr lang="en-US" dirty="0" err="1"/>
              <a:t>samolyotida</a:t>
            </a:r>
            <a:r>
              <a:rPr lang="en-US" dirty="0"/>
              <a:t> </a:t>
            </a:r>
            <a:r>
              <a:rPr lang="en-US" dirty="0" err="1"/>
              <a:t>esa</a:t>
            </a:r>
            <a:r>
              <a:rPr lang="en-US" dirty="0"/>
              <a:t> </a:t>
            </a:r>
            <a:r>
              <a:rPr lang="en-US" dirty="0" err="1"/>
              <a:t>bagaj</a:t>
            </a:r>
            <a:r>
              <a:rPr lang="en-US" dirty="0"/>
              <a:t> </a:t>
            </a:r>
            <a:r>
              <a:rPr lang="en-US" dirty="0" err="1"/>
              <a:t>va</a:t>
            </a:r>
            <a:r>
              <a:rPr lang="en-US" dirty="0"/>
              <a:t> yuk </a:t>
            </a:r>
            <a:r>
              <a:rPr lang="en-US" dirty="0" err="1"/>
              <a:t>uchun</a:t>
            </a:r>
            <a:r>
              <a:rPr lang="en-US" dirty="0"/>
              <a:t> </a:t>
            </a:r>
            <a:r>
              <a:rPr lang="en-US" dirty="0" err="1"/>
              <a:t>ishlatiladigan</a:t>
            </a:r>
            <a:r>
              <a:rPr lang="en-US" dirty="0"/>
              <a:t> </a:t>
            </a:r>
            <a:r>
              <a:rPr lang="en-US" dirty="0" err="1"/>
              <a:t>qorin</a:t>
            </a:r>
            <a:r>
              <a:rPr lang="en-US" dirty="0"/>
              <a:t> </a:t>
            </a:r>
            <a:r>
              <a:rPr lang="en-US" dirty="0" err="1"/>
              <a:t>bo'shlig'i</a:t>
            </a:r>
            <a:r>
              <a:rPr lang="en-US" dirty="0"/>
              <a:t> </a:t>
            </a:r>
            <a:r>
              <a:rPr lang="en-US" dirty="0" err="1"/>
              <a:t>mavjud</a:t>
            </a:r>
            <a:r>
              <a:rPr lang="en-US" dirty="0"/>
              <a:t>. </a:t>
            </a:r>
            <a:r>
              <a:rPr lang="en-US" dirty="0" err="1"/>
              <a:t>Har</a:t>
            </a:r>
            <a:r>
              <a:rPr lang="en-US" dirty="0"/>
              <a:t> </a:t>
            </a:r>
            <a:r>
              <a:rPr lang="en-US" dirty="0" err="1"/>
              <a:t>bir</a:t>
            </a:r>
            <a:r>
              <a:rPr lang="en-US" dirty="0"/>
              <a:t> </a:t>
            </a:r>
            <a:r>
              <a:rPr lang="en-US" dirty="0" err="1"/>
              <a:t>rejim</a:t>
            </a:r>
            <a:r>
              <a:rPr lang="en-US" dirty="0"/>
              <a:t> </a:t>
            </a:r>
            <a:r>
              <a:rPr lang="en-US" dirty="0" err="1"/>
              <a:t>o'zining</a:t>
            </a:r>
            <a:r>
              <a:rPr lang="en-US" dirty="0"/>
              <a:t> </a:t>
            </a:r>
            <a:r>
              <a:rPr lang="en-US" dirty="0" err="1"/>
              <a:t>bozor</a:t>
            </a:r>
            <a:r>
              <a:rPr lang="en-US" dirty="0"/>
              <a:t> </a:t>
            </a:r>
            <a:r>
              <a:rPr lang="en-US" dirty="0" err="1"/>
              <a:t>imkoniyatlarini</a:t>
            </a:r>
            <a:r>
              <a:rPr lang="en-US" dirty="0"/>
              <a:t> </a:t>
            </a:r>
            <a:r>
              <a:rPr lang="en-US" dirty="0" err="1"/>
              <a:t>belgilovchi</a:t>
            </a:r>
            <a:r>
              <a:rPr lang="en-US" dirty="0"/>
              <a:t> </a:t>
            </a:r>
            <a:r>
              <a:rPr lang="en-US" dirty="0" err="1"/>
              <a:t>texnik</a:t>
            </a:r>
            <a:r>
              <a:rPr lang="en-US" dirty="0"/>
              <a:t>, </a:t>
            </a:r>
            <a:r>
              <a:rPr lang="en-US" dirty="0" err="1"/>
              <a:t>operatsion</a:t>
            </a:r>
            <a:r>
              <a:rPr lang="en-US" dirty="0"/>
              <a:t> </a:t>
            </a:r>
            <a:r>
              <a:rPr lang="en-US" dirty="0" err="1"/>
              <a:t>va</a:t>
            </a:r>
            <a:r>
              <a:rPr lang="en-US" dirty="0"/>
              <a:t> </a:t>
            </a:r>
            <a:r>
              <a:rPr lang="en-US" dirty="0" err="1"/>
              <a:t>tijorat</a:t>
            </a:r>
            <a:r>
              <a:rPr lang="en-US" dirty="0"/>
              <a:t> </a:t>
            </a:r>
            <a:r>
              <a:rPr lang="en-US" dirty="0" err="1"/>
              <a:t>xususiyatlari</a:t>
            </a:r>
            <a:r>
              <a:rPr lang="en-US" dirty="0"/>
              <a:t> </a:t>
            </a:r>
            <a:r>
              <a:rPr lang="en-US" dirty="0" err="1"/>
              <a:t>bilan</a:t>
            </a:r>
            <a:r>
              <a:rPr lang="en-US" dirty="0"/>
              <a:t> </a:t>
            </a:r>
            <a:r>
              <a:rPr lang="en-US" dirty="0" err="1"/>
              <a:t>tavsiflanadi</a:t>
            </a:r>
            <a:r>
              <a:rPr lang="en-US" dirty="0"/>
              <a:t>. </a:t>
            </a:r>
            <a:r>
              <a:rPr lang="en-US" dirty="0" err="1"/>
              <a:t>Texnik</a:t>
            </a:r>
            <a:r>
              <a:rPr lang="en-US" dirty="0"/>
              <a:t> </a:t>
            </a:r>
            <a:r>
              <a:rPr lang="en-US" dirty="0" err="1"/>
              <a:t>xususiyatlar</a:t>
            </a:r>
            <a:r>
              <a:rPr lang="en-US" dirty="0"/>
              <a:t> </a:t>
            </a:r>
            <a:r>
              <a:rPr lang="en-US" dirty="0" err="1"/>
              <a:t>tezlik</a:t>
            </a:r>
            <a:r>
              <a:rPr lang="en-US" dirty="0"/>
              <a:t>, </a:t>
            </a:r>
            <a:r>
              <a:rPr lang="en-US" dirty="0" err="1"/>
              <a:t>quvvat</a:t>
            </a:r>
            <a:r>
              <a:rPr lang="en-US" dirty="0"/>
              <a:t> </a:t>
            </a:r>
            <a:r>
              <a:rPr lang="en-US" dirty="0" err="1"/>
              <a:t>va</a:t>
            </a:r>
            <a:r>
              <a:rPr lang="en-US" dirty="0"/>
              <a:t> </a:t>
            </a:r>
            <a:r>
              <a:rPr lang="en-US" dirty="0" err="1"/>
              <a:t>harakat</a:t>
            </a:r>
            <a:r>
              <a:rPr lang="en-US" dirty="0"/>
              <a:t> </a:t>
            </a:r>
            <a:r>
              <a:rPr lang="en-US" dirty="0" err="1"/>
              <a:t>texnologiyasi</a:t>
            </a:r>
            <a:r>
              <a:rPr lang="en-US" dirty="0"/>
              <a:t> </a:t>
            </a:r>
            <a:r>
              <a:rPr lang="en-US" dirty="0" err="1"/>
              <a:t>kabi</a:t>
            </a:r>
            <a:r>
              <a:rPr lang="en-US" dirty="0"/>
              <a:t> </a:t>
            </a:r>
            <a:r>
              <a:rPr lang="en-US" dirty="0" err="1"/>
              <a:t>atributlarga</a:t>
            </a:r>
            <a:r>
              <a:rPr lang="en-US" dirty="0"/>
              <a:t> </a:t>
            </a:r>
            <a:r>
              <a:rPr lang="en-US" dirty="0" err="1"/>
              <a:t>taalluqlidir</a:t>
            </a:r>
            <a:r>
              <a:rPr lang="en-US" dirty="0"/>
              <a:t>, </a:t>
            </a:r>
            <a:r>
              <a:rPr lang="en-US" dirty="0" err="1"/>
              <a:t>operatsion</a:t>
            </a:r>
            <a:r>
              <a:rPr lang="en-US" dirty="0"/>
              <a:t> </a:t>
            </a:r>
            <a:r>
              <a:rPr lang="en-US" dirty="0" err="1"/>
              <a:t>xarakteristikalar</a:t>
            </a:r>
            <a:r>
              <a:rPr lang="en-US" dirty="0"/>
              <a:t> </a:t>
            </a:r>
            <a:r>
              <a:rPr lang="en-US" dirty="0" err="1"/>
              <a:t>esa</a:t>
            </a:r>
            <a:r>
              <a:rPr lang="en-US" dirty="0"/>
              <a:t> </a:t>
            </a:r>
            <a:r>
              <a:rPr lang="en-US" dirty="0" err="1"/>
              <a:t>rejimlar</a:t>
            </a:r>
            <a:r>
              <a:rPr lang="en-US" dirty="0"/>
              <a:t> </a:t>
            </a:r>
            <a:r>
              <a:rPr lang="en-US" dirty="0" err="1"/>
              <a:t>ishlayotgan</a:t>
            </a:r>
            <a:r>
              <a:rPr lang="en-US" dirty="0"/>
              <a:t> </a:t>
            </a:r>
            <a:r>
              <a:rPr lang="en-US" dirty="0" err="1"/>
              <a:t>kontekstni</a:t>
            </a:r>
            <a:r>
              <a:rPr lang="en-US" dirty="0"/>
              <a:t>, </a:t>
            </a:r>
            <a:r>
              <a:rPr lang="en-US" dirty="0" err="1"/>
              <a:t>jumladan</a:t>
            </a:r>
            <a:r>
              <a:rPr lang="en-US" dirty="0"/>
              <a:t> </a:t>
            </a:r>
            <a:r>
              <a:rPr lang="en-US" dirty="0" err="1"/>
              <a:t>tezlik</a:t>
            </a:r>
            <a:r>
              <a:rPr lang="en-US" dirty="0"/>
              <a:t> </a:t>
            </a:r>
            <a:r>
              <a:rPr lang="en-US" dirty="0" err="1"/>
              <a:t>chegaralari</a:t>
            </a:r>
            <a:r>
              <a:rPr lang="en-US" dirty="0"/>
              <a:t>, </a:t>
            </a:r>
            <a:r>
              <a:rPr lang="en-US" dirty="0" err="1"/>
              <a:t>xavfsizlik</a:t>
            </a:r>
            <a:r>
              <a:rPr lang="en-US" dirty="0"/>
              <a:t> </a:t>
            </a:r>
            <a:r>
              <a:rPr lang="en-US" dirty="0" err="1"/>
              <a:t>shartlari</a:t>
            </a:r>
            <a:r>
              <a:rPr lang="en-US" dirty="0"/>
              <a:t> </a:t>
            </a:r>
            <a:r>
              <a:rPr lang="en-US" dirty="0" err="1"/>
              <a:t>yoki</a:t>
            </a:r>
            <a:r>
              <a:rPr lang="en-US" dirty="0"/>
              <a:t> </a:t>
            </a:r>
            <a:r>
              <a:rPr lang="en-US" dirty="0" err="1"/>
              <a:t>ish</a:t>
            </a:r>
            <a:r>
              <a:rPr lang="en-US" dirty="0"/>
              <a:t> </a:t>
            </a:r>
            <a:r>
              <a:rPr lang="en-US" dirty="0" err="1"/>
              <a:t>soatlarini</a:t>
            </a:r>
            <a:r>
              <a:rPr lang="en-US" dirty="0"/>
              <a:t> </a:t>
            </a:r>
            <a:r>
              <a:rPr lang="en-US" dirty="0" err="1"/>
              <a:t>o'z</a:t>
            </a:r>
            <a:r>
              <a:rPr lang="en-US" dirty="0"/>
              <a:t> </a:t>
            </a:r>
            <a:r>
              <a:rPr lang="en-US" dirty="0" err="1"/>
              <a:t>ichiga</a:t>
            </a:r>
            <a:r>
              <a:rPr lang="en-US" dirty="0"/>
              <a:t> </a:t>
            </a:r>
            <a:r>
              <a:rPr lang="en-US" dirty="0" err="1"/>
              <a:t>oladi</a:t>
            </a:r>
            <a:r>
              <a:rPr lang="en-US" dirty="0"/>
              <a:t>. </a:t>
            </a:r>
            <a:r>
              <a:rPr lang="en-US" dirty="0" err="1"/>
              <a:t>Transportga</a:t>
            </a:r>
            <a:r>
              <a:rPr lang="en-US" dirty="0"/>
              <a:t> </a:t>
            </a:r>
            <a:r>
              <a:rPr lang="en-US" dirty="0" err="1"/>
              <a:t>bo'lgan</a:t>
            </a:r>
            <a:r>
              <a:rPr lang="en-US" dirty="0"/>
              <a:t> </a:t>
            </a:r>
            <a:r>
              <a:rPr lang="en-US" dirty="0" err="1"/>
              <a:t>talab</a:t>
            </a:r>
            <a:r>
              <a:rPr lang="en-US" dirty="0"/>
              <a:t> </a:t>
            </a:r>
            <a:r>
              <a:rPr lang="en-US" dirty="0" err="1"/>
              <a:t>va</a:t>
            </a:r>
            <a:r>
              <a:rPr lang="en-US" dirty="0"/>
              <a:t> transport </a:t>
            </a:r>
            <a:r>
              <a:rPr lang="en-US" dirty="0" err="1"/>
              <a:t>turlariga</a:t>
            </a:r>
            <a:r>
              <a:rPr lang="en-US" dirty="0"/>
              <a:t> </a:t>
            </a:r>
            <a:r>
              <a:rPr lang="en-US" dirty="0" err="1"/>
              <a:t>egalik</a:t>
            </a:r>
            <a:r>
              <a:rPr lang="en-US" dirty="0"/>
              <a:t> </a:t>
            </a:r>
            <a:r>
              <a:rPr lang="en-US" dirty="0" err="1"/>
              <a:t>ustunlik</a:t>
            </a:r>
            <a:r>
              <a:rPr lang="en-US" dirty="0"/>
              <a:t> </a:t>
            </a:r>
            <a:r>
              <a:rPr lang="en-US" dirty="0" err="1"/>
              <a:t>qiluvchi</a:t>
            </a:r>
            <a:r>
              <a:rPr lang="en-US" dirty="0"/>
              <a:t> </a:t>
            </a:r>
            <a:r>
              <a:rPr lang="en-US" dirty="0" err="1"/>
              <a:t>tijorat</a:t>
            </a:r>
            <a:r>
              <a:rPr lang="en-US" dirty="0"/>
              <a:t> </a:t>
            </a:r>
            <a:r>
              <a:rPr lang="en-US" dirty="0" err="1"/>
              <a:t>xususiyatlaridir</a:t>
            </a:r>
            <a:r>
              <a:rPr lang="en-US" dirty="0"/>
              <a:t>, </a:t>
            </a:r>
            <a:r>
              <a:rPr lang="en-US" dirty="0" err="1"/>
              <a:t>chunki</a:t>
            </a:r>
            <a:r>
              <a:rPr lang="en-US" dirty="0"/>
              <a:t> transport </a:t>
            </a:r>
            <a:r>
              <a:rPr lang="en-US" dirty="0" err="1"/>
              <a:t>turlari</a:t>
            </a:r>
            <a:r>
              <a:rPr lang="en-US" dirty="0"/>
              <a:t> </a:t>
            </a:r>
            <a:r>
              <a:rPr lang="en-US" dirty="0" err="1"/>
              <a:t>iqtisodiy</a:t>
            </a:r>
            <a:r>
              <a:rPr lang="en-US" dirty="0"/>
              <a:t> </a:t>
            </a:r>
            <a:r>
              <a:rPr lang="en-US" dirty="0" err="1"/>
              <a:t>faoliyatni</a:t>
            </a:r>
            <a:r>
              <a:rPr lang="en-US" dirty="0"/>
              <a:t> </a:t>
            </a:r>
            <a:r>
              <a:rPr lang="en-US" dirty="0" err="1"/>
              <a:t>qo'llab-quvvatlash</a:t>
            </a:r>
            <a:r>
              <a:rPr lang="en-US" dirty="0"/>
              <a:t> </a:t>
            </a:r>
            <a:r>
              <a:rPr lang="en-US" dirty="0" err="1"/>
              <a:t>va</a:t>
            </a:r>
            <a:r>
              <a:rPr lang="en-US" dirty="0"/>
              <a:t> </a:t>
            </a:r>
            <a:r>
              <a:rPr lang="en-US" dirty="0" err="1"/>
              <a:t>daromad</a:t>
            </a:r>
            <a:r>
              <a:rPr lang="en-US" dirty="0"/>
              <a:t> </a:t>
            </a:r>
            <a:r>
              <a:rPr lang="en-US" dirty="0" err="1"/>
              <a:t>olish</a:t>
            </a:r>
            <a:r>
              <a:rPr lang="en-US" dirty="0"/>
              <a:t> </a:t>
            </a:r>
            <a:r>
              <a:rPr lang="en-US" dirty="0" err="1"/>
              <a:t>uchun</a:t>
            </a:r>
            <a:r>
              <a:rPr lang="en-US" dirty="0"/>
              <a:t> </a:t>
            </a:r>
            <a:r>
              <a:rPr lang="en-US" dirty="0" err="1"/>
              <a:t>ishlatiladi</a:t>
            </a:r>
            <a:r>
              <a:rPr lang="en-US" dirty="0"/>
              <a:t>.</a:t>
            </a:r>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39394"/>
          <a:stretch/>
        </p:blipFill>
        <p:spPr>
          <a:xfrm>
            <a:off x="0" y="3832167"/>
            <a:ext cx="12192000" cy="3025832"/>
          </a:xfrm>
          <a:prstGeom prst="rect">
            <a:avLst/>
          </a:prstGeom>
        </p:spPr>
      </p:pic>
      <p:sp>
        <p:nvSpPr>
          <p:cNvPr id="5" name="Прямоугольник 4"/>
          <p:cNvSpPr/>
          <p:nvPr/>
        </p:nvSpPr>
        <p:spPr>
          <a:xfrm>
            <a:off x="1163781" y="3162067"/>
            <a:ext cx="8271164" cy="461665"/>
          </a:xfrm>
          <a:prstGeom prst="rect">
            <a:avLst/>
          </a:prstGeom>
        </p:spPr>
        <p:txBody>
          <a:bodyPr wrap="square">
            <a:spAutoFit/>
          </a:bodyPr>
          <a:lstStyle/>
          <a:p>
            <a:r>
              <a:rPr lang="ru-RU" sz="1200" dirty="0" err="1"/>
              <a:t>Fewings</a:t>
            </a:r>
            <a:r>
              <a:rPr lang="ru-RU" sz="1200" dirty="0"/>
              <a:t> N. (</a:t>
            </a:r>
            <a:r>
              <a:rPr lang="ru-RU" sz="1200" dirty="0" err="1"/>
              <a:t>Published</a:t>
            </a:r>
            <a:r>
              <a:rPr lang="ru-RU" sz="1200" dirty="0"/>
              <a:t> </a:t>
            </a:r>
            <a:r>
              <a:rPr lang="ru-RU" sz="1200" dirty="0" err="1"/>
              <a:t>on</a:t>
            </a:r>
            <a:r>
              <a:rPr lang="ru-RU" sz="1200" dirty="0"/>
              <a:t> </a:t>
            </a:r>
            <a:r>
              <a:rPr lang="ru-RU" sz="1200" dirty="0" err="1"/>
              <a:t>March</a:t>
            </a:r>
            <a:r>
              <a:rPr lang="ru-RU" sz="1200" dirty="0"/>
              <a:t> 9, 2018), </a:t>
            </a:r>
            <a:r>
              <a:rPr lang="ru-RU" sz="1200" dirty="0" err="1"/>
              <a:t>aerial</a:t>
            </a:r>
            <a:r>
              <a:rPr lang="ru-RU" sz="1200" dirty="0"/>
              <a:t> </a:t>
            </a:r>
            <a:r>
              <a:rPr lang="ru-RU" sz="1200" dirty="0" err="1"/>
              <a:t>photography</a:t>
            </a:r>
            <a:r>
              <a:rPr lang="ru-RU" sz="1200" dirty="0"/>
              <a:t> </a:t>
            </a:r>
            <a:r>
              <a:rPr lang="ru-RU" sz="1200" dirty="0" err="1"/>
              <a:t>of</a:t>
            </a:r>
            <a:r>
              <a:rPr lang="ru-RU" sz="1200" dirty="0"/>
              <a:t> </a:t>
            </a:r>
            <a:r>
              <a:rPr lang="ru-RU" sz="1200" dirty="0" err="1"/>
              <a:t>gray</a:t>
            </a:r>
            <a:r>
              <a:rPr lang="ru-RU" sz="1200" dirty="0"/>
              <a:t> </a:t>
            </a:r>
            <a:r>
              <a:rPr lang="ru-RU" sz="1200" dirty="0" err="1"/>
              <a:t>concrete</a:t>
            </a:r>
            <a:r>
              <a:rPr lang="ru-RU" sz="1200" dirty="0"/>
              <a:t> </a:t>
            </a:r>
            <a:r>
              <a:rPr lang="ru-RU" sz="1200" dirty="0" err="1"/>
              <a:t>roads</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https://unsplash.com/photos/br9D5K3UTRQ</a:t>
            </a:r>
          </a:p>
        </p:txBody>
      </p:sp>
    </p:spTree>
    <p:extLst>
      <p:ext uri="{BB962C8B-B14F-4D97-AF65-F5344CB8AC3E}">
        <p14:creationId xmlns:p14="http://schemas.microsoft.com/office/powerpoint/2010/main" val="34328079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0416" y="681645"/>
            <a:ext cx="6448108" cy="5594464"/>
          </a:xfrm>
        </p:spPr>
        <p:txBody>
          <a:bodyPr>
            <a:normAutofit/>
          </a:bodyPr>
          <a:lstStyle/>
          <a:p>
            <a:r>
              <a:rPr lang="en-US" dirty="0" err="1" smtClean="0">
                <a:solidFill>
                  <a:schemeClr val="tx1"/>
                </a:solidFill>
              </a:rPr>
              <a:t>Avtomobil</a:t>
            </a:r>
            <a:r>
              <a:rPr lang="en-US" dirty="0" smtClean="0">
                <a:solidFill>
                  <a:schemeClr val="tx1"/>
                </a:solidFill>
              </a:rPr>
              <a:t> </a:t>
            </a:r>
            <a:r>
              <a:rPr lang="en-US" dirty="0" err="1">
                <a:solidFill>
                  <a:schemeClr val="tx1"/>
                </a:solidFill>
              </a:rPr>
              <a:t>transporti</a:t>
            </a:r>
            <a:endParaRPr lang="en-US" dirty="0">
              <a:solidFill>
                <a:schemeClr val="tx1"/>
              </a:solidFill>
            </a:endParaRPr>
          </a:p>
          <a:p>
            <a:r>
              <a:rPr lang="en-US" dirty="0" err="1">
                <a:solidFill>
                  <a:schemeClr val="tx1"/>
                </a:solidFill>
              </a:rPr>
              <a:t>Yo'l</a:t>
            </a:r>
            <a:r>
              <a:rPr lang="en-US" dirty="0">
                <a:solidFill>
                  <a:schemeClr val="tx1"/>
                </a:solidFill>
              </a:rPr>
              <a:t> </a:t>
            </a:r>
            <a:r>
              <a:rPr lang="en-US" dirty="0" err="1">
                <a:solidFill>
                  <a:schemeClr val="tx1"/>
                </a:solidFill>
              </a:rPr>
              <a:t>infratuzilmalari</a:t>
            </a:r>
            <a:r>
              <a:rPr lang="en-US" dirty="0">
                <a:solidFill>
                  <a:schemeClr val="tx1"/>
                </a:solidFill>
              </a:rPr>
              <a:t> transport </a:t>
            </a:r>
            <a:r>
              <a:rPr lang="en-US" dirty="0" err="1">
                <a:solidFill>
                  <a:schemeClr val="tx1"/>
                </a:solidFill>
              </a:rPr>
              <a:t>turlari</a:t>
            </a:r>
            <a:r>
              <a:rPr lang="en-US" dirty="0">
                <a:solidFill>
                  <a:schemeClr val="tx1"/>
                </a:solidFill>
              </a:rPr>
              <a:t> </a:t>
            </a:r>
            <a:r>
              <a:rPr lang="en-US" dirty="0" err="1">
                <a:solidFill>
                  <a:schemeClr val="tx1"/>
                </a:solidFill>
              </a:rPr>
              <a:t>orasida</a:t>
            </a:r>
            <a:r>
              <a:rPr lang="en-US" dirty="0">
                <a:solidFill>
                  <a:schemeClr val="tx1"/>
                </a:solidFill>
              </a:rPr>
              <a:t> </a:t>
            </a:r>
            <a:r>
              <a:rPr lang="en-US" dirty="0" err="1">
                <a:solidFill>
                  <a:schemeClr val="tx1"/>
                </a:solidFill>
              </a:rPr>
              <a:t>eng</a:t>
            </a:r>
            <a:r>
              <a:rPr lang="en-US" dirty="0">
                <a:solidFill>
                  <a:schemeClr val="tx1"/>
                </a:solidFill>
              </a:rPr>
              <a:t> past </a:t>
            </a:r>
            <a:r>
              <a:rPr lang="en-US" dirty="0" err="1">
                <a:solidFill>
                  <a:schemeClr val="tx1"/>
                </a:solidFill>
              </a:rPr>
              <a:t>jismoniy</a:t>
            </a:r>
            <a:r>
              <a:rPr lang="en-US" dirty="0">
                <a:solidFill>
                  <a:schemeClr val="tx1"/>
                </a:solidFill>
              </a:rPr>
              <a:t> </a:t>
            </a:r>
            <a:r>
              <a:rPr lang="en-US" dirty="0" err="1">
                <a:solidFill>
                  <a:schemeClr val="tx1"/>
                </a:solidFill>
              </a:rPr>
              <a:t>cheklovlarga</a:t>
            </a:r>
            <a:r>
              <a:rPr lang="en-US" dirty="0">
                <a:solidFill>
                  <a:schemeClr val="tx1"/>
                </a:solidFill>
              </a:rPr>
              <a:t> </a:t>
            </a:r>
            <a:r>
              <a:rPr lang="en-US" dirty="0" err="1">
                <a:solidFill>
                  <a:schemeClr val="tx1"/>
                </a:solidFill>
              </a:rPr>
              <a:t>ega</a:t>
            </a:r>
            <a:r>
              <a:rPr lang="en-US" dirty="0">
                <a:solidFill>
                  <a:schemeClr val="tx1"/>
                </a:solidFill>
              </a:rPr>
              <a:t> </a:t>
            </a:r>
            <a:r>
              <a:rPr lang="en-US" dirty="0" err="1">
                <a:solidFill>
                  <a:schemeClr val="tx1"/>
                </a:solidFill>
              </a:rPr>
              <a:t>bo'lgan</a:t>
            </a:r>
            <a:r>
              <a:rPr lang="en-US" dirty="0">
                <a:solidFill>
                  <a:schemeClr val="tx1"/>
                </a:solidFill>
              </a:rPr>
              <a:t> </a:t>
            </a:r>
            <a:r>
              <a:rPr lang="en-US" dirty="0" err="1">
                <a:solidFill>
                  <a:schemeClr val="tx1"/>
                </a:solidFill>
              </a:rPr>
              <a:t>kosmosning</a:t>
            </a:r>
            <a:r>
              <a:rPr lang="en-US" dirty="0">
                <a:solidFill>
                  <a:schemeClr val="tx1"/>
                </a:solidFill>
              </a:rPr>
              <a:t> </a:t>
            </a:r>
            <a:r>
              <a:rPr lang="en-US" dirty="0" err="1">
                <a:solidFill>
                  <a:schemeClr val="tx1"/>
                </a:solidFill>
              </a:rPr>
              <a:t>yirik</a:t>
            </a:r>
            <a:r>
              <a:rPr lang="en-US" dirty="0">
                <a:solidFill>
                  <a:schemeClr val="tx1"/>
                </a:solidFill>
              </a:rPr>
              <a:t> </a:t>
            </a:r>
            <a:r>
              <a:rPr lang="en-US" dirty="0" err="1">
                <a:solidFill>
                  <a:schemeClr val="tx1"/>
                </a:solidFill>
              </a:rPr>
              <a:t>iste'molchilari</a:t>
            </a:r>
            <a:r>
              <a:rPr lang="en-US" dirty="0">
                <a:solidFill>
                  <a:schemeClr val="tx1"/>
                </a:solidFill>
              </a:rPr>
              <a:t> </a:t>
            </a:r>
            <a:r>
              <a:rPr lang="en-US" dirty="0" err="1">
                <a:solidFill>
                  <a:schemeClr val="tx1"/>
                </a:solidFill>
              </a:rPr>
              <a:t>hisoblanadi</a:t>
            </a:r>
            <a:r>
              <a:rPr lang="en-US" dirty="0">
                <a:solidFill>
                  <a:schemeClr val="tx1"/>
                </a:solidFill>
              </a:rPr>
              <a:t>. </a:t>
            </a:r>
            <a:r>
              <a:rPr lang="en-US" dirty="0" err="1">
                <a:solidFill>
                  <a:schemeClr val="tx1"/>
                </a:solidFill>
              </a:rPr>
              <a:t>Biroq</a:t>
            </a:r>
            <a:r>
              <a:rPr lang="en-US" dirty="0">
                <a:solidFill>
                  <a:schemeClr val="tx1"/>
                </a:solidFill>
              </a:rPr>
              <a:t>, </a:t>
            </a:r>
            <a:r>
              <a:rPr lang="en-US" dirty="0" err="1">
                <a:solidFill>
                  <a:schemeClr val="tx1"/>
                </a:solidFill>
              </a:rPr>
              <a:t>fiziografik</a:t>
            </a:r>
            <a:r>
              <a:rPr lang="en-US" dirty="0">
                <a:solidFill>
                  <a:schemeClr val="tx1"/>
                </a:solidFill>
              </a:rPr>
              <a:t> </a:t>
            </a:r>
            <a:r>
              <a:rPr lang="en-US" dirty="0" err="1">
                <a:solidFill>
                  <a:schemeClr val="tx1"/>
                </a:solidFill>
              </a:rPr>
              <a:t>cheklovlar</a:t>
            </a:r>
            <a:r>
              <a:rPr lang="en-US" dirty="0">
                <a:solidFill>
                  <a:schemeClr val="tx1"/>
                </a:solidFill>
              </a:rPr>
              <a:t> </a:t>
            </a:r>
            <a:r>
              <a:rPr lang="en-US" dirty="0" err="1">
                <a:solidFill>
                  <a:schemeClr val="tx1"/>
                </a:solidFill>
              </a:rPr>
              <a:t>yo'l</a:t>
            </a:r>
            <a:r>
              <a:rPr lang="en-US" dirty="0">
                <a:solidFill>
                  <a:schemeClr val="tx1"/>
                </a:solidFill>
              </a:rPr>
              <a:t> </a:t>
            </a:r>
            <a:r>
              <a:rPr lang="en-US" dirty="0" err="1">
                <a:solidFill>
                  <a:schemeClr val="tx1"/>
                </a:solidFill>
              </a:rPr>
              <a:t>qurilishida</a:t>
            </a:r>
            <a:r>
              <a:rPr lang="en-US" dirty="0">
                <a:solidFill>
                  <a:schemeClr val="tx1"/>
                </a:solidFill>
              </a:rPr>
              <a:t> </a:t>
            </a:r>
            <a:r>
              <a:rPr lang="en-US" dirty="0" err="1">
                <a:solidFill>
                  <a:schemeClr val="tx1"/>
                </a:solidFill>
              </a:rPr>
              <a:t>muhim</a:t>
            </a:r>
            <a:r>
              <a:rPr lang="en-US" dirty="0">
                <a:solidFill>
                  <a:schemeClr val="tx1"/>
                </a:solidFill>
              </a:rPr>
              <a:t> </a:t>
            </a:r>
            <a:r>
              <a:rPr lang="en-US" dirty="0" err="1">
                <a:solidFill>
                  <a:schemeClr val="tx1"/>
                </a:solidFill>
              </a:rPr>
              <a:t>ahamiyatga</a:t>
            </a:r>
            <a:r>
              <a:rPr lang="en-US" dirty="0">
                <a:solidFill>
                  <a:schemeClr val="tx1"/>
                </a:solidFill>
              </a:rPr>
              <a:t> </a:t>
            </a:r>
            <a:r>
              <a:rPr lang="en-US" dirty="0" err="1">
                <a:solidFill>
                  <a:schemeClr val="tx1"/>
                </a:solidFill>
              </a:rPr>
              <a:t>ega</a:t>
            </a:r>
            <a:r>
              <a:rPr lang="en-US" dirty="0">
                <a:solidFill>
                  <a:schemeClr val="tx1"/>
                </a:solidFill>
              </a:rPr>
              <a:t> </a:t>
            </a:r>
            <a:r>
              <a:rPr lang="en-US" dirty="0" err="1">
                <a:solidFill>
                  <a:schemeClr val="tx1"/>
                </a:solidFill>
              </a:rPr>
              <a:t>bo'lib</a:t>
            </a:r>
            <a:r>
              <a:rPr lang="en-US" dirty="0">
                <a:solidFill>
                  <a:schemeClr val="tx1"/>
                </a:solidFill>
              </a:rPr>
              <a:t>, </a:t>
            </a:r>
            <a:r>
              <a:rPr lang="en-US" dirty="0" err="1">
                <a:solidFill>
                  <a:schemeClr val="tx1"/>
                </a:solidFill>
              </a:rPr>
              <a:t>daryolar</a:t>
            </a:r>
            <a:r>
              <a:rPr lang="en-US" dirty="0">
                <a:solidFill>
                  <a:schemeClr val="tx1"/>
                </a:solidFill>
              </a:rPr>
              <a:t> </a:t>
            </a:r>
            <a:r>
              <a:rPr lang="en-US" dirty="0" err="1">
                <a:solidFill>
                  <a:schemeClr val="tx1"/>
                </a:solidFill>
              </a:rPr>
              <a:t>yoki</a:t>
            </a:r>
            <a:r>
              <a:rPr lang="en-US" dirty="0">
                <a:solidFill>
                  <a:schemeClr val="tx1"/>
                </a:solidFill>
              </a:rPr>
              <a:t> </a:t>
            </a:r>
            <a:r>
              <a:rPr lang="en-US" dirty="0" err="1">
                <a:solidFill>
                  <a:schemeClr val="tx1"/>
                </a:solidFill>
              </a:rPr>
              <a:t>qo'pol</a:t>
            </a:r>
            <a:r>
              <a:rPr lang="en-US" dirty="0">
                <a:solidFill>
                  <a:schemeClr val="tx1"/>
                </a:solidFill>
              </a:rPr>
              <a:t> </a:t>
            </a:r>
            <a:r>
              <a:rPr lang="en-US" dirty="0" err="1">
                <a:solidFill>
                  <a:schemeClr val="tx1"/>
                </a:solidFill>
              </a:rPr>
              <a:t>erlar</a:t>
            </a:r>
            <a:r>
              <a:rPr lang="en-US" dirty="0">
                <a:solidFill>
                  <a:schemeClr val="tx1"/>
                </a:solidFill>
              </a:rPr>
              <a:t> </a:t>
            </a:r>
            <a:r>
              <a:rPr lang="en-US" dirty="0" err="1">
                <a:solidFill>
                  <a:schemeClr val="tx1"/>
                </a:solidFill>
              </a:rPr>
              <a:t>kabi</a:t>
            </a:r>
            <a:r>
              <a:rPr lang="en-US" dirty="0">
                <a:solidFill>
                  <a:schemeClr val="tx1"/>
                </a:solidFill>
              </a:rPr>
              <a:t> </a:t>
            </a:r>
            <a:r>
              <a:rPr lang="en-US" dirty="0" err="1">
                <a:solidFill>
                  <a:schemeClr val="tx1"/>
                </a:solidFill>
              </a:rPr>
              <a:t>xususiyatlarni</a:t>
            </a:r>
            <a:r>
              <a:rPr lang="en-US" dirty="0">
                <a:solidFill>
                  <a:schemeClr val="tx1"/>
                </a:solidFill>
              </a:rPr>
              <a:t> </a:t>
            </a:r>
            <a:r>
              <a:rPr lang="en-US" dirty="0" err="1">
                <a:solidFill>
                  <a:schemeClr val="tx1"/>
                </a:solidFill>
              </a:rPr>
              <a:t>bartaraf</a:t>
            </a:r>
            <a:r>
              <a:rPr lang="en-US" dirty="0">
                <a:solidFill>
                  <a:schemeClr val="tx1"/>
                </a:solidFill>
              </a:rPr>
              <a:t> </a:t>
            </a:r>
            <a:r>
              <a:rPr lang="en-US" dirty="0" err="1">
                <a:solidFill>
                  <a:schemeClr val="tx1"/>
                </a:solidFill>
              </a:rPr>
              <a:t>etish</a:t>
            </a:r>
            <a:r>
              <a:rPr lang="en-US" dirty="0">
                <a:solidFill>
                  <a:schemeClr val="tx1"/>
                </a:solidFill>
              </a:rPr>
              <a:t> </a:t>
            </a:r>
            <a:r>
              <a:rPr lang="en-US" dirty="0" err="1">
                <a:solidFill>
                  <a:schemeClr val="tx1"/>
                </a:solidFill>
              </a:rPr>
              <a:t>uchun</a:t>
            </a:r>
            <a:r>
              <a:rPr lang="en-US" dirty="0">
                <a:solidFill>
                  <a:schemeClr val="tx1"/>
                </a:solidFill>
              </a:rPr>
              <a:t> </a:t>
            </a:r>
            <a:r>
              <a:rPr lang="en-US" dirty="0" err="1">
                <a:solidFill>
                  <a:schemeClr val="tx1"/>
                </a:solidFill>
              </a:rPr>
              <a:t>katta</a:t>
            </a:r>
            <a:r>
              <a:rPr lang="en-US" dirty="0">
                <a:solidFill>
                  <a:schemeClr val="tx1"/>
                </a:solidFill>
              </a:rPr>
              <a:t> </a:t>
            </a:r>
            <a:r>
              <a:rPr lang="en-US" dirty="0" err="1">
                <a:solidFill>
                  <a:schemeClr val="tx1"/>
                </a:solidFill>
              </a:rPr>
              <a:t>qo'shimcha</a:t>
            </a:r>
            <a:r>
              <a:rPr lang="en-US" dirty="0">
                <a:solidFill>
                  <a:schemeClr val="tx1"/>
                </a:solidFill>
              </a:rPr>
              <a:t> </a:t>
            </a:r>
            <a:r>
              <a:rPr lang="en-US" dirty="0" err="1">
                <a:solidFill>
                  <a:schemeClr val="tx1"/>
                </a:solidFill>
              </a:rPr>
              <a:t>xarajatlar</a:t>
            </a:r>
            <a:r>
              <a:rPr lang="en-US" dirty="0">
                <a:solidFill>
                  <a:schemeClr val="tx1"/>
                </a:solidFill>
              </a:rPr>
              <a:t> </a:t>
            </a:r>
            <a:r>
              <a:rPr lang="en-US" dirty="0" err="1">
                <a:solidFill>
                  <a:schemeClr val="tx1"/>
                </a:solidFill>
              </a:rPr>
              <a:t>talab</a:t>
            </a:r>
            <a:r>
              <a:rPr lang="en-US" dirty="0">
                <a:solidFill>
                  <a:schemeClr val="tx1"/>
                </a:solidFill>
              </a:rPr>
              <a:t> </a:t>
            </a:r>
            <a:r>
              <a:rPr lang="en-US" dirty="0" err="1">
                <a:solidFill>
                  <a:schemeClr val="tx1"/>
                </a:solidFill>
              </a:rPr>
              <a:t>etiladi</a:t>
            </a:r>
            <a:r>
              <a:rPr lang="en-US" dirty="0">
                <a:solidFill>
                  <a:schemeClr val="tx1"/>
                </a:solidFill>
              </a:rPr>
              <a:t>. </a:t>
            </a:r>
            <a:r>
              <a:rPr lang="en-US" dirty="0" err="1">
                <a:solidFill>
                  <a:schemeClr val="tx1"/>
                </a:solidFill>
              </a:rPr>
              <a:t>Tarixiy</a:t>
            </a:r>
            <a:r>
              <a:rPr lang="en-US" dirty="0">
                <a:solidFill>
                  <a:schemeClr val="tx1"/>
                </a:solidFill>
              </a:rPr>
              <a:t> </a:t>
            </a:r>
            <a:r>
              <a:rPr lang="en-US" dirty="0" err="1">
                <a:solidFill>
                  <a:schemeClr val="tx1"/>
                </a:solidFill>
              </a:rPr>
              <a:t>jihatdan</a:t>
            </a:r>
            <a:r>
              <a:rPr lang="en-US" dirty="0">
                <a:solidFill>
                  <a:schemeClr val="tx1"/>
                </a:solidFill>
              </a:rPr>
              <a:t> </a:t>
            </a:r>
            <a:r>
              <a:rPr lang="en-US" dirty="0" err="1">
                <a:solidFill>
                  <a:schemeClr val="tx1"/>
                </a:solidFill>
              </a:rPr>
              <a:t>avtomobil</a:t>
            </a:r>
            <a:r>
              <a:rPr lang="en-US" dirty="0">
                <a:solidFill>
                  <a:schemeClr val="tx1"/>
                </a:solidFill>
              </a:rPr>
              <a:t> </a:t>
            </a:r>
            <a:r>
              <a:rPr lang="en-US" dirty="0" err="1">
                <a:solidFill>
                  <a:schemeClr val="tx1"/>
                </a:solidFill>
              </a:rPr>
              <a:t>transporti</a:t>
            </a:r>
            <a:r>
              <a:rPr lang="en-US" dirty="0">
                <a:solidFill>
                  <a:schemeClr val="tx1"/>
                </a:solidFill>
              </a:rPr>
              <a:t> </a:t>
            </a:r>
            <a:r>
              <a:rPr lang="en-US" dirty="0" err="1">
                <a:solidFill>
                  <a:schemeClr val="tx1"/>
                </a:solidFill>
              </a:rPr>
              <a:t>transportning</a:t>
            </a:r>
            <a:r>
              <a:rPr lang="en-US" dirty="0">
                <a:solidFill>
                  <a:schemeClr val="tx1"/>
                </a:solidFill>
              </a:rPr>
              <a:t> </a:t>
            </a:r>
            <a:r>
              <a:rPr lang="en-US" dirty="0" err="1">
                <a:solidFill>
                  <a:schemeClr val="tx1"/>
                </a:solidFill>
              </a:rPr>
              <a:t>motorsiz</a:t>
            </a:r>
            <a:r>
              <a:rPr lang="en-US" dirty="0">
                <a:solidFill>
                  <a:schemeClr val="tx1"/>
                </a:solidFill>
              </a:rPr>
              <a:t> </a:t>
            </a:r>
            <a:r>
              <a:rPr lang="en-US" dirty="0" err="1">
                <a:solidFill>
                  <a:schemeClr val="tx1"/>
                </a:solidFill>
              </a:rPr>
              <a:t>turlarini</a:t>
            </a:r>
            <a:r>
              <a:rPr lang="en-US" dirty="0">
                <a:solidFill>
                  <a:schemeClr val="tx1"/>
                </a:solidFill>
              </a:rPr>
              <a:t> (19-asr </a:t>
            </a:r>
            <a:r>
              <a:rPr lang="en-US" dirty="0" err="1">
                <a:solidFill>
                  <a:schemeClr val="tx1"/>
                </a:solidFill>
              </a:rPr>
              <a:t>oxirida</a:t>
            </a:r>
            <a:r>
              <a:rPr lang="en-US" dirty="0">
                <a:solidFill>
                  <a:schemeClr val="tx1"/>
                </a:solidFill>
              </a:rPr>
              <a:t> </a:t>
            </a:r>
            <a:r>
              <a:rPr lang="en-US" dirty="0" err="1">
                <a:solidFill>
                  <a:schemeClr val="tx1"/>
                </a:solidFill>
              </a:rPr>
              <a:t>piyoda</a:t>
            </a:r>
            <a:r>
              <a:rPr lang="en-US" dirty="0">
                <a:solidFill>
                  <a:schemeClr val="tx1"/>
                </a:solidFill>
              </a:rPr>
              <a:t> </a:t>
            </a:r>
            <a:r>
              <a:rPr lang="en-US" dirty="0" err="1">
                <a:solidFill>
                  <a:schemeClr val="tx1"/>
                </a:solidFill>
              </a:rPr>
              <a:t>yurish</a:t>
            </a:r>
            <a:r>
              <a:rPr lang="en-US" dirty="0">
                <a:solidFill>
                  <a:schemeClr val="tx1"/>
                </a:solidFill>
              </a:rPr>
              <a:t>, </a:t>
            </a:r>
            <a:r>
              <a:rPr lang="en-US" dirty="0" err="1">
                <a:solidFill>
                  <a:schemeClr val="tx1"/>
                </a:solidFill>
              </a:rPr>
              <a:t>uy</a:t>
            </a:r>
            <a:r>
              <a:rPr lang="en-US" dirty="0">
                <a:solidFill>
                  <a:schemeClr val="tx1"/>
                </a:solidFill>
              </a:rPr>
              <a:t> </a:t>
            </a:r>
            <a:r>
              <a:rPr lang="en-US" dirty="0" err="1">
                <a:solidFill>
                  <a:schemeClr val="tx1"/>
                </a:solidFill>
              </a:rPr>
              <a:t>hayvonlari</a:t>
            </a:r>
            <a:r>
              <a:rPr lang="en-US" dirty="0">
                <a:solidFill>
                  <a:schemeClr val="tx1"/>
                </a:solidFill>
              </a:rPr>
              <a:t> </a:t>
            </a:r>
            <a:r>
              <a:rPr lang="en-US" dirty="0" err="1">
                <a:solidFill>
                  <a:schemeClr val="tx1"/>
                </a:solidFill>
              </a:rPr>
              <a:t>va</a:t>
            </a:r>
            <a:r>
              <a:rPr lang="en-US" dirty="0">
                <a:solidFill>
                  <a:schemeClr val="tx1"/>
                </a:solidFill>
              </a:rPr>
              <a:t> </a:t>
            </a:r>
            <a:r>
              <a:rPr lang="en-US" dirty="0" err="1">
                <a:solidFill>
                  <a:schemeClr val="tx1"/>
                </a:solidFill>
              </a:rPr>
              <a:t>velosipedda</a:t>
            </a:r>
            <a:r>
              <a:rPr lang="en-US" dirty="0">
                <a:solidFill>
                  <a:schemeClr val="tx1"/>
                </a:solidFill>
              </a:rPr>
              <a:t> </a:t>
            </a:r>
            <a:r>
              <a:rPr lang="en-US" dirty="0" err="1">
                <a:solidFill>
                  <a:schemeClr val="tx1"/>
                </a:solidFill>
              </a:rPr>
              <a:t>yurish</a:t>
            </a:r>
            <a:r>
              <a:rPr lang="en-US" dirty="0">
                <a:solidFill>
                  <a:schemeClr val="tx1"/>
                </a:solidFill>
              </a:rPr>
              <a:t>) </a:t>
            </a:r>
            <a:r>
              <a:rPr lang="en-US" dirty="0" err="1">
                <a:solidFill>
                  <a:schemeClr val="tx1"/>
                </a:solidFill>
              </a:rPr>
              <a:t>qoʻllab-quvvatlash</a:t>
            </a:r>
            <a:r>
              <a:rPr lang="en-US" dirty="0">
                <a:solidFill>
                  <a:schemeClr val="tx1"/>
                </a:solidFill>
              </a:rPr>
              <a:t> </a:t>
            </a:r>
            <a:r>
              <a:rPr lang="en-US" dirty="0" err="1">
                <a:solidFill>
                  <a:schemeClr val="tx1"/>
                </a:solidFill>
              </a:rPr>
              <a:t>maqsadida</a:t>
            </a:r>
            <a:r>
              <a:rPr lang="en-US" dirty="0">
                <a:solidFill>
                  <a:schemeClr val="tx1"/>
                </a:solidFill>
              </a:rPr>
              <a:t> </a:t>
            </a:r>
            <a:r>
              <a:rPr lang="en-US" dirty="0" err="1">
                <a:solidFill>
                  <a:schemeClr val="tx1"/>
                </a:solidFill>
              </a:rPr>
              <a:t>rivojlangan</a:t>
            </a:r>
            <a:r>
              <a:rPr lang="en-US" dirty="0">
                <a:solidFill>
                  <a:schemeClr val="tx1"/>
                </a:solidFill>
              </a:rPr>
              <a:t> </a:t>
            </a:r>
            <a:r>
              <a:rPr lang="en-US" dirty="0" err="1">
                <a:solidFill>
                  <a:schemeClr val="tx1"/>
                </a:solidFill>
              </a:rPr>
              <a:t>boʻlsa</a:t>
            </a:r>
            <a:r>
              <a:rPr lang="en-US" dirty="0">
                <a:solidFill>
                  <a:schemeClr val="tx1"/>
                </a:solidFill>
              </a:rPr>
              <a:t>-da, 20-asr </a:t>
            </a:r>
            <a:r>
              <a:rPr lang="en-US" dirty="0" err="1">
                <a:solidFill>
                  <a:schemeClr val="tx1"/>
                </a:solidFill>
              </a:rPr>
              <a:t>boshidan</a:t>
            </a:r>
            <a:r>
              <a:rPr lang="en-US" dirty="0">
                <a:solidFill>
                  <a:schemeClr val="tx1"/>
                </a:solidFill>
              </a:rPr>
              <a:t> </a:t>
            </a:r>
            <a:r>
              <a:rPr lang="en-US" dirty="0" err="1">
                <a:solidFill>
                  <a:schemeClr val="tx1"/>
                </a:solidFill>
              </a:rPr>
              <a:t>buyon</a:t>
            </a:r>
            <a:r>
              <a:rPr lang="en-US" dirty="0">
                <a:solidFill>
                  <a:schemeClr val="tx1"/>
                </a:solidFill>
              </a:rPr>
              <a:t> </a:t>
            </a:r>
            <a:r>
              <a:rPr lang="en-US" dirty="0" err="1">
                <a:solidFill>
                  <a:schemeClr val="tx1"/>
                </a:solidFill>
              </a:rPr>
              <a:t>uning</a:t>
            </a:r>
            <a:r>
              <a:rPr lang="en-US" dirty="0">
                <a:solidFill>
                  <a:schemeClr val="tx1"/>
                </a:solidFill>
              </a:rPr>
              <a:t> </a:t>
            </a:r>
            <a:r>
              <a:rPr lang="en-US" dirty="0" err="1">
                <a:solidFill>
                  <a:schemeClr val="tx1"/>
                </a:solidFill>
              </a:rPr>
              <a:t>rivojlanishining</a:t>
            </a:r>
            <a:r>
              <a:rPr lang="en-US" dirty="0">
                <a:solidFill>
                  <a:schemeClr val="tx1"/>
                </a:solidFill>
              </a:rPr>
              <a:t> </a:t>
            </a:r>
            <a:r>
              <a:rPr lang="en-US" dirty="0" err="1">
                <a:solidFill>
                  <a:schemeClr val="tx1"/>
                </a:solidFill>
              </a:rPr>
              <a:t>koʻp</a:t>
            </a:r>
            <a:r>
              <a:rPr lang="en-US" dirty="0">
                <a:solidFill>
                  <a:schemeClr val="tx1"/>
                </a:solidFill>
              </a:rPr>
              <a:t> </a:t>
            </a:r>
            <a:r>
              <a:rPr lang="en-US" dirty="0" err="1">
                <a:solidFill>
                  <a:schemeClr val="tx1"/>
                </a:solidFill>
              </a:rPr>
              <a:t>qismini</a:t>
            </a:r>
            <a:r>
              <a:rPr lang="en-US" dirty="0">
                <a:solidFill>
                  <a:schemeClr val="tx1"/>
                </a:solidFill>
              </a:rPr>
              <a:t> </a:t>
            </a:r>
            <a:r>
              <a:rPr lang="en-US" dirty="0" err="1">
                <a:solidFill>
                  <a:schemeClr val="tx1"/>
                </a:solidFill>
              </a:rPr>
              <a:t>aynan</a:t>
            </a:r>
            <a:r>
              <a:rPr lang="en-US" dirty="0">
                <a:solidFill>
                  <a:schemeClr val="tx1"/>
                </a:solidFill>
              </a:rPr>
              <a:t> </a:t>
            </a:r>
            <a:r>
              <a:rPr lang="en-US" dirty="0" err="1">
                <a:solidFill>
                  <a:schemeClr val="tx1"/>
                </a:solidFill>
              </a:rPr>
              <a:t>motorizatsiya</a:t>
            </a:r>
            <a:r>
              <a:rPr lang="en-US" dirty="0">
                <a:solidFill>
                  <a:schemeClr val="tx1"/>
                </a:solidFill>
              </a:rPr>
              <a:t> </a:t>
            </a:r>
            <a:r>
              <a:rPr lang="en-US" dirty="0" err="1">
                <a:solidFill>
                  <a:schemeClr val="tx1"/>
                </a:solidFill>
              </a:rPr>
              <a:t>shakllantirgan</a:t>
            </a:r>
            <a:r>
              <a:rPr lang="en-US" dirty="0">
                <a:solidFill>
                  <a:schemeClr val="tx1"/>
                </a:solidFill>
              </a:rPr>
              <a:t>. </a:t>
            </a:r>
            <a:r>
              <a:rPr lang="en-US" dirty="0" err="1">
                <a:solidFill>
                  <a:schemeClr val="tx1"/>
                </a:solidFill>
              </a:rPr>
              <a:t>ayniqsa</a:t>
            </a:r>
            <a:r>
              <a:rPr lang="en-US" dirty="0">
                <a:solidFill>
                  <a:schemeClr val="tx1"/>
                </a:solidFill>
              </a:rPr>
              <a:t>, </a:t>
            </a:r>
            <a:r>
              <a:rPr lang="en-US" dirty="0" err="1">
                <a:solidFill>
                  <a:schemeClr val="tx1"/>
                </a:solidFill>
              </a:rPr>
              <a:t>milliy</a:t>
            </a:r>
            <a:r>
              <a:rPr lang="en-US" dirty="0">
                <a:solidFill>
                  <a:schemeClr val="tx1"/>
                </a:solidFill>
              </a:rPr>
              <a:t> </a:t>
            </a:r>
            <a:r>
              <a:rPr lang="en-US" dirty="0" err="1">
                <a:solidFill>
                  <a:schemeClr val="tx1"/>
                </a:solidFill>
              </a:rPr>
              <a:t>avtomagistral</a:t>
            </a:r>
            <a:r>
              <a:rPr lang="en-US" dirty="0">
                <a:solidFill>
                  <a:schemeClr val="tx1"/>
                </a:solidFill>
              </a:rPr>
              <a:t> </a:t>
            </a:r>
            <a:r>
              <a:rPr lang="en-US" dirty="0" err="1">
                <a:solidFill>
                  <a:schemeClr val="tx1"/>
                </a:solidFill>
              </a:rPr>
              <a:t>tizimlarini</a:t>
            </a:r>
            <a:r>
              <a:rPr lang="en-US" dirty="0">
                <a:solidFill>
                  <a:schemeClr val="tx1"/>
                </a:solidFill>
              </a:rPr>
              <a:t> </a:t>
            </a:r>
            <a:r>
              <a:rPr lang="en-US" dirty="0" err="1">
                <a:solidFill>
                  <a:schemeClr val="tx1"/>
                </a:solidFill>
              </a:rPr>
              <a:t>o'rnatish</a:t>
            </a:r>
            <a:r>
              <a:rPr lang="en-US" dirty="0">
                <a:solidFill>
                  <a:schemeClr val="tx1"/>
                </a:solidFill>
              </a:rPr>
              <a:t> </a:t>
            </a:r>
            <a:r>
              <a:rPr lang="en-US" dirty="0" err="1">
                <a:solidFill>
                  <a:schemeClr val="tx1"/>
                </a:solidFill>
              </a:rPr>
              <a:t>bilan</a:t>
            </a:r>
            <a:r>
              <a:rPr lang="en-US" dirty="0">
                <a:solidFill>
                  <a:schemeClr val="tx1"/>
                </a:solidFill>
              </a:rPr>
              <a:t>.</a:t>
            </a:r>
          </a:p>
          <a:p>
            <a:endParaRPr lang="en-US" dirty="0">
              <a:solidFill>
                <a:schemeClr val="tx1"/>
              </a:solidFill>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8524" y="0"/>
            <a:ext cx="4877481" cy="4877481"/>
          </a:xfrm>
          <a:prstGeom prst="rect">
            <a:avLst/>
          </a:prstGeom>
        </p:spPr>
      </p:pic>
    </p:spTree>
    <p:extLst>
      <p:ext uri="{BB962C8B-B14F-4D97-AF65-F5344CB8AC3E}">
        <p14:creationId xmlns:p14="http://schemas.microsoft.com/office/powerpoint/2010/main" val="40229745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Объект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7179" y="985058"/>
            <a:ext cx="3614738" cy="3614738"/>
          </a:xfrm>
        </p:spPr>
      </p:pic>
      <p:sp>
        <p:nvSpPr>
          <p:cNvPr id="4" name="Прямоугольник 3"/>
          <p:cNvSpPr/>
          <p:nvPr/>
        </p:nvSpPr>
        <p:spPr>
          <a:xfrm>
            <a:off x="5344884" y="453044"/>
            <a:ext cx="5220591" cy="4247317"/>
          </a:xfrm>
          <a:prstGeom prst="rect">
            <a:avLst/>
          </a:prstGeom>
        </p:spPr>
        <p:txBody>
          <a:bodyPr wrap="square">
            <a:spAutoFit/>
          </a:bodyPr>
          <a:lstStyle/>
          <a:p>
            <a:r>
              <a:rPr lang="en-US" dirty="0" err="1"/>
              <a:t>Avtomobil</a:t>
            </a:r>
            <a:r>
              <a:rPr lang="en-US" dirty="0"/>
              <a:t> </a:t>
            </a:r>
            <a:r>
              <a:rPr lang="en-US" dirty="0" err="1"/>
              <a:t>transporti</a:t>
            </a:r>
            <a:r>
              <a:rPr lang="en-US" dirty="0"/>
              <a:t> </a:t>
            </a:r>
            <a:r>
              <a:rPr lang="en-US" dirty="0" err="1"/>
              <a:t>o'rtacha</a:t>
            </a:r>
            <a:r>
              <a:rPr lang="en-US" dirty="0"/>
              <a:t> </a:t>
            </a:r>
            <a:r>
              <a:rPr lang="en-US" dirty="0" err="1"/>
              <a:t>operatsion</a:t>
            </a:r>
            <a:r>
              <a:rPr lang="en-US" dirty="0"/>
              <a:t> </a:t>
            </a:r>
            <a:r>
              <a:rPr lang="en-US" dirty="0" err="1"/>
              <a:t>moslashuvchanlikka</a:t>
            </a:r>
            <a:r>
              <a:rPr lang="en-US" dirty="0"/>
              <a:t> </a:t>
            </a:r>
            <a:r>
              <a:rPr lang="en-US" dirty="0" err="1"/>
              <a:t>ega</a:t>
            </a:r>
            <a:r>
              <a:rPr lang="en-US" dirty="0"/>
              <a:t>, </a:t>
            </a:r>
            <a:r>
              <a:rPr lang="en-US" dirty="0" err="1"/>
              <a:t>chunki</a:t>
            </a:r>
            <a:r>
              <a:rPr lang="en-US" dirty="0"/>
              <a:t> transport </a:t>
            </a:r>
            <a:r>
              <a:rPr lang="en-US" dirty="0" err="1"/>
              <a:t>vositalari</a:t>
            </a:r>
            <a:r>
              <a:rPr lang="en-US" dirty="0"/>
              <a:t> </a:t>
            </a:r>
            <a:r>
              <a:rPr lang="en-US" dirty="0" err="1"/>
              <a:t>bir</a:t>
            </a:r>
            <a:r>
              <a:rPr lang="en-US" dirty="0"/>
              <a:t> </a:t>
            </a:r>
            <a:r>
              <a:rPr lang="en-US" dirty="0" err="1"/>
              <a:t>nechta</a:t>
            </a:r>
            <a:r>
              <a:rPr lang="en-US" dirty="0"/>
              <a:t> </a:t>
            </a:r>
            <a:r>
              <a:rPr lang="en-US" dirty="0" err="1"/>
              <a:t>maqsadlarga</a:t>
            </a:r>
            <a:r>
              <a:rPr lang="en-US" dirty="0"/>
              <a:t> </a:t>
            </a:r>
            <a:r>
              <a:rPr lang="en-US" dirty="0" err="1"/>
              <a:t>xizmat</a:t>
            </a:r>
            <a:r>
              <a:rPr lang="en-US" dirty="0"/>
              <a:t> </a:t>
            </a:r>
            <a:r>
              <a:rPr lang="en-US" dirty="0" err="1"/>
              <a:t>qilishi</a:t>
            </a:r>
            <a:r>
              <a:rPr lang="en-US" dirty="0"/>
              <a:t> </a:t>
            </a:r>
            <a:r>
              <a:rPr lang="en-US" dirty="0" err="1"/>
              <a:t>mumkin</a:t>
            </a:r>
            <a:r>
              <a:rPr lang="en-US" dirty="0"/>
              <a:t>, </a:t>
            </a:r>
            <a:r>
              <a:rPr lang="en-US" dirty="0" err="1"/>
              <a:t>lekin</a:t>
            </a:r>
            <a:r>
              <a:rPr lang="en-US" dirty="0"/>
              <a:t> </a:t>
            </a:r>
            <a:r>
              <a:rPr lang="en-US" dirty="0" err="1"/>
              <a:t>kamdan-kam</a:t>
            </a:r>
            <a:r>
              <a:rPr lang="en-US" dirty="0"/>
              <a:t> </a:t>
            </a:r>
            <a:r>
              <a:rPr lang="en-US" dirty="0" err="1"/>
              <a:t>hollarda</a:t>
            </a:r>
            <a:r>
              <a:rPr lang="en-US" dirty="0"/>
              <a:t> </a:t>
            </a:r>
            <a:r>
              <a:rPr lang="en-US" dirty="0" err="1"/>
              <a:t>yo'llardan</a:t>
            </a:r>
            <a:r>
              <a:rPr lang="en-US" dirty="0"/>
              <a:t> </a:t>
            </a:r>
            <a:r>
              <a:rPr lang="en-US" dirty="0" err="1"/>
              <a:t>tashqarida</a:t>
            </a:r>
            <a:r>
              <a:rPr lang="en-US" dirty="0"/>
              <a:t> </a:t>
            </a:r>
            <a:r>
              <a:rPr lang="en-US" dirty="0" err="1"/>
              <a:t>ishlaydi</a:t>
            </a:r>
            <a:r>
              <a:rPr lang="en-US" dirty="0"/>
              <a:t>. </a:t>
            </a:r>
            <a:r>
              <a:rPr lang="en-US" dirty="0" err="1"/>
              <a:t>Yo'l</a:t>
            </a:r>
            <a:r>
              <a:rPr lang="en-US" dirty="0"/>
              <a:t> </a:t>
            </a:r>
            <a:r>
              <a:rPr lang="en-US" dirty="0" err="1"/>
              <a:t>transporti</a:t>
            </a:r>
            <a:r>
              <a:rPr lang="en-US" dirty="0"/>
              <a:t> </a:t>
            </a:r>
            <a:r>
              <a:rPr lang="en-US" dirty="0" err="1"/>
              <a:t>tizimlarining</a:t>
            </a:r>
            <a:r>
              <a:rPr lang="en-US" dirty="0"/>
              <a:t> </a:t>
            </a:r>
            <a:r>
              <a:rPr lang="en-US" dirty="0" err="1"/>
              <a:t>kirish</a:t>
            </a:r>
            <a:r>
              <a:rPr lang="en-US" dirty="0"/>
              <a:t> </a:t>
            </a:r>
            <a:r>
              <a:rPr lang="en-US" dirty="0" err="1"/>
              <a:t>to'siqlari</a:t>
            </a:r>
            <a:r>
              <a:rPr lang="en-US" dirty="0"/>
              <a:t> past, </a:t>
            </a:r>
            <a:r>
              <a:rPr lang="en-US" dirty="0" err="1"/>
              <a:t>lekin</a:t>
            </a:r>
            <a:r>
              <a:rPr lang="en-US" dirty="0"/>
              <a:t> transport </a:t>
            </a:r>
            <a:r>
              <a:rPr lang="en-US" dirty="0" err="1"/>
              <a:t>vositalari</a:t>
            </a:r>
            <a:r>
              <a:rPr lang="en-US" dirty="0"/>
              <a:t> </a:t>
            </a:r>
            <a:r>
              <a:rPr lang="en-US" dirty="0" err="1"/>
              <a:t>uchun</a:t>
            </a:r>
            <a:r>
              <a:rPr lang="en-US" dirty="0"/>
              <a:t> ham, </a:t>
            </a:r>
            <a:r>
              <a:rPr lang="en-US" dirty="0" err="1"/>
              <a:t>infratuzilmalar</a:t>
            </a:r>
            <a:r>
              <a:rPr lang="en-US" dirty="0"/>
              <a:t> </a:t>
            </a:r>
            <a:r>
              <a:rPr lang="en-US" dirty="0" err="1"/>
              <a:t>uchun</a:t>
            </a:r>
            <a:r>
              <a:rPr lang="en-US" dirty="0"/>
              <a:t> ham </a:t>
            </a:r>
            <a:r>
              <a:rPr lang="en-US" dirty="0" err="1"/>
              <a:t>yuqori</a:t>
            </a:r>
            <a:r>
              <a:rPr lang="en-US" dirty="0"/>
              <a:t> </a:t>
            </a:r>
            <a:r>
              <a:rPr lang="en-US" dirty="0" err="1"/>
              <a:t>texnik</a:t>
            </a:r>
            <a:r>
              <a:rPr lang="en-US" dirty="0"/>
              <a:t> </a:t>
            </a:r>
            <a:r>
              <a:rPr lang="en-US" dirty="0" err="1"/>
              <a:t>xizmat</a:t>
            </a:r>
            <a:r>
              <a:rPr lang="en-US" dirty="0"/>
              <a:t> </a:t>
            </a:r>
            <a:r>
              <a:rPr lang="en-US" dirty="0" err="1"/>
              <a:t>ko'rsatish</a:t>
            </a:r>
            <a:r>
              <a:rPr lang="en-US" dirty="0"/>
              <a:t> </a:t>
            </a:r>
            <a:r>
              <a:rPr lang="en-US" dirty="0" err="1"/>
              <a:t>xarajatlari</a:t>
            </a:r>
            <a:r>
              <a:rPr lang="en-US" dirty="0"/>
              <a:t>, </a:t>
            </a:r>
            <a:r>
              <a:rPr lang="en-US" dirty="0" err="1"/>
              <a:t>bu</a:t>
            </a:r>
            <a:r>
              <a:rPr lang="en-US" dirty="0"/>
              <a:t> transport </a:t>
            </a:r>
            <a:r>
              <a:rPr lang="en-US" dirty="0" err="1"/>
              <a:t>vositasining</a:t>
            </a:r>
            <a:r>
              <a:rPr lang="en-US" dirty="0"/>
              <a:t> 10 </a:t>
            </a:r>
            <a:r>
              <a:rPr lang="en-US" dirty="0" err="1"/>
              <a:t>yildan</a:t>
            </a:r>
            <a:r>
              <a:rPr lang="en-US" dirty="0"/>
              <a:t> </a:t>
            </a:r>
            <a:r>
              <a:rPr lang="en-US" dirty="0" err="1"/>
              <a:t>kam</a:t>
            </a:r>
            <a:r>
              <a:rPr lang="en-US" dirty="0"/>
              <a:t> </a:t>
            </a:r>
            <a:r>
              <a:rPr lang="en-US" dirty="0" err="1"/>
              <a:t>xizmat</a:t>
            </a:r>
            <a:r>
              <a:rPr lang="en-US" dirty="0"/>
              <a:t> </a:t>
            </a:r>
            <a:r>
              <a:rPr lang="en-US" dirty="0" err="1"/>
              <a:t>muddati</a:t>
            </a:r>
            <a:r>
              <a:rPr lang="en-US" dirty="0"/>
              <a:t> </a:t>
            </a:r>
            <a:r>
              <a:rPr lang="en-US" dirty="0" err="1"/>
              <a:t>bilan</a:t>
            </a:r>
            <a:r>
              <a:rPr lang="en-US" dirty="0"/>
              <a:t> </a:t>
            </a:r>
            <a:r>
              <a:rPr lang="en-US" dirty="0" err="1"/>
              <a:t>bog'liq</a:t>
            </a:r>
            <a:r>
              <a:rPr lang="en-US" dirty="0"/>
              <a:t>. </a:t>
            </a:r>
            <a:r>
              <a:rPr lang="en-US" dirty="0" err="1"/>
              <a:t>Ular</a:t>
            </a:r>
            <a:r>
              <a:rPr lang="en-US" dirty="0"/>
              <a:t> </a:t>
            </a:r>
            <a:r>
              <a:rPr lang="en-US" dirty="0" err="1"/>
              <a:t>asosan</a:t>
            </a:r>
            <a:r>
              <a:rPr lang="en-US" dirty="0"/>
              <a:t> </a:t>
            </a:r>
            <a:r>
              <a:rPr lang="en-US" dirty="0" err="1"/>
              <a:t>engil</a:t>
            </a:r>
            <a:r>
              <a:rPr lang="en-US" dirty="0"/>
              <a:t> </a:t>
            </a:r>
            <a:r>
              <a:rPr lang="en-US" dirty="0" err="1"/>
              <a:t>sanoat</a:t>
            </a:r>
            <a:r>
              <a:rPr lang="en-US" dirty="0"/>
              <a:t> </a:t>
            </a:r>
            <a:r>
              <a:rPr lang="en-US" dirty="0" err="1"/>
              <a:t>va</a:t>
            </a:r>
            <a:r>
              <a:rPr lang="en-US" dirty="0"/>
              <a:t> </a:t>
            </a:r>
            <a:r>
              <a:rPr lang="en-US" dirty="0" err="1"/>
              <a:t>yuklarni</a:t>
            </a:r>
            <a:r>
              <a:rPr lang="en-US" dirty="0"/>
              <a:t> </a:t>
            </a:r>
            <a:r>
              <a:rPr lang="en-US" dirty="0" err="1"/>
              <a:t>taqsimlash</a:t>
            </a:r>
            <a:r>
              <a:rPr lang="en-US" dirty="0"/>
              <a:t> </a:t>
            </a:r>
            <a:r>
              <a:rPr lang="en-US" dirty="0" err="1"/>
              <a:t>bilan</a:t>
            </a:r>
            <a:r>
              <a:rPr lang="en-US" dirty="0"/>
              <a:t> </a:t>
            </a:r>
            <a:r>
              <a:rPr lang="en-US" dirty="0" err="1"/>
              <a:t>bog'liq</a:t>
            </a:r>
            <a:r>
              <a:rPr lang="en-US" dirty="0"/>
              <a:t> </a:t>
            </a:r>
            <a:r>
              <a:rPr lang="en-US" dirty="0" err="1"/>
              <a:t>bo'lib</a:t>
            </a:r>
            <a:r>
              <a:rPr lang="en-US" dirty="0"/>
              <a:t>, </a:t>
            </a:r>
            <a:r>
              <a:rPr lang="en-US" dirty="0" err="1"/>
              <a:t>bu</a:t>
            </a:r>
            <a:r>
              <a:rPr lang="en-US" dirty="0"/>
              <a:t> </a:t>
            </a:r>
            <a:r>
              <a:rPr lang="en-US" dirty="0" err="1"/>
              <a:t>erda</a:t>
            </a:r>
            <a:r>
              <a:rPr lang="en-US" dirty="0"/>
              <a:t> </a:t>
            </a:r>
            <a:r>
              <a:rPr lang="en-US" dirty="0" err="1"/>
              <a:t>kichik</a:t>
            </a:r>
            <a:r>
              <a:rPr lang="en-US" dirty="0"/>
              <a:t> </a:t>
            </a:r>
            <a:r>
              <a:rPr lang="en-US" dirty="0" err="1"/>
              <a:t>yuklarda</a:t>
            </a:r>
            <a:r>
              <a:rPr lang="en-US" dirty="0"/>
              <a:t> </a:t>
            </a:r>
            <a:r>
              <a:rPr lang="en-US" dirty="0" err="1"/>
              <a:t>tez</a:t>
            </a:r>
            <a:r>
              <a:rPr lang="en-US" dirty="0"/>
              <a:t> yuk </a:t>
            </a:r>
            <a:r>
              <a:rPr lang="en-US" dirty="0" err="1"/>
              <a:t>tashish</a:t>
            </a:r>
            <a:r>
              <a:rPr lang="en-US" dirty="0"/>
              <a:t> </a:t>
            </a:r>
            <a:r>
              <a:rPr lang="en-US" dirty="0" err="1"/>
              <a:t>normasi</a:t>
            </a:r>
            <a:r>
              <a:rPr lang="en-US" dirty="0"/>
              <a:t> </a:t>
            </a:r>
            <a:r>
              <a:rPr lang="en-US" dirty="0" err="1"/>
              <a:t>hisoblanadi</a:t>
            </a:r>
            <a:r>
              <a:rPr lang="en-US" dirty="0"/>
              <a:t>. </a:t>
            </a:r>
            <a:r>
              <a:rPr lang="en-US" dirty="0" err="1"/>
              <a:t>Konteynerlashtirish</a:t>
            </a:r>
            <a:r>
              <a:rPr lang="en-US" dirty="0"/>
              <a:t> </a:t>
            </a:r>
            <a:r>
              <a:rPr lang="en-US" dirty="0" err="1"/>
              <a:t>bilan</a:t>
            </a:r>
            <a:r>
              <a:rPr lang="en-US" dirty="0"/>
              <a:t> </a:t>
            </a:r>
            <a:r>
              <a:rPr lang="en-US" dirty="0" err="1"/>
              <a:t>avtomobil</a:t>
            </a:r>
            <a:r>
              <a:rPr lang="en-US" dirty="0"/>
              <a:t> </a:t>
            </a:r>
            <a:r>
              <a:rPr lang="en-US" dirty="0" err="1"/>
              <a:t>transporti</a:t>
            </a:r>
            <a:r>
              <a:rPr lang="en-US" dirty="0"/>
              <a:t> </a:t>
            </a:r>
            <a:r>
              <a:rPr lang="en-US" dirty="0" err="1"/>
              <a:t>portlar</a:t>
            </a:r>
            <a:r>
              <a:rPr lang="en-US" dirty="0"/>
              <a:t> </a:t>
            </a:r>
            <a:r>
              <a:rPr lang="en-US" dirty="0" err="1"/>
              <a:t>o'rtasida</a:t>
            </a:r>
            <a:r>
              <a:rPr lang="en-US" dirty="0"/>
              <a:t> </a:t>
            </a:r>
            <a:r>
              <a:rPr lang="en-US" dirty="0" err="1"/>
              <a:t>yuklarni</a:t>
            </a:r>
            <a:r>
              <a:rPr lang="en-US" dirty="0"/>
              <a:t> </a:t>
            </a:r>
            <a:r>
              <a:rPr lang="en-US" dirty="0" err="1"/>
              <a:t>taqsimlashda</a:t>
            </a:r>
            <a:r>
              <a:rPr lang="en-US" dirty="0"/>
              <a:t> </a:t>
            </a:r>
            <a:r>
              <a:rPr lang="en-US" dirty="0" err="1"/>
              <a:t>hal</a:t>
            </a:r>
            <a:r>
              <a:rPr lang="en-US" dirty="0"/>
              <a:t> </a:t>
            </a:r>
            <a:r>
              <a:rPr lang="en-US" dirty="0" err="1"/>
              <a:t>qiluvchi</a:t>
            </a:r>
            <a:r>
              <a:rPr lang="en-US" dirty="0"/>
              <a:t> </a:t>
            </a:r>
            <a:r>
              <a:rPr lang="en-US" dirty="0" err="1"/>
              <a:t>bo'g'inga</a:t>
            </a:r>
            <a:r>
              <a:rPr lang="en-US" dirty="0"/>
              <a:t> </a:t>
            </a:r>
            <a:r>
              <a:rPr lang="en-US" dirty="0" err="1"/>
              <a:t>aylandi</a:t>
            </a:r>
            <a:r>
              <a:rPr lang="en-US" dirty="0"/>
              <a:t>.</a:t>
            </a:r>
            <a:endParaRPr lang="ru-RU" dirty="0"/>
          </a:p>
        </p:txBody>
      </p:sp>
    </p:spTree>
    <p:extLst>
      <p:ext uri="{BB962C8B-B14F-4D97-AF65-F5344CB8AC3E}">
        <p14:creationId xmlns:p14="http://schemas.microsoft.com/office/powerpoint/2010/main" val="1004771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948641" y="399934"/>
            <a:ext cx="6464733" cy="5502102"/>
          </a:xfrm>
        </p:spPr>
        <p:txBody>
          <a:bodyPr>
            <a:normAutofit fontScale="92500" lnSpcReduction="10000"/>
          </a:bodyPr>
          <a:lstStyle/>
          <a:p>
            <a:r>
              <a:rPr lang="en-US" dirty="0" err="1"/>
              <a:t>Temir</a:t>
            </a:r>
            <a:r>
              <a:rPr lang="en-US" dirty="0"/>
              <a:t> </a:t>
            </a:r>
            <a:r>
              <a:rPr lang="en-US" dirty="0" err="1"/>
              <a:t>yo'l</a:t>
            </a:r>
            <a:r>
              <a:rPr lang="en-US" dirty="0"/>
              <a:t> </a:t>
            </a:r>
            <a:r>
              <a:rPr lang="en-US" dirty="0" err="1"/>
              <a:t>transporti</a:t>
            </a:r>
            <a:r>
              <a:rPr lang="en-US" dirty="0"/>
              <a:t> </a:t>
            </a:r>
            <a:r>
              <a:rPr lang="en-US" dirty="0" err="1"/>
              <a:t>va</a:t>
            </a:r>
            <a:r>
              <a:rPr lang="en-US" dirty="0"/>
              <a:t> </a:t>
            </a:r>
            <a:r>
              <a:rPr lang="en-US" dirty="0" err="1"/>
              <a:t>quvurlar</a:t>
            </a:r>
            <a:endParaRPr lang="en-US" dirty="0"/>
          </a:p>
          <a:p>
            <a:r>
              <a:rPr lang="en-US" dirty="0" err="1"/>
              <a:t>Temir</a:t>
            </a:r>
            <a:r>
              <a:rPr lang="en-US" dirty="0"/>
              <a:t> </a:t>
            </a:r>
            <a:r>
              <a:rPr lang="en-US" dirty="0" err="1"/>
              <a:t>yo'llar</a:t>
            </a:r>
            <a:r>
              <a:rPr lang="en-US" dirty="0"/>
              <a:t> </a:t>
            </a:r>
            <a:r>
              <a:rPr lang="en-US" dirty="0" err="1"/>
              <a:t>g'ildirakli</a:t>
            </a:r>
            <a:r>
              <a:rPr lang="en-US" dirty="0"/>
              <a:t> transport </a:t>
            </a:r>
            <a:r>
              <a:rPr lang="en-US" dirty="0" err="1"/>
              <a:t>vositalari</a:t>
            </a:r>
            <a:r>
              <a:rPr lang="en-US" dirty="0"/>
              <a:t> </a:t>
            </a:r>
            <a:r>
              <a:rPr lang="en-US" dirty="0" err="1"/>
              <a:t>bog'lab</a:t>
            </a:r>
            <a:r>
              <a:rPr lang="en-US" dirty="0"/>
              <a:t> </a:t>
            </a:r>
            <a:r>
              <a:rPr lang="en-US" dirty="0" err="1"/>
              <a:t>turadigan</a:t>
            </a:r>
            <a:r>
              <a:rPr lang="en-US" dirty="0"/>
              <a:t> </a:t>
            </a:r>
            <a:r>
              <a:rPr lang="en-US" dirty="0" err="1"/>
              <a:t>yo'ldan</a:t>
            </a:r>
            <a:r>
              <a:rPr lang="en-US" dirty="0"/>
              <a:t> </a:t>
            </a:r>
            <a:r>
              <a:rPr lang="en-US" dirty="0" err="1"/>
              <a:t>iborat</a:t>
            </a:r>
            <a:r>
              <a:rPr lang="en-US" dirty="0"/>
              <a:t>. </a:t>
            </a:r>
            <a:r>
              <a:rPr lang="en-US" dirty="0" err="1"/>
              <a:t>Temir</a:t>
            </a:r>
            <a:r>
              <a:rPr lang="en-US" dirty="0"/>
              <a:t> </a:t>
            </a:r>
            <a:r>
              <a:rPr lang="en-US" dirty="0" err="1"/>
              <a:t>yo'l</a:t>
            </a:r>
            <a:r>
              <a:rPr lang="en-US" dirty="0"/>
              <a:t> </a:t>
            </a:r>
            <a:r>
              <a:rPr lang="en-US" dirty="0" err="1"/>
              <a:t>transporti</a:t>
            </a:r>
            <a:r>
              <a:rPr lang="en-US" dirty="0"/>
              <a:t>, </a:t>
            </a:r>
            <a:r>
              <a:rPr lang="en-US" dirty="0" err="1"/>
              <a:t>shuningdek</a:t>
            </a:r>
            <a:r>
              <a:rPr lang="en-US" dirty="0"/>
              <a:t>, </a:t>
            </a:r>
            <a:r>
              <a:rPr lang="en-US" dirty="0" err="1"/>
              <a:t>boshqariladigan</a:t>
            </a:r>
            <a:r>
              <a:rPr lang="en-US" dirty="0"/>
              <a:t> </a:t>
            </a:r>
            <a:r>
              <a:rPr lang="en-US" dirty="0" err="1"/>
              <a:t>temir</a:t>
            </a:r>
            <a:r>
              <a:rPr lang="en-US" dirty="0"/>
              <a:t> </a:t>
            </a:r>
            <a:r>
              <a:rPr lang="en-US" dirty="0" err="1"/>
              <a:t>yo'l</a:t>
            </a:r>
            <a:r>
              <a:rPr lang="en-US" dirty="0"/>
              <a:t> </a:t>
            </a:r>
            <a:r>
              <a:rPr lang="en-US" dirty="0" err="1"/>
              <a:t>texnologiyasining</a:t>
            </a:r>
            <a:r>
              <a:rPr lang="en-US" dirty="0"/>
              <a:t> </a:t>
            </a:r>
            <a:r>
              <a:rPr lang="en-US" dirty="0" err="1"/>
              <a:t>so'nggi</a:t>
            </a:r>
            <a:r>
              <a:rPr lang="en-US" dirty="0"/>
              <a:t> </a:t>
            </a:r>
            <a:r>
              <a:rPr lang="en-US" dirty="0" err="1"/>
              <a:t>ishlanmalari</a:t>
            </a:r>
            <a:r>
              <a:rPr lang="en-US" dirty="0"/>
              <a:t> </a:t>
            </a:r>
            <a:r>
              <a:rPr lang="en-US" dirty="0" err="1"/>
              <a:t>bo'lgan</a:t>
            </a:r>
            <a:r>
              <a:rPr lang="en-US" dirty="0"/>
              <a:t> </a:t>
            </a:r>
            <a:r>
              <a:rPr lang="en-US" dirty="0" err="1"/>
              <a:t>monorels</a:t>
            </a:r>
            <a:r>
              <a:rPr lang="en-US" dirty="0"/>
              <a:t> </a:t>
            </a:r>
            <a:r>
              <a:rPr lang="en-US" dirty="0" err="1"/>
              <a:t>va</a:t>
            </a:r>
            <a:r>
              <a:rPr lang="en-US" dirty="0"/>
              <a:t> </a:t>
            </a:r>
            <a:r>
              <a:rPr lang="en-US" dirty="0" err="1"/>
              <a:t>maglevlarni</a:t>
            </a:r>
            <a:r>
              <a:rPr lang="en-US" dirty="0"/>
              <a:t> ham </a:t>
            </a:r>
            <a:r>
              <a:rPr lang="en-US" dirty="0" err="1"/>
              <a:t>o'z</a:t>
            </a:r>
            <a:r>
              <a:rPr lang="en-US" dirty="0"/>
              <a:t> </a:t>
            </a:r>
            <a:r>
              <a:rPr lang="en-US" dirty="0" err="1"/>
              <a:t>ichiga</a:t>
            </a:r>
            <a:r>
              <a:rPr lang="en-US" dirty="0"/>
              <a:t> </a:t>
            </a:r>
            <a:r>
              <a:rPr lang="en-US" dirty="0" err="1"/>
              <a:t>oladi</a:t>
            </a:r>
            <a:r>
              <a:rPr lang="en-US" dirty="0"/>
              <a:t>. </a:t>
            </a:r>
            <a:r>
              <a:rPr lang="en-US" dirty="0" err="1"/>
              <a:t>Ular</a:t>
            </a:r>
            <a:r>
              <a:rPr lang="en-US" dirty="0"/>
              <a:t> </a:t>
            </a:r>
            <a:r>
              <a:rPr lang="en-US" dirty="0" err="1"/>
              <a:t>jismoniy</a:t>
            </a:r>
            <a:r>
              <a:rPr lang="en-US" dirty="0"/>
              <a:t> </a:t>
            </a:r>
            <a:r>
              <a:rPr lang="en-US" dirty="0" err="1"/>
              <a:t>cheklovlarning</a:t>
            </a:r>
            <a:r>
              <a:rPr lang="en-US" dirty="0"/>
              <a:t> </a:t>
            </a:r>
            <a:r>
              <a:rPr lang="en-US" dirty="0" err="1"/>
              <a:t>o'rtacha</a:t>
            </a:r>
            <a:r>
              <a:rPr lang="en-US" dirty="0"/>
              <a:t> </a:t>
            </a:r>
            <a:r>
              <a:rPr lang="en-US" dirty="0" err="1"/>
              <a:t>darajasiga</a:t>
            </a:r>
            <a:r>
              <a:rPr lang="en-US" dirty="0"/>
              <a:t> </a:t>
            </a:r>
            <a:r>
              <a:rPr lang="en-US" dirty="0" err="1"/>
              <a:t>ega</a:t>
            </a:r>
            <a:r>
              <a:rPr lang="en-US" dirty="0"/>
              <a:t> </a:t>
            </a:r>
            <a:r>
              <a:rPr lang="en-US" dirty="0" err="1"/>
              <a:t>va</a:t>
            </a:r>
            <a:r>
              <a:rPr lang="en-US" dirty="0"/>
              <a:t> past gradient, </a:t>
            </a:r>
            <a:r>
              <a:rPr lang="en-US" dirty="0" err="1"/>
              <a:t>ayniqsa</a:t>
            </a:r>
            <a:r>
              <a:rPr lang="en-US" dirty="0"/>
              <a:t> yuk </a:t>
            </a:r>
            <a:r>
              <a:rPr lang="en-US" dirty="0" err="1"/>
              <a:t>tashish</a:t>
            </a:r>
            <a:r>
              <a:rPr lang="en-US" dirty="0"/>
              <a:t> </a:t>
            </a:r>
            <a:r>
              <a:rPr lang="en-US" dirty="0" err="1"/>
              <a:t>uchun</a:t>
            </a:r>
            <a:r>
              <a:rPr lang="en-US" dirty="0"/>
              <a:t> </a:t>
            </a:r>
            <a:r>
              <a:rPr lang="en-US" dirty="0" err="1"/>
              <a:t>talab</a:t>
            </a:r>
            <a:r>
              <a:rPr lang="en-US" dirty="0"/>
              <a:t> </a:t>
            </a:r>
            <a:r>
              <a:rPr lang="en-US" dirty="0" err="1"/>
              <a:t>qilinadi</a:t>
            </a:r>
            <a:r>
              <a:rPr lang="en-US" dirty="0"/>
              <a:t>. </a:t>
            </a:r>
            <a:r>
              <a:rPr lang="en-US" dirty="0" err="1"/>
              <a:t>Og'ir</a:t>
            </a:r>
            <a:r>
              <a:rPr lang="en-US" dirty="0"/>
              <a:t> </a:t>
            </a:r>
            <a:r>
              <a:rPr lang="en-US" dirty="0" err="1"/>
              <a:t>sanoat</a:t>
            </a:r>
            <a:r>
              <a:rPr lang="en-US" dirty="0"/>
              <a:t> </a:t>
            </a:r>
            <a:r>
              <a:rPr lang="en-US" dirty="0" err="1"/>
              <a:t>an'anaviy</a:t>
            </a:r>
            <a:r>
              <a:rPr lang="en-US" dirty="0"/>
              <a:t> </a:t>
            </a:r>
            <a:r>
              <a:rPr lang="en-US" dirty="0" err="1"/>
              <a:t>ravishda</a:t>
            </a:r>
            <a:r>
              <a:rPr lang="en-US" dirty="0"/>
              <a:t> </a:t>
            </a:r>
            <a:r>
              <a:rPr lang="en-US" dirty="0" err="1"/>
              <a:t>temir</a:t>
            </a:r>
            <a:r>
              <a:rPr lang="en-US" dirty="0"/>
              <a:t> </a:t>
            </a:r>
            <a:r>
              <a:rPr lang="en-US" dirty="0" err="1"/>
              <a:t>yo'l</a:t>
            </a:r>
            <a:r>
              <a:rPr lang="en-US" dirty="0"/>
              <a:t> </a:t>
            </a:r>
            <a:r>
              <a:rPr lang="en-US" dirty="0" err="1"/>
              <a:t>transporti</a:t>
            </a:r>
            <a:r>
              <a:rPr lang="en-US" dirty="0"/>
              <a:t> </a:t>
            </a:r>
            <a:r>
              <a:rPr lang="en-US" dirty="0" err="1"/>
              <a:t>tizimlari</a:t>
            </a:r>
            <a:r>
              <a:rPr lang="en-US" dirty="0"/>
              <a:t> </a:t>
            </a:r>
            <a:r>
              <a:rPr lang="en-US" dirty="0" err="1"/>
              <a:t>bilan</a:t>
            </a:r>
            <a:r>
              <a:rPr lang="en-US" dirty="0"/>
              <a:t> </a:t>
            </a:r>
            <a:r>
              <a:rPr lang="en-US" dirty="0" err="1"/>
              <a:t>bog'langan</a:t>
            </a:r>
            <a:r>
              <a:rPr lang="en-US" dirty="0"/>
              <a:t>, </a:t>
            </a:r>
            <a:r>
              <a:rPr lang="en-US" dirty="0" err="1"/>
              <a:t>garchi</a:t>
            </a:r>
            <a:r>
              <a:rPr lang="en-US" dirty="0"/>
              <a:t> </a:t>
            </a:r>
            <a:r>
              <a:rPr lang="en-US" dirty="0" err="1"/>
              <a:t>konteynerlashtirish</a:t>
            </a:r>
            <a:r>
              <a:rPr lang="en-US" dirty="0"/>
              <a:t> </a:t>
            </a:r>
            <a:r>
              <a:rPr lang="en-US" dirty="0" err="1"/>
              <a:t>temir</a:t>
            </a:r>
            <a:r>
              <a:rPr lang="en-US" dirty="0"/>
              <a:t> </a:t>
            </a:r>
            <a:r>
              <a:rPr lang="en-US" dirty="0" err="1"/>
              <a:t>yo'l</a:t>
            </a:r>
            <a:r>
              <a:rPr lang="en-US" dirty="0"/>
              <a:t> </a:t>
            </a:r>
            <a:r>
              <a:rPr lang="en-US" dirty="0" err="1"/>
              <a:t>transportining</a:t>
            </a:r>
            <a:r>
              <a:rPr lang="en-US" dirty="0"/>
              <a:t> </a:t>
            </a:r>
            <a:r>
              <a:rPr lang="en-US" dirty="0" err="1"/>
              <a:t>avtomobil</a:t>
            </a:r>
            <a:r>
              <a:rPr lang="en-US" dirty="0"/>
              <a:t> </a:t>
            </a:r>
            <a:r>
              <a:rPr lang="en-US" dirty="0" err="1"/>
              <a:t>va</a:t>
            </a:r>
            <a:r>
              <a:rPr lang="en-US" dirty="0"/>
              <a:t> </a:t>
            </a:r>
            <a:r>
              <a:rPr lang="en-US" dirty="0" err="1"/>
              <a:t>dengiz</a:t>
            </a:r>
            <a:r>
              <a:rPr lang="en-US" dirty="0"/>
              <a:t> </a:t>
            </a:r>
            <a:r>
              <a:rPr lang="en-US" dirty="0" err="1"/>
              <a:t>usullari</a:t>
            </a:r>
            <a:r>
              <a:rPr lang="en-US" dirty="0"/>
              <a:t> </a:t>
            </a:r>
            <a:r>
              <a:rPr lang="en-US" dirty="0" err="1"/>
              <a:t>bilan</a:t>
            </a:r>
            <a:r>
              <a:rPr lang="en-US" dirty="0"/>
              <a:t> </a:t>
            </a:r>
            <a:r>
              <a:rPr lang="en-US" dirty="0" err="1"/>
              <a:t>bog'lanishi</a:t>
            </a:r>
            <a:r>
              <a:rPr lang="en-US" dirty="0"/>
              <a:t> </a:t>
            </a:r>
            <a:r>
              <a:rPr lang="en-US" dirty="0" err="1"/>
              <a:t>orqali</a:t>
            </a:r>
            <a:r>
              <a:rPr lang="en-US" dirty="0"/>
              <a:t> </a:t>
            </a:r>
            <a:r>
              <a:rPr lang="en-US" dirty="0" err="1"/>
              <a:t>moslashuvchanligini</a:t>
            </a:r>
            <a:r>
              <a:rPr lang="en-US" dirty="0"/>
              <a:t> </a:t>
            </a:r>
            <a:r>
              <a:rPr lang="en-US" dirty="0" err="1"/>
              <a:t>oshirgan</a:t>
            </a:r>
            <a:r>
              <a:rPr lang="en-US" dirty="0"/>
              <a:t>. </a:t>
            </a:r>
            <a:r>
              <a:rPr lang="en-US" dirty="0" err="1"/>
              <a:t>Temir</a:t>
            </a:r>
            <a:r>
              <a:rPr lang="en-US" dirty="0"/>
              <a:t> </a:t>
            </a:r>
            <a:r>
              <a:rPr lang="en-US" dirty="0" err="1"/>
              <a:t>yo'l</a:t>
            </a:r>
            <a:r>
              <a:rPr lang="en-US" dirty="0"/>
              <a:t> </a:t>
            </a:r>
            <a:r>
              <a:rPr lang="en-US" dirty="0" err="1"/>
              <a:t>quruqlikdagi</a:t>
            </a:r>
            <a:r>
              <a:rPr lang="en-US" dirty="0"/>
              <a:t> transport </a:t>
            </a:r>
            <a:r>
              <a:rPr lang="en-US" dirty="0" err="1"/>
              <a:t>turi</a:t>
            </a:r>
            <a:r>
              <a:rPr lang="en-US" dirty="0"/>
              <a:t> </a:t>
            </a:r>
            <a:r>
              <a:rPr lang="en-US" dirty="0" err="1"/>
              <a:t>bo'lib</a:t>
            </a:r>
            <a:r>
              <a:rPr lang="en-US" dirty="0"/>
              <a:t>, u </a:t>
            </a:r>
            <a:r>
              <a:rPr lang="en-US" dirty="0" err="1"/>
              <a:t>eng</a:t>
            </a:r>
            <a:r>
              <a:rPr lang="en-US" dirty="0"/>
              <a:t> </a:t>
            </a:r>
            <a:r>
              <a:rPr lang="en-US" dirty="0" err="1"/>
              <a:t>yuqori</a:t>
            </a:r>
            <a:r>
              <a:rPr lang="en-US" dirty="0"/>
              <a:t> </a:t>
            </a:r>
            <a:r>
              <a:rPr lang="en-US" dirty="0" err="1"/>
              <a:t>sig'imga</a:t>
            </a:r>
            <a:r>
              <a:rPr lang="en-US" dirty="0"/>
              <a:t> </a:t>
            </a:r>
            <a:r>
              <a:rPr lang="en-US" dirty="0" err="1"/>
              <a:t>ega</a:t>
            </a:r>
            <a:r>
              <a:rPr lang="en-US" dirty="0"/>
              <a:t> </a:t>
            </a:r>
            <a:r>
              <a:rPr lang="en-US" dirty="0" err="1"/>
              <a:t>bo'lib</a:t>
            </a:r>
            <a:r>
              <a:rPr lang="en-US" dirty="0"/>
              <a:t>, 23 000 </a:t>
            </a:r>
            <a:r>
              <a:rPr lang="en-US" dirty="0" err="1"/>
              <a:t>tonna</a:t>
            </a:r>
            <a:r>
              <a:rPr lang="en-US" dirty="0"/>
              <a:t> </a:t>
            </a:r>
            <a:r>
              <a:rPr lang="en-US" dirty="0" err="1"/>
              <a:t>to'liq</a:t>
            </a:r>
            <a:r>
              <a:rPr lang="en-US" dirty="0"/>
              <a:t> </a:t>
            </a:r>
            <a:r>
              <a:rPr lang="en-US" dirty="0" err="1"/>
              <a:t>yuklangan</a:t>
            </a:r>
            <a:r>
              <a:rPr lang="en-US" dirty="0"/>
              <a:t> </a:t>
            </a:r>
            <a:r>
              <a:rPr lang="en-US" dirty="0" err="1"/>
              <a:t>ko'mir</a:t>
            </a:r>
            <a:r>
              <a:rPr lang="en-US" dirty="0"/>
              <a:t> </a:t>
            </a:r>
            <a:r>
              <a:rPr lang="en-US" dirty="0" err="1"/>
              <a:t>poyezdi</a:t>
            </a:r>
            <a:r>
              <a:rPr lang="en-US" dirty="0"/>
              <a:t> </a:t>
            </a:r>
            <a:r>
              <a:rPr lang="en-US" dirty="0" err="1"/>
              <a:t>hozirgacha</a:t>
            </a:r>
            <a:r>
              <a:rPr lang="en-US" dirty="0"/>
              <a:t> </a:t>
            </a:r>
            <a:r>
              <a:rPr lang="en-US" dirty="0" err="1"/>
              <a:t>ko'tarilgan</a:t>
            </a:r>
            <a:r>
              <a:rPr lang="en-US" dirty="0"/>
              <a:t> </a:t>
            </a:r>
            <a:r>
              <a:rPr lang="en-US" dirty="0" err="1"/>
              <a:t>eng</a:t>
            </a:r>
            <a:r>
              <a:rPr lang="en-US" dirty="0"/>
              <a:t> </a:t>
            </a:r>
            <a:r>
              <a:rPr lang="en-US" dirty="0" err="1"/>
              <a:t>og'ir</a:t>
            </a:r>
            <a:r>
              <a:rPr lang="en-US" dirty="0"/>
              <a:t> yuk </a:t>
            </a:r>
            <a:r>
              <a:rPr lang="en-US" dirty="0" err="1"/>
              <a:t>hisoblanadi</a:t>
            </a:r>
            <a:r>
              <a:rPr lang="en-US" dirty="0"/>
              <a:t>. </a:t>
            </a:r>
            <a:r>
              <a:rPr lang="en-US" dirty="0" err="1"/>
              <a:t>Biroq</a:t>
            </a:r>
            <a:r>
              <a:rPr lang="en-US" dirty="0"/>
              <a:t>, </a:t>
            </a:r>
            <a:r>
              <a:rPr lang="en-US" dirty="0" err="1"/>
              <a:t>o'lchagichlar</a:t>
            </a:r>
            <a:r>
              <a:rPr lang="en-US" dirty="0"/>
              <a:t> </a:t>
            </a:r>
            <a:r>
              <a:rPr lang="en-US" dirty="0" err="1"/>
              <a:t>butun</a:t>
            </a:r>
            <a:r>
              <a:rPr lang="en-US" dirty="0"/>
              <a:t> </a:t>
            </a:r>
            <a:r>
              <a:rPr lang="en-US" dirty="0" err="1"/>
              <a:t>dunyo</a:t>
            </a:r>
            <a:r>
              <a:rPr lang="en-US" dirty="0"/>
              <a:t> </a:t>
            </a:r>
            <a:r>
              <a:rPr lang="en-US" dirty="0" err="1"/>
              <a:t>bo'ylab</a:t>
            </a:r>
            <a:r>
              <a:rPr lang="en-US" dirty="0"/>
              <a:t> </a:t>
            </a:r>
            <a:r>
              <a:rPr lang="en-US" dirty="0" err="1"/>
              <a:t>turlicha</a:t>
            </a:r>
            <a:r>
              <a:rPr lang="en-US" dirty="0"/>
              <a:t> </a:t>
            </a:r>
            <a:r>
              <a:rPr lang="en-US" dirty="0" err="1"/>
              <a:t>bo'lib</a:t>
            </a:r>
            <a:r>
              <a:rPr lang="en-US" dirty="0"/>
              <a:t>, </a:t>
            </a:r>
            <a:r>
              <a:rPr lang="en-US" dirty="0" err="1"/>
              <a:t>ko'pincha</a:t>
            </a:r>
            <a:r>
              <a:rPr lang="en-US" dirty="0"/>
              <a:t> </a:t>
            </a:r>
            <a:r>
              <a:rPr lang="en-US" dirty="0" err="1"/>
              <a:t>temir</a:t>
            </a:r>
            <a:r>
              <a:rPr lang="en-US" dirty="0"/>
              <a:t> </a:t>
            </a:r>
            <a:r>
              <a:rPr lang="en-US" dirty="0" err="1"/>
              <a:t>yo'l</a:t>
            </a:r>
            <a:r>
              <a:rPr lang="en-US" dirty="0"/>
              <a:t> </a:t>
            </a:r>
            <a:r>
              <a:rPr lang="en-US" dirty="0" err="1"/>
              <a:t>tizimlarining</a:t>
            </a:r>
            <a:r>
              <a:rPr lang="en-US" dirty="0"/>
              <a:t> </a:t>
            </a:r>
            <a:r>
              <a:rPr lang="en-US" dirty="0" err="1"/>
              <a:t>integratsiyasini</a:t>
            </a:r>
            <a:r>
              <a:rPr lang="en-US" dirty="0"/>
              <a:t> </a:t>
            </a:r>
            <a:r>
              <a:rPr lang="en-US" dirty="0" err="1"/>
              <a:t>qiyinlashtiradi</a:t>
            </a:r>
            <a:r>
              <a:rPr lang="en-US" dirty="0"/>
              <a:t>.</a:t>
            </a:r>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73588" cy="6858000"/>
          </a:xfrm>
          <a:prstGeom prst="rect">
            <a:avLst/>
          </a:prstGeom>
        </p:spPr>
      </p:pic>
      <p:sp>
        <p:nvSpPr>
          <p:cNvPr id="5" name="Прямоугольник 4"/>
          <p:cNvSpPr/>
          <p:nvPr/>
        </p:nvSpPr>
        <p:spPr>
          <a:xfrm>
            <a:off x="5255095" y="6078974"/>
            <a:ext cx="6795450" cy="415498"/>
          </a:xfrm>
          <a:prstGeom prst="rect">
            <a:avLst/>
          </a:prstGeom>
        </p:spPr>
        <p:txBody>
          <a:bodyPr wrap="none">
            <a:spAutoFit/>
          </a:bodyPr>
          <a:lstStyle/>
          <a:p>
            <a:r>
              <a:rPr lang="en-US" sz="1050" dirty="0" err="1"/>
              <a:t>Ruiter</a:t>
            </a:r>
            <a:r>
              <a:rPr lang="en-US" sz="1050" dirty="0"/>
              <a:t> C. (Published on March 22, 2021). Sunset on Semi Truck. Free to use under the </a:t>
            </a:r>
            <a:r>
              <a:rPr lang="en-US" sz="1050" dirty="0" err="1"/>
              <a:t>Unsplash</a:t>
            </a:r>
            <a:r>
              <a:rPr lang="en-US" sz="1050" dirty="0"/>
              <a:t> License. </a:t>
            </a:r>
          </a:p>
          <a:p>
            <a:r>
              <a:rPr lang="en-US" sz="1050" dirty="0"/>
              <a:t>https://unsplash.com/photos/EmEQ6kK_5P0</a:t>
            </a:r>
            <a:endParaRPr lang="ru-RU" sz="1050" dirty="0"/>
          </a:p>
        </p:txBody>
      </p:sp>
    </p:spTree>
    <p:extLst>
      <p:ext uri="{BB962C8B-B14F-4D97-AF65-F5344CB8AC3E}">
        <p14:creationId xmlns:p14="http://schemas.microsoft.com/office/powerpoint/2010/main" val="3825003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Объект 4"/>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b="41243"/>
          <a:stretch/>
        </p:blipFill>
        <p:spPr>
          <a:xfrm>
            <a:off x="0" y="3616036"/>
            <a:ext cx="12192000" cy="3241964"/>
          </a:xfrm>
        </p:spPr>
      </p:pic>
      <p:sp>
        <p:nvSpPr>
          <p:cNvPr id="4" name="Прямоугольник 3"/>
          <p:cNvSpPr/>
          <p:nvPr/>
        </p:nvSpPr>
        <p:spPr>
          <a:xfrm>
            <a:off x="889461" y="241069"/>
            <a:ext cx="10933806" cy="2585323"/>
          </a:xfrm>
          <a:prstGeom prst="rect">
            <a:avLst/>
          </a:prstGeom>
        </p:spPr>
        <p:txBody>
          <a:bodyPr wrap="square">
            <a:spAutoFit/>
          </a:bodyPr>
          <a:lstStyle/>
          <a:p>
            <a:pPr algn="just" hangingPunct="0">
              <a:spcAft>
                <a:spcPts val="0"/>
              </a:spcAft>
            </a:pPr>
            <a:r>
              <a:rPr lang="en-US" dirty="0" err="1">
                <a:latin typeface="Times New Roman" panose="02020603050405020304" pitchFamily="18" charset="0"/>
                <a:ea typeface="Times New Roman" panose="02020603050405020304" pitchFamily="18" charset="0"/>
              </a:rPr>
              <a:t>Quvur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yo'llari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deyarli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cheksizdir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chunki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quruqlikda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suv</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ostida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yotqizilishi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mumkin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neft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mahsulotlari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kabi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suyuqliklarni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uzoq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masofalarga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tejamkorlik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ko‘chirishni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maqsad</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gaz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quvuri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Albertani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Sarniya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Kanada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bog'laydi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uzunligi</a:t>
            </a:r>
            <a:r>
              <a:rPr lang="en-US" dirty="0">
                <a:latin typeface="Times New Roman" panose="02020603050405020304" pitchFamily="18" charset="0"/>
                <a:ea typeface="Times New Roman" panose="02020603050405020304" pitchFamily="18" charset="0"/>
              </a:rPr>
              <a:t> 2911 km. </a:t>
            </a:r>
            <a:r>
              <a:rPr lang="en-US" dirty="0" err="1">
                <a:latin typeface="Times New Roman" panose="02020603050405020304" pitchFamily="18" charset="0"/>
                <a:ea typeface="Times New Roman" panose="02020603050405020304" pitchFamily="18" charset="0"/>
              </a:rPr>
              <a:t>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neft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quvuri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Transibir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Sharqiy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Sibirdagi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Rossiyaning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Arktika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neft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konlaridan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G'arbiy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Evropagacha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bo'lgan</a:t>
            </a:r>
            <a:r>
              <a:rPr lang="en-US" dirty="0">
                <a:latin typeface="Times New Roman" panose="02020603050405020304" pitchFamily="18" charset="0"/>
                <a:ea typeface="Times New Roman" panose="02020603050405020304" pitchFamily="18" charset="0"/>
              </a:rPr>
              <a:t> 9344 km </a:t>
            </a:r>
            <a:r>
              <a:rPr lang="en-US" dirty="0" err="1">
                <a:latin typeface="Times New Roman" panose="02020603050405020304" pitchFamily="18" charset="0"/>
                <a:ea typeface="Times New Roman" panose="02020603050405020304" pitchFamily="18" charset="0"/>
              </a:rPr>
              <a:t>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ortiq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davom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etadi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Jismoniy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cheklovlar</a:t>
            </a:r>
            <a:r>
              <a:rPr lang="en-US" dirty="0">
                <a:latin typeface="Times New Roman" panose="02020603050405020304" pitchFamily="18" charset="0"/>
                <a:ea typeface="Times New Roman" panose="02020603050405020304" pitchFamily="18" charset="0"/>
              </a:rPr>
              <a:t> past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arktik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muhitda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landshaft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pergelisolni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ichiga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Quvurlarni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xarajatlari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diametrga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qarab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o'zgaradi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suyuqliklarning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masofasi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yopishqoqligi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mutanosib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ravishda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oshadi</a:t>
            </a:r>
            <a:r>
              <a:rPr lang="en-US" dirty="0">
                <a:latin typeface="Times New Roman" panose="02020603050405020304" pitchFamily="18" charset="0"/>
                <a:ea typeface="Times New Roman" panose="02020603050405020304" pitchFamily="18" charset="0"/>
              </a:rPr>
              <a:t> (past </a:t>
            </a:r>
            <a:r>
              <a:rPr lang="en-US" dirty="0" err="1">
                <a:latin typeface="Times New Roman" panose="02020603050405020304" pitchFamily="18" charset="0"/>
                <a:ea typeface="Times New Roman" panose="02020603050405020304" pitchFamily="18" charset="0"/>
              </a:rPr>
              <a:t>yopishqoqlikdagi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gazdan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yuqori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viskoziteli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moygacha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Uzunligi</a:t>
            </a:r>
            <a:r>
              <a:rPr lang="en-US" dirty="0">
                <a:latin typeface="Times New Roman" panose="02020603050405020304" pitchFamily="18" charset="0"/>
                <a:ea typeface="Times New Roman" panose="02020603050405020304" pitchFamily="18" charset="0"/>
              </a:rPr>
              <a:t> 1300 km </a:t>
            </a:r>
            <a:r>
              <a:rPr lang="en-US" dirty="0" err="1">
                <a:latin typeface="Times New Roman" panose="02020603050405020304" pitchFamily="18" charset="0"/>
                <a:ea typeface="Times New Roman" panose="02020603050405020304" pitchFamily="18" charset="0"/>
              </a:rPr>
              <a:t>bo'lgan</a:t>
            </a:r>
            <a:r>
              <a:rPr lang="en-US" dirty="0">
                <a:latin typeface="Times New Roman" panose="02020603050405020304" pitchFamily="18" charset="0"/>
                <a:ea typeface="Times New Roman" panose="02020603050405020304" pitchFamily="18" charset="0"/>
              </a:rPr>
              <a:t> Trans Alaskan </a:t>
            </a:r>
            <a:r>
              <a:rPr lang="en-US" dirty="0" err="1">
                <a:latin typeface="Times New Roman" panose="02020603050405020304" pitchFamily="18" charset="0"/>
                <a:ea typeface="Times New Roman" panose="02020603050405020304" pitchFamily="18" charset="0"/>
              </a:rPr>
              <a:t>quvuri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qiyin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sharoitlarda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qurilgan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yo'lining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qismida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ustida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kerak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Quvur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terminallari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muhim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ahamiyatga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chunki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neftni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qayta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zavodlari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portlarga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keladi</a:t>
            </a:r>
            <a:r>
              <a:rPr lang="en-US" dirty="0">
                <a:latin typeface="Times New Roman" panose="02020603050405020304" pitchFamily="18" charset="0"/>
                <a:ea typeface="Times New Roman" panose="02020603050405020304" pitchFamily="18" charset="0"/>
              </a:rPr>
              <a:t>.</a:t>
            </a:r>
            <a:endParaRPr lang="ru-RU" dirty="0">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4951412" y="3073526"/>
            <a:ext cx="6871855" cy="461665"/>
          </a:xfrm>
          <a:prstGeom prst="rect">
            <a:avLst/>
          </a:prstGeom>
        </p:spPr>
        <p:txBody>
          <a:bodyPr wrap="square">
            <a:spAutoFit/>
          </a:bodyPr>
          <a:lstStyle/>
          <a:p>
            <a:pPr algn="r"/>
            <a:r>
              <a:rPr lang="ru-RU" sz="1200" dirty="0">
                <a:solidFill>
                  <a:schemeClr val="tx2">
                    <a:lumMod val="60000"/>
                    <a:lumOff val="40000"/>
                  </a:schemeClr>
                </a:solidFill>
              </a:rPr>
              <a:t>CHUTTERSNAP.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May</a:t>
            </a:r>
            <a:r>
              <a:rPr lang="ru-RU" sz="1200" dirty="0">
                <a:solidFill>
                  <a:schemeClr val="tx2">
                    <a:lumMod val="60000"/>
                    <a:lumOff val="40000"/>
                  </a:schemeClr>
                </a:solidFill>
              </a:rPr>
              <a:t> 10, 2017). </a:t>
            </a:r>
            <a:r>
              <a:rPr lang="ru-RU" sz="1200" dirty="0" err="1" smtClean="0">
                <a:solidFill>
                  <a:schemeClr val="tx2">
                    <a:lumMod val="60000"/>
                    <a:lumOff val="40000"/>
                  </a:schemeClr>
                </a:solidFill>
              </a:rPr>
              <a:t>Busy</a:t>
            </a:r>
            <a:r>
              <a:rPr lang="ru-RU" sz="1200" dirty="0" smtClean="0">
                <a:solidFill>
                  <a:schemeClr val="tx2">
                    <a:lumMod val="60000"/>
                    <a:lumOff val="40000"/>
                  </a:schemeClr>
                </a:solidFill>
              </a:rPr>
              <a:t> </a:t>
            </a:r>
            <a:r>
              <a:rPr lang="ru-RU" sz="1200" dirty="0" err="1">
                <a:solidFill>
                  <a:schemeClr val="tx2">
                    <a:lumMod val="60000"/>
                    <a:lumOff val="40000"/>
                  </a:schemeClr>
                </a:solidFill>
              </a:rPr>
              <a:t>cargo</a:t>
            </a:r>
            <a:r>
              <a:rPr lang="ru-RU" sz="1200" dirty="0">
                <a:solidFill>
                  <a:schemeClr val="tx2">
                    <a:lumMod val="60000"/>
                    <a:lumOff val="40000"/>
                  </a:schemeClr>
                </a:solidFill>
              </a:rPr>
              <a:t> </a:t>
            </a:r>
            <a:r>
              <a:rPr lang="ru-RU" sz="1200" dirty="0" err="1">
                <a:solidFill>
                  <a:schemeClr val="tx2">
                    <a:lumMod val="60000"/>
                    <a:lumOff val="40000"/>
                  </a:schemeClr>
                </a:solidFill>
              </a:rPr>
              <a:t>port</a:t>
            </a:r>
            <a:r>
              <a:rPr lang="ru-RU" sz="1200" dirty="0">
                <a:solidFill>
                  <a:schemeClr val="tx2">
                    <a:lumMod val="60000"/>
                    <a:lumOff val="40000"/>
                  </a:schemeClr>
                </a:solidFill>
              </a:rPr>
              <a:t>. </a:t>
            </a:r>
            <a:endParaRPr lang="en-US" sz="1200" dirty="0" smtClean="0">
              <a:solidFill>
                <a:schemeClr val="tx2">
                  <a:lumMod val="60000"/>
                  <a:lumOff val="40000"/>
                </a:schemeClr>
              </a:solidFill>
            </a:endParaRPr>
          </a:p>
          <a:p>
            <a:pPr algn="r"/>
            <a:r>
              <a:rPr lang="ru-RU" sz="1200" dirty="0" err="1" smtClean="0">
                <a:solidFill>
                  <a:schemeClr val="tx2">
                    <a:lumMod val="60000"/>
                    <a:lumOff val="40000"/>
                  </a:schemeClr>
                </a:solidFill>
              </a:rPr>
              <a:t>Free</a:t>
            </a:r>
            <a:r>
              <a:rPr lang="ru-RU" sz="1200" dirty="0" smtClean="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https://unsplash.com/photos/eqwFWHfQipg</a:t>
            </a:r>
          </a:p>
        </p:txBody>
      </p:sp>
    </p:spTree>
    <p:extLst>
      <p:ext uri="{BB962C8B-B14F-4D97-AF65-F5344CB8AC3E}">
        <p14:creationId xmlns:p14="http://schemas.microsoft.com/office/powerpoint/2010/main" val="2336059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399011" y="536625"/>
            <a:ext cx="11593484" cy="5078313"/>
          </a:xfrm>
          <a:prstGeom prst="rect">
            <a:avLst/>
          </a:prstGeom>
        </p:spPr>
        <p:txBody>
          <a:bodyPr wrap="square">
            <a:spAutoFit/>
          </a:bodyPr>
          <a:lstStyle/>
          <a:p>
            <a:r>
              <a:rPr lang="ru-RU" dirty="0" err="1"/>
              <a:t>Dengiz</a:t>
            </a:r>
            <a:r>
              <a:rPr lang="ru-RU" dirty="0"/>
              <a:t> </a:t>
            </a:r>
            <a:r>
              <a:rPr lang="ru-RU" dirty="0" err="1"/>
              <a:t>transporti</a:t>
            </a:r>
            <a:endParaRPr lang="ru-RU" dirty="0"/>
          </a:p>
          <a:p>
            <a:r>
              <a:rPr lang="ru-RU" dirty="0" err="1"/>
              <a:t>Suzuvchanlik</a:t>
            </a:r>
            <a:r>
              <a:rPr lang="ru-RU" dirty="0"/>
              <a:t> </a:t>
            </a:r>
            <a:r>
              <a:rPr lang="ru-RU" dirty="0" err="1"/>
              <a:t>va</a:t>
            </a:r>
            <a:r>
              <a:rPr lang="ru-RU" dirty="0"/>
              <a:t> </a:t>
            </a:r>
            <a:r>
              <a:rPr lang="ru-RU" dirty="0" err="1"/>
              <a:t>cheklangan</a:t>
            </a:r>
            <a:r>
              <a:rPr lang="ru-RU" dirty="0"/>
              <a:t> </a:t>
            </a:r>
            <a:r>
              <a:rPr lang="ru-RU" dirty="0" err="1"/>
              <a:t>ishqalanish</a:t>
            </a:r>
            <a:r>
              <a:rPr lang="ru-RU" dirty="0"/>
              <a:t> </a:t>
            </a:r>
            <a:r>
              <a:rPr lang="ru-RU" dirty="0" err="1"/>
              <a:t>kabi</a:t>
            </a:r>
            <a:r>
              <a:rPr lang="ru-RU" dirty="0"/>
              <a:t> </a:t>
            </a:r>
            <a:r>
              <a:rPr lang="ru-RU" dirty="0" err="1"/>
              <a:t>jismoniy</a:t>
            </a:r>
            <a:r>
              <a:rPr lang="ru-RU" dirty="0"/>
              <a:t> </a:t>
            </a:r>
            <a:r>
              <a:rPr lang="ru-RU" dirty="0" err="1"/>
              <a:t>xususiyatlar</a:t>
            </a:r>
            <a:r>
              <a:rPr lang="ru-RU" dirty="0"/>
              <a:t> </a:t>
            </a:r>
            <a:r>
              <a:rPr lang="ru-RU" dirty="0" err="1"/>
              <a:t>bilan</a:t>
            </a:r>
            <a:r>
              <a:rPr lang="ru-RU" dirty="0"/>
              <a:t> </a:t>
            </a:r>
            <a:r>
              <a:rPr lang="ru-RU" dirty="0" err="1"/>
              <a:t>dengiz</a:t>
            </a:r>
            <a:r>
              <a:rPr lang="ru-RU" dirty="0"/>
              <a:t> </a:t>
            </a:r>
            <a:r>
              <a:rPr lang="ru-RU" dirty="0" err="1"/>
              <a:t>transporti</a:t>
            </a:r>
            <a:r>
              <a:rPr lang="ru-RU" dirty="0"/>
              <a:t> </a:t>
            </a:r>
            <a:r>
              <a:rPr lang="ru-RU" dirty="0" err="1"/>
              <a:t>katta</a:t>
            </a:r>
            <a:r>
              <a:rPr lang="ru-RU" dirty="0"/>
              <a:t> </a:t>
            </a:r>
            <a:r>
              <a:rPr lang="ru-RU" dirty="0" err="1"/>
              <a:t>hajmdagi</a:t>
            </a:r>
            <a:r>
              <a:rPr lang="ru-RU" dirty="0"/>
              <a:t> </a:t>
            </a:r>
            <a:r>
              <a:rPr lang="ru-RU" dirty="0" err="1"/>
              <a:t>yuklarni</a:t>
            </a:r>
            <a:r>
              <a:rPr lang="ru-RU" dirty="0"/>
              <a:t> </a:t>
            </a:r>
            <a:r>
              <a:rPr lang="ru-RU" dirty="0" err="1"/>
              <a:t>uzoq</a:t>
            </a:r>
            <a:r>
              <a:rPr lang="ru-RU" dirty="0"/>
              <a:t> </a:t>
            </a:r>
            <a:r>
              <a:rPr lang="ru-RU" dirty="0" err="1"/>
              <a:t>masofalarga</a:t>
            </a:r>
            <a:r>
              <a:rPr lang="ru-RU" dirty="0"/>
              <a:t> </a:t>
            </a:r>
            <a:r>
              <a:rPr lang="ru-RU" dirty="0" err="1"/>
              <a:t>tashishning</a:t>
            </a:r>
            <a:r>
              <a:rPr lang="ru-RU" dirty="0"/>
              <a:t> </a:t>
            </a:r>
            <a:r>
              <a:rPr lang="ru-RU" dirty="0" err="1"/>
              <a:t>eng</a:t>
            </a:r>
            <a:r>
              <a:rPr lang="ru-RU" dirty="0"/>
              <a:t> </a:t>
            </a:r>
            <a:r>
              <a:rPr lang="ru-RU" dirty="0" err="1"/>
              <a:t>samarali</a:t>
            </a:r>
            <a:r>
              <a:rPr lang="ru-RU" dirty="0"/>
              <a:t> </a:t>
            </a:r>
            <a:r>
              <a:rPr lang="ru-RU" dirty="0" err="1"/>
              <a:t>usuli</a:t>
            </a:r>
            <a:r>
              <a:rPr lang="ru-RU" dirty="0"/>
              <a:t> </a:t>
            </a:r>
            <a:r>
              <a:rPr lang="ru-RU" dirty="0" err="1"/>
              <a:t>hisoblanadi</a:t>
            </a:r>
            <a:r>
              <a:rPr lang="ru-RU" dirty="0"/>
              <a:t>. </a:t>
            </a:r>
            <a:r>
              <a:rPr lang="ru-RU" dirty="0" err="1"/>
              <a:t>Asosiy</a:t>
            </a:r>
            <a:r>
              <a:rPr lang="ru-RU" dirty="0"/>
              <a:t> </a:t>
            </a:r>
            <a:r>
              <a:rPr lang="ru-RU" dirty="0" err="1"/>
              <a:t>dengiz</a:t>
            </a:r>
            <a:r>
              <a:rPr lang="ru-RU" dirty="0"/>
              <a:t> </a:t>
            </a:r>
            <a:r>
              <a:rPr lang="ru-RU" dirty="0" err="1"/>
              <a:t>yo'llari</a:t>
            </a:r>
            <a:r>
              <a:rPr lang="ru-RU" dirty="0"/>
              <a:t> </a:t>
            </a:r>
            <a:r>
              <a:rPr lang="ru-RU" dirty="0" err="1"/>
              <a:t>okeanlar</a:t>
            </a:r>
            <a:r>
              <a:rPr lang="ru-RU" dirty="0"/>
              <a:t>, </a:t>
            </a:r>
            <a:r>
              <a:rPr lang="ru-RU" dirty="0" err="1"/>
              <a:t>qirg'oqlar</a:t>
            </a:r>
            <a:r>
              <a:rPr lang="ru-RU" dirty="0"/>
              <a:t>, </a:t>
            </a:r>
            <a:r>
              <a:rPr lang="ru-RU" dirty="0" err="1"/>
              <a:t>dengizlar</a:t>
            </a:r>
            <a:r>
              <a:rPr lang="ru-RU" dirty="0"/>
              <a:t>, </a:t>
            </a:r>
            <a:r>
              <a:rPr lang="ru-RU" dirty="0" err="1"/>
              <a:t>ko'llar</a:t>
            </a:r>
            <a:r>
              <a:rPr lang="ru-RU" dirty="0"/>
              <a:t>, </a:t>
            </a:r>
            <a:r>
              <a:rPr lang="ru-RU" dirty="0" err="1"/>
              <a:t>daryolar</a:t>
            </a:r>
            <a:r>
              <a:rPr lang="ru-RU" dirty="0"/>
              <a:t> </a:t>
            </a:r>
            <a:r>
              <a:rPr lang="ru-RU" dirty="0" err="1"/>
              <a:t>va</a:t>
            </a:r>
            <a:r>
              <a:rPr lang="ru-RU" dirty="0"/>
              <a:t> </a:t>
            </a:r>
            <a:r>
              <a:rPr lang="ru-RU" dirty="0" err="1"/>
              <a:t>kanallardan</a:t>
            </a:r>
            <a:r>
              <a:rPr lang="ru-RU" dirty="0"/>
              <a:t> </a:t>
            </a:r>
            <a:r>
              <a:rPr lang="ru-RU" dirty="0" err="1"/>
              <a:t>iborat</a:t>
            </a:r>
            <a:r>
              <a:rPr lang="ru-RU" dirty="0"/>
              <a:t>. </a:t>
            </a:r>
            <a:r>
              <a:rPr lang="ru-RU" dirty="0" err="1"/>
              <a:t>Biroq</a:t>
            </a:r>
            <a:r>
              <a:rPr lang="ru-RU" dirty="0"/>
              <a:t>, </a:t>
            </a:r>
            <a:r>
              <a:rPr lang="ru-RU" dirty="0" err="1"/>
              <a:t>iqtisodiy</a:t>
            </a:r>
            <a:r>
              <a:rPr lang="ru-RU" dirty="0"/>
              <a:t> </a:t>
            </a:r>
            <a:r>
              <a:rPr lang="ru-RU" dirty="0" err="1"/>
              <a:t>faoliyatning</a:t>
            </a:r>
            <a:r>
              <a:rPr lang="ru-RU" dirty="0"/>
              <a:t> </a:t>
            </a:r>
            <a:r>
              <a:rPr lang="ru-RU" dirty="0" err="1"/>
              <a:t>joylashuvi</a:t>
            </a:r>
            <a:r>
              <a:rPr lang="ru-RU" dirty="0"/>
              <a:t> </a:t>
            </a:r>
            <a:r>
              <a:rPr lang="ru-RU" dirty="0" err="1"/>
              <a:t>tufayli</a:t>
            </a:r>
            <a:r>
              <a:rPr lang="ru-RU" dirty="0"/>
              <a:t> </a:t>
            </a:r>
            <a:r>
              <a:rPr lang="ru-RU" dirty="0" err="1"/>
              <a:t>dengiz</a:t>
            </a:r>
            <a:r>
              <a:rPr lang="ru-RU" dirty="0"/>
              <a:t> </a:t>
            </a:r>
            <a:r>
              <a:rPr lang="ru-RU" dirty="0" err="1"/>
              <a:t>aylanishi</a:t>
            </a:r>
            <a:r>
              <a:rPr lang="ru-RU" dirty="0"/>
              <a:t> </a:t>
            </a:r>
            <a:r>
              <a:rPr lang="ru-RU" dirty="0" err="1"/>
              <a:t>dengiz</a:t>
            </a:r>
            <a:r>
              <a:rPr lang="ru-RU" dirty="0"/>
              <a:t> </a:t>
            </a:r>
            <a:r>
              <a:rPr lang="ru-RU" dirty="0" err="1"/>
              <a:t>makonining</a:t>
            </a:r>
            <a:r>
              <a:rPr lang="ru-RU" dirty="0"/>
              <a:t> </a:t>
            </a:r>
            <a:r>
              <a:rPr lang="ru-RU" dirty="0" err="1"/>
              <a:t>muayyan</a:t>
            </a:r>
            <a:r>
              <a:rPr lang="ru-RU" dirty="0"/>
              <a:t> </a:t>
            </a:r>
            <a:r>
              <a:rPr lang="ru-RU" dirty="0" err="1"/>
              <a:t>qismlarida</a:t>
            </a:r>
            <a:r>
              <a:rPr lang="ru-RU" dirty="0"/>
              <a:t>, </a:t>
            </a:r>
            <a:r>
              <a:rPr lang="ru-RU" dirty="0" err="1"/>
              <a:t>xususan</a:t>
            </a:r>
            <a:r>
              <a:rPr lang="ru-RU" dirty="0"/>
              <a:t>, </a:t>
            </a:r>
            <a:r>
              <a:rPr lang="ru-RU" dirty="0" err="1"/>
              <a:t>Shimoliy</a:t>
            </a:r>
            <a:r>
              <a:rPr lang="ru-RU" dirty="0"/>
              <a:t> </a:t>
            </a:r>
            <a:r>
              <a:rPr lang="ru-RU" dirty="0" err="1"/>
              <a:t>Atlantika</a:t>
            </a:r>
            <a:r>
              <a:rPr lang="ru-RU" dirty="0"/>
              <a:t> </a:t>
            </a:r>
            <a:r>
              <a:rPr lang="ru-RU" dirty="0" err="1"/>
              <a:t>va</a:t>
            </a:r>
            <a:r>
              <a:rPr lang="ru-RU" dirty="0"/>
              <a:t> </a:t>
            </a:r>
            <a:r>
              <a:rPr lang="ru-RU" dirty="0" err="1"/>
              <a:t>Shimoliy</a:t>
            </a:r>
            <a:r>
              <a:rPr lang="ru-RU" dirty="0"/>
              <a:t> </a:t>
            </a:r>
            <a:r>
              <a:rPr lang="ru-RU" dirty="0" err="1"/>
              <a:t>Tinch</a:t>
            </a:r>
            <a:r>
              <a:rPr lang="ru-RU" dirty="0"/>
              <a:t> </a:t>
            </a:r>
            <a:r>
              <a:rPr lang="ru-RU" dirty="0" err="1"/>
              <a:t>okeani</a:t>
            </a:r>
            <a:r>
              <a:rPr lang="ru-RU" dirty="0"/>
              <a:t> </a:t>
            </a:r>
            <a:r>
              <a:rPr lang="ru-RU" dirty="0" err="1"/>
              <a:t>ustida</a:t>
            </a:r>
            <a:r>
              <a:rPr lang="ru-RU" dirty="0"/>
              <a:t> </a:t>
            </a:r>
            <a:r>
              <a:rPr lang="ru-RU" dirty="0" err="1"/>
              <a:t>sodir</a:t>
            </a:r>
            <a:r>
              <a:rPr lang="ru-RU" dirty="0"/>
              <a:t> </a:t>
            </a:r>
            <a:r>
              <a:rPr lang="ru-RU" dirty="0" err="1"/>
              <a:t>bo'ladi</a:t>
            </a:r>
            <a:r>
              <a:rPr lang="ru-RU" dirty="0"/>
              <a:t>. </a:t>
            </a:r>
            <a:r>
              <a:rPr lang="ru-RU" dirty="0" err="1"/>
              <a:t>Kanallar</a:t>
            </a:r>
            <a:r>
              <a:rPr lang="ru-RU" dirty="0"/>
              <a:t>, </a:t>
            </a:r>
            <a:r>
              <a:rPr lang="ru-RU" dirty="0" err="1"/>
              <a:t>qulflar</a:t>
            </a:r>
            <a:r>
              <a:rPr lang="ru-RU" dirty="0"/>
              <a:t> </a:t>
            </a:r>
            <a:r>
              <a:rPr lang="ru-RU" dirty="0" err="1"/>
              <a:t>va</a:t>
            </a:r>
            <a:r>
              <a:rPr lang="ru-RU" dirty="0"/>
              <a:t> </a:t>
            </a:r>
            <a:r>
              <a:rPr lang="ru-RU" dirty="0" err="1"/>
              <a:t>chuqurliklarni</a:t>
            </a:r>
            <a:r>
              <a:rPr lang="ru-RU" dirty="0"/>
              <a:t> </a:t>
            </a:r>
            <a:r>
              <a:rPr lang="ru-RU" dirty="0" err="1"/>
              <a:t>qurish</a:t>
            </a:r>
            <a:r>
              <a:rPr lang="ru-RU" dirty="0"/>
              <a:t>, </a:t>
            </a:r>
            <a:r>
              <a:rPr lang="ru-RU" dirty="0" err="1"/>
              <a:t>uning</a:t>
            </a:r>
            <a:r>
              <a:rPr lang="ru-RU" dirty="0"/>
              <a:t> </a:t>
            </a:r>
            <a:r>
              <a:rPr lang="ru-RU" dirty="0" err="1"/>
              <a:t>uzilishlarini</a:t>
            </a:r>
            <a:r>
              <a:rPr lang="ru-RU" dirty="0"/>
              <a:t> </a:t>
            </a:r>
            <a:r>
              <a:rPr lang="ru-RU" dirty="0" err="1"/>
              <a:t>kamaytirish</a:t>
            </a:r>
            <a:r>
              <a:rPr lang="ru-RU" dirty="0"/>
              <a:t> </a:t>
            </a:r>
            <a:r>
              <a:rPr lang="ru-RU" dirty="0" err="1"/>
              <a:t>orqali</a:t>
            </a:r>
            <a:r>
              <a:rPr lang="ru-RU" dirty="0"/>
              <a:t> </a:t>
            </a:r>
            <a:r>
              <a:rPr lang="ru-RU" dirty="0" err="1"/>
              <a:t>dengiz</a:t>
            </a:r>
            <a:r>
              <a:rPr lang="ru-RU" dirty="0"/>
              <a:t> </a:t>
            </a:r>
            <a:r>
              <a:rPr lang="ru-RU" dirty="0" err="1"/>
              <a:t>aylanishini</a:t>
            </a:r>
            <a:r>
              <a:rPr lang="ru-RU" dirty="0"/>
              <a:t> </a:t>
            </a:r>
            <a:r>
              <a:rPr lang="ru-RU" dirty="0" err="1"/>
              <a:t>engillashtirishga</a:t>
            </a:r>
            <a:r>
              <a:rPr lang="ru-RU" dirty="0"/>
              <a:t> </a:t>
            </a:r>
            <a:r>
              <a:rPr lang="ru-RU" dirty="0" err="1"/>
              <a:t>harakat</a:t>
            </a:r>
            <a:r>
              <a:rPr lang="ru-RU" dirty="0"/>
              <a:t> </a:t>
            </a:r>
            <a:r>
              <a:rPr lang="ru-RU" dirty="0" err="1"/>
              <a:t>qilmoqda</a:t>
            </a:r>
            <a:r>
              <a:rPr lang="ru-RU" dirty="0"/>
              <a:t>, </a:t>
            </a:r>
            <a:r>
              <a:rPr lang="ru-RU" dirty="0" err="1"/>
              <a:t>ammo</a:t>
            </a:r>
            <a:r>
              <a:rPr lang="ru-RU" dirty="0"/>
              <a:t> </a:t>
            </a:r>
            <a:r>
              <a:rPr lang="ru-RU" dirty="0" err="1"/>
              <a:t>bunday</a:t>
            </a:r>
            <a:r>
              <a:rPr lang="ru-RU" dirty="0"/>
              <a:t> </a:t>
            </a:r>
            <a:r>
              <a:rPr lang="ru-RU" dirty="0" err="1"/>
              <a:t>harakatlar</a:t>
            </a:r>
            <a:r>
              <a:rPr lang="ru-RU" dirty="0"/>
              <a:t> </a:t>
            </a:r>
            <a:r>
              <a:rPr lang="ru-RU" dirty="0" err="1"/>
              <a:t>juda</a:t>
            </a:r>
            <a:r>
              <a:rPr lang="ru-RU" dirty="0"/>
              <a:t> </a:t>
            </a:r>
            <a:r>
              <a:rPr lang="ru-RU" dirty="0" err="1"/>
              <a:t>qimmatga</a:t>
            </a:r>
            <a:r>
              <a:rPr lang="ru-RU" dirty="0"/>
              <a:t> </a:t>
            </a:r>
            <a:r>
              <a:rPr lang="ru-RU" dirty="0" err="1"/>
              <a:t>tushadi</a:t>
            </a:r>
            <a:r>
              <a:rPr lang="ru-RU" dirty="0"/>
              <a:t>. </a:t>
            </a:r>
            <a:r>
              <a:rPr lang="ru-RU" dirty="0" err="1"/>
              <a:t>Keng</a:t>
            </a:r>
            <a:r>
              <a:rPr lang="ru-RU" dirty="0"/>
              <a:t> </a:t>
            </a:r>
            <a:r>
              <a:rPr lang="ru-RU" dirty="0" err="1"/>
              <a:t>qamrovli</a:t>
            </a:r>
            <a:r>
              <a:rPr lang="ru-RU" dirty="0"/>
              <a:t> </a:t>
            </a:r>
            <a:r>
              <a:rPr lang="ru-RU" dirty="0" err="1"/>
              <a:t>ichki</a:t>
            </a:r>
            <a:r>
              <a:rPr lang="ru-RU" dirty="0"/>
              <a:t> </a:t>
            </a:r>
            <a:r>
              <a:rPr lang="ru-RU" dirty="0" err="1"/>
              <a:t>suv</a:t>
            </a:r>
            <a:r>
              <a:rPr lang="ru-RU" dirty="0"/>
              <a:t> </a:t>
            </a:r>
            <a:r>
              <a:rPr lang="ru-RU" dirty="0" err="1"/>
              <a:t>yoʻllari</a:t>
            </a:r>
            <a:r>
              <a:rPr lang="ru-RU" dirty="0"/>
              <a:t> </a:t>
            </a:r>
            <a:r>
              <a:rPr lang="ru-RU" dirty="0" err="1"/>
              <a:t>tizimlariga</a:t>
            </a:r>
            <a:r>
              <a:rPr lang="ru-RU" dirty="0"/>
              <a:t> </a:t>
            </a:r>
            <a:r>
              <a:rPr lang="ru-RU" dirty="0" err="1"/>
              <a:t>Gʻarbiy</a:t>
            </a:r>
            <a:r>
              <a:rPr lang="ru-RU" dirty="0"/>
              <a:t> </a:t>
            </a:r>
            <a:r>
              <a:rPr lang="ru-RU" dirty="0" err="1"/>
              <a:t>Yevropa</a:t>
            </a:r>
            <a:r>
              <a:rPr lang="ru-RU" dirty="0"/>
              <a:t>, </a:t>
            </a:r>
            <a:r>
              <a:rPr lang="ru-RU" dirty="0" err="1"/>
              <a:t>Volga</a:t>
            </a:r>
            <a:r>
              <a:rPr lang="ru-RU" dirty="0"/>
              <a:t>/</a:t>
            </a:r>
            <a:r>
              <a:rPr lang="ru-RU" dirty="0" err="1"/>
              <a:t>Don</a:t>
            </a:r>
            <a:r>
              <a:rPr lang="ru-RU" dirty="0"/>
              <a:t> </a:t>
            </a:r>
            <a:r>
              <a:rPr lang="ru-RU" dirty="0" err="1"/>
              <a:t>tizimi</a:t>
            </a:r>
            <a:r>
              <a:rPr lang="ru-RU" dirty="0"/>
              <a:t>, </a:t>
            </a:r>
            <a:r>
              <a:rPr lang="ru-RU" dirty="0" err="1"/>
              <a:t>Sent-Lorens</a:t>
            </a:r>
            <a:r>
              <a:rPr lang="ru-RU" dirty="0"/>
              <a:t>/</a:t>
            </a:r>
            <a:r>
              <a:rPr lang="ru-RU" dirty="0" err="1"/>
              <a:t>Buyuk</a:t>
            </a:r>
            <a:r>
              <a:rPr lang="ru-RU" dirty="0"/>
              <a:t> </a:t>
            </a:r>
            <a:r>
              <a:rPr lang="ru-RU" dirty="0" err="1"/>
              <a:t>koʻllar</a:t>
            </a:r>
            <a:r>
              <a:rPr lang="ru-RU" dirty="0"/>
              <a:t> </a:t>
            </a:r>
            <a:r>
              <a:rPr lang="ru-RU" dirty="0" err="1"/>
              <a:t>tizimi</a:t>
            </a:r>
            <a:r>
              <a:rPr lang="ru-RU" dirty="0"/>
              <a:t>, </a:t>
            </a:r>
            <a:r>
              <a:rPr lang="ru-RU" dirty="0" err="1"/>
              <a:t>Missisipi</a:t>
            </a:r>
            <a:r>
              <a:rPr lang="ru-RU" dirty="0"/>
              <a:t> </a:t>
            </a:r>
            <a:r>
              <a:rPr lang="ru-RU" dirty="0" err="1"/>
              <a:t>va</a:t>
            </a:r>
            <a:r>
              <a:rPr lang="ru-RU" dirty="0"/>
              <a:t> </a:t>
            </a:r>
            <a:r>
              <a:rPr lang="ru-RU" dirty="0" err="1"/>
              <a:t>uning</a:t>
            </a:r>
            <a:r>
              <a:rPr lang="ru-RU" dirty="0"/>
              <a:t> </a:t>
            </a:r>
            <a:r>
              <a:rPr lang="ru-RU" dirty="0" err="1"/>
              <a:t>irmoqlari</a:t>
            </a:r>
            <a:r>
              <a:rPr lang="ru-RU" dirty="0"/>
              <a:t>, </a:t>
            </a:r>
            <a:r>
              <a:rPr lang="ru-RU" dirty="0" err="1"/>
              <a:t>Amazonka</a:t>
            </a:r>
            <a:r>
              <a:rPr lang="ru-RU" dirty="0"/>
              <a:t>, </a:t>
            </a:r>
            <a:r>
              <a:rPr lang="ru-RU" dirty="0" err="1"/>
              <a:t>Panama</a:t>
            </a:r>
            <a:r>
              <a:rPr lang="ru-RU" dirty="0"/>
              <a:t>/</a:t>
            </a:r>
            <a:r>
              <a:rPr lang="ru-RU" dirty="0" err="1"/>
              <a:t>Paragvay</a:t>
            </a:r>
            <a:r>
              <a:rPr lang="ru-RU" dirty="0"/>
              <a:t> </a:t>
            </a:r>
            <a:r>
              <a:rPr lang="ru-RU" dirty="0" err="1"/>
              <a:t>va</a:t>
            </a:r>
            <a:r>
              <a:rPr lang="ru-RU" dirty="0"/>
              <a:t> </a:t>
            </a:r>
            <a:r>
              <a:rPr lang="ru-RU" dirty="0" err="1"/>
              <a:t>Xitoyning</a:t>
            </a:r>
            <a:r>
              <a:rPr lang="ru-RU" dirty="0"/>
              <a:t> </a:t>
            </a:r>
            <a:r>
              <a:rPr lang="ru-RU" dirty="0" err="1"/>
              <a:t>ichki</a:t>
            </a:r>
            <a:r>
              <a:rPr lang="ru-RU" dirty="0"/>
              <a:t> </a:t>
            </a:r>
            <a:r>
              <a:rPr lang="ru-RU" dirty="0" err="1"/>
              <a:t>hududlari</a:t>
            </a:r>
            <a:r>
              <a:rPr lang="ru-RU" dirty="0"/>
              <a:t> </a:t>
            </a:r>
            <a:r>
              <a:rPr lang="ru-RU" dirty="0" err="1"/>
              <a:t>kiradi</a:t>
            </a:r>
            <a:r>
              <a:rPr lang="ru-RU" dirty="0"/>
              <a:t>.</a:t>
            </a:r>
          </a:p>
          <a:p>
            <a:endParaRPr lang="ru-RU" dirty="0"/>
          </a:p>
          <a:p>
            <a:r>
              <a:rPr lang="ru-RU" dirty="0" err="1"/>
              <a:t>Dengiz</a:t>
            </a:r>
            <a:r>
              <a:rPr lang="ru-RU" dirty="0"/>
              <a:t> </a:t>
            </a:r>
            <a:r>
              <a:rPr lang="ru-RU" dirty="0" err="1"/>
              <a:t>transporti</a:t>
            </a:r>
            <a:r>
              <a:rPr lang="ru-RU" dirty="0"/>
              <a:t> </a:t>
            </a:r>
            <a:r>
              <a:rPr lang="ru-RU" dirty="0" err="1"/>
              <a:t>yuqori</a:t>
            </a:r>
            <a:r>
              <a:rPr lang="ru-RU" dirty="0"/>
              <a:t> </a:t>
            </a:r>
            <a:r>
              <a:rPr lang="ru-RU" dirty="0" err="1"/>
              <a:t>terminal</a:t>
            </a:r>
            <a:r>
              <a:rPr lang="ru-RU" dirty="0"/>
              <a:t> </a:t>
            </a:r>
            <a:r>
              <a:rPr lang="ru-RU" dirty="0" err="1"/>
              <a:t>xarajatlariga</a:t>
            </a:r>
            <a:r>
              <a:rPr lang="ru-RU" dirty="0"/>
              <a:t> </a:t>
            </a:r>
            <a:r>
              <a:rPr lang="ru-RU" dirty="0" err="1"/>
              <a:t>ega</a:t>
            </a:r>
            <a:r>
              <a:rPr lang="ru-RU" dirty="0"/>
              <a:t>, </a:t>
            </a:r>
            <a:r>
              <a:rPr lang="ru-RU" dirty="0" err="1"/>
              <a:t>chunki</a:t>
            </a:r>
            <a:r>
              <a:rPr lang="ru-RU" dirty="0"/>
              <a:t> </a:t>
            </a:r>
            <a:r>
              <a:rPr lang="ru-RU" dirty="0" err="1"/>
              <a:t>port</a:t>
            </a:r>
            <a:r>
              <a:rPr lang="ru-RU" dirty="0"/>
              <a:t> </a:t>
            </a:r>
            <a:r>
              <a:rPr lang="ru-RU" dirty="0" err="1"/>
              <a:t>infratuzilmalarini</a:t>
            </a:r>
            <a:r>
              <a:rPr lang="ru-RU" dirty="0"/>
              <a:t> </a:t>
            </a:r>
            <a:r>
              <a:rPr lang="ru-RU" dirty="0" err="1"/>
              <a:t>qurish</a:t>
            </a:r>
            <a:r>
              <a:rPr lang="ru-RU" dirty="0"/>
              <a:t>, </a:t>
            </a:r>
            <a:r>
              <a:rPr lang="ru-RU" dirty="0" err="1"/>
              <a:t>saqlash</a:t>
            </a:r>
            <a:r>
              <a:rPr lang="ru-RU" dirty="0"/>
              <a:t> </a:t>
            </a:r>
            <a:r>
              <a:rPr lang="ru-RU" dirty="0" err="1"/>
              <a:t>va</a:t>
            </a:r>
            <a:r>
              <a:rPr lang="ru-RU" dirty="0"/>
              <a:t> </a:t>
            </a:r>
            <a:r>
              <a:rPr lang="ru-RU" dirty="0" err="1"/>
              <a:t>ishlatish</a:t>
            </a:r>
            <a:r>
              <a:rPr lang="ru-RU" dirty="0"/>
              <a:t> </a:t>
            </a:r>
            <a:r>
              <a:rPr lang="ru-RU" dirty="0" err="1"/>
              <a:t>eng</a:t>
            </a:r>
            <a:r>
              <a:rPr lang="ru-RU" dirty="0"/>
              <a:t> </a:t>
            </a:r>
            <a:r>
              <a:rPr lang="ru-RU" dirty="0" err="1"/>
              <a:t>qimmat</a:t>
            </a:r>
            <a:r>
              <a:rPr lang="ru-RU" dirty="0"/>
              <a:t> </a:t>
            </a:r>
            <a:r>
              <a:rPr lang="ru-RU" dirty="0" err="1"/>
              <a:t>hisoblanadi</a:t>
            </a:r>
            <a:r>
              <a:rPr lang="ru-RU" dirty="0"/>
              <a:t>. </a:t>
            </a:r>
            <a:r>
              <a:rPr lang="ru-RU" dirty="0" err="1"/>
              <a:t>Ushbu</a:t>
            </a:r>
            <a:r>
              <a:rPr lang="ru-RU" dirty="0"/>
              <a:t> </a:t>
            </a:r>
            <a:r>
              <a:rPr lang="ru-RU" dirty="0" err="1"/>
              <a:t>yuqori</a:t>
            </a:r>
            <a:r>
              <a:rPr lang="ru-RU" dirty="0"/>
              <a:t> </a:t>
            </a:r>
            <a:r>
              <a:rPr lang="ru-RU" dirty="0" err="1"/>
              <a:t>xarajatlar</a:t>
            </a:r>
            <a:r>
              <a:rPr lang="ru-RU" dirty="0"/>
              <a:t>, </a:t>
            </a:r>
            <a:r>
              <a:rPr lang="ru-RU" dirty="0" err="1"/>
              <a:t>shuningdek</a:t>
            </a:r>
            <a:r>
              <a:rPr lang="ru-RU" dirty="0"/>
              <a:t>, </a:t>
            </a:r>
            <a:r>
              <a:rPr lang="ru-RU" dirty="0" err="1"/>
              <a:t>kemalarni</a:t>
            </a:r>
            <a:r>
              <a:rPr lang="ru-RU" dirty="0"/>
              <a:t> </a:t>
            </a:r>
            <a:r>
              <a:rPr lang="ru-RU" dirty="0" err="1"/>
              <a:t>qurish</a:t>
            </a:r>
            <a:r>
              <a:rPr lang="ru-RU" dirty="0"/>
              <a:t>, </a:t>
            </a:r>
            <a:r>
              <a:rPr lang="ru-RU" dirty="0" err="1"/>
              <a:t>ishlatish</a:t>
            </a:r>
            <a:r>
              <a:rPr lang="ru-RU" dirty="0"/>
              <a:t> </a:t>
            </a:r>
            <a:r>
              <a:rPr lang="ru-RU" dirty="0" err="1"/>
              <a:t>va</a:t>
            </a:r>
            <a:r>
              <a:rPr lang="ru-RU" dirty="0"/>
              <a:t> </a:t>
            </a:r>
            <a:r>
              <a:rPr lang="ru-RU" dirty="0" err="1"/>
              <a:t>texnik</a:t>
            </a:r>
            <a:r>
              <a:rPr lang="ru-RU" dirty="0"/>
              <a:t> </a:t>
            </a:r>
            <a:r>
              <a:rPr lang="ru-RU" dirty="0" err="1"/>
              <a:t>xizmat</a:t>
            </a:r>
            <a:r>
              <a:rPr lang="ru-RU" dirty="0"/>
              <a:t> </a:t>
            </a:r>
            <a:r>
              <a:rPr lang="ru-RU" dirty="0" err="1"/>
              <a:t>ko'rsatish</a:t>
            </a:r>
            <a:r>
              <a:rPr lang="ru-RU" dirty="0"/>
              <a:t> </a:t>
            </a:r>
            <a:r>
              <a:rPr lang="ru-RU" dirty="0" err="1"/>
              <a:t>kapitalni</a:t>
            </a:r>
            <a:r>
              <a:rPr lang="ru-RU" dirty="0"/>
              <a:t> </a:t>
            </a:r>
            <a:r>
              <a:rPr lang="ru-RU" dirty="0" err="1"/>
              <a:t>ko'p</a:t>
            </a:r>
            <a:r>
              <a:rPr lang="ru-RU" dirty="0"/>
              <a:t> </a:t>
            </a:r>
            <a:r>
              <a:rPr lang="ru-RU" dirty="0" err="1"/>
              <a:t>talab</a:t>
            </a:r>
            <a:r>
              <a:rPr lang="ru-RU" dirty="0"/>
              <a:t> </a:t>
            </a:r>
            <a:r>
              <a:rPr lang="ru-RU" dirty="0" err="1"/>
              <a:t>qiladigan</a:t>
            </a:r>
            <a:r>
              <a:rPr lang="ru-RU" dirty="0"/>
              <a:t> </a:t>
            </a:r>
            <a:r>
              <a:rPr lang="ru-RU" dirty="0" err="1"/>
              <a:t>dengiz</a:t>
            </a:r>
            <a:r>
              <a:rPr lang="ru-RU" dirty="0"/>
              <a:t> </a:t>
            </a:r>
            <a:r>
              <a:rPr lang="ru-RU" dirty="0" err="1"/>
              <a:t>tashish</a:t>
            </a:r>
            <a:r>
              <a:rPr lang="ru-RU" dirty="0"/>
              <a:t> </a:t>
            </a:r>
            <a:r>
              <a:rPr lang="ru-RU" dirty="0" err="1"/>
              <a:t>bilan</a:t>
            </a:r>
            <a:r>
              <a:rPr lang="ru-RU" dirty="0"/>
              <a:t> </a:t>
            </a:r>
            <a:r>
              <a:rPr lang="ru-RU" dirty="0" err="1"/>
              <a:t>bog'liq</a:t>
            </a:r>
            <a:r>
              <a:rPr lang="ru-RU" dirty="0"/>
              <a:t>. </a:t>
            </a:r>
            <a:r>
              <a:rPr lang="ru-RU" dirty="0" err="1"/>
              <a:t>Dengiz</a:t>
            </a:r>
            <a:r>
              <a:rPr lang="ru-RU" dirty="0"/>
              <a:t> </a:t>
            </a:r>
            <a:r>
              <a:rPr lang="ru-RU" dirty="0" err="1"/>
              <a:t>transporti</a:t>
            </a:r>
            <a:r>
              <a:rPr lang="ru-RU" dirty="0"/>
              <a:t> </a:t>
            </a:r>
            <a:r>
              <a:rPr lang="ru-RU" dirty="0" err="1"/>
              <a:t>boshqa</a:t>
            </a:r>
            <a:r>
              <a:rPr lang="ru-RU" dirty="0"/>
              <a:t> </a:t>
            </a:r>
            <a:r>
              <a:rPr lang="ru-RU" dirty="0" err="1"/>
              <a:t>har</a:t>
            </a:r>
            <a:r>
              <a:rPr lang="ru-RU" dirty="0"/>
              <a:t> </a:t>
            </a:r>
            <a:r>
              <a:rPr lang="ru-RU" dirty="0" err="1"/>
              <a:t>qanday</a:t>
            </a:r>
            <a:r>
              <a:rPr lang="ru-RU" dirty="0"/>
              <a:t> </a:t>
            </a:r>
            <a:r>
              <a:rPr lang="ru-RU" dirty="0" err="1"/>
              <a:t>yo'ldan</a:t>
            </a:r>
            <a:r>
              <a:rPr lang="ru-RU" dirty="0"/>
              <a:t> </a:t>
            </a:r>
            <a:r>
              <a:rPr lang="ru-RU" dirty="0" err="1"/>
              <a:t>ko'ra</a:t>
            </a:r>
            <a:r>
              <a:rPr lang="ru-RU" dirty="0"/>
              <a:t> </a:t>
            </a:r>
            <a:r>
              <a:rPr lang="ru-RU" dirty="0" err="1"/>
              <a:t>ko'proq</a:t>
            </a:r>
            <a:r>
              <a:rPr lang="ru-RU" dirty="0"/>
              <a:t> </a:t>
            </a:r>
            <a:r>
              <a:rPr lang="ru-RU" dirty="0" err="1"/>
              <a:t>og'ir</a:t>
            </a:r>
            <a:r>
              <a:rPr lang="ru-RU" dirty="0"/>
              <a:t> </a:t>
            </a:r>
            <a:r>
              <a:rPr lang="ru-RU" dirty="0" err="1"/>
              <a:t>sanoat</a:t>
            </a:r>
            <a:r>
              <a:rPr lang="ru-RU" dirty="0"/>
              <a:t> </a:t>
            </a:r>
            <a:r>
              <a:rPr lang="ru-RU" dirty="0" err="1"/>
              <a:t>tarmoqlari</a:t>
            </a:r>
            <a:r>
              <a:rPr lang="ru-RU" dirty="0"/>
              <a:t>, </a:t>
            </a:r>
            <a:r>
              <a:rPr lang="ru-RU" dirty="0" err="1"/>
              <a:t>masalan</a:t>
            </a:r>
            <a:r>
              <a:rPr lang="ru-RU" dirty="0"/>
              <a:t>, </a:t>
            </a:r>
            <a:r>
              <a:rPr lang="ru-RU" dirty="0" err="1"/>
              <a:t>port</a:t>
            </a:r>
            <a:r>
              <a:rPr lang="ru-RU" dirty="0"/>
              <a:t> </a:t>
            </a:r>
            <a:r>
              <a:rPr lang="ru-RU" dirty="0" err="1"/>
              <a:t>maydonchalariga</a:t>
            </a:r>
            <a:r>
              <a:rPr lang="ru-RU" dirty="0"/>
              <a:t> </a:t>
            </a:r>
            <a:r>
              <a:rPr lang="ru-RU" dirty="0" err="1"/>
              <a:t>ulashgan</a:t>
            </a:r>
            <a:r>
              <a:rPr lang="ru-RU" dirty="0"/>
              <a:t> </a:t>
            </a:r>
            <a:r>
              <a:rPr lang="ru-RU" dirty="0" err="1"/>
              <a:t>po'lat</a:t>
            </a:r>
            <a:r>
              <a:rPr lang="ru-RU" dirty="0"/>
              <a:t> </a:t>
            </a:r>
            <a:r>
              <a:rPr lang="ru-RU" dirty="0" err="1"/>
              <a:t>va</a:t>
            </a:r>
            <a:r>
              <a:rPr lang="ru-RU" dirty="0"/>
              <a:t> </a:t>
            </a:r>
            <a:r>
              <a:rPr lang="ru-RU" dirty="0" err="1"/>
              <a:t>neft-kimyo</a:t>
            </a:r>
            <a:r>
              <a:rPr lang="ru-RU" dirty="0"/>
              <a:t> </a:t>
            </a:r>
            <a:r>
              <a:rPr lang="ru-RU" dirty="0" err="1"/>
              <a:t>ob'ektlari</a:t>
            </a:r>
            <a:r>
              <a:rPr lang="ru-RU" dirty="0"/>
              <a:t> </a:t>
            </a:r>
            <a:r>
              <a:rPr lang="ru-RU" dirty="0" err="1"/>
              <a:t>bilan</a:t>
            </a:r>
            <a:r>
              <a:rPr lang="ru-RU" dirty="0"/>
              <a:t> </a:t>
            </a:r>
            <a:r>
              <a:rPr lang="ru-RU" dirty="0" err="1"/>
              <a:t>bog'liq</a:t>
            </a:r>
            <a:r>
              <a:rPr lang="ru-RU" dirty="0"/>
              <a:t>. </a:t>
            </a:r>
            <a:r>
              <a:rPr lang="ru-RU" dirty="0" err="1"/>
              <a:t>Shunga</a:t>
            </a:r>
            <a:r>
              <a:rPr lang="ru-RU" dirty="0"/>
              <a:t> </a:t>
            </a:r>
            <a:r>
              <a:rPr lang="ru-RU" dirty="0" err="1"/>
              <a:t>qaramay</a:t>
            </a:r>
            <a:r>
              <a:rPr lang="ru-RU" dirty="0"/>
              <a:t>, </a:t>
            </a:r>
            <a:r>
              <a:rPr lang="ru-RU" dirty="0" err="1"/>
              <a:t>konteynerlashtirish</a:t>
            </a:r>
            <a:r>
              <a:rPr lang="ru-RU" dirty="0"/>
              <a:t> </a:t>
            </a:r>
            <a:r>
              <a:rPr lang="ru-RU" dirty="0" err="1"/>
              <a:t>bilan</a:t>
            </a:r>
            <a:r>
              <a:rPr lang="ru-RU" dirty="0"/>
              <a:t> </a:t>
            </a:r>
            <a:r>
              <a:rPr lang="ru-RU" dirty="0" err="1"/>
              <a:t>dengiz</a:t>
            </a:r>
            <a:r>
              <a:rPr lang="ru-RU" dirty="0"/>
              <a:t> </a:t>
            </a:r>
            <a:r>
              <a:rPr lang="ru-RU" dirty="0" err="1"/>
              <a:t>tashish</a:t>
            </a:r>
            <a:r>
              <a:rPr lang="ru-RU" dirty="0"/>
              <a:t> </a:t>
            </a:r>
            <a:r>
              <a:rPr lang="ru-RU" dirty="0" err="1"/>
              <a:t>globallashuvning</a:t>
            </a:r>
            <a:r>
              <a:rPr lang="ru-RU" dirty="0"/>
              <a:t> </a:t>
            </a:r>
            <a:r>
              <a:rPr lang="ru-RU" dirty="0" err="1"/>
              <a:t>asosiga</a:t>
            </a:r>
            <a:r>
              <a:rPr lang="ru-RU" dirty="0"/>
              <a:t> </a:t>
            </a:r>
            <a:r>
              <a:rPr lang="ru-RU" dirty="0" err="1"/>
              <a:t>aylandi</a:t>
            </a:r>
            <a:r>
              <a:rPr lang="ru-RU" dirty="0"/>
              <a:t>, </a:t>
            </a:r>
            <a:r>
              <a:rPr lang="ru-RU" dirty="0" err="1"/>
              <a:t>bu</a:t>
            </a:r>
            <a:r>
              <a:rPr lang="ru-RU" dirty="0"/>
              <a:t> </a:t>
            </a:r>
            <a:r>
              <a:rPr lang="ru-RU" dirty="0" err="1"/>
              <a:t>esa</a:t>
            </a:r>
            <a:r>
              <a:rPr lang="ru-RU" dirty="0"/>
              <a:t> </a:t>
            </a:r>
            <a:r>
              <a:rPr lang="ru-RU" dirty="0" err="1"/>
              <a:t>keng</a:t>
            </a:r>
            <a:r>
              <a:rPr lang="ru-RU" dirty="0"/>
              <a:t> </a:t>
            </a:r>
            <a:r>
              <a:rPr lang="ru-RU" dirty="0" err="1"/>
              <a:t>assortimentdagi</a:t>
            </a:r>
            <a:r>
              <a:rPr lang="ru-RU" dirty="0"/>
              <a:t> </a:t>
            </a:r>
            <a:r>
              <a:rPr lang="ru-RU" dirty="0" err="1"/>
              <a:t>tovarlar</a:t>
            </a:r>
            <a:r>
              <a:rPr lang="ru-RU" dirty="0"/>
              <a:t> </a:t>
            </a:r>
            <a:r>
              <a:rPr lang="ru-RU" dirty="0" err="1"/>
              <a:t>va</a:t>
            </a:r>
            <a:r>
              <a:rPr lang="ru-RU" dirty="0"/>
              <a:t> </a:t>
            </a:r>
            <a:r>
              <a:rPr lang="ru-RU" dirty="0" err="1"/>
              <a:t>tovarlarni</a:t>
            </a:r>
            <a:r>
              <a:rPr lang="ru-RU" dirty="0"/>
              <a:t> </a:t>
            </a:r>
            <a:r>
              <a:rPr lang="ru-RU" dirty="0" err="1"/>
              <a:t>sotish</a:t>
            </a:r>
            <a:r>
              <a:rPr lang="ru-RU" dirty="0"/>
              <a:t> </a:t>
            </a:r>
            <a:r>
              <a:rPr lang="ru-RU" dirty="0" err="1"/>
              <a:t>imkonini</a:t>
            </a:r>
            <a:r>
              <a:rPr lang="ru-RU" dirty="0"/>
              <a:t> </a:t>
            </a:r>
            <a:r>
              <a:rPr lang="ru-RU" dirty="0" err="1"/>
              <a:t>beradi</a:t>
            </a:r>
            <a:r>
              <a:rPr lang="ru-RU" dirty="0"/>
              <a:t>.</a:t>
            </a:r>
          </a:p>
        </p:txBody>
      </p:sp>
    </p:spTree>
    <p:extLst>
      <p:ext uri="{BB962C8B-B14F-4D97-AF65-F5344CB8AC3E}">
        <p14:creationId xmlns:p14="http://schemas.microsoft.com/office/powerpoint/2010/main" val="21233311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4" name="Прямоугольник 3"/>
          <p:cNvSpPr/>
          <p:nvPr/>
        </p:nvSpPr>
        <p:spPr>
          <a:xfrm>
            <a:off x="773084" y="368958"/>
            <a:ext cx="5669280" cy="5909310"/>
          </a:xfrm>
          <a:prstGeom prst="rect">
            <a:avLst/>
          </a:prstGeom>
        </p:spPr>
        <p:txBody>
          <a:bodyPr wrap="square">
            <a:spAutoFit/>
          </a:bodyPr>
          <a:lstStyle/>
          <a:p>
            <a:r>
              <a:rPr lang="ru-RU" dirty="0" err="1"/>
              <a:t>Havo</a:t>
            </a:r>
            <a:r>
              <a:rPr lang="ru-RU" dirty="0"/>
              <a:t> </a:t>
            </a:r>
            <a:r>
              <a:rPr lang="ru-RU" dirty="0" err="1"/>
              <a:t>transporti</a:t>
            </a:r>
            <a:endParaRPr lang="ru-RU" dirty="0"/>
          </a:p>
          <a:p>
            <a:r>
              <a:rPr lang="ru-RU" dirty="0" err="1"/>
              <a:t>Havo</a:t>
            </a:r>
            <a:r>
              <a:rPr lang="ru-RU" dirty="0"/>
              <a:t> </a:t>
            </a:r>
            <a:r>
              <a:rPr lang="ru-RU" dirty="0" err="1"/>
              <a:t>transportining</a:t>
            </a:r>
            <a:r>
              <a:rPr lang="ru-RU" dirty="0"/>
              <a:t> </a:t>
            </a:r>
            <a:r>
              <a:rPr lang="ru-RU" dirty="0" err="1"/>
              <a:t>asosiy</a:t>
            </a:r>
            <a:r>
              <a:rPr lang="ru-RU" dirty="0"/>
              <a:t> </a:t>
            </a:r>
            <a:r>
              <a:rPr lang="ru-RU" dirty="0" err="1"/>
              <a:t>afzalligi</a:t>
            </a:r>
            <a:r>
              <a:rPr lang="ru-RU" dirty="0"/>
              <a:t> </a:t>
            </a:r>
            <a:r>
              <a:rPr lang="ru-RU" dirty="0" err="1"/>
              <a:t>tarmoq</a:t>
            </a:r>
            <a:r>
              <a:rPr lang="ru-RU" dirty="0"/>
              <a:t> </a:t>
            </a:r>
            <a:r>
              <a:rPr lang="ru-RU" dirty="0" err="1"/>
              <a:t>konfiguratsiyasidagi</a:t>
            </a:r>
            <a:r>
              <a:rPr lang="ru-RU" dirty="0"/>
              <a:t> </a:t>
            </a:r>
            <a:r>
              <a:rPr lang="ru-RU" dirty="0" err="1"/>
              <a:t>tezlik</a:t>
            </a:r>
            <a:r>
              <a:rPr lang="ru-RU" dirty="0"/>
              <a:t> </a:t>
            </a:r>
            <a:r>
              <a:rPr lang="ru-RU" dirty="0" err="1"/>
              <a:t>va</a:t>
            </a:r>
            <a:r>
              <a:rPr lang="ru-RU" dirty="0"/>
              <a:t> </a:t>
            </a:r>
            <a:r>
              <a:rPr lang="ru-RU" dirty="0" err="1"/>
              <a:t>moslashuvchanlikdir</a:t>
            </a:r>
            <a:r>
              <a:rPr lang="ru-RU" dirty="0"/>
              <a:t>. </a:t>
            </a:r>
            <a:r>
              <a:rPr lang="ru-RU" dirty="0" err="1"/>
              <a:t>Havo</a:t>
            </a:r>
            <a:r>
              <a:rPr lang="ru-RU" dirty="0"/>
              <a:t> </a:t>
            </a:r>
            <a:r>
              <a:rPr lang="ru-RU" dirty="0" err="1"/>
              <a:t>yo'llari</a:t>
            </a:r>
            <a:r>
              <a:rPr lang="ru-RU" dirty="0"/>
              <a:t> </a:t>
            </a:r>
            <a:r>
              <a:rPr lang="ru-RU" dirty="0" err="1"/>
              <a:t>amalda</a:t>
            </a:r>
            <a:r>
              <a:rPr lang="ru-RU" dirty="0"/>
              <a:t> </a:t>
            </a:r>
            <a:r>
              <a:rPr lang="ru-RU" dirty="0" err="1"/>
              <a:t>cheklanmagan</a:t>
            </a:r>
            <a:r>
              <a:rPr lang="ru-RU" dirty="0"/>
              <a:t>, </a:t>
            </a:r>
            <a:r>
              <a:rPr lang="ru-RU" dirty="0" err="1"/>
              <a:t>ammo</a:t>
            </a:r>
            <a:r>
              <a:rPr lang="ru-RU" dirty="0"/>
              <a:t> </a:t>
            </a:r>
            <a:r>
              <a:rPr lang="ru-RU" dirty="0" err="1"/>
              <a:t>Shimoliy</a:t>
            </a:r>
            <a:r>
              <a:rPr lang="ru-RU" dirty="0"/>
              <a:t> </a:t>
            </a:r>
            <a:r>
              <a:rPr lang="ru-RU" dirty="0" err="1"/>
              <a:t>Atlantika</a:t>
            </a:r>
            <a:r>
              <a:rPr lang="ru-RU" dirty="0"/>
              <a:t>, </a:t>
            </a:r>
            <a:r>
              <a:rPr lang="ru-RU" dirty="0" err="1"/>
              <a:t>Shimoliy</a:t>
            </a:r>
            <a:r>
              <a:rPr lang="ru-RU" dirty="0"/>
              <a:t> </a:t>
            </a:r>
            <a:r>
              <a:rPr lang="ru-RU" dirty="0" err="1"/>
              <a:t>Amerika</a:t>
            </a:r>
            <a:r>
              <a:rPr lang="ru-RU" dirty="0"/>
              <a:t> </a:t>
            </a:r>
            <a:r>
              <a:rPr lang="ru-RU" dirty="0" err="1"/>
              <a:t>va</a:t>
            </a:r>
            <a:r>
              <a:rPr lang="ru-RU" dirty="0"/>
              <a:t> </a:t>
            </a:r>
            <a:r>
              <a:rPr lang="ru-RU" dirty="0" err="1"/>
              <a:t>Yevropa</a:t>
            </a:r>
            <a:r>
              <a:rPr lang="ru-RU" dirty="0"/>
              <a:t> </a:t>
            </a:r>
            <a:r>
              <a:rPr lang="ru-RU" dirty="0" err="1"/>
              <a:t>va</a:t>
            </a:r>
            <a:r>
              <a:rPr lang="ru-RU" dirty="0"/>
              <a:t> </a:t>
            </a:r>
            <a:r>
              <a:rPr lang="ru-RU" dirty="0" err="1"/>
              <a:t>Shimoliy</a:t>
            </a:r>
            <a:r>
              <a:rPr lang="ru-RU" dirty="0"/>
              <a:t> </a:t>
            </a:r>
            <a:r>
              <a:rPr lang="ru-RU" dirty="0" err="1"/>
              <a:t>Tinch</a:t>
            </a:r>
            <a:r>
              <a:rPr lang="ru-RU" dirty="0"/>
              <a:t> </a:t>
            </a:r>
            <a:r>
              <a:rPr lang="ru-RU" dirty="0" err="1"/>
              <a:t>okeani</a:t>
            </a:r>
            <a:r>
              <a:rPr lang="ru-RU" dirty="0"/>
              <a:t> </a:t>
            </a:r>
            <a:r>
              <a:rPr lang="ru-RU" dirty="0" err="1"/>
              <a:t>ustidan</a:t>
            </a:r>
            <a:r>
              <a:rPr lang="ru-RU" dirty="0"/>
              <a:t> </a:t>
            </a:r>
            <a:r>
              <a:rPr lang="ru-RU" dirty="0" err="1"/>
              <a:t>zichroq</a:t>
            </a:r>
            <a:r>
              <a:rPr lang="ru-RU" dirty="0"/>
              <a:t>. </a:t>
            </a:r>
            <a:r>
              <a:rPr lang="ru-RU" dirty="0" err="1"/>
              <a:t>Samolyotlar</a:t>
            </a:r>
            <a:r>
              <a:rPr lang="ru-RU" dirty="0"/>
              <a:t> </a:t>
            </a:r>
            <a:r>
              <a:rPr lang="ru-RU" dirty="0" err="1"/>
              <a:t>uzoq</a:t>
            </a:r>
            <a:r>
              <a:rPr lang="ru-RU" dirty="0"/>
              <a:t> </a:t>
            </a:r>
            <a:r>
              <a:rPr lang="ru-RU" dirty="0" err="1"/>
              <a:t>masofaga</a:t>
            </a:r>
            <a:r>
              <a:rPr lang="ru-RU" dirty="0"/>
              <a:t> </a:t>
            </a:r>
            <a:r>
              <a:rPr lang="ru-RU" dirty="0" err="1"/>
              <a:t>uchishi</a:t>
            </a:r>
            <a:r>
              <a:rPr lang="ru-RU" dirty="0"/>
              <a:t> </a:t>
            </a:r>
            <a:r>
              <a:rPr lang="ru-RU" dirty="0" err="1"/>
              <a:t>mumkin</a:t>
            </a:r>
            <a:r>
              <a:rPr lang="ru-RU" dirty="0"/>
              <a:t> </a:t>
            </a:r>
            <a:r>
              <a:rPr lang="ru-RU" dirty="0" err="1"/>
              <a:t>bo'lsa</a:t>
            </a:r>
            <a:r>
              <a:rPr lang="ru-RU" dirty="0"/>
              <a:t> </a:t>
            </a:r>
            <a:r>
              <a:rPr lang="ru-RU" dirty="0" err="1"/>
              <a:t>ham</a:t>
            </a:r>
            <a:r>
              <a:rPr lang="ru-RU" dirty="0"/>
              <a:t>, </a:t>
            </a:r>
            <a:r>
              <a:rPr lang="ru-RU" dirty="0" err="1"/>
              <a:t>xizmatlarning</a:t>
            </a:r>
            <a:r>
              <a:rPr lang="ru-RU" dirty="0"/>
              <a:t> </a:t>
            </a:r>
            <a:r>
              <a:rPr lang="ru-RU" dirty="0" err="1"/>
              <a:t>aksariyati</a:t>
            </a:r>
            <a:r>
              <a:rPr lang="ru-RU" dirty="0"/>
              <a:t> </a:t>
            </a:r>
            <a:r>
              <a:rPr lang="ru-RU" dirty="0" err="1"/>
              <a:t>shahar</a:t>
            </a:r>
            <a:r>
              <a:rPr lang="ru-RU" dirty="0"/>
              <a:t> </a:t>
            </a:r>
            <a:r>
              <a:rPr lang="ru-RU" dirty="0" err="1"/>
              <a:t>juftlarini</a:t>
            </a:r>
            <a:r>
              <a:rPr lang="ru-RU" dirty="0"/>
              <a:t> </a:t>
            </a:r>
            <a:r>
              <a:rPr lang="ru-RU" dirty="0" err="1"/>
              <a:t>bir-biridan</a:t>
            </a:r>
            <a:r>
              <a:rPr lang="ru-RU" dirty="0"/>
              <a:t> 2 </a:t>
            </a:r>
            <a:r>
              <a:rPr lang="ru-RU" dirty="0" err="1"/>
              <a:t>soatdan</a:t>
            </a:r>
            <a:r>
              <a:rPr lang="ru-RU" dirty="0"/>
              <a:t> </a:t>
            </a:r>
            <a:r>
              <a:rPr lang="ru-RU" dirty="0" err="1"/>
              <a:t>kamroq</a:t>
            </a:r>
            <a:r>
              <a:rPr lang="ru-RU" dirty="0"/>
              <a:t> </a:t>
            </a:r>
            <a:r>
              <a:rPr lang="ru-RU" dirty="0" err="1"/>
              <a:t>masofada</a:t>
            </a:r>
            <a:r>
              <a:rPr lang="ru-RU" dirty="0"/>
              <a:t> </a:t>
            </a:r>
            <a:r>
              <a:rPr lang="ru-RU" dirty="0" err="1"/>
              <a:t>bog'laydi</a:t>
            </a:r>
            <a:r>
              <a:rPr lang="ru-RU" dirty="0"/>
              <a:t>. </a:t>
            </a:r>
            <a:r>
              <a:rPr lang="ru-RU" dirty="0" err="1"/>
              <a:t>Havo</a:t>
            </a:r>
            <a:r>
              <a:rPr lang="ru-RU" dirty="0"/>
              <a:t> </a:t>
            </a:r>
            <a:r>
              <a:rPr lang="ru-RU" dirty="0" err="1"/>
              <a:t>transporti</a:t>
            </a:r>
            <a:r>
              <a:rPr lang="ru-RU" dirty="0"/>
              <a:t> </a:t>
            </a:r>
            <a:r>
              <a:rPr lang="ru-RU" dirty="0" err="1"/>
              <a:t>cheklovlari</a:t>
            </a:r>
            <a:r>
              <a:rPr lang="ru-RU" dirty="0"/>
              <a:t> </a:t>
            </a:r>
            <a:r>
              <a:rPr lang="ru-RU" dirty="0" err="1"/>
              <a:t>ko'p</a:t>
            </a:r>
            <a:r>
              <a:rPr lang="ru-RU" dirty="0"/>
              <a:t> </a:t>
            </a:r>
            <a:r>
              <a:rPr lang="ru-RU" dirty="0" err="1"/>
              <a:t>o'lchovli</a:t>
            </a:r>
            <a:r>
              <a:rPr lang="ru-RU" dirty="0"/>
              <a:t> </a:t>
            </a:r>
            <a:r>
              <a:rPr lang="ru-RU" dirty="0" err="1"/>
              <a:t>bo'lib</a:t>
            </a:r>
            <a:r>
              <a:rPr lang="ru-RU" dirty="0"/>
              <a:t>, </a:t>
            </a:r>
            <a:r>
              <a:rPr lang="ru-RU" dirty="0" err="1"/>
              <a:t>ob'ektni</a:t>
            </a:r>
            <a:r>
              <a:rPr lang="ru-RU" dirty="0"/>
              <a:t> (</a:t>
            </a:r>
            <a:r>
              <a:rPr lang="ru-RU" dirty="0" err="1"/>
              <a:t>tijorat</a:t>
            </a:r>
            <a:r>
              <a:rPr lang="ru-RU" dirty="0"/>
              <a:t> </a:t>
            </a:r>
            <a:r>
              <a:rPr lang="ru-RU" dirty="0" err="1"/>
              <a:t>samolyotiga</a:t>
            </a:r>
            <a:r>
              <a:rPr lang="ru-RU" dirty="0"/>
              <a:t> </a:t>
            </a:r>
            <a:r>
              <a:rPr lang="ru-RU" dirty="0" err="1"/>
              <a:t>qo'nish</a:t>
            </a:r>
            <a:r>
              <a:rPr lang="ru-RU" dirty="0"/>
              <a:t> </a:t>
            </a:r>
            <a:r>
              <a:rPr lang="ru-RU" dirty="0" err="1"/>
              <a:t>va</a:t>
            </a:r>
            <a:r>
              <a:rPr lang="ru-RU" dirty="0"/>
              <a:t> </a:t>
            </a:r>
            <a:r>
              <a:rPr lang="ru-RU" dirty="0" err="1"/>
              <a:t>uchish</a:t>
            </a:r>
            <a:r>
              <a:rPr lang="ru-RU" dirty="0"/>
              <a:t> </a:t>
            </a:r>
            <a:r>
              <a:rPr lang="ru-RU" dirty="0" err="1"/>
              <a:t>uchun</a:t>
            </a:r>
            <a:r>
              <a:rPr lang="ru-RU" dirty="0"/>
              <a:t> </a:t>
            </a:r>
            <a:r>
              <a:rPr lang="ru-RU" dirty="0" err="1"/>
              <a:t>taxminan</a:t>
            </a:r>
            <a:r>
              <a:rPr lang="ru-RU" dirty="0"/>
              <a:t> 3300 </a:t>
            </a:r>
            <a:r>
              <a:rPr lang="ru-RU" dirty="0" err="1"/>
              <a:t>metr</a:t>
            </a:r>
            <a:r>
              <a:rPr lang="ru-RU" dirty="0"/>
              <a:t> </a:t>
            </a:r>
            <a:r>
              <a:rPr lang="ru-RU" dirty="0" err="1"/>
              <a:t>uchish-qo'nish</a:t>
            </a:r>
            <a:r>
              <a:rPr lang="ru-RU" dirty="0"/>
              <a:t> </a:t>
            </a:r>
            <a:r>
              <a:rPr lang="ru-RU" dirty="0" err="1"/>
              <a:t>yo'lagi</a:t>
            </a:r>
            <a:r>
              <a:rPr lang="ru-RU" dirty="0"/>
              <a:t> </a:t>
            </a:r>
            <a:r>
              <a:rPr lang="ru-RU" dirty="0" err="1"/>
              <a:t>kerak</a:t>
            </a:r>
            <a:r>
              <a:rPr lang="ru-RU" dirty="0"/>
              <a:t>), </a:t>
            </a:r>
            <a:r>
              <a:rPr lang="ru-RU" dirty="0" err="1"/>
              <a:t>iqlim</a:t>
            </a:r>
            <a:r>
              <a:rPr lang="ru-RU" dirty="0"/>
              <a:t>, </a:t>
            </a:r>
            <a:r>
              <a:rPr lang="ru-RU" dirty="0" err="1"/>
              <a:t>tuman</a:t>
            </a:r>
            <a:r>
              <a:rPr lang="ru-RU" dirty="0"/>
              <a:t> </a:t>
            </a:r>
            <a:r>
              <a:rPr lang="ru-RU" dirty="0" err="1"/>
              <a:t>va</a:t>
            </a:r>
            <a:r>
              <a:rPr lang="ru-RU" dirty="0"/>
              <a:t> </a:t>
            </a:r>
            <a:r>
              <a:rPr lang="ru-RU" dirty="0" err="1"/>
              <a:t>shamol</a:t>
            </a:r>
            <a:r>
              <a:rPr lang="ru-RU" dirty="0"/>
              <a:t> </a:t>
            </a:r>
            <a:r>
              <a:rPr lang="ru-RU" dirty="0" err="1"/>
              <a:t>oqimlari</a:t>
            </a:r>
            <a:r>
              <a:rPr lang="ru-RU" dirty="0"/>
              <a:t> </a:t>
            </a:r>
            <a:r>
              <a:rPr lang="ru-RU" dirty="0" err="1"/>
              <a:t>kiradi</a:t>
            </a:r>
            <a:r>
              <a:rPr lang="ru-RU" dirty="0"/>
              <a:t>. </a:t>
            </a:r>
            <a:r>
              <a:rPr lang="ru-RU" dirty="0" err="1"/>
              <a:t>Havo</a:t>
            </a:r>
            <a:r>
              <a:rPr lang="ru-RU" dirty="0"/>
              <a:t> </a:t>
            </a:r>
            <a:r>
              <a:rPr lang="ru-RU" dirty="0" err="1"/>
              <a:t>faoliyati</a:t>
            </a:r>
            <a:r>
              <a:rPr lang="ru-RU" dirty="0"/>
              <a:t> </a:t>
            </a:r>
            <a:r>
              <a:rPr lang="ru-RU" dirty="0" err="1"/>
              <a:t>uchinchi</a:t>
            </a:r>
            <a:r>
              <a:rPr lang="ru-RU" dirty="0"/>
              <a:t> </a:t>
            </a:r>
            <a:r>
              <a:rPr lang="ru-RU" dirty="0" err="1"/>
              <a:t>va</a:t>
            </a:r>
            <a:r>
              <a:rPr lang="ru-RU" dirty="0"/>
              <a:t> </a:t>
            </a:r>
            <a:r>
              <a:rPr lang="ru-RU" dirty="0" err="1"/>
              <a:t>to'rtlamchi</a:t>
            </a:r>
            <a:r>
              <a:rPr lang="ru-RU" dirty="0"/>
              <a:t> </a:t>
            </a:r>
            <a:r>
              <a:rPr lang="ru-RU" dirty="0" err="1"/>
              <a:t>sektorlar</a:t>
            </a:r>
            <a:r>
              <a:rPr lang="ru-RU" dirty="0"/>
              <a:t>, </a:t>
            </a:r>
            <a:r>
              <a:rPr lang="ru-RU" dirty="0" err="1"/>
              <a:t>xususan</a:t>
            </a:r>
            <a:r>
              <a:rPr lang="ru-RU" dirty="0"/>
              <a:t>, </a:t>
            </a:r>
            <a:r>
              <a:rPr lang="ru-RU" dirty="0" err="1"/>
              <a:t>odamlarning</a:t>
            </a:r>
            <a:r>
              <a:rPr lang="ru-RU" dirty="0"/>
              <a:t> </a:t>
            </a:r>
            <a:r>
              <a:rPr lang="ru-RU" dirty="0" err="1"/>
              <a:t>uzoq</a:t>
            </a:r>
            <a:r>
              <a:rPr lang="ru-RU" dirty="0"/>
              <a:t> </a:t>
            </a:r>
            <a:r>
              <a:rPr lang="ru-RU" dirty="0" err="1"/>
              <a:t>masofalarga</a:t>
            </a:r>
            <a:r>
              <a:rPr lang="ru-RU" dirty="0"/>
              <a:t> </a:t>
            </a:r>
            <a:r>
              <a:rPr lang="ru-RU" dirty="0" err="1"/>
              <a:t>harakatlanishiga</a:t>
            </a:r>
            <a:r>
              <a:rPr lang="ru-RU" dirty="0"/>
              <a:t> </a:t>
            </a:r>
            <a:r>
              <a:rPr lang="ru-RU" dirty="0" err="1"/>
              <a:t>tayanadigan</a:t>
            </a:r>
            <a:r>
              <a:rPr lang="ru-RU" dirty="0"/>
              <a:t> </a:t>
            </a:r>
            <a:r>
              <a:rPr lang="ru-RU" dirty="0" err="1"/>
              <a:t>moliya</a:t>
            </a:r>
            <a:r>
              <a:rPr lang="ru-RU" dirty="0"/>
              <a:t> </a:t>
            </a:r>
            <a:r>
              <a:rPr lang="ru-RU" dirty="0" err="1"/>
              <a:t>va</a:t>
            </a:r>
            <a:r>
              <a:rPr lang="ru-RU" dirty="0"/>
              <a:t> </a:t>
            </a:r>
            <a:r>
              <a:rPr lang="ru-RU" dirty="0" err="1"/>
              <a:t>turizm</a:t>
            </a:r>
            <a:r>
              <a:rPr lang="ru-RU" dirty="0"/>
              <a:t> </a:t>
            </a:r>
            <a:r>
              <a:rPr lang="ru-RU" dirty="0" err="1"/>
              <a:t>bilan</a:t>
            </a:r>
            <a:r>
              <a:rPr lang="ru-RU" dirty="0"/>
              <a:t> </a:t>
            </a:r>
            <a:r>
              <a:rPr lang="ru-RU" dirty="0" err="1"/>
              <a:t>bog'liq</a:t>
            </a:r>
            <a:r>
              <a:rPr lang="ru-RU" dirty="0"/>
              <a:t>. </a:t>
            </a:r>
            <a:r>
              <a:rPr lang="ru-RU" dirty="0" err="1"/>
              <a:t>So'nggi</a:t>
            </a:r>
            <a:r>
              <a:rPr lang="ru-RU" dirty="0"/>
              <a:t> </a:t>
            </a:r>
            <a:r>
              <a:rPr lang="ru-RU" dirty="0" err="1"/>
              <a:t>paytlarda</a:t>
            </a:r>
            <a:r>
              <a:rPr lang="ru-RU" dirty="0"/>
              <a:t> </a:t>
            </a:r>
            <a:r>
              <a:rPr lang="ru-RU" dirty="0" err="1"/>
              <a:t>havo</a:t>
            </a:r>
            <a:r>
              <a:rPr lang="ru-RU" dirty="0"/>
              <a:t> </a:t>
            </a:r>
            <a:r>
              <a:rPr lang="ru-RU" dirty="0" err="1"/>
              <a:t>transporti</a:t>
            </a:r>
            <a:r>
              <a:rPr lang="ru-RU" dirty="0"/>
              <a:t> </a:t>
            </a:r>
            <a:r>
              <a:rPr lang="ru-RU" dirty="0" err="1"/>
              <a:t>ortib</a:t>
            </a:r>
            <a:r>
              <a:rPr lang="ru-RU" dirty="0"/>
              <a:t> </a:t>
            </a:r>
            <a:r>
              <a:rPr lang="ru-RU" dirty="0" err="1"/>
              <a:t>borayotgan</a:t>
            </a:r>
            <a:r>
              <a:rPr lang="ru-RU" dirty="0"/>
              <a:t> </a:t>
            </a:r>
            <a:r>
              <a:rPr lang="ru-RU" dirty="0" err="1"/>
              <a:t>miqdorda</a:t>
            </a:r>
            <a:r>
              <a:rPr lang="ru-RU" dirty="0"/>
              <a:t> </a:t>
            </a:r>
            <a:r>
              <a:rPr lang="ru-RU" dirty="0" err="1"/>
              <a:t>yuqori</a:t>
            </a:r>
            <a:r>
              <a:rPr lang="ru-RU" dirty="0"/>
              <a:t> </a:t>
            </a:r>
            <a:r>
              <a:rPr lang="ru-RU" dirty="0" err="1"/>
              <a:t>qiymatli</a:t>
            </a:r>
            <a:r>
              <a:rPr lang="ru-RU" dirty="0"/>
              <a:t> </a:t>
            </a:r>
            <a:r>
              <a:rPr lang="ru-RU" dirty="0" err="1"/>
              <a:t>yuklarni</a:t>
            </a:r>
            <a:r>
              <a:rPr lang="ru-RU" dirty="0"/>
              <a:t> </a:t>
            </a:r>
            <a:r>
              <a:rPr lang="ru-RU" dirty="0" err="1"/>
              <a:t>o'z</a:t>
            </a:r>
            <a:r>
              <a:rPr lang="ru-RU" dirty="0"/>
              <a:t> </a:t>
            </a:r>
            <a:r>
              <a:rPr lang="ru-RU" dirty="0" err="1"/>
              <a:t>ichiga</a:t>
            </a:r>
            <a:r>
              <a:rPr lang="ru-RU" dirty="0"/>
              <a:t> </a:t>
            </a:r>
            <a:r>
              <a:rPr lang="ru-RU" dirty="0" err="1"/>
              <a:t>oldi</a:t>
            </a:r>
            <a:r>
              <a:rPr lang="ru-RU" dirty="0"/>
              <a:t> </a:t>
            </a:r>
            <a:r>
              <a:rPr lang="ru-RU" dirty="0" err="1"/>
              <a:t>va</a:t>
            </a:r>
            <a:r>
              <a:rPr lang="ru-RU" dirty="0"/>
              <a:t> </a:t>
            </a:r>
            <a:r>
              <a:rPr lang="ru-RU" dirty="0" err="1"/>
              <a:t>global</a:t>
            </a:r>
            <a:r>
              <a:rPr lang="ru-RU" dirty="0"/>
              <a:t> </a:t>
            </a:r>
            <a:r>
              <a:rPr lang="ru-RU" dirty="0" err="1"/>
              <a:t>logistikada</a:t>
            </a:r>
            <a:r>
              <a:rPr lang="ru-RU" dirty="0"/>
              <a:t> </a:t>
            </a:r>
            <a:r>
              <a:rPr lang="ru-RU" dirty="0" err="1"/>
              <a:t>tobora</a:t>
            </a:r>
            <a:r>
              <a:rPr lang="ru-RU" dirty="0"/>
              <a:t> </a:t>
            </a:r>
            <a:r>
              <a:rPr lang="ru-RU" dirty="0" err="1"/>
              <a:t>ortib</a:t>
            </a:r>
            <a:r>
              <a:rPr lang="ru-RU" dirty="0"/>
              <a:t> </a:t>
            </a:r>
            <a:r>
              <a:rPr lang="ru-RU" dirty="0" err="1"/>
              <a:t>borayotgan</a:t>
            </a:r>
            <a:r>
              <a:rPr lang="ru-RU" dirty="0"/>
              <a:t> </a:t>
            </a:r>
            <a:r>
              <a:rPr lang="ru-RU" dirty="0" err="1"/>
              <a:t>rol</a:t>
            </a:r>
            <a:r>
              <a:rPr lang="ru-RU" dirty="0"/>
              <a:t> </a:t>
            </a:r>
            <a:r>
              <a:rPr lang="ru-RU" dirty="0" err="1"/>
              <a:t>o'ynamoqda</a:t>
            </a:r>
            <a:r>
              <a:rPr lang="ru-RU" dirty="0"/>
              <a:t>.</a:t>
            </a:r>
          </a:p>
        </p:txBody>
      </p:sp>
      <p:pic>
        <p:nvPicPr>
          <p:cNvPr id="5" name="Рисунок 4" descr="C:\Users\Pilotech\Downloads\transportation.png"/>
          <p:cNvPicPr/>
          <p:nvPr/>
        </p:nvPicPr>
        <p:blipFill>
          <a:blip r:embed="rId2">
            <a:extLst>
              <a:ext uri="{28A0092B-C50C-407E-A947-70E740481C1C}">
                <a14:useLocalDpi xmlns:a14="http://schemas.microsoft.com/office/drawing/2010/main" val="0"/>
              </a:ext>
            </a:extLst>
          </a:blip>
          <a:srcRect/>
          <a:stretch>
            <a:fillRect/>
          </a:stretch>
        </p:blipFill>
        <p:spPr bwMode="auto">
          <a:xfrm>
            <a:off x="7083742" y="227127"/>
            <a:ext cx="3876675" cy="3876675"/>
          </a:xfrm>
          <a:prstGeom prst="rect">
            <a:avLst/>
          </a:prstGeom>
          <a:noFill/>
          <a:ln>
            <a:noFill/>
          </a:ln>
        </p:spPr>
      </p:pic>
    </p:spTree>
    <p:extLst>
      <p:ext uri="{BB962C8B-B14F-4D97-AF65-F5344CB8AC3E}">
        <p14:creationId xmlns:p14="http://schemas.microsoft.com/office/powerpoint/2010/main" val="36149782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39682" y="4578772"/>
            <a:ext cx="8534400" cy="1507067"/>
          </a:xfrm>
        </p:spPr>
        <p:txBody>
          <a:bodyPr/>
          <a:lstStyle/>
          <a:p>
            <a:r>
              <a:rPr lang="en-US" smtClean="0"/>
              <a:t>E`tiboringiz uchun rahmat!</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77687" y="447450"/>
            <a:ext cx="6365681" cy="424378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Прямоугольник 2"/>
          <p:cNvSpPr/>
          <p:nvPr/>
        </p:nvSpPr>
        <p:spPr>
          <a:xfrm>
            <a:off x="548640" y="118887"/>
            <a:ext cx="10490662" cy="646331"/>
          </a:xfrm>
          <a:prstGeom prst="rect">
            <a:avLst/>
          </a:prstGeom>
        </p:spPr>
        <p:txBody>
          <a:bodyPr wrap="square">
            <a:spAutoFit/>
          </a:bodyPr>
          <a:lstStyle/>
          <a:p>
            <a:r>
              <a:rPr lang="ru-RU" dirty="0" err="1">
                <a:solidFill>
                  <a:schemeClr val="bg1"/>
                </a:solidFill>
              </a:rPr>
              <a:t>Fewings</a:t>
            </a:r>
            <a:r>
              <a:rPr lang="ru-RU" dirty="0">
                <a:solidFill>
                  <a:schemeClr val="bg1"/>
                </a:solidFill>
              </a:rPr>
              <a:t> N. (</a:t>
            </a:r>
            <a:r>
              <a:rPr lang="ru-RU" dirty="0" err="1">
                <a:solidFill>
                  <a:schemeClr val="bg1"/>
                </a:solidFill>
              </a:rPr>
              <a:t>Published</a:t>
            </a:r>
            <a:r>
              <a:rPr lang="ru-RU" dirty="0">
                <a:solidFill>
                  <a:schemeClr val="bg1"/>
                </a:solidFill>
              </a:rPr>
              <a:t> </a:t>
            </a:r>
            <a:r>
              <a:rPr lang="ru-RU" dirty="0" err="1">
                <a:solidFill>
                  <a:schemeClr val="bg1"/>
                </a:solidFill>
              </a:rPr>
              <a:t>on</a:t>
            </a:r>
            <a:r>
              <a:rPr lang="ru-RU" dirty="0">
                <a:solidFill>
                  <a:schemeClr val="bg1"/>
                </a:solidFill>
              </a:rPr>
              <a:t> </a:t>
            </a:r>
            <a:r>
              <a:rPr lang="ru-RU" dirty="0" err="1">
                <a:solidFill>
                  <a:schemeClr val="bg1"/>
                </a:solidFill>
              </a:rPr>
              <a:t>March</a:t>
            </a:r>
            <a:r>
              <a:rPr lang="ru-RU" dirty="0">
                <a:solidFill>
                  <a:schemeClr val="bg1"/>
                </a:solidFill>
              </a:rPr>
              <a:t> 9, 2018), </a:t>
            </a:r>
            <a:r>
              <a:rPr lang="ru-RU" dirty="0" err="1">
                <a:solidFill>
                  <a:schemeClr val="bg1"/>
                </a:solidFill>
              </a:rPr>
              <a:t>aerial</a:t>
            </a:r>
            <a:r>
              <a:rPr lang="ru-RU" dirty="0">
                <a:solidFill>
                  <a:schemeClr val="bg1"/>
                </a:solidFill>
              </a:rPr>
              <a:t> </a:t>
            </a:r>
            <a:r>
              <a:rPr lang="ru-RU" dirty="0" err="1">
                <a:solidFill>
                  <a:schemeClr val="bg1"/>
                </a:solidFill>
              </a:rPr>
              <a:t>photography</a:t>
            </a:r>
            <a:r>
              <a:rPr lang="ru-RU" dirty="0">
                <a:solidFill>
                  <a:schemeClr val="bg1"/>
                </a:solidFill>
              </a:rPr>
              <a:t> </a:t>
            </a:r>
            <a:r>
              <a:rPr lang="ru-RU" dirty="0" err="1">
                <a:solidFill>
                  <a:schemeClr val="bg1"/>
                </a:solidFill>
              </a:rPr>
              <a:t>of</a:t>
            </a:r>
            <a:r>
              <a:rPr lang="ru-RU" dirty="0">
                <a:solidFill>
                  <a:schemeClr val="bg1"/>
                </a:solidFill>
              </a:rPr>
              <a:t> </a:t>
            </a:r>
            <a:r>
              <a:rPr lang="ru-RU" dirty="0" err="1">
                <a:solidFill>
                  <a:schemeClr val="bg1"/>
                </a:solidFill>
              </a:rPr>
              <a:t>gray</a:t>
            </a:r>
            <a:r>
              <a:rPr lang="ru-RU" dirty="0">
                <a:solidFill>
                  <a:schemeClr val="bg1"/>
                </a:solidFill>
              </a:rPr>
              <a:t> </a:t>
            </a:r>
            <a:r>
              <a:rPr lang="ru-RU" dirty="0" err="1">
                <a:solidFill>
                  <a:schemeClr val="bg1"/>
                </a:solidFill>
              </a:rPr>
              <a:t>concrete</a:t>
            </a:r>
            <a:r>
              <a:rPr lang="ru-RU" dirty="0">
                <a:solidFill>
                  <a:schemeClr val="bg1"/>
                </a:solidFill>
              </a:rPr>
              <a:t> </a:t>
            </a:r>
            <a:r>
              <a:rPr lang="ru-RU" dirty="0" err="1">
                <a:solidFill>
                  <a:schemeClr val="bg1"/>
                </a:solidFill>
              </a:rPr>
              <a:t>roads</a:t>
            </a:r>
            <a:r>
              <a:rPr lang="ru-RU" dirty="0">
                <a:solidFill>
                  <a:schemeClr val="bg1"/>
                </a:solidFill>
              </a:rPr>
              <a:t>. </a:t>
            </a:r>
            <a:r>
              <a:rPr lang="ru-RU" dirty="0" err="1">
                <a:solidFill>
                  <a:schemeClr val="bg1"/>
                </a:solidFill>
              </a:rPr>
              <a:t>Free</a:t>
            </a:r>
            <a:r>
              <a:rPr lang="ru-RU" dirty="0">
                <a:solidFill>
                  <a:schemeClr val="bg1"/>
                </a:solidFill>
              </a:rPr>
              <a:t> </a:t>
            </a:r>
            <a:r>
              <a:rPr lang="ru-RU" dirty="0" err="1">
                <a:solidFill>
                  <a:schemeClr val="bg1"/>
                </a:solidFill>
              </a:rPr>
              <a:t>to</a:t>
            </a:r>
            <a:r>
              <a:rPr lang="ru-RU" dirty="0">
                <a:solidFill>
                  <a:schemeClr val="bg1"/>
                </a:solidFill>
              </a:rPr>
              <a:t> </a:t>
            </a:r>
            <a:r>
              <a:rPr lang="ru-RU" dirty="0" err="1">
                <a:solidFill>
                  <a:schemeClr val="bg1"/>
                </a:solidFill>
              </a:rPr>
              <a:t>use</a:t>
            </a:r>
            <a:r>
              <a:rPr lang="ru-RU" dirty="0">
                <a:solidFill>
                  <a:schemeClr val="bg1"/>
                </a:solidFill>
              </a:rPr>
              <a:t> </a:t>
            </a:r>
            <a:r>
              <a:rPr lang="ru-RU" dirty="0" err="1">
                <a:solidFill>
                  <a:schemeClr val="bg1"/>
                </a:solidFill>
              </a:rPr>
              <a:t>under</a:t>
            </a:r>
            <a:r>
              <a:rPr lang="ru-RU" dirty="0">
                <a:solidFill>
                  <a:schemeClr val="bg1"/>
                </a:solidFill>
              </a:rPr>
              <a:t> </a:t>
            </a:r>
            <a:r>
              <a:rPr lang="ru-RU" dirty="0" err="1">
                <a:solidFill>
                  <a:schemeClr val="bg1"/>
                </a:solidFill>
              </a:rPr>
              <a:t>the</a:t>
            </a:r>
            <a:r>
              <a:rPr lang="ru-RU" dirty="0">
                <a:solidFill>
                  <a:schemeClr val="bg1"/>
                </a:solidFill>
              </a:rPr>
              <a:t> </a:t>
            </a:r>
            <a:r>
              <a:rPr lang="ru-RU" dirty="0" err="1">
                <a:solidFill>
                  <a:schemeClr val="bg1"/>
                </a:solidFill>
              </a:rPr>
              <a:t>Unsplash</a:t>
            </a:r>
            <a:r>
              <a:rPr lang="ru-RU" dirty="0">
                <a:solidFill>
                  <a:schemeClr val="bg1"/>
                </a:solidFill>
              </a:rPr>
              <a:t> </a:t>
            </a:r>
            <a:r>
              <a:rPr lang="ru-RU" dirty="0" err="1">
                <a:solidFill>
                  <a:schemeClr val="bg1"/>
                </a:solidFill>
              </a:rPr>
              <a:t>License</a:t>
            </a:r>
            <a:r>
              <a:rPr lang="ru-RU" dirty="0">
                <a:solidFill>
                  <a:schemeClr val="bg1"/>
                </a:solidFill>
              </a:rPr>
              <a:t>. https://unsplash.com/photos/br9D5K3UTRQ</a:t>
            </a:r>
          </a:p>
        </p:txBody>
      </p:sp>
    </p:spTree>
    <p:extLst>
      <p:ext uri="{BB962C8B-B14F-4D97-AF65-F5344CB8AC3E}">
        <p14:creationId xmlns:p14="http://schemas.microsoft.com/office/powerpoint/2010/main" val="3405967125"/>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132</TotalTime>
  <Words>1778</Words>
  <Application>Microsoft Office PowerPoint</Application>
  <PresentationFormat>Широкоэкранный</PresentationFormat>
  <Paragraphs>100</Paragraphs>
  <Slides>20</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20</vt:i4>
      </vt:variant>
    </vt:vector>
  </HeadingPairs>
  <TitlesOfParts>
    <vt:vector size="28" baseType="lpstr">
      <vt:lpstr>Century Gothic</vt:lpstr>
      <vt:lpstr>Oswald</vt:lpstr>
      <vt:lpstr>Oswald Light</vt:lpstr>
      <vt:lpstr>Roboto Condensed</vt:lpstr>
      <vt:lpstr>Times New Roman</vt:lpstr>
      <vt:lpstr>VTB Group Cond Book</vt:lpstr>
      <vt:lpstr>Wingdings 3</vt:lpstr>
      <vt:lpstr>Сектор</vt:lpstr>
      <vt:lpstr>AVTOMOBILLARDA TASHISH  VA HARAKAT XAVFSIZLIGINI TASHKIL  ETISH ASOSLARI </vt:lpstr>
      <vt:lpstr>Tayanch so`zlar:  Tеxnik tayyorgarlik koeffitsiеnti, Saroydan foydalanish koeffitsienti, Umumiy yuk ko`tarish qobiliyati, Umumiy passajir o`rindig`i, Xarakatdagi  tarkibni statik , dinamik koeffitsiеnti, Yo`ldan foydalanish koeffitsiеnti, Topshirikdagi vaqt, Ishlatish tеzligi, Kunlik unumdorligi, Tеng baxoli masofa. </vt:lpstr>
      <vt:lpstr>Презентация PowerPoint</vt:lpstr>
      <vt:lpstr>         </vt:lpstr>
      <vt:lpstr>Презентация PowerPoint</vt:lpstr>
      <vt:lpstr>xarakatdagi tarkib probеgi va undan foydalanish  ℓum = ℓyq+ ℓх+ ℓn           ℓyq- xarakatdagi tarkibni yukli yo`li                                                 ℓх- xarakatdagi tarkib xolastoy probеgi                                               ℓn- xarakatdagi tarkib nulеvoy probеgi   β= ℓjy / ℓum = ℓjy / ℓjy+ ℓх+ ℓn                                                                   β- yo`ldan foydalanish koeffitsiеnti  </vt:lpstr>
      <vt:lpstr>Презентация PowerPoint</vt:lpstr>
      <vt:lpstr>Презентация PowerPoint</vt:lpstr>
      <vt:lpstr>Презентация PowerPoint</vt:lpstr>
      <vt:lpstr>Презентация PowerPoint</vt:lpstr>
      <vt:lpstr>Презентация PowerPoint</vt:lpstr>
      <vt:lpstr>2.3. Transport vositasining ish rejimi. Harakat tezliklari.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E`tiboringiz uchun rahmat!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AVTOMOBILLARDA TASHISH  VA HARAKAT XAVFSIZLIGINI TASHKIL  ETISH ASOSLARI</dc:title>
  <dc:creator>Pilotech</dc:creator>
  <cp:lastModifiedBy>Pilotech</cp:lastModifiedBy>
  <cp:revision>21</cp:revision>
  <dcterms:created xsi:type="dcterms:W3CDTF">2023-09-12T00:06:03Z</dcterms:created>
  <dcterms:modified xsi:type="dcterms:W3CDTF">2023-09-24T06:53:32Z</dcterms:modified>
</cp:coreProperties>
</file>