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77" r:id="rId14"/>
    <p:sldId id="267" r:id="rId15"/>
    <p:sldId id="279" r:id="rId16"/>
    <p:sldId id="284" r:id="rId17"/>
    <p:sldId id="285"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81810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034526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166004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C64B73CD-D11E-4D48-9061-8E7F5AFE98AF}" type="datetimeFigureOut">
              <a:rPr lang="ru-RU" smtClean="0"/>
              <a:t>24.09.2023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761614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C64B73CD-D11E-4D48-9061-8E7F5AFE98AF}" type="datetimeFigureOut">
              <a:rPr lang="ru-RU" smtClean="0"/>
              <a:t>24.09.2023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651926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C64B73CD-D11E-4D48-9061-8E7F5AFE98AF}" type="datetimeFigureOut">
              <a:rPr lang="ru-RU" smtClean="0"/>
              <a:t>24.09.2023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61682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4B73CD-D11E-4D48-9061-8E7F5AFE98AF}" type="datetimeFigureOut">
              <a:rPr lang="ru-RU" smtClean="0"/>
              <a:t>24.09.2023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956264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C64B73CD-D11E-4D48-9061-8E7F5AFE98AF}" type="datetimeFigureOut">
              <a:rPr lang="ru-RU" smtClean="0"/>
              <a:t>24.09.2023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17475061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C64B73CD-D11E-4D48-9061-8E7F5AFE98AF}" type="datetimeFigureOut">
              <a:rPr lang="ru-RU" smtClean="0"/>
              <a:t>24.09.2023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0952587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fld id="{C64B73CD-D11E-4D48-9061-8E7F5AFE98AF}" type="datetimeFigureOut">
              <a:rPr lang="ru-RU" smtClean="0"/>
              <a:t>24.09.2023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508944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106803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5849699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4921512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2660732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42291731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7244219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24.09.2023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1500851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C64B73CD-D11E-4D48-9061-8E7F5AFE98AF}" type="datetimeFigureOut">
              <a:rPr lang="ru-RU" smtClean="0"/>
              <a:t>24.09.2023</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2C736AEE-FF28-47E4-8099-5A90634A920F}" type="slidenum">
              <a:rPr lang="ru-RU" smtClean="0"/>
              <a:t>‹#›</a:t>
            </a:fld>
            <a:endParaRPr lang="ru-RU"/>
          </a:p>
        </p:txBody>
      </p:sp>
    </p:spTree>
    <p:extLst>
      <p:ext uri="{BB962C8B-B14F-4D97-AF65-F5344CB8AC3E}">
        <p14:creationId xmlns:p14="http://schemas.microsoft.com/office/powerpoint/2010/main" val="137703664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unsplash.com/photos/mVqTumQH-c0"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unsplash.com/photos/xmWlqeYtcQQ" TargetMode="External"/><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unsplash.com/photos/oGafvInnHlY"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02074" y="344978"/>
            <a:ext cx="8001000" cy="2148841"/>
          </a:xfrm>
        </p:spPr>
        <p:txBody>
          <a:bodyPr>
            <a:normAutofit fontScale="90000"/>
          </a:bodyPr>
          <a:lstStyle/>
          <a:p>
            <a:pPr lvl="0" defTabSz="914400">
              <a:spcBef>
                <a:spcPts val="0"/>
              </a:spcBef>
            </a:pPr>
            <a:r>
              <a:rPr lang="uz-Cyrl-UZ"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AVTOMOBILLARDA TASHISH </a:t>
            </a:r>
            <a:r>
              <a:rPr lang="en-US"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 VA HARAKAT XAVFSIZLIGINI TASHKIL  ETISH </a:t>
            </a:r>
            <a:r>
              <a:rPr lang="uz-Cyrl-UZ"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ASOSLARI</a:t>
            </a:r>
            <a:r>
              <a:rPr lang="en-US"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
            </a:r>
            <a:br>
              <a:rPr lang="en-US"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br>
            <a:endParaRPr lang="ru-RU" dirty="0"/>
          </a:p>
        </p:txBody>
      </p:sp>
      <p:sp>
        <p:nvSpPr>
          <p:cNvPr id="3" name="Подзаголовок 2"/>
          <p:cNvSpPr>
            <a:spLocks noGrp="1"/>
          </p:cNvSpPr>
          <p:nvPr>
            <p:ph type="subTitle" idx="1"/>
          </p:nvPr>
        </p:nvSpPr>
        <p:spPr>
          <a:xfrm>
            <a:off x="202074" y="2139757"/>
            <a:ext cx="6140537" cy="1359901"/>
          </a:xfrm>
        </p:spPr>
        <p:txBody>
          <a:bodyPr>
            <a:normAutofit lnSpcReduction="10000"/>
          </a:bodyPr>
          <a:lstStyle/>
          <a:p>
            <a:pPr lvl="0" defTabSz="914400">
              <a:spcBef>
                <a:spcPts val="0"/>
              </a:spcBef>
              <a:spcAft>
                <a:spcPts val="0"/>
              </a:spcAft>
              <a:buClrTx/>
              <a:buSzTx/>
            </a:pP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3</a:t>
            </a:r>
            <a:r>
              <a:rPr lang="en-US" sz="2400" dirty="0" smtClean="0">
                <a:solidFill>
                  <a:prstClr val="white"/>
                </a:solidFill>
                <a:latin typeface="Oswald" pitchFamily="2" charset="-52"/>
                <a:ea typeface="Roboto Condensed" panose="02000000000000000000" pitchFamily="2" charset="0"/>
                <a:cs typeface="Roboto Condensed" panose="02000000000000000000" pitchFamily="2" charset="0"/>
              </a:rPr>
              <a:t> </a:t>
            </a:r>
            <a:r>
              <a:rPr lang="en-US" sz="2400" dirty="0" smtClean="0">
                <a:solidFill>
                  <a:prstClr val="white"/>
                </a:solidFill>
                <a:latin typeface="Oswald" pitchFamily="2" charset="-52"/>
                <a:ea typeface="Roboto Condensed" panose="02000000000000000000" pitchFamily="2" charset="0"/>
                <a:cs typeface="Roboto Condensed" panose="02000000000000000000" pitchFamily="2" charset="0"/>
              </a:rPr>
              <a:t>– </a:t>
            </a:r>
            <a:r>
              <a:rPr lang="en-US" sz="2400" dirty="0" err="1" smtClean="0">
                <a:solidFill>
                  <a:prstClr val="white"/>
                </a:solidFill>
                <a:latin typeface="Oswald" pitchFamily="2" charset="-52"/>
                <a:ea typeface="Roboto Condensed" panose="02000000000000000000" pitchFamily="2" charset="0"/>
                <a:cs typeface="Roboto Condensed" panose="02000000000000000000" pitchFamily="2" charset="0"/>
              </a:rPr>
              <a:t>Mavzu</a:t>
            </a:r>
            <a:r>
              <a:rPr lang="en-US" sz="2400" dirty="0" smtClean="0">
                <a:solidFill>
                  <a:prstClr val="white"/>
                </a:solidFill>
                <a:latin typeface="Oswald" pitchFamily="2" charset="-52"/>
                <a:ea typeface="Roboto Condensed" panose="02000000000000000000" pitchFamily="2" charset="0"/>
                <a:cs typeface="Roboto Condensed" panose="02000000000000000000" pitchFamily="2" charset="0"/>
              </a:rPr>
              <a:t>: </a:t>
            </a:r>
            <a:r>
              <a:rPr lang="uz-Cyrl-UZ" b="1" dirty="0"/>
              <a:t>Avtomobil </a:t>
            </a:r>
            <a:r>
              <a:rPr lang="en-US" b="1" dirty="0"/>
              <a:t>t</a:t>
            </a:r>
            <a:r>
              <a:rPr lang="uz-Cyrl-UZ" b="1" dirty="0"/>
              <a:t>ransport vositalari</a:t>
            </a:r>
            <a:r>
              <a:rPr lang="en-US" b="1" dirty="0" err="1"/>
              <a:t>ni</a:t>
            </a:r>
            <a:r>
              <a:rPr lang="en-US" b="1" dirty="0"/>
              <a:t> </a:t>
            </a:r>
            <a:r>
              <a:rPr lang="en-US" b="1" dirty="0" err="1"/>
              <a:t>ish</a:t>
            </a:r>
            <a:r>
              <a:rPr lang="en-US" b="1" dirty="0"/>
              <a:t> </a:t>
            </a:r>
            <a:r>
              <a:rPr lang="en-US" b="1" dirty="0" err="1"/>
              <a:t>sharoitlari</a:t>
            </a:r>
            <a:r>
              <a:rPr lang="en-US" b="1" dirty="0"/>
              <a:t>. </a:t>
            </a:r>
            <a:r>
              <a:rPr lang="en-US" b="1" dirty="0" err="1"/>
              <a:t>Avtomobil</a:t>
            </a:r>
            <a:r>
              <a:rPr lang="en-US" b="1" dirty="0"/>
              <a:t> </a:t>
            </a:r>
            <a:r>
              <a:rPr lang="en-US" b="1" dirty="0" err="1"/>
              <a:t>yo'llarining</a:t>
            </a:r>
            <a:r>
              <a:rPr lang="en-US" b="1" dirty="0"/>
              <a:t> </a:t>
            </a:r>
            <a:r>
              <a:rPr lang="en-US" b="1" dirty="0" err="1"/>
              <a:t>tasnifi</a:t>
            </a:r>
            <a:r>
              <a:rPr lang="en-US" b="1" dirty="0"/>
              <a:t>. </a:t>
            </a:r>
            <a:r>
              <a:rPr lang="en-US" b="1" dirty="0" err="1"/>
              <a:t>Shahar</a:t>
            </a:r>
            <a:r>
              <a:rPr lang="en-US" b="1" dirty="0"/>
              <a:t> </a:t>
            </a:r>
            <a:r>
              <a:rPr lang="en-US" b="1" dirty="0" err="1"/>
              <a:t>ichidagi</a:t>
            </a:r>
            <a:r>
              <a:rPr lang="en-US" b="1" dirty="0"/>
              <a:t> </a:t>
            </a:r>
            <a:r>
              <a:rPr lang="en-US" b="1" dirty="0" err="1"/>
              <a:t>avtomobil</a:t>
            </a:r>
            <a:r>
              <a:rPr lang="en-US" b="1" dirty="0"/>
              <a:t> </a:t>
            </a:r>
            <a:r>
              <a:rPr lang="en-US" b="1" dirty="0" err="1"/>
              <a:t>yo'llarining</a:t>
            </a:r>
            <a:r>
              <a:rPr lang="en-US" b="1" dirty="0"/>
              <a:t> </a:t>
            </a:r>
            <a:r>
              <a:rPr lang="en-US" b="1" dirty="0" err="1"/>
              <a:t>klassifikatsiyasi</a:t>
            </a:r>
            <a:r>
              <a:rPr lang="en-US" b="1" dirty="0"/>
              <a:t>.</a:t>
            </a:r>
            <a:endParaRPr lang="ru-RU" dirty="0"/>
          </a:p>
        </p:txBody>
      </p:sp>
      <p:sp>
        <p:nvSpPr>
          <p:cNvPr id="4" name="TextBox 3">
            <a:extLst>
              <a:ext uri="{FF2B5EF4-FFF2-40B4-BE49-F238E27FC236}">
                <a16:creationId xmlns:a16="http://schemas.microsoft.com/office/drawing/2014/main" id="{4F1E0505-E303-D8ED-6CC0-D70EACE43B47}"/>
              </a:ext>
            </a:extLst>
          </p:cNvPr>
          <p:cNvSpPr txBox="1">
            <a:spLocks/>
          </p:cNvSpPr>
          <p:nvPr/>
        </p:nvSpPr>
        <p:spPr bwMode="gray">
          <a:xfrm>
            <a:off x="313715" y="4119321"/>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smtClean="0">
                <a:solidFill>
                  <a:srgbClr val="FFFF00"/>
                </a:solidFill>
                <a:latin typeface="Oswald Light" pitchFamily="2" charset="-52"/>
                <a:ea typeface="VTB Group Cond Book" panose="020B0506050504020204" pitchFamily="34" charset="77"/>
              </a:rPr>
              <a:t>Prof. </a:t>
            </a:r>
            <a:r>
              <a:rPr lang="en-US" sz="2200" dirty="0" err="1" smtClean="0">
                <a:solidFill>
                  <a:srgbClr val="FFFF00"/>
                </a:solidFill>
                <a:latin typeface="Oswald Light" pitchFamily="2" charset="-52"/>
                <a:ea typeface="VTB Group Cond Book" panose="020B0506050504020204" pitchFamily="34" charset="77"/>
              </a:rPr>
              <a:t>Nurdinov</a:t>
            </a:r>
            <a:r>
              <a:rPr lang="en-US" sz="2200" dirty="0" smtClean="0">
                <a:solidFill>
                  <a:srgbClr val="FFFF00"/>
                </a:solidFill>
                <a:latin typeface="Oswald Light" pitchFamily="2" charset="-52"/>
                <a:ea typeface="VTB Group Cond Book" panose="020B0506050504020204" pitchFamily="34" charset="77"/>
              </a:rPr>
              <a:t> </a:t>
            </a:r>
            <a:r>
              <a:rPr lang="en-US" sz="2200" dirty="0" err="1" smtClean="0">
                <a:solidFill>
                  <a:srgbClr val="FFFF00"/>
                </a:solidFill>
                <a:latin typeface="Oswald Light" pitchFamily="2" charset="-52"/>
                <a:ea typeface="VTB Group Cond Book" panose="020B0506050504020204" pitchFamily="34" charset="77"/>
              </a:rPr>
              <a:t>Murodali</a:t>
            </a:r>
            <a:endParaRPr lang="ru-RU" sz="2200" dirty="0">
              <a:solidFill>
                <a:srgbClr val="FFFF00"/>
              </a:solidFill>
              <a:latin typeface="Oswald Light" pitchFamily="2" charset="-52"/>
              <a:ea typeface="VTB Group Cond Book" panose="020B0506050504020204" pitchFamily="34" charset="77"/>
            </a:endParaRPr>
          </a:p>
        </p:txBody>
      </p:sp>
      <p:sp>
        <p:nvSpPr>
          <p:cNvPr id="5" name="Rounded Rectangle 17">
            <a:extLst>
              <a:ext uri="{FF2B5EF4-FFF2-40B4-BE49-F238E27FC236}">
                <a16:creationId xmlns:a16="http://schemas.microsoft.com/office/drawing/2014/main" id="{6AB33A65-AF4F-1F56-FEAF-DC2BF6049A20}"/>
              </a:ext>
            </a:extLst>
          </p:cNvPr>
          <p:cNvSpPr/>
          <p:nvPr/>
        </p:nvSpPr>
        <p:spPr>
          <a:xfrm>
            <a:off x="313715" y="5217251"/>
            <a:ext cx="3174328" cy="510230"/>
          </a:xfrm>
          <a:prstGeom prst="roundRect">
            <a:avLst/>
          </a:prstGeom>
          <a:solidFill>
            <a:srgbClr val="00369B"/>
          </a:solidFill>
          <a:ln w="12700" cap="flat" cmpd="sng" algn="ctr">
            <a:noFill/>
            <a:prstDash val="solid"/>
            <a:miter lim="800000"/>
          </a:ln>
          <a:effectLst/>
        </p:spPr>
        <p:txBody>
          <a:bodyPr rtlCol="0" anchor="ctr"/>
          <a:lstStyle/>
          <a:p>
            <a:pPr marL="0" marR="0" lvl="0" indent="0" algn="ctr" defTabSz="228600" eaLnBrk="1" fontAlgn="auto" latinLnBrk="0" hangingPunct="1">
              <a:lnSpc>
                <a:spcPct val="100000"/>
              </a:lnSpc>
              <a:spcBef>
                <a:spcPts val="0"/>
              </a:spcBef>
              <a:spcAft>
                <a:spcPts val="0"/>
              </a:spcAft>
              <a:buClrTx/>
              <a:buSzTx/>
              <a:buFontTx/>
              <a:buNone/>
              <a:tabLst/>
              <a:defRPr/>
            </a:pPr>
            <a:endParaRPr kumimoji="0" lang="ru-RU" sz="900" b="0" i="0" u="none" strike="noStrike" kern="0" cap="none" spc="0" normalizeH="0" baseline="0" noProof="0" dirty="0">
              <a:ln>
                <a:noFill/>
              </a:ln>
              <a:solidFill>
                <a:srgbClr val="FFFFFF"/>
              </a:solidFill>
              <a:effectLst/>
              <a:uLnTx/>
              <a:uFillTx/>
              <a:latin typeface="Oswald Light" pitchFamily="2" charset="-52"/>
            </a:endParaRPr>
          </a:p>
        </p:txBody>
      </p:sp>
      <p:sp>
        <p:nvSpPr>
          <p:cNvPr id="6" name="TextBox 5">
            <a:extLst>
              <a:ext uri="{FF2B5EF4-FFF2-40B4-BE49-F238E27FC236}">
                <a16:creationId xmlns:a16="http://schemas.microsoft.com/office/drawing/2014/main" id="{E85399D5-B759-F1E3-BA76-36685FD6CB58}"/>
              </a:ext>
            </a:extLst>
          </p:cNvPr>
          <p:cNvSpPr txBox="1">
            <a:spLocks/>
          </p:cNvSpPr>
          <p:nvPr/>
        </p:nvSpPr>
        <p:spPr bwMode="gray">
          <a:xfrm>
            <a:off x="627155" y="5334046"/>
            <a:ext cx="2775319" cy="276999"/>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dirty="0" err="1" smtClean="0">
                <a:solidFill>
                  <a:prstClr val="white"/>
                </a:solidFill>
                <a:latin typeface="Oswald Light" pitchFamily="2" charset="-52"/>
                <a:ea typeface="VTB Group Cond Book" panose="020B0506050504020204" pitchFamily="34" charset="77"/>
              </a:rPr>
              <a:t>AndMI</a:t>
            </a:r>
            <a:r>
              <a:rPr lang="en-US" dirty="0" smtClean="0">
                <a:solidFill>
                  <a:prstClr val="white"/>
                </a:solidFill>
                <a:latin typeface="Oswald Light" pitchFamily="2" charset="-52"/>
                <a:ea typeface="VTB Group Cond Book" panose="020B0506050504020204" pitchFamily="34" charset="77"/>
              </a:rPr>
              <a:t>   2023-2024</a:t>
            </a:r>
            <a:endParaRPr lang="ru-RU" dirty="0">
              <a:solidFill>
                <a:prstClr val="white"/>
              </a:solidFill>
              <a:latin typeface="Oswald Light" pitchFamily="2" charset="-52"/>
              <a:ea typeface="VTB Group Cond Book" panose="020B0506050504020204" pitchFamily="34" charset="77"/>
            </a:endParaRP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163732" y="641929"/>
            <a:ext cx="6028267" cy="6216072"/>
          </a:xfrm>
          <a:prstGeom prst="rtTriangle">
            <a:avLst/>
          </a:prstGeom>
        </p:spPr>
      </p:pic>
      <p:sp>
        <p:nvSpPr>
          <p:cNvPr id="8" name="Прямоугольник 7"/>
          <p:cNvSpPr/>
          <p:nvPr/>
        </p:nvSpPr>
        <p:spPr>
          <a:xfrm rot="18843338">
            <a:off x="3798674" y="2614555"/>
            <a:ext cx="6096000" cy="120032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8100000" scaled="1"/>
            <a:tileRect/>
          </a:gra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a:spAutoFit/>
          </a:bodyPr>
          <a:lstStyle/>
          <a:p>
            <a:pPr lvl="0"/>
            <a:r>
              <a:rPr lang="en-US" dirty="0">
                <a:solidFill>
                  <a:prstClr val="white"/>
                </a:solidFill>
                <a:latin typeface="Oswald" pitchFamily="2" charset="-52"/>
                <a:ea typeface="Roboto Condensed" panose="02000000000000000000" pitchFamily="2" charset="0"/>
                <a:cs typeface="Roboto Condensed" panose="02000000000000000000" pitchFamily="2" charset="0"/>
              </a:rPr>
              <a:t>[Organizing vehicle transportation and traffic safety] </a:t>
            </a:r>
            <a:r>
              <a:rPr lang="en-US" dirty="0" smtClean="0">
                <a:solidFill>
                  <a:prstClr val="white"/>
                </a:solidFill>
                <a:latin typeface="Oswald" pitchFamily="2" charset="-52"/>
                <a:ea typeface="Roboto Condensed" panose="02000000000000000000" pitchFamily="2" charset="0"/>
                <a:cs typeface="Roboto Condensed" panose="02000000000000000000" pitchFamily="2" charset="0"/>
              </a:rPr>
              <a:t>week3 - Vehicle </a:t>
            </a:r>
            <a:r>
              <a:rPr lang="en-US" dirty="0">
                <a:solidFill>
                  <a:prstClr val="white"/>
                </a:solidFill>
                <a:latin typeface="Oswald" pitchFamily="2" charset="-52"/>
                <a:ea typeface="Roboto Condensed" panose="02000000000000000000" pitchFamily="2" charset="0"/>
                <a:cs typeface="Roboto Condensed" panose="02000000000000000000" pitchFamily="2" charset="0"/>
              </a:rPr>
              <a:t>operating conditions. Classification of highways. Classification of intra-city road connections.</a:t>
            </a:r>
          </a:p>
        </p:txBody>
      </p:sp>
    </p:spTree>
    <p:extLst>
      <p:ext uri="{BB962C8B-B14F-4D97-AF65-F5344CB8AC3E}">
        <p14:creationId xmlns:p14="http://schemas.microsoft.com/office/powerpoint/2010/main" val="37464545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62494" y="4587084"/>
            <a:ext cx="8534400" cy="1507067"/>
          </a:xfrm>
        </p:spPr>
        <p:txBody>
          <a:bodyPr>
            <a:noAutofit/>
          </a:bodyPr>
          <a:lstStyle/>
          <a:p>
            <a:pPr hangingPunct="0"/>
            <a:r>
              <a:rPr lang="uz-Cyrl-UZ" sz="2400" b="1" dirty="0" smtClean="0"/>
              <a:t>Tayanch so`zlar:</a:t>
            </a:r>
            <a:r>
              <a:rPr lang="ru-RU" sz="2400" dirty="0" smtClean="0"/>
              <a:t/>
            </a:r>
            <a:br>
              <a:rPr lang="ru-RU" sz="2400" dirty="0" smtClean="0"/>
            </a:br>
            <a:r>
              <a:rPr lang="en-US" sz="2400" dirty="0"/>
              <a:t/>
            </a:r>
            <a:br>
              <a:rPr lang="en-US" sz="2400" dirty="0"/>
            </a:br>
            <a:r>
              <a:rPr lang="en-US" sz="2400" dirty="0" smtClean="0"/>
              <a:t>Yuk </a:t>
            </a:r>
            <a:r>
              <a:rPr lang="en-US" sz="2400" dirty="0" err="1"/>
              <a:t>ko’tarish</a:t>
            </a:r>
            <a:r>
              <a:rPr lang="en-US" sz="2400" dirty="0"/>
              <a:t> </a:t>
            </a:r>
            <a:r>
              <a:rPr lang="en-US" sz="2400" dirty="0" err="1"/>
              <a:t>qobiliyati</a:t>
            </a:r>
            <a:r>
              <a:rPr lang="en-US" sz="2400" dirty="0"/>
              <a:t>, </a:t>
            </a:r>
            <a:r>
              <a:rPr lang="en-US" sz="2400" dirty="0" err="1"/>
              <a:t>Univ</a:t>
            </a:r>
            <a:r>
              <a:rPr lang="ru-RU" sz="2400" dirty="0"/>
              <a:t>е</a:t>
            </a:r>
            <a:r>
              <a:rPr lang="en-US" sz="2400" dirty="0" err="1"/>
              <a:t>rsal</a:t>
            </a:r>
            <a:r>
              <a:rPr lang="en-US" sz="2400" dirty="0"/>
              <a:t> </a:t>
            </a:r>
            <a:r>
              <a:rPr lang="en-US" sz="2400" dirty="0" err="1"/>
              <a:t>va</a:t>
            </a:r>
            <a:r>
              <a:rPr lang="en-US" sz="2400" dirty="0"/>
              <a:t> </a:t>
            </a:r>
            <a:r>
              <a:rPr lang="en-US" sz="2400" dirty="0" err="1"/>
              <a:t>mahsus</a:t>
            </a:r>
            <a:r>
              <a:rPr lang="en-US" sz="2400" dirty="0"/>
              <a:t> </a:t>
            </a:r>
            <a:r>
              <a:rPr lang="en-US" sz="2400" dirty="0" err="1"/>
              <a:t>avtomobillar</a:t>
            </a:r>
            <a:r>
              <a:rPr lang="en-US" sz="2400" dirty="0"/>
              <a:t>, </a:t>
            </a:r>
            <a:r>
              <a:rPr lang="en-US" sz="2400" dirty="0" err="1"/>
              <a:t>Yo’llarga</a:t>
            </a:r>
            <a:r>
              <a:rPr lang="en-US" sz="2400" dirty="0"/>
              <a:t> </a:t>
            </a:r>
            <a:r>
              <a:rPr lang="en-US" sz="2400" dirty="0" err="1"/>
              <a:t>qo’yilgan</a:t>
            </a:r>
            <a:r>
              <a:rPr lang="en-US" sz="2400" dirty="0"/>
              <a:t>  </a:t>
            </a:r>
            <a:r>
              <a:rPr lang="en-US" sz="2400" dirty="0" err="1"/>
              <a:t>talab</a:t>
            </a:r>
            <a:r>
              <a:rPr lang="en-US" sz="2400" dirty="0"/>
              <a:t>, </a:t>
            </a:r>
            <a:r>
              <a:rPr lang="en-US" sz="2400" dirty="0" err="1"/>
              <a:t>Aloqa</a:t>
            </a:r>
            <a:r>
              <a:rPr lang="en-US" sz="2400" dirty="0"/>
              <a:t> </a:t>
            </a:r>
            <a:r>
              <a:rPr lang="en-US" sz="2400" dirty="0" err="1"/>
              <a:t>yo’llari</a:t>
            </a:r>
            <a:r>
              <a:rPr lang="en-US" sz="2400" dirty="0"/>
              <a:t>.</a:t>
            </a:r>
            <a:r>
              <a:rPr lang="ru-RU" sz="2400" dirty="0" smtClean="0"/>
              <a:t/>
            </a:r>
            <a:br>
              <a:rPr lang="ru-RU" sz="2400" dirty="0" smtClean="0"/>
            </a:br>
            <a:endParaRPr lang="ru-RU" sz="2400" dirty="0"/>
          </a:p>
        </p:txBody>
      </p:sp>
      <p:sp>
        <p:nvSpPr>
          <p:cNvPr id="3" name="Объект 2"/>
          <p:cNvSpPr>
            <a:spLocks noGrp="1"/>
          </p:cNvSpPr>
          <p:nvPr>
            <p:ph idx="1"/>
          </p:nvPr>
        </p:nvSpPr>
        <p:spPr>
          <a:xfrm>
            <a:off x="2944812" y="194733"/>
            <a:ext cx="8534400" cy="3615267"/>
          </a:xfrm>
        </p:spPr>
        <p:txBody>
          <a:bodyPr>
            <a:normAutofit/>
          </a:bodyPr>
          <a:lstStyle/>
          <a:p>
            <a:r>
              <a:rPr lang="en-US" b="1" dirty="0" err="1">
                <a:solidFill>
                  <a:schemeClr val="tx1"/>
                </a:solidFill>
              </a:rPr>
              <a:t>Rеja</a:t>
            </a:r>
            <a:r>
              <a:rPr lang="en-US" b="1" dirty="0">
                <a:solidFill>
                  <a:schemeClr val="tx1"/>
                </a:solidFill>
              </a:rPr>
              <a:t>:</a:t>
            </a:r>
            <a:endParaRPr lang="ru-RU" dirty="0">
              <a:solidFill>
                <a:schemeClr val="tx1"/>
              </a:solidFill>
            </a:endParaRPr>
          </a:p>
          <a:p>
            <a:r>
              <a:rPr lang="en-US" dirty="0"/>
              <a:t>3.1. </a:t>
            </a:r>
            <a:r>
              <a:rPr lang="en-US" dirty="0" err="1"/>
              <a:t>Avtomobil</a:t>
            </a:r>
            <a:r>
              <a:rPr lang="en-US" dirty="0"/>
              <a:t> </a:t>
            </a:r>
            <a:r>
              <a:rPr lang="en-US" dirty="0" err="1"/>
              <a:t>yo`llarining</a:t>
            </a:r>
            <a:r>
              <a:rPr lang="en-US" dirty="0"/>
              <a:t>  </a:t>
            </a:r>
            <a:r>
              <a:rPr lang="en-US" dirty="0" err="1"/>
              <a:t>tasnifi</a:t>
            </a:r>
            <a:r>
              <a:rPr lang="en-US" dirty="0"/>
              <a:t>. Sahar </a:t>
            </a:r>
            <a:r>
              <a:rPr lang="en-US" dirty="0" err="1"/>
              <a:t>ichki</a:t>
            </a:r>
            <a:r>
              <a:rPr lang="en-US" dirty="0"/>
              <a:t> </a:t>
            </a:r>
            <a:r>
              <a:rPr lang="en-US" dirty="0" err="1"/>
              <a:t>yol</a:t>
            </a:r>
            <a:r>
              <a:rPr lang="en-US" dirty="0"/>
              <a:t> </a:t>
            </a:r>
            <a:r>
              <a:rPr lang="en-US" dirty="0" err="1"/>
              <a:t>aloqalarining</a:t>
            </a:r>
            <a:r>
              <a:rPr lang="en-US" dirty="0"/>
              <a:t> </a:t>
            </a:r>
            <a:r>
              <a:rPr lang="en-US" dirty="0" err="1"/>
              <a:t>tasnifi</a:t>
            </a:r>
            <a:r>
              <a:rPr lang="en-US" dirty="0"/>
              <a:t>, </a:t>
            </a:r>
            <a:r>
              <a:rPr lang="en-US" dirty="0" err="1"/>
              <a:t>avtobus</a:t>
            </a:r>
            <a:r>
              <a:rPr lang="en-US" dirty="0"/>
              <a:t> </a:t>
            </a:r>
            <a:r>
              <a:rPr lang="en-US" dirty="0" err="1"/>
              <a:t>to’xtash</a:t>
            </a:r>
            <a:r>
              <a:rPr lang="en-US" dirty="0"/>
              <a:t>  </a:t>
            </a:r>
            <a:r>
              <a:rPr lang="en-US" dirty="0" err="1"/>
              <a:t>joylari</a:t>
            </a:r>
            <a:endParaRPr lang="en-US" dirty="0"/>
          </a:p>
          <a:p>
            <a:r>
              <a:rPr lang="en-US" dirty="0"/>
              <a:t>3.3.Avtomobil </a:t>
            </a:r>
            <a:r>
              <a:rPr lang="en-US" dirty="0" err="1"/>
              <a:t>yo’llari</a:t>
            </a:r>
            <a:r>
              <a:rPr lang="en-US" dirty="0"/>
              <a:t>  </a:t>
            </a:r>
            <a:r>
              <a:rPr lang="en-US" dirty="0" err="1"/>
              <a:t>va</a:t>
            </a:r>
            <a:r>
              <a:rPr lang="en-US" dirty="0"/>
              <a:t> </a:t>
            </a:r>
            <a:r>
              <a:rPr lang="en-US" dirty="0" err="1"/>
              <a:t>aloqalariga</a:t>
            </a:r>
            <a:r>
              <a:rPr lang="en-US" dirty="0"/>
              <a:t>  </a:t>
            </a:r>
            <a:r>
              <a:rPr lang="en-US" dirty="0" err="1"/>
              <a:t>qo`yilgan</a:t>
            </a:r>
            <a:r>
              <a:rPr lang="en-US" dirty="0"/>
              <a:t> </a:t>
            </a:r>
            <a:r>
              <a:rPr lang="en-US" dirty="0" err="1"/>
              <a:t>talablar</a:t>
            </a:r>
            <a:r>
              <a:rPr lang="en-US" dirty="0"/>
              <a:t>.</a:t>
            </a:r>
          </a:p>
          <a:p>
            <a:r>
              <a:rPr lang="en-US" dirty="0"/>
              <a:t>3.3.Ayni </a:t>
            </a:r>
            <a:r>
              <a:rPr lang="en-US" dirty="0" err="1"/>
              <a:t>talablarga</a:t>
            </a:r>
            <a:r>
              <a:rPr lang="en-US" dirty="0"/>
              <a:t> </a:t>
            </a:r>
            <a:r>
              <a:rPr lang="en-US" dirty="0" err="1"/>
              <a:t>rioya</a:t>
            </a:r>
            <a:r>
              <a:rPr lang="en-US" dirty="0"/>
              <a:t> </a:t>
            </a:r>
            <a:r>
              <a:rPr lang="en-US" dirty="0" err="1"/>
              <a:t>qilmagan</a:t>
            </a:r>
            <a:r>
              <a:rPr lang="en-US" dirty="0"/>
              <a:t> </a:t>
            </a:r>
            <a:r>
              <a:rPr lang="en-US" dirty="0" err="1"/>
              <a:t>hollarda</a:t>
            </a:r>
            <a:r>
              <a:rPr lang="en-US" dirty="0"/>
              <a:t> </a:t>
            </a:r>
            <a:r>
              <a:rPr lang="en-US" dirty="0" err="1"/>
              <a:t>passajirlar</a:t>
            </a:r>
            <a:r>
              <a:rPr lang="en-US" dirty="0"/>
              <a:t> </a:t>
            </a:r>
            <a:r>
              <a:rPr lang="en-US" dirty="0" err="1"/>
              <a:t>toshish</a:t>
            </a:r>
            <a:r>
              <a:rPr lang="en-US" dirty="0"/>
              <a:t> </a:t>
            </a:r>
            <a:r>
              <a:rPr lang="en-US" dirty="0" err="1"/>
              <a:t>marshrutlarida</a:t>
            </a:r>
            <a:r>
              <a:rPr lang="en-US" dirty="0"/>
              <a:t> </a:t>
            </a:r>
            <a:r>
              <a:rPr lang="en-US" dirty="0" err="1"/>
              <a:t>avtobuslar</a:t>
            </a:r>
            <a:r>
              <a:rPr lang="en-US" dirty="0"/>
              <a:t> </a:t>
            </a:r>
            <a:r>
              <a:rPr lang="en-US" dirty="0" err="1"/>
              <a:t>xarakatini</a:t>
            </a:r>
            <a:r>
              <a:rPr lang="en-US" dirty="0"/>
              <a:t> </a:t>
            </a:r>
            <a:r>
              <a:rPr lang="en-US" dirty="0" err="1"/>
              <a:t>to’xtatish</a:t>
            </a:r>
            <a:r>
              <a:rPr lang="en-US" dirty="0"/>
              <a:t> </a:t>
            </a:r>
            <a:r>
              <a:rPr lang="en-US" dirty="0" err="1"/>
              <a:t>shartlari</a:t>
            </a:r>
            <a:endParaRPr lang="en-US" dirty="0"/>
          </a:p>
          <a:p>
            <a:endParaRPr lang="ru-RU" dirty="0">
              <a:solidFill>
                <a:schemeClr val="tx1"/>
              </a:solidFill>
            </a:endParaRPr>
          </a:p>
        </p:txBody>
      </p:sp>
      <p:pic>
        <p:nvPicPr>
          <p:cNvPr id="5" name="Рисунок 4"/>
          <p:cNvPicPr>
            <a:picLocks noChangeAspect="1"/>
          </p:cNvPicPr>
          <p:nvPr/>
        </p:nvPicPr>
        <p:blipFill rotWithShape="1">
          <a:blip r:embed="rId2" cstate="print">
            <a:extLst>
              <a:ext uri="{28A0092B-C50C-407E-A947-70E740481C1C}">
                <a14:useLocalDpi xmlns:a14="http://schemas.microsoft.com/office/drawing/2010/main" val="0"/>
              </a:ext>
            </a:extLst>
          </a:blip>
          <a:srcRect l="35386"/>
          <a:stretch/>
        </p:blipFill>
        <p:spPr>
          <a:xfrm>
            <a:off x="502180" y="191851"/>
            <a:ext cx="2442632" cy="25202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Прямоугольник 3"/>
          <p:cNvSpPr/>
          <p:nvPr/>
        </p:nvSpPr>
        <p:spPr>
          <a:xfrm>
            <a:off x="562494" y="2995440"/>
            <a:ext cx="6096000" cy="461665"/>
          </a:xfrm>
          <a:prstGeom prst="rect">
            <a:avLst/>
          </a:prstGeom>
        </p:spPr>
        <p:txBody>
          <a:bodyPr>
            <a:spAutoFit/>
          </a:bodyPr>
          <a:lstStyle/>
          <a:p>
            <a:r>
              <a:rPr lang="ru-RU" sz="1200" dirty="0" err="1">
                <a:solidFill>
                  <a:schemeClr val="accent6"/>
                </a:solidFill>
              </a:rPr>
              <a:t>Henderson</a:t>
            </a:r>
            <a:r>
              <a:rPr lang="ru-RU" sz="1200" dirty="0">
                <a:solidFill>
                  <a:schemeClr val="accent6"/>
                </a:solidFill>
              </a:rPr>
              <a:t> K. (</a:t>
            </a:r>
            <a:r>
              <a:rPr lang="ru-RU" sz="1200" dirty="0" err="1">
                <a:solidFill>
                  <a:schemeClr val="accent6"/>
                </a:solidFill>
              </a:rPr>
              <a:t>Published</a:t>
            </a:r>
            <a:r>
              <a:rPr lang="ru-RU" sz="1200" dirty="0">
                <a:solidFill>
                  <a:schemeClr val="accent6"/>
                </a:solidFill>
              </a:rPr>
              <a:t> </a:t>
            </a:r>
            <a:r>
              <a:rPr lang="ru-RU" sz="1200" dirty="0" err="1">
                <a:solidFill>
                  <a:schemeClr val="accent6"/>
                </a:solidFill>
              </a:rPr>
              <a:t>on</a:t>
            </a:r>
            <a:r>
              <a:rPr lang="ru-RU" sz="1200" dirty="0">
                <a:solidFill>
                  <a:schemeClr val="accent6"/>
                </a:solidFill>
              </a:rPr>
              <a:t> </a:t>
            </a:r>
            <a:r>
              <a:rPr lang="ru-RU" sz="1200" dirty="0" err="1">
                <a:solidFill>
                  <a:schemeClr val="accent6"/>
                </a:solidFill>
              </a:rPr>
              <a:t>November</a:t>
            </a:r>
            <a:r>
              <a:rPr lang="ru-RU" sz="1200" dirty="0">
                <a:solidFill>
                  <a:schemeClr val="accent6"/>
                </a:solidFill>
              </a:rPr>
              <a:t> 5, 2015). </a:t>
            </a:r>
            <a:r>
              <a:rPr lang="ru-RU" sz="1200" dirty="0" err="1">
                <a:solidFill>
                  <a:schemeClr val="accent6"/>
                </a:solidFill>
              </a:rPr>
              <a:t>Pink</a:t>
            </a:r>
            <a:r>
              <a:rPr lang="ru-RU" sz="1200" dirty="0">
                <a:solidFill>
                  <a:schemeClr val="accent6"/>
                </a:solidFill>
              </a:rPr>
              <a:t> </a:t>
            </a:r>
            <a:r>
              <a:rPr lang="ru-RU" sz="1200" dirty="0" err="1">
                <a:solidFill>
                  <a:schemeClr val="accent6"/>
                </a:solidFill>
              </a:rPr>
              <a:t>Japanese</a:t>
            </a:r>
            <a:r>
              <a:rPr lang="ru-RU" sz="1200" dirty="0">
                <a:solidFill>
                  <a:schemeClr val="accent6"/>
                </a:solidFill>
              </a:rPr>
              <a:t> </a:t>
            </a:r>
            <a:r>
              <a:rPr lang="ru-RU" sz="1200" dirty="0" err="1">
                <a:solidFill>
                  <a:schemeClr val="accent6"/>
                </a:solidFill>
              </a:rPr>
              <a:t>truck</a:t>
            </a:r>
            <a:r>
              <a:rPr lang="ru-RU" sz="1200" dirty="0">
                <a:solidFill>
                  <a:schemeClr val="accent6"/>
                </a:solidFill>
              </a:rPr>
              <a:t>. </a:t>
            </a:r>
            <a:r>
              <a:rPr lang="ru-RU" sz="1200" dirty="0" err="1">
                <a:solidFill>
                  <a:schemeClr val="accent6"/>
                </a:solidFill>
              </a:rPr>
              <a:t>Free</a:t>
            </a:r>
            <a:r>
              <a:rPr lang="ru-RU" sz="1200" dirty="0">
                <a:solidFill>
                  <a:schemeClr val="accent6"/>
                </a:solidFill>
              </a:rPr>
              <a:t> </a:t>
            </a:r>
            <a:r>
              <a:rPr lang="ru-RU" sz="1200" dirty="0" err="1">
                <a:solidFill>
                  <a:schemeClr val="accent6"/>
                </a:solidFill>
              </a:rPr>
              <a:t>to</a:t>
            </a:r>
            <a:r>
              <a:rPr lang="ru-RU" sz="1200" dirty="0">
                <a:solidFill>
                  <a:schemeClr val="accent6"/>
                </a:solidFill>
              </a:rPr>
              <a:t> </a:t>
            </a:r>
            <a:r>
              <a:rPr lang="ru-RU" sz="1200" dirty="0" err="1">
                <a:solidFill>
                  <a:schemeClr val="accent6"/>
                </a:solidFill>
              </a:rPr>
              <a:t>use</a:t>
            </a:r>
            <a:r>
              <a:rPr lang="ru-RU" sz="1200" dirty="0">
                <a:solidFill>
                  <a:schemeClr val="accent6"/>
                </a:solidFill>
              </a:rPr>
              <a:t> </a:t>
            </a:r>
            <a:r>
              <a:rPr lang="ru-RU" sz="1200" dirty="0" err="1">
                <a:solidFill>
                  <a:schemeClr val="accent6"/>
                </a:solidFill>
              </a:rPr>
              <a:t>under</a:t>
            </a:r>
            <a:r>
              <a:rPr lang="ru-RU" sz="1200" dirty="0">
                <a:solidFill>
                  <a:schemeClr val="accent6"/>
                </a:solidFill>
              </a:rPr>
              <a:t> </a:t>
            </a:r>
            <a:r>
              <a:rPr lang="ru-RU" sz="1200" dirty="0" err="1">
                <a:solidFill>
                  <a:schemeClr val="accent6"/>
                </a:solidFill>
              </a:rPr>
              <a:t>the</a:t>
            </a:r>
            <a:r>
              <a:rPr lang="ru-RU" sz="1200" dirty="0">
                <a:solidFill>
                  <a:schemeClr val="accent6"/>
                </a:solidFill>
              </a:rPr>
              <a:t> </a:t>
            </a:r>
            <a:r>
              <a:rPr lang="ru-RU" sz="1200" dirty="0" err="1">
                <a:solidFill>
                  <a:schemeClr val="accent6"/>
                </a:solidFill>
              </a:rPr>
              <a:t>Unsplash</a:t>
            </a:r>
            <a:r>
              <a:rPr lang="ru-RU" sz="1200" dirty="0">
                <a:solidFill>
                  <a:schemeClr val="accent6"/>
                </a:solidFill>
              </a:rPr>
              <a:t> </a:t>
            </a:r>
            <a:r>
              <a:rPr lang="ru-RU" sz="1200" dirty="0" err="1">
                <a:solidFill>
                  <a:schemeClr val="accent6"/>
                </a:solidFill>
              </a:rPr>
              <a:t>License</a:t>
            </a:r>
            <a:r>
              <a:rPr lang="ru-RU" sz="1200" dirty="0">
                <a:solidFill>
                  <a:schemeClr val="accent6"/>
                </a:solidFill>
              </a:rPr>
              <a:t> https://unsplash.com/photos/Pj6TgpS_Vt4</a:t>
            </a:r>
          </a:p>
        </p:txBody>
      </p:sp>
    </p:spTree>
    <p:extLst>
      <p:ext uri="{BB962C8B-B14F-4D97-AF65-F5344CB8AC3E}">
        <p14:creationId xmlns:p14="http://schemas.microsoft.com/office/powerpoint/2010/main" val="31257613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a:xfrm>
            <a:off x="684212" y="286789"/>
            <a:ext cx="8534400" cy="3615267"/>
          </a:xfrm>
        </p:spPr>
        <p:txBody>
          <a:bodyPr>
            <a:normAutofit fontScale="92500" lnSpcReduction="10000"/>
          </a:bodyPr>
          <a:lstStyle/>
          <a:p>
            <a:r>
              <a:rPr lang="en-US" b="1" dirty="0"/>
              <a:t>3.</a:t>
            </a:r>
            <a:r>
              <a:rPr lang="uz-Cyrl-UZ" b="1" dirty="0"/>
              <a:t>1 Avtomobil yo`l</a:t>
            </a:r>
            <a:r>
              <a:rPr lang="en-US" b="1" dirty="0" err="1"/>
              <a:t>larining</a:t>
            </a:r>
            <a:r>
              <a:rPr lang="en-US" b="1" dirty="0"/>
              <a:t> </a:t>
            </a:r>
            <a:r>
              <a:rPr lang="uz-Cyrl-UZ" b="1" dirty="0"/>
              <a:t> t</a:t>
            </a:r>
            <a:r>
              <a:rPr lang="en-US" b="1" dirty="0" err="1"/>
              <a:t>asnifi</a:t>
            </a:r>
            <a:r>
              <a:rPr lang="en-US" b="1" dirty="0"/>
              <a:t>. Sahar </a:t>
            </a:r>
            <a:r>
              <a:rPr lang="en-US" b="1" dirty="0" err="1"/>
              <a:t>ichki</a:t>
            </a:r>
            <a:r>
              <a:rPr lang="en-US" b="1" dirty="0"/>
              <a:t> </a:t>
            </a:r>
            <a:r>
              <a:rPr lang="en-US" b="1" dirty="0" err="1"/>
              <a:t>yol</a:t>
            </a:r>
            <a:r>
              <a:rPr lang="en-US" b="1" dirty="0"/>
              <a:t> </a:t>
            </a:r>
            <a:r>
              <a:rPr lang="en-US" b="1" dirty="0" err="1"/>
              <a:t>aloqalarining</a:t>
            </a:r>
            <a:r>
              <a:rPr lang="en-US" b="1" dirty="0"/>
              <a:t> </a:t>
            </a:r>
            <a:r>
              <a:rPr lang="en-US" b="1" dirty="0" err="1"/>
              <a:t>tasnifi</a:t>
            </a:r>
            <a:r>
              <a:rPr lang="en-US" b="1" dirty="0"/>
              <a:t>, </a:t>
            </a:r>
            <a:r>
              <a:rPr lang="en-US" b="1" dirty="0" err="1"/>
              <a:t>avtobus</a:t>
            </a:r>
            <a:r>
              <a:rPr lang="en-US" b="1" dirty="0"/>
              <a:t> </a:t>
            </a:r>
            <a:r>
              <a:rPr lang="en-US" b="1" dirty="0" err="1"/>
              <a:t>to’xtash</a:t>
            </a:r>
            <a:r>
              <a:rPr lang="en-US" b="1" dirty="0"/>
              <a:t> </a:t>
            </a:r>
            <a:r>
              <a:rPr lang="en-US" b="1" dirty="0" err="1"/>
              <a:t>joylari</a:t>
            </a:r>
            <a:endParaRPr lang="ru-RU" dirty="0"/>
          </a:p>
          <a:p>
            <a:r>
              <a:rPr lang="uz-Cyrl-UZ" dirty="0"/>
              <a:t>Avtomobl transporti uchun yaxshi yo’llar bo’lishi lozim. Yo’llar avtomobllarning uzluksiz, xavf-xatarsiz va maksimal xarakat tezligi bilan va tejamli ishlashini ta’minlashi zarur.</a:t>
            </a:r>
            <a:endParaRPr lang="ru-RU" dirty="0"/>
          </a:p>
          <a:p>
            <a:r>
              <a:rPr lang="uz-Cyrl-UZ" dirty="0"/>
              <a:t>Yuk ko’taruvchanligi yuqori bo’lgan avtomobllarning va ko’p o’rinli avtobuslarning kundan-kunga ko’payib borishi takomillashtirilgan qoplamli magistral yo’llarni yanada keng sur’atlar bilan taraqqiy ettirishni taqazo etadi. Mamlakatni iqtisodiy va ijtimoiy rivajlantirish rejalarida qattiq qoplamli va takomillashtirilgan yol tarmoqlarini kengaytirishga katta ahamiyat berilmaqda.</a:t>
            </a:r>
            <a:endParaRPr lang="ru-RU" dirty="0"/>
          </a:p>
          <a:p>
            <a:endParaRPr lang="ru-RU" dirty="0">
              <a:solidFill>
                <a:schemeClr val="tx1"/>
              </a:solidFill>
            </a:endParaRP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29877"/>
          <a:stretch/>
        </p:blipFill>
        <p:spPr>
          <a:xfrm>
            <a:off x="0" y="4148903"/>
            <a:ext cx="12192000" cy="2709097"/>
          </a:xfrm>
          <a:prstGeom prst="rect">
            <a:avLst/>
          </a:prstGeom>
        </p:spPr>
      </p:pic>
      <p:sp>
        <p:nvSpPr>
          <p:cNvPr id="5" name="Прямоугольник 4"/>
          <p:cNvSpPr/>
          <p:nvPr/>
        </p:nvSpPr>
        <p:spPr>
          <a:xfrm>
            <a:off x="3729643" y="3641359"/>
            <a:ext cx="8722822" cy="461665"/>
          </a:xfrm>
          <a:prstGeom prst="rect">
            <a:avLst/>
          </a:prstGeom>
        </p:spPr>
        <p:txBody>
          <a:bodyPr wrap="square">
            <a:spAutoFit/>
          </a:bodyPr>
          <a:lstStyle/>
          <a:p>
            <a:r>
              <a:rPr lang="ru-RU" sz="1200" dirty="0" err="1">
                <a:solidFill>
                  <a:schemeClr val="tx2">
                    <a:lumMod val="60000"/>
                    <a:lumOff val="40000"/>
                  </a:schemeClr>
                </a:solidFill>
              </a:rPr>
              <a:t>Hochgesang</a:t>
            </a:r>
            <a:r>
              <a:rPr lang="ru-RU" sz="1200" dirty="0">
                <a:solidFill>
                  <a:schemeClr val="tx2">
                    <a:lumMod val="60000"/>
                    <a:lumOff val="40000"/>
                  </a:schemeClr>
                </a:solidFill>
              </a:rPr>
              <a:t> J. (</a:t>
            </a:r>
            <a:r>
              <a:rPr lang="ru-RU" sz="1200" dirty="0" err="1">
                <a:solidFill>
                  <a:schemeClr val="tx2">
                    <a:lumMod val="60000"/>
                    <a:lumOff val="40000"/>
                  </a:schemeClr>
                </a:solidFill>
              </a:rPr>
              <a:t>Published</a:t>
            </a:r>
            <a:r>
              <a:rPr lang="ru-RU" sz="1200" dirty="0">
                <a:solidFill>
                  <a:schemeClr val="tx2">
                    <a:lumMod val="60000"/>
                    <a:lumOff val="40000"/>
                  </a:schemeClr>
                </a:solidFill>
              </a:rPr>
              <a:t> </a:t>
            </a:r>
            <a:r>
              <a:rPr lang="ru-RU" sz="1200" dirty="0" err="1">
                <a:solidFill>
                  <a:schemeClr val="tx2">
                    <a:lumMod val="60000"/>
                    <a:lumOff val="40000"/>
                  </a:schemeClr>
                </a:solidFill>
              </a:rPr>
              <a:t>on</a:t>
            </a:r>
            <a:r>
              <a:rPr lang="ru-RU" sz="1200" dirty="0">
                <a:solidFill>
                  <a:schemeClr val="tx2">
                    <a:lumMod val="60000"/>
                    <a:lumOff val="40000"/>
                  </a:schemeClr>
                </a:solidFill>
              </a:rPr>
              <a:t> </a:t>
            </a:r>
            <a:r>
              <a:rPr lang="ru-RU" sz="1200" dirty="0" err="1">
                <a:solidFill>
                  <a:schemeClr val="tx2">
                    <a:lumMod val="60000"/>
                    <a:lumOff val="40000"/>
                  </a:schemeClr>
                </a:solidFill>
              </a:rPr>
              <a:t>January</a:t>
            </a:r>
            <a:r>
              <a:rPr lang="ru-RU" sz="1200" dirty="0">
                <a:solidFill>
                  <a:schemeClr val="tx2">
                    <a:lumMod val="60000"/>
                    <a:lumOff val="40000"/>
                  </a:schemeClr>
                </a:solidFill>
              </a:rPr>
              <a:t> 14, 2020). </a:t>
            </a:r>
            <a:r>
              <a:rPr lang="ru-RU" sz="1200" dirty="0" err="1">
                <a:solidFill>
                  <a:schemeClr val="tx2">
                    <a:lumMod val="60000"/>
                    <a:lumOff val="40000"/>
                  </a:schemeClr>
                </a:solidFill>
              </a:rPr>
              <a:t>Highway</a:t>
            </a:r>
            <a:r>
              <a:rPr lang="ru-RU" sz="1200" dirty="0">
                <a:solidFill>
                  <a:schemeClr val="tx2">
                    <a:lumMod val="60000"/>
                    <a:lumOff val="40000"/>
                  </a:schemeClr>
                </a:solidFill>
              </a:rPr>
              <a:t>. </a:t>
            </a:r>
            <a:r>
              <a:rPr lang="ru-RU" sz="1200" dirty="0" err="1">
                <a:solidFill>
                  <a:schemeClr val="tx2">
                    <a:lumMod val="60000"/>
                    <a:lumOff val="40000"/>
                  </a:schemeClr>
                </a:solidFill>
              </a:rPr>
              <a:t>Free</a:t>
            </a:r>
            <a:r>
              <a:rPr lang="ru-RU" sz="1200" dirty="0">
                <a:solidFill>
                  <a:schemeClr val="tx2">
                    <a:lumMod val="60000"/>
                    <a:lumOff val="40000"/>
                  </a:schemeClr>
                </a:solidFill>
              </a:rPr>
              <a:t> </a:t>
            </a:r>
            <a:r>
              <a:rPr lang="ru-RU" sz="1200" dirty="0" err="1">
                <a:solidFill>
                  <a:schemeClr val="tx2">
                    <a:lumMod val="60000"/>
                    <a:lumOff val="40000"/>
                  </a:schemeClr>
                </a:solidFill>
              </a:rPr>
              <a:t>to</a:t>
            </a:r>
            <a:r>
              <a:rPr lang="ru-RU" sz="1200" dirty="0">
                <a:solidFill>
                  <a:schemeClr val="tx2">
                    <a:lumMod val="60000"/>
                    <a:lumOff val="40000"/>
                  </a:schemeClr>
                </a:solidFill>
              </a:rPr>
              <a:t> </a:t>
            </a:r>
            <a:r>
              <a:rPr lang="ru-RU" sz="1200" dirty="0" err="1">
                <a:solidFill>
                  <a:schemeClr val="tx2">
                    <a:lumMod val="60000"/>
                    <a:lumOff val="40000"/>
                  </a:schemeClr>
                </a:solidFill>
              </a:rPr>
              <a:t>use</a:t>
            </a:r>
            <a:r>
              <a:rPr lang="ru-RU" sz="1200" dirty="0">
                <a:solidFill>
                  <a:schemeClr val="tx2">
                    <a:lumMod val="60000"/>
                    <a:lumOff val="40000"/>
                  </a:schemeClr>
                </a:solidFill>
              </a:rPr>
              <a:t> </a:t>
            </a:r>
            <a:r>
              <a:rPr lang="ru-RU" sz="1200" dirty="0" err="1">
                <a:solidFill>
                  <a:schemeClr val="tx2">
                    <a:lumMod val="60000"/>
                    <a:lumOff val="40000"/>
                  </a:schemeClr>
                </a:solidFill>
              </a:rPr>
              <a:t>under</a:t>
            </a:r>
            <a:r>
              <a:rPr lang="ru-RU" sz="1200" dirty="0">
                <a:solidFill>
                  <a:schemeClr val="tx2">
                    <a:lumMod val="60000"/>
                    <a:lumOff val="40000"/>
                  </a:schemeClr>
                </a:solidFill>
              </a:rPr>
              <a:t> </a:t>
            </a:r>
            <a:r>
              <a:rPr lang="ru-RU" sz="1200" dirty="0" err="1">
                <a:solidFill>
                  <a:schemeClr val="tx2">
                    <a:lumMod val="60000"/>
                    <a:lumOff val="40000"/>
                  </a:schemeClr>
                </a:solidFill>
              </a:rPr>
              <a:t>the</a:t>
            </a:r>
            <a:r>
              <a:rPr lang="ru-RU" sz="1200" dirty="0">
                <a:solidFill>
                  <a:schemeClr val="tx2">
                    <a:lumMod val="60000"/>
                    <a:lumOff val="40000"/>
                  </a:schemeClr>
                </a:solidFill>
              </a:rPr>
              <a:t> </a:t>
            </a:r>
            <a:r>
              <a:rPr lang="ru-RU" sz="1200" dirty="0" err="1">
                <a:solidFill>
                  <a:schemeClr val="tx2">
                    <a:lumMod val="60000"/>
                    <a:lumOff val="40000"/>
                  </a:schemeClr>
                </a:solidFill>
              </a:rPr>
              <a:t>Unsplash</a:t>
            </a:r>
            <a:r>
              <a:rPr lang="ru-RU" sz="1200" dirty="0">
                <a:solidFill>
                  <a:schemeClr val="tx2">
                    <a:lumMod val="60000"/>
                    <a:lumOff val="40000"/>
                  </a:schemeClr>
                </a:solidFill>
              </a:rPr>
              <a:t> </a:t>
            </a:r>
            <a:r>
              <a:rPr lang="ru-RU" sz="1200" dirty="0" err="1">
                <a:solidFill>
                  <a:schemeClr val="tx2">
                    <a:lumMod val="60000"/>
                    <a:lumOff val="40000"/>
                  </a:schemeClr>
                </a:solidFill>
              </a:rPr>
              <a:t>License</a:t>
            </a:r>
            <a:r>
              <a:rPr lang="ru-RU" sz="1200" dirty="0">
                <a:solidFill>
                  <a:schemeClr val="tx2">
                    <a:lumMod val="60000"/>
                    <a:lumOff val="40000"/>
                  </a:schemeClr>
                </a:solidFill>
              </a:rPr>
              <a:t>. https://unsplash.com/photos/3-y9vq8uoxk</a:t>
            </a:r>
          </a:p>
        </p:txBody>
      </p:sp>
    </p:spTree>
    <p:extLst>
      <p:ext uri="{BB962C8B-B14F-4D97-AF65-F5344CB8AC3E}">
        <p14:creationId xmlns:p14="http://schemas.microsoft.com/office/powerpoint/2010/main" val="26345811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        	</a:t>
            </a:r>
            <a:endParaRPr lang="ru-RU" dirty="0"/>
          </a:p>
        </p:txBody>
      </p:sp>
      <p:sp>
        <p:nvSpPr>
          <p:cNvPr id="3" name="Объект 2"/>
          <p:cNvSpPr>
            <a:spLocks noGrp="1"/>
          </p:cNvSpPr>
          <p:nvPr>
            <p:ph idx="1"/>
          </p:nvPr>
        </p:nvSpPr>
        <p:spPr>
          <a:xfrm>
            <a:off x="3318933" y="989214"/>
            <a:ext cx="8109477" cy="4906203"/>
          </a:xfrm>
        </p:spPr>
        <p:txBody>
          <a:bodyPr>
            <a:normAutofit/>
          </a:bodyPr>
          <a:lstStyle/>
          <a:p>
            <a:r>
              <a:rPr lang="en-US" dirty="0" smtClean="0">
                <a:solidFill>
                  <a:schemeClr val="tx1"/>
                </a:solidFill>
              </a:rPr>
              <a:t/>
            </a:r>
            <a:br>
              <a:rPr lang="en-US" dirty="0" smtClean="0">
                <a:solidFill>
                  <a:schemeClr val="tx1"/>
                </a:solidFill>
              </a:rPr>
            </a:br>
            <a:r>
              <a:rPr lang="uz-Cyrl-UZ" dirty="0">
                <a:solidFill>
                  <a:schemeClr val="tx1"/>
                </a:solidFill>
              </a:rPr>
              <a:t>Takomillashtirilgan yo’llar qurish bilan birga mahalliy ahamiyatdagi yo’l tarmoqlarini kengaytirish lozim/ Bunday yo’l shaxobchalari Tovar almashuvini kengaytirish, qishliq xo’jaligi ishlab chiqarishini va aholining madaniy hayot darajasini o’stirishda katta ahamiyatga ega.</a:t>
            </a:r>
            <a:endParaRPr lang="ru-RU" dirty="0">
              <a:solidFill>
                <a:schemeClr val="tx1"/>
              </a:solidFill>
            </a:endParaRPr>
          </a:p>
          <a:p>
            <a:r>
              <a:rPr lang="uz-Cyrl-UZ" dirty="0">
                <a:solidFill>
                  <a:schemeClr val="tx1"/>
                </a:solidFill>
              </a:rPr>
              <a:t> 	Avtomobllar va yo’llarning tez eyilishinig oldini olish maqsadida yol sharoitlarini hisobga oluvchi avtomobillar ishlab chiqarilishi lozim, magistral yo’llarni qurishda esa hozirgi zamon tezyurar avtomobillarini nazarda tutish lozim, chunki bunay yo’llar eng kam summar yo’l qarshiligini ta’minlash bilan birga harakat xavfsizliginiham ta’minlaydi.</a:t>
            </a:r>
            <a:endParaRPr lang="ru-RU" dirty="0">
              <a:solidFill>
                <a:schemeClr val="tx1"/>
              </a:solidFill>
            </a:endParaRPr>
          </a:p>
          <a:p>
            <a:pPr algn="ctr"/>
            <a:endParaRPr lang="ru-RU" dirty="0">
              <a:solidFill>
                <a:schemeClr val="tx1"/>
              </a:solidFill>
            </a:endParaRP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r="67736"/>
          <a:stretch/>
        </p:blipFill>
        <p:spPr>
          <a:xfrm>
            <a:off x="0" y="0"/>
            <a:ext cx="3318933" cy="6858000"/>
          </a:xfrm>
          <a:prstGeom prst="rect">
            <a:avLst/>
          </a:prstGeom>
        </p:spPr>
      </p:pic>
      <p:sp>
        <p:nvSpPr>
          <p:cNvPr id="5" name="Прямоугольник 4"/>
          <p:cNvSpPr/>
          <p:nvPr/>
        </p:nvSpPr>
        <p:spPr>
          <a:xfrm>
            <a:off x="3410373" y="6195367"/>
            <a:ext cx="6871855" cy="461665"/>
          </a:xfrm>
          <a:prstGeom prst="rect">
            <a:avLst/>
          </a:prstGeom>
        </p:spPr>
        <p:txBody>
          <a:bodyPr wrap="square">
            <a:spAutoFit/>
          </a:bodyPr>
          <a:lstStyle/>
          <a:p>
            <a:r>
              <a:rPr lang="ru-RU" sz="1200" dirty="0">
                <a:solidFill>
                  <a:schemeClr val="tx2">
                    <a:lumMod val="60000"/>
                    <a:lumOff val="40000"/>
                  </a:schemeClr>
                </a:solidFill>
              </a:rPr>
              <a:t>CHUTTERSNAP.  (</a:t>
            </a:r>
            <a:r>
              <a:rPr lang="ru-RU" sz="1200" dirty="0" err="1">
                <a:solidFill>
                  <a:schemeClr val="tx2">
                    <a:lumMod val="60000"/>
                    <a:lumOff val="40000"/>
                  </a:schemeClr>
                </a:solidFill>
              </a:rPr>
              <a:t>Published</a:t>
            </a:r>
            <a:r>
              <a:rPr lang="ru-RU" sz="1200" dirty="0">
                <a:solidFill>
                  <a:schemeClr val="tx2">
                    <a:lumMod val="60000"/>
                    <a:lumOff val="40000"/>
                  </a:schemeClr>
                </a:solidFill>
              </a:rPr>
              <a:t> </a:t>
            </a:r>
            <a:r>
              <a:rPr lang="ru-RU" sz="1200" dirty="0" err="1">
                <a:solidFill>
                  <a:schemeClr val="tx2">
                    <a:lumMod val="60000"/>
                    <a:lumOff val="40000"/>
                  </a:schemeClr>
                </a:solidFill>
              </a:rPr>
              <a:t>on</a:t>
            </a:r>
            <a:r>
              <a:rPr lang="ru-RU" sz="1200" dirty="0">
                <a:solidFill>
                  <a:schemeClr val="tx2">
                    <a:lumMod val="60000"/>
                    <a:lumOff val="40000"/>
                  </a:schemeClr>
                </a:solidFill>
              </a:rPr>
              <a:t> </a:t>
            </a:r>
            <a:r>
              <a:rPr lang="ru-RU" sz="1200" dirty="0" err="1">
                <a:solidFill>
                  <a:schemeClr val="tx2">
                    <a:lumMod val="60000"/>
                    <a:lumOff val="40000"/>
                  </a:schemeClr>
                </a:solidFill>
              </a:rPr>
              <a:t>May</a:t>
            </a:r>
            <a:r>
              <a:rPr lang="ru-RU" sz="1200" dirty="0">
                <a:solidFill>
                  <a:schemeClr val="tx2">
                    <a:lumMod val="60000"/>
                    <a:lumOff val="40000"/>
                  </a:schemeClr>
                </a:solidFill>
              </a:rPr>
              <a:t> 10, 2017). </a:t>
            </a:r>
            <a:r>
              <a:rPr lang="ru-RU" sz="1200" dirty="0" err="1" smtClean="0">
                <a:solidFill>
                  <a:schemeClr val="tx2">
                    <a:lumMod val="60000"/>
                    <a:lumOff val="40000"/>
                  </a:schemeClr>
                </a:solidFill>
              </a:rPr>
              <a:t>Busy</a:t>
            </a:r>
            <a:r>
              <a:rPr lang="ru-RU" sz="1200" dirty="0" smtClean="0">
                <a:solidFill>
                  <a:schemeClr val="tx2">
                    <a:lumMod val="60000"/>
                    <a:lumOff val="40000"/>
                  </a:schemeClr>
                </a:solidFill>
              </a:rPr>
              <a:t> </a:t>
            </a:r>
            <a:r>
              <a:rPr lang="ru-RU" sz="1200" dirty="0" err="1">
                <a:solidFill>
                  <a:schemeClr val="tx2">
                    <a:lumMod val="60000"/>
                    <a:lumOff val="40000"/>
                  </a:schemeClr>
                </a:solidFill>
              </a:rPr>
              <a:t>cargo</a:t>
            </a:r>
            <a:r>
              <a:rPr lang="ru-RU" sz="1200" dirty="0">
                <a:solidFill>
                  <a:schemeClr val="tx2">
                    <a:lumMod val="60000"/>
                    <a:lumOff val="40000"/>
                  </a:schemeClr>
                </a:solidFill>
              </a:rPr>
              <a:t> </a:t>
            </a:r>
            <a:r>
              <a:rPr lang="ru-RU" sz="1200" dirty="0" err="1">
                <a:solidFill>
                  <a:schemeClr val="tx2">
                    <a:lumMod val="60000"/>
                    <a:lumOff val="40000"/>
                  </a:schemeClr>
                </a:solidFill>
              </a:rPr>
              <a:t>port</a:t>
            </a:r>
            <a:r>
              <a:rPr lang="ru-RU" sz="1200" dirty="0">
                <a:solidFill>
                  <a:schemeClr val="tx2">
                    <a:lumMod val="60000"/>
                    <a:lumOff val="40000"/>
                  </a:schemeClr>
                </a:solidFill>
              </a:rPr>
              <a:t>. </a:t>
            </a:r>
            <a:endParaRPr lang="en-US" sz="1200" dirty="0" smtClean="0">
              <a:solidFill>
                <a:schemeClr val="tx2">
                  <a:lumMod val="60000"/>
                  <a:lumOff val="40000"/>
                </a:schemeClr>
              </a:solidFill>
            </a:endParaRPr>
          </a:p>
          <a:p>
            <a:r>
              <a:rPr lang="ru-RU" sz="1200" dirty="0" err="1" smtClean="0">
                <a:solidFill>
                  <a:schemeClr val="tx2">
                    <a:lumMod val="60000"/>
                    <a:lumOff val="40000"/>
                  </a:schemeClr>
                </a:solidFill>
              </a:rPr>
              <a:t>Free</a:t>
            </a:r>
            <a:r>
              <a:rPr lang="ru-RU" sz="1200" dirty="0" smtClean="0">
                <a:solidFill>
                  <a:schemeClr val="tx2">
                    <a:lumMod val="60000"/>
                    <a:lumOff val="40000"/>
                  </a:schemeClr>
                </a:solidFill>
              </a:rPr>
              <a:t> </a:t>
            </a:r>
            <a:r>
              <a:rPr lang="ru-RU" sz="1200" dirty="0" err="1">
                <a:solidFill>
                  <a:schemeClr val="tx2">
                    <a:lumMod val="60000"/>
                    <a:lumOff val="40000"/>
                  </a:schemeClr>
                </a:solidFill>
              </a:rPr>
              <a:t>to</a:t>
            </a:r>
            <a:r>
              <a:rPr lang="ru-RU" sz="1200" dirty="0">
                <a:solidFill>
                  <a:schemeClr val="tx2">
                    <a:lumMod val="60000"/>
                    <a:lumOff val="40000"/>
                  </a:schemeClr>
                </a:solidFill>
              </a:rPr>
              <a:t> </a:t>
            </a:r>
            <a:r>
              <a:rPr lang="ru-RU" sz="1200" dirty="0" err="1">
                <a:solidFill>
                  <a:schemeClr val="tx2">
                    <a:lumMod val="60000"/>
                    <a:lumOff val="40000"/>
                  </a:schemeClr>
                </a:solidFill>
              </a:rPr>
              <a:t>use</a:t>
            </a:r>
            <a:r>
              <a:rPr lang="ru-RU" sz="1200" dirty="0">
                <a:solidFill>
                  <a:schemeClr val="tx2">
                    <a:lumMod val="60000"/>
                    <a:lumOff val="40000"/>
                  </a:schemeClr>
                </a:solidFill>
              </a:rPr>
              <a:t> </a:t>
            </a:r>
            <a:r>
              <a:rPr lang="ru-RU" sz="1200" dirty="0" err="1">
                <a:solidFill>
                  <a:schemeClr val="tx2">
                    <a:lumMod val="60000"/>
                    <a:lumOff val="40000"/>
                  </a:schemeClr>
                </a:solidFill>
              </a:rPr>
              <a:t>under</a:t>
            </a:r>
            <a:r>
              <a:rPr lang="ru-RU" sz="1200" dirty="0">
                <a:solidFill>
                  <a:schemeClr val="tx2">
                    <a:lumMod val="60000"/>
                    <a:lumOff val="40000"/>
                  </a:schemeClr>
                </a:solidFill>
              </a:rPr>
              <a:t> </a:t>
            </a:r>
            <a:r>
              <a:rPr lang="ru-RU" sz="1200" dirty="0" err="1">
                <a:solidFill>
                  <a:schemeClr val="tx2">
                    <a:lumMod val="60000"/>
                    <a:lumOff val="40000"/>
                  </a:schemeClr>
                </a:solidFill>
              </a:rPr>
              <a:t>the</a:t>
            </a:r>
            <a:r>
              <a:rPr lang="ru-RU" sz="1200" dirty="0">
                <a:solidFill>
                  <a:schemeClr val="tx2">
                    <a:lumMod val="60000"/>
                    <a:lumOff val="40000"/>
                  </a:schemeClr>
                </a:solidFill>
              </a:rPr>
              <a:t> </a:t>
            </a:r>
            <a:r>
              <a:rPr lang="ru-RU" sz="1200" dirty="0" err="1">
                <a:solidFill>
                  <a:schemeClr val="tx2">
                    <a:lumMod val="60000"/>
                    <a:lumOff val="40000"/>
                  </a:schemeClr>
                </a:solidFill>
              </a:rPr>
              <a:t>Unsplash</a:t>
            </a:r>
            <a:r>
              <a:rPr lang="ru-RU" sz="1200" dirty="0">
                <a:solidFill>
                  <a:schemeClr val="tx2">
                    <a:lumMod val="60000"/>
                    <a:lumOff val="40000"/>
                  </a:schemeClr>
                </a:solidFill>
              </a:rPr>
              <a:t> </a:t>
            </a:r>
            <a:r>
              <a:rPr lang="ru-RU" sz="1200" dirty="0" err="1">
                <a:solidFill>
                  <a:schemeClr val="tx2">
                    <a:lumMod val="60000"/>
                    <a:lumOff val="40000"/>
                  </a:schemeClr>
                </a:solidFill>
              </a:rPr>
              <a:t>License</a:t>
            </a:r>
            <a:r>
              <a:rPr lang="ru-RU" sz="1200" dirty="0">
                <a:solidFill>
                  <a:schemeClr val="tx2">
                    <a:lumMod val="60000"/>
                    <a:lumOff val="40000"/>
                  </a:schemeClr>
                </a:solidFill>
              </a:rPr>
              <a:t>. https://unsplash.com/photos/eqwFWHfQipg</a:t>
            </a:r>
          </a:p>
        </p:txBody>
      </p:sp>
    </p:spTree>
    <p:extLst>
      <p:ext uri="{BB962C8B-B14F-4D97-AF65-F5344CB8AC3E}">
        <p14:creationId xmlns:p14="http://schemas.microsoft.com/office/powerpoint/2010/main" val="24870803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74611" y="299258"/>
            <a:ext cx="7689321" cy="6134793"/>
          </a:xfrm>
        </p:spPr>
        <p:txBody>
          <a:bodyPr>
            <a:normAutofit/>
          </a:bodyPr>
          <a:lstStyle/>
          <a:p>
            <a:r>
              <a:rPr lang="uz-Cyrl-UZ" dirty="0"/>
              <a:t>Har qanday yangi avtobus marshurutini ochish  va engil avtomobil taksilarda yo’lovchilarni toshishni tashkil qilishdan oldin yo’l sharoitlari sinchikovlik bilan o’rganib chiqilishi lozim. Transport vositalarining marshirutda ishlash reglamenti yo’l holatiga belgilanadi. Transport vositalarining sinishi va avariyalarning oldini olish maqsadida avtotranspot korxonalarining ekspluatatsiya xizmati va yo’l xodimlari yo’l sharoitlarini muntazam o’rganishlari lozim.Yo’lovchilar tashuvchi avtotranspot korxonalarining ekspluatatsiya xizmati xodimlari yo’llarga nisbatan qo’yiladigan talablarni yaxshi bilishlari lozim.</a:t>
            </a:r>
            <a:endParaRPr lang="ru-RU" dirty="0"/>
          </a:p>
          <a:p>
            <a:r>
              <a:rPr lang="uz-Cyrl-UZ" dirty="0"/>
              <a:t>Avtomobil yo’llari va shohar aloqa yo’llari murakkab muhandislik inshooatlari kompliksi bo’lib, ular transport vositalarining tez harakatlanishini va harakat xavfsizligini ta’minlashi lozim. Yo’llar konstruksiyasi va injinirlik inshootlati tarkibi ular uchun belgilangan harakat tezligi va jadalligi hamda mahalliy tabiat-iqlim sharoitlari bilan uzluksiz bog’liqdir.  </a:t>
            </a:r>
            <a:endParaRPr lang="ru-RU" dirty="0"/>
          </a:p>
          <a:p>
            <a:endParaRPr lang="ru-RU" dirty="0">
              <a:solidFill>
                <a:schemeClr val="bg1"/>
              </a:solidFill>
            </a:endParaRP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57190"/>
          <a:stretch/>
        </p:blipFill>
        <p:spPr>
          <a:xfrm>
            <a:off x="7763932" y="0"/>
            <a:ext cx="4428067" cy="6858000"/>
          </a:xfrm>
          <a:prstGeom prst="rect">
            <a:avLst/>
          </a:prstGeom>
        </p:spPr>
      </p:pic>
      <p:sp>
        <p:nvSpPr>
          <p:cNvPr id="5" name="Прямоугольник 4"/>
          <p:cNvSpPr/>
          <p:nvPr/>
        </p:nvSpPr>
        <p:spPr>
          <a:xfrm>
            <a:off x="7910946" y="501272"/>
            <a:ext cx="3984568" cy="830997"/>
          </a:xfrm>
          <a:prstGeom prst="rect">
            <a:avLst/>
          </a:prstGeom>
        </p:spPr>
        <p:txBody>
          <a:bodyPr wrap="square">
            <a:spAutoFit/>
          </a:bodyPr>
          <a:lstStyle/>
          <a:p>
            <a:r>
              <a:rPr lang="ru-RU" sz="1200" dirty="0" err="1"/>
              <a:t>Abreu</a:t>
            </a:r>
            <a:r>
              <a:rPr lang="ru-RU" sz="1200" dirty="0"/>
              <a:t> R. (</a:t>
            </a:r>
            <a:r>
              <a:rPr lang="ru-RU" sz="1200" dirty="0" err="1"/>
              <a:t>Published</a:t>
            </a:r>
            <a:r>
              <a:rPr lang="ru-RU" sz="1200" dirty="0"/>
              <a:t> </a:t>
            </a:r>
            <a:r>
              <a:rPr lang="ru-RU" sz="1200" dirty="0" err="1"/>
              <a:t>on</a:t>
            </a:r>
            <a:r>
              <a:rPr lang="ru-RU" sz="1200" dirty="0"/>
              <a:t> </a:t>
            </a:r>
            <a:r>
              <a:rPr lang="ru-RU" sz="1200" dirty="0" err="1"/>
              <a:t>February</a:t>
            </a:r>
            <a:r>
              <a:rPr lang="ru-RU" sz="1200" dirty="0"/>
              <a:t> 19, 2018). </a:t>
            </a:r>
            <a:r>
              <a:rPr lang="ru-RU" sz="1200" dirty="0" err="1"/>
              <a:t>truck</a:t>
            </a:r>
            <a:r>
              <a:rPr lang="ru-RU" sz="1200" dirty="0"/>
              <a:t> </a:t>
            </a:r>
            <a:r>
              <a:rPr lang="ru-RU" sz="1200" dirty="0" err="1"/>
              <a:t>in</a:t>
            </a:r>
            <a:r>
              <a:rPr lang="ru-RU" sz="1200" dirty="0"/>
              <a:t> </a:t>
            </a:r>
            <a:r>
              <a:rPr lang="ru-RU" sz="1200" dirty="0" err="1"/>
              <a:t>between</a:t>
            </a:r>
            <a:r>
              <a:rPr lang="ru-RU" sz="1200" dirty="0"/>
              <a:t> </a:t>
            </a:r>
            <a:r>
              <a:rPr lang="ru-RU" sz="1200" dirty="0" err="1"/>
              <a:t>the</a:t>
            </a:r>
            <a:r>
              <a:rPr lang="ru-RU" sz="1200" dirty="0"/>
              <a:t> </a:t>
            </a:r>
            <a:r>
              <a:rPr lang="ru-RU" sz="1200" dirty="0" err="1"/>
              <a:t>mountains</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https://unsplash.com/photos/lq9PxpwDZUk</a:t>
            </a:r>
          </a:p>
        </p:txBody>
      </p:sp>
    </p:spTree>
    <p:extLst>
      <p:ext uri="{BB962C8B-B14F-4D97-AF65-F5344CB8AC3E}">
        <p14:creationId xmlns:p14="http://schemas.microsoft.com/office/powerpoint/2010/main" val="3556271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65265" y="157943"/>
            <a:ext cx="10307782" cy="4172988"/>
          </a:xfrm>
        </p:spPr>
        <p:txBody>
          <a:bodyPr>
            <a:noAutofit/>
          </a:bodyPr>
          <a:lstStyle/>
          <a:p>
            <a:r>
              <a:rPr lang="en-US" sz="2000" dirty="0" err="1"/>
              <a:t>Davlat</a:t>
            </a:r>
            <a:r>
              <a:rPr lang="en-US" sz="2000" dirty="0"/>
              <a:t> </a:t>
            </a:r>
            <a:r>
              <a:rPr lang="en-US" sz="2000" dirty="0" err="1"/>
              <a:t>turkumlashiga</a:t>
            </a:r>
            <a:r>
              <a:rPr lang="en-US" sz="2000" dirty="0"/>
              <a:t> </a:t>
            </a:r>
            <a:r>
              <a:rPr lang="en-US" sz="2000" dirty="0" err="1"/>
              <a:t>binoan</a:t>
            </a:r>
            <a:r>
              <a:rPr lang="en-US" sz="2000" dirty="0"/>
              <a:t> </a:t>
            </a:r>
            <a:r>
              <a:rPr lang="en-US" sz="2000" dirty="0" err="1"/>
              <a:t>avtamobil</a:t>
            </a:r>
            <a:r>
              <a:rPr lang="en-US" sz="2000" dirty="0"/>
              <a:t> </a:t>
            </a:r>
            <a:r>
              <a:rPr lang="en-US" sz="2000" dirty="0" err="1"/>
              <a:t>yullari</a:t>
            </a:r>
            <a:r>
              <a:rPr lang="en-US" sz="2000" dirty="0"/>
              <a:t> </a:t>
            </a:r>
            <a:r>
              <a:rPr lang="en-US" sz="2000" dirty="0" err="1"/>
              <a:t>quyidagilarga</a:t>
            </a:r>
            <a:r>
              <a:rPr lang="en-US" sz="2000" dirty="0"/>
              <a:t> </a:t>
            </a:r>
            <a:r>
              <a:rPr lang="en-US" sz="2000" dirty="0" err="1"/>
              <a:t>bo`linadi</a:t>
            </a:r>
            <a:r>
              <a:rPr lang="en-US" sz="2000" dirty="0"/>
              <a:t>:</a:t>
            </a:r>
            <a:r>
              <a:rPr lang="ru-RU" sz="2000" dirty="0"/>
              <a:t/>
            </a:r>
            <a:br>
              <a:rPr lang="ru-RU" sz="2000" dirty="0"/>
            </a:br>
            <a:r>
              <a:rPr lang="en-US" sz="2000" dirty="0"/>
              <a:t>a) </a:t>
            </a:r>
            <a:r>
              <a:rPr lang="en-US" sz="2000" dirty="0" err="1"/>
              <a:t>Umumiy</a:t>
            </a:r>
            <a:r>
              <a:rPr lang="en-US" sz="2000" dirty="0"/>
              <a:t> </a:t>
            </a:r>
            <a:r>
              <a:rPr lang="en-US" sz="2000" dirty="0" err="1"/>
              <a:t>davlat</a:t>
            </a:r>
            <a:r>
              <a:rPr lang="en-US" sz="2000" dirty="0"/>
              <a:t> </a:t>
            </a:r>
            <a:r>
              <a:rPr lang="en-US" sz="2000" dirty="0" err="1"/>
              <a:t>axamiyatidagi</a:t>
            </a:r>
            <a:r>
              <a:rPr lang="en-US" sz="2000" dirty="0"/>
              <a:t> MXD </a:t>
            </a:r>
            <a:r>
              <a:rPr lang="en-US" sz="2000" dirty="0" err="1"/>
              <a:t>markazlarini</a:t>
            </a:r>
            <a:r>
              <a:rPr lang="en-US" sz="2000" dirty="0"/>
              <a:t> </a:t>
            </a:r>
            <a:r>
              <a:rPr lang="en-US" sz="2000" dirty="0" err="1"/>
              <a:t>boglovchi</a:t>
            </a:r>
            <a:r>
              <a:rPr lang="ru-RU" sz="2000" dirty="0"/>
              <a:t/>
            </a:r>
            <a:br>
              <a:rPr lang="ru-RU" sz="2000" dirty="0"/>
            </a:br>
            <a:r>
              <a:rPr lang="en-US" sz="2000" dirty="0"/>
              <a:t>b) </a:t>
            </a:r>
            <a:r>
              <a:rPr lang="en-US" sz="2000" dirty="0" err="1"/>
              <a:t>Rеspublika</a:t>
            </a:r>
            <a:r>
              <a:rPr lang="en-US" sz="2000" dirty="0"/>
              <a:t> </a:t>
            </a:r>
            <a:r>
              <a:rPr lang="en-US" sz="2000" dirty="0" err="1"/>
              <a:t>axamiyatidagi</a:t>
            </a:r>
            <a:r>
              <a:rPr lang="en-US" sz="2000" dirty="0"/>
              <a:t>, </a:t>
            </a:r>
            <a:r>
              <a:rPr lang="en-US" sz="2000" dirty="0" err="1"/>
              <a:t>Rеspublikani</a:t>
            </a:r>
            <a:r>
              <a:rPr lang="en-US" sz="2000" dirty="0"/>
              <a:t> bosh </a:t>
            </a:r>
            <a:r>
              <a:rPr lang="en-US" sz="2000" dirty="0" err="1"/>
              <a:t>ma'muriy</a:t>
            </a:r>
            <a:r>
              <a:rPr lang="en-US" sz="2000" dirty="0"/>
              <a:t>, </a:t>
            </a:r>
            <a:r>
              <a:rPr lang="en-US" sz="2000" dirty="0" err="1"/>
              <a:t>iktisodiy</a:t>
            </a:r>
            <a:r>
              <a:rPr lang="en-US" sz="2000" dirty="0"/>
              <a:t> </a:t>
            </a:r>
            <a:r>
              <a:rPr lang="en-US" sz="2000" dirty="0" err="1"/>
              <a:t>madaniy</a:t>
            </a:r>
            <a:r>
              <a:rPr lang="en-US" sz="2000" dirty="0"/>
              <a:t> </a:t>
            </a:r>
            <a:r>
              <a:rPr lang="en-US" sz="2000" dirty="0" err="1"/>
              <a:t>markazlarini</a:t>
            </a:r>
            <a:r>
              <a:rPr lang="en-US" sz="2000" dirty="0"/>
              <a:t> </a:t>
            </a:r>
            <a:r>
              <a:rPr lang="en-US" sz="2000" dirty="0" err="1"/>
              <a:t>boglovchi</a:t>
            </a:r>
            <a:r>
              <a:rPr lang="ru-RU" sz="2000" dirty="0"/>
              <a:t/>
            </a:r>
            <a:br>
              <a:rPr lang="ru-RU" sz="2000" dirty="0"/>
            </a:br>
            <a:r>
              <a:rPr lang="en-US" sz="2000" dirty="0"/>
              <a:t>v) </a:t>
            </a:r>
            <a:r>
              <a:rPr lang="en-US" sz="2000" dirty="0" err="1"/>
              <a:t>Viloyat</a:t>
            </a:r>
            <a:r>
              <a:rPr lang="en-US" sz="2000" dirty="0"/>
              <a:t> </a:t>
            </a:r>
            <a:r>
              <a:rPr lang="en-US" sz="2000" dirty="0" err="1"/>
              <a:t>axamiyatidagi</a:t>
            </a:r>
            <a:r>
              <a:rPr lang="en-US" sz="2000" dirty="0"/>
              <a:t> </a:t>
            </a:r>
            <a:r>
              <a:rPr lang="en-US" sz="2000" dirty="0" err="1"/>
              <a:t>yullar</a:t>
            </a:r>
            <a:r>
              <a:rPr lang="en-US" sz="2000" dirty="0"/>
              <a:t>, </a:t>
            </a:r>
            <a:r>
              <a:rPr lang="en-US" sz="2000" dirty="0" err="1"/>
              <a:t>tuman</a:t>
            </a:r>
            <a:r>
              <a:rPr lang="en-US" sz="2000" dirty="0"/>
              <a:t> </a:t>
            </a:r>
            <a:r>
              <a:rPr lang="en-US" sz="2000" dirty="0" err="1"/>
              <a:t>markazlarini</a:t>
            </a:r>
            <a:r>
              <a:rPr lang="en-US" sz="2000" dirty="0"/>
              <a:t> </a:t>
            </a:r>
            <a:r>
              <a:rPr lang="en-US" sz="2000" dirty="0" err="1"/>
              <a:t>viloyat</a:t>
            </a:r>
            <a:r>
              <a:rPr lang="en-US" sz="2000" dirty="0"/>
              <a:t> </a:t>
            </a:r>
            <a:r>
              <a:rPr lang="en-US" sz="2000" dirty="0" err="1"/>
              <a:t>markazi</a:t>
            </a:r>
            <a:r>
              <a:rPr lang="en-US" sz="2000" dirty="0"/>
              <a:t> </a:t>
            </a:r>
            <a:r>
              <a:rPr lang="en-US" sz="2000" dirty="0" err="1"/>
              <a:t>bilan</a:t>
            </a:r>
            <a:r>
              <a:rPr lang="en-US" sz="2000" dirty="0"/>
              <a:t> </a:t>
            </a:r>
            <a:r>
              <a:rPr lang="en-US" sz="2000" dirty="0" err="1"/>
              <a:t>boglovchi</a:t>
            </a:r>
            <a:r>
              <a:rPr lang="en-US" sz="2000" dirty="0"/>
              <a:t> </a:t>
            </a:r>
            <a:r>
              <a:rPr lang="ru-RU" sz="2000" dirty="0"/>
              <a:t/>
            </a:r>
            <a:br>
              <a:rPr lang="ru-RU" sz="2000" dirty="0"/>
            </a:br>
            <a:r>
              <a:rPr lang="en-US" sz="2000" dirty="0"/>
              <a:t>g) </a:t>
            </a:r>
            <a:r>
              <a:rPr lang="en-US" sz="2000" dirty="0" err="1"/>
              <a:t>Maxalliy</a:t>
            </a:r>
            <a:r>
              <a:rPr lang="en-US" sz="2000" dirty="0"/>
              <a:t> </a:t>
            </a:r>
            <a:r>
              <a:rPr lang="en-US" sz="2000" dirty="0" err="1"/>
              <a:t>axamiyatdagi</a:t>
            </a:r>
            <a:r>
              <a:rPr lang="en-US" sz="2000" dirty="0"/>
              <a:t>. Bu </a:t>
            </a:r>
            <a:r>
              <a:rPr lang="en-US" sz="2000" dirty="0" err="1"/>
              <a:t>turdagi</a:t>
            </a:r>
            <a:r>
              <a:rPr lang="en-US" sz="2000" dirty="0"/>
              <a:t> </a:t>
            </a:r>
            <a:r>
              <a:rPr lang="en-US" sz="2000" dirty="0" err="1"/>
              <a:t>yullarga</a:t>
            </a:r>
            <a:r>
              <a:rPr lang="en-US" sz="2000" dirty="0"/>
              <a:t> </a:t>
            </a:r>
            <a:r>
              <a:rPr lang="en-US" sz="2000" dirty="0" err="1"/>
              <a:t>barcha</a:t>
            </a:r>
            <a:r>
              <a:rPr lang="en-US" sz="2000" dirty="0"/>
              <a:t> </a:t>
            </a:r>
            <a:r>
              <a:rPr lang="en-US" sz="2000" dirty="0" err="1"/>
              <a:t>yullar</a:t>
            </a:r>
            <a:r>
              <a:rPr lang="en-US" sz="2000" dirty="0"/>
              <a:t>, </a:t>
            </a:r>
            <a:r>
              <a:rPr lang="en-US" sz="2000" dirty="0" err="1"/>
              <a:t>tumanichi</a:t>
            </a:r>
            <a:r>
              <a:rPr lang="en-US" sz="2000" dirty="0"/>
              <a:t> </a:t>
            </a:r>
            <a:r>
              <a:rPr lang="en-US" sz="2000" dirty="0" err="1"/>
              <a:t>axamiyatidagi</a:t>
            </a:r>
            <a:r>
              <a:rPr lang="en-US" sz="2000" dirty="0"/>
              <a:t> </a:t>
            </a:r>
            <a:r>
              <a:rPr lang="en-US" sz="2000" dirty="0" err="1"/>
              <a:t>va</a:t>
            </a:r>
            <a:r>
              <a:rPr lang="en-US" sz="2000" dirty="0"/>
              <a:t> </a:t>
            </a:r>
            <a:r>
              <a:rPr lang="en-US" sz="2000" dirty="0" err="1"/>
              <a:t>xujalik</a:t>
            </a:r>
            <a:r>
              <a:rPr lang="en-US" sz="2000" dirty="0"/>
              <a:t> </a:t>
            </a:r>
            <a:r>
              <a:rPr lang="en-US" sz="2000" dirty="0" err="1"/>
              <a:t>ichidagi</a:t>
            </a:r>
            <a:r>
              <a:rPr lang="en-US" sz="2000" dirty="0"/>
              <a:t>.</a:t>
            </a:r>
            <a:r>
              <a:rPr lang="ru-RU" sz="2000" dirty="0"/>
              <a:t/>
            </a:r>
            <a:br>
              <a:rPr lang="ru-RU" sz="2000" dirty="0"/>
            </a:br>
            <a:r>
              <a:rPr lang="en-US" sz="700" dirty="0"/>
              <a:t/>
            </a:r>
            <a:br>
              <a:rPr lang="en-US" sz="700" dirty="0"/>
            </a:br>
            <a:endParaRPr lang="ru-RU" sz="700"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58094" y="3968982"/>
            <a:ext cx="4343707" cy="2889018"/>
          </a:xfrm>
          <a:prstGeom prst="rect">
            <a:avLst/>
          </a:prstGeom>
          <a:ln>
            <a:noFill/>
          </a:ln>
          <a:effectLst>
            <a:softEdge rad="112500"/>
          </a:effectLst>
        </p:spPr>
      </p:pic>
      <p:sp>
        <p:nvSpPr>
          <p:cNvPr id="3" name="Прямоугольник 2"/>
          <p:cNvSpPr/>
          <p:nvPr/>
        </p:nvSpPr>
        <p:spPr>
          <a:xfrm>
            <a:off x="565265" y="5461152"/>
            <a:ext cx="2621280" cy="1200329"/>
          </a:xfrm>
          <a:prstGeom prst="rect">
            <a:avLst/>
          </a:prstGeom>
        </p:spPr>
        <p:txBody>
          <a:bodyPr wrap="square">
            <a:spAutoFit/>
          </a:bodyPr>
          <a:lstStyle/>
          <a:p>
            <a:r>
              <a:rPr lang="en-US" sz="1200" dirty="0" smtClean="0"/>
              <a:t>Le J</a:t>
            </a:r>
            <a:r>
              <a:rPr lang="ru-RU" sz="1200" dirty="0" smtClean="0"/>
              <a:t>. </a:t>
            </a:r>
            <a:r>
              <a:rPr lang="ru-RU" sz="1200" dirty="0"/>
              <a:t>(</a:t>
            </a:r>
            <a:r>
              <a:rPr lang="ru-RU" sz="1200" dirty="0" err="1"/>
              <a:t>Published</a:t>
            </a:r>
            <a:r>
              <a:rPr lang="ru-RU" sz="1200" dirty="0"/>
              <a:t> </a:t>
            </a:r>
            <a:r>
              <a:rPr lang="ru-RU" sz="1200" dirty="0" err="1"/>
              <a:t>on</a:t>
            </a:r>
            <a:r>
              <a:rPr lang="ru-RU" sz="1200" dirty="0"/>
              <a:t> </a:t>
            </a:r>
            <a:r>
              <a:rPr lang="ru-RU" sz="1200" dirty="0" err="1"/>
              <a:t>June</a:t>
            </a:r>
            <a:r>
              <a:rPr lang="ru-RU" sz="1200" dirty="0"/>
              <a:t> 10, 2020). </a:t>
            </a:r>
            <a:r>
              <a:rPr lang="ru-RU" sz="1200" dirty="0" err="1"/>
              <a:t>Truck</a:t>
            </a:r>
            <a:r>
              <a:rPr lang="ru-RU" sz="1200" dirty="0"/>
              <a:t> </a:t>
            </a:r>
            <a:r>
              <a:rPr lang="ru-RU" sz="1200" dirty="0" err="1"/>
              <a:t>driving</a:t>
            </a:r>
            <a:r>
              <a:rPr lang="ru-RU" sz="1200" dirty="0"/>
              <a:t> </a:t>
            </a:r>
            <a:r>
              <a:rPr lang="ru-RU" sz="1200" dirty="0" err="1"/>
              <a:t>on</a:t>
            </a:r>
            <a:r>
              <a:rPr lang="ru-RU" sz="1200" dirty="0"/>
              <a:t> </a:t>
            </a:r>
            <a:r>
              <a:rPr lang="ru-RU" sz="1200" dirty="0" err="1"/>
              <a:t>the</a:t>
            </a:r>
            <a:r>
              <a:rPr lang="ru-RU" sz="1200" dirty="0"/>
              <a:t> </a:t>
            </a:r>
            <a:r>
              <a:rPr lang="ru-RU" sz="1200" dirty="0" err="1"/>
              <a:t>road</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smtClean="0"/>
              <a:t>License</a:t>
            </a:r>
            <a:r>
              <a:rPr lang="en-US" sz="1200" dirty="0"/>
              <a:t>.</a:t>
            </a:r>
            <a:r>
              <a:rPr lang="ru-RU" sz="1200" dirty="0" smtClean="0"/>
              <a:t> </a:t>
            </a:r>
            <a:r>
              <a:rPr lang="ru-RU" sz="1200" dirty="0">
                <a:hlinkClick r:id="rId3"/>
              </a:rPr>
              <a:t>https://</a:t>
            </a:r>
            <a:r>
              <a:rPr lang="ru-RU" sz="1200" dirty="0" smtClean="0">
                <a:hlinkClick r:id="rId3"/>
              </a:rPr>
              <a:t>unsplash.com/photos/mVqTumQH-c0</a:t>
            </a:r>
            <a:r>
              <a:rPr lang="en-US" sz="1200" dirty="0" smtClean="0"/>
              <a:t> </a:t>
            </a:r>
            <a:endParaRPr lang="ru-RU" sz="1200" dirty="0"/>
          </a:p>
        </p:txBody>
      </p:sp>
    </p:spTree>
    <p:extLst>
      <p:ext uri="{BB962C8B-B14F-4D97-AF65-F5344CB8AC3E}">
        <p14:creationId xmlns:p14="http://schemas.microsoft.com/office/powerpoint/2010/main" val="23841320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9767" y="3067657"/>
            <a:ext cx="9698385" cy="3615267"/>
          </a:xfrm>
        </p:spPr>
        <p:txBody>
          <a:bodyPr>
            <a:normAutofit/>
          </a:bodyPr>
          <a:lstStyle/>
          <a:p>
            <a:r>
              <a:rPr lang="en-US" dirty="0" err="1">
                <a:solidFill>
                  <a:schemeClr val="tx1"/>
                </a:solidFill>
              </a:rPr>
              <a:t>Shuningdеk</a:t>
            </a:r>
            <a:r>
              <a:rPr lang="en-US" dirty="0">
                <a:solidFill>
                  <a:schemeClr val="tx1"/>
                </a:solidFill>
              </a:rPr>
              <a:t> </a:t>
            </a:r>
            <a:r>
              <a:rPr lang="en-US" dirty="0" err="1">
                <a:solidFill>
                  <a:schemeClr val="tx1"/>
                </a:solidFill>
              </a:rPr>
              <a:t>avtomobil</a:t>
            </a:r>
            <a:r>
              <a:rPr lang="en-US" dirty="0">
                <a:solidFill>
                  <a:schemeClr val="tx1"/>
                </a:solidFill>
              </a:rPr>
              <a:t> </a:t>
            </a:r>
            <a:r>
              <a:rPr lang="en-US" dirty="0" err="1">
                <a:solidFill>
                  <a:schemeClr val="tx1"/>
                </a:solidFill>
              </a:rPr>
              <a:t>yullari</a:t>
            </a:r>
            <a:r>
              <a:rPr lang="en-US" dirty="0">
                <a:solidFill>
                  <a:schemeClr val="tx1"/>
                </a:solidFill>
              </a:rPr>
              <a:t> </a:t>
            </a:r>
            <a:r>
              <a:rPr lang="en-US" dirty="0" err="1">
                <a:solidFill>
                  <a:schemeClr val="tx1"/>
                </a:solidFill>
              </a:rPr>
              <a:t>tеxnik</a:t>
            </a:r>
            <a:r>
              <a:rPr lang="en-US" dirty="0">
                <a:solidFill>
                  <a:schemeClr val="tx1"/>
                </a:solidFill>
              </a:rPr>
              <a:t> </a:t>
            </a:r>
            <a:r>
              <a:rPr lang="en-US" dirty="0" err="1">
                <a:solidFill>
                  <a:schemeClr val="tx1"/>
                </a:solidFill>
              </a:rPr>
              <a:t>turkumlash</a:t>
            </a:r>
            <a:r>
              <a:rPr lang="en-US" dirty="0">
                <a:solidFill>
                  <a:schemeClr val="tx1"/>
                </a:solidFill>
              </a:rPr>
              <a:t> </a:t>
            </a:r>
            <a:r>
              <a:rPr lang="en-US" dirty="0" err="1">
                <a:solidFill>
                  <a:schemeClr val="tx1"/>
                </a:solidFill>
              </a:rPr>
              <a:t>buyicha</a:t>
            </a:r>
            <a:r>
              <a:rPr lang="en-US" dirty="0">
                <a:solidFill>
                  <a:schemeClr val="tx1"/>
                </a:solidFill>
              </a:rPr>
              <a:t> 5 ta </a:t>
            </a:r>
            <a:r>
              <a:rPr lang="en-US" dirty="0" err="1">
                <a:solidFill>
                  <a:schemeClr val="tx1"/>
                </a:solidFill>
              </a:rPr>
              <a:t>tеxnik</a:t>
            </a:r>
            <a:r>
              <a:rPr lang="en-US" dirty="0">
                <a:solidFill>
                  <a:schemeClr val="tx1"/>
                </a:solidFill>
              </a:rPr>
              <a:t> </a:t>
            </a:r>
            <a:r>
              <a:rPr lang="en-US" dirty="0" err="1">
                <a:solidFill>
                  <a:schemeClr val="tx1"/>
                </a:solidFill>
              </a:rPr>
              <a:t>katеgoriyaga</a:t>
            </a:r>
            <a:r>
              <a:rPr lang="en-US" dirty="0">
                <a:solidFill>
                  <a:schemeClr val="tx1"/>
                </a:solidFill>
              </a:rPr>
              <a:t> </a:t>
            </a:r>
            <a:r>
              <a:rPr lang="en-US" dirty="0" err="1">
                <a:solidFill>
                  <a:schemeClr val="tx1"/>
                </a:solidFill>
              </a:rPr>
              <a:t>bulinadi</a:t>
            </a:r>
            <a:r>
              <a:rPr lang="en-US" dirty="0">
                <a:solidFill>
                  <a:schemeClr val="tx1"/>
                </a:solidFill>
              </a:rPr>
              <a:t>. Bu </a:t>
            </a:r>
            <a:r>
              <a:rPr lang="en-US" dirty="0" err="1">
                <a:solidFill>
                  <a:schemeClr val="tx1"/>
                </a:solidFill>
              </a:rPr>
              <a:t>yullarda</a:t>
            </a:r>
            <a:r>
              <a:rPr lang="en-US" dirty="0">
                <a:solidFill>
                  <a:schemeClr val="tx1"/>
                </a:solidFill>
              </a:rPr>
              <a:t> </a:t>
            </a:r>
            <a:r>
              <a:rPr lang="en-US" dirty="0" err="1">
                <a:solidFill>
                  <a:schemeClr val="tx1"/>
                </a:solidFill>
              </a:rPr>
              <a:t>xisobdagi</a:t>
            </a:r>
            <a:r>
              <a:rPr lang="en-US" dirty="0">
                <a:solidFill>
                  <a:schemeClr val="tx1"/>
                </a:solidFill>
              </a:rPr>
              <a:t> </a:t>
            </a:r>
            <a:r>
              <a:rPr lang="en-US" dirty="0" err="1">
                <a:solidFill>
                  <a:schemeClr val="tx1"/>
                </a:solidFill>
              </a:rPr>
              <a:t>tеzlik</a:t>
            </a:r>
            <a:r>
              <a:rPr lang="en-US" dirty="0">
                <a:solidFill>
                  <a:schemeClr val="tx1"/>
                </a:solidFill>
              </a:rPr>
              <a:t> 120-140 km/</a:t>
            </a:r>
            <a:r>
              <a:rPr lang="en-US" dirty="0" err="1">
                <a:solidFill>
                  <a:schemeClr val="tx1"/>
                </a:solidFill>
              </a:rPr>
              <a:t>soat</a:t>
            </a:r>
            <a:r>
              <a:rPr lang="en-US" dirty="0">
                <a:solidFill>
                  <a:schemeClr val="tx1"/>
                </a:solidFill>
              </a:rPr>
              <a:t>.</a:t>
            </a:r>
            <a:endParaRPr lang="ru-RU" dirty="0">
              <a:solidFill>
                <a:schemeClr val="tx1"/>
              </a:solidFill>
            </a:endParaRPr>
          </a:p>
          <a:p>
            <a:r>
              <a:rPr lang="en-US" dirty="0" err="1">
                <a:solidFill>
                  <a:schemeClr val="tx1"/>
                </a:solidFill>
              </a:rPr>
              <a:t>Asosiy</a:t>
            </a:r>
            <a:r>
              <a:rPr lang="en-US" dirty="0">
                <a:solidFill>
                  <a:schemeClr val="tx1"/>
                </a:solidFill>
              </a:rPr>
              <a:t> </a:t>
            </a:r>
            <a:r>
              <a:rPr lang="en-US" dirty="0" err="1">
                <a:solidFill>
                  <a:schemeClr val="tx1"/>
                </a:solidFill>
              </a:rPr>
              <a:t>yo’l</a:t>
            </a:r>
            <a:r>
              <a:rPr lang="en-US" dirty="0">
                <a:solidFill>
                  <a:schemeClr val="tx1"/>
                </a:solidFill>
              </a:rPr>
              <a:t> </a:t>
            </a:r>
            <a:r>
              <a:rPr lang="en-US" dirty="0" err="1">
                <a:solidFill>
                  <a:schemeClr val="tx1"/>
                </a:solidFill>
              </a:rPr>
              <a:t>yuzalarining</a:t>
            </a:r>
            <a:r>
              <a:rPr lang="en-US" dirty="0">
                <a:solidFill>
                  <a:schemeClr val="tx1"/>
                </a:solidFill>
              </a:rPr>
              <a:t> </a:t>
            </a:r>
            <a:r>
              <a:rPr lang="en-US" dirty="0" err="1">
                <a:solidFill>
                  <a:schemeClr val="tx1"/>
                </a:solidFill>
              </a:rPr>
              <a:t>eng</a:t>
            </a:r>
            <a:r>
              <a:rPr lang="en-US" dirty="0">
                <a:solidFill>
                  <a:schemeClr val="tx1"/>
                </a:solidFill>
              </a:rPr>
              <a:t> </a:t>
            </a:r>
            <a:r>
              <a:rPr lang="en-US" dirty="0" err="1">
                <a:solidFill>
                  <a:schemeClr val="tx1"/>
                </a:solidFill>
              </a:rPr>
              <a:t>kichik</a:t>
            </a:r>
            <a:r>
              <a:rPr lang="en-US" dirty="0">
                <a:solidFill>
                  <a:schemeClr val="tx1"/>
                </a:solidFill>
              </a:rPr>
              <a:t> </a:t>
            </a:r>
            <a:r>
              <a:rPr lang="en-US" dirty="0" err="1">
                <a:solidFill>
                  <a:schemeClr val="tx1"/>
                </a:solidFill>
              </a:rPr>
              <a:t>hsobiy</a:t>
            </a:r>
            <a:r>
              <a:rPr lang="en-US" dirty="0">
                <a:solidFill>
                  <a:schemeClr val="tx1"/>
                </a:solidFill>
              </a:rPr>
              <a:t> </a:t>
            </a:r>
            <a:r>
              <a:rPr lang="en-US" dirty="0" err="1">
                <a:solidFill>
                  <a:schemeClr val="tx1"/>
                </a:solidFill>
              </a:rPr>
              <a:t>ko’rinuvi</a:t>
            </a:r>
            <a:r>
              <a:rPr lang="en-US" dirty="0">
                <a:solidFill>
                  <a:schemeClr val="tx1"/>
                </a:solidFill>
              </a:rPr>
              <a:t> </a:t>
            </a:r>
            <a:r>
              <a:rPr lang="en-US" dirty="0" err="1">
                <a:solidFill>
                  <a:schemeClr val="tx1"/>
                </a:solidFill>
              </a:rPr>
              <a:t>masofasi</a:t>
            </a:r>
            <a:r>
              <a:rPr lang="en-US" dirty="0">
                <a:solidFill>
                  <a:schemeClr val="tx1"/>
                </a:solidFill>
              </a:rPr>
              <a:t> </a:t>
            </a:r>
            <a:r>
              <a:rPr lang="en-US" dirty="0" err="1">
                <a:solidFill>
                  <a:schemeClr val="tx1"/>
                </a:solidFill>
              </a:rPr>
              <a:t>yo’l</a:t>
            </a:r>
            <a:r>
              <a:rPr lang="en-US" dirty="0">
                <a:solidFill>
                  <a:schemeClr val="tx1"/>
                </a:solidFill>
              </a:rPr>
              <a:t> </a:t>
            </a:r>
            <a:r>
              <a:rPr lang="en-US" dirty="0" err="1">
                <a:solidFill>
                  <a:schemeClr val="tx1"/>
                </a:solidFill>
              </a:rPr>
              <a:t>kategoriyalariga</a:t>
            </a:r>
            <a:r>
              <a:rPr lang="en-US" dirty="0">
                <a:solidFill>
                  <a:schemeClr val="tx1"/>
                </a:solidFill>
              </a:rPr>
              <a:t> </a:t>
            </a:r>
            <a:r>
              <a:rPr lang="en-US" dirty="0" err="1">
                <a:solidFill>
                  <a:schemeClr val="tx1"/>
                </a:solidFill>
              </a:rPr>
              <a:t>binoan</a:t>
            </a:r>
            <a:r>
              <a:rPr lang="en-US" dirty="0">
                <a:solidFill>
                  <a:schemeClr val="tx1"/>
                </a:solidFill>
              </a:rPr>
              <a:t> 250metrdan -75 </a:t>
            </a:r>
            <a:r>
              <a:rPr lang="en-US" dirty="0" err="1">
                <a:solidFill>
                  <a:schemeClr val="tx1"/>
                </a:solidFill>
              </a:rPr>
              <a:t>metrgacha</a:t>
            </a:r>
            <a:r>
              <a:rPr lang="en-US" dirty="0">
                <a:solidFill>
                  <a:schemeClr val="tx1"/>
                </a:solidFill>
              </a:rPr>
              <a:t> </a:t>
            </a:r>
            <a:r>
              <a:rPr lang="en-US" dirty="0" err="1">
                <a:solidFill>
                  <a:schemeClr val="tx1"/>
                </a:solidFill>
              </a:rPr>
              <a:t>belgilanadi</a:t>
            </a:r>
            <a:r>
              <a:rPr lang="en-US" dirty="0">
                <a:solidFill>
                  <a:schemeClr val="tx1"/>
                </a:solidFill>
              </a:rPr>
              <a:t>; </a:t>
            </a:r>
            <a:r>
              <a:rPr lang="en-US" dirty="0" err="1">
                <a:solidFill>
                  <a:schemeClr val="tx1"/>
                </a:solidFill>
              </a:rPr>
              <a:t>bunday</a:t>
            </a:r>
            <a:r>
              <a:rPr lang="en-US" dirty="0">
                <a:solidFill>
                  <a:schemeClr val="tx1"/>
                </a:solidFill>
              </a:rPr>
              <a:t> </a:t>
            </a:r>
            <a:r>
              <a:rPr lang="en-US" dirty="0" err="1">
                <a:solidFill>
                  <a:schemeClr val="tx1"/>
                </a:solidFill>
              </a:rPr>
              <a:t>masofa</a:t>
            </a:r>
            <a:r>
              <a:rPr lang="en-US" dirty="0">
                <a:solidFill>
                  <a:schemeClr val="tx1"/>
                </a:solidFill>
              </a:rPr>
              <a:t> </a:t>
            </a:r>
            <a:r>
              <a:rPr lang="en-US" dirty="0" err="1">
                <a:solidFill>
                  <a:schemeClr val="tx1"/>
                </a:solidFill>
              </a:rPr>
              <a:t>yo’llarining</a:t>
            </a:r>
            <a:r>
              <a:rPr lang="en-US" dirty="0">
                <a:solidFill>
                  <a:schemeClr val="tx1"/>
                </a:solidFill>
              </a:rPr>
              <a:t> </a:t>
            </a:r>
            <a:r>
              <a:rPr lang="en-US" dirty="0" err="1">
                <a:solidFill>
                  <a:schemeClr val="tx1"/>
                </a:solidFill>
              </a:rPr>
              <a:t>og’ir</a:t>
            </a:r>
            <a:r>
              <a:rPr lang="en-US" dirty="0">
                <a:solidFill>
                  <a:schemeClr val="tx1"/>
                </a:solidFill>
              </a:rPr>
              <a:t> </a:t>
            </a:r>
            <a:r>
              <a:rPr lang="en-US" dirty="0" err="1">
                <a:solidFill>
                  <a:schemeClr val="tx1"/>
                </a:solidFill>
              </a:rPr>
              <a:t>kesmli</a:t>
            </a:r>
            <a:r>
              <a:rPr lang="en-US" dirty="0">
                <a:solidFill>
                  <a:schemeClr val="tx1"/>
                </a:solidFill>
              </a:rPr>
              <a:t> ( </a:t>
            </a:r>
            <a:r>
              <a:rPr lang="en-US" dirty="0" err="1">
                <a:solidFill>
                  <a:schemeClr val="tx1"/>
                </a:solidFill>
              </a:rPr>
              <a:t>ya’ni</a:t>
            </a:r>
            <a:r>
              <a:rPr lang="en-US" dirty="0">
                <a:solidFill>
                  <a:schemeClr val="tx1"/>
                </a:solidFill>
              </a:rPr>
              <a:t> </a:t>
            </a:r>
            <a:r>
              <a:rPr lang="en-US" dirty="0" err="1">
                <a:solidFill>
                  <a:schemeClr val="tx1"/>
                </a:solidFill>
              </a:rPr>
              <a:t>pastu</a:t>
            </a:r>
            <a:r>
              <a:rPr lang="en-US" dirty="0">
                <a:solidFill>
                  <a:schemeClr val="tx1"/>
                </a:solidFill>
              </a:rPr>
              <a:t> </a:t>
            </a:r>
            <a:r>
              <a:rPr lang="en-US" dirty="0" err="1">
                <a:solidFill>
                  <a:schemeClr val="tx1"/>
                </a:solidFill>
              </a:rPr>
              <a:t>baland</a:t>
            </a:r>
            <a:r>
              <a:rPr lang="en-US" dirty="0">
                <a:solidFill>
                  <a:schemeClr val="tx1"/>
                </a:solidFill>
              </a:rPr>
              <a:t>) </a:t>
            </a:r>
            <a:r>
              <a:rPr lang="en-US" dirty="0" err="1">
                <a:solidFill>
                  <a:schemeClr val="tx1"/>
                </a:solidFill>
              </a:rPr>
              <a:t>joylarida</a:t>
            </a:r>
            <a:r>
              <a:rPr lang="en-US" dirty="0">
                <a:solidFill>
                  <a:schemeClr val="tx1"/>
                </a:solidFill>
              </a:rPr>
              <a:t> 175 </a:t>
            </a:r>
            <a:r>
              <a:rPr lang="en-US" dirty="0" err="1">
                <a:solidFill>
                  <a:schemeClr val="tx1"/>
                </a:solidFill>
              </a:rPr>
              <a:t>metrdan</a:t>
            </a:r>
            <a:r>
              <a:rPr lang="en-US" dirty="0">
                <a:solidFill>
                  <a:schemeClr val="tx1"/>
                </a:solidFill>
              </a:rPr>
              <a:t> 50 </a:t>
            </a:r>
            <a:r>
              <a:rPr lang="en-US" dirty="0" err="1">
                <a:solidFill>
                  <a:schemeClr val="tx1"/>
                </a:solidFill>
              </a:rPr>
              <a:t>metrgacha</a:t>
            </a:r>
            <a:r>
              <a:rPr lang="en-US" dirty="0">
                <a:solidFill>
                  <a:schemeClr val="tx1"/>
                </a:solidFill>
              </a:rPr>
              <a:t>, </a:t>
            </a:r>
            <a:r>
              <a:rPr lang="en-US" dirty="0" err="1">
                <a:solidFill>
                  <a:schemeClr val="tx1"/>
                </a:solidFill>
              </a:rPr>
              <a:t>tag’li</a:t>
            </a:r>
            <a:r>
              <a:rPr lang="en-US" dirty="0">
                <a:solidFill>
                  <a:schemeClr val="tx1"/>
                </a:solidFill>
              </a:rPr>
              <a:t> </a:t>
            </a:r>
            <a:r>
              <a:rPr lang="en-US" dirty="0" err="1">
                <a:solidFill>
                  <a:schemeClr val="tx1"/>
                </a:solidFill>
              </a:rPr>
              <a:t>erlarining</a:t>
            </a:r>
            <a:r>
              <a:rPr lang="en-US" dirty="0">
                <a:solidFill>
                  <a:schemeClr val="tx1"/>
                </a:solidFill>
              </a:rPr>
              <a:t> </a:t>
            </a:r>
            <a:r>
              <a:rPr lang="en-US" dirty="0" err="1">
                <a:solidFill>
                  <a:schemeClr val="tx1"/>
                </a:solidFill>
              </a:rPr>
              <a:t>murrakkab</a:t>
            </a:r>
            <a:r>
              <a:rPr lang="en-US" dirty="0">
                <a:solidFill>
                  <a:schemeClr val="tx1"/>
                </a:solidFill>
              </a:rPr>
              <a:t> </a:t>
            </a:r>
            <a:r>
              <a:rPr lang="en-US" dirty="0" err="1">
                <a:solidFill>
                  <a:schemeClr val="tx1"/>
                </a:solidFill>
              </a:rPr>
              <a:t>qismlarida</a:t>
            </a:r>
            <a:r>
              <a:rPr lang="en-US" dirty="0">
                <a:solidFill>
                  <a:schemeClr val="tx1"/>
                </a:solidFill>
              </a:rPr>
              <a:t> </a:t>
            </a:r>
            <a:r>
              <a:rPr lang="en-US" dirty="0" err="1">
                <a:solidFill>
                  <a:schemeClr val="tx1"/>
                </a:solidFill>
              </a:rPr>
              <a:t>esa</a:t>
            </a:r>
            <a:r>
              <a:rPr lang="en-US" dirty="0">
                <a:solidFill>
                  <a:schemeClr val="tx1"/>
                </a:solidFill>
              </a:rPr>
              <a:t> 100 </a:t>
            </a:r>
            <a:r>
              <a:rPr lang="en-US" dirty="0" err="1">
                <a:solidFill>
                  <a:schemeClr val="tx1"/>
                </a:solidFill>
              </a:rPr>
              <a:t>matrdan</a:t>
            </a:r>
            <a:r>
              <a:rPr lang="en-US" dirty="0">
                <a:solidFill>
                  <a:schemeClr val="tx1"/>
                </a:solidFill>
              </a:rPr>
              <a:t> 40 </a:t>
            </a:r>
            <a:r>
              <a:rPr lang="en-US" dirty="0" err="1">
                <a:solidFill>
                  <a:schemeClr val="tx1"/>
                </a:solidFill>
              </a:rPr>
              <a:t>metrgacha</a:t>
            </a:r>
            <a:r>
              <a:rPr lang="en-US" dirty="0">
                <a:solidFill>
                  <a:schemeClr val="tx1"/>
                </a:solidFill>
              </a:rPr>
              <a:t> </a:t>
            </a:r>
            <a:r>
              <a:rPr lang="en-US" dirty="0" err="1">
                <a:solidFill>
                  <a:schemeClr val="tx1"/>
                </a:solidFill>
              </a:rPr>
              <a:t>bo’lishi</a:t>
            </a:r>
            <a:r>
              <a:rPr lang="en-US" dirty="0">
                <a:solidFill>
                  <a:schemeClr val="tx1"/>
                </a:solidFill>
              </a:rPr>
              <a:t> </a:t>
            </a:r>
            <a:r>
              <a:rPr lang="en-US" dirty="0" err="1">
                <a:solidFill>
                  <a:schemeClr val="tx1"/>
                </a:solidFill>
              </a:rPr>
              <a:t>zarur.Qarama</a:t>
            </a:r>
            <a:r>
              <a:rPr lang="en-US" dirty="0">
                <a:solidFill>
                  <a:schemeClr val="tx1"/>
                </a:solidFill>
              </a:rPr>
              <a:t> – </a:t>
            </a:r>
            <a:r>
              <a:rPr lang="en-US" dirty="0" err="1">
                <a:solidFill>
                  <a:schemeClr val="tx1"/>
                </a:solidFill>
              </a:rPr>
              <a:t>qarshi</a:t>
            </a:r>
            <a:r>
              <a:rPr lang="en-US" dirty="0">
                <a:solidFill>
                  <a:schemeClr val="tx1"/>
                </a:solidFill>
              </a:rPr>
              <a:t> </a:t>
            </a:r>
            <a:r>
              <a:rPr lang="en-US" dirty="0" err="1">
                <a:solidFill>
                  <a:schemeClr val="tx1"/>
                </a:solidFill>
              </a:rPr>
              <a:t>yo’nalishdagi</a:t>
            </a:r>
            <a:r>
              <a:rPr lang="en-US" dirty="0">
                <a:solidFill>
                  <a:schemeClr val="tx1"/>
                </a:solidFill>
              </a:rPr>
              <a:t> </a:t>
            </a:r>
            <a:r>
              <a:rPr lang="en-US" dirty="0" err="1">
                <a:solidFill>
                  <a:schemeClr val="tx1"/>
                </a:solidFill>
              </a:rPr>
              <a:t>avtomobillarning</a:t>
            </a:r>
            <a:r>
              <a:rPr lang="en-US" dirty="0">
                <a:solidFill>
                  <a:schemeClr val="tx1"/>
                </a:solidFill>
              </a:rPr>
              <a:t> </a:t>
            </a:r>
            <a:r>
              <a:rPr lang="en-US" dirty="0" err="1">
                <a:solidFill>
                  <a:schemeClr val="tx1"/>
                </a:solidFill>
              </a:rPr>
              <a:t>ko’rinish</a:t>
            </a:r>
            <a:r>
              <a:rPr lang="en-US" dirty="0">
                <a:solidFill>
                  <a:schemeClr val="tx1"/>
                </a:solidFill>
              </a:rPr>
              <a:t> </a:t>
            </a:r>
            <a:r>
              <a:rPr lang="en-US" dirty="0" err="1">
                <a:solidFill>
                  <a:schemeClr val="tx1"/>
                </a:solidFill>
              </a:rPr>
              <a:t>masofalari</a:t>
            </a:r>
            <a:r>
              <a:rPr lang="en-US" dirty="0">
                <a:solidFill>
                  <a:schemeClr val="tx1"/>
                </a:solidFill>
              </a:rPr>
              <a:t> II-IV </a:t>
            </a:r>
            <a:r>
              <a:rPr lang="en-US" dirty="0" err="1">
                <a:solidFill>
                  <a:schemeClr val="tx1"/>
                </a:solidFill>
              </a:rPr>
              <a:t>kategoriyali</a:t>
            </a:r>
            <a:r>
              <a:rPr lang="en-US" dirty="0">
                <a:solidFill>
                  <a:schemeClr val="tx1"/>
                </a:solidFill>
              </a:rPr>
              <a:t> </a:t>
            </a:r>
            <a:r>
              <a:rPr lang="en-US" dirty="0" err="1">
                <a:solidFill>
                  <a:schemeClr val="tx1"/>
                </a:solidFill>
              </a:rPr>
              <a:t>yo’llarning</a:t>
            </a:r>
            <a:r>
              <a:rPr lang="en-US" dirty="0">
                <a:solidFill>
                  <a:schemeClr val="tx1"/>
                </a:solidFill>
              </a:rPr>
              <a:t> </a:t>
            </a:r>
            <a:r>
              <a:rPr lang="en-US" dirty="0" err="1">
                <a:solidFill>
                  <a:schemeClr val="tx1"/>
                </a:solidFill>
              </a:rPr>
              <a:t>murakkab</a:t>
            </a:r>
            <a:r>
              <a:rPr lang="en-US" dirty="0">
                <a:solidFill>
                  <a:schemeClr val="tx1"/>
                </a:solidFill>
              </a:rPr>
              <a:t> </a:t>
            </a:r>
            <a:r>
              <a:rPr lang="en-US" dirty="0" err="1">
                <a:solidFill>
                  <a:schemeClr val="tx1"/>
                </a:solidFill>
              </a:rPr>
              <a:t>kesimli</a:t>
            </a:r>
            <a:r>
              <a:rPr lang="en-US" dirty="0">
                <a:solidFill>
                  <a:schemeClr val="tx1"/>
                </a:solidFill>
              </a:rPr>
              <a:t> </a:t>
            </a:r>
            <a:r>
              <a:rPr lang="en-US" dirty="0" err="1">
                <a:solidFill>
                  <a:schemeClr val="tx1"/>
                </a:solidFill>
              </a:rPr>
              <a:t>joylarida</a:t>
            </a:r>
            <a:r>
              <a:rPr lang="en-US" dirty="0">
                <a:solidFill>
                  <a:schemeClr val="tx1"/>
                </a:solidFill>
              </a:rPr>
              <a:t> 350 </a:t>
            </a:r>
            <a:r>
              <a:rPr lang="en-US" dirty="0" err="1">
                <a:solidFill>
                  <a:schemeClr val="tx1"/>
                </a:solidFill>
              </a:rPr>
              <a:t>metrdan</a:t>
            </a:r>
            <a:r>
              <a:rPr lang="en-US" dirty="0">
                <a:solidFill>
                  <a:schemeClr val="tx1"/>
                </a:solidFill>
              </a:rPr>
              <a:t> 160 </a:t>
            </a:r>
            <a:r>
              <a:rPr lang="en-US" dirty="0" err="1">
                <a:solidFill>
                  <a:schemeClr val="tx1"/>
                </a:solidFill>
              </a:rPr>
              <a:t>mtrgacha</a:t>
            </a:r>
            <a:r>
              <a:rPr lang="en-US" dirty="0">
                <a:solidFill>
                  <a:schemeClr val="tx1"/>
                </a:solidFill>
              </a:rPr>
              <a:t>, </a:t>
            </a:r>
            <a:r>
              <a:rPr lang="en-US" dirty="0" err="1">
                <a:solidFill>
                  <a:schemeClr val="tx1"/>
                </a:solidFill>
              </a:rPr>
              <a:t>tog’li</a:t>
            </a:r>
            <a:r>
              <a:rPr lang="en-US" dirty="0">
                <a:solidFill>
                  <a:schemeClr val="tx1"/>
                </a:solidFill>
              </a:rPr>
              <a:t> </a:t>
            </a:r>
            <a:r>
              <a:rPr lang="en-US" dirty="0" err="1">
                <a:solidFill>
                  <a:schemeClr val="tx1"/>
                </a:solidFill>
              </a:rPr>
              <a:t>erlarning</a:t>
            </a:r>
            <a:r>
              <a:rPr lang="en-US" dirty="0">
                <a:solidFill>
                  <a:schemeClr val="tx1"/>
                </a:solidFill>
              </a:rPr>
              <a:t> </a:t>
            </a:r>
            <a:r>
              <a:rPr lang="en-US" dirty="0" err="1">
                <a:solidFill>
                  <a:schemeClr val="tx1"/>
                </a:solidFill>
              </a:rPr>
              <a:t>murakkab</a:t>
            </a:r>
            <a:r>
              <a:rPr lang="en-US" dirty="0">
                <a:solidFill>
                  <a:schemeClr val="tx1"/>
                </a:solidFill>
              </a:rPr>
              <a:t> </a:t>
            </a:r>
            <a:r>
              <a:rPr lang="en-US" dirty="0" err="1">
                <a:solidFill>
                  <a:schemeClr val="tx1"/>
                </a:solidFill>
              </a:rPr>
              <a:t>bo’laklarida</a:t>
            </a:r>
            <a:r>
              <a:rPr lang="en-US" dirty="0">
                <a:solidFill>
                  <a:schemeClr val="tx1"/>
                </a:solidFill>
              </a:rPr>
              <a:t> </a:t>
            </a:r>
            <a:r>
              <a:rPr lang="en-US" dirty="0" err="1">
                <a:solidFill>
                  <a:schemeClr val="tx1"/>
                </a:solidFill>
              </a:rPr>
              <a:t>esa</a:t>
            </a:r>
            <a:r>
              <a:rPr lang="en-US" dirty="0">
                <a:solidFill>
                  <a:schemeClr val="tx1"/>
                </a:solidFill>
              </a:rPr>
              <a:t> 160 </a:t>
            </a:r>
            <a:r>
              <a:rPr lang="en-US" dirty="0" err="1">
                <a:solidFill>
                  <a:schemeClr val="tx1"/>
                </a:solidFill>
              </a:rPr>
              <a:t>metrdan</a:t>
            </a:r>
            <a:r>
              <a:rPr lang="en-US" dirty="0">
                <a:solidFill>
                  <a:schemeClr val="tx1"/>
                </a:solidFill>
              </a:rPr>
              <a:t> 80 </a:t>
            </a:r>
            <a:r>
              <a:rPr lang="en-US" dirty="0" err="1">
                <a:solidFill>
                  <a:schemeClr val="tx1"/>
                </a:solidFill>
              </a:rPr>
              <a:t>metrgacha</a:t>
            </a:r>
            <a:r>
              <a:rPr lang="en-US" dirty="0">
                <a:solidFill>
                  <a:schemeClr val="tx1"/>
                </a:solidFill>
              </a:rPr>
              <a:t> </a:t>
            </a:r>
            <a:r>
              <a:rPr lang="en-US" dirty="0" err="1">
                <a:solidFill>
                  <a:schemeClr val="tx1"/>
                </a:solidFill>
              </a:rPr>
              <a:t>bo’lishi</a:t>
            </a:r>
            <a:r>
              <a:rPr lang="en-US" dirty="0">
                <a:solidFill>
                  <a:schemeClr val="tx1"/>
                </a:solidFill>
              </a:rPr>
              <a:t> </a:t>
            </a:r>
            <a:r>
              <a:rPr lang="en-US" dirty="0" err="1">
                <a:solidFill>
                  <a:schemeClr val="tx1"/>
                </a:solidFill>
              </a:rPr>
              <a:t>ta’minlanishi</a:t>
            </a:r>
            <a:r>
              <a:rPr lang="en-US" dirty="0">
                <a:solidFill>
                  <a:schemeClr val="tx1"/>
                </a:solidFill>
              </a:rPr>
              <a:t> </a:t>
            </a:r>
            <a:r>
              <a:rPr lang="en-US" dirty="0" err="1">
                <a:solidFill>
                  <a:schemeClr val="tx1"/>
                </a:solidFill>
              </a:rPr>
              <a:t>zarur</a:t>
            </a:r>
            <a:r>
              <a:rPr lang="en-US" dirty="0">
                <a:solidFill>
                  <a:schemeClr val="tx1"/>
                </a:solidFill>
              </a:rPr>
              <a:t>. </a:t>
            </a:r>
            <a:endParaRPr lang="ru-RU" dirty="0">
              <a:solidFill>
                <a:schemeClr val="tx1"/>
              </a:solidFill>
            </a:endParaRP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36121"/>
          <a:stretch/>
        </p:blipFill>
        <p:spPr>
          <a:xfrm>
            <a:off x="0" y="0"/>
            <a:ext cx="12192000" cy="2294313"/>
          </a:xfrm>
          <a:prstGeom prst="rect">
            <a:avLst/>
          </a:prstGeom>
        </p:spPr>
      </p:pic>
      <p:sp>
        <p:nvSpPr>
          <p:cNvPr id="6" name="Прямоугольник 5"/>
          <p:cNvSpPr/>
          <p:nvPr/>
        </p:nvSpPr>
        <p:spPr>
          <a:xfrm>
            <a:off x="241070" y="2421326"/>
            <a:ext cx="11646130" cy="646331"/>
          </a:xfrm>
          <a:prstGeom prst="rect">
            <a:avLst/>
          </a:prstGeom>
        </p:spPr>
        <p:txBody>
          <a:bodyPr wrap="square">
            <a:spAutoFit/>
          </a:bodyPr>
          <a:lstStyle/>
          <a:p>
            <a:pPr algn="ctr"/>
            <a:r>
              <a:rPr lang="ru-RU" dirty="0" err="1">
                <a:solidFill>
                  <a:schemeClr val="tx2">
                    <a:lumMod val="60000"/>
                    <a:lumOff val="40000"/>
                  </a:schemeClr>
                </a:solidFill>
              </a:rPr>
              <a:t>Wang</a:t>
            </a:r>
            <a:r>
              <a:rPr lang="ru-RU" dirty="0">
                <a:solidFill>
                  <a:schemeClr val="tx2">
                    <a:lumMod val="60000"/>
                    <a:lumOff val="40000"/>
                  </a:schemeClr>
                </a:solidFill>
              </a:rPr>
              <a:t> C. (</a:t>
            </a:r>
            <a:r>
              <a:rPr lang="ru-RU" dirty="0" err="1">
                <a:solidFill>
                  <a:schemeClr val="tx2">
                    <a:lumMod val="60000"/>
                    <a:lumOff val="40000"/>
                  </a:schemeClr>
                </a:solidFill>
              </a:rPr>
              <a:t>Published</a:t>
            </a:r>
            <a:r>
              <a:rPr lang="ru-RU" dirty="0">
                <a:solidFill>
                  <a:schemeClr val="tx2">
                    <a:lumMod val="60000"/>
                    <a:lumOff val="40000"/>
                  </a:schemeClr>
                </a:solidFill>
              </a:rPr>
              <a:t> </a:t>
            </a:r>
            <a:r>
              <a:rPr lang="ru-RU" dirty="0" err="1">
                <a:solidFill>
                  <a:schemeClr val="tx2">
                    <a:lumMod val="60000"/>
                    <a:lumOff val="40000"/>
                  </a:schemeClr>
                </a:solidFill>
              </a:rPr>
              <a:t>on</a:t>
            </a:r>
            <a:r>
              <a:rPr lang="ru-RU" dirty="0">
                <a:solidFill>
                  <a:schemeClr val="tx2">
                    <a:lumMod val="60000"/>
                    <a:lumOff val="40000"/>
                  </a:schemeClr>
                </a:solidFill>
              </a:rPr>
              <a:t> </a:t>
            </a:r>
            <a:r>
              <a:rPr lang="ru-RU" dirty="0" err="1">
                <a:solidFill>
                  <a:schemeClr val="tx2">
                    <a:lumMod val="60000"/>
                    <a:lumOff val="40000"/>
                  </a:schemeClr>
                </a:solidFill>
              </a:rPr>
              <a:t>July</a:t>
            </a:r>
            <a:r>
              <a:rPr lang="ru-RU" dirty="0">
                <a:solidFill>
                  <a:schemeClr val="tx2">
                    <a:lumMod val="60000"/>
                    <a:lumOff val="40000"/>
                  </a:schemeClr>
                </a:solidFill>
              </a:rPr>
              <a:t> 23, 2018). </a:t>
            </a:r>
            <a:r>
              <a:rPr lang="ru-RU" dirty="0" err="1">
                <a:solidFill>
                  <a:schemeClr val="tx2">
                    <a:lumMod val="60000"/>
                    <a:lumOff val="40000"/>
                  </a:schemeClr>
                </a:solidFill>
              </a:rPr>
              <a:t>Central</a:t>
            </a:r>
            <a:r>
              <a:rPr lang="ru-RU" dirty="0">
                <a:solidFill>
                  <a:schemeClr val="tx2">
                    <a:lumMod val="60000"/>
                    <a:lumOff val="40000"/>
                  </a:schemeClr>
                </a:solidFill>
              </a:rPr>
              <a:t>, </a:t>
            </a:r>
            <a:r>
              <a:rPr lang="ru-RU" dirty="0" err="1">
                <a:solidFill>
                  <a:schemeClr val="tx2">
                    <a:lumMod val="60000"/>
                    <a:lumOff val="40000"/>
                  </a:schemeClr>
                </a:solidFill>
              </a:rPr>
              <a:t>Hong</a:t>
            </a:r>
            <a:r>
              <a:rPr lang="ru-RU" dirty="0">
                <a:solidFill>
                  <a:schemeClr val="tx2">
                    <a:lumMod val="60000"/>
                    <a:lumOff val="40000"/>
                  </a:schemeClr>
                </a:solidFill>
              </a:rPr>
              <a:t> </a:t>
            </a:r>
            <a:r>
              <a:rPr lang="ru-RU" dirty="0" err="1">
                <a:solidFill>
                  <a:schemeClr val="tx2">
                    <a:lumMod val="60000"/>
                    <a:lumOff val="40000"/>
                  </a:schemeClr>
                </a:solidFill>
              </a:rPr>
              <a:t>Kong</a:t>
            </a:r>
            <a:r>
              <a:rPr lang="ru-RU" dirty="0">
                <a:solidFill>
                  <a:schemeClr val="tx2">
                    <a:lumMod val="60000"/>
                    <a:lumOff val="40000"/>
                  </a:schemeClr>
                </a:solidFill>
              </a:rPr>
              <a:t>. </a:t>
            </a:r>
            <a:r>
              <a:rPr lang="ru-RU" dirty="0" err="1">
                <a:solidFill>
                  <a:schemeClr val="tx2">
                    <a:lumMod val="60000"/>
                    <a:lumOff val="40000"/>
                  </a:schemeClr>
                </a:solidFill>
              </a:rPr>
              <a:t>Free</a:t>
            </a:r>
            <a:r>
              <a:rPr lang="ru-RU" dirty="0">
                <a:solidFill>
                  <a:schemeClr val="tx2">
                    <a:lumMod val="60000"/>
                    <a:lumOff val="40000"/>
                  </a:schemeClr>
                </a:solidFill>
              </a:rPr>
              <a:t> </a:t>
            </a:r>
            <a:r>
              <a:rPr lang="ru-RU" dirty="0" err="1">
                <a:solidFill>
                  <a:schemeClr val="tx2">
                    <a:lumMod val="60000"/>
                    <a:lumOff val="40000"/>
                  </a:schemeClr>
                </a:solidFill>
              </a:rPr>
              <a:t>to</a:t>
            </a:r>
            <a:r>
              <a:rPr lang="ru-RU" dirty="0">
                <a:solidFill>
                  <a:schemeClr val="tx2">
                    <a:lumMod val="60000"/>
                    <a:lumOff val="40000"/>
                  </a:schemeClr>
                </a:solidFill>
              </a:rPr>
              <a:t> </a:t>
            </a:r>
            <a:r>
              <a:rPr lang="ru-RU" dirty="0" err="1">
                <a:solidFill>
                  <a:schemeClr val="tx2">
                    <a:lumMod val="60000"/>
                    <a:lumOff val="40000"/>
                  </a:schemeClr>
                </a:solidFill>
              </a:rPr>
              <a:t>use</a:t>
            </a:r>
            <a:r>
              <a:rPr lang="ru-RU" dirty="0">
                <a:solidFill>
                  <a:schemeClr val="tx2">
                    <a:lumMod val="60000"/>
                    <a:lumOff val="40000"/>
                  </a:schemeClr>
                </a:solidFill>
              </a:rPr>
              <a:t> </a:t>
            </a:r>
            <a:r>
              <a:rPr lang="ru-RU" dirty="0" err="1">
                <a:solidFill>
                  <a:schemeClr val="tx2">
                    <a:lumMod val="60000"/>
                    <a:lumOff val="40000"/>
                  </a:schemeClr>
                </a:solidFill>
              </a:rPr>
              <a:t>under</a:t>
            </a:r>
            <a:r>
              <a:rPr lang="ru-RU" dirty="0">
                <a:solidFill>
                  <a:schemeClr val="tx2">
                    <a:lumMod val="60000"/>
                    <a:lumOff val="40000"/>
                  </a:schemeClr>
                </a:solidFill>
              </a:rPr>
              <a:t> </a:t>
            </a:r>
            <a:r>
              <a:rPr lang="ru-RU" dirty="0" err="1">
                <a:solidFill>
                  <a:schemeClr val="tx2">
                    <a:lumMod val="60000"/>
                    <a:lumOff val="40000"/>
                  </a:schemeClr>
                </a:solidFill>
              </a:rPr>
              <a:t>the</a:t>
            </a:r>
            <a:r>
              <a:rPr lang="ru-RU" dirty="0">
                <a:solidFill>
                  <a:schemeClr val="tx2">
                    <a:lumMod val="60000"/>
                    <a:lumOff val="40000"/>
                  </a:schemeClr>
                </a:solidFill>
              </a:rPr>
              <a:t> </a:t>
            </a:r>
            <a:r>
              <a:rPr lang="ru-RU" dirty="0" err="1">
                <a:solidFill>
                  <a:schemeClr val="tx2">
                    <a:lumMod val="60000"/>
                    <a:lumOff val="40000"/>
                  </a:schemeClr>
                </a:solidFill>
              </a:rPr>
              <a:t>Unsplash</a:t>
            </a:r>
            <a:r>
              <a:rPr lang="ru-RU" dirty="0">
                <a:solidFill>
                  <a:schemeClr val="tx2">
                    <a:lumMod val="60000"/>
                    <a:lumOff val="40000"/>
                  </a:schemeClr>
                </a:solidFill>
              </a:rPr>
              <a:t> </a:t>
            </a:r>
            <a:r>
              <a:rPr lang="ru-RU" dirty="0" err="1">
                <a:solidFill>
                  <a:schemeClr val="tx2">
                    <a:lumMod val="60000"/>
                    <a:lumOff val="40000"/>
                  </a:schemeClr>
                </a:solidFill>
              </a:rPr>
              <a:t>License</a:t>
            </a:r>
            <a:r>
              <a:rPr lang="ru-RU" dirty="0">
                <a:solidFill>
                  <a:schemeClr val="tx2">
                    <a:lumMod val="60000"/>
                    <a:lumOff val="40000"/>
                  </a:schemeClr>
                </a:solidFill>
              </a:rPr>
              <a:t> https://unsplash.com/photos/3ttFTqPQs5A</a:t>
            </a:r>
          </a:p>
        </p:txBody>
      </p:sp>
    </p:spTree>
    <p:extLst>
      <p:ext uri="{BB962C8B-B14F-4D97-AF65-F5344CB8AC3E}">
        <p14:creationId xmlns:p14="http://schemas.microsoft.com/office/powerpoint/2010/main" val="23467291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208132" y="351213"/>
            <a:ext cx="6758044" cy="6155574"/>
          </a:xfrm>
        </p:spPr>
        <p:txBody>
          <a:bodyPr>
            <a:normAutofit/>
          </a:bodyPr>
          <a:lstStyle/>
          <a:p>
            <a:r>
              <a:rPr lang="en-US" b="1" dirty="0"/>
              <a:t>3.2.Avtomobil </a:t>
            </a:r>
            <a:r>
              <a:rPr lang="en-US" b="1" dirty="0" err="1"/>
              <a:t>yo’llari</a:t>
            </a:r>
            <a:r>
              <a:rPr lang="en-US" b="1" dirty="0"/>
              <a:t>  </a:t>
            </a:r>
            <a:r>
              <a:rPr lang="en-US" b="1" dirty="0" err="1"/>
              <a:t>va</a:t>
            </a:r>
            <a:r>
              <a:rPr lang="en-US" b="1" dirty="0"/>
              <a:t> </a:t>
            </a:r>
            <a:r>
              <a:rPr lang="en-US" b="1" dirty="0" err="1"/>
              <a:t>aloqalariga</a:t>
            </a:r>
            <a:r>
              <a:rPr lang="en-US" b="1" dirty="0"/>
              <a:t>  </a:t>
            </a:r>
            <a:r>
              <a:rPr lang="en-US" b="1" dirty="0" err="1"/>
              <a:t>qo`yilgan</a:t>
            </a:r>
            <a:r>
              <a:rPr lang="en-US" b="1" dirty="0"/>
              <a:t> </a:t>
            </a:r>
            <a:r>
              <a:rPr lang="en-US" b="1" dirty="0" err="1" smtClean="0"/>
              <a:t>talablar</a:t>
            </a:r>
            <a:endParaRPr lang="en-US" b="1" dirty="0" smtClean="0"/>
          </a:p>
          <a:p>
            <a:endParaRPr lang="en-US" b="1" dirty="0"/>
          </a:p>
          <a:p>
            <a:r>
              <a:rPr lang="en-US" dirty="0" err="1"/>
              <a:t>Avtomobil</a:t>
            </a:r>
            <a:r>
              <a:rPr lang="en-US" dirty="0"/>
              <a:t> transport </a:t>
            </a:r>
            <a:r>
              <a:rPr lang="en-US" dirty="0" err="1"/>
              <a:t>yo’lovchi</a:t>
            </a:r>
            <a:r>
              <a:rPr lang="en-US" dirty="0"/>
              <a:t> </a:t>
            </a:r>
            <a:r>
              <a:rPr lang="en-US" dirty="0" err="1"/>
              <a:t>tashishni</a:t>
            </a:r>
            <a:r>
              <a:rPr lang="en-US" dirty="0"/>
              <a:t> </a:t>
            </a:r>
            <a:r>
              <a:rPr lang="en-US" dirty="0" err="1"/>
              <a:t>tashkil</a:t>
            </a:r>
            <a:r>
              <a:rPr lang="en-US" dirty="0"/>
              <a:t> </a:t>
            </a:r>
            <a:r>
              <a:rPr lang="en-US" dirty="0" err="1"/>
              <a:t>etish</a:t>
            </a:r>
            <a:r>
              <a:rPr lang="en-US" dirty="0"/>
              <a:t> </a:t>
            </a:r>
            <a:r>
              <a:rPr lang="en-US" dirty="0" err="1"/>
              <a:t>qoidalari</a:t>
            </a:r>
            <a:r>
              <a:rPr lang="en-US" dirty="0"/>
              <a:t> </a:t>
            </a:r>
            <a:r>
              <a:rPr lang="en-US" dirty="0" err="1"/>
              <a:t>bo’yicha</a:t>
            </a:r>
            <a:r>
              <a:rPr lang="en-US" dirty="0"/>
              <a:t> </a:t>
            </a:r>
            <a:r>
              <a:rPr lang="en-US" dirty="0" err="1"/>
              <a:t>yo’llar</a:t>
            </a:r>
            <a:r>
              <a:rPr lang="en-US" dirty="0"/>
              <a:t> </a:t>
            </a:r>
            <a:r>
              <a:rPr lang="en-US" dirty="0" err="1"/>
              <a:t>quyidagi</a:t>
            </a:r>
            <a:r>
              <a:rPr lang="en-US" dirty="0"/>
              <a:t> </a:t>
            </a:r>
            <a:r>
              <a:rPr lang="en-US" dirty="0" err="1"/>
              <a:t>shartlarga</a:t>
            </a:r>
            <a:r>
              <a:rPr lang="en-US" dirty="0"/>
              <a:t> </a:t>
            </a:r>
            <a:r>
              <a:rPr lang="en-US" dirty="0" err="1"/>
              <a:t>javob</a:t>
            </a:r>
            <a:r>
              <a:rPr lang="en-US" dirty="0"/>
              <a:t> </a:t>
            </a:r>
            <a:r>
              <a:rPr lang="en-US" dirty="0" err="1"/>
              <a:t>bеrishi</a:t>
            </a:r>
            <a:r>
              <a:rPr lang="en-US" dirty="0"/>
              <a:t> </a:t>
            </a:r>
            <a:r>
              <a:rPr lang="en-US" dirty="0" err="1"/>
              <a:t>kеrak</a:t>
            </a:r>
            <a:r>
              <a:rPr lang="en-US" dirty="0"/>
              <a:t>:</a:t>
            </a:r>
            <a:endParaRPr lang="ru-RU" dirty="0"/>
          </a:p>
          <a:p>
            <a:pPr lvl="0"/>
            <a:r>
              <a:rPr lang="en-US" dirty="0" err="1"/>
              <a:t>yo’lning</a:t>
            </a:r>
            <a:r>
              <a:rPr lang="en-US" dirty="0"/>
              <a:t> transport </a:t>
            </a:r>
            <a:r>
              <a:rPr lang="en-US" dirty="0" err="1"/>
              <a:t>qatnovi</a:t>
            </a:r>
            <a:r>
              <a:rPr lang="en-US" dirty="0"/>
              <a:t> </a:t>
            </a:r>
            <a:r>
              <a:rPr lang="en-US" dirty="0" err="1"/>
              <a:t>qism</a:t>
            </a:r>
            <a:r>
              <a:rPr lang="en-US" dirty="0"/>
              <a:t> </a:t>
            </a:r>
            <a:r>
              <a:rPr lang="en-US" dirty="0" err="1"/>
              <a:t>yaxshi</a:t>
            </a:r>
            <a:r>
              <a:rPr lang="en-US" dirty="0"/>
              <a:t> </a:t>
            </a:r>
            <a:r>
              <a:rPr lang="en-US" dirty="0" err="1"/>
              <a:t>bo’lib</a:t>
            </a:r>
            <a:r>
              <a:rPr lang="en-US" dirty="0"/>
              <a:t>, </a:t>
            </a:r>
            <a:r>
              <a:rPr lang="en-US" dirty="0" err="1"/>
              <a:t>uning</a:t>
            </a:r>
            <a:r>
              <a:rPr lang="en-US" dirty="0"/>
              <a:t> </a:t>
            </a:r>
            <a:r>
              <a:rPr lang="en-US" dirty="0" err="1"/>
              <a:t>kengligi</a:t>
            </a:r>
            <a:r>
              <a:rPr lang="en-US" dirty="0"/>
              <a:t> </a:t>
            </a:r>
            <a:r>
              <a:rPr lang="en-US" dirty="0" err="1"/>
              <a:t>qarama-qarshi</a:t>
            </a:r>
            <a:r>
              <a:rPr lang="en-US" dirty="0"/>
              <a:t> </a:t>
            </a:r>
            <a:r>
              <a:rPr lang="en-US" dirty="0" err="1"/>
              <a:t>yo’nalishlarda</a:t>
            </a:r>
            <a:r>
              <a:rPr lang="en-US" dirty="0"/>
              <a:t> </a:t>
            </a:r>
            <a:r>
              <a:rPr lang="en-US" dirty="0" err="1"/>
              <a:t>avtomobillarning</a:t>
            </a:r>
            <a:r>
              <a:rPr lang="en-US" dirty="0"/>
              <a:t> </a:t>
            </a:r>
            <a:r>
              <a:rPr lang="en-US" dirty="0" err="1"/>
              <a:t>etarli</a:t>
            </a:r>
            <a:r>
              <a:rPr lang="en-US" dirty="0"/>
              <a:t> </a:t>
            </a:r>
            <a:r>
              <a:rPr lang="en-US" dirty="0" err="1"/>
              <a:t>darajada</a:t>
            </a:r>
            <a:r>
              <a:rPr lang="en-US" dirty="0"/>
              <a:t> </a:t>
            </a:r>
            <a:r>
              <a:rPr lang="en-US" dirty="0" err="1"/>
              <a:t>xavf-xatarsiz</a:t>
            </a:r>
            <a:r>
              <a:rPr lang="en-US" dirty="0"/>
              <a:t> </a:t>
            </a:r>
            <a:r>
              <a:rPr lang="en-US" dirty="0" err="1"/>
              <a:t>harakatlanishiga</a:t>
            </a:r>
            <a:r>
              <a:rPr lang="en-US" dirty="0"/>
              <a:t> </a:t>
            </a:r>
            <a:r>
              <a:rPr lang="en-US" dirty="0" err="1"/>
              <a:t>imkon</a:t>
            </a:r>
            <a:r>
              <a:rPr lang="en-US" dirty="0"/>
              <a:t> </a:t>
            </a:r>
            <a:r>
              <a:rPr lang="en-US" dirty="0" err="1"/>
              <a:t>berishi</a:t>
            </a:r>
            <a:r>
              <a:rPr lang="en-US" dirty="0"/>
              <a:t>;</a:t>
            </a:r>
            <a:endParaRPr lang="ru-RU" dirty="0"/>
          </a:p>
          <a:p>
            <a:pPr lvl="0"/>
            <a:r>
              <a:rPr lang="en-US" dirty="0" err="1"/>
              <a:t>avtobus</a:t>
            </a:r>
            <a:r>
              <a:rPr lang="en-US" dirty="0"/>
              <a:t> </a:t>
            </a:r>
            <a:r>
              <a:rPr lang="en-US" dirty="0" err="1"/>
              <a:t>sig’imidan</a:t>
            </a:r>
            <a:r>
              <a:rPr lang="en-US" dirty="0"/>
              <a:t> </a:t>
            </a:r>
            <a:r>
              <a:rPr lang="en-US" dirty="0" err="1"/>
              <a:t>maksimal</a:t>
            </a:r>
            <a:r>
              <a:rPr lang="en-US" dirty="0"/>
              <a:t> </a:t>
            </a:r>
            <a:r>
              <a:rPr lang="en-US" dirty="0" err="1"/>
              <a:t>foydalanishda</a:t>
            </a:r>
            <a:r>
              <a:rPr lang="en-US" dirty="0"/>
              <a:t> </a:t>
            </a:r>
            <a:r>
              <a:rPr lang="en-US" dirty="0" err="1"/>
              <a:t>o’qqa</a:t>
            </a:r>
            <a:r>
              <a:rPr lang="en-US" dirty="0"/>
              <a:t> </a:t>
            </a:r>
            <a:r>
              <a:rPr lang="en-US" dirty="0" err="1"/>
              <a:t>tushuvchi</a:t>
            </a:r>
            <a:r>
              <a:rPr lang="en-US" dirty="0"/>
              <a:t> </a:t>
            </a:r>
            <a:r>
              <a:rPr lang="en-US" dirty="0" err="1"/>
              <a:t>massa</a:t>
            </a:r>
            <a:r>
              <a:rPr lang="en-US" dirty="0"/>
              <a:t> </a:t>
            </a:r>
            <a:r>
              <a:rPr lang="en-US" dirty="0" err="1"/>
              <a:t>marshrutdagi</a:t>
            </a:r>
            <a:r>
              <a:rPr lang="en-US" dirty="0"/>
              <a:t> </a:t>
            </a:r>
            <a:r>
              <a:rPr lang="en-US" dirty="0" err="1"/>
              <a:t>ko’piriklar</a:t>
            </a:r>
            <a:r>
              <a:rPr lang="en-US" dirty="0"/>
              <a:t> </a:t>
            </a:r>
            <a:r>
              <a:rPr lang="en-US" dirty="0" err="1"/>
              <a:t>uchun</a:t>
            </a:r>
            <a:r>
              <a:rPr lang="en-US" dirty="0"/>
              <a:t> </a:t>
            </a:r>
            <a:r>
              <a:rPr lang="en-US" dirty="0" err="1"/>
              <a:t>ruxsat</a:t>
            </a:r>
            <a:r>
              <a:rPr lang="en-US" dirty="0"/>
              <a:t> </a:t>
            </a:r>
            <a:r>
              <a:rPr lang="en-US" dirty="0" err="1"/>
              <a:t>etilgan</a:t>
            </a:r>
            <a:r>
              <a:rPr lang="en-US" dirty="0"/>
              <a:t> </a:t>
            </a:r>
            <a:r>
              <a:rPr lang="en-US" dirty="0" err="1"/>
              <a:t>og’irlikdan</a:t>
            </a:r>
            <a:r>
              <a:rPr lang="en-US" dirty="0"/>
              <a:t> </a:t>
            </a:r>
            <a:r>
              <a:rPr lang="en-US" dirty="0" err="1"/>
              <a:t>ortiq</a:t>
            </a:r>
            <a:r>
              <a:rPr lang="en-US" dirty="0"/>
              <a:t> </a:t>
            </a:r>
            <a:r>
              <a:rPr lang="en-US" dirty="0" err="1"/>
              <a:t>bo’lmasligi</a:t>
            </a:r>
            <a:r>
              <a:rPr lang="en-US" dirty="0"/>
              <a:t>;</a:t>
            </a:r>
            <a:endParaRPr lang="ru-RU" dirty="0"/>
          </a:p>
          <a:p>
            <a:endParaRPr lang="ru-RU" dirty="0">
              <a:solidFill>
                <a:schemeClr val="tx1"/>
              </a:solidFill>
            </a:endParaRP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25431" r="22424"/>
          <a:stretch/>
        </p:blipFill>
        <p:spPr>
          <a:xfrm>
            <a:off x="-30275" y="0"/>
            <a:ext cx="4943098" cy="6858000"/>
          </a:xfrm>
          <a:prstGeom prst="rect">
            <a:avLst/>
          </a:prstGeom>
        </p:spPr>
      </p:pic>
      <p:sp>
        <p:nvSpPr>
          <p:cNvPr id="5" name="Прямоугольник 4"/>
          <p:cNvSpPr/>
          <p:nvPr/>
        </p:nvSpPr>
        <p:spPr>
          <a:xfrm>
            <a:off x="421179" y="6000726"/>
            <a:ext cx="6096000" cy="646331"/>
          </a:xfrm>
          <a:prstGeom prst="rect">
            <a:avLst/>
          </a:prstGeom>
        </p:spPr>
        <p:txBody>
          <a:bodyPr>
            <a:spAutoFit/>
          </a:bodyPr>
          <a:lstStyle/>
          <a:p>
            <a:r>
              <a:rPr lang="ru-RU" sz="1200" dirty="0" err="1"/>
              <a:t>Khalfalli</a:t>
            </a:r>
            <a:r>
              <a:rPr lang="ru-RU" sz="1200" dirty="0"/>
              <a:t> Y. (</a:t>
            </a:r>
            <a:r>
              <a:rPr lang="ru-RU" sz="1200" dirty="0" err="1"/>
              <a:t>Published</a:t>
            </a:r>
            <a:r>
              <a:rPr lang="ru-RU" sz="1200" dirty="0"/>
              <a:t> </a:t>
            </a:r>
            <a:r>
              <a:rPr lang="ru-RU" sz="1200" dirty="0" err="1"/>
              <a:t>on</a:t>
            </a:r>
            <a:r>
              <a:rPr lang="ru-RU" sz="1200" dirty="0"/>
              <a:t> </a:t>
            </a:r>
            <a:r>
              <a:rPr lang="ru-RU" sz="1200" dirty="0" err="1"/>
              <a:t>April</a:t>
            </a:r>
            <a:r>
              <a:rPr lang="ru-RU" sz="1200" dirty="0"/>
              <a:t> 14, 2020). </a:t>
            </a:r>
            <a:r>
              <a:rPr lang="ru-RU" sz="1200" dirty="0" err="1"/>
              <a:t>Truck</a:t>
            </a:r>
            <a:r>
              <a:rPr lang="ru-RU" sz="1200" dirty="0"/>
              <a:t>. </a:t>
            </a:r>
            <a:endParaRPr lang="en-US" sz="1200" dirty="0" smtClean="0"/>
          </a:p>
          <a:p>
            <a:r>
              <a:rPr lang="ru-RU" sz="1200" dirty="0" err="1" smtClean="0"/>
              <a:t>Free</a:t>
            </a:r>
            <a:r>
              <a:rPr lang="ru-RU" sz="1200" dirty="0" smtClean="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a:t>
            </a:r>
            <a:r>
              <a:rPr lang="ru-RU" sz="1200" dirty="0">
                <a:hlinkClick r:id="rId3"/>
              </a:rPr>
              <a:t>https://</a:t>
            </a:r>
            <a:r>
              <a:rPr lang="ru-RU" sz="1200" dirty="0" smtClean="0">
                <a:hlinkClick r:id="rId3"/>
              </a:rPr>
              <a:t>unsplash.com/photos/xmWlqeYtcQQ</a:t>
            </a:r>
            <a:r>
              <a:rPr lang="en-US" sz="1200" dirty="0" smtClean="0"/>
              <a:t> </a:t>
            </a:r>
            <a:endParaRPr lang="ru-RU" sz="1200" dirty="0"/>
          </a:p>
        </p:txBody>
      </p:sp>
    </p:spTree>
    <p:extLst>
      <p:ext uri="{BB962C8B-B14F-4D97-AF65-F5344CB8AC3E}">
        <p14:creationId xmlns:p14="http://schemas.microsoft.com/office/powerpoint/2010/main" val="712013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35572" y="261852"/>
            <a:ext cx="8817235" cy="3703320"/>
          </a:xfrm>
        </p:spPr>
        <p:txBody>
          <a:bodyPr>
            <a:normAutofit/>
          </a:bodyPr>
          <a:lstStyle/>
          <a:p>
            <a:pPr lvl="0"/>
            <a:r>
              <a:rPr lang="en-US" dirty="0" err="1"/>
              <a:t>temir</a:t>
            </a:r>
            <a:r>
              <a:rPr lang="en-US" dirty="0"/>
              <a:t> </a:t>
            </a:r>
            <a:r>
              <a:rPr lang="en-US" dirty="0" err="1"/>
              <a:t>yol</a:t>
            </a:r>
            <a:r>
              <a:rPr lang="en-US" dirty="0"/>
              <a:t> </a:t>
            </a:r>
            <a:r>
              <a:rPr lang="en-US" dirty="0" err="1"/>
              <a:t>kesishmalaridan</a:t>
            </a:r>
            <a:r>
              <a:rPr lang="en-US" dirty="0"/>
              <a:t> </a:t>
            </a:r>
            <a:r>
              <a:rPr lang="en-US" dirty="0" err="1"/>
              <a:t>avtobuslarning</a:t>
            </a:r>
            <a:r>
              <a:rPr lang="en-US" dirty="0"/>
              <a:t> </a:t>
            </a:r>
            <a:r>
              <a:rPr lang="en-US" dirty="0" err="1"/>
              <a:t>o’tishi</a:t>
            </a:r>
            <a:r>
              <a:rPr lang="en-US" dirty="0"/>
              <a:t> </a:t>
            </a:r>
            <a:r>
              <a:rPr lang="en-US" dirty="0" err="1"/>
              <a:t>temir</a:t>
            </a:r>
            <a:r>
              <a:rPr lang="en-US" dirty="0"/>
              <a:t> </a:t>
            </a:r>
            <a:r>
              <a:rPr lang="en-US" dirty="0" err="1"/>
              <a:t>yol</a:t>
            </a:r>
            <a:r>
              <a:rPr lang="en-US" dirty="0"/>
              <a:t> </a:t>
            </a:r>
            <a:r>
              <a:rPr lang="en-US" dirty="0" err="1"/>
              <a:t>transporti</a:t>
            </a:r>
            <a:r>
              <a:rPr lang="en-US" dirty="0"/>
              <a:t> </a:t>
            </a:r>
            <a:r>
              <a:rPr lang="en-US" dirty="0" err="1"/>
              <a:t>boshqarmasi</a:t>
            </a:r>
            <a:r>
              <a:rPr lang="en-US" dirty="0"/>
              <a:t> </a:t>
            </a:r>
            <a:r>
              <a:rPr lang="en-US" dirty="0" err="1"/>
              <a:t>bilan</a:t>
            </a:r>
            <a:r>
              <a:rPr lang="en-US" dirty="0"/>
              <a:t> </a:t>
            </a:r>
            <a:r>
              <a:rPr lang="en-US" dirty="0" err="1"/>
              <a:t>kelishishi</a:t>
            </a:r>
            <a:r>
              <a:rPr lang="en-US" dirty="0"/>
              <a:t>, </a:t>
            </a:r>
            <a:r>
              <a:rPr lang="en-US" dirty="0" err="1"/>
              <a:t>bunda</a:t>
            </a:r>
            <a:r>
              <a:rPr lang="en-US" dirty="0"/>
              <a:t> </a:t>
            </a:r>
            <a:r>
              <a:rPr lang="en-US" dirty="0" err="1"/>
              <a:t>avtomobil</a:t>
            </a:r>
            <a:r>
              <a:rPr lang="en-US" dirty="0"/>
              <a:t> </a:t>
            </a:r>
            <a:r>
              <a:rPr lang="en-US" dirty="0" err="1"/>
              <a:t>yo’llari</a:t>
            </a:r>
            <a:r>
              <a:rPr lang="en-US" dirty="0"/>
              <a:t> </a:t>
            </a:r>
            <a:r>
              <a:rPr lang="en-US" dirty="0" err="1"/>
              <a:t>va</a:t>
            </a:r>
            <a:r>
              <a:rPr lang="en-US" dirty="0"/>
              <a:t> </a:t>
            </a:r>
            <a:r>
              <a:rPr lang="en-US" dirty="0" err="1"/>
              <a:t>ko’chalarning</a:t>
            </a:r>
            <a:r>
              <a:rPr lang="en-US" dirty="0"/>
              <a:t> </a:t>
            </a:r>
            <a:r>
              <a:rPr lang="en-US" dirty="0" err="1"/>
              <a:t>temir</a:t>
            </a:r>
            <a:r>
              <a:rPr lang="en-US" dirty="0"/>
              <a:t> </a:t>
            </a:r>
            <a:r>
              <a:rPr lang="en-US" dirty="0" err="1"/>
              <a:t>yol</a:t>
            </a:r>
            <a:r>
              <a:rPr lang="en-US" dirty="0"/>
              <a:t> </a:t>
            </a:r>
            <a:r>
              <a:rPr lang="en-US" dirty="0" err="1"/>
              <a:t>bilan</a:t>
            </a:r>
            <a:r>
              <a:rPr lang="en-US" dirty="0"/>
              <a:t> </a:t>
            </a:r>
            <a:r>
              <a:rPr lang="en-US" dirty="0" err="1"/>
              <a:t>kesishuvi</a:t>
            </a:r>
            <a:r>
              <a:rPr lang="en-US" dirty="0"/>
              <a:t> </a:t>
            </a:r>
            <a:r>
              <a:rPr lang="en-US" dirty="0" err="1"/>
              <a:t>qurilish</a:t>
            </a:r>
            <a:r>
              <a:rPr lang="en-US" dirty="0"/>
              <a:t> </a:t>
            </a:r>
            <a:r>
              <a:rPr lang="en-US" dirty="0" err="1"/>
              <a:t>me’yorlari</a:t>
            </a:r>
            <a:r>
              <a:rPr lang="en-US" dirty="0"/>
              <a:t> </a:t>
            </a:r>
            <a:r>
              <a:rPr lang="en-US" dirty="0" err="1"/>
              <a:t>va</a:t>
            </a:r>
            <a:r>
              <a:rPr lang="en-US" dirty="0"/>
              <a:t> </a:t>
            </a:r>
            <a:r>
              <a:rPr lang="en-US" dirty="0" err="1"/>
              <a:t>qoidalari</a:t>
            </a:r>
            <a:r>
              <a:rPr lang="en-US" dirty="0"/>
              <a:t> </a:t>
            </a:r>
            <a:r>
              <a:rPr lang="en-US" dirty="0" err="1"/>
              <a:t>hamda</a:t>
            </a:r>
            <a:r>
              <a:rPr lang="en-US" dirty="0"/>
              <a:t> </a:t>
            </a:r>
            <a:r>
              <a:rPr lang="en-US" dirty="0" err="1"/>
              <a:t>temir</a:t>
            </a:r>
            <a:r>
              <a:rPr lang="en-US" dirty="0"/>
              <a:t> </a:t>
            </a:r>
            <a:r>
              <a:rPr lang="en-US" dirty="0" err="1"/>
              <a:t>yol</a:t>
            </a:r>
            <a:r>
              <a:rPr lang="en-US" dirty="0"/>
              <a:t> </a:t>
            </a:r>
            <a:r>
              <a:rPr lang="en-US" dirty="0" err="1"/>
              <a:t>transporti</a:t>
            </a:r>
            <a:r>
              <a:rPr lang="en-US" dirty="0"/>
              <a:t> </a:t>
            </a:r>
            <a:r>
              <a:rPr lang="en-US" dirty="0" err="1"/>
              <a:t>talablariga</a:t>
            </a:r>
            <a:r>
              <a:rPr lang="en-US" dirty="0"/>
              <a:t> </a:t>
            </a:r>
            <a:r>
              <a:rPr lang="en-US" dirty="0" err="1"/>
              <a:t>mos</a:t>
            </a:r>
            <a:r>
              <a:rPr lang="en-US" dirty="0"/>
              <a:t> </a:t>
            </a:r>
            <a:r>
              <a:rPr lang="en-US" dirty="0" err="1"/>
              <a:t>kelishi</a:t>
            </a:r>
            <a:r>
              <a:rPr lang="en-US" dirty="0"/>
              <a:t> </a:t>
            </a:r>
            <a:r>
              <a:rPr lang="en-US" dirty="0" err="1"/>
              <a:t>zarur</a:t>
            </a:r>
            <a:r>
              <a:rPr lang="en-US" dirty="0"/>
              <a:t>;</a:t>
            </a:r>
            <a:endParaRPr lang="ru-RU" sz="1800" dirty="0"/>
          </a:p>
          <a:p>
            <a:pPr lvl="0"/>
            <a:r>
              <a:rPr lang="en-US" dirty="0" err="1"/>
              <a:t>harakat</a:t>
            </a:r>
            <a:r>
              <a:rPr lang="en-US" dirty="0"/>
              <a:t> </a:t>
            </a:r>
            <a:r>
              <a:rPr lang="en-US" dirty="0" err="1"/>
              <a:t>uchun</a:t>
            </a:r>
            <a:r>
              <a:rPr lang="en-US" dirty="0"/>
              <a:t> </a:t>
            </a:r>
            <a:r>
              <a:rPr lang="en-US" dirty="0" err="1"/>
              <a:t>xavfli</a:t>
            </a:r>
            <a:r>
              <a:rPr lang="en-US" dirty="0"/>
              <a:t> </a:t>
            </a:r>
            <a:r>
              <a:rPr lang="en-US" dirty="0" err="1"/>
              <a:t>bo’lgan</a:t>
            </a:r>
            <a:r>
              <a:rPr lang="en-US" dirty="0"/>
              <a:t> </a:t>
            </a:r>
            <a:r>
              <a:rPr lang="en-US" dirty="0" err="1"/>
              <a:t>barcha</a:t>
            </a:r>
            <a:r>
              <a:rPr lang="en-US" dirty="0"/>
              <a:t> </a:t>
            </a:r>
            <a:r>
              <a:rPr lang="en-US" dirty="0" err="1"/>
              <a:t>joylar</a:t>
            </a:r>
            <a:r>
              <a:rPr lang="en-US" dirty="0"/>
              <a:t>, </a:t>
            </a:r>
            <a:r>
              <a:rPr lang="en-US" dirty="0" err="1"/>
              <a:t>zarur</a:t>
            </a:r>
            <a:r>
              <a:rPr lang="en-US" dirty="0"/>
              <a:t> </a:t>
            </a:r>
            <a:r>
              <a:rPr lang="en-US" dirty="0" err="1"/>
              <a:t>ogohlantiruvchi</a:t>
            </a:r>
            <a:r>
              <a:rPr lang="en-US" dirty="0"/>
              <a:t> </a:t>
            </a:r>
            <a:r>
              <a:rPr lang="en-US" dirty="0" err="1"/>
              <a:t>belgi</a:t>
            </a:r>
            <a:r>
              <a:rPr lang="en-US" dirty="0"/>
              <a:t> </a:t>
            </a:r>
            <a:r>
              <a:rPr lang="en-US" dirty="0" err="1"/>
              <a:t>va</a:t>
            </a:r>
            <a:r>
              <a:rPr lang="en-US" dirty="0"/>
              <a:t> </a:t>
            </a:r>
            <a:r>
              <a:rPr lang="en-US" dirty="0" err="1"/>
              <a:t>to’siqlar</a:t>
            </a:r>
            <a:r>
              <a:rPr lang="en-US" dirty="0"/>
              <a:t> </a:t>
            </a:r>
            <a:r>
              <a:rPr lang="en-US" dirty="0" err="1"/>
              <a:t>bilan</a:t>
            </a:r>
            <a:r>
              <a:rPr lang="en-US" dirty="0"/>
              <a:t> </a:t>
            </a:r>
            <a:r>
              <a:rPr lang="en-US" dirty="0" err="1"/>
              <a:t>jihozlanishi</a:t>
            </a:r>
            <a:r>
              <a:rPr lang="en-US" dirty="0"/>
              <a:t>;</a:t>
            </a:r>
            <a:endParaRPr lang="ru-RU" sz="1800" dirty="0"/>
          </a:p>
          <a:p>
            <a:pPr lvl="0"/>
            <a:r>
              <a:rPr lang="en-US" dirty="0" err="1"/>
              <a:t>avtobus</a:t>
            </a:r>
            <a:r>
              <a:rPr lang="en-US" dirty="0"/>
              <a:t> </a:t>
            </a:r>
            <a:r>
              <a:rPr lang="en-US" dirty="0" err="1"/>
              <a:t>marshrutlarining</a:t>
            </a:r>
            <a:r>
              <a:rPr lang="en-US" dirty="0"/>
              <a:t> </a:t>
            </a:r>
            <a:r>
              <a:rPr lang="en-US" dirty="0" err="1"/>
              <a:t>boshlanish</a:t>
            </a:r>
            <a:r>
              <a:rPr lang="en-US" dirty="0"/>
              <a:t> </a:t>
            </a:r>
            <a:r>
              <a:rPr lang="en-US" dirty="0" err="1"/>
              <a:t>va</a:t>
            </a:r>
            <a:r>
              <a:rPr lang="en-US" dirty="0"/>
              <a:t> </a:t>
            </a:r>
            <a:r>
              <a:rPr lang="en-US" dirty="0" err="1"/>
              <a:t>oxirgi</a:t>
            </a:r>
            <a:r>
              <a:rPr lang="en-US" dirty="0"/>
              <a:t> </a:t>
            </a:r>
            <a:r>
              <a:rPr lang="en-US" dirty="0" err="1"/>
              <a:t>joylarida</a:t>
            </a:r>
            <a:r>
              <a:rPr lang="en-US" dirty="0"/>
              <a:t> </a:t>
            </a:r>
            <a:r>
              <a:rPr lang="en-GB" dirty="0"/>
              <a:t>«</a:t>
            </a:r>
            <a:r>
              <a:rPr lang="en-US" dirty="0" err="1"/>
              <a:t>cho’ntaklar</a:t>
            </a:r>
            <a:r>
              <a:rPr lang="en-GB" dirty="0"/>
              <a:t>» </a:t>
            </a:r>
            <a:r>
              <a:rPr lang="en-GB" dirty="0" err="1"/>
              <a:t>va</a:t>
            </a:r>
            <a:r>
              <a:rPr lang="en-GB" dirty="0"/>
              <a:t> </a:t>
            </a:r>
            <a:r>
              <a:rPr lang="en-GB" dirty="0" err="1"/>
              <a:t>yo’lovchilar</a:t>
            </a:r>
            <a:r>
              <a:rPr lang="en-GB" dirty="0"/>
              <a:t> </a:t>
            </a:r>
            <a:r>
              <a:rPr lang="en-GB" dirty="0" err="1"/>
              <a:t>uchun</a:t>
            </a:r>
            <a:r>
              <a:rPr lang="en-GB" dirty="0"/>
              <a:t> </a:t>
            </a:r>
            <a:r>
              <a:rPr lang="en-GB" dirty="0" err="1"/>
              <a:t>maxsus</a:t>
            </a:r>
            <a:r>
              <a:rPr lang="en-GB" dirty="0"/>
              <a:t> </a:t>
            </a:r>
            <a:r>
              <a:rPr lang="en-GB" dirty="0" err="1"/>
              <a:t>maydonchalar</a:t>
            </a:r>
            <a:r>
              <a:rPr lang="en-GB" dirty="0"/>
              <a:t> </a:t>
            </a:r>
            <a:r>
              <a:rPr lang="en-GB" dirty="0" err="1"/>
              <a:t>bo’lishi</a:t>
            </a:r>
            <a:r>
              <a:rPr lang="en-GB" dirty="0"/>
              <a:t>. </a:t>
            </a:r>
            <a:endParaRPr lang="ru-RU" sz="1800" dirty="0"/>
          </a:p>
          <a:p>
            <a:pPr lvl="1"/>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24845" y="3562304"/>
            <a:ext cx="4529638" cy="3357122"/>
          </a:xfrm>
          <a:prstGeom prst="rect">
            <a:avLst/>
          </a:prstGeom>
          <a:ln>
            <a:noFill/>
          </a:ln>
          <a:effectLst>
            <a:softEdge rad="112500"/>
          </a:effectLst>
        </p:spPr>
      </p:pic>
      <p:sp>
        <p:nvSpPr>
          <p:cNvPr id="5" name="Прямоугольник 4"/>
          <p:cNvSpPr/>
          <p:nvPr/>
        </p:nvSpPr>
        <p:spPr>
          <a:xfrm>
            <a:off x="135572" y="5240865"/>
            <a:ext cx="3070167" cy="1384995"/>
          </a:xfrm>
          <a:prstGeom prst="rect">
            <a:avLst/>
          </a:prstGeom>
        </p:spPr>
        <p:txBody>
          <a:bodyPr wrap="square">
            <a:spAutoFit/>
          </a:bodyPr>
          <a:lstStyle/>
          <a:p>
            <a:r>
              <a:rPr lang="ru-RU" sz="1400" dirty="0" err="1">
                <a:solidFill>
                  <a:schemeClr val="tx2">
                    <a:lumMod val="60000"/>
                    <a:lumOff val="40000"/>
                  </a:schemeClr>
                </a:solidFill>
              </a:rPr>
              <a:t>Meissner</a:t>
            </a:r>
            <a:r>
              <a:rPr lang="ru-RU" sz="1400" dirty="0">
                <a:solidFill>
                  <a:schemeClr val="tx2">
                    <a:lumMod val="60000"/>
                    <a:lumOff val="40000"/>
                  </a:schemeClr>
                </a:solidFill>
              </a:rPr>
              <a:t> J. (</a:t>
            </a:r>
            <a:r>
              <a:rPr lang="ru-RU" sz="1400" dirty="0" err="1">
                <a:solidFill>
                  <a:schemeClr val="tx2">
                    <a:lumMod val="60000"/>
                    <a:lumOff val="40000"/>
                  </a:schemeClr>
                </a:solidFill>
              </a:rPr>
              <a:t>Published</a:t>
            </a:r>
            <a:r>
              <a:rPr lang="ru-RU" sz="1400" dirty="0">
                <a:solidFill>
                  <a:schemeClr val="tx2">
                    <a:lumMod val="60000"/>
                    <a:lumOff val="40000"/>
                  </a:schemeClr>
                </a:solidFill>
              </a:rPr>
              <a:t> </a:t>
            </a:r>
            <a:r>
              <a:rPr lang="ru-RU" sz="1400" dirty="0" err="1">
                <a:solidFill>
                  <a:schemeClr val="tx2">
                    <a:lumMod val="60000"/>
                    <a:lumOff val="40000"/>
                  </a:schemeClr>
                </a:solidFill>
              </a:rPr>
              <a:t>on</a:t>
            </a:r>
            <a:r>
              <a:rPr lang="ru-RU" sz="1400" dirty="0">
                <a:solidFill>
                  <a:schemeClr val="tx2">
                    <a:lumMod val="60000"/>
                    <a:lumOff val="40000"/>
                  </a:schemeClr>
                </a:solidFill>
              </a:rPr>
              <a:t> </a:t>
            </a:r>
            <a:r>
              <a:rPr lang="ru-RU" sz="1400" dirty="0" err="1">
                <a:solidFill>
                  <a:schemeClr val="tx2">
                    <a:lumMod val="60000"/>
                    <a:lumOff val="40000"/>
                  </a:schemeClr>
                </a:solidFill>
              </a:rPr>
              <a:t>July</a:t>
            </a:r>
            <a:r>
              <a:rPr lang="ru-RU" sz="1400" dirty="0">
                <a:solidFill>
                  <a:schemeClr val="tx2">
                    <a:lumMod val="60000"/>
                    <a:lumOff val="40000"/>
                  </a:schemeClr>
                </a:solidFill>
              </a:rPr>
              <a:t> 28, 2020). </a:t>
            </a:r>
            <a:r>
              <a:rPr lang="ru-RU" sz="1400" dirty="0" err="1">
                <a:solidFill>
                  <a:schemeClr val="tx2">
                    <a:lumMod val="60000"/>
                    <a:lumOff val="40000"/>
                  </a:schemeClr>
                </a:solidFill>
              </a:rPr>
              <a:t>Outer</a:t>
            </a:r>
            <a:r>
              <a:rPr lang="ru-RU" sz="1400" dirty="0">
                <a:solidFill>
                  <a:schemeClr val="tx2">
                    <a:lumMod val="60000"/>
                    <a:lumOff val="40000"/>
                  </a:schemeClr>
                </a:solidFill>
              </a:rPr>
              <a:t> </a:t>
            </a:r>
            <a:r>
              <a:rPr lang="ru-RU" sz="1400" dirty="0" err="1" smtClean="0">
                <a:solidFill>
                  <a:schemeClr val="tx2">
                    <a:lumMod val="60000"/>
                    <a:lumOff val="40000"/>
                  </a:schemeClr>
                </a:solidFill>
              </a:rPr>
              <a:t>Harbor</a:t>
            </a:r>
            <a:r>
              <a:rPr lang="ru-RU" sz="1400" dirty="0" smtClean="0">
                <a:solidFill>
                  <a:schemeClr val="tx2">
                    <a:lumMod val="60000"/>
                    <a:lumOff val="40000"/>
                  </a:schemeClr>
                </a:solidFill>
              </a:rPr>
              <a:t>, </a:t>
            </a:r>
            <a:r>
              <a:rPr lang="ru-RU" sz="1400" dirty="0" err="1" smtClean="0">
                <a:solidFill>
                  <a:schemeClr val="tx2">
                    <a:lumMod val="60000"/>
                    <a:lumOff val="40000"/>
                  </a:schemeClr>
                </a:solidFill>
              </a:rPr>
              <a:t>Hamburg</a:t>
            </a:r>
            <a:r>
              <a:rPr lang="ru-RU" sz="1400" dirty="0" smtClean="0">
                <a:solidFill>
                  <a:schemeClr val="tx2">
                    <a:lumMod val="60000"/>
                    <a:lumOff val="40000"/>
                  </a:schemeClr>
                </a:solidFill>
              </a:rPr>
              <a:t>, </a:t>
            </a:r>
            <a:r>
              <a:rPr lang="ru-RU" sz="1400" dirty="0" err="1" smtClean="0">
                <a:solidFill>
                  <a:schemeClr val="tx2">
                    <a:lumMod val="60000"/>
                    <a:lumOff val="40000"/>
                  </a:schemeClr>
                </a:solidFill>
              </a:rPr>
              <a:t>Germany</a:t>
            </a:r>
            <a:r>
              <a:rPr lang="ru-RU" sz="1400" dirty="0" smtClean="0">
                <a:solidFill>
                  <a:schemeClr val="tx2">
                    <a:lumMod val="60000"/>
                    <a:lumOff val="40000"/>
                  </a:schemeClr>
                </a:solidFill>
              </a:rPr>
              <a:t>. </a:t>
            </a:r>
            <a:r>
              <a:rPr lang="ru-RU" sz="1400" dirty="0" err="1">
                <a:solidFill>
                  <a:schemeClr val="tx2">
                    <a:lumMod val="60000"/>
                    <a:lumOff val="40000"/>
                  </a:schemeClr>
                </a:solidFill>
              </a:rPr>
              <a:t>Free</a:t>
            </a:r>
            <a:r>
              <a:rPr lang="ru-RU" sz="1400" dirty="0">
                <a:solidFill>
                  <a:schemeClr val="tx2">
                    <a:lumMod val="60000"/>
                    <a:lumOff val="40000"/>
                  </a:schemeClr>
                </a:solidFill>
              </a:rPr>
              <a:t> </a:t>
            </a:r>
            <a:r>
              <a:rPr lang="ru-RU" sz="1400" dirty="0" err="1">
                <a:solidFill>
                  <a:schemeClr val="tx2">
                    <a:lumMod val="60000"/>
                    <a:lumOff val="40000"/>
                  </a:schemeClr>
                </a:solidFill>
              </a:rPr>
              <a:t>to</a:t>
            </a:r>
            <a:r>
              <a:rPr lang="ru-RU" sz="1400" dirty="0">
                <a:solidFill>
                  <a:schemeClr val="tx2">
                    <a:lumMod val="60000"/>
                    <a:lumOff val="40000"/>
                  </a:schemeClr>
                </a:solidFill>
              </a:rPr>
              <a:t> </a:t>
            </a:r>
            <a:r>
              <a:rPr lang="ru-RU" sz="1400" dirty="0" err="1">
                <a:solidFill>
                  <a:schemeClr val="tx2">
                    <a:lumMod val="60000"/>
                    <a:lumOff val="40000"/>
                  </a:schemeClr>
                </a:solidFill>
              </a:rPr>
              <a:t>use</a:t>
            </a:r>
            <a:r>
              <a:rPr lang="ru-RU" sz="1400" dirty="0">
                <a:solidFill>
                  <a:schemeClr val="tx2">
                    <a:lumMod val="60000"/>
                    <a:lumOff val="40000"/>
                  </a:schemeClr>
                </a:solidFill>
              </a:rPr>
              <a:t> </a:t>
            </a:r>
            <a:r>
              <a:rPr lang="ru-RU" sz="1400" dirty="0" err="1">
                <a:solidFill>
                  <a:schemeClr val="tx2">
                    <a:lumMod val="60000"/>
                    <a:lumOff val="40000"/>
                  </a:schemeClr>
                </a:solidFill>
              </a:rPr>
              <a:t>under</a:t>
            </a:r>
            <a:r>
              <a:rPr lang="ru-RU" sz="1400" dirty="0">
                <a:solidFill>
                  <a:schemeClr val="tx2">
                    <a:lumMod val="60000"/>
                    <a:lumOff val="40000"/>
                  </a:schemeClr>
                </a:solidFill>
              </a:rPr>
              <a:t> </a:t>
            </a:r>
            <a:r>
              <a:rPr lang="ru-RU" sz="1400" dirty="0" err="1">
                <a:solidFill>
                  <a:schemeClr val="tx2">
                    <a:lumMod val="60000"/>
                    <a:lumOff val="40000"/>
                  </a:schemeClr>
                </a:solidFill>
              </a:rPr>
              <a:t>the</a:t>
            </a:r>
            <a:r>
              <a:rPr lang="ru-RU" sz="1400" dirty="0">
                <a:solidFill>
                  <a:schemeClr val="tx2">
                    <a:lumMod val="60000"/>
                    <a:lumOff val="40000"/>
                  </a:schemeClr>
                </a:solidFill>
              </a:rPr>
              <a:t> </a:t>
            </a:r>
            <a:r>
              <a:rPr lang="ru-RU" sz="1400" dirty="0" err="1">
                <a:solidFill>
                  <a:schemeClr val="tx2">
                    <a:lumMod val="60000"/>
                    <a:lumOff val="40000"/>
                  </a:schemeClr>
                </a:solidFill>
              </a:rPr>
              <a:t>Unsplash</a:t>
            </a:r>
            <a:r>
              <a:rPr lang="ru-RU" sz="1400" dirty="0">
                <a:solidFill>
                  <a:schemeClr val="tx2">
                    <a:lumMod val="60000"/>
                    <a:lumOff val="40000"/>
                  </a:schemeClr>
                </a:solidFill>
              </a:rPr>
              <a:t> </a:t>
            </a:r>
            <a:r>
              <a:rPr lang="ru-RU" sz="1400" dirty="0" err="1" smtClean="0">
                <a:solidFill>
                  <a:schemeClr val="tx2">
                    <a:lumMod val="60000"/>
                    <a:lumOff val="40000"/>
                  </a:schemeClr>
                </a:solidFill>
              </a:rPr>
              <a:t>License</a:t>
            </a:r>
            <a:r>
              <a:rPr lang="en-US" sz="1400" dirty="0" smtClean="0">
                <a:solidFill>
                  <a:schemeClr val="tx2">
                    <a:lumMod val="60000"/>
                    <a:lumOff val="40000"/>
                  </a:schemeClr>
                </a:solidFill>
              </a:rPr>
              <a:t>.</a:t>
            </a:r>
            <a:r>
              <a:rPr lang="ru-RU" sz="1400" dirty="0" smtClean="0">
                <a:solidFill>
                  <a:schemeClr val="tx2">
                    <a:lumMod val="60000"/>
                    <a:lumOff val="40000"/>
                  </a:schemeClr>
                </a:solidFill>
              </a:rPr>
              <a:t> </a:t>
            </a:r>
            <a:r>
              <a:rPr lang="ru-RU" sz="1400" dirty="0">
                <a:solidFill>
                  <a:schemeClr val="tx2">
                    <a:lumMod val="60000"/>
                    <a:lumOff val="40000"/>
                  </a:schemeClr>
                </a:solidFill>
                <a:hlinkClick r:id="rId3"/>
              </a:rPr>
              <a:t>https://</a:t>
            </a:r>
            <a:r>
              <a:rPr lang="ru-RU" sz="1400" dirty="0" smtClean="0">
                <a:solidFill>
                  <a:schemeClr val="tx2">
                    <a:lumMod val="60000"/>
                    <a:lumOff val="40000"/>
                  </a:schemeClr>
                </a:solidFill>
                <a:hlinkClick r:id="rId3"/>
              </a:rPr>
              <a:t>unsplash.com/photos/oGafvInnHlY</a:t>
            </a:r>
            <a:r>
              <a:rPr lang="en-US" sz="1400" dirty="0" smtClean="0">
                <a:solidFill>
                  <a:schemeClr val="tx2">
                    <a:lumMod val="60000"/>
                    <a:lumOff val="40000"/>
                  </a:schemeClr>
                </a:solidFill>
              </a:rPr>
              <a:t> </a:t>
            </a:r>
            <a:endParaRPr lang="ru-RU" sz="1400" dirty="0">
              <a:solidFill>
                <a:schemeClr val="tx2">
                  <a:lumMod val="60000"/>
                  <a:lumOff val="40000"/>
                </a:schemeClr>
              </a:solidFill>
            </a:endParaRPr>
          </a:p>
        </p:txBody>
      </p:sp>
    </p:spTree>
    <p:extLst>
      <p:ext uri="{BB962C8B-B14F-4D97-AF65-F5344CB8AC3E}">
        <p14:creationId xmlns:p14="http://schemas.microsoft.com/office/powerpoint/2010/main" val="3559695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227012" y="2668385"/>
            <a:ext cx="11444057" cy="4355869"/>
          </a:xfrm>
        </p:spPr>
        <p:txBody>
          <a:bodyPr>
            <a:normAutofit/>
          </a:bodyPr>
          <a:lstStyle/>
          <a:p>
            <a:r>
              <a:rPr lang="en-US" dirty="0" err="1">
                <a:solidFill>
                  <a:schemeClr val="tx1"/>
                </a:solidFill>
              </a:rPr>
              <a:t>Yo’llar</a:t>
            </a:r>
            <a:r>
              <a:rPr lang="en-US" dirty="0">
                <a:solidFill>
                  <a:schemeClr val="tx1"/>
                </a:solidFill>
              </a:rPr>
              <a:t> </a:t>
            </a:r>
            <a:r>
              <a:rPr lang="en-US" dirty="0" err="1">
                <a:solidFill>
                  <a:schemeClr val="tx1"/>
                </a:solidFill>
              </a:rPr>
              <a:t>tashish</a:t>
            </a:r>
            <a:r>
              <a:rPr lang="en-US" dirty="0">
                <a:solidFill>
                  <a:schemeClr val="tx1"/>
                </a:solidFill>
              </a:rPr>
              <a:t> </a:t>
            </a:r>
            <a:r>
              <a:rPr lang="en-US" dirty="0" err="1">
                <a:solidFill>
                  <a:schemeClr val="tx1"/>
                </a:solidFill>
              </a:rPr>
              <a:t>talablariga</a:t>
            </a:r>
            <a:r>
              <a:rPr lang="en-US" dirty="0">
                <a:solidFill>
                  <a:schemeClr val="tx1"/>
                </a:solidFill>
              </a:rPr>
              <a:t> </a:t>
            </a:r>
            <a:r>
              <a:rPr lang="en-US" dirty="0" err="1">
                <a:solidFill>
                  <a:schemeClr val="tx1"/>
                </a:solidFill>
              </a:rPr>
              <a:t>mos</a:t>
            </a:r>
            <a:r>
              <a:rPr lang="en-US" dirty="0">
                <a:solidFill>
                  <a:schemeClr val="tx1"/>
                </a:solidFill>
              </a:rPr>
              <a:t> </a:t>
            </a:r>
            <a:r>
              <a:rPr lang="en-US" dirty="0" err="1">
                <a:solidFill>
                  <a:schemeClr val="tx1"/>
                </a:solidFill>
              </a:rPr>
              <a:t>kеlishi</a:t>
            </a:r>
            <a:r>
              <a:rPr lang="en-US" dirty="0">
                <a:solidFill>
                  <a:schemeClr val="tx1"/>
                </a:solidFill>
              </a:rPr>
              <a:t>, </a:t>
            </a:r>
            <a:r>
              <a:rPr lang="en-US" dirty="0" err="1">
                <a:solidFill>
                  <a:schemeClr val="tx1"/>
                </a:solidFill>
              </a:rPr>
              <a:t>takdim</a:t>
            </a:r>
            <a:r>
              <a:rPr lang="en-US" dirty="0">
                <a:solidFill>
                  <a:schemeClr val="tx1"/>
                </a:solidFill>
              </a:rPr>
              <a:t> </a:t>
            </a:r>
            <a:r>
              <a:rPr lang="en-US" dirty="0" err="1">
                <a:solidFill>
                  <a:schemeClr val="tx1"/>
                </a:solidFill>
              </a:rPr>
              <a:t>etiladigan</a:t>
            </a:r>
            <a:r>
              <a:rPr lang="en-US" dirty="0">
                <a:solidFill>
                  <a:schemeClr val="tx1"/>
                </a:solidFill>
              </a:rPr>
              <a:t> </a:t>
            </a:r>
            <a:r>
              <a:rPr lang="en-US" dirty="0" err="1">
                <a:solidFill>
                  <a:schemeClr val="tx1"/>
                </a:solidFill>
              </a:rPr>
              <a:t>xolatiga</a:t>
            </a:r>
            <a:r>
              <a:rPr lang="en-US" dirty="0">
                <a:solidFill>
                  <a:schemeClr val="tx1"/>
                </a:solidFill>
              </a:rPr>
              <a:t> </a:t>
            </a:r>
            <a:r>
              <a:rPr lang="en-US" dirty="0" err="1">
                <a:solidFill>
                  <a:schemeClr val="tx1"/>
                </a:solidFill>
              </a:rPr>
              <a:t>va</a:t>
            </a:r>
            <a:r>
              <a:rPr lang="en-US" dirty="0">
                <a:solidFill>
                  <a:schemeClr val="tx1"/>
                </a:solidFill>
              </a:rPr>
              <a:t> </a:t>
            </a:r>
            <a:r>
              <a:rPr lang="en-US" dirty="0" err="1">
                <a:solidFill>
                  <a:schemeClr val="tx1"/>
                </a:solidFill>
              </a:rPr>
              <a:t>shaxar</a:t>
            </a:r>
            <a:r>
              <a:rPr lang="en-US" dirty="0">
                <a:solidFill>
                  <a:schemeClr val="tx1"/>
                </a:solidFill>
              </a:rPr>
              <a:t> </a:t>
            </a:r>
            <a:r>
              <a:rPr lang="en-US" dirty="0" err="1">
                <a:solidFill>
                  <a:schemeClr val="tx1"/>
                </a:solidFill>
              </a:rPr>
              <a:t>avtamobil</a:t>
            </a:r>
            <a:r>
              <a:rPr lang="en-US" dirty="0">
                <a:solidFill>
                  <a:schemeClr val="tx1"/>
                </a:solidFill>
              </a:rPr>
              <a:t> </a:t>
            </a:r>
            <a:r>
              <a:rPr lang="en-US" dirty="0" err="1">
                <a:solidFill>
                  <a:schemeClr val="tx1"/>
                </a:solidFill>
              </a:rPr>
              <a:t>yullari</a:t>
            </a:r>
            <a:r>
              <a:rPr lang="en-US" dirty="0">
                <a:solidFill>
                  <a:schemeClr val="tx1"/>
                </a:solidFill>
              </a:rPr>
              <a:t> </a:t>
            </a:r>
            <a:r>
              <a:rPr lang="en-US" dirty="0" err="1">
                <a:solidFill>
                  <a:schemeClr val="tx1"/>
                </a:solidFill>
              </a:rPr>
              <a:t>va</a:t>
            </a:r>
            <a:r>
              <a:rPr lang="en-US" dirty="0">
                <a:solidFill>
                  <a:schemeClr val="tx1"/>
                </a:solidFill>
              </a:rPr>
              <a:t> </a:t>
            </a:r>
            <a:r>
              <a:rPr lang="en-US" dirty="0" err="1">
                <a:solidFill>
                  <a:schemeClr val="tx1"/>
                </a:solidFill>
              </a:rPr>
              <a:t>kuchalari</a:t>
            </a:r>
            <a:r>
              <a:rPr lang="en-US" dirty="0">
                <a:solidFill>
                  <a:schemeClr val="tx1"/>
                </a:solidFill>
              </a:rPr>
              <a:t> </a:t>
            </a:r>
            <a:r>
              <a:rPr lang="en-US" dirty="0" err="1">
                <a:solidFill>
                  <a:schemeClr val="tx1"/>
                </a:solidFill>
              </a:rPr>
              <a:t>tuzilishi</a:t>
            </a:r>
            <a:r>
              <a:rPr lang="en-US" dirty="0">
                <a:solidFill>
                  <a:schemeClr val="tx1"/>
                </a:solidFill>
              </a:rPr>
              <a:t>, </a:t>
            </a:r>
            <a:r>
              <a:rPr lang="en-US" dirty="0" err="1">
                <a:solidFill>
                  <a:schemeClr val="tx1"/>
                </a:solidFill>
              </a:rPr>
              <a:t>qaysiki</a:t>
            </a:r>
            <a:r>
              <a:rPr lang="en-US" dirty="0">
                <a:solidFill>
                  <a:schemeClr val="tx1"/>
                </a:solidFill>
              </a:rPr>
              <a:t> </a:t>
            </a:r>
            <a:r>
              <a:rPr lang="en-US" dirty="0" err="1">
                <a:solidFill>
                  <a:schemeClr val="tx1"/>
                </a:solidFill>
              </a:rPr>
              <a:t>doimiy</a:t>
            </a:r>
            <a:r>
              <a:rPr lang="en-US" dirty="0">
                <a:solidFill>
                  <a:schemeClr val="tx1"/>
                </a:solidFill>
              </a:rPr>
              <a:t> </a:t>
            </a:r>
            <a:r>
              <a:rPr lang="en-US" dirty="0" err="1">
                <a:solidFill>
                  <a:schemeClr val="tx1"/>
                </a:solidFill>
              </a:rPr>
              <a:t>yo`lovchi</a:t>
            </a:r>
            <a:r>
              <a:rPr lang="en-US" dirty="0">
                <a:solidFill>
                  <a:schemeClr val="tx1"/>
                </a:solidFill>
              </a:rPr>
              <a:t> </a:t>
            </a:r>
            <a:r>
              <a:rPr lang="en-US" dirty="0" err="1">
                <a:solidFill>
                  <a:schemeClr val="tx1"/>
                </a:solidFill>
              </a:rPr>
              <a:t>tashishdagi</a:t>
            </a:r>
            <a:r>
              <a:rPr lang="en-US" dirty="0">
                <a:solidFill>
                  <a:schemeClr val="tx1"/>
                </a:solidFill>
              </a:rPr>
              <a:t> </a:t>
            </a:r>
            <a:r>
              <a:rPr lang="en-US" dirty="0" err="1">
                <a:solidFill>
                  <a:schemeClr val="tx1"/>
                </a:solidFill>
              </a:rPr>
              <a:t>avtobusni</a:t>
            </a:r>
            <a:r>
              <a:rPr lang="en-US" dirty="0">
                <a:solidFill>
                  <a:schemeClr val="tx1"/>
                </a:solidFill>
              </a:rPr>
              <a:t> </a:t>
            </a:r>
            <a:r>
              <a:rPr lang="en-US" dirty="0" err="1">
                <a:solidFill>
                  <a:schemeClr val="tx1"/>
                </a:solidFill>
              </a:rPr>
              <a:t>tashkil</a:t>
            </a:r>
            <a:r>
              <a:rPr lang="en-US" dirty="0">
                <a:solidFill>
                  <a:schemeClr val="tx1"/>
                </a:solidFill>
              </a:rPr>
              <a:t> </a:t>
            </a:r>
            <a:r>
              <a:rPr lang="en-US" dirty="0" err="1">
                <a:solidFill>
                  <a:schemeClr val="tx1"/>
                </a:solidFill>
              </a:rPr>
              <a:t>etish</a:t>
            </a:r>
            <a:r>
              <a:rPr lang="en-US" dirty="0">
                <a:solidFill>
                  <a:schemeClr val="tx1"/>
                </a:solidFill>
              </a:rPr>
              <a:t>.</a:t>
            </a:r>
            <a:endParaRPr lang="ru-RU" dirty="0">
              <a:solidFill>
                <a:schemeClr val="tx1"/>
              </a:solidFill>
            </a:endParaRPr>
          </a:p>
          <a:p>
            <a:r>
              <a:rPr lang="en-US" dirty="0" err="1">
                <a:solidFill>
                  <a:schemeClr val="tx1"/>
                </a:solidFill>
              </a:rPr>
              <a:t>Yo’llarni</a:t>
            </a:r>
            <a:r>
              <a:rPr lang="en-US" dirty="0">
                <a:solidFill>
                  <a:schemeClr val="tx1"/>
                </a:solidFill>
              </a:rPr>
              <a:t> </a:t>
            </a:r>
            <a:r>
              <a:rPr lang="en-US" dirty="0" err="1">
                <a:solidFill>
                  <a:schemeClr val="tx1"/>
                </a:solidFill>
              </a:rPr>
              <a:t>yurish</a:t>
            </a:r>
            <a:r>
              <a:rPr lang="en-US" dirty="0">
                <a:solidFill>
                  <a:schemeClr val="tx1"/>
                </a:solidFill>
              </a:rPr>
              <a:t> </a:t>
            </a:r>
            <a:r>
              <a:rPr lang="en-US" dirty="0" err="1">
                <a:solidFill>
                  <a:schemeClr val="tx1"/>
                </a:solidFill>
              </a:rPr>
              <a:t>qismini</a:t>
            </a:r>
            <a:r>
              <a:rPr lang="en-US" dirty="0">
                <a:solidFill>
                  <a:schemeClr val="tx1"/>
                </a:solidFill>
              </a:rPr>
              <a:t> </a:t>
            </a:r>
            <a:r>
              <a:rPr lang="en-US" dirty="0" err="1">
                <a:solidFill>
                  <a:schemeClr val="tx1"/>
                </a:solidFill>
              </a:rPr>
              <a:t>atrofi</a:t>
            </a:r>
            <a:r>
              <a:rPr lang="en-US" dirty="0">
                <a:solidFill>
                  <a:schemeClr val="tx1"/>
                </a:solidFill>
              </a:rPr>
              <a:t> </a:t>
            </a:r>
            <a:r>
              <a:rPr lang="en-US" dirty="0" err="1">
                <a:solidFill>
                  <a:schemeClr val="tx1"/>
                </a:solidFill>
              </a:rPr>
              <a:t>obodanlashtirilgan</a:t>
            </a:r>
            <a:r>
              <a:rPr lang="en-US" dirty="0">
                <a:solidFill>
                  <a:schemeClr val="tx1"/>
                </a:solidFill>
              </a:rPr>
              <a:t> </a:t>
            </a:r>
            <a:r>
              <a:rPr lang="en-US" dirty="0" err="1">
                <a:solidFill>
                  <a:schemeClr val="tx1"/>
                </a:solidFill>
              </a:rPr>
              <a:t>bo’lishi</a:t>
            </a:r>
            <a:r>
              <a:rPr lang="en-US" dirty="0">
                <a:solidFill>
                  <a:schemeClr val="tx1"/>
                </a:solidFill>
              </a:rPr>
              <a:t> </a:t>
            </a:r>
            <a:r>
              <a:rPr lang="en-US" dirty="0" err="1">
                <a:solidFill>
                  <a:schemeClr val="tx1"/>
                </a:solidFill>
              </a:rPr>
              <a:t>va</a:t>
            </a:r>
            <a:r>
              <a:rPr lang="en-US" dirty="0">
                <a:solidFill>
                  <a:schemeClr val="tx1"/>
                </a:solidFill>
              </a:rPr>
              <a:t> </a:t>
            </a:r>
            <a:r>
              <a:rPr lang="en-US" dirty="0" err="1">
                <a:solidFill>
                  <a:schemeClr val="tx1"/>
                </a:solidFill>
              </a:rPr>
              <a:t>avtobuslarning</a:t>
            </a:r>
            <a:r>
              <a:rPr lang="en-US" dirty="0">
                <a:solidFill>
                  <a:schemeClr val="tx1"/>
                </a:solidFill>
              </a:rPr>
              <a:t> </a:t>
            </a:r>
            <a:r>
              <a:rPr lang="en-US" dirty="0" err="1">
                <a:solidFill>
                  <a:schemeClr val="tx1"/>
                </a:solidFill>
              </a:rPr>
              <a:t>qarama-qarshi</a:t>
            </a:r>
            <a:r>
              <a:rPr lang="en-US" dirty="0">
                <a:solidFill>
                  <a:schemeClr val="tx1"/>
                </a:solidFill>
              </a:rPr>
              <a:t> </a:t>
            </a:r>
            <a:r>
              <a:rPr lang="en-US" dirty="0" err="1">
                <a:solidFill>
                  <a:schemeClr val="tx1"/>
                </a:solidFill>
              </a:rPr>
              <a:t>tomonlarga</a:t>
            </a:r>
            <a:r>
              <a:rPr lang="en-US" dirty="0">
                <a:solidFill>
                  <a:schemeClr val="tx1"/>
                </a:solidFill>
              </a:rPr>
              <a:t> </a:t>
            </a:r>
            <a:r>
              <a:rPr lang="en-US" dirty="0" err="1">
                <a:solidFill>
                  <a:schemeClr val="tx1"/>
                </a:solidFill>
              </a:rPr>
              <a:t>xavsiz</a:t>
            </a:r>
            <a:r>
              <a:rPr lang="en-US" dirty="0">
                <a:solidFill>
                  <a:schemeClr val="tx1"/>
                </a:solidFill>
              </a:rPr>
              <a:t>  </a:t>
            </a:r>
            <a:r>
              <a:rPr lang="en-US" dirty="0" err="1">
                <a:solidFill>
                  <a:schemeClr val="tx1"/>
                </a:solidFill>
              </a:rPr>
              <a:t>o’tib</a:t>
            </a:r>
            <a:r>
              <a:rPr lang="en-US" dirty="0">
                <a:solidFill>
                  <a:schemeClr val="tx1"/>
                </a:solidFill>
              </a:rPr>
              <a:t> </a:t>
            </a:r>
            <a:r>
              <a:rPr lang="en-US" dirty="0" err="1">
                <a:solidFill>
                  <a:schemeClr val="tx1"/>
                </a:solidFill>
              </a:rPr>
              <a:t>kеtishni</a:t>
            </a:r>
            <a:r>
              <a:rPr lang="en-US" dirty="0">
                <a:solidFill>
                  <a:schemeClr val="tx1"/>
                </a:solidFill>
              </a:rPr>
              <a:t> </a:t>
            </a:r>
            <a:r>
              <a:rPr lang="en-US" dirty="0" err="1">
                <a:solidFill>
                  <a:schemeClr val="tx1"/>
                </a:solidFill>
              </a:rPr>
              <a:t>ta'minlovchi</a:t>
            </a:r>
            <a:r>
              <a:rPr lang="en-US" dirty="0">
                <a:solidFill>
                  <a:schemeClr val="tx1"/>
                </a:solidFill>
              </a:rPr>
              <a:t> </a:t>
            </a:r>
            <a:r>
              <a:rPr lang="en-US" dirty="0" err="1">
                <a:solidFill>
                  <a:schemeClr val="tx1"/>
                </a:solidFill>
              </a:rPr>
              <a:t>eni</a:t>
            </a:r>
            <a:r>
              <a:rPr lang="en-US" dirty="0">
                <a:solidFill>
                  <a:schemeClr val="tx1"/>
                </a:solidFill>
              </a:rPr>
              <a:t> </a:t>
            </a:r>
            <a:r>
              <a:rPr lang="en-US" dirty="0" err="1">
                <a:solidFill>
                  <a:schemeClr val="tx1"/>
                </a:solidFill>
              </a:rPr>
              <a:t>bo’lishi</a:t>
            </a:r>
            <a:r>
              <a:rPr lang="en-US" dirty="0">
                <a:solidFill>
                  <a:schemeClr val="tx1"/>
                </a:solidFill>
              </a:rPr>
              <a:t> </a:t>
            </a:r>
            <a:r>
              <a:rPr lang="en-US" dirty="0" err="1">
                <a:solidFill>
                  <a:schemeClr val="tx1"/>
                </a:solidFill>
              </a:rPr>
              <a:t>kеrak</a:t>
            </a:r>
            <a:r>
              <a:rPr lang="en-US" dirty="0">
                <a:solidFill>
                  <a:schemeClr val="tx1"/>
                </a:solidFill>
              </a:rPr>
              <a:t>.</a:t>
            </a:r>
            <a:endParaRPr lang="ru-RU" dirty="0">
              <a:solidFill>
                <a:schemeClr val="tx1"/>
              </a:solidFill>
            </a:endParaRPr>
          </a:p>
          <a:p>
            <a:r>
              <a:rPr lang="en-US" dirty="0" err="1">
                <a:solidFill>
                  <a:schemeClr val="tx1"/>
                </a:solidFill>
              </a:rPr>
              <a:t>Avtobuslarni</a:t>
            </a:r>
            <a:r>
              <a:rPr lang="en-US" dirty="0">
                <a:solidFill>
                  <a:schemeClr val="tx1"/>
                </a:solidFill>
              </a:rPr>
              <a:t> </a:t>
            </a:r>
            <a:r>
              <a:rPr lang="en-US" dirty="0" err="1">
                <a:solidFill>
                  <a:schemeClr val="tx1"/>
                </a:solidFill>
              </a:rPr>
              <a:t>faqat</a:t>
            </a:r>
            <a:r>
              <a:rPr lang="en-US" dirty="0">
                <a:solidFill>
                  <a:schemeClr val="tx1"/>
                </a:solidFill>
              </a:rPr>
              <a:t> </a:t>
            </a:r>
            <a:r>
              <a:rPr lang="en-US" dirty="0" err="1">
                <a:solidFill>
                  <a:schemeClr val="tx1"/>
                </a:solidFill>
              </a:rPr>
              <a:t>qo’riqlanadigan</a:t>
            </a:r>
            <a:r>
              <a:rPr lang="en-US" dirty="0">
                <a:solidFill>
                  <a:schemeClr val="tx1"/>
                </a:solidFill>
              </a:rPr>
              <a:t> </a:t>
            </a:r>
            <a:r>
              <a:rPr lang="en-US" dirty="0" err="1">
                <a:solidFill>
                  <a:schemeClr val="tx1"/>
                </a:solidFill>
              </a:rPr>
              <a:t>tеmir</a:t>
            </a:r>
            <a:r>
              <a:rPr lang="en-US" dirty="0">
                <a:solidFill>
                  <a:schemeClr val="tx1"/>
                </a:solidFill>
              </a:rPr>
              <a:t> </a:t>
            </a:r>
            <a:r>
              <a:rPr lang="en-US" dirty="0" err="1">
                <a:solidFill>
                  <a:schemeClr val="tx1"/>
                </a:solidFill>
              </a:rPr>
              <a:t>yo’l</a:t>
            </a:r>
            <a:r>
              <a:rPr lang="en-US" dirty="0">
                <a:solidFill>
                  <a:schemeClr val="tx1"/>
                </a:solidFill>
              </a:rPr>
              <a:t> </a:t>
            </a:r>
            <a:r>
              <a:rPr lang="en-US" dirty="0" err="1">
                <a:solidFill>
                  <a:schemeClr val="tx1"/>
                </a:solidFill>
              </a:rPr>
              <a:t>pеrеzdlari</a:t>
            </a:r>
            <a:r>
              <a:rPr lang="en-US" dirty="0">
                <a:solidFill>
                  <a:schemeClr val="tx1"/>
                </a:solidFill>
              </a:rPr>
              <a:t> </a:t>
            </a:r>
            <a:r>
              <a:rPr lang="en-US" dirty="0" err="1">
                <a:solidFill>
                  <a:schemeClr val="tx1"/>
                </a:solidFill>
              </a:rPr>
              <a:t>orqali</a:t>
            </a:r>
            <a:r>
              <a:rPr lang="en-US" dirty="0">
                <a:solidFill>
                  <a:schemeClr val="tx1"/>
                </a:solidFill>
              </a:rPr>
              <a:t> </a:t>
            </a:r>
            <a:r>
              <a:rPr lang="en-US" dirty="0" err="1">
                <a:solidFill>
                  <a:schemeClr val="tx1"/>
                </a:solidFill>
              </a:rPr>
              <a:t>o’tishga</a:t>
            </a:r>
            <a:r>
              <a:rPr lang="en-US" dirty="0">
                <a:solidFill>
                  <a:schemeClr val="tx1"/>
                </a:solidFill>
              </a:rPr>
              <a:t> </a:t>
            </a:r>
            <a:r>
              <a:rPr lang="en-US" dirty="0" err="1">
                <a:solidFill>
                  <a:schemeClr val="tx1"/>
                </a:solidFill>
              </a:rPr>
              <a:t>ruxsat</a:t>
            </a:r>
            <a:r>
              <a:rPr lang="en-US" dirty="0">
                <a:solidFill>
                  <a:schemeClr val="tx1"/>
                </a:solidFill>
              </a:rPr>
              <a:t> </a:t>
            </a:r>
            <a:r>
              <a:rPr lang="en-US" dirty="0" err="1">
                <a:solidFill>
                  <a:schemeClr val="tx1"/>
                </a:solidFill>
              </a:rPr>
              <a:t>etiladi.Barcha</a:t>
            </a:r>
            <a:r>
              <a:rPr lang="en-US" dirty="0">
                <a:solidFill>
                  <a:schemeClr val="tx1"/>
                </a:solidFill>
              </a:rPr>
              <a:t> </a:t>
            </a:r>
            <a:r>
              <a:rPr lang="en-US" dirty="0" err="1">
                <a:solidFill>
                  <a:schemeClr val="tx1"/>
                </a:solidFill>
              </a:rPr>
              <a:t>xarakat</a:t>
            </a:r>
            <a:r>
              <a:rPr lang="en-US" dirty="0">
                <a:solidFill>
                  <a:schemeClr val="tx1"/>
                </a:solidFill>
              </a:rPr>
              <a:t> </a:t>
            </a:r>
            <a:r>
              <a:rPr lang="en-US" dirty="0" err="1">
                <a:solidFill>
                  <a:schemeClr val="tx1"/>
                </a:solidFill>
              </a:rPr>
              <a:t>uchun</a:t>
            </a:r>
            <a:r>
              <a:rPr lang="en-US" dirty="0">
                <a:solidFill>
                  <a:schemeClr val="tx1"/>
                </a:solidFill>
              </a:rPr>
              <a:t> </a:t>
            </a:r>
            <a:r>
              <a:rPr lang="en-US" dirty="0" err="1">
                <a:solidFill>
                  <a:schemeClr val="tx1"/>
                </a:solidFill>
              </a:rPr>
              <a:t>xavfli</a:t>
            </a:r>
            <a:r>
              <a:rPr lang="en-US" dirty="0">
                <a:solidFill>
                  <a:schemeClr val="tx1"/>
                </a:solidFill>
              </a:rPr>
              <a:t> </a:t>
            </a:r>
            <a:r>
              <a:rPr lang="en-US" dirty="0" err="1">
                <a:solidFill>
                  <a:schemeClr val="tx1"/>
                </a:solidFill>
              </a:rPr>
              <a:t>joylarda</a:t>
            </a:r>
            <a:r>
              <a:rPr lang="en-US" dirty="0">
                <a:solidFill>
                  <a:schemeClr val="tx1"/>
                </a:solidFill>
              </a:rPr>
              <a:t> </a:t>
            </a:r>
            <a:r>
              <a:rPr lang="en-US" dirty="0" err="1">
                <a:solidFill>
                  <a:schemeClr val="tx1"/>
                </a:solidFill>
              </a:rPr>
              <a:t>to’sqichlar</a:t>
            </a:r>
            <a:r>
              <a:rPr lang="en-US" dirty="0">
                <a:solidFill>
                  <a:schemeClr val="tx1"/>
                </a:solidFill>
              </a:rPr>
              <a:t> </a:t>
            </a:r>
            <a:r>
              <a:rPr lang="en-US" dirty="0" err="1">
                <a:solidFill>
                  <a:schemeClr val="tx1"/>
                </a:solidFill>
              </a:rPr>
              <a:t>va</a:t>
            </a:r>
            <a:r>
              <a:rPr lang="en-US" dirty="0">
                <a:solidFill>
                  <a:schemeClr val="tx1"/>
                </a:solidFill>
              </a:rPr>
              <a:t> </a:t>
            </a:r>
            <a:r>
              <a:rPr lang="en-US" dirty="0" err="1">
                <a:solidFill>
                  <a:schemeClr val="tx1"/>
                </a:solidFill>
              </a:rPr>
              <a:t>ogoxlantiruvchi</a:t>
            </a:r>
            <a:r>
              <a:rPr lang="en-US" dirty="0">
                <a:solidFill>
                  <a:schemeClr val="tx1"/>
                </a:solidFill>
              </a:rPr>
              <a:t> </a:t>
            </a:r>
            <a:r>
              <a:rPr lang="en-US" dirty="0" err="1">
                <a:solidFill>
                  <a:schemeClr val="tx1"/>
                </a:solidFill>
              </a:rPr>
              <a:t>bеlgilarga</a:t>
            </a:r>
            <a:r>
              <a:rPr lang="en-US" dirty="0">
                <a:solidFill>
                  <a:schemeClr val="tx1"/>
                </a:solidFill>
              </a:rPr>
              <a:t> </a:t>
            </a:r>
            <a:r>
              <a:rPr lang="en-US" dirty="0" err="1">
                <a:solidFill>
                  <a:schemeClr val="tx1"/>
                </a:solidFill>
              </a:rPr>
              <a:t>ega</a:t>
            </a:r>
            <a:r>
              <a:rPr lang="en-US" dirty="0">
                <a:solidFill>
                  <a:schemeClr val="tx1"/>
                </a:solidFill>
              </a:rPr>
              <a:t> </a:t>
            </a:r>
            <a:r>
              <a:rPr lang="en-US" dirty="0" err="1">
                <a:solidFill>
                  <a:schemeClr val="tx1"/>
                </a:solidFill>
              </a:rPr>
              <a:t>bo’lishi</a:t>
            </a:r>
            <a:r>
              <a:rPr lang="en-US" dirty="0">
                <a:solidFill>
                  <a:schemeClr val="tx1"/>
                </a:solidFill>
              </a:rPr>
              <a:t> </a:t>
            </a:r>
            <a:r>
              <a:rPr lang="en-US" dirty="0" err="1">
                <a:solidFill>
                  <a:schemeClr val="tx1"/>
                </a:solidFill>
              </a:rPr>
              <a:t>kеrak.Yo’nalishlarning</a:t>
            </a:r>
            <a:r>
              <a:rPr lang="en-US" dirty="0">
                <a:solidFill>
                  <a:schemeClr val="tx1"/>
                </a:solidFill>
              </a:rPr>
              <a:t> </a:t>
            </a:r>
            <a:r>
              <a:rPr lang="en-US" dirty="0" err="1">
                <a:solidFill>
                  <a:schemeClr val="tx1"/>
                </a:solidFill>
              </a:rPr>
              <a:t>oxirgi</a:t>
            </a:r>
            <a:r>
              <a:rPr lang="en-US" dirty="0">
                <a:solidFill>
                  <a:schemeClr val="tx1"/>
                </a:solidFill>
              </a:rPr>
              <a:t> </a:t>
            </a:r>
            <a:r>
              <a:rPr lang="en-US" dirty="0" err="1">
                <a:solidFill>
                  <a:schemeClr val="tx1"/>
                </a:solidFill>
              </a:rPr>
              <a:t>maskanlarida</a:t>
            </a:r>
            <a:r>
              <a:rPr lang="en-US" dirty="0">
                <a:solidFill>
                  <a:schemeClr val="tx1"/>
                </a:solidFill>
              </a:rPr>
              <a:t> “</a:t>
            </a:r>
            <a:r>
              <a:rPr lang="en-US" dirty="0" err="1">
                <a:solidFill>
                  <a:schemeClr val="tx1"/>
                </a:solidFill>
              </a:rPr>
              <a:t>cho’ntaklar</a:t>
            </a:r>
            <a:r>
              <a:rPr lang="en-US" dirty="0">
                <a:solidFill>
                  <a:schemeClr val="tx1"/>
                </a:solidFill>
              </a:rPr>
              <a:t>” </a:t>
            </a:r>
            <a:r>
              <a:rPr lang="en-US" dirty="0" err="1">
                <a:solidFill>
                  <a:schemeClr val="tx1"/>
                </a:solidFill>
              </a:rPr>
              <a:t>va</a:t>
            </a:r>
            <a:r>
              <a:rPr lang="en-US" dirty="0">
                <a:solidFill>
                  <a:schemeClr val="tx1"/>
                </a:solidFill>
              </a:rPr>
              <a:t> </a:t>
            </a:r>
            <a:r>
              <a:rPr lang="en-US" dirty="0" err="1">
                <a:solidFill>
                  <a:schemeClr val="tx1"/>
                </a:solidFill>
              </a:rPr>
              <a:t>chiqish</a:t>
            </a:r>
            <a:r>
              <a:rPr lang="en-US" dirty="0">
                <a:solidFill>
                  <a:schemeClr val="tx1"/>
                </a:solidFill>
              </a:rPr>
              <a:t> </a:t>
            </a:r>
            <a:r>
              <a:rPr lang="en-US" dirty="0" err="1">
                <a:solidFill>
                  <a:schemeClr val="tx1"/>
                </a:solidFill>
              </a:rPr>
              <a:t>maydonchalari</a:t>
            </a:r>
            <a:r>
              <a:rPr lang="en-US" dirty="0">
                <a:solidFill>
                  <a:schemeClr val="tx1"/>
                </a:solidFill>
              </a:rPr>
              <a:t> </a:t>
            </a:r>
            <a:r>
              <a:rPr lang="en-US" dirty="0" err="1">
                <a:solidFill>
                  <a:schemeClr val="tx1"/>
                </a:solidFill>
              </a:rPr>
              <a:t>bo’lishi</a:t>
            </a:r>
            <a:r>
              <a:rPr lang="en-US" dirty="0">
                <a:solidFill>
                  <a:schemeClr val="tx1"/>
                </a:solidFill>
              </a:rPr>
              <a:t> </a:t>
            </a:r>
            <a:r>
              <a:rPr lang="en-US" dirty="0" err="1">
                <a:solidFill>
                  <a:schemeClr val="tx1"/>
                </a:solidFill>
              </a:rPr>
              <a:t>kеrak</a:t>
            </a:r>
            <a:r>
              <a:rPr lang="en-US" dirty="0">
                <a:solidFill>
                  <a:schemeClr val="tx1"/>
                </a:solidFill>
              </a:rPr>
              <a:t>. </a:t>
            </a:r>
            <a:endParaRPr lang="ru-RU" dirty="0">
              <a:solidFill>
                <a:schemeClr val="tx1"/>
              </a:solidFill>
            </a:endParaRP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b="61091"/>
          <a:stretch/>
        </p:blipFill>
        <p:spPr>
          <a:xfrm>
            <a:off x="0" y="0"/>
            <a:ext cx="12192000" cy="2668385"/>
          </a:xfrm>
          <a:prstGeom prst="rect">
            <a:avLst/>
          </a:prstGeom>
        </p:spPr>
      </p:pic>
      <p:sp>
        <p:nvSpPr>
          <p:cNvPr id="5" name="Прямоугольник 4"/>
          <p:cNvSpPr/>
          <p:nvPr/>
        </p:nvSpPr>
        <p:spPr>
          <a:xfrm>
            <a:off x="133004" y="2828836"/>
            <a:ext cx="11321934" cy="523220"/>
          </a:xfrm>
          <a:prstGeom prst="rect">
            <a:avLst/>
          </a:prstGeom>
        </p:spPr>
        <p:txBody>
          <a:bodyPr wrap="square">
            <a:spAutoFit/>
          </a:bodyPr>
          <a:lstStyle/>
          <a:p>
            <a:r>
              <a:rPr lang="ru-RU" sz="1400" dirty="0" err="1">
                <a:solidFill>
                  <a:srgbClr val="FF0000"/>
                </a:solidFill>
              </a:rPr>
              <a:t>Fewings</a:t>
            </a:r>
            <a:r>
              <a:rPr lang="ru-RU" sz="1400" dirty="0">
                <a:solidFill>
                  <a:srgbClr val="FF0000"/>
                </a:solidFill>
              </a:rPr>
              <a:t> N. (</a:t>
            </a:r>
            <a:r>
              <a:rPr lang="ru-RU" sz="1400" dirty="0" err="1">
                <a:solidFill>
                  <a:srgbClr val="FF0000"/>
                </a:solidFill>
              </a:rPr>
              <a:t>Published</a:t>
            </a:r>
            <a:r>
              <a:rPr lang="ru-RU" sz="1400" dirty="0">
                <a:solidFill>
                  <a:srgbClr val="FF0000"/>
                </a:solidFill>
              </a:rPr>
              <a:t> </a:t>
            </a:r>
            <a:r>
              <a:rPr lang="ru-RU" sz="1400" dirty="0" err="1">
                <a:solidFill>
                  <a:srgbClr val="FF0000"/>
                </a:solidFill>
              </a:rPr>
              <a:t>on</a:t>
            </a:r>
            <a:r>
              <a:rPr lang="ru-RU" sz="1400" dirty="0">
                <a:solidFill>
                  <a:srgbClr val="FF0000"/>
                </a:solidFill>
              </a:rPr>
              <a:t> </a:t>
            </a:r>
            <a:r>
              <a:rPr lang="ru-RU" sz="1400" dirty="0" err="1">
                <a:solidFill>
                  <a:srgbClr val="FF0000"/>
                </a:solidFill>
              </a:rPr>
              <a:t>March</a:t>
            </a:r>
            <a:r>
              <a:rPr lang="ru-RU" sz="1400" dirty="0">
                <a:solidFill>
                  <a:srgbClr val="FF0000"/>
                </a:solidFill>
              </a:rPr>
              <a:t> 9, 2018), </a:t>
            </a:r>
            <a:r>
              <a:rPr lang="ru-RU" sz="1400" dirty="0" err="1">
                <a:solidFill>
                  <a:srgbClr val="FF0000"/>
                </a:solidFill>
              </a:rPr>
              <a:t>aerial</a:t>
            </a:r>
            <a:r>
              <a:rPr lang="ru-RU" sz="1400" dirty="0">
                <a:solidFill>
                  <a:srgbClr val="FF0000"/>
                </a:solidFill>
              </a:rPr>
              <a:t> </a:t>
            </a:r>
            <a:r>
              <a:rPr lang="ru-RU" sz="1400" dirty="0" err="1">
                <a:solidFill>
                  <a:srgbClr val="FF0000"/>
                </a:solidFill>
              </a:rPr>
              <a:t>photography</a:t>
            </a:r>
            <a:r>
              <a:rPr lang="ru-RU" sz="1400" dirty="0">
                <a:solidFill>
                  <a:srgbClr val="FF0000"/>
                </a:solidFill>
              </a:rPr>
              <a:t> </a:t>
            </a:r>
            <a:r>
              <a:rPr lang="ru-RU" sz="1400" dirty="0" err="1">
                <a:solidFill>
                  <a:srgbClr val="FF0000"/>
                </a:solidFill>
              </a:rPr>
              <a:t>of</a:t>
            </a:r>
            <a:r>
              <a:rPr lang="ru-RU" sz="1400" dirty="0">
                <a:solidFill>
                  <a:srgbClr val="FF0000"/>
                </a:solidFill>
              </a:rPr>
              <a:t> </a:t>
            </a:r>
            <a:r>
              <a:rPr lang="ru-RU" sz="1400" dirty="0" err="1">
                <a:solidFill>
                  <a:srgbClr val="FF0000"/>
                </a:solidFill>
              </a:rPr>
              <a:t>gray</a:t>
            </a:r>
            <a:r>
              <a:rPr lang="ru-RU" sz="1400" dirty="0">
                <a:solidFill>
                  <a:srgbClr val="FF0000"/>
                </a:solidFill>
              </a:rPr>
              <a:t> </a:t>
            </a:r>
            <a:r>
              <a:rPr lang="ru-RU" sz="1400" dirty="0" err="1">
                <a:solidFill>
                  <a:srgbClr val="FF0000"/>
                </a:solidFill>
              </a:rPr>
              <a:t>concrete</a:t>
            </a:r>
            <a:r>
              <a:rPr lang="ru-RU" sz="1400" dirty="0">
                <a:solidFill>
                  <a:srgbClr val="FF0000"/>
                </a:solidFill>
              </a:rPr>
              <a:t> </a:t>
            </a:r>
            <a:r>
              <a:rPr lang="ru-RU" sz="1400" dirty="0" err="1">
                <a:solidFill>
                  <a:srgbClr val="FF0000"/>
                </a:solidFill>
              </a:rPr>
              <a:t>roads</a:t>
            </a:r>
            <a:r>
              <a:rPr lang="ru-RU" sz="1400" dirty="0">
                <a:solidFill>
                  <a:srgbClr val="FF0000"/>
                </a:solidFill>
              </a:rPr>
              <a:t>. </a:t>
            </a:r>
            <a:r>
              <a:rPr lang="ru-RU" sz="1400" dirty="0" err="1">
                <a:solidFill>
                  <a:srgbClr val="FF0000"/>
                </a:solidFill>
              </a:rPr>
              <a:t>Free</a:t>
            </a:r>
            <a:r>
              <a:rPr lang="ru-RU" sz="1400" dirty="0">
                <a:solidFill>
                  <a:srgbClr val="FF0000"/>
                </a:solidFill>
              </a:rPr>
              <a:t> </a:t>
            </a:r>
            <a:r>
              <a:rPr lang="ru-RU" sz="1400" dirty="0" err="1">
                <a:solidFill>
                  <a:srgbClr val="FF0000"/>
                </a:solidFill>
              </a:rPr>
              <a:t>to</a:t>
            </a:r>
            <a:r>
              <a:rPr lang="ru-RU" sz="1400" dirty="0">
                <a:solidFill>
                  <a:srgbClr val="FF0000"/>
                </a:solidFill>
              </a:rPr>
              <a:t> </a:t>
            </a:r>
            <a:r>
              <a:rPr lang="ru-RU" sz="1400" dirty="0" err="1">
                <a:solidFill>
                  <a:srgbClr val="FF0000"/>
                </a:solidFill>
              </a:rPr>
              <a:t>use</a:t>
            </a:r>
            <a:r>
              <a:rPr lang="ru-RU" sz="1400" dirty="0">
                <a:solidFill>
                  <a:srgbClr val="FF0000"/>
                </a:solidFill>
              </a:rPr>
              <a:t> </a:t>
            </a:r>
            <a:r>
              <a:rPr lang="ru-RU" sz="1400" dirty="0" err="1">
                <a:solidFill>
                  <a:srgbClr val="FF0000"/>
                </a:solidFill>
              </a:rPr>
              <a:t>under</a:t>
            </a:r>
            <a:r>
              <a:rPr lang="ru-RU" sz="1400" dirty="0">
                <a:solidFill>
                  <a:srgbClr val="FF0000"/>
                </a:solidFill>
              </a:rPr>
              <a:t> </a:t>
            </a:r>
            <a:r>
              <a:rPr lang="ru-RU" sz="1400" dirty="0" err="1">
                <a:solidFill>
                  <a:srgbClr val="FF0000"/>
                </a:solidFill>
              </a:rPr>
              <a:t>the</a:t>
            </a:r>
            <a:r>
              <a:rPr lang="ru-RU" sz="1400" dirty="0">
                <a:solidFill>
                  <a:srgbClr val="FF0000"/>
                </a:solidFill>
              </a:rPr>
              <a:t> </a:t>
            </a:r>
            <a:r>
              <a:rPr lang="ru-RU" sz="1400" dirty="0" err="1">
                <a:solidFill>
                  <a:srgbClr val="FF0000"/>
                </a:solidFill>
              </a:rPr>
              <a:t>Unsplash</a:t>
            </a:r>
            <a:r>
              <a:rPr lang="ru-RU" sz="1400" dirty="0">
                <a:solidFill>
                  <a:srgbClr val="FF0000"/>
                </a:solidFill>
              </a:rPr>
              <a:t> </a:t>
            </a:r>
            <a:r>
              <a:rPr lang="ru-RU" sz="1400" dirty="0" err="1">
                <a:solidFill>
                  <a:srgbClr val="FF0000"/>
                </a:solidFill>
              </a:rPr>
              <a:t>License</a:t>
            </a:r>
            <a:r>
              <a:rPr lang="ru-RU" sz="1400" dirty="0">
                <a:solidFill>
                  <a:srgbClr val="FF0000"/>
                </a:solidFill>
              </a:rPr>
              <a:t>. https://unsplash.com/photos/br9D5K3UTRQ</a:t>
            </a:r>
          </a:p>
        </p:txBody>
      </p:sp>
    </p:spTree>
    <p:extLst>
      <p:ext uri="{BB962C8B-B14F-4D97-AF65-F5344CB8AC3E}">
        <p14:creationId xmlns:p14="http://schemas.microsoft.com/office/powerpoint/2010/main" val="9966151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84212" y="685801"/>
            <a:ext cx="10080770" cy="3478876"/>
          </a:xfrm>
        </p:spPr>
        <p:txBody>
          <a:bodyPr>
            <a:normAutofit fontScale="92500" lnSpcReduction="20000"/>
          </a:bodyPr>
          <a:lstStyle/>
          <a:p>
            <a:r>
              <a:rPr lang="en-US" dirty="0" err="1">
                <a:solidFill>
                  <a:schemeClr val="tx1"/>
                </a:solidFill>
              </a:rPr>
              <a:t>Xar</a:t>
            </a:r>
            <a:r>
              <a:rPr lang="en-US" dirty="0">
                <a:solidFill>
                  <a:schemeClr val="tx1"/>
                </a:solidFill>
              </a:rPr>
              <a:t> </a:t>
            </a:r>
            <a:r>
              <a:rPr lang="en-US" dirty="0" err="1">
                <a:solidFill>
                  <a:schemeClr val="tx1"/>
                </a:solidFill>
              </a:rPr>
              <a:t>bir</a:t>
            </a:r>
            <a:r>
              <a:rPr lang="en-US" dirty="0">
                <a:solidFill>
                  <a:schemeClr val="tx1"/>
                </a:solidFill>
              </a:rPr>
              <a:t> </a:t>
            </a:r>
            <a:r>
              <a:rPr lang="en-US" dirty="0" err="1">
                <a:solidFill>
                  <a:schemeClr val="tx1"/>
                </a:solidFill>
              </a:rPr>
              <a:t>yo’nalishlardagi</a:t>
            </a:r>
            <a:r>
              <a:rPr lang="en-US" dirty="0">
                <a:solidFill>
                  <a:schemeClr val="tx1"/>
                </a:solidFill>
              </a:rPr>
              <a:t> </a:t>
            </a:r>
            <a:r>
              <a:rPr lang="en-US" dirty="0" err="1">
                <a:solidFill>
                  <a:schemeClr val="tx1"/>
                </a:solidFill>
              </a:rPr>
              <a:t>yo’l</a:t>
            </a:r>
            <a:r>
              <a:rPr lang="en-US" dirty="0">
                <a:solidFill>
                  <a:schemeClr val="tx1"/>
                </a:solidFill>
              </a:rPr>
              <a:t> </a:t>
            </a:r>
            <a:r>
              <a:rPr lang="en-US" dirty="0" err="1">
                <a:solidFill>
                  <a:schemeClr val="tx1"/>
                </a:solidFill>
              </a:rPr>
              <a:t>bеlgilari</a:t>
            </a:r>
            <a:r>
              <a:rPr lang="en-US" dirty="0">
                <a:solidFill>
                  <a:schemeClr val="tx1"/>
                </a:solidFill>
              </a:rPr>
              <a:t> </a:t>
            </a:r>
            <a:r>
              <a:rPr lang="en-US" dirty="0" err="1">
                <a:solidFill>
                  <a:schemeClr val="tx1"/>
                </a:solidFill>
              </a:rPr>
              <a:t>bir</a:t>
            </a:r>
            <a:r>
              <a:rPr lang="en-US" dirty="0">
                <a:solidFill>
                  <a:schemeClr val="tx1"/>
                </a:solidFill>
              </a:rPr>
              <a:t> </a:t>
            </a:r>
            <a:r>
              <a:rPr lang="en-US" dirty="0" err="1">
                <a:solidFill>
                  <a:schemeClr val="tx1"/>
                </a:solidFill>
              </a:rPr>
              <a:t>yilda</a:t>
            </a:r>
            <a:r>
              <a:rPr lang="en-US" dirty="0">
                <a:solidFill>
                  <a:schemeClr val="tx1"/>
                </a:solidFill>
              </a:rPr>
              <a:t> 2 </a:t>
            </a:r>
            <a:r>
              <a:rPr lang="en-US" dirty="0" err="1">
                <a:solidFill>
                  <a:schemeClr val="tx1"/>
                </a:solidFill>
              </a:rPr>
              <a:t>marta</a:t>
            </a:r>
            <a:r>
              <a:rPr lang="en-US" dirty="0">
                <a:solidFill>
                  <a:schemeClr val="tx1"/>
                </a:solidFill>
              </a:rPr>
              <a:t> </a:t>
            </a:r>
            <a:r>
              <a:rPr lang="en-US" dirty="0" err="1">
                <a:solidFill>
                  <a:schemeClr val="tx1"/>
                </a:solidFill>
              </a:rPr>
              <a:t>quyidagi</a:t>
            </a:r>
            <a:r>
              <a:rPr lang="en-US" dirty="0">
                <a:solidFill>
                  <a:schemeClr val="tx1"/>
                </a:solidFill>
              </a:rPr>
              <a:t> </a:t>
            </a:r>
            <a:r>
              <a:rPr lang="en-US" dirty="0" err="1">
                <a:solidFill>
                  <a:schemeClr val="tx1"/>
                </a:solidFill>
              </a:rPr>
              <a:t>ishchi</a:t>
            </a:r>
            <a:r>
              <a:rPr lang="en-US" dirty="0">
                <a:solidFill>
                  <a:schemeClr val="tx1"/>
                </a:solidFill>
              </a:rPr>
              <a:t> </a:t>
            </a:r>
            <a:r>
              <a:rPr lang="en-US" dirty="0" err="1">
                <a:solidFill>
                  <a:schemeClr val="tx1"/>
                </a:solidFill>
              </a:rPr>
              <a:t>gurux</a:t>
            </a:r>
            <a:r>
              <a:rPr lang="en-US" dirty="0">
                <a:solidFill>
                  <a:schemeClr val="tx1"/>
                </a:solidFill>
              </a:rPr>
              <a:t> </a:t>
            </a:r>
            <a:r>
              <a:rPr lang="en-US" dirty="0" err="1">
                <a:solidFill>
                  <a:schemeClr val="tx1"/>
                </a:solidFill>
              </a:rPr>
              <a:t>tomonidan</a:t>
            </a:r>
            <a:r>
              <a:rPr lang="en-US" dirty="0">
                <a:solidFill>
                  <a:schemeClr val="tx1"/>
                </a:solidFill>
              </a:rPr>
              <a:t> </a:t>
            </a:r>
            <a:r>
              <a:rPr lang="en-US" dirty="0" err="1">
                <a:solidFill>
                  <a:schemeClr val="tx1"/>
                </a:solidFill>
              </a:rPr>
              <a:t>tеkshirilishi</a:t>
            </a:r>
            <a:r>
              <a:rPr lang="en-US" dirty="0">
                <a:solidFill>
                  <a:schemeClr val="tx1"/>
                </a:solidFill>
              </a:rPr>
              <a:t> </a:t>
            </a:r>
            <a:r>
              <a:rPr lang="en-US" dirty="0" err="1">
                <a:solidFill>
                  <a:schemeClr val="tx1"/>
                </a:solidFill>
              </a:rPr>
              <a:t>kеrak</a:t>
            </a:r>
            <a:r>
              <a:rPr lang="en-US" dirty="0">
                <a:solidFill>
                  <a:schemeClr val="tx1"/>
                </a:solidFill>
              </a:rPr>
              <a:t>. </a:t>
            </a:r>
            <a:r>
              <a:rPr lang="en-US" dirty="0" err="1">
                <a:solidFill>
                  <a:schemeClr val="tx1"/>
                </a:solidFill>
              </a:rPr>
              <a:t>Yo’lovchi</a:t>
            </a:r>
            <a:r>
              <a:rPr lang="en-US" dirty="0">
                <a:solidFill>
                  <a:schemeClr val="tx1"/>
                </a:solidFill>
              </a:rPr>
              <a:t> </a:t>
            </a:r>
            <a:r>
              <a:rPr lang="en-US" dirty="0" err="1">
                <a:solidFill>
                  <a:schemeClr val="tx1"/>
                </a:solidFill>
              </a:rPr>
              <a:t>tashish</a:t>
            </a:r>
            <a:r>
              <a:rPr lang="en-US" dirty="0">
                <a:solidFill>
                  <a:schemeClr val="tx1"/>
                </a:solidFill>
              </a:rPr>
              <a:t> </a:t>
            </a:r>
            <a:r>
              <a:rPr lang="en-US" dirty="0" err="1">
                <a:solidFill>
                  <a:schemeClr val="tx1"/>
                </a:solidFill>
              </a:rPr>
              <a:t>xizmatchilari</a:t>
            </a:r>
            <a:r>
              <a:rPr lang="en-US" dirty="0">
                <a:solidFill>
                  <a:schemeClr val="tx1"/>
                </a:solidFill>
              </a:rPr>
              <a:t>, </a:t>
            </a:r>
            <a:r>
              <a:rPr lang="en-US" dirty="0" err="1">
                <a:solidFill>
                  <a:schemeClr val="tx1"/>
                </a:solidFill>
              </a:rPr>
              <a:t>yo’lchilar</a:t>
            </a:r>
            <a:r>
              <a:rPr lang="en-US" dirty="0">
                <a:solidFill>
                  <a:schemeClr val="tx1"/>
                </a:solidFill>
              </a:rPr>
              <a:t> </a:t>
            </a:r>
            <a:r>
              <a:rPr lang="en-US" dirty="0" err="1">
                <a:solidFill>
                  <a:schemeClr val="tx1"/>
                </a:solidFill>
              </a:rPr>
              <a:t>va</a:t>
            </a:r>
            <a:r>
              <a:rPr lang="en-US" dirty="0">
                <a:solidFill>
                  <a:schemeClr val="tx1"/>
                </a:solidFill>
              </a:rPr>
              <a:t> DAN </a:t>
            </a:r>
            <a:r>
              <a:rPr lang="en-US" dirty="0" err="1">
                <a:solidFill>
                  <a:schemeClr val="tx1"/>
                </a:solidFill>
              </a:rPr>
              <a:t>organlari</a:t>
            </a:r>
            <a:r>
              <a:rPr lang="en-US" dirty="0">
                <a:solidFill>
                  <a:schemeClr val="tx1"/>
                </a:solidFill>
              </a:rPr>
              <a:t>.  </a:t>
            </a:r>
            <a:endParaRPr lang="ru-RU" dirty="0">
              <a:solidFill>
                <a:schemeClr val="tx1"/>
              </a:solidFill>
            </a:endParaRPr>
          </a:p>
          <a:p>
            <a:r>
              <a:rPr lang="en-US" dirty="0" err="1">
                <a:solidFill>
                  <a:schemeClr val="tx1"/>
                </a:solidFill>
              </a:rPr>
              <a:t>Zamonaviy</a:t>
            </a:r>
            <a:r>
              <a:rPr lang="en-US" dirty="0">
                <a:solidFill>
                  <a:schemeClr val="tx1"/>
                </a:solidFill>
              </a:rPr>
              <a:t> </a:t>
            </a:r>
            <a:r>
              <a:rPr lang="en-US" dirty="0" err="1">
                <a:solidFill>
                  <a:schemeClr val="tx1"/>
                </a:solidFill>
              </a:rPr>
              <a:t>jamiyatda</a:t>
            </a:r>
            <a:r>
              <a:rPr lang="en-US" dirty="0">
                <a:solidFill>
                  <a:schemeClr val="tx1"/>
                </a:solidFill>
              </a:rPr>
              <a:t> </a:t>
            </a:r>
            <a:r>
              <a:rPr lang="en-US" dirty="0" err="1">
                <a:solidFill>
                  <a:schemeClr val="tx1"/>
                </a:solidFill>
              </a:rPr>
              <a:t>tez</a:t>
            </a:r>
            <a:r>
              <a:rPr lang="en-US" dirty="0">
                <a:solidFill>
                  <a:schemeClr val="tx1"/>
                </a:solidFill>
              </a:rPr>
              <a:t> </a:t>
            </a:r>
            <a:r>
              <a:rPr lang="en-US" dirty="0" err="1">
                <a:solidFill>
                  <a:schemeClr val="tx1"/>
                </a:solidFill>
              </a:rPr>
              <a:t>harakatlanish</a:t>
            </a:r>
            <a:r>
              <a:rPr lang="en-US" dirty="0">
                <a:solidFill>
                  <a:schemeClr val="tx1"/>
                </a:solidFill>
              </a:rPr>
              <a:t> </a:t>
            </a:r>
            <a:r>
              <a:rPr lang="en-US" dirty="0" err="1">
                <a:solidFill>
                  <a:schemeClr val="tx1"/>
                </a:solidFill>
              </a:rPr>
              <a:t>eng</a:t>
            </a:r>
            <a:r>
              <a:rPr lang="en-US" dirty="0">
                <a:solidFill>
                  <a:schemeClr val="tx1"/>
                </a:solidFill>
              </a:rPr>
              <a:t> </a:t>
            </a:r>
            <a:r>
              <a:rPr lang="en-US" dirty="0" err="1">
                <a:solidFill>
                  <a:schemeClr val="tx1"/>
                </a:solidFill>
              </a:rPr>
              <a:t>asosiy</a:t>
            </a:r>
            <a:r>
              <a:rPr lang="en-US" dirty="0">
                <a:solidFill>
                  <a:schemeClr val="tx1"/>
                </a:solidFill>
              </a:rPr>
              <a:t> </a:t>
            </a:r>
            <a:r>
              <a:rPr lang="en-US" dirty="0" err="1">
                <a:solidFill>
                  <a:schemeClr val="tx1"/>
                </a:solidFill>
              </a:rPr>
              <a:t>ehtiyojlardan</a:t>
            </a:r>
            <a:r>
              <a:rPr lang="en-US" dirty="0">
                <a:solidFill>
                  <a:schemeClr val="tx1"/>
                </a:solidFill>
              </a:rPr>
              <a:t> </a:t>
            </a:r>
            <a:r>
              <a:rPr lang="en-US" dirty="0" err="1">
                <a:solidFill>
                  <a:schemeClr val="tx1"/>
                </a:solidFill>
              </a:rPr>
              <a:t>biridir</a:t>
            </a:r>
            <a:r>
              <a:rPr lang="en-US" dirty="0">
                <a:solidFill>
                  <a:schemeClr val="tx1"/>
                </a:solidFill>
              </a:rPr>
              <a:t>. Shu </a:t>
            </a:r>
            <a:r>
              <a:rPr lang="en-US" dirty="0" err="1">
                <a:solidFill>
                  <a:schemeClr val="tx1"/>
                </a:solidFill>
              </a:rPr>
              <a:t>sababli</a:t>
            </a:r>
            <a:r>
              <a:rPr lang="en-US" dirty="0">
                <a:solidFill>
                  <a:schemeClr val="tx1"/>
                </a:solidFill>
              </a:rPr>
              <a:t>, </a:t>
            </a:r>
            <a:r>
              <a:rPr lang="en-US" dirty="0" err="1">
                <a:solidFill>
                  <a:schemeClr val="tx1"/>
                </a:solidFill>
              </a:rPr>
              <a:t>odamlar</a:t>
            </a:r>
            <a:r>
              <a:rPr lang="en-US" dirty="0">
                <a:solidFill>
                  <a:schemeClr val="tx1"/>
                </a:solidFill>
              </a:rPr>
              <a:t> </a:t>
            </a:r>
            <a:r>
              <a:rPr lang="en-US" dirty="0" err="1">
                <a:solidFill>
                  <a:schemeClr val="tx1"/>
                </a:solidFill>
              </a:rPr>
              <a:t>avtomobillar</a:t>
            </a:r>
            <a:r>
              <a:rPr lang="en-US" dirty="0">
                <a:solidFill>
                  <a:schemeClr val="tx1"/>
                </a:solidFill>
              </a:rPr>
              <a:t>, metro </a:t>
            </a:r>
            <a:r>
              <a:rPr lang="en-US" dirty="0" err="1">
                <a:solidFill>
                  <a:schemeClr val="tx1"/>
                </a:solidFill>
              </a:rPr>
              <a:t>va</a:t>
            </a:r>
            <a:r>
              <a:rPr lang="en-US" dirty="0">
                <a:solidFill>
                  <a:schemeClr val="tx1"/>
                </a:solidFill>
              </a:rPr>
              <a:t> </a:t>
            </a:r>
            <a:r>
              <a:rPr lang="en-US" dirty="0" err="1">
                <a:solidFill>
                  <a:schemeClr val="tx1"/>
                </a:solidFill>
              </a:rPr>
              <a:t>velosipedlar</a:t>
            </a:r>
            <a:r>
              <a:rPr lang="en-US" dirty="0">
                <a:solidFill>
                  <a:schemeClr val="tx1"/>
                </a:solidFill>
              </a:rPr>
              <a:t> </a:t>
            </a:r>
            <a:r>
              <a:rPr lang="en-US" dirty="0" err="1">
                <a:solidFill>
                  <a:schemeClr val="tx1"/>
                </a:solidFill>
              </a:rPr>
              <a:t>kabi</a:t>
            </a:r>
            <a:r>
              <a:rPr lang="en-US" dirty="0">
                <a:solidFill>
                  <a:schemeClr val="tx1"/>
                </a:solidFill>
              </a:rPr>
              <a:t> </a:t>
            </a:r>
            <a:r>
              <a:rPr lang="en-US" dirty="0" err="1">
                <a:solidFill>
                  <a:schemeClr val="tx1"/>
                </a:solidFill>
              </a:rPr>
              <a:t>turli</a:t>
            </a:r>
            <a:r>
              <a:rPr lang="en-US" dirty="0">
                <a:solidFill>
                  <a:schemeClr val="tx1"/>
                </a:solidFill>
              </a:rPr>
              <a:t> </a:t>
            </a:r>
            <a:r>
              <a:rPr lang="en-US" dirty="0" err="1">
                <a:solidFill>
                  <a:schemeClr val="tx1"/>
                </a:solidFill>
              </a:rPr>
              <a:t>xil</a:t>
            </a:r>
            <a:r>
              <a:rPr lang="en-US" dirty="0">
                <a:solidFill>
                  <a:schemeClr val="tx1"/>
                </a:solidFill>
              </a:rPr>
              <a:t> transport </a:t>
            </a:r>
            <a:r>
              <a:rPr lang="en-US" dirty="0" err="1">
                <a:solidFill>
                  <a:schemeClr val="tx1"/>
                </a:solidFill>
              </a:rPr>
              <a:t>vositalaridan</a:t>
            </a:r>
            <a:r>
              <a:rPr lang="en-US" dirty="0">
                <a:solidFill>
                  <a:schemeClr val="tx1"/>
                </a:solidFill>
              </a:rPr>
              <a:t> </a:t>
            </a:r>
            <a:r>
              <a:rPr lang="en-US" dirty="0" err="1">
                <a:solidFill>
                  <a:schemeClr val="tx1"/>
                </a:solidFill>
              </a:rPr>
              <a:t>foydalanishlari</a:t>
            </a:r>
            <a:r>
              <a:rPr lang="en-US" dirty="0">
                <a:solidFill>
                  <a:schemeClr val="tx1"/>
                </a:solidFill>
              </a:rPr>
              <a:t> </a:t>
            </a:r>
            <a:r>
              <a:rPr lang="en-US" dirty="0" err="1">
                <a:solidFill>
                  <a:schemeClr val="tx1"/>
                </a:solidFill>
              </a:rPr>
              <a:t>mumkin</a:t>
            </a:r>
            <a:r>
              <a:rPr lang="en-US" dirty="0">
                <a:solidFill>
                  <a:schemeClr val="tx1"/>
                </a:solidFill>
              </a:rPr>
              <a:t>. </a:t>
            </a:r>
            <a:r>
              <a:rPr lang="en-US" dirty="0" err="1">
                <a:solidFill>
                  <a:schemeClr val="tx1"/>
                </a:solidFill>
              </a:rPr>
              <a:t>Biroq</a:t>
            </a:r>
            <a:r>
              <a:rPr lang="en-US" dirty="0">
                <a:solidFill>
                  <a:schemeClr val="tx1"/>
                </a:solidFill>
              </a:rPr>
              <a:t>, </a:t>
            </a:r>
            <a:r>
              <a:rPr lang="en-US" dirty="0" err="1">
                <a:solidFill>
                  <a:schemeClr val="tx1"/>
                </a:solidFill>
              </a:rPr>
              <a:t>ushbu</a:t>
            </a:r>
            <a:r>
              <a:rPr lang="en-US" dirty="0">
                <a:solidFill>
                  <a:schemeClr val="tx1"/>
                </a:solidFill>
              </a:rPr>
              <a:t> transport </a:t>
            </a:r>
            <a:r>
              <a:rPr lang="en-US" dirty="0" err="1">
                <a:solidFill>
                  <a:schemeClr val="tx1"/>
                </a:solidFill>
              </a:rPr>
              <a:t>vositalari</a:t>
            </a:r>
            <a:r>
              <a:rPr lang="en-US" dirty="0">
                <a:solidFill>
                  <a:schemeClr val="tx1"/>
                </a:solidFill>
              </a:rPr>
              <a:t> </a:t>
            </a:r>
            <a:r>
              <a:rPr lang="en-US" dirty="0" err="1">
                <a:solidFill>
                  <a:schemeClr val="tx1"/>
                </a:solidFill>
              </a:rPr>
              <a:t>orasida</a:t>
            </a:r>
            <a:r>
              <a:rPr lang="en-US" dirty="0">
                <a:solidFill>
                  <a:schemeClr val="tx1"/>
                </a:solidFill>
              </a:rPr>
              <a:t> </a:t>
            </a:r>
            <a:r>
              <a:rPr lang="en-US" dirty="0" err="1">
                <a:solidFill>
                  <a:schemeClr val="tx1"/>
                </a:solidFill>
              </a:rPr>
              <a:t>avtomobillar</a:t>
            </a:r>
            <a:r>
              <a:rPr lang="en-US" dirty="0">
                <a:solidFill>
                  <a:schemeClr val="tx1"/>
                </a:solidFill>
              </a:rPr>
              <a:t> </a:t>
            </a:r>
            <a:r>
              <a:rPr lang="en-US" dirty="0" err="1">
                <a:solidFill>
                  <a:schemeClr val="tx1"/>
                </a:solidFill>
              </a:rPr>
              <a:t>qulayligi</a:t>
            </a:r>
            <a:r>
              <a:rPr lang="en-US" dirty="0">
                <a:solidFill>
                  <a:schemeClr val="tx1"/>
                </a:solidFill>
              </a:rPr>
              <a:t> </a:t>
            </a:r>
            <a:r>
              <a:rPr lang="en-US" dirty="0" err="1">
                <a:solidFill>
                  <a:schemeClr val="tx1"/>
                </a:solidFill>
              </a:rPr>
              <a:t>va</a:t>
            </a:r>
            <a:r>
              <a:rPr lang="en-US" dirty="0">
                <a:solidFill>
                  <a:schemeClr val="tx1"/>
                </a:solidFill>
              </a:rPr>
              <a:t> </a:t>
            </a:r>
            <a:r>
              <a:rPr lang="en-US" dirty="0" err="1">
                <a:solidFill>
                  <a:schemeClr val="tx1"/>
                </a:solidFill>
              </a:rPr>
              <a:t>amaliyligi</a:t>
            </a:r>
            <a:r>
              <a:rPr lang="en-US" dirty="0">
                <a:solidFill>
                  <a:schemeClr val="tx1"/>
                </a:solidFill>
              </a:rPr>
              <a:t> </a:t>
            </a:r>
            <a:r>
              <a:rPr lang="en-US" dirty="0" err="1">
                <a:solidFill>
                  <a:schemeClr val="tx1"/>
                </a:solidFill>
              </a:rPr>
              <a:t>tufayli</a:t>
            </a:r>
            <a:r>
              <a:rPr lang="en-US" dirty="0">
                <a:solidFill>
                  <a:schemeClr val="tx1"/>
                </a:solidFill>
              </a:rPr>
              <a:t> </a:t>
            </a:r>
            <a:r>
              <a:rPr lang="en-US" dirty="0" err="1">
                <a:solidFill>
                  <a:schemeClr val="tx1"/>
                </a:solidFill>
              </a:rPr>
              <a:t>hali</a:t>
            </a:r>
            <a:r>
              <a:rPr lang="en-US" dirty="0">
                <a:solidFill>
                  <a:schemeClr val="tx1"/>
                </a:solidFill>
              </a:rPr>
              <a:t> ham </a:t>
            </a:r>
            <a:r>
              <a:rPr lang="en-US" dirty="0" err="1">
                <a:solidFill>
                  <a:schemeClr val="tx1"/>
                </a:solidFill>
              </a:rPr>
              <a:t>eng</a:t>
            </a:r>
            <a:r>
              <a:rPr lang="en-US" dirty="0">
                <a:solidFill>
                  <a:schemeClr val="tx1"/>
                </a:solidFill>
              </a:rPr>
              <a:t> </a:t>
            </a:r>
            <a:r>
              <a:rPr lang="en-US" dirty="0" err="1">
                <a:solidFill>
                  <a:schemeClr val="tx1"/>
                </a:solidFill>
              </a:rPr>
              <a:t>ko'p</a:t>
            </a:r>
            <a:r>
              <a:rPr lang="en-US" dirty="0">
                <a:solidFill>
                  <a:schemeClr val="tx1"/>
                </a:solidFill>
              </a:rPr>
              <a:t> </a:t>
            </a:r>
            <a:r>
              <a:rPr lang="en-US" dirty="0" err="1">
                <a:solidFill>
                  <a:schemeClr val="tx1"/>
                </a:solidFill>
              </a:rPr>
              <a:t>qo'llaniladi</a:t>
            </a:r>
            <a:r>
              <a:rPr lang="en-US" dirty="0">
                <a:solidFill>
                  <a:schemeClr val="tx1"/>
                </a:solidFill>
              </a:rPr>
              <a:t>. Shu </a:t>
            </a:r>
            <a:r>
              <a:rPr lang="en-US" dirty="0" err="1">
                <a:solidFill>
                  <a:schemeClr val="tx1"/>
                </a:solidFill>
              </a:rPr>
              <a:t>tarzda</a:t>
            </a:r>
            <a:r>
              <a:rPr lang="en-US" dirty="0">
                <a:solidFill>
                  <a:schemeClr val="tx1"/>
                </a:solidFill>
              </a:rPr>
              <a:t>, </a:t>
            </a:r>
            <a:r>
              <a:rPr lang="en-US" dirty="0" err="1">
                <a:solidFill>
                  <a:schemeClr val="tx1"/>
                </a:solidFill>
              </a:rPr>
              <a:t>aholining</a:t>
            </a:r>
            <a:r>
              <a:rPr lang="en-US" dirty="0">
                <a:solidFill>
                  <a:schemeClr val="tx1"/>
                </a:solidFill>
              </a:rPr>
              <a:t> </a:t>
            </a:r>
            <a:r>
              <a:rPr lang="en-US" dirty="0" err="1">
                <a:solidFill>
                  <a:schemeClr val="tx1"/>
                </a:solidFill>
              </a:rPr>
              <a:t>doimiy</a:t>
            </a:r>
            <a:r>
              <a:rPr lang="en-US" dirty="0">
                <a:solidFill>
                  <a:schemeClr val="tx1"/>
                </a:solidFill>
              </a:rPr>
              <a:t> </a:t>
            </a:r>
            <a:r>
              <a:rPr lang="en-US" dirty="0" err="1">
                <a:solidFill>
                  <a:schemeClr val="tx1"/>
                </a:solidFill>
              </a:rPr>
              <a:t>o'sishini</a:t>
            </a:r>
            <a:r>
              <a:rPr lang="en-US" dirty="0">
                <a:solidFill>
                  <a:schemeClr val="tx1"/>
                </a:solidFill>
              </a:rPr>
              <a:t> </a:t>
            </a:r>
            <a:r>
              <a:rPr lang="en-US" dirty="0" err="1">
                <a:solidFill>
                  <a:schemeClr val="tx1"/>
                </a:solidFill>
              </a:rPr>
              <a:t>nazarda</a:t>
            </a:r>
            <a:r>
              <a:rPr lang="en-US" dirty="0">
                <a:solidFill>
                  <a:schemeClr val="tx1"/>
                </a:solidFill>
              </a:rPr>
              <a:t> </a:t>
            </a:r>
            <a:r>
              <a:rPr lang="en-US" dirty="0" err="1">
                <a:solidFill>
                  <a:schemeClr val="tx1"/>
                </a:solidFill>
              </a:rPr>
              <a:t>tutgan</a:t>
            </a:r>
            <a:r>
              <a:rPr lang="en-US" dirty="0">
                <a:solidFill>
                  <a:schemeClr val="tx1"/>
                </a:solidFill>
              </a:rPr>
              <a:t> </a:t>
            </a:r>
            <a:r>
              <a:rPr lang="en-US" dirty="0" err="1">
                <a:solidFill>
                  <a:schemeClr val="tx1"/>
                </a:solidFill>
              </a:rPr>
              <a:t>holda</a:t>
            </a:r>
            <a:r>
              <a:rPr lang="en-US" dirty="0">
                <a:solidFill>
                  <a:schemeClr val="tx1"/>
                </a:solidFill>
              </a:rPr>
              <a:t>, </a:t>
            </a:r>
            <a:r>
              <a:rPr lang="en-US" dirty="0" err="1">
                <a:solidFill>
                  <a:schemeClr val="tx1"/>
                </a:solidFill>
              </a:rPr>
              <a:t>yirik</a:t>
            </a:r>
            <a:r>
              <a:rPr lang="en-US" dirty="0">
                <a:solidFill>
                  <a:schemeClr val="tx1"/>
                </a:solidFill>
              </a:rPr>
              <a:t> </a:t>
            </a:r>
            <a:r>
              <a:rPr lang="en-US" dirty="0" err="1">
                <a:solidFill>
                  <a:schemeClr val="tx1"/>
                </a:solidFill>
              </a:rPr>
              <a:t>shaharlarda</a:t>
            </a:r>
            <a:r>
              <a:rPr lang="en-US" dirty="0">
                <a:solidFill>
                  <a:schemeClr val="tx1"/>
                </a:solidFill>
              </a:rPr>
              <a:t> transport </a:t>
            </a:r>
            <a:r>
              <a:rPr lang="en-US" dirty="0" err="1">
                <a:solidFill>
                  <a:schemeClr val="tx1"/>
                </a:solidFill>
              </a:rPr>
              <a:t>vositalari</a:t>
            </a:r>
            <a:r>
              <a:rPr lang="en-US" dirty="0">
                <a:solidFill>
                  <a:schemeClr val="tx1"/>
                </a:solidFill>
              </a:rPr>
              <a:t> </a:t>
            </a:r>
            <a:r>
              <a:rPr lang="en-US" dirty="0" err="1">
                <a:solidFill>
                  <a:schemeClr val="tx1"/>
                </a:solidFill>
              </a:rPr>
              <a:t>soni</a:t>
            </a:r>
            <a:r>
              <a:rPr lang="en-US" dirty="0">
                <a:solidFill>
                  <a:schemeClr val="tx1"/>
                </a:solidFill>
              </a:rPr>
              <a:t> ham </a:t>
            </a:r>
            <a:r>
              <a:rPr lang="en-US" dirty="0" err="1">
                <a:solidFill>
                  <a:schemeClr val="tx1"/>
                </a:solidFill>
              </a:rPr>
              <a:t>ko'payadi</a:t>
            </a:r>
            <a:r>
              <a:rPr lang="en-US" dirty="0">
                <a:solidFill>
                  <a:schemeClr val="tx1"/>
                </a:solidFill>
              </a:rPr>
              <a:t>, </a:t>
            </a:r>
            <a:r>
              <a:rPr lang="en-US" dirty="0" err="1">
                <a:solidFill>
                  <a:schemeClr val="tx1"/>
                </a:solidFill>
              </a:rPr>
              <a:t>lekin</a:t>
            </a:r>
            <a:r>
              <a:rPr lang="en-US" dirty="0">
                <a:solidFill>
                  <a:schemeClr val="tx1"/>
                </a:solidFill>
              </a:rPr>
              <a:t> </a:t>
            </a:r>
            <a:r>
              <a:rPr lang="en-US" dirty="0" err="1">
                <a:solidFill>
                  <a:schemeClr val="tx1"/>
                </a:solidFill>
              </a:rPr>
              <a:t>transportdan</a:t>
            </a:r>
            <a:r>
              <a:rPr lang="en-US" dirty="0">
                <a:solidFill>
                  <a:schemeClr val="tx1"/>
                </a:solidFill>
              </a:rPr>
              <a:t> </a:t>
            </a:r>
            <a:r>
              <a:rPr lang="en-US" dirty="0" err="1">
                <a:solidFill>
                  <a:schemeClr val="tx1"/>
                </a:solidFill>
              </a:rPr>
              <a:t>ancha</a:t>
            </a:r>
            <a:r>
              <a:rPr lang="en-US" dirty="0">
                <a:solidFill>
                  <a:schemeClr val="tx1"/>
                </a:solidFill>
              </a:rPr>
              <a:t> </a:t>
            </a:r>
            <a:r>
              <a:rPr lang="en-US" dirty="0" err="1">
                <a:solidFill>
                  <a:schemeClr val="tx1"/>
                </a:solidFill>
              </a:rPr>
              <a:t>tezroq</a:t>
            </a:r>
            <a:r>
              <a:rPr lang="en-US" dirty="0">
                <a:solidFill>
                  <a:schemeClr val="tx1"/>
                </a:solidFill>
              </a:rPr>
              <a:t>. </a:t>
            </a:r>
            <a:r>
              <a:rPr lang="en-US" dirty="0" err="1">
                <a:solidFill>
                  <a:schemeClr val="tx1"/>
                </a:solidFill>
              </a:rPr>
              <a:t>infratuzilma</a:t>
            </a:r>
            <a:r>
              <a:rPr lang="en-US" dirty="0">
                <a:solidFill>
                  <a:schemeClr val="tx1"/>
                </a:solidFill>
              </a:rPr>
              <a:t>; </a:t>
            </a:r>
            <a:r>
              <a:rPr lang="en-US" dirty="0" err="1">
                <a:solidFill>
                  <a:schemeClr val="tx1"/>
                </a:solidFill>
              </a:rPr>
              <a:t>binobarin</a:t>
            </a:r>
            <a:r>
              <a:rPr lang="en-US" dirty="0">
                <a:solidFill>
                  <a:schemeClr val="tx1"/>
                </a:solidFill>
              </a:rPr>
              <a:t>, transport </a:t>
            </a:r>
            <a:r>
              <a:rPr lang="en-US" dirty="0" err="1">
                <a:solidFill>
                  <a:schemeClr val="tx1"/>
                </a:solidFill>
              </a:rPr>
              <a:t>tirbandligi</a:t>
            </a:r>
            <a:r>
              <a:rPr lang="en-US" dirty="0">
                <a:solidFill>
                  <a:schemeClr val="tx1"/>
                </a:solidFill>
              </a:rPr>
              <a:t> </a:t>
            </a:r>
            <a:r>
              <a:rPr lang="en-US" dirty="0" err="1">
                <a:solidFill>
                  <a:schemeClr val="tx1"/>
                </a:solidFill>
              </a:rPr>
              <a:t>dolzarb</a:t>
            </a:r>
            <a:r>
              <a:rPr lang="en-US" dirty="0">
                <a:solidFill>
                  <a:schemeClr val="tx1"/>
                </a:solidFill>
              </a:rPr>
              <a:t> </a:t>
            </a:r>
            <a:r>
              <a:rPr lang="en-US" dirty="0" err="1">
                <a:solidFill>
                  <a:schemeClr val="tx1"/>
                </a:solidFill>
              </a:rPr>
              <a:t>masalaga</a:t>
            </a:r>
            <a:r>
              <a:rPr lang="en-US" dirty="0">
                <a:solidFill>
                  <a:schemeClr val="tx1"/>
                </a:solidFill>
              </a:rPr>
              <a:t> </a:t>
            </a:r>
            <a:r>
              <a:rPr lang="en-US" dirty="0" err="1">
                <a:solidFill>
                  <a:schemeClr val="tx1"/>
                </a:solidFill>
              </a:rPr>
              <a:t>aylanadi</a:t>
            </a:r>
            <a:r>
              <a:rPr lang="en-US" dirty="0">
                <a:solidFill>
                  <a:schemeClr val="tx1"/>
                </a:solidFill>
              </a:rPr>
              <a:t>. Bu </a:t>
            </a:r>
            <a:r>
              <a:rPr lang="en-US" dirty="0" err="1">
                <a:solidFill>
                  <a:schemeClr val="tx1"/>
                </a:solidFill>
              </a:rPr>
              <a:t>atrof-muhit</a:t>
            </a:r>
            <a:r>
              <a:rPr lang="en-US" dirty="0">
                <a:solidFill>
                  <a:schemeClr val="tx1"/>
                </a:solidFill>
              </a:rPr>
              <a:t> </a:t>
            </a:r>
            <a:r>
              <a:rPr lang="en-US" dirty="0" err="1">
                <a:solidFill>
                  <a:schemeClr val="tx1"/>
                </a:solidFill>
              </a:rPr>
              <a:t>va</a:t>
            </a:r>
            <a:r>
              <a:rPr lang="en-US" dirty="0">
                <a:solidFill>
                  <a:schemeClr val="tx1"/>
                </a:solidFill>
              </a:rPr>
              <a:t> </a:t>
            </a:r>
            <a:r>
              <a:rPr lang="en-US" dirty="0" err="1">
                <a:solidFill>
                  <a:schemeClr val="tx1"/>
                </a:solidFill>
              </a:rPr>
              <a:t>jamiyat</a:t>
            </a:r>
            <a:r>
              <a:rPr lang="en-US" dirty="0">
                <a:solidFill>
                  <a:schemeClr val="tx1"/>
                </a:solidFill>
              </a:rPr>
              <a:t> </a:t>
            </a:r>
            <a:r>
              <a:rPr lang="en-US" dirty="0" err="1">
                <a:solidFill>
                  <a:schemeClr val="tx1"/>
                </a:solidFill>
              </a:rPr>
              <a:t>uchun</a:t>
            </a:r>
            <a:r>
              <a:rPr lang="en-US" dirty="0">
                <a:solidFill>
                  <a:schemeClr val="tx1"/>
                </a:solidFill>
              </a:rPr>
              <a:t> </a:t>
            </a:r>
            <a:r>
              <a:rPr lang="en-US" dirty="0" err="1">
                <a:solidFill>
                  <a:schemeClr val="tx1"/>
                </a:solidFill>
              </a:rPr>
              <a:t>yo'l</a:t>
            </a:r>
            <a:r>
              <a:rPr lang="en-US" dirty="0">
                <a:solidFill>
                  <a:schemeClr val="tx1"/>
                </a:solidFill>
              </a:rPr>
              <a:t>-transport </a:t>
            </a:r>
            <a:r>
              <a:rPr lang="en-US" dirty="0" err="1">
                <a:solidFill>
                  <a:schemeClr val="tx1"/>
                </a:solidFill>
              </a:rPr>
              <a:t>hodisalari</a:t>
            </a:r>
            <a:r>
              <a:rPr lang="en-US" dirty="0">
                <a:solidFill>
                  <a:schemeClr val="tx1"/>
                </a:solidFill>
              </a:rPr>
              <a:t> </a:t>
            </a:r>
            <a:r>
              <a:rPr lang="en-US" dirty="0" err="1">
                <a:solidFill>
                  <a:schemeClr val="tx1"/>
                </a:solidFill>
              </a:rPr>
              <a:t>sonining</a:t>
            </a:r>
            <a:r>
              <a:rPr lang="en-US" dirty="0">
                <a:solidFill>
                  <a:schemeClr val="tx1"/>
                </a:solidFill>
              </a:rPr>
              <a:t> </a:t>
            </a:r>
            <a:r>
              <a:rPr lang="en-US" dirty="0" err="1">
                <a:solidFill>
                  <a:schemeClr val="tx1"/>
                </a:solidFill>
              </a:rPr>
              <a:t>ko'payishi</a:t>
            </a:r>
            <a:r>
              <a:rPr lang="en-US" dirty="0">
                <a:solidFill>
                  <a:schemeClr val="tx1"/>
                </a:solidFill>
              </a:rPr>
              <a:t>, </a:t>
            </a:r>
            <a:r>
              <a:rPr lang="en-US" dirty="0" err="1">
                <a:solidFill>
                  <a:schemeClr val="tx1"/>
                </a:solidFill>
              </a:rPr>
              <a:t>iqtisodiy</a:t>
            </a:r>
            <a:r>
              <a:rPr lang="en-US" dirty="0">
                <a:solidFill>
                  <a:schemeClr val="tx1"/>
                </a:solidFill>
              </a:rPr>
              <a:t> </a:t>
            </a:r>
            <a:r>
              <a:rPr lang="en-US" dirty="0" err="1">
                <a:solidFill>
                  <a:schemeClr val="tx1"/>
                </a:solidFill>
              </a:rPr>
              <a:t>ta'sirlar</a:t>
            </a:r>
            <a:r>
              <a:rPr lang="en-US" dirty="0">
                <a:solidFill>
                  <a:schemeClr val="tx1"/>
                </a:solidFill>
              </a:rPr>
              <a:t> </a:t>
            </a:r>
            <a:r>
              <a:rPr lang="en-US" dirty="0" err="1">
                <a:solidFill>
                  <a:schemeClr val="tx1"/>
                </a:solidFill>
              </a:rPr>
              <a:t>va</a:t>
            </a:r>
            <a:r>
              <a:rPr lang="en-US" dirty="0">
                <a:solidFill>
                  <a:schemeClr val="tx1"/>
                </a:solidFill>
              </a:rPr>
              <a:t> </a:t>
            </a:r>
            <a:r>
              <a:rPr lang="en-US" dirty="0" err="1">
                <a:solidFill>
                  <a:schemeClr val="tx1"/>
                </a:solidFill>
              </a:rPr>
              <a:t>issiqxona</a:t>
            </a:r>
            <a:r>
              <a:rPr lang="en-US" dirty="0">
                <a:solidFill>
                  <a:schemeClr val="tx1"/>
                </a:solidFill>
              </a:rPr>
              <a:t> </a:t>
            </a:r>
            <a:r>
              <a:rPr lang="en-US" dirty="0" err="1">
                <a:solidFill>
                  <a:schemeClr val="tx1"/>
                </a:solidFill>
              </a:rPr>
              <a:t>chiqindilarining</a:t>
            </a:r>
            <a:r>
              <a:rPr lang="en-US" dirty="0">
                <a:solidFill>
                  <a:schemeClr val="tx1"/>
                </a:solidFill>
              </a:rPr>
              <a:t> </a:t>
            </a:r>
            <a:r>
              <a:rPr lang="en-US" dirty="0" err="1">
                <a:solidFill>
                  <a:schemeClr val="tx1"/>
                </a:solidFill>
              </a:rPr>
              <a:t>yuqori</a:t>
            </a:r>
            <a:r>
              <a:rPr lang="en-US" dirty="0">
                <a:solidFill>
                  <a:schemeClr val="tx1"/>
                </a:solidFill>
              </a:rPr>
              <a:t> </a:t>
            </a:r>
            <a:r>
              <a:rPr lang="en-US" dirty="0" err="1">
                <a:solidFill>
                  <a:schemeClr val="tx1"/>
                </a:solidFill>
              </a:rPr>
              <a:t>darajasi</a:t>
            </a:r>
            <a:r>
              <a:rPr lang="en-US" dirty="0">
                <a:solidFill>
                  <a:schemeClr val="tx1"/>
                </a:solidFill>
              </a:rPr>
              <a:t> </a:t>
            </a:r>
            <a:r>
              <a:rPr lang="en-US" dirty="0" err="1">
                <a:solidFill>
                  <a:schemeClr val="tx1"/>
                </a:solidFill>
              </a:rPr>
              <a:t>kabi</a:t>
            </a:r>
            <a:r>
              <a:rPr lang="en-US" dirty="0">
                <a:solidFill>
                  <a:schemeClr val="tx1"/>
                </a:solidFill>
              </a:rPr>
              <a:t> </a:t>
            </a:r>
            <a:r>
              <a:rPr lang="en-US" dirty="0" err="1">
                <a:solidFill>
                  <a:schemeClr val="tx1"/>
                </a:solidFill>
              </a:rPr>
              <a:t>bir</a:t>
            </a:r>
            <a:r>
              <a:rPr lang="en-US" dirty="0">
                <a:solidFill>
                  <a:schemeClr val="tx1"/>
                </a:solidFill>
              </a:rPr>
              <a:t> </a:t>
            </a:r>
            <a:r>
              <a:rPr lang="en-US" dirty="0" err="1">
                <a:solidFill>
                  <a:schemeClr val="tx1"/>
                </a:solidFill>
              </a:rPr>
              <a:t>qator</a:t>
            </a:r>
            <a:r>
              <a:rPr lang="en-US" dirty="0">
                <a:solidFill>
                  <a:schemeClr val="tx1"/>
                </a:solidFill>
              </a:rPr>
              <a:t> </a:t>
            </a:r>
            <a:r>
              <a:rPr lang="en-US" dirty="0" err="1">
                <a:solidFill>
                  <a:schemeClr val="tx1"/>
                </a:solidFill>
              </a:rPr>
              <a:t>salbiy</a:t>
            </a:r>
            <a:r>
              <a:rPr lang="en-US" dirty="0">
                <a:solidFill>
                  <a:schemeClr val="tx1"/>
                </a:solidFill>
              </a:rPr>
              <a:t> </a:t>
            </a:r>
            <a:r>
              <a:rPr lang="en-US" dirty="0" err="1">
                <a:solidFill>
                  <a:schemeClr val="tx1"/>
                </a:solidFill>
              </a:rPr>
              <a:t>tashvishlarni</a:t>
            </a:r>
            <a:r>
              <a:rPr lang="en-US" dirty="0">
                <a:solidFill>
                  <a:schemeClr val="tx1"/>
                </a:solidFill>
              </a:rPr>
              <a:t> </a:t>
            </a:r>
            <a:r>
              <a:rPr lang="en-US" dirty="0" err="1">
                <a:solidFill>
                  <a:schemeClr val="tx1"/>
                </a:solidFill>
              </a:rPr>
              <a:t>keltirib</a:t>
            </a:r>
            <a:r>
              <a:rPr lang="en-US" dirty="0">
                <a:solidFill>
                  <a:schemeClr val="tx1"/>
                </a:solidFill>
              </a:rPr>
              <a:t> </a:t>
            </a:r>
            <a:r>
              <a:rPr lang="en-US" dirty="0" err="1">
                <a:solidFill>
                  <a:schemeClr val="tx1"/>
                </a:solidFill>
              </a:rPr>
              <a:t>chiqaradi</a:t>
            </a:r>
            <a:r>
              <a:rPr lang="en-US" dirty="0">
                <a:solidFill>
                  <a:schemeClr val="tx1"/>
                </a:solidFill>
              </a:rPr>
              <a:t>.</a:t>
            </a:r>
            <a:endParaRPr lang="ru-RU" dirty="0">
              <a:solidFill>
                <a:schemeClr val="tx1"/>
              </a:solidFill>
            </a:endParaRPr>
          </a:p>
          <a:p>
            <a:pPr marL="0" indent="0">
              <a:buNone/>
            </a:pPr>
            <a:endParaRPr lang="ru-RU" dirty="0">
              <a:solidFill>
                <a:schemeClr val="tx1"/>
              </a:solidFill>
            </a:endParaRPr>
          </a:p>
        </p:txBody>
      </p:sp>
      <p:pic>
        <p:nvPicPr>
          <p:cNvPr id="4" name="Рисунок 3" descr="C:\Users\Pilotech\Downloads\transportation (2).png"/>
          <p:cNvPicPr/>
          <p:nvPr/>
        </p:nvPicPr>
        <p:blipFill>
          <a:blip r:embed="rId2">
            <a:extLst>
              <a:ext uri="{28A0092B-C50C-407E-A947-70E740481C1C}">
                <a14:useLocalDpi xmlns:a14="http://schemas.microsoft.com/office/drawing/2010/main" val="0"/>
              </a:ext>
            </a:extLst>
          </a:blip>
          <a:srcRect/>
          <a:stretch>
            <a:fillRect/>
          </a:stretch>
        </p:blipFill>
        <p:spPr bwMode="auto">
          <a:xfrm>
            <a:off x="3323214" y="3756552"/>
            <a:ext cx="3917172" cy="2968625"/>
          </a:xfrm>
          <a:prstGeom prst="rect">
            <a:avLst/>
          </a:prstGeom>
          <a:noFill/>
          <a:ln>
            <a:noFill/>
          </a:ln>
        </p:spPr>
      </p:pic>
    </p:spTree>
    <p:extLst>
      <p:ext uri="{BB962C8B-B14F-4D97-AF65-F5344CB8AC3E}">
        <p14:creationId xmlns:p14="http://schemas.microsoft.com/office/powerpoint/2010/main" val="1872514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a:p>
        </p:txBody>
      </p:sp>
      <p:sp>
        <p:nvSpPr>
          <p:cNvPr id="5" name="Объект 4"/>
          <p:cNvSpPr>
            <a:spLocks noGrp="1"/>
          </p:cNvSpPr>
          <p:nvPr>
            <p:ph idx="1"/>
          </p:nvPr>
        </p:nvSpPr>
        <p:spPr/>
        <p:txBody>
          <a:bodyPr/>
          <a:lstStyle/>
          <a:p>
            <a:endParaRPr lang="ru-RU"/>
          </a:p>
        </p:txBody>
      </p:sp>
      <p:sp>
        <p:nvSpPr>
          <p:cNvPr id="7" name="Прямоугольник 6"/>
          <p:cNvSpPr/>
          <p:nvPr/>
        </p:nvSpPr>
        <p:spPr>
          <a:xfrm>
            <a:off x="969818" y="366143"/>
            <a:ext cx="6096000" cy="5078313"/>
          </a:xfrm>
          <a:prstGeom prst="rect">
            <a:avLst/>
          </a:prstGeom>
        </p:spPr>
        <p:txBody>
          <a:bodyPr>
            <a:spAutoFit/>
          </a:bodyPr>
          <a:lstStyle/>
          <a:p>
            <a:pPr indent="540385" algn="just">
              <a:lnSpc>
                <a:spcPct val="150000"/>
              </a:lnSpc>
              <a:spcBef>
                <a:spcPts val="1200"/>
              </a:spcBef>
              <a:spcAft>
                <a:spcPts val="0"/>
              </a:spcAft>
            </a:pPr>
            <a:r>
              <a:rPr lang="en-US" dirty="0" err="1">
                <a:latin typeface="Times New Roman" panose="02020603050405020304" pitchFamily="18" charset="0"/>
                <a:ea typeface="Times New Roman" panose="02020603050405020304" pitchFamily="18" charset="0"/>
              </a:rPr>
              <a:t>AQSh</a:t>
            </a:r>
            <a:r>
              <a:rPr lang="en-US" dirty="0">
                <a:latin typeface="Times New Roman" panose="02020603050405020304" pitchFamily="18" charset="0"/>
                <a:ea typeface="Times New Roman" panose="02020603050405020304" pitchFamily="18" charset="0"/>
              </a:rPr>
              <a:t> Transport </a:t>
            </a:r>
            <a:r>
              <a:rPr lang="en-US" dirty="0" err="1">
                <a:latin typeface="Times New Roman" panose="02020603050405020304" pitchFamily="18" charset="0"/>
                <a:ea typeface="Times New Roman" panose="02020603050405020304" pitchFamily="18" charset="0"/>
              </a:rPr>
              <a:t>Departamenti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ma'lumotlariga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ko'ra</a:t>
            </a:r>
            <a:r>
              <a:rPr lang="en-US" dirty="0">
                <a:latin typeface="Times New Roman" panose="02020603050405020304" pitchFamily="18" charset="0"/>
                <a:ea typeface="Times New Roman" panose="02020603050405020304" pitchFamily="18" charset="0"/>
              </a:rPr>
              <a:t>, transport </a:t>
            </a:r>
            <a:r>
              <a:rPr lang="en-US" dirty="0" err="1">
                <a:latin typeface="Times New Roman" panose="02020603050405020304" pitchFamily="18" charset="0"/>
                <a:ea typeface="Times New Roman" panose="02020603050405020304" pitchFamily="18" charset="0"/>
              </a:rPr>
              <a:t>tirbandligi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uchta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asosiy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manbaga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mumkin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Birinchisi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hodisalar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zonalari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yomon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ob-havo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sharoiti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kabi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transportga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ta'sir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qiluvchi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hodisalar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bog'liq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Ikkinchisi</a:t>
            </a:r>
            <a:r>
              <a:rPr lang="en-US" dirty="0">
                <a:latin typeface="Times New Roman" panose="02020603050405020304" pitchFamily="18" charset="0"/>
                <a:ea typeface="Times New Roman" panose="02020603050405020304" pitchFamily="18" charset="0"/>
              </a:rPr>
              <a:t> transport </a:t>
            </a:r>
            <a:r>
              <a:rPr lang="en-US" dirty="0" err="1">
                <a:latin typeface="Times New Roman" panose="02020603050405020304" pitchFamily="18" charset="0"/>
                <a:ea typeface="Times New Roman" panose="02020603050405020304" pitchFamily="18" charset="0"/>
              </a:rPr>
              <a:t>talabi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bog'liq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oddiy</a:t>
            </a:r>
            <a:r>
              <a:rPr lang="en-US" dirty="0">
                <a:latin typeface="Times New Roman" panose="02020603050405020304" pitchFamily="18" charset="0"/>
                <a:ea typeface="Times New Roman" panose="02020603050405020304" pitchFamily="18" charset="0"/>
              </a:rPr>
              <a:t> transport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maxsus</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hodisalardagi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tebranishlarni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anglatadi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Oxirgi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manba</a:t>
            </a:r>
            <a:r>
              <a:rPr lang="en-US" dirty="0">
                <a:latin typeface="Times New Roman" panose="02020603050405020304" pitchFamily="18" charset="0"/>
                <a:ea typeface="Times New Roman" panose="02020603050405020304" pitchFamily="18" charset="0"/>
              </a:rPr>
              <a:t> transport </a:t>
            </a:r>
            <a:r>
              <a:rPr lang="en-US" dirty="0" err="1">
                <a:latin typeface="Times New Roman" panose="02020603050405020304" pitchFamily="18" charset="0"/>
                <a:ea typeface="Times New Roman" panose="02020603050405020304" pitchFamily="18" charset="0"/>
              </a:rPr>
              <a:t>infratuzilmasi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bo'lib</a:t>
            </a:r>
            <a:r>
              <a:rPr lang="en-US" dirty="0">
                <a:latin typeface="Times New Roman" panose="02020603050405020304" pitchFamily="18" charset="0"/>
                <a:ea typeface="Times New Roman" panose="02020603050405020304" pitchFamily="18" charset="0"/>
              </a:rPr>
              <a:t>, u </a:t>
            </a:r>
            <a:r>
              <a:rPr lang="en-US" dirty="0" err="1">
                <a:latin typeface="Times New Roman" panose="02020603050405020304" pitchFamily="18" charset="0"/>
                <a:ea typeface="Times New Roman" panose="02020603050405020304" pitchFamily="18" charset="0"/>
              </a:rPr>
              <a:t>harakatni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boshqarish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moslamalari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jismoniy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to'siqlarni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ifodalaydi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Bundan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tashqari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ushbu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to'siqlar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umumiy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tirbandlikning</a:t>
            </a:r>
            <a:r>
              <a:rPr lang="en-US" dirty="0">
                <a:latin typeface="Times New Roman" panose="02020603050405020304" pitchFamily="18" charset="0"/>
                <a:ea typeface="Times New Roman" panose="02020603050405020304" pitchFamily="18" charset="0"/>
              </a:rPr>
              <a:t> 40% </a:t>
            </a:r>
            <a:r>
              <a:rPr lang="en-US" dirty="0" err="1">
                <a:latin typeface="Times New Roman" panose="02020603050405020304" pitchFamily="18" charset="0"/>
                <a:ea typeface="Times New Roman" panose="02020603050405020304" pitchFamily="18" charset="0"/>
              </a:rPr>
              <a:t>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sabab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undan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keyin</a:t>
            </a:r>
            <a:r>
              <a:rPr lang="en-US" dirty="0">
                <a:latin typeface="Times New Roman" panose="02020603050405020304" pitchFamily="18" charset="0"/>
                <a:ea typeface="Times New Roman" panose="02020603050405020304" pitchFamily="18" charset="0"/>
              </a:rPr>
              <a:t> 25% transport </a:t>
            </a:r>
            <a:r>
              <a:rPr lang="en-US" dirty="0" err="1">
                <a:latin typeface="Times New Roman" panose="02020603050405020304" pitchFamily="18" charset="0"/>
                <a:ea typeface="Times New Roman" panose="02020603050405020304" pitchFamily="18" charset="0"/>
              </a:rPr>
              <a:t>hodisalari</a:t>
            </a:r>
            <a:r>
              <a:rPr lang="en-US" dirty="0">
                <a:latin typeface="Times New Roman" panose="02020603050405020304" pitchFamily="18" charset="0"/>
                <a:ea typeface="Times New Roman" panose="02020603050405020304" pitchFamily="18" charset="0"/>
              </a:rPr>
              <a:t>, 15% </a:t>
            </a:r>
            <a:r>
              <a:rPr lang="en-US" dirty="0" err="1">
                <a:latin typeface="Times New Roman" panose="02020603050405020304" pitchFamily="18" charset="0"/>
                <a:ea typeface="Times New Roman" panose="02020603050405020304" pitchFamily="18" charset="0"/>
              </a:rPr>
              <a:t>yomon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ob-havo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sharoiti</a:t>
            </a:r>
            <a:r>
              <a:rPr lang="en-US" dirty="0">
                <a:latin typeface="Times New Roman" panose="02020603050405020304" pitchFamily="18" charset="0"/>
                <a:ea typeface="Times New Roman" panose="02020603050405020304" pitchFamily="18" charset="0"/>
              </a:rPr>
              <a:t>, 10% </a:t>
            </a:r>
            <a:r>
              <a:rPr lang="en-US" dirty="0" err="1">
                <a:latin typeface="Times New Roman" panose="02020603050405020304" pitchFamily="18" charset="0"/>
                <a:ea typeface="Times New Roman" panose="02020603050405020304" pitchFamily="18" charset="0"/>
              </a:rPr>
              <a:t>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zonalari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svetoforning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noto'g'ri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vaqti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maxsus</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tadbirlar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biriga</a:t>
            </a:r>
            <a:r>
              <a:rPr lang="en-US" dirty="0">
                <a:latin typeface="Times New Roman" panose="02020603050405020304" pitchFamily="18" charset="0"/>
                <a:ea typeface="Times New Roman" panose="02020603050405020304" pitchFamily="18" charset="0"/>
              </a:rPr>
              <a:t> 5%.</a:t>
            </a:r>
            <a:endParaRPr lang="ru-RU" sz="1600" dirty="0">
              <a:effectLst/>
              <a:latin typeface="Times New Roman" panose="02020603050405020304" pitchFamily="18" charset="0"/>
              <a:ea typeface="Times New Roman" panose="02020603050405020304" pitchFamily="18" charset="0"/>
            </a:endParaRPr>
          </a:p>
        </p:txBody>
      </p:sp>
      <p:pic>
        <p:nvPicPr>
          <p:cNvPr id="8" name="Рисунок 7" descr="C:\Users\Pilotech\Downloads\road.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82487" y="557644"/>
            <a:ext cx="3655826" cy="4288675"/>
          </a:xfrm>
          <a:prstGeom prst="rect">
            <a:avLst/>
          </a:prstGeom>
          <a:noFill/>
          <a:ln>
            <a:noFill/>
          </a:ln>
        </p:spPr>
      </p:pic>
    </p:spTree>
    <p:extLst>
      <p:ext uri="{BB962C8B-B14F-4D97-AF65-F5344CB8AC3E}">
        <p14:creationId xmlns:p14="http://schemas.microsoft.com/office/powerpoint/2010/main" val="7828841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7" name="Объект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2284" y="652549"/>
            <a:ext cx="3614738" cy="3614738"/>
          </a:xfrm>
        </p:spPr>
      </p:pic>
      <p:sp>
        <p:nvSpPr>
          <p:cNvPr id="6" name="Прямоугольник 5"/>
          <p:cNvSpPr/>
          <p:nvPr/>
        </p:nvSpPr>
        <p:spPr>
          <a:xfrm>
            <a:off x="4763193" y="38923"/>
            <a:ext cx="6550430" cy="5955476"/>
          </a:xfrm>
          <a:prstGeom prst="rect">
            <a:avLst/>
          </a:prstGeom>
        </p:spPr>
        <p:txBody>
          <a:bodyPr wrap="square">
            <a:spAutoFit/>
          </a:bodyPr>
          <a:lstStyle/>
          <a:p>
            <a:pPr indent="540385" algn="ctr">
              <a:lnSpc>
                <a:spcPct val="150000"/>
              </a:lnSpc>
              <a:spcBef>
                <a:spcPts val="1200"/>
              </a:spcBef>
              <a:spcAft>
                <a:spcPts val="0"/>
              </a:spcAft>
            </a:pPr>
            <a:r>
              <a:rPr lang="en-US" b="1" dirty="0">
                <a:latin typeface="Times New Roman" panose="02020603050405020304" pitchFamily="18" charset="0"/>
                <a:ea typeface="Times New Roman" panose="02020603050405020304" pitchFamily="18" charset="0"/>
              </a:rPr>
              <a:t>3.</a:t>
            </a:r>
            <a:r>
              <a:rPr lang="uz-Cyrl-UZ" b="1" dirty="0">
                <a:latin typeface="Times New Roman" panose="02020603050405020304" pitchFamily="18" charset="0"/>
                <a:ea typeface="Times New Roman" panose="02020603050405020304" pitchFamily="18" charset="0"/>
              </a:rPr>
              <a:t>3.</a:t>
            </a:r>
            <a:r>
              <a:rPr lang="en-US" b="1" dirty="0" err="1">
                <a:latin typeface="Times New Roman" panose="02020603050405020304" pitchFamily="18" charset="0"/>
                <a:ea typeface="Times New Roman" panose="02020603050405020304" pitchFamily="18" charset="0"/>
              </a:rPr>
              <a:t>Ayni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talablarga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rioya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qilmagan</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hollarda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passajirlar</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toshish</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marshrutlarida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avtobuslar</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xarakatini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to’xtatish</a:t>
            </a:r>
            <a:r>
              <a:rPr lang="en-US" b="1" dirty="0">
                <a:latin typeface="Times New Roman" panose="02020603050405020304" pitchFamily="18" charset="0"/>
                <a:ea typeface="Times New Roman" panose="02020603050405020304" pitchFamily="18" charset="0"/>
              </a:rPr>
              <a:t> </a:t>
            </a:r>
            <a:r>
              <a:rPr lang="uz-Cyrl-UZ" b="1" dirty="0">
                <a:latin typeface="Times New Roman" panose="02020603050405020304" pitchFamily="18" charset="0"/>
                <a:ea typeface="Times New Roman" panose="02020603050405020304" pitchFamily="18" charset="0"/>
              </a:rPr>
              <a:t>shartlari</a:t>
            </a:r>
            <a:endParaRPr lang="ru-RU" sz="1600" dirty="0">
              <a:latin typeface="Times New Roman" panose="02020603050405020304" pitchFamily="18" charset="0"/>
              <a:ea typeface="Times New Roman" panose="02020603050405020304" pitchFamily="18" charset="0"/>
            </a:endParaRPr>
          </a:p>
          <a:p>
            <a:pPr indent="540385" algn="ctr">
              <a:lnSpc>
                <a:spcPct val="150000"/>
              </a:lnSpc>
              <a:spcBef>
                <a:spcPts val="1200"/>
              </a:spcBef>
              <a:spcAft>
                <a:spcPts val="0"/>
              </a:spcAft>
            </a:pPr>
            <a:r>
              <a:rPr lang="en-US" b="1"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indent="540385" algn="just">
              <a:lnSpc>
                <a:spcPct val="150000"/>
              </a:lnSpc>
              <a:spcBef>
                <a:spcPts val="1200"/>
              </a:spcBef>
              <a:spcAft>
                <a:spcPts val="0"/>
              </a:spcAft>
            </a:pPr>
            <a:r>
              <a:rPr lang="en-US" b="1"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Avtobus</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marshrutlari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tashkil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etilgan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avtomobil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yo’llari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shahar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tuman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ko’chalari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harakat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xavfsizligini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muntazam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ta’minlashi</a:t>
            </a:r>
            <a:r>
              <a:rPr lang="en-US" dirty="0">
                <a:latin typeface="Times New Roman" panose="02020603050405020304" pitchFamily="18" charset="0"/>
                <a:ea typeface="Times New Roman" panose="02020603050405020304" pitchFamily="18" charset="0"/>
              </a:rPr>
              <a:t>, transport </a:t>
            </a:r>
            <a:r>
              <a:rPr lang="en-US" dirty="0" err="1">
                <a:latin typeface="Times New Roman" panose="02020603050405020304" pitchFamily="18" charset="0"/>
                <a:ea typeface="Times New Roman" panose="02020603050405020304" pitchFamily="18" charset="0"/>
              </a:rPr>
              <a:t>vositalaridan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samarali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foydalanish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haydovchilar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zarur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shart-sharoitlarga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lozim</a:t>
            </a:r>
            <a:r>
              <a:rPr lang="en-US" dirty="0">
                <a:latin typeface="Times New Roman" panose="02020603050405020304" pitchFamily="18" charset="0"/>
                <a:ea typeface="Times New Roman" panose="02020603050405020304" pitchFamily="18" charset="0"/>
              </a:rPr>
              <a:t>. Agar </a:t>
            </a:r>
            <a:r>
              <a:rPr lang="en-US" dirty="0" err="1">
                <a:latin typeface="Times New Roman" panose="02020603050405020304" pitchFamily="18" charset="0"/>
                <a:ea typeface="Times New Roman" panose="02020603050405020304" pitchFamily="18" charset="0"/>
              </a:rPr>
              <a:t>yuqorida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keltirilgan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shartlar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bajarilmasa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yo’lovchi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tashuvchi</a:t>
            </a:r>
            <a:r>
              <a:rPr lang="en-US" dirty="0">
                <a:latin typeface="Times New Roman" panose="02020603050405020304" pitchFamily="18" charset="0"/>
                <a:ea typeface="Times New Roman" panose="02020603050405020304" pitchFamily="18" charset="0"/>
              </a:rPr>
              <a:t> transport </a:t>
            </a:r>
            <a:r>
              <a:rPr lang="en-US" dirty="0" err="1">
                <a:latin typeface="Times New Roman" panose="02020603050405020304" pitchFamily="18" charset="0"/>
                <a:ea typeface="Times New Roman" panose="02020603050405020304" pitchFamily="18" charset="0"/>
              </a:rPr>
              <a:t>vositalari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harakati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to’xtatib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qo’yiladi</a:t>
            </a:r>
            <a:r>
              <a:rPr lang="en-US"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indent="540385" algn="just">
              <a:lnSpc>
                <a:spcPct val="150000"/>
              </a:lnSpc>
              <a:spcBef>
                <a:spcPts val="1200"/>
              </a:spcBef>
              <a:spcAft>
                <a:spcPts val="0"/>
              </a:spcAft>
            </a:pP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inshootlarining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harakat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xavfsizligi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talablariga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muvofiqligi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tashkilotlari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avtotransport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korxonalari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hamda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davlat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avtomobil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nazorati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xodimlari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tomonidan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birgalikda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aniqlanadi</a:t>
            </a:r>
            <a:r>
              <a:rPr lang="en-US" dirty="0">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229745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501332" y="137160"/>
            <a:ext cx="11543810" cy="3121429"/>
          </a:xfrm>
        </p:spPr>
        <p:txBody>
          <a:bodyPr>
            <a:normAutofit lnSpcReduction="10000"/>
          </a:bodyPr>
          <a:lstStyle/>
          <a:p>
            <a:r>
              <a:rPr lang="en-US" dirty="0" err="1"/>
              <a:t>Yo’lovchilar</a:t>
            </a:r>
            <a:r>
              <a:rPr lang="en-US" dirty="0"/>
              <a:t> </a:t>
            </a:r>
            <a:r>
              <a:rPr lang="en-US" dirty="0" err="1"/>
              <a:t>tashuvchi</a:t>
            </a:r>
            <a:r>
              <a:rPr lang="en-US" dirty="0"/>
              <a:t>  transport </a:t>
            </a:r>
            <a:r>
              <a:rPr lang="en-US" dirty="0" err="1"/>
              <a:t>vositalari</a:t>
            </a:r>
            <a:r>
              <a:rPr lang="en-US" dirty="0"/>
              <a:t> </a:t>
            </a:r>
            <a:r>
              <a:rPr lang="en-US" dirty="0" err="1"/>
              <a:t>harakati</a:t>
            </a:r>
            <a:r>
              <a:rPr lang="en-US" dirty="0"/>
              <a:t> </a:t>
            </a:r>
            <a:r>
              <a:rPr lang="en-US" dirty="0" err="1"/>
              <a:t>quydagi</a:t>
            </a:r>
            <a:r>
              <a:rPr lang="en-US" dirty="0"/>
              <a:t> </a:t>
            </a:r>
            <a:r>
              <a:rPr lang="en-US" dirty="0" err="1"/>
              <a:t>sharoitlarda</a:t>
            </a:r>
            <a:r>
              <a:rPr lang="en-US" dirty="0"/>
              <a:t> </a:t>
            </a:r>
            <a:r>
              <a:rPr lang="en-US" dirty="0" err="1"/>
              <a:t>butunlay</a:t>
            </a:r>
            <a:r>
              <a:rPr lang="en-US" dirty="0"/>
              <a:t> </a:t>
            </a:r>
            <a:r>
              <a:rPr lang="en-US" dirty="0" err="1"/>
              <a:t>to’xtatilishi</a:t>
            </a:r>
            <a:r>
              <a:rPr lang="en-US" dirty="0"/>
              <a:t> </a:t>
            </a:r>
            <a:r>
              <a:rPr lang="en-US" dirty="0" err="1"/>
              <a:t>yoki</a:t>
            </a:r>
            <a:r>
              <a:rPr lang="en-US" dirty="0"/>
              <a:t> </a:t>
            </a:r>
            <a:r>
              <a:rPr lang="en-US" dirty="0" err="1"/>
              <a:t>qisman</a:t>
            </a:r>
            <a:r>
              <a:rPr lang="en-US" dirty="0"/>
              <a:t> </a:t>
            </a:r>
            <a:r>
              <a:rPr lang="en-US" dirty="0" err="1"/>
              <a:t>chegaralanishi</a:t>
            </a:r>
            <a:r>
              <a:rPr lang="en-US" dirty="0"/>
              <a:t> </a:t>
            </a:r>
            <a:r>
              <a:rPr lang="en-US" dirty="0" err="1"/>
              <a:t>mumkun</a:t>
            </a:r>
            <a:r>
              <a:rPr lang="en-US" dirty="0"/>
              <a:t>:</a:t>
            </a:r>
            <a:endParaRPr lang="ru-RU" dirty="0"/>
          </a:p>
          <a:p>
            <a:r>
              <a:rPr lang="en-US" dirty="0"/>
              <a:t>	-</a:t>
            </a:r>
            <a:r>
              <a:rPr lang="en-US" dirty="0" err="1"/>
              <a:t>harakatga</a:t>
            </a:r>
            <a:r>
              <a:rPr lang="en-US" dirty="0"/>
              <a:t> </a:t>
            </a:r>
            <a:r>
              <a:rPr lang="en-US" dirty="0" err="1"/>
              <a:t>xavf</a:t>
            </a:r>
            <a:r>
              <a:rPr lang="en-US" dirty="0"/>
              <a:t> </a:t>
            </a:r>
            <a:r>
              <a:rPr lang="en-US" dirty="0" err="1"/>
              <a:t>tug’diruvchi</a:t>
            </a:r>
            <a:r>
              <a:rPr lang="en-US" dirty="0"/>
              <a:t> </a:t>
            </a:r>
            <a:r>
              <a:rPr lang="en-US" dirty="0" err="1"/>
              <a:t>hollarda</a:t>
            </a:r>
            <a:r>
              <a:rPr lang="en-US" dirty="0"/>
              <a:t> </a:t>
            </a:r>
            <a:r>
              <a:rPr lang="en-US" dirty="0" err="1"/>
              <a:t>yoki</a:t>
            </a:r>
            <a:r>
              <a:rPr lang="en-US" dirty="0"/>
              <a:t> </a:t>
            </a:r>
            <a:r>
              <a:rPr lang="en-US" dirty="0" err="1"/>
              <a:t>yo’l</a:t>
            </a:r>
            <a:r>
              <a:rPr lang="en-US" dirty="0"/>
              <a:t>- </a:t>
            </a:r>
            <a:r>
              <a:rPr lang="en-US" dirty="0" err="1"/>
              <a:t>iqlim</a:t>
            </a:r>
            <a:r>
              <a:rPr lang="en-US" dirty="0"/>
              <a:t> </a:t>
            </a:r>
            <a:r>
              <a:rPr lang="en-US" dirty="0" err="1"/>
              <a:t>sharoiti</a:t>
            </a:r>
            <a:r>
              <a:rPr lang="en-US" dirty="0"/>
              <a:t> </a:t>
            </a:r>
            <a:r>
              <a:rPr lang="en-US" dirty="0" err="1"/>
              <a:t>keskin</a:t>
            </a:r>
            <a:r>
              <a:rPr lang="en-US" dirty="0"/>
              <a:t> </a:t>
            </a:r>
            <a:r>
              <a:rPr lang="en-US" dirty="0" err="1"/>
              <a:t>o’zgarganda</a:t>
            </a:r>
            <a:r>
              <a:rPr lang="en-US" dirty="0"/>
              <a:t> ( </a:t>
            </a:r>
            <a:r>
              <a:rPr lang="en-US" dirty="0" err="1"/>
              <a:t>vaqtincha</a:t>
            </a:r>
            <a:r>
              <a:rPr lang="en-US" dirty="0"/>
              <a:t>);</a:t>
            </a:r>
            <a:endParaRPr lang="ru-RU" dirty="0"/>
          </a:p>
          <a:p>
            <a:r>
              <a:rPr lang="en-US" dirty="0"/>
              <a:t>	-agar </a:t>
            </a:r>
            <a:r>
              <a:rPr lang="en-US" dirty="0" err="1"/>
              <a:t>marshrutdagi</a:t>
            </a:r>
            <a:r>
              <a:rPr lang="en-US" dirty="0"/>
              <a:t> </a:t>
            </a:r>
            <a:r>
              <a:rPr lang="en-US" dirty="0" err="1"/>
              <a:t>yo’l</a:t>
            </a:r>
            <a:r>
              <a:rPr lang="en-US" dirty="0"/>
              <a:t> </a:t>
            </a:r>
            <a:r>
              <a:rPr lang="en-US" dirty="0" err="1"/>
              <a:t>sharoitlari</a:t>
            </a:r>
            <a:r>
              <a:rPr lang="en-US" dirty="0"/>
              <a:t> </a:t>
            </a:r>
            <a:r>
              <a:rPr lang="en-US" dirty="0" err="1"/>
              <a:t>keskin</a:t>
            </a:r>
            <a:r>
              <a:rPr lang="en-US" dirty="0"/>
              <a:t> </a:t>
            </a:r>
            <a:r>
              <a:rPr lang="en-US" dirty="0" err="1"/>
              <a:t>yomonlashsa</a:t>
            </a:r>
            <a:r>
              <a:rPr lang="en-US" dirty="0"/>
              <a:t> </a:t>
            </a:r>
            <a:r>
              <a:rPr lang="en-US" dirty="0" err="1"/>
              <a:t>va</a:t>
            </a:r>
            <a:r>
              <a:rPr lang="en-US" dirty="0"/>
              <a:t> </a:t>
            </a:r>
            <a:r>
              <a:rPr lang="en-US" dirty="0" err="1"/>
              <a:t>harakat</a:t>
            </a:r>
            <a:r>
              <a:rPr lang="en-US" dirty="0"/>
              <a:t> </a:t>
            </a:r>
            <a:r>
              <a:rPr lang="en-US" dirty="0" err="1"/>
              <a:t>xavfsizligiga</a:t>
            </a:r>
            <a:r>
              <a:rPr lang="en-US" dirty="0"/>
              <a:t> </a:t>
            </a:r>
            <a:r>
              <a:rPr lang="en-US" dirty="0" err="1"/>
              <a:t>qaratilgan</a:t>
            </a:r>
            <a:r>
              <a:rPr lang="en-US" dirty="0"/>
              <a:t> </a:t>
            </a:r>
            <a:r>
              <a:rPr lang="en-US" dirty="0" err="1"/>
              <a:t>choralar</a:t>
            </a:r>
            <a:r>
              <a:rPr lang="en-US" dirty="0"/>
              <a:t> </a:t>
            </a:r>
            <a:r>
              <a:rPr lang="en-US" dirty="0" err="1"/>
              <a:t>ko’rish</a:t>
            </a:r>
            <a:r>
              <a:rPr lang="en-US" dirty="0"/>
              <a:t> </a:t>
            </a:r>
            <a:r>
              <a:rPr lang="en-US" dirty="0" err="1"/>
              <a:t>imkoni</a:t>
            </a:r>
            <a:r>
              <a:rPr lang="en-US" dirty="0"/>
              <a:t> </a:t>
            </a:r>
            <a:r>
              <a:rPr lang="en-US" dirty="0" err="1"/>
              <a:t>bo’lmasa</a:t>
            </a:r>
            <a:r>
              <a:rPr lang="en-US" dirty="0"/>
              <a:t> </a:t>
            </a:r>
            <a:r>
              <a:rPr lang="en-US" dirty="0" err="1"/>
              <a:t>hamda</a:t>
            </a:r>
            <a:r>
              <a:rPr lang="en-US" dirty="0"/>
              <a:t>  </a:t>
            </a:r>
            <a:r>
              <a:rPr lang="en-US" dirty="0" err="1"/>
              <a:t>yo’l</a:t>
            </a:r>
            <a:r>
              <a:rPr lang="en-US" dirty="0"/>
              <a:t> </a:t>
            </a:r>
            <a:r>
              <a:rPr lang="en-US" dirty="0" err="1"/>
              <a:t>sharoitlarini</a:t>
            </a:r>
            <a:r>
              <a:rPr lang="en-US" dirty="0"/>
              <a:t> </a:t>
            </a:r>
            <a:r>
              <a:rPr lang="en-US" dirty="0" err="1"/>
              <a:t>tekshiruv</a:t>
            </a:r>
            <a:r>
              <a:rPr lang="en-US" dirty="0"/>
              <a:t> </a:t>
            </a:r>
            <a:r>
              <a:rPr lang="en-US" dirty="0" err="1"/>
              <a:t>dalolatnomasida</a:t>
            </a:r>
            <a:r>
              <a:rPr lang="en-US" dirty="0"/>
              <a:t> </a:t>
            </a:r>
            <a:r>
              <a:rPr lang="en-US" dirty="0" err="1"/>
              <a:t>ko’rsatilgan</a:t>
            </a:r>
            <a:r>
              <a:rPr lang="en-US" dirty="0"/>
              <a:t> </a:t>
            </a:r>
            <a:r>
              <a:rPr lang="en-US" dirty="0" err="1"/>
              <a:t>harakatga</a:t>
            </a:r>
            <a:r>
              <a:rPr lang="en-US" dirty="0"/>
              <a:t> </a:t>
            </a:r>
            <a:r>
              <a:rPr lang="en-US" dirty="0" err="1"/>
              <a:t>xavf</a:t>
            </a:r>
            <a:r>
              <a:rPr lang="en-US" dirty="0"/>
              <a:t> </a:t>
            </a:r>
            <a:r>
              <a:rPr lang="en-US" dirty="0" err="1"/>
              <a:t>tug’diruvchi</a:t>
            </a:r>
            <a:r>
              <a:rPr lang="en-US" dirty="0"/>
              <a:t> </a:t>
            </a:r>
            <a:r>
              <a:rPr lang="en-US" dirty="0" err="1"/>
              <a:t>holatlar</a:t>
            </a:r>
            <a:r>
              <a:rPr lang="en-US" dirty="0"/>
              <a:t> </a:t>
            </a:r>
            <a:r>
              <a:rPr lang="en-US" dirty="0" err="1"/>
              <a:t>belgilangan</a:t>
            </a:r>
            <a:r>
              <a:rPr lang="en-US" dirty="0"/>
              <a:t> </a:t>
            </a:r>
            <a:r>
              <a:rPr lang="en-US" dirty="0" err="1"/>
              <a:t>muddatda</a:t>
            </a:r>
            <a:r>
              <a:rPr lang="en-US" dirty="0"/>
              <a:t> </a:t>
            </a:r>
            <a:r>
              <a:rPr lang="en-US" dirty="0" err="1"/>
              <a:t>bajarilmasa</a:t>
            </a:r>
            <a:r>
              <a:rPr lang="en-US" dirty="0"/>
              <a:t>, </a:t>
            </a:r>
            <a:r>
              <a:rPr lang="en-US" dirty="0" err="1"/>
              <a:t>butunlay</a:t>
            </a:r>
            <a:r>
              <a:rPr lang="en-US" dirty="0"/>
              <a:t> </a:t>
            </a:r>
            <a:r>
              <a:rPr lang="en-US" dirty="0" err="1"/>
              <a:t>to’xtatiladi</a:t>
            </a:r>
            <a:r>
              <a:rPr lang="en-US" dirty="0"/>
              <a:t>, </a:t>
            </a:r>
            <a:r>
              <a:rPr lang="en-US" dirty="0" err="1"/>
              <a:t>va</a:t>
            </a:r>
            <a:r>
              <a:rPr lang="en-US" dirty="0"/>
              <a:t> </a:t>
            </a:r>
            <a:r>
              <a:rPr lang="en-US" dirty="0" err="1"/>
              <a:t>zudlik</a:t>
            </a:r>
            <a:r>
              <a:rPr lang="en-US" dirty="0"/>
              <a:t> </a:t>
            </a:r>
            <a:r>
              <a:rPr lang="en-US" dirty="0" err="1"/>
              <a:t>bilan</a:t>
            </a:r>
            <a:r>
              <a:rPr lang="en-US" dirty="0"/>
              <a:t> </a:t>
            </a:r>
            <a:r>
              <a:rPr lang="en-US" dirty="0" err="1"/>
              <a:t>hokimlikka</a:t>
            </a:r>
            <a:r>
              <a:rPr lang="en-US" dirty="0"/>
              <a:t> </a:t>
            </a:r>
            <a:r>
              <a:rPr lang="en-US" dirty="0" err="1"/>
              <a:t>hamda</a:t>
            </a:r>
            <a:r>
              <a:rPr lang="en-US" dirty="0"/>
              <a:t> </a:t>
            </a:r>
            <a:r>
              <a:rPr lang="en-US" dirty="0" err="1"/>
              <a:t>yo’l</a:t>
            </a:r>
            <a:r>
              <a:rPr lang="en-US" dirty="0"/>
              <a:t> </a:t>
            </a:r>
            <a:r>
              <a:rPr lang="en-US" dirty="0" err="1"/>
              <a:t>ekispluatatsiyasiga</a:t>
            </a:r>
            <a:r>
              <a:rPr lang="en-US" dirty="0"/>
              <a:t> </a:t>
            </a:r>
            <a:r>
              <a:rPr lang="en-US" dirty="0" err="1"/>
              <a:t>va</a:t>
            </a:r>
            <a:r>
              <a:rPr lang="en-US" dirty="0"/>
              <a:t> DAN </a:t>
            </a:r>
            <a:r>
              <a:rPr lang="en-US" dirty="0" err="1"/>
              <a:t>xizmatiga</a:t>
            </a:r>
            <a:r>
              <a:rPr lang="en-US" dirty="0"/>
              <a:t> </a:t>
            </a:r>
            <a:r>
              <a:rPr lang="en-US" dirty="0" err="1"/>
              <a:t>axborot</a:t>
            </a:r>
            <a:r>
              <a:rPr lang="en-US" dirty="0"/>
              <a:t> </a:t>
            </a:r>
            <a:r>
              <a:rPr lang="en-US" dirty="0" err="1"/>
              <a:t>beriladi</a:t>
            </a:r>
            <a:r>
              <a:rPr lang="en-US" dirty="0"/>
              <a:t>. </a:t>
            </a:r>
            <a:endParaRPr lang="ru-RU" dirty="0"/>
          </a:p>
          <a:p>
            <a:endParaRPr lang="ru-RU" dirty="0"/>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39394"/>
          <a:stretch/>
        </p:blipFill>
        <p:spPr>
          <a:xfrm>
            <a:off x="0" y="3832167"/>
            <a:ext cx="12192000" cy="3025832"/>
          </a:xfrm>
          <a:prstGeom prst="rect">
            <a:avLst/>
          </a:prstGeom>
        </p:spPr>
      </p:pic>
      <p:sp>
        <p:nvSpPr>
          <p:cNvPr id="5" name="Прямоугольник 4"/>
          <p:cNvSpPr/>
          <p:nvPr/>
        </p:nvSpPr>
        <p:spPr>
          <a:xfrm>
            <a:off x="1163781" y="3162067"/>
            <a:ext cx="8271164" cy="461665"/>
          </a:xfrm>
          <a:prstGeom prst="rect">
            <a:avLst/>
          </a:prstGeom>
        </p:spPr>
        <p:txBody>
          <a:bodyPr wrap="square">
            <a:spAutoFit/>
          </a:bodyPr>
          <a:lstStyle/>
          <a:p>
            <a:r>
              <a:rPr lang="ru-RU" sz="1200" dirty="0" err="1"/>
              <a:t>Fewings</a:t>
            </a:r>
            <a:r>
              <a:rPr lang="ru-RU" sz="1200" dirty="0"/>
              <a:t> N. (</a:t>
            </a:r>
            <a:r>
              <a:rPr lang="ru-RU" sz="1200" dirty="0" err="1"/>
              <a:t>Published</a:t>
            </a:r>
            <a:r>
              <a:rPr lang="ru-RU" sz="1200" dirty="0"/>
              <a:t> </a:t>
            </a:r>
            <a:r>
              <a:rPr lang="ru-RU" sz="1200" dirty="0" err="1"/>
              <a:t>on</a:t>
            </a:r>
            <a:r>
              <a:rPr lang="ru-RU" sz="1200" dirty="0"/>
              <a:t> </a:t>
            </a:r>
            <a:r>
              <a:rPr lang="ru-RU" sz="1200" dirty="0" err="1"/>
              <a:t>March</a:t>
            </a:r>
            <a:r>
              <a:rPr lang="ru-RU" sz="1200" dirty="0"/>
              <a:t> 9, 2018), </a:t>
            </a:r>
            <a:r>
              <a:rPr lang="ru-RU" sz="1200" dirty="0" err="1"/>
              <a:t>aerial</a:t>
            </a:r>
            <a:r>
              <a:rPr lang="ru-RU" sz="1200" dirty="0"/>
              <a:t> </a:t>
            </a:r>
            <a:r>
              <a:rPr lang="ru-RU" sz="1200" dirty="0" err="1"/>
              <a:t>photography</a:t>
            </a:r>
            <a:r>
              <a:rPr lang="ru-RU" sz="1200" dirty="0"/>
              <a:t> </a:t>
            </a:r>
            <a:r>
              <a:rPr lang="ru-RU" sz="1200" dirty="0" err="1"/>
              <a:t>of</a:t>
            </a:r>
            <a:r>
              <a:rPr lang="ru-RU" sz="1200" dirty="0"/>
              <a:t> </a:t>
            </a:r>
            <a:r>
              <a:rPr lang="ru-RU" sz="1200" dirty="0" err="1"/>
              <a:t>gray</a:t>
            </a:r>
            <a:r>
              <a:rPr lang="ru-RU" sz="1200" dirty="0"/>
              <a:t> </a:t>
            </a:r>
            <a:r>
              <a:rPr lang="ru-RU" sz="1200" dirty="0" err="1"/>
              <a:t>concrete</a:t>
            </a:r>
            <a:r>
              <a:rPr lang="ru-RU" sz="1200" dirty="0"/>
              <a:t> </a:t>
            </a:r>
            <a:r>
              <a:rPr lang="ru-RU" sz="1200" dirty="0" err="1"/>
              <a:t>roads</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https://unsplash.com/photos/br9D5K3UTRQ</a:t>
            </a:r>
          </a:p>
        </p:txBody>
      </p:sp>
    </p:spTree>
    <p:extLst>
      <p:ext uri="{BB962C8B-B14F-4D97-AF65-F5344CB8AC3E}">
        <p14:creationId xmlns:p14="http://schemas.microsoft.com/office/powerpoint/2010/main" val="34328079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948641" y="399934"/>
            <a:ext cx="6464733" cy="5502102"/>
          </a:xfrm>
        </p:spPr>
        <p:txBody>
          <a:bodyPr>
            <a:normAutofit/>
          </a:bodyPr>
          <a:lstStyle/>
          <a:p>
            <a:r>
              <a:rPr lang="en-US" dirty="0" err="1"/>
              <a:t>Yo'llarni</a:t>
            </a:r>
            <a:r>
              <a:rPr lang="en-US" dirty="0"/>
              <a:t> </a:t>
            </a:r>
            <a:r>
              <a:rPr lang="en-US" dirty="0" err="1"/>
              <a:t>tasniflash</a:t>
            </a:r>
            <a:r>
              <a:rPr lang="en-US" dirty="0"/>
              <a:t> </a:t>
            </a:r>
            <a:r>
              <a:rPr lang="en-US" dirty="0" err="1"/>
              <a:t>tizimi</a:t>
            </a:r>
            <a:r>
              <a:rPr lang="en-US" dirty="0"/>
              <a:t> </a:t>
            </a:r>
            <a:r>
              <a:rPr lang="en-US" dirty="0" err="1"/>
              <a:t>har</a:t>
            </a:r>
            <a:r>
              <a:rPr lang="en-US" dirty="0"/>
              <a:t> </a:t>
            </a:r>
            <a:r>
              <a:rPr lang="en-US" dirty="0" err="1"/>
              <a:t>bir</a:t>
            </a:r>
            <a:r>
              <a:rPr lang="en-US" dirty="0"/>
              <a:t> </a:t>
            </a:r>
            <a:r>
              <a:rPr lang="en-US" dirty="0" err="1"/>
              <a:t>yo'l</a:t>
            </a:r>
            <a:r>
              <a:rPr lang="en-US" dirty="0"/>
              <a:t> </a:t>
            </a:r>
            <a:r>
              <a:rPr lang="en-US" dirty="0" err="1"/>
              <a:t>taqdim</a:t>
            </a:r>
            <a:r>
              <a:rPr lang="en-US" dirty="0"/>
              <a:t> </a:t>
            </a:r>
            <a:r>
              <a:rPr lang="en-US" dirty="0" err="1"/>
              <a:t>etishi</a:t>
            </a:r>
            <a:r>
              <a:rPr lang="en-US" dirty="0"/>
              <a:t> </a:t>
            </a:r>
            <a:r>
              <a:rPr lang="en-US" dirty="0" err="1"/>
              <a:t>kerak</a:t>
            </a:r>
            <a:r>
              <a:rPr lang="en-US" dirty="0"/>
              <a:t> </a:t>
            </a:r>
            <a:r>
              <a:rPr lang="en-US" dirty="0" err="1"/>
              <a:t>bo'lgan</a:t>
            </a:r>
            <a:r>
              <a:rPr lang="en-US" dirty="0"/>
              <a:t> </a:t>
            </a:r>
            <a:r>
              <a:rPr lang="en-US" dirty="0" err="1"/>
              <a:t>xizmat</a:t>
            </a:r>
            <a:r>
              <a:rPr lang="en-US" dirty="0"/>
              <a:t> </a:t>
            </a:r>
            <a:r>
              <a:rPr lang="en-US" dirty="0" err="1"/>
              <a:t>turiga</a:t>
            </a:r>
            <a:r>
              <a:rPr lang="en-US" dirty="0"/>
              <a:t> </a:t>
            </a:r>
            <a:r>
              <a:rPr lang="en-US" dirty="0" err="1"/>
              <a:t>qarab</a:t>
            </a:r>
            <a:r>
              <a:rPr lang="en-US" dirty="0"/>
              <a:t> </a:t>
            </a:r>
            <a:r>
              <a:rPr lang="en-US" dirty="0" err="1"/>
              <a:t>yo'llarni</a:t>
            </a:r>
            <a:r>
              <a:rPr lang="en-US" dirty="0"/>
              <a:t> </a:t>
            </a:r>
            <a:r>
              <a:rPr lang="en-US" dirty="0" err="1"/>
              <a:t>turli</a:t>
            </a:r>
            <a:r>
              <a:rPr lang="en-US" dirty="0"/>
              <a:t> </a:t>
            </a:r>
            <a:r>
              <a:rPr lang="en-US" dirty="0" err="1"/>
              <a:t>guruhlar</a:t>
            </a:r>
            <a:r>
              <a:rPr lang="en-US" dirty="0"/>
              <a:t> </a:t>
            </a:r>
            <a:r>
              <a:rPr lang="en-US" dirty="0" err="1"/>
              <a:t>yoki</a:t>
            </a:r>
            <a:r>
              <a:rPr lang="en-US" dirty="0"/>
              <a:t> </a:t>
            </a:r>
            <a:r>
              <a:rPr lang="en-US" dirty="0" err="1"/>
              <a:t>sinflarga</a:t>
            </a:r>
            <a:r>
              <a:rPr lang="en-US" dirty="0"/>
              <a:t> </a:t>
            </a:r>
            <a:r>
              <a:rPr lang="en-US" dirty="0" err="1"/>
              <a:t>ajratadi</a:t>
            </a:r>
            <a:r>
              <a:rPr lang="en-US" dirty="0"/>
              <a:t> </a:t>
            </a:r>
            <a:r>
              <a:rPr lang="en-US" dirty="0" err="1"/>
              <a:t>va</a:t>
            </a:r>
            <a:r>
              <a:rPr lang="en-US" dirty="0"/>
              <a:t> </a:t>
            </a:r>
            <a:r>
              <a:rPr lang="en-US" dirty="0" err="1"/>
              <a:t>toifalarga</a:t>
            </a:r>
            <a:r>
              <a:rPr lang="en-US" dirty="0"/>
              <a:t> </a:t>
            </a:r>
            <a:r>
              <a:rPr lang="en-US" dirty="0" err="1"/>
              <a:t>ajratadi</a:t>
            </a:r>
            <a:r>
              <a:rPr lang="en-US" dirty="0"/>
              <a:t>. </a:t>
            </a:r>
            <a:r>
              <a:rPr lang="en-US" dirty="0" err="1"/>
              <a:t>Yo'llarni</a:t>
            </a:r>
            <a:r>
              <a:rPr lang="en-US" dirty="0"/>
              <a:t> </a:t>
            </a:r>
            <a:r>
              <a:rPr lang="en-US" dirty="0" err="1"/>
              <a:t>tasniflash</a:t>
            </a:r>
            <a:r>
              <a:rPr lang="en-US" dirty="0"/>
              <a:t> </a:t>
            </a:r>
            <a:r>
              <a:rPr lang="en-US" dirty="0" err="1"/>
              <a:t>tizimi</a:t>
            </a:r>
            <a:r>
              <a:rPr lang="en-US" dirty="0"/>
              <a:t> </a:t>
            </a:r>
            <a:r>
              <a:rPr lang="en-US" dirty="0" err="1"/>
              <a:t>har</a:t>
            </a:r>
            <a:r>
              <a:rPr lang="en-US" dirty="0"/>
              <a:t> </a:t>
            </a:r>
            <a:r>
              <a:rPr lang="en-US" dirty="0" err="1"/>
              <a:t>qanday</a:t>
            </a:r>
            <a:r>
              <a:rPr lang="en-US" dirty="0"/>
              <a:t> </a:t>
            </a:r>
            <a:r>
              <a:rPr lang="en-US" dirty="0" err="1"/>
              <a:t>shaharning</a:t>
            </a:r>
            <a:r>
              <a:rPr lang="en-US" dirty="0"/>
              <a:t> </a:t>
            </a:r>
            <a:r>
              <a:rPr lang="en-US" dirty="0" err="1"/>
              <a:t>infratuzilmasini</a:t>
            </a:r>
            <a:r>
              <a:rPr lang="en-US" dirty="0"/>
              <a:t> </a:t>
            </a:r>
            <a:r>
              <a:rPr lang="en-US" dirty="0" err="1"/>
              <a:t>rivojlantirish</a:t>
            </a:r>
            <a:r>
              <a:rPr lang="en-US" dirty="0"/>
              <a:t> </a:t>
            </a:r>
            <a:r>
              <a:rPr lang="en-US" dirty="0" err="1"/>
              <a:t>va</a:t>
            </a:r>
            <a:r>
              <a:rPr lang="en-US" dirty="0"/>
              <a:t> </a:t>
            </a:r>
            <a:r>
              <a:rPr lang="en-US" dirty="0" err="1"/>
              <a:t>harakatni</a:t>
            </a:r>
            <a:r>
              <a:rPr lang="en-US" dirty="0"/>
              <a:t> </a:t>
            </a:r>
            <a:r>
              <a:rPr lang="en-US" dirty="0" err="1"/>
              <a:t>boshqarish</a:t>
            </a:r>
            <a:r>
              <a:rPr lang="en-US" dirty="0"/>
              <a:t> </a:t>
            </a:r>
            <a:r>
              <a:rPr lang="en-US" dirty="0" err="1"/>
              <a:t>uchun</a:t>
            </a:r>
            <a:r>
              <a:rPr lang="en-US" dirty="0"/>
              <a:t> </a:t>
            </a:r>
            <a:r>
              <a:rPr lang="en-US" dirty="0" err="1"/>
              <a:t>asosiy</a:t>
            </a:r>
            <a:r>
              <a:rPr lang="en-US" dirty="0"/>
              <a:t> </a:t>
            </a:r>
            <a:r>
              <a:rPr lang="en-US" dirty="0" err="1"/>
              <a:t>vositadir</a:t>
            </a:r>
            <a:r>
              <a:rPr lang="en-US" dirty="0"/>
              <a:t>. Shu </a:t>
            </a:r>
            <a:r>
              <a:rPr lang="en-US" dirty="0" err="1"/>
              <a:t>kabi</a:t>
            </a:r>
            <a:r>
              <a:rPr lang="en-US" dirty="0"/>
              <a:t> </a:t>
            </a:r>
            <a:r>
              <a:rPr lang="en-US" dirty="0" err="1"/>
              <a:t>funktsiyalarni</a:t>
            </a:r>
            <a:r>
              <a:rPr lang="en-US" dirty="0"/>
              <a:t> </a:t>
            </a:r>
            <a:r>
              <a:rPr lang="en-US" dirty="0" err="1"/>
              <a:t>ta'minlaydigan</a:t>
            </a:r>
            <a:r>
              <a:rPr lang="en-US" dirty="0"/>
              <a:t> </a:t>
            </a:r>
            <a:r>
              <a:rPr lang="en-US" dirty="0" err="1"/>
              <a:t>yo'llarni</a:t>
            </a:r>
            <a:r>
              <a:rPr lang="en-US" dirty="0"/>
              <a:t> </a:t>
            </a:r>
            <a:r>
              <a:rPr lang="en-US" dirty="0" err="1"/>
              <a:t>saralash</a:t>
            </a:r>
            <a:r>
              <a:rPr lang="en-US" dirty="0"/>
              <a:t> </a:t>
            </a:r>
            <a:r>
              <a:rPr lang="en-US" dirty="0" err="1"/>
              <a:t>va</a:t>
            </a:r>
            <a:r>
              <a:rPr lang="en-US" dirty="0"/>
              <a:t> </a:t>
            </a:r>
            <a:r>
              <a:rPr lang="en-US" dirty="0" err="1"/>
              <a:t>guruhlash</a:t>
            </a:r>
            <a:r>
              <a:rPr lang="en-US" dirty="0"/>
              <a:t> </a:t>
            </a:r>
            <a:r>
              <a:rPr lang="en-US" dirty="0" err="1"/>
              <a:t>transportni</a:t>
            </a:r>
            <a:r>
              <a:rPr lang="en-US" dirty="0"/>
              <a:t> </a:t>
            </a:r>
            <a:r>
              <a:rPr lang="en-US" dirty="0" err="1"/>
              <a:t>rejalashtirish</a:t>
            </a:r>
            <a:r>
              <a:rPr lang="en-US" dirty="0"/>
              <a:t>, </a:t>
            </a:r>
            <a:r>
              <a:rPr lang="en-US" dirty="0" err="1"/>
              <a:t>yo'l</a:t>
            </a:r>
            <a:r>
              <a:rPr lang="en-US" dirty="0"/>
              <a:t> </a:t>
            </a:r>
            <a:r>
              <a:rPr lang="en-US" dirty="0" err="1"/>
              <a:t>infratuzilmasini</a:t>
            </a:r>
            <a:r>
              <a:rPr lang="en-US" dirty="0"/>
              <a:t> </a:t>
            </a:r>
            <a:r>
              <a:rPr lang="en-US" dirty="0" err="1"/>
              <a:t>loyihalash</a:t>
            </a:r>
            <a:r>
              <a:rPr lang="en-US" dirty="0"/>
              <a:t> </a:t>
            </a:r>
            <a:r>
              <a:rPr lang="en-US" dirty="0" err="1"/>
              <a:t>va</a:t>
            </a:r>
            <a:r>
              <a:rPr lang="en-US" dirty="0"/>
              <a:t> </a:t>
            </a:r>
            <a:r>
              <a:rPr lang="en-US" dirty="0" err="1"/>
              <a:t>ta'mirlash</a:t>
            </a:r>
            <a:r>
              <a:rPr lang="en-US" dirty="0"/>
              <a:t> </a:t>
            </a:r>
            <a:r>
              <a:rPr lang="en-US" dirty="0" err="1"/>
              <a:t>va</a:t>
            </a:r>
            <a:r>
              <a:rPr lang="en-US" dirty="0"/>
              <a:t> </a:t>
            </a:r>
            <a:r>
              <a:rPr lang="en-US" dirty="0" err="1"/>
              <a:t>boshqa</a:t>
            </a:r>
            <a:r>
              <a:rPr lang="en-US" dirty="0"/>
              <a:t> transport </a:t>
            </a:r>
            <a:r>
              <a:rPr lang="en-US" dirty="0" err="1"/>
              <a:t>operatsiyalarini</a:t>
            </a:r>
            <a:r>
              <a:rPr lang="en-US" dirty="0"/>
              <a:t> </a:t>
            </a:r>
            <a:r>
              <a:rPr lang="en-US" dirty="0" err="1"/>
              <a:t>yaxshilashga</a:t>
            </a:r>
            <a:r>
              <a:rPr lang="en-US" dirty="0"/>
              <a:t> </a:t>
            </a:r>
            <a:r>
              <a:rPr lang="en-US" dirty="0" err="1"/>
              <a:t>yordam</a:t>
            </a:r>
            <a:r>
              <a:rPr lang="en-US" dirty="0"/>
              <a:t> </a:t>
            </a:r>
            <a:r>
              <a:rPr lang="en-US" dirty="0" err="1"/>
              <a:t>beradi</a:t>
            </a:r>
            <a:r>
              <a:rPr lang="en-US" dirty="0"/>
              <a:t>.</a:t>
            </a:r>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573588" cy="6858000"/>
          </a:xfrm>
          <a:prstGeom prst="rect">
            <a:avLst/>
          </a:prstGeom>
        </p:spPr>
      </p:pic>
      <p:sp>
        <p:nvSpPr>
          <p:cNvPr id="5" name="Прямоугольник 4"/>
          <p:cNvSpPr/>
          <p:nvPr/>
        </p:nvSpPr>
        <p:spPr>
          <a:xfrm>
            <a:off x="5255095" y="6078974"/>
            <a:ext cx="6795450" cy="415498"/>
          </a:xfrm>
          <a:prstGeom prst="rect">
            <a:avLst/>
          </a:prstGeom>
        </p:spPr>
        <p:txBody>
          <a:bodyPr wrap="none">
            <a:spAutoFit/>
          </a:bodyPr>
          <a:lstStyle/>
          <a:p>
            <a:r>
              <a:rPr lang="en-US" sz="1050" dirty="0" err="1"/>
              <a:t>Ruiter</a:t>
            </a:r>
            <a:r>
              <a:rPr lang="en-US" sz="1050" dirty="0"/>
              <a:t> C. (Published on March 22, 2021). Sunset on Semi Truck. Free to use under the </a:t>
            </a:r>
            <a:r>
              <a:rPr lang="en-US" sz="1050" dirty="0" err="1"/>
              <a:t>Unsplash</a:t>
            </a:r>
            <a:r>
              <a:rPr lang="en-US" sz="1050" dirty="0"/>
              <a:t> License. </a:t>
            </a:r>
          </a:p>
          <a:p>
            <a:r>
              <a:rPr lang="en-US" sz="1050" dirty="0"/>
              <a:t>https://unsplash.com/photos/EmEQ6kK_5P0</a:t>
            </a:r>
            <a:endParaRPr lang="ru-RU" sz="1050" dirty="0"/>
          </a:p>
        </p:txBody>
      </p:sp>
    </p:spTree>
    <p:extLst>
      <p:ext uri="{BB962C8B-B14F-4D97-AF65-F5344CB8AC3E}">
        <p14:creationId xmlns:p14="http://schemas.microsoft.com/office/powerpoint/2010/main" val="38250039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Объект 4"/>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b="41243"/>
          <a:stretch/>
        </p:blipFill>
        <p:spPr>
          <a:xfrm>
            <a:off x="0" y="3616036"/>
            <a:ext cx="12192000" cy="3241964"/>
          </a:xfrm>
        </p:spPr>
      </p:pic>
      <p:sp>
        <p:nvSpPr>
          <p:cNvPr id="4" name="Прямоугольник 3"/>
          <p:cNvSpPr/>
          <p:nvPr/>
        </p:nvSpPr>
        <p:spPr>
          <a:xfrm>
            <a:off x="889461" y="241069"/>
            <a:ext cx="10933806" cy="2862322"/>
          </a:xfrm>
          <a:prstGeom prst="rect">
            <a:avLst/>
          </a:prstGeom>
        </p:spPr>
        <p:txBody>
          <a:bodyPr wrap="square">
            <a:spAutoFit/>
          </a:bodyPr>
          <a:lstStyle/>
          <a:p>
            <a:pPr algn="just" hangingPunct="0"/>
            <a:r>
              <a:rPr lang="en-US" dirty="0" err="1"/>
              <a:t>Yo'llarni</a:t>
            </a:r>
            <a:r>
              <a:rPr lang="en-US" dirty="0"/>
              <a:t> </a:t>
            </a:r>
            <a:r>
              <a:rPr lang="en-US" dirty="0" err="1"/>
              <a:t>tasniflash</a:t>
            </a:r>
            <a:r>
              <a:rPr lang="en-US" dirty="0"/>
              <a:t> </a:t>
            </a:r>
            <a:r>
              <a:rPr lang="en-US" dirty="0" err="1"/>
              <a:t>tizimi</a:t>
            </a:r>
            <a:r>
              <a:rPr lang="en-US" dirty="0"/>
              <a:t> </a:t>
            </a:r>
            <a:r>
              <a:rPr lang="en-US" dirty="0" err="1"/>
              <a:t>mahallada</a:t>
            </a:r>
            <a:r>
              <a:rPr lang="en-US" dirty="0"/>
              <a:t> </a:t>
            </a:r>
            <a:r>
              <a:rPr lang="en-US" dirty="0" err="1"/>
              <a:t>motorli</a:t>
            </a:r>
            <a:r>
              <a:rPr lang="en-US" dirty="0"/>
              <a:t> transport </a:t>
            </a:r>
            <a:r>
              <a:rPr lang="en-US" dirty="0" err="1"/>
              <a:t>vositalaridan</a:t>
            </a:r>
            <a:r>
              <a:rPr lang="en-US" dirty="0"/>
              <a:t> </a:t>
            </a:r>
            <a:r>
              <a:rPr lang="en-US" dirty="0" err="1"/>
              <a:t>chiqadigan</a:t>
            </a:r>
            <a:r>
              <a:rPr lang="en-US" dirty="0"/>
              <a:t> </a:t>
            </a:r>
            <a:r>
              <a:rPr lang="en-US" dirty="0" err="1"/>
              <a:t>ifloslanishni</a:t>
            </a:r>
            <a:r>
              <a:rPr lang="en-US" dirty="0"/>
              <a:t> </a:t>
            </a:r>
            <a:r>
              <a:rPr lang="en-US" dirty="0" err="1"/>
              <a:t>kamaytirishga</a:t>
            </a:r>
            <a:r>
              <a:rPr lang="en-US" dirty="0"/>
              <a:t> </a:t>
            </a:r>
            <a:r>
              <a:rPr lang="en-US" dirty="0" err="1"/>
              <a:t>yordam</a:t>
            </a:r>
            <a:r>
              <a:rPr lang="en-US" dirty="0"/>
              <a:t> </a:t>
            </a:r>
            <a:r>
              <a:rPr lang="en-US" dirty="0" err="1"/>
              <a:t>beradi</a:t>
            </a:r>
            <a:r>
              <a:rPr lang="en-US" dirty="0"/>
              <a:t>. </a:t>
            </a:r>
            <a:r>
              <a:rPr lang="en-US" dirty="0" err="1"/>
              <a:t>Tasniflash</a:t>
            </a:r>
            <a:r>
              <a:rPr lang="en-US" dirty="0"/>
              <a:t> </a:t>
            </a:r>
            <a:r>
              <a:rPr lang="en-US" dirty="0" err="1"/>
              <a:t>tizimi</a:t>
            </a:r>
            <a:r>
              <a:rPr lang="en-US" dirty="0"/>
              <a:t> </a:t>
            </a:r>
            <a:r>
              <a:rPr lang="en-US" dirty="0" err="1"/>
              <a:t>qaysi</a:t>
            </a:r>
            <a:r>
              <a:rPr lang="en-US" dirty="0"/>
              <a:t> </a:t>
            </a:r>
            <a:r>
              <a:rPr lang="en-US" dirty="0" err="1"/>
              <a:t>yo'llarda</a:t>
            </a:r>
            <a:r>
              <a:rPr lang="en-US" dirty="0"/>
              <a:t> </a:t>
            </a:r>
            <a:r>
              <a:rPr lang="en-US" dirty="0" err="1"/>
              <a:t>ko'proq</a:t>
            </a:r>
            <a:r>
              <a:rPr lang="en-US" dirty="0"/>
              <a:t> transport </a:t>
            </a:r>
            <a:r>
              <a:rPr lang="en-US" dirty="0" err="1"/>
              <a:t>hajmini</a:t>
            </a:r>
            <a:r>
              <a:rPr lang="en-US" dirty="0"/>
              <a:t> </a:t>
            </a:r>
            <a:r>
              <a:rPr lang="en-US" dirty="0" err="1"/>
              <a:t>va</a:t>
            </a:r>
            <a:r>
              <a:rPr lang="en-US" dirty="0"/>
              <a:t> </a:t>
            </a:r>
            <a:r>
              <a:rPr lang="en-US" dirty="0" err="1"/>
              <a:t>qaysi</a:t>
            </a:r>
            <a:r>
              <a:rPr lang="en-US" dirty="0"/>
              <a:t> </a:t>
            </a:r>
            <a:r>
              <a:rPr lang="en-US" dirty="0" err="1"/>
              <a:t>yo'llar</a:t>
            </a:r>
            <a:r>
              <a:rPr lang="en-US" dirty="0"/>
              <a:t> </a:t>
            </a:r>
            <a:r>
              <a:rPr lang="en-US" dirty="0" err="1"/>
              <a:t>kamroq</a:t>
            </a:r>
            <a:r>
              <a:rPr lang="en-US" dirty="0"/>
              <a:t> </a:t>
            </a:r>
            <a:r>
              <a:rPr lang="en-US" dirty="0" err="1"/>
              <a:t>hajmda</a:t>
            </a:r>
            <a:r>
              <a:rPr lang="en-US" dirty="0"/>
              <a:t> </a:t>
            </a:r>
            <a:r>
              <a:rPr lang="en-US" dirty="0" err="1"/>
              <a:t>harakatlanishi</a:t>
            </a:r>
            <a:r>
              <a:rPr lang="en-US" dirty="0"/>
              <a:t> </a:t>
            </a:r>
            <a:r>
              <a:rPr lang="en-US" dirty="0" err="1"/>
              <a:t>kerakligini</a:t>
            </a:r>
            <a:r>
              <a:rPr lang="en-US" dirty="0"/>
              <a:t> </a:t>
            </a:r>
            <a:r>
              <a:rPr lang="en-US" dirty="0" err="1"/>
              <a:t>aniq</a:t>
            </a:r>
            <a:r>
              <a:rPr lang="en-US" dirty="0"/>
              <a:t> </a:t>
            </a:r>
            <a:r>
              <a:rPr lang="en-US" dirty="0" err="1"/>
              <a:t>belgilaydi</a:t>
            </a:r>
            <a:r>
              <a:rPr lang="en-US" dirty="0"/>
              <a:t>. </a:t>
            </a:r>
            <a:r>
              <a:rPr lang="en-US" dirty="0" err="1"/>
              <a:t>Shuningdek</a:t>
            </a:r>
            <a:r>
              <a:rPr lang="en-US" dirty="0"/>
              <a:t>, u </a:t>
            </a:r>
            <a:r>
              <a:rPr lang="en-US" dirty="0" err="1"/>
              <a:t>har</a:t>
            </a:r>
            <a:r>
              <a:rPr lang="en-US" dirty="0"/>
              <a:t> </a:t>
            </a:r>
            <a:r>
              <a:rPr lang="en-US" dirty="0" err="1"/>
              <a:t>bir</a:t>
            </a:r>
            <a:r>
              <a:rPr lang="en-US" dirty="0"/>
              <a:t> </a:t>
            </a:r>
            <a:r>
              <a:rPr lang="en-US" dirty="0" err="1"/>
              <a:t>yo'l</a:t>
            </a:r>
            <a:r>
              <a:rPr lang="en-US" dirty="0"/>
              <a:t> </a:t>
            </a:r>
            <a:r>
              <a:rPr lang="en-US" dirty="0" err="1"/>
              <a:t>toifasining</a:t>
            </a:r>
            <a:r>
              <a:rPr lang="en-US" dirty="0"/>
              <a:t> </a:t>
            </a:r>
            <a:r>
              <a:rPr lang="en-US" dirty="0" err="1"/>
              <a:t>harakat</a:t>
            </a:r>
            <a:r>
              <a:rPr lang="en-US" dirty="0"/>
              <a:t> </a:t>
            </a:r>
            <a:r>
              <a:rPr lang="en-US" dirty="0" err="1"/>
              <a:t>tezligini</a:t>
            </a:r>
            <a:r>
              <a:rPr lang="en-US" dirty="0"/>
              <a:t> </a:t>
            </a:r>
            <a:r>
              <a:rPr lang="en-US" dirty="0" err="1"/>
              <a:t>tasvirlaydi</a:t>
            </a:r>
            <a:r>
              <a:rPr lang="en-US" dirty="0"/>
              <a:t>. </a:t>
            </a:r>
            <a:r>
              <a:rPr lang="en-US" dirty="0" err="1"/>
              <a:t>Shuningdek</a:t>
            </a:r>
            <a:r>
              <a:rPr lang="en-US" dirty="0"/>
              <a:t>, </a:t>
            </a:r>
            <a:r>
              <a:rPr lang="en-US" dirty="0" err="1"/>
              <a:t>shaharning</a:t>
            </a:r>
            <a:r>
              <a:rPr lang="en-US" dirty="0"/>
              <a:t> </a:t>
            </a:r>
            <a:r>
              <a:rPr lang="en-US" dirty="0" err="1"/>
              <a:t>umumiy</a:t>
            </a:r>
            <a:r>
              <a:rPr lang="en-US" dirty="0"/>
              <a:t> </a:t>
            </a:r>
            <a:r>
              <a:rPr lang="en-US" dirty="0" err="1"/>
              <a:t>yo'l</a:t>
            </a:r>
            <a:r>
              <a:rPr lang="en-US" dirty="0"/>
              <a:t> </a:t>
            </a:r>
            <a:r>
              <a:rPr lang="en-US" dirty="0" err="1"/>
              <a:t>tarmog'ini</a:t>
            </a:r>
            <a:r>
              <a:rPr lang="en-US" dirty="0"/>
              <a:t> </a:t>
            </a:r>
            <a:r>
              <a:rPr lang="en-US" dirty="0" err="1"/>
              <a:t>o'lchashda</a:t>
            </a:r>
            <a:r>
              <a:rPr lang="en-US" dirty="0"/>
              <a:t> </a:t>
            </a:r>
            <a:r>
              <a:rPr lang="en-US" dirty="0" err="1"/>
              <a:t>yordam</a:t>
            </a:r>
            <a:r>
              <a:rPr lang="en-US" dirty="0"/>
              <a:t> </a:t>
            </a:r>
            <a:r>
              <a:rPr lang="en-US" dirty="0" err="1"/>
              <a:t>beradi</a:t>
            </a:r>
            <a:r>
              <a:rPr lang="en-US" dirty="0"/>
              <a:t>. </a:t>
            </a:r>
            <a:r>
              <a:rPr lang="en-US" dirty="0" err="1"/>
              <a:t>Yo'llarni</a:t>
            </a:r>
            <a:r>
              <a:rPr lang="en-US" dirty="0"/>
              <a:t> </a:t>
            </a:r>
            <a:r>
              <a:rPr lang="en-US" dirty="0" err="1"/>
              <a:t>tasniflash</a:t>
            </a:r>
            <a:r>
              <a:rPr lang="en-US" dirty="0"/>
              <a:t> </a:t>
            </a:r>
            <a:r>
              <a:rPr lang="en-US" dirty="0" err="1"/>
              <a:t>tizimi</a:t>
            </a:r>
            <a:r>
              <a:rPr lang="en-US" dirty="0"/>
              <a:t> </a:t>
            </a:r>
            <a:r>
              <a:rPr lang="en-US" dirty="0" err="1"/>
              <a:t>samarali</a:t>
            </a:r>
            <a:r>
              <a:rPr lang="en-US" dirty="0"/>
              <a:t> </a:t>
            </a:r>
            <a:r>
              <a:rPr lang="en-US" dirty="0" err="1"/>
              <a:t>marshrutlarni</a:t>
            </a:r>
            <a:r>
              <a:rPr lang="en-US" dirty="0"/>
              <a:t> </a:t>
            </a:r>
            <a:r>
              <a:rPr lang="en-US" dirty="0" err="1"/>
              <a:t>kafolatlaydi</a:t>
            </a:r>
            <a:r>
              <a:rPr lang="en-US" dirty="0"/>
              <a:t> </a:t>
            </a:r>
            <a:r>
              <a:rPr lang="en-US" dirty="0" err="1"/>
              <a:t>va</a:t>
            </a:r>
            <a:r>
              <a:rPr lang="en-US" dirty="0"/>
              <a:t> </a:t>
            </a:r>
            <a:r>
              <a:rPr lang="en-US" dirty="0" err="1"/>
              <a:t>baxtsiz</a:t>
            </a:r>
            <a:r>
              <a:rPr lang="en-US" dirty="0"/>
              <a:t> </a:t>
            </a:r>
            <a:r>
              <a:rPr lang="en-US" dirty="0" err="1"/>
              <a:t>hodisalar</a:t>
            </a:r>
            <a:r>
              <a:rPr lang="en-US" dirty="0"/>
              <a:t>, </a:t>
            </a:r>
            <a:r>
              <a:rPr lang="en-US" dirty="0" err="1"/>
              <a:t>tirbandlik</a:t>
            </a:r>
            <a:r>
              <a:rPr lang="en-US" dirty="0"/>
              <a:t> </a:t>
            </a:r>
            <a:r>
              <a:rPr lang="en-US" dirty="0" err="1"/>
              <a:t>va</a:t>
            </a:r>
            <a:r>
              <a:rPr lang="en-US" dirty="0"/>
              <a:t> </a:t>
            </a:r>
            <a:r>
              <a:rPr lang="en-US" dirty="0" err="1"/>
              <a:t>ifloslanishning</a:t>
            </a:r>
            <a:r>
              <a:rPr lang="en-US" dirty="0"/>
              <a:t> </a:t>
            </a:r>
            <a:r>
              <a:rPr lang="en-US" dirty="0" err="1"/>
              <a:t>oldini</a:t>
            </a:r>
            <a:r>
              <a:rPr lang="en-US" dirty="0"/>
              <a:t> </a:t>
            </a:r>
            <a:r>
              <a:rPr lang="en-US" dirty="0" err="1"/>
              <a:t>olish</a:t>
            </a:r>
            <a:r>
              <a:rPr lang="en-US" dirty="0"/>
              <a:t> </a:t>
            </a:r>
            <a:r>
              <a:rPr lang="en-US" dirty="0" err="1"/>
              <a:t>uchun</a:t>
            </a:r>
            <a:r>
              <a:rPr lang="en-US" dirty="0"/>
              <a:t> </a:t>
            </a:r>
            <a:r>
              <a:rPr lang="en-US" dirty="0" err="1"/>
              <a:t>asosiy</a:t>
            </a:r>
            <a:r>
              <a:rPr lang="en-US" dirty="0"/>
              <a:t> </a:t>
            </a:r>
            <a:r>
              <a:rPr lang="en-US" dirty="0" err="1"/>
              <a:t>yo'llarning</a:t>
            </a:r>
            <a:r>
              <a:rPr lang="en-US" dirty="0"/>
              <a:t> </a:t>
            </a:r>
            <a:r>
              <a:rPr lang="en-US" dirty="0" err="1"/>
              <a:t>mahallalarga</a:t>
            </a:r>
            <a:r>
              <a:rPr lang="en-US" dirty="0"/>
              <a:t> </a:t>
            </a:r>
            <a:r>
              <a:rPr lang="en-US" dirty="0" err="1"/>
              <a:t>kirib</a:t>
            </a:r>
            <a:r>
              <a:rPr lang="en-US" dirty="0"/>
              <a:t> </a:t>
            </a:r>
            <a:r>
              <a:rPr lang="en-US" dirty="0" err="1"/>
              <a:t>borish</a:t>
            </a:r>
            <a:r>
              <a:rPr lang="en-US" dirty="0"/>
              <a:t> </a:t>
            </a:r>
            <a:r>
              <a:rPr lang="en-US" dirty="0" err="1"/>
              <a:t>imkoniyatlarini</a:t>
            </a:r>
            <a:r>
              <a:rPr lang="en-US" dirty="0"/>
              <a:t> </a:t>
            </a:r>
            <a:r>
              <a:rPr lang="en-US" dirty="0" err="1"/>
              <a:t>yo'q</a:t>
            </a:r>
            <a:r>
              <a:rPr lang="en-US" dirty="0"/>
              <a:t> </a:t>
            </a:r>
            <a:r>
              <a:rPr lang="en-US" dirty="0" err="1"/>
              <a:t>qiladi</a:t>
            </a:r>
            <a:r>
              <a:rPr lang="en-US" dirty="0"/>
              <a:t>. </a:t>
            </a:r>
            <a:r>
              <a:rPr lang="en-US" dirty="0" err="1"/>
              <a:t>Yo'llarni</a:t>
            </a:r>
            <a:r>
              <a:rPr lang="en-US" dirty="0"/>
              <a:t> </a:t>
            </a:r>
            <a:r>
              <a:rPr lang="en-US" dirty="0" err="1"/>
              <a:t>tasniflash</a:t>
            </a:r>
            <a:r>
              <a:rPr lang="en-US" dirty="0"/>
              <a:t> </a:t>
            </a:r>
            <a:r>
              <a:rPr lang="en-US" dirty="0" err="1"/>
              <a:t>tizimini</a:t>
            </a:r>
            <a:r>
              <a:rPr lang="en-US" dirty="0"/>
              <a:t> </a:t>
            </a:r>
            <a:r>
              <a:rPr lang="en-US" dirty="0" err="1"/>
              <a:t>yangilash</a:t>
            </a:r>
            <a:r>
              <a:rPr lang="en-US" dirty="0"/>
              <a:t> </a:t>
            </a:r>
            <a:r>
              <a:rPr lang="en-US" dirty="0" err="1"/>
              <a:t>va</a:t>
            </a:r>
            <a:r>
              <a:rPr lang="en-US" dirty="0"/>
              <a:t> </a:t>
            </a:r>
            <a:r>
              <a:rPr lang="en-US" dirty="0" err="1"/>
              <a:t>texnik</a:t>
            </a:r>
            <a:r>
              <a:rPr lang="en-US" dirty="0"/>
              <a:t> </a:t>
            </a:r>
            <a:r>
              <a:rPr lang="en-US" dirty="0" err="1"/>
              <a:t>xizmat</a:t>
            </a:r>
            <a:r>
              <a:rPr lang="en-US" dirty="0"/>
              <a:t> </a:t>
            </a:r>
            <a:r>
              <a:rPr lang="en-US" dirty="0" err="1"/>
              <a:t>ko'rsatish</a:t>
            </a:r>
            <a:r>
              <a:rPr lang="en-US" dirty="0"/>
              <a:t> </a:t>
            </a:r>
            <a:r>
              <a:rPr lang="en-US" dirty="0" err="1"/>
              <a:t>doimiy</a:t>
            </a:r>
            <a:r>
              <a:rPr lang="en-US" dirty="0"/>
              <a:t> </a:t>
            </a:r>
            <a:r>
              <a:rPr lang="en-US" dirty="0" err="1"/>
              <a:t>faoliyat</a:t>
            </a:r>
            <a:r>
              <a:rPr lang="en-US" dirty="0"/>
              <a:t> </a:t>
            </a:r>
            <a:r>
              <a:rPr lang="en-US" dirty="0" err="1"/>
              <a:t>bo'lib</a:t>
            </a:r>
            <a:r>
              <a:rPr lang="en-US" dirty="0"/>
              <a:t>, </a:t>
            </a:r>
            <a:r>
              <a:rPr lang="en-US" dirty="0" err="1"/>
              <a:t>har</a:t>
            </a:r>
            <a:r>
              <a:rPr lang="en-US" dirty="0"/>
              <a:t> </a:t>
            </a:r>
            <a:r>
              <a:rPr lang="en-US" dirty="0" err="1"/>
              <a:t>qanday</a:t>
            </a:r>
            <a:r>
              <a:rPr lang="en-US" dirty="0"/>
              <a:t> </a:t>
            </a:r>
            <a:r>
              <a:rPr lang="en-US" dirty="0" err="1"/>
              <a:t>mamlakatning</a:t>
            </a:r>
            <a:r>
              <a:rPr lang="en-US" dirty="0"/>
              <a:t> </a:t>
            </a:r>
            <a:r>
              <a:rPr lang="en-US" dirty="0" err="1"/>
              <a:t>mavjud</a:t>
            </a:r>
            <a:r>
              <a:rPr lang="en-US" dirty="0"/>
              <a:t> </a:t>
            </a:r>
            <a:r>
              <a:rPr lang="en-US" dirty="0" err="1"/>
              <a:t>yo'l</a:t>
            </a:r>
            <a:r>
              <a:rPr lang="en-US" dirty="0"/>
              <a:t> </a:t>
            </a:r>
            <a:r>
              <a:rPr lang="en-US" dirty="0" err="1"/>
              <a:t>tarmog'ini</a:t>
            </a:r>
            <a:r>
              <a:rPr lang="en-US" dirty="0"/>
              <a:t> </a:t>
            </a:r>
            <a:r>
              <a:rPr lang="en-US" dirty="0" err="1"/>
              <a:t>ta'minlaydi</a:t>
            </a:r>
            <a:r>
              <a:rPr lang="en-US" dirty="0"/>
              <a:t> </a:t>
            </a:r>
            <a:r>
              <a:rPr lang="en-US" dirty="0" err="1"/>
              <a:t>va</a:t>
            </a:r>
            <a:r>
              <a:rPr lang="en-US" dirty="0"/>
              <a:t> </a:t>
            </a:r>
            <a:r>
              <a:rPr lang="en-US" dirty="0" err="1"/>
              <a:t>shaharda</a:t>
            </a:r>
            <a:r>
              <a:rPr lang="en-US" dirty="0"/>
              <a:t> </a:t>
            </a:r>
            <a:r>
              <a:rPr lang="en-US" dirty="0" err="1"/>
              <a:t>qurilgan</a:t>
            </a:r>
            <a:r>
              <a:rPr lang="en-US" dirty="0"/>
              <a:t> </a:t>
            </a:r>
            <a:r>
              <a:rPr lang="en-US" dirty="0" err="1"/>
              <a:t>har</a:t>
            </a:r>
            <a:r>
              <a:rPr lang="en-US" dirty="0"/>
              <a:t> </a:t>
            </a:r>
            <a:r>
              <a:rPr lang="en-US" dirty="0" err="1"/>
              <a:t>qanday</a:t>
            </a:r>
            <a:r>
              <a:rPr lang="en-US" dirty="0"/>
              <a:t> </a:t>
            </a:r>
            <a:r>
              <a:rPr lang="en-US" dirty="0" err="1"/>
              <a:t>yangi</a:t>
            </a:r>
            <a:r>
              <a:rPr lang="en-US" dirty="0"/>
              <a:t> </a:t>
            </a:r>
            <a:r>
              <a:rPr lang="en-US" dirty="0" err="1"/>
              <a:t>ko'chalar</a:t>
            </a:r>
            <a:r>
              <a:rPr lang="en-US" dirty="0"/>
              <a:t> </a:t>
            </a:r>
            <a:r>
              <a:rPr lang="en-US" dirty="0" err="1"/>
              <a:t>joriy</a:t>
            </a:r>
            <a:r>
              <a:rPr lang="en-US" dirty="0"/>
              <a:t> </a:t>
            </a:r>
            <a:r>
              <a:rPr lang="en-US" dirty="0" err="1"/>
              <a:t>funktsional</a:t>
            </a:r>
            <a:r>
              <a:rPr lang="en-US" dirty="0"/>
              <a:t> </a:t>
            </a:r>
            <a:r>
              <a:rPr lang="en-US" dirty="0" err="1"/>
              <a:t>darajalari</a:t>
            </a:r>
            <a:r>
              <a:rPr lang="en-US" dirty="0"/>
              <a:t> </a:t>
            </a:r>
            <a:r>
              <a:rPr lang="en-US" dirty="0" err="1"/>
              <a:t>asosida</a:t>
            </a:r>
            <a:r>
              <a:rPr lang="en-US" dirty="0"/>
              <a:t> </a:t>
            </a:r>
            <a:r>
              <a:rPr lang="en-US" dirty="0" err="1"/>
              <a:t>to'g'ri</a:t>
            </a:r>
            <a:r>
              <a:rPr lang="en-US" dirty="0"/>
              <a:t> </a:t>
            </a:r>
            <a:r>
              <a:rPr lang="en-US" dirty="0" err="1"/>
              <a:t>tasniflanadi</a:t>
            </a:r>
            <a:r>
              <a:rPr lang="en-US" dirty="0"/>
              <a:t>.</a:t>
            </a:r>
            <a:endParaRPr lang="ru-RU" dirty="0"/>
          </a:p>
          <a:p>
            <a:pPr algn="just" hangingPunct="0">
              <a:spcAft>
                <a:spcPts val="0"/>
              </a:spcAft>
            </a:pPr>
            <a:endParaRPr lang="ru-RU" dirty="0">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4951412" y="3073526"/>
            <a:ext cx="6871855" cy="461665"/>
          </a:xfrm>
          <a:prstGeom prst="rect">
            <a:avLst/>
          </a:prstGeom>
        </p:spPr>
        <p:txBody>
          <a:bodyPr wrap="square">
            <a:spAutoFit/>
          </a:bodyPr>
          <a:lstStyle/>
          <a:p>
            <a:pPr algn="r"/>
            <a:r>
              <a:rPr lang="ru-RU" sz="1200" dirty="0">
                <a:solidFill>
                  <a:schemeClr val="tx2">
                    <a:lumMod val="60000"/>
                    <a:lumOff val="40000"/>
                  </a:schemeClr>
                </a:solidFill>
              </a:rPr>
              <a:t>CHUTTERSNAP.  (</a:t>
            </a:r>
            <a:r>
              <a:rPr lang="ru-RU" sz="1200" dirty="0" err="1">
                <a:solidFill>
                  <a:schemeClr val="tx2">
                    <a:lumMod val="60000"/>
                    <a:lumOff val="40000"/>
                  </a:schemeClr>
                </a:solidFill>
              </a:rPr>
              <a:t>Published</a:t>
            </a:r>
            <a:r>
              <a:rPr lang="ru-RU" sz="1200" dirty="0">
                <a:solidFill>
                  <a:schemeClr val="tx2">
                    <a:lumMod val="60000"/>
                    <a:lumOff val="40000"/>
                  </a:schemeClr>
                </a:solidFill>
              </a:rPr>
              <a:t> </a:t>
            </a:r>
            <a:r>
              <a:rPr lang="ru-RU" sz="1200" dirty="0" err="1">
                <a:solidFill>
                  <a:schemeClr val="tx2">
                    <a:lumMod val="60000"/>
                    <a:lumOff val="40000"/>
                  </a:schemeClr>
                </a:solidFill>
              </a:rPr>
              <a:t>on</a:t>
            </a:r>
            <a:r>
              <a:rPr lang="ru-RU" sz="1200" dirty="0">
                <a:solidFill>
                  <a:schemeClr val="tx2">
                    <a:lumMod val="60000"/>
                    <a:lumOff val="40000"/>
                  </a:schemeClr>
                </a:solidFill>
              </a:rPr>
              <a:t> </a:t>
            </a:r>
            <a:r>
              <a:rPr lang="ru-RU" sz="1200" dirty="0" err="1">
                <a:solidFill>
                  <a:schemeClr val="tx2">
                    <a:lumMod val="60000"/>
                    <a:lumOff val="40000"/>
                  </a:schemeClr>
                </a:solidFill>
              </a:rPr>
              <a:t>May</a:t>
            </a:r>
            <a:r>
              <a:rPr lang="ru-RU" sz="1200" dirty="0">
                <a:solidFill>
                  <a:schemeClr val="tx2">
                    <a:lumMod val="60000"/>
                    <a:lumOff val="40000"/>
                  </a:schemeClr>
                </a:solidFill>
              </a:rPr>
              <a:t> 10, 2017). </a:t>
            </a:r>
            <a:r>
              <a:rPr lang="ru-RU" sz="1200" dirty="0" err="1" smtClean="0">
                <a:solidFill>
                  <a:schemeClr val="tx2">
                    <a:lumMod val="60000"/>
                    <a:lumOff val="40000"/>
                  </a:schemeClr>
                </a:solidFill>
              </a:rPr>
              <a:t>Busy</a:t>
            </a:r>
            <a:r>
              <a:rPr lang="ru-RU" sz="1200" dirty="0" smtClean="0">
                <a:solidFill>
                  <a:schemeClr val="tx2">
                    <a:lumMod val="60000"/>
                    <a:lumOff val="40000"/>
                  </a:schemeClr>
                </a:solidFill>
              </a:rPr>
              <a:t> </a:t>
            </a:r>
            <a:r>
              <a:rPr lang="ru-RU" sz="1200" dirty="0" err="1">
                <a:solidFill>
                  <a:schemeClr val="tx2">
                    <a:lumMod val="60000"/>
                    <a:lumOff val="40000"/>
                  </a:schemeClr>
                </a:solidFill>
              </a:rPr>
              <a:t>cargo</a:t>
            </a:r>
            <a:r>
              <a:rPr lang="ru-RU" sz="1200" dirty="0">
                <a:solidFill>
                  <a:schemeClr val="tx2">
                    <a:lumMod val="60000"/>
                    <a:lumOff val="40000"/>
                  </a:schemeClr>
                </a:solidFill>
              </a:rPr>
              <a:t> </a:t>
            </a:r>
            <a:r>
              <a:rPr lang="ru-RU" sz="1200" dirty="0" err="1">
                <a:solidFill>
                  <a:schemeClr val="tx2">
                    <a:lumMod val="60000"/>
                    <a:lumOff val="40000"/>
                  </a:schemeClr>
                </a:solidFill>
              </a:rPr>
              <a:t>port</a:t>
            </a:r>
            <a:r>
              <a:rPr lang="ru-RU" sz="1200" dirty="0">
                <a:solidFill>
                  <a:schemeClr val="tx2">
                    <a:lumMod val="60000"/>
                    <a:lumOff val="40000"/>
                  </a:schemeClr>
                </a:solidFill>
              </a:rPr>
              <a:t>. </a:t>
            </a:r>
            <a:endParaRPr lang="en-US" sz="1200" dirty="0" smtClean="0">
              <a:solidFill>
                <a:schemeClr val="tx2">
                  <a:lumMod val="60000"/>
                  <a:lumOff val="40000"/>
                </a:schemeClr>
              </a:solidFill>
            </a:endParaRPr>
          </a:p>
          <a:p>
            <a:pPr algn="r"/>
            <a:r>
              <a:rPr lang="ru-RU" sz="1200" dirty="0" err="1" smtClean="0">
                <a:solidFill>
                  <a:schemeClr val="tx2">
                    <a:lumMod val="60000"/>
                    <a:lumOff val="40000"/>
                  </a:schemeClr>
                </a:solidFill>
              </a:rPr>
              <a:t>Free</a:t>
            </a:r>
            <a:r>
              <a:rPr lang="ru-RU" sz="1200" dirty="0" smtClean="0">
                <a:solidFill>
                  <a:schemeClr val="tx2">
                    <a:lumMod val="60000"/>
                    <a:lumOff val="40000"/>
                  </a:schemeClr>
                </a:solidFill>
              </a:rPr>
              <a:t> </a:t>
            </a:r>
            <a:r>
              <a:rPr lang="ru-RU" sz="1200" dirty="0" err="1">
                <a:solidFill>
                  <a:schemeClr val="tx2">
                    <a:lumMod val="60000"/>
                    <a:lumOff val="40000"/>
                  </a:schemeClr>
                </a:solidFill>
              </a:rPr>
              <a:t>to</a:t>
            </a:r>
            <a:r>
              <a:rPr lang="ru-RU" sz="1200" dirty="0">
                <a:solidFill>
                  <a:schemeClr val="tx2">
                    <a:lumMod val="60000"/>
                    <a:lumOff val="40000"/>
                  </a:schemeClr>
                </a:solidFill>
              </a:rPr>
              <a:t> </a:t>
            </a:r>
            <a:r>
              <a:rPr lang="ru-RU" sz="1200" dirty="0" err="1">
                <a:solidFill>
                  <a:schemeClr val="tx2">
                    <a:lumMod val="60000"/>
                    <a:lumOff val="40000"/>
                  </a:schemeClr>
                </a:solidFill>
              </a:rPr>
              <a:t>use</a:t>
            </a:r>
            <a:r>
              <a:rPr lang="ru-RU" sz="1200" dirty="0">
                <a:solidFill>
                  <a:schemeClr val="tx2">
                    <a:lumMod val="60000"/>
                    <a:lumOff val="40000"/>
                  </a:schemeClr>
                </a:solidFill>
              </a:rPr>
              <a:t> </a:t>
            </a:r>
            <a:r>
              <a:rPr lang="ru-RU" sz="1200" dirty="0" err="1">
                <a:solidFill>
                  <a:schemeClr val="tx2">
                    <a:lumMod val="60000"/>
                    <a:lumOff val="40000"/>
                  </a:schemeClr>
                </a:solidFill>
              </a:rPr>
              <a:t>under</a:t>
            </a:r>
            <a:r>
              <a:rPr lang="ru-RU" sz="1200" dirty="0">
                <a:solidFill>
                  <a:schemeClr val="tx2">
                    <a:lumMod val="60000"/>
                    <a:lumOff val="40000"/>
                  </a:schemeClr>
                </a:solidFill>
              </a:rPr>
              <a:t> </a:t>
            </a:r>
            <a:r>
              <a:rPr lang="ru-RU" sz="1200" dirty="0" err="1">
                <a:solidFill>
                  <a:schemeClr val="tx2">
                    <a:lumMod val="60000"/>
                    <a:lumOff val="40000"/>
                  </a:schemeClr>
                </a:solidFill>
              </a:rPr>
              <a:t>the</a:t>
            </a:r>
            <a:r>
              <a:rPr lang="ru-RU" sz="1200" dirty="0">
                <a:solidFill>
                  <a:schemeClr val="tx2">
                    <a:lumMod val="60000"/>
                    <a:lumOff val="40000"/>
                  </a:schemeClr>
                </a:solidFill>
              </a:rPr>
              <a:t> </a:t>
            </a:r>
            <a:r>
              <a:rPr lang="ru-RU" sz="1200" dirty="0" err="1">
                <a:solidFill>
                  <a:schemeClr val="tx2">
                    <a:lumMod val="60000"/>
                    <a:lumOff val="40000"/>
                  </a:schemeClr>
                </a:solidFill>
              </a:rPr>
              <a:t>Unsplash</a:t>
            </a:r>
            <a:r>
              <a:rPr lang="ru-RU" sz="1200" dirty="0">
                <a:solidFill>
                  <a:schemeClr val="tx2">
                    <a:lumMod val="60000"/>
                    <a:lumOff val="40000"/>
                  </a:schemeClr>
                </a:solidFill>
              </a:rPr>
              <a:t> </a:t>
            </a:r>
            <a:r>
              <a:rPr lang="ru-RU" sz="1200" dirty="0" err="1">
                <a:solidFill>
                  <a:schemeClr val="tx2">
                    <a:lumMod val="60000"/>
                    <a:lumOff val="40000"/>
                  </a:schemeClr>
                </a:solidFill>
              </a:rPr>
              <a:t>License</a:t>
            </a:r>
            <a:r>
              <a:rPr lang="ru-RU" sz="1200" dirty="0">
                <a:solidFill>
                  <a:schemeClr val="tx2">
                    <a:lumMod val="60000"/>
                    <a:lumOff val="40000"/>
                  </a:schemeClr>
                </a:solidFill>
              </a:rPr>
              <a:t>. https://unsplash.com/photos/eqwFWHfQipg</a:t>
            </a:r>
          </a:p>
        </p:txBody>
      </p:sp>
    </p:spTree>
    <p:extLst>
      <p:ext uri="{BB962C8B-B14F-4D97-AF65-F5344CB8AC3E}">
        <p14:creationId xmlns:p14="http://schemas.microsoft.com/office/powerpoint/2010/main" val="23360597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39682" y="4578772"/>
            <a:ext cx="8534400" cy="1507067"/>
          </a:xfrm>
        </p:spPr>
        <p:txBody>
          <a:bodyPr/>
          <a:lstStyle/>
          <a:p>
            <a:r>
              <a:rPr lang="en-US" smtClean="0"/>
              <a:t>E`tiboringiz uchun rahmat!</a:t>
            </a: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277687" y="447450"/>
            <a:ext cx="6365681" cy="424378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3" name="Прямоугольник 2"/>
          <p:cNvSpPr/>
          <p:nvPr/>
        </p:nvSpPr>
        <p:spPr>
          <a:xfrm>
            <a:off x="548640" y="118887"/>
            <a:ext cx="10490662" cy="646331"/>
          </a:xfrm>
          <a:prstGeom prst="rect">
            <a:avLst/>
          </a:prstGeom>
        </p:spPr>
        <p:txBody>
          <a:bodyPr wrap="square">
            <a:spAutoFit/>
          </a:bodyPr>
          <a:lstStyle/>
          <a:p>
            <a:r>
              <a:rPr lang="ru-RU" dirty="0" err="1">
                <a:solidFill>
                  <a:schemeClr val="bg1"/>
                </a:solidFill>
              </a:rPr>
              <a:t>Fewings</a:t>
            </a:r>
            <a:r>
              <a:rPr lang="ru-RU" dirty="0">
                <a:solidFill>
                  <a:schemeClr val="bg1"/>
                </a:solidFill>
              </a:rPr>
              <a:t> N. (</a:t>
            </a:r>
            <a:r>
              <a:rPr lang="ru-RU" dirty="0" err="1">
                <a:solidFill>
                  <a:schemeClr val="bg1"/>
                </a:solidFill>
              </a:rPr>
              <a:t>Published</a:t>
            </a:r>
            <a:r>
              <a:rPr lang="ru-RU" dirty="0">
                <a:solidFill>
                  <a:schemeClr val="bg1"/>
                </a:solidFill>
              </a:rPr>
              <a:t> </a:t>
            </a:r>
            <a:r>
              <a:rPr lang="ru-RU" dirty="0" err="1">
                <a:solidFill>
                  <a:schemeClr val="bg1"/>
                </a:solidFill>
              </a:rPr>
              <a:t>on</a:t>
            </a:r>
            <a:r>
              <a:rPr lang="ru-RU" dirty="0">
                <a:solidFill>
                  <a:schemeClr val="bg1"/>
                </a:solidFill>
              </a:rPr>
              <a:t> </a:t>
            </a:r>
            <a:r>
              <a:rPr lang="ru-RU" dirty="0" err="1">
                <a:solidFill>
                  <a:schemeClr val="bg1"/>
                </a:solidFill>
              </a:rPr>
              <a:t>March</a:t>
            </a:r>
            <a:r>
              <a:rPr lang="ru-RU" dirty="0">
                <a:solidFill>
                  <a:schemeClr val="bg1"/>
                </a:solidFill>
              </a:rPr>
              <a:t> 9, 2018), </a:t>
            </a:r>
            <a:r>
              <a:rPr lang="ru-RU" dirty="0" err="1">
                <a:solidFill>
                  <a:schemeClr val="bg1"/>
                </a:solidFill>
              </a:rPr>
              <a:t>aerial</a:t>
            </a:r>
            <a:r>
              <a:rPr lang="ru-RU" dirty="0">
                <a:solidFill>
                  <a:schemeClr val="bg1"/>
                </a:solidFill>
              </a:rPr>
              <a:t> </a:t>
            </a:r>
            <a:r>
              <a:rPr lang="ru-RU" dirty="0" err="1">
                <a:solidFill>
                  <a:schemeClr val="bg1"/>
                </a:solidFill>
              </a:rPr>
              <a:t>photography</a:t>
            </a:r>
            <a:r>
              <a:rPr lang="ru-RU" dirty="0">
                <a:solidFill>
                  <a:schemeClr val="bg1"/>
                </a:solidFill>
              </a:rPr>
              <a:t> </a:t>
            </a:r>
            <a:r>
              <a:rPr lang="ru-RU" dirty="0" err="1">
                <a:solidFill>
                  <a:schemeClr val="bg1"/>
                </a:solidFill>
              </a:rPr>
              <a:t>of</a:t>
            </a:r>
            <a:r>
              <a:rPr lang="ru-RU" dirty="0">
                <a:solidFill>
                  <a:schemeClr val="bg1"/>
                </a:solidFill>
              </a:rPr>
              <a:t> </a:t>
            </a:r>
            <a:r>
              <a:rPr lang="ru-RU" dirty="0" err="1">
                <a:solidFill>
                  <a:schemeClr val="bg1"/>
                </a:solidFill>
              </a:rPr>
              <a:t>gray</a:t>
            </a:r>
            <a:r>
              <a:rPr lang="ru-RU" dirty="0">
                <a:solidFill>
                  <a:schemeClr val="bg1"/>
                </a:solidFill>
              </a:rPr>
              <a:t> </a:t>
            </a:r>
            <a:r>
              <a:rPr lang="ru-RU" dirty="0" err="1">
                <a:solidFill>
                  <a:schemeClr val="bg1"/>
                </a:solidFill>
              </a:rPr>
              <a:t>concrete</a:t>
            </a:r>
            <a:r>
              <a:rPr lang="ru-RU" dirty="0">
                <a:solidFill>
                  <a:schemeClr val="bg1"/>
                </a:solidFill>
              </a:rPr>
              <a:t> </a:t>
            </a:r>
            <a:r>
              <a:rPr lang="ru-RU" dirty="0" err="1">
                <a:solidFill>
                  <a:schemeClr val="bg1"/>
                </a:solidFill>
              </a:rPr>
              <a:t>roads</a:t>
            </a:r>
            <a:r>
              <a:rPr lang="ru-RU" dirty="0">
                <a:solidFill>
                  <a:schemeClr val="bg1"/>
                </a:solidFill>
              </a:rPr>
              <a:t>. </a:t>
            </a:r>
            <a:r>
              <a:rPr lang="ru-RU" dirty="0" err="1">
                <a:solidFill>
                  <a:schemeClr val="bg1"/>
                </a:solidFill>
              </a:rPr>
              <a:t>Free</a:t>
            </a:r>
            <a:r>
              <a:rPr lang="ru-RU" dirty="0">
                <a:solidFill>
                  <a:schemeClr val="bg1"/>
                </a:solidFill>
              </a:rPr>
              <a:t> </a:t>
            </a:r>
            <a:r>
              <a:rPr lang="ru-RU" dirty="0" err="1">
                <a:solidFill>
                  <a:schemeClr val="bg1"/>
                </a:solidFill>
              </a:rPr>
              <a:t>to</a:t>
            </a:r>
            <a:r>
              <a:rPr lang="ru-RU" dirty="0">
                <a:solidFill>
                  <a:schemeClr val="bg1"/>
                </a:solidFill>
              </a:rPr>
              <a:t> </a:t>
            </a:r>
            <a:r>
              <a:rPr lang="ru-RU" dirty="0" err="1">
                <a:solidFill>
                  <a:schemeClr val="bg1"/>
                </a:solidFill>
              </a:rPr>
              <a:t>use</a:t>
            </a:r>
            <a:r>
              <a:rPr lang="ru-RU" dirty="0">
                <a:solidFill>
                  <a:schemeClr val="bg1"/>
                </a:solidFill>
              </a:rPr>
              <a:t> </a:t>
            </a:r>
            <a:r>
              <a:rPr lang="ru-RU" dirty="0" err="1">
                <a:solidFill>
                  <a:schemeClr val="bg1"/>
                </a:solidFill>
              </a:rPr>
              <a:t>under</a:t>
            </a:r>
            <a:r>
              <a:rPr lang="ru-RU" dirty="0">
                <a:solidFill>
                  <a:schemeClr val="bg1"/>
                </a:solidFill>
              </a:rPr>
              <a:t> </a:t>
            </a:r>
            <a:r>
              <a:rPr lang="ru-RU" dirty="0" err="1">
                <a:solidFill>
                  <a:schemeClr val="bg1"/>
                </a:solidFill>
              </a:rPr>
              <a:t>the</a:t>
            </a:r>
            <a:r>
              <a:rPr lang="ru-RU" dirty="0">
                <a:solidFill>
                  <a:schemeClr val="bg1"/>
                </a:solidFill>
              </a:rPr>
              <a:t> </a:t>
            </a:r>
            <a:r>
              <a:rPr lang="ru-RU" dirty="0" err="1">
                <a:solidFill>
                  <a:schemeClr val="bg1"/>
                </a:solidFill>
              </a:rPr>
              <a:t>Unsplash</a:t>
            </a:r>
            <a:r>
              <a:rPr lang="ru-RU" dirty="0">
                <a:solidFill>
                  <a:schemeClr val="bg1"/>
                </a:solidFill>
              </a:rPr>
              <a:t> </a:t>
            </a:r>
            <a:r>
              <a:rPr lang="ru-RU" dirty="0" err="1">
                <a:solidFill>
                  <a:schemeClr val="bg1"/>
                </a:solidFill>
              </a:rPr>
              <a:t>License</a:t>
            </a:r>
            <a:r>
              <a:rPr lang="ru-RU" dirty="0">
                <a:solidFill>
                  <a:schemeClr val="bg1"/>
                </a:solidFill>
              </a:rPr>
              <a:t>. https://unsplash.com/photos/br9D5K3UTRQ</a:t>
            </a:r>
          </a:p>
        </p:txBody>
      </p:sp>
    </p:spTree>
    <p:extLst>
      <p:ext uri="{BB962C8B-B14F-4D97-AF65-F5344CB8AC3E}">
        <p14:creationId xmlns:p14="http://schemas.microsoft.com/office/powerpoint/2010/main" val="3405967125"/>
      </p:ext>
    </p:extLst>
  </p:cSld>
  <p:clrMapOvr>
    <a:masterClrMapping/>
  </p:clrMapOvr>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143</TotalTime>
  <Words>1372</Words>
  <Application>Microsoft Office PowerPoint</Application>
  <PresentationFormat>Широкоэкранный</PresentationFormat>
  <Paragraphs>62</Paragraphs>
  <Slides>17</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17</vt:i4>
      </vt:variant>
    </vt:vector>
  </HeadingPairs>
  <TitlesOfParts>
    <vt:vector size="25" baseType="lpstr">
      <vt:lpstr>Century Gothic</vt:lpstr>
      <vt:lpstr>Oswald</vt:lpstr>
      <vt:lpstr>Oswald Light</vt:lpstr>
      <vt:lpstr>Roboto Condensed</vt:lpstr>
      <vt:lpstr>Times New Roman</vt:lpstr>
      <vt:lpstr>VTB Group Cond Book</vt:lpstr>
      <vt:lpstr>Wingdings 3</vt:lpstr>
      <vt:lpstr>Сектор</vt:lpstr>
      <vt:lpstr>AVTOMOBILLARDA TASHISH  VA HARAKAT XAVFSIZLIGINI TASHKIL  ETISH ASOSLARI </vt:lpstr>
      <vt:lpstr>Tayanch so`zlar:  Yuk ko’tarish qobiliyati, Univеrsal va mahsus avtomobillar, Yo’llarga qo’yilgan  talab, Aloqa yo’llari. </vt:lpstr>
      <vt:lpstr>Презентация PowerPoint</vt:lpstr>
      <vt:lpstr>         </vt:lpstr>
      <vt:lpstr>Презентация PowerPoint</vt:lpstr>
      <vt:lpstr>Davlat turkumlashiga binoan avtamobil yullari quyidagilarga bo`linadi: a) Umumiy davlat axamiyatidagi MXD markazlarini boglovchi b) Rеspublika axamiyatidagi, Rеspublikani bosh ma'muriy, iktisodiy madaniy markazlarini boglovchi v) Viloyat axamiyatidagi yullar, tuman markazlarini viloyat markazi bilan boglovchi  g) Maxalliy axamiyatdagi. Bu turdagi yullarga barcha yullar, tumanichi axamiyatidagi va xujalik ichidagi.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E`tiboringiz uchun rahmat!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AVTOMOBILLARDA TASHISH  VA HARAKAT XAVFSIZLIGINI TASHKIL  ETISH ASOSLARI</dc:title>
  <dc:creator>Pilotech</dc:creator>
  <cp:lastModifiedBy>Pilotech</cp:lastModifiedBy>
  <cp:revision>24</cp:revision>
  <dcterms:created xsi:type="dcterms:W3CDTF">2023-09-12T00:06:03Z</dcterms:created>
  <dcterms:modified xsi:type="dcterms:W3CDTF">2023-09-24T09:07:47Z</dcterms:modified>
</cp:coreProperties>
</file>