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89" r:id="rId14"/>
    <p:sldId id="287" r:id="rId15"/>
    <p:sldId id="288" r:id="rId16"/>
    <p:sldId id="279" r:id="rId17"/>
    <p:sldId id="291" r:id="rId18"/>
    <p:sldId id="290" r:id="rId19"/>
    <p:sldId id="284" r:id="rId20"/>
    <p:sldId id="292" r:id="rId21"/>
    <p:sldId id="293" r:id="rId22"/>
    <p:sldId id="294" r:id="rId23"/>
    <p:sldId id="296" r:id="rId24"/>
    <p:sldId id="297" r:id="rId25"/>
    <p:sldId id="285" r:id="rId26"/>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8181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34526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66004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64B73CD-D11E-4D48-9061-8E7F5AFE98AF}" type="datetimeFigureOut">
              <a:rPr lang="ru-RU" smtClean="0"/>
              <a:t>03.10.2023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761614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64B73CD-D11E-4D48-9061-8E7F5AFE98AF}" type="datetimeFigureOut">
              <a:rPr lang="ru-RU" smtClean="0"/>
              <a:t>03.10.2023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51926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64B73CD-D11E-4D48-9061-8E7F5AFE98AF}" type="datetimeFigureOut">
              <a:rPr lang="ru-RU" smtClean="0"/>
              <a:t>03.10.2023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61682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4B73CD-D11E-4D48-9061-8E7F5AFE98AF}" type="datetimeFigureOut">
              <a:rPr lang="ru-RU" smtClean="0"/>
              <a:t>03.10.2023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956264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03.10.2023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74750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64B73CD-D11E-4D48-9061-8E7F5AFE98AF}" type="datetimeFigureOut">
              <a:rPr lang="ru-RU" smtClean="0"/>
              <a:t>03.10.2023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095258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C64B73CD-D11E-4D48-9061-8E7F5AFE98AF}" type="datetimeFigureOut">
              <a:rPr lang="ru-RU" smtClean="0"/>
              <a:t>03.10.2023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5089448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21068038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5849699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4921512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6073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42291731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37244219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64B73CD-D11E-4D48-9061-8E7F5AFE98AF}" type="datetimeFigureOut">
              <a:rPr lang="ru-RU" smtClean="0"/>
              <a:t>03.10.2023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C736AEE-FF28-47E4-8099-5A90634A920F}" type="slidenum">
              <a:rPr lang="ru-RU" smtClean="0"/>
              <a:t>‹#›</a:t>
            </a:fld>
            <a:endParaRPr lang="ru-RU"/>
          </a:p>
        </p:txBody>
      </p:sp>
    </p:spTree>
    <p:extLst>
      <p:ext uri="{BB962C8B-B14F-4D97-AF65-F5344CB8AC3E}">
        <p14:creationId xmlns:p14="http://schemas.microsoft.com/office/powerpoint/2010/main" val="15008515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C64B73CD-D11E-4D48-9061-8E7F5AFE98AF}" type="datetimeFigureOut">
              <a:rPr lang="ru-RU" smtClean="0"/>
              <a:t>03.10.2023</a:t>
            </a:fld>
            <a:endParaRPr lang="ru-RU"/>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2C736AEE-FF28-47E4-8099-5A90634A920F}" type="slidenum">
              <a:rPr lang="ru-RU" smtClean="0"/>
              <a:t>‹#›</a:t>
            </a:fld>
            <a:endParaRPr lang="ru-RU"/>
          </a:p>
        </p:txBody>
      </p:sp>
    </p:spTree>
    <p:extLst>
      <p:ext uri="{BB962C8B-B14F-4D97-AF65-F5344CB8AC3E}">
        <p14:creationId xmlns:p14="http://schemas.microsoft.com/office/powerpoint/2010/main" val="137703664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unsplash.com/photos/oGafvInnHlY"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unsplash.com/photos/mVqTumQH-c0"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unsplash.com/photos/xmWlqeYtcQQ"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2074" y="344978"/>
            <a:ext cx="8001000" cy="2148841"/>
          </a:xfrm>
        </p:spPr>
        <p:txBody>
          <a:bodyPr>
            <a:normAutofit fontScale="90000"/>
          </a:bodyPr>
          <a:lstStyle/>
          <a:p>
            <a:pPr lvl="0" defTabSz="914400">
              <a:spcBef>
                <a:spcPts val="0"/>
              </a:spcBef>
            </a:pP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AVTOMOBILLARDA TASHISH </a:t>
            </a:r>
            <a: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 VA HARAKAT XAVFSIZLIGINI TASHKIL  ETISH </a:t>
            </a:r>
            <a:r>
              <a:rPr lang="uz-Cyrl-UZ"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t>ASOSLARI</a:t>
            </a:r>
            <a:br>
              <a:rPr lang="en-US" sz="4000" b="1" cap="none" dirty="0">
                <a:ln>
                  <a:noFill/>
                </a:ln>
                <a:solidFill>
                  <a:prstClr val="white"/>
                </a:solidFill>
                <a:latin typeface="Oswald" pitchFamily="2" charset="-52"/>
                <a:ea typeface="Roboto Condensed" panose="02000000000000000000" pitchFamily="2" charset="0"/>
                <a:cs typeface="Roboto Condensed" panose="02000000000000000000" pitchFamily="2" charset="0"/>
              </a:rPr>
            </a:br>
            <a:endParaRPr lang="ru-RU" dirty="0"/>
          </a:p>
        </p:txBody>
      </p:sp>
      <p:sp>
        <p:nvSpPr>
          <p:cNvPr id="3" name="Подзаголовок 2"/>
          <p:cNvSpPr>
            <a:spLocks noGrp="1"/>
          </p:cNvSpPr>
          <p:nvPr>
            <p:ph type="subTitle" idx="1"/>
          </p:nvPr>
        </p:nvSpPr>
        <p:spPr>
          <a:xfrm>
            <a:off x="202074" y="2139757"/>
            <a:ext cx="6400800" cy="1359901"/>
          </a:xfrm>
        </p:spPr>
        <p:txBody>
          <a:bodyPr>
            <a:normAutofit/>
          </a:bodyPr>
          <a:lstStyle/>
          <a:p>
            <a:pPr lvl="0" defTabSz="914400">
              <a:spcBef>
                <a:spcPts val="0"/>
              </a:spcBef>
              <a:spcAft>
                <a:spcPts val="0"/>
              </a:spcAft>
              <a:buClrTx/>
              <a:buSzTx/>
            </a:pP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5 – </a:t>
            </a:r>
            <a:r>
              <a:rPr lang="en-US" sz="2400" dirty="0" err="1">
                <a:solidFill>
                  <a:prstClr val="white"/>
                </a:solidFill>
                <a:latin typeface="Oswald" pitchFamily="2" charset="-52"/>
                <a:ea typeface="Roboto Condensed" panose="02000000000000000000" pitchFamily="2" charset="0"/>
                <a:cs typeface="Roboto Condensed" panose="02000000000000000000" pitchFamily="2" charset="0"/>
              </a:rPr>
              <a:t>Mavzu</a:t>
            </a:r>
            <a:r>
              <a:rPr lang="en-US" sz="2400" dirty="0">
                <a:solidFill>
                  <a:prstClr val="white"/>
                </a:solidFill>
                <a:latin typeface="Oswald" pitchFamily="2" charset="-52"/>
                <a:ea typeface="Roboto Condensed" panose="02000000000000000000" pitchFamily="2" charset="0"/>
                <a:cs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Transportni</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tashkil</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etishning</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asosiy</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elementlari</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Avtomobilda</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tashishni</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tashkil</a:t>
            </a:r>
            <a:r>
              <a:rPr lang="ru-RU" sz="2400" dirty="0">
                <a:solidFill>
                  <a:prstClr val="white"/>
                </a:solidFill>
                <a:latin typeface="Oswald" pitchFamily="2" charset="-52"/>
                <a:ea typeface="Roboto Condensed" panose="02000000000000000000" pitchFamily="2" charset="0"/>
              </a:rPr>
              <a:t> </a:t>
            </a:r>
            <a:r>
              <a:rPr lang="ru-RU" sz="2400" dirty="0" err="1">
                <a:solidFill>
                  <a:prstClr val="white"/>
                </a:solidFill>
                <a:latin typeface="Oswald" pitchFamily="2" charset="-52"/>
                <a:ea typeface="Roboto Condensed" panose="02000000000000000000" pitchFamily="2" charset="0"/>
              </a:rPr>
              <a:t>etish</a:t>
            </a:r>
            <a:r>
              <a:rPr lang="ru-RU" sz="2400" dirty="0">
                <a:solidFill>
                  <a:prstClr val="white"/>
                </a:solidFill>
                <a:latin typeface="Oswald" pitchFamily="2" charset="-52"/>
                <a:ea typeface="Roboto Condensed" panose="02000000000000000000" pitchFamily="2" charset="0"/>
              </a:rPr>
              <a:t>.</a:t>
            </a:r>
          </a:p>
        </p:txBody>
      </p:sp>
      <p:sp>
        <p:nvSpPr>
          <p:cNvPr id="4" name="TextBox 3">
            <a:extLst>
              <a:ext uri="{FF2B5EF4-FFF2-40B4-BE49-F238E27FC236}">
                <a16:creationId xmlns:a16="http://schemas.microsoft.com/office/drawing/2014/main" id="{4F1E0505-E303-D8ED-6CC0-D70EACE43B47}"/>
              </a:ext>
            </a:extLst>
          </p:cNvPr>
          <p:cNvSpPr txBox="1">
            <a:spLocks/>
          </p:cNvSpPr>
          <p:nvPr/>
        </p:nvSpPr>
        <p:spPr bwMode="gray">
          <a:xfrm>
            <a:off x="313715" y="4119321"/>
            <a:ext cx="3805871" cy="338554"/>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sz="2200" dirty="0">
                <a:solidFill>
                  <a:srgbClr val="FFFF00"/>
                </a:solidFill>
                <a:latin typeface="Oswald Light" pitchFamily="2" charset="-52"/>
                <a:ea typeface="VTB Group Cond Book" panose="020B0506050504020204" pitchFamily="34" charset="77"/>
              </a:rPr>
              <a:t>Prof. </a:t>
            </a:r>
            <a:r>
              <a:rPr lang="en-US" sz="2200" dirty="0" err="1">
                <a:solidFill>
                  <a:srgbClr val="FFFF00"/>
                </a:solidFill>
                <a:latin typeface="Oswald Light" pitchFamily="2" charset="-52"/>
                <a:ea typeface="VTB Group Cond Book" panose="020B0506050504020204" pitchFamily="34" charset="77"/>
              </a:rPr>
              <a:t>Nurdinov</a:t>
            </a:r>
            <a:r>
              <a:rPr lang="en-US" sz="2200" dirty="0">
                <a:solidFill>
                  <a:srgbClr val="FFFF00"/>
                </a:solidFill>
                <a:latin typeface="Oswald Light" pitchFamily="2" charset="-52"/>
                <a:ea typeface="VTB Group Cond Book" panose="020B0506050504020204" pitchFamily="34" charset="77"/>
              </a:rPr>
              <a:t> </a:t>
            </a:r>
            <a:r>
              <a:rPr lang="en-US" sz="2200" dirty="0" err="1">
                <a:solidFill>
                  <a:srgbClr val="FFFF00"/>
                </a:solidFill>
                <a:latin typeface="Oswald Light" pitchFamily="2" charset="-52"/>
                <a:ea typeface="VTB Group Cond Book" panose="020B0506050504020204" pitchFamily="34" charset="77"/>
              </a:rPr>
              <a:t>Murodali</a:t>
            </a:r>
            <a:endParaRPr lang="ru-RU" sz="2200" dirty="0">
              <a:solidFill>
                <a:srgbClr val="FFFF00"/>
              </a:solidFill>
              <a:latin typeface="Oswald Light" pitchFamily="2" charset="-52"/>
              <a:ea typeface="VTB Group Cond Book" panose="020B0506050504020204" pitchFamily="34" charset="77"/>
            </a:endParaRPr>
          </a:p>
        </p:txBody>
      </p:sp>
      <p:sp>
        <p:nvSpPr>
          <p:cNvPr id="5" name="Rounded Rectangle 17">
            <a:extLst>
              <a:ext uri="{FF2B5EF4-FFF2-40B4-BE49-F238E27FC236}">
                <a16:creationId xmlns:a16="http://schemas.microsoft.com/office/drawing/2014/main" id="{6AB33A65-AF4F-1F56-FEAF-DC2BF6049A20}"/>
              </a:ext>
            </a:extLst>
          </p:cNvPr>
          <p:cNvSpPr/>
          <p:nvPr/>
        </p:nvSpPr>
        <p:spPr>
          <a:xfrm>
            <a:off x="313715" y="5217251"/>
            <a:ext cx="3174328" cy="510230"/>
          </a:xfrm>
          <a:prstGeom prst="roundRect">
            <a:avLst/>
          </a:prstGeom>
          <a:solidFill>
            <a:srgbClr val="00369B"/>
          </a:solidFill>
          <a:ln w="12700" cap="flat" cmpd="sng" algn="ctr">
            <a:noFill/>
            <a:prstDash val="solid"/>
            <a:miter lim="800000"/>
          </a:ln>
          <a:effectLst/>
        </p:spPr>
        <p:txBody>
          <a:bodyPr rtlCol="0" anchor="ctr"/>
          <a:lstStyle/>
          <a:p>
            <a:pPr marL="0" marR="0" lvl="0" indent="0" algn="ctr" defTabSz="228600" eaLnBrk="1" fontAlgn="auto" latinLnBrk="0" hangingPunct="1">
              <a:lnSpc>
                <a:spcPct val="100000"/>
              </a:lnSpc>
              <a:spcBef>
                <a:spcPts val="0"/>
              </a:spcBef>
              <a:spcAft>
                <a:spcPts val="0"/>
              </a:spcAft>
              <a:buClrTx/>
              <a:buSzTx/>
              <a:buFontTx/>
              <a:buNone/>
              <a:tabLst/>
              <a:defRPr/>
            </a:pPr>
            <a:endParaRPr kumimoji="0" lang="ru-RU" sz="900" b="0" i="0" u="none" strike="noStrike" kern="0" cap="none" spc="0" normalizeH="0" baseline="0" noProof="0" dirty="0">
              <a:ln>
                <a:noFill/>
              </a:ln>
              <a:solidFill>
                <a:srgbClr val="FFFFFF"/>
              </a:solidFill>
              <a:effectLst/>
              <a:uLnTx/>
              <a:uFillTx/>
              <a:latin typeface="Oswald Light" pitchFamily="2" charset="-52"/>
            </a:endParaRPr>
          </a:p>
        </p:txBody>
      </p:sp>
      <p:sp>
        <p:nvSpPr>
          <p:cNvPr id="6" name="TextBox 5">
            <a:extLst>
              <a:ext uri="{FF2B5EF4-FFF2-40B4-BE49-F238E27FC236}">
                <a16:creationId xmlns:a16="http://schemas.microsoft.com/office/drawing/2014/main" id="{E85399D5-B759-F1E3-BA76-36685FD6CB58}"/>
              </a:ext>
            </a:extLst>
          </p:cNvPr>
          <p:cNvSpPr txBox="1">
            <a:spLocks/>
          </p:cNvSpPr>
          <p:nvPr/>
        </p:nvSpPr>
        <p:spPr bwMode="gray">
          <a:xfrm>
            <a:off x="627155" y="5334046"/>
            <a:ext cx="2775319" cy="276999"/>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marL="0" lvl="0" indent="0" defTabSz="895350" eaLnBrk="1" hangingPunct="1">
              <a:buClr>
                <a:schemeClr val="tx2"/>
              </a:buClr>
              <a:defRPr>
                <a:latin typeface="+mn-lt"/>
              </a:defRPr>
            </a:lvl1pPr>
            <a:lvl2pPr marL="193675" lvl="1" indent="-192088" defTabSz="895350" eaLnBrk="1" hangingPunct="1">
              <a:buClr>
                <a:schemeClr val="tx2"/>
              </a:buClr>
              <a:buSzPct val="125000"/>
              <a:buFont typeface="Arial" charset="0"/>
              <a:buChar char="▪"/>
              <a:defRPr>
                <a:latin typeface="+mn-lt"/>
              </a:defRPr>
            </a:lvl2pPr>
            <a:lvl3pPr marL="457200" lvl="2" indent="-261938" defTabSz="895350" eaLnBrk="1" hangingPunct="1">
              <a:buClr>
                <a:schemeClr val="tx2"/>
              </a:buClr>
              <a:buSzPct val="120000"/>
              <a:buFont typeface="Arial" charset="0"/>
              <a:buChar char="–"/>
              <a:defRPr>
                <a:latin typeface="+mn-lt"/>
              </a:defRPr>
            </a:lvl3pPr>
            <a:lvl4pPr marL="614363" lvl="3" indent="-155575" defTabSz="895350" eaLnBrk="1" hangingPunct="1">
              <a:buClr>
                <a:schemeClr val="tx2"/>
              </a:buClr>
              <a:buSzPct val="120000"/>
              <a:buFont typeface="Arial" charset="0"/>
              <a:buChar char="▫"/>
              <a:defRPr>
                <a:latin typeface="+mn-lt"/>
              </a:defRPr>
            </a:lvl4pPr>
            <a:lvl5pPr marL="749808" lvl="4" indent="-130175" defTabSz="895350" eaLnBrk="1" hangingPunct="1">
              <a:buClr>
                <a:schemeClr val="tx2"/>
              </a:buClr>
              <a:buSzPct val="89000"/>
              <a:buFont typeface="Arial" charset="0"/>
              <a:buChar char="-"/>
              <a:defRPr>
                <a:latin typeface="+mn-lt"/>
              </a:defRPr>
            </a:lvl5pPr>
            <a:lvl6pPr marL="749808" indent="-130175" defTabSz="895350" fontAlgn="base">
              <a:spcBef>
                <a:spcPct val="0"/>
              </a:spcBef>
              <a:spcAft>
                <a:spcPct val="0"/>
              </a:spcAft>
              <a:buClr>
                <a:schemeClr val="tx2"/>
              </a:buClr>
              <a:buSzPct val="89000"/>
              <a:buFont typeface="Arial" charset="0"/>
              <a:buChar char="-"/>
              <a:defRPr>
                <a:latin typeface="+mn-lt"/>
              </a:defRPr>
            </a:lvl6pPr>
            <a:lvl7pPr marL="749808" indent="-130175" defTabSz="895350" fontAlgn="base">
              <a:spcBef>
                <a:spcPct val="0"/>
              </a:spcBef>
              <a:spcAft>
                <a:spcPct val="0"/>
              </a:spcAft>
              <a:buClr>
                <a:schemeClr val="tx2"/>
              </a:buClr>
              <a:buSzPct val="89000"/>
              <a:buFont typeface="Arial" charset="0"/>
              <a:buChar char="-"/>
              <a:defRPr>
                <a:latin typeface="+mn-lt"/>
              </a:defRPr>
            </a:lvl7pPr>
            <a:lvl8pPr marL="749808" indent="-130175" defTabSz="895350" fontAlgn="base">
              <a:spcBef>
                <a:spcPct val="0"/>
              </a:spcBef>
              <a:spcAft>
                <a:spcPct val="0"/>
              </a:spcAft>
              <a:buClr>
                <a:schemeClr val="tx2"/>
              </a:buClr>
              <a:buSzPct val="89000"/>
              <a:buFont typeface="Arial" charset="0"/>
              <a:buChar char="-"/>
              <a:defRPr>
                <a:latin typeface="+mn-lt"/>
              </a:defRPr>
            </a:lvl8pPr>
            <a:lvl9pPr marL="749808" indent="-130175" defTabSz="895350" fontAlgn="base">
              <a:spcBef>
                <a:spcPct val="0"/>
              </a:spcBef>
              <a:spcAft>
                <a:spcPct val="0"/>
              </a:spcAft>
              <a:buClr>
                <a:schemeClr val="tx2"/>
              </a:buClr>
              <a:buSzPct val="89000"/>
              <a:buFont typeface="Arial" charset="0"/>
              <a:buChar char="-"/>
              <a:defRPr>
                <a:latin typeface="+mn-lt"/>
              </a:defRPr>
            </a:lvl9pPr>
          </a:lstStyle>
          <a:p>
            <a:pPr fontAlgn="base">
              <a:spcAft>
                <a:spcPct val="0"/>
              </a:spcAft>
              <a:buClr>
                <a:srgbClr val="009FE9"/>
              </a:buClr>
            </a:pPr>
            <a:r>
              <a:rPr lang="en-US" dirty="0" err="1">
                <a:solidFill>
                  <a:prstClr val="white"/>
                </a:solidFill>
                <a:latin typeface="Oswald Light" pitchFamily="2" charset="-52"/>
                <a:ea typeface="VTB Group Cond Book" panose="020B0506050504020204" pitchFamily="34" charset="77"/>
              </a:rPr>
              <a:t>AndMI</a:t>
            </a:r>
            <a:r>
              <a:rPr lang="en-US" dirty="0">
                <a:solidFill>
                  <a:prstClr val="white"/>
                </a:solidFill>
                <a:latin typeface="Oswald Light" pitchFamily="2" charset="-52"/>
                <a:ea typeface="VTB Group Cond Book" panose="020B0506050504020204" pitchFamily="34" charset="77"/>
              </a:rPr>
              <a:t>   2023-2024</a:t>
            </a:r>
            <a:endParaRPr lang="ru-RU" dirty="0">
              <a:solidFill>
                <a:prstClr val="white"/>
              </a:solidFill>
              <a:latin typeface="Oswald Light" pitchFamily="2" charset="-52"/>
              <a:ea typeface="VTB Group Cond Book" panose="020B0506050504020204" pitchFamily="34" charset="77"/>
            </a:endParaRPr>
          </a:p>
        </p:txBody>
      </p:sp>
      <p:pic>
        <p:nvPicPr>
          <p:cNvPr id="7" name="Рисунок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6163732" y="641929"/>
            <a:ext cx="6028267" cy="6216072"/>
          </a:xfrm>
          <a:prstGeom prst="rtTriangle">
            <a:avLst/>
          </a:prstGeom>
        </p:spPr>
      </p:pic>
      <p:sp>
        <p:nvSpPr>
          <p:cNvPr id="8" name="Прямоугольник 7"/>
          <p:cNvSpPr/>
          <p:nvPr/>
        </p:nvSpPr>
        <p:spPr>
          <a:xfrm rot="18843338">
            <a:off x="3798674" y="2753054"/>
            <a:ext cx="6096000" cy="923330"/>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8100000" scaled="1"/>
            <a:tileRect/>
          </a:gra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spAutoFit/>
          </a:bodyPr>
          <a:lstStyle/>
          <a:p>
            <a:pPr lvl="0"/>
            <a:r>
              <a:rPr lang="en-US" dirty="0">
                <a:solidFill>
                  <a:prstClr val="white"/>
                </a:solidFill>
                <a:latin typeface="Oswald" pitchFamily="2" charset="-52"/>
                <a:ea typeface="Roboto Condensed" panose="02000000000000000000" pitchFamily="2" charset="0"/>
                <a:cs typeface="Roboto Condensed" panose="02000000000000000000" pitchFamily="2" charset="0"/>
              </a:rPr>
              <a:t>[Organizing vehicle transportation and traffic safety] week5 - The main elements of transportation organization. Organization of transportation by car.</a:t>
            </a:r>
          </a:p>
        </p:txBody>
      </p:sp>
    </p:spTree>
    <p:extLst>
      <p:ext uri="{BB962C8B-B14F-4D97-AF65-F5344CB8AC3E}">
        <p14:creationId xmlns:p14="http://schemas.microsoft.com/office/powerpoint/2010/main" val="3746454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hangingPunct="0"/>
            <a:r>
              <a:rPr lang="uz-Cyrl-UZ" sz="2400" b="1" dirty="0"/>
              <a:t>Tayanch so`zlar:</a:t>
            </a:r>
            <a:br>
              <a:rPr lang="ru-RU" sz="2400" dirty="0"/>
            </a:br>
            <a:r>
              <a:rPr lang="en-US" sz="1800" i="1" dirty="0" err="1">
                <a:effectLst/>
                <a:latin typeface="Times New Roman" panose="02020603050405020304" pitchFamily="18" charset="0"/>
                <a:ea typeface="Times New Roman" panose="02020603050405020304" pitchFamily="18" charset="0"/>
              </a:rPr>
              <a:t>ortish</a:t>
            </a:r>
            <a:r>
              <a:rPr lang="en-US" sz="1800" i="1" dirty="0">
                <a:effectLst/>
                <a:latin typeface="Times New Roman" panose="02020603050405020304" pitchFamily="18" charset="0"/>
                <a:ea typeface="Times New Roman" panose="02020603050405020304" pitchFamily="18" charset="0"/>
              </a:rPr>
              <a:t> – </a:t>
            </a:r>
            <a:r>
              <a:rPr lang="en-US" sz="1800" i="1" dirty="0" err="1">
                <a:effectLst/>
                <a:latin typeface="Times New Roman" panose="02020603050405020304" pitchFamily="18" charset="0"/>
                <a:ea typeface="Times New Roman" panose="02020603050405020304" pitchFamily="18" charset="0"/>
              </a:rPr>
              <a:t>tushirishga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moslik</a:t>
            </a:r>
            <a:r>
              <a:rPr lang="en-US" sz="1800" b="1"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tara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markirovka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mexanizatsiyalashtirish</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avtomobilning</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sig‘dira</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olish</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xususiyati</a:t>
            </a:r>
            <a:r>
              <a:rPr lang="en-US" sz="1800" i="1" dirty="0">
                <a:effectLst/>
                <a:latin typeface="Times New Roman" panose="02020603050405020304" pitchFamily="18" charset="0"/>
                <a:ea typeface="Times New Roman" panose="02020603050405020304" pitchFamily="18" charset="0"/>
              </a:rPr>
              <a:t>, transport-</a:t>
            </a:r>
            <a:r>
              <a:rPr lang="en-US" sz="1800" i="1" dirty="0" err="1">
                <a:effectLst/>
                <a:latin typeface="Times New Roman" panose="02020603050405020304" pitchFamily="18" charset="0"/>
                <a:ea typeface="Times New Roman" panose="02020603050405020304" pitchFamily="18" charset="0"/>
              </a:rPr>
              <a:t>iqtisodiy</a:t>
            </a:r>
            <a:r>
              <a:rPr lang="en-US" sz="1800" i="1" dirty="0">
                <a:effectLst/>
                <a:latin typeface="Times New Roman" panose="02020603050405020304" pitchFamily="18" charset="0"/>
                <a:ea typeface="Times New Roman" panose="02020603050405020304" pitchFamily="18" charset="0"/>
              </a:rPr>
              <a:t> </a:t>
            </a:r>
            <a:r>
              <a:rPr lang="en-US" sz="1800" i="1" dirty="0" err="1">
                <a:effectLst/>
                <a:latin typeface="Times New Roman" panose="02020603050405020304" pitchFamily="18" charset="0"/>
                <a:ea typeface="Times New Roman" panose="02020603050405020304" pitchFamily="18" charset="0"/>
              </a:rPr>
              <a:t>punktlari</a:t>
            </a:r>
            <a:r>
              <a:rPr lang="en-US" sz="1800" i="1" dirty="0">
                <a:effectLst/>
                <a:latin typeface="Times New Roman" panose="02020603050405020304" pitchFamily="18" charset="0"/>
                <a:ea typeface="Times New Roman" panose="02020603050405020304" pitchFamily="18" charset="0"/>
              </a:rPr>
              <a:t>.</a:t>
            </a:r>
            <a:br>
              <a:rPr lang="ru-RU" sz="1800" dirty="0">
                <a:effectLst/>
                <a:latin typeface="Times New Roman" panose="02020603050405020304" pitchFamily="18" charset="0"/>
                <a:ea typeface="Times New Roman" panose="02020603050405020304" pitchFamily="18" charset="0"/>
              </a:rPr>
            </a:br>
            <a:br>
              <a:rPr lang="ru-RU" sz="2400" dirty="0"/>
            </a:br>
            <a:endParaRPr lang="ru-RU" sz="2400" dirty="0"/>
          </a:p>
        </p:txBody>
      </p:sp>
      <p:sp>
        <p:nvSpPr>
          <p:cNvPr id="3" name="Объект 2"/>
          <p:cNvSpPr>
            <a:spLocks noGrp="1"/>
          </p:cNvSpPr>
          <p:nvPr>
            <p:ph idx="1"/>
          </p:nvPr>
        </p:nvSpPr>
        <p:spPr>
          <a:xfrm>
            <a:off x="2944812" y="194733"/>
            <a:ext cx="8534400" cy="3615267"/>
          </a:xfrm>
        </p:spPr>
        <p:txBody>
          <a:bodyPr>
            <a:normAutofit/>
          </a:bodyPr>
          <a:lstStyle/>
          <a:p>
            <a:r>
              <a:rPr lang="en-US" b="1" dirty="0" err="1">
                <a:solidFill>
                  <a:schemeClr val="tx1"/>
                </a:solidFill>
              </a:rPr>
              <a:t>Rеja</a:t>
            </a:r>
            <a:r>
              <a:rPr lang="en-US" b="1" dirty="0">
                <a:solidFill>
                  <a:schemeClr val="tx1"/>
                </a:solidFill>
              </a:rPr>
              <a:t>:</a:t>
            </a:r>
            <a:endParaRPr lang="ru-RU" dirty="0">
              <a:solidFill>
                <a:schemeClr val="tx1"/>
              </a:solidFill>
            </a:endParaRPr>
          </a:p>
          <a:p>
            <a:pPr algn="just">
              <a:lnSpc>
                <a:spcPct val="150000"/>
              </a:lnSpc>
              <a:spcBef>
                <a:spcPts val="1200"/>
              </a:spcBef>
            </a:pPr>
            <a:r>
              <a:rPr lang="ru-RU" sz="1800" b="1" dirty="0">
                <a:effectLst/>
                <a:latin typeface="Times New Roman" panose="02020603050405020304" pitchFamily="18" charset="0"/>
                <a:ea typeface="Times New Roman" panose="02020603050405020304" pitchFamily="18" charset="0"/>
              </a:rPr>
              <a:t>5.1.</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Avtomobiltransportida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tashkil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etish</a:t>
            </a:r>
            <a:r>
              <a:rPr lang="ru-RU" sz="1800" dirty="0">
                <a:effectLst/>
                <a:latin typeface="Times New Roman" panose="02020603050405020304" pitchFamily="18" charset="0"/>
                <a:ea typeface="Times New Roman" panose="02020603050405020304" pitchFamily="18" charset="0"/>
              </a:rPr>
              <a:t>.</a:t>
            </a:r>
          </a:p>
          <a:p>
            <a:pPr algn="just">
              <a:lnSpc>
                <a:spcPct val="150000"/>
              </a:lnSpc>
              <a:spcBef>
                <a:spcPts val="1200"/>
              </a:spcBef>
            </a:pPr>
            <a:r>
              <a:rPr lang="ru-RU" sz="1800" b="1" dirty="0">
                <a:effectLst/>
                <a:latin typeface="Times New Roman" panose="02020603050405020304" pitchFamily="18" charset="0"/>
                <a:ea typeface="Times New Roman" panose="02020603050405020304" pitchFamily="18" charset="0"/>
              </a:rPr>
              <a:t>5.2.</a:t>
            </a:r>
            <a:r>
              <a:rPr lang="ru-RU" sz="1800" dirty="0">
                <a:effectLst/>
                <a:latin typeface="Times New Roman" panose="02020603050405020304" pitchFamily="18" charset="0"/>
                <a:ea typeface="Times New Roman" panose="02020603050405020304" pitchFamily="18" charset="0"/>
              </a:rPr>
              <a:t> Transport </a:t>
            </a:r>
            <a:r>
              <a:rPr lang="ru-RU" sz="1800" dirty="0" err="1">
                <a:effectLst/>
                <a:latin typeface="Times New Roman" panose="02020603050405020304" pitchFamily="18" charset="0"/>
                <a:ea typeface="Times New Roman" panose="02020603050405020304" pitchFamily="18" charset="0"/>
              </a:rPr>
              <a:t>jarayonlarining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asosiy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elementlari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yuklarni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ortish</a:t>
            </a:r>
            <a:r>
              <a:rPr lang="ru-RU" sz="1800" dirty="0">
                <a:effectLst/>
                <a:latin typeface="Times New Roman" panose="02020603050405020304" pitchFamily="18" charset="0"/>
                <a:ea typeface="Times New Roman" panose="02020603050405020304" pitchFamily="18" charset="0"/>
              </a:rPr>
              <a:t>,</a:t>
            </a:r>
            <a:r>
              <a:rPr lang="en-US"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tushirish</a:t>
            </a:r>
            <a:r>
              <a:rPr lang="ru-RU" sz="1800" dirty="0">
                <a:effectLst/>
                <a:latin typeface="Times New Roman" panose="02020603050405020304" pitchFamily="18" charset="0"/>
                <a:ea typeface="Times New Roman" panose="02020603050405020304" pitchFamily="18" charset="0"/>
              </a:rPr>
              <a:t>.</a:t>
            </a:r>
          </a:p>
          <a:p>
            <a:pPr algn="just">
              <a:lnSpc>
                <a:spcPct val="150000"/>
              </a:lnSpc>
              <a:spcBef>
                <a:spcPts val="1200"/>
              </a:spcBef>
            </a:pPr>
            <a:r>
              <a:rPr lang="ru-RU" sz="1800" b="1" dirty="0">
                <a:effectLst/>
                <a:latin typeface="Times New Roman" panose="02020603050405020304" pitchFamily="18" charset="0"/>
                <a:ea typeface="Times New Roman" panose="02020603050405020304" pitchFamily="18" charset="0"/>
              </a:rPr>
              <a:t>5.3.</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Avtotransportda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yuklarni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o‘ziga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hos</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hususiyatlari</a:t>
            </a:r>
            <a:r>
              <a:rPr lang="ru-RU" sz="1800" dirty="0">
                <a:effectLst/>
                <a:latin typeface="Times New Roman" panose="02020603050405020304" pitchFamily="18" charset="0"/>
                <a:ea typeface="Times New Roman" panose="02020603050405020304" pitchFamily="18" charset="0"/>
              </a:rPr>
              <a:t>.</a:t>
            </a:r>
          </a:p>
          <a:p>
            <a:endParaRPr lang="ru-RU" dirty="0">
              <a:solidFill>
                <a:schemeClr val="tx1"/>
              </a:solidFill>
            </a:endParaRPr>
          </a:p>
        </p:txBody>
      </p:sp>
      <p:pic>
        <p:nvPicPr>
          <p:cNvPr id="5" name="Рисунок 4"/>
          <p:cNvPicPr>
            <a:picLocks noChangeAspect="1"/>
          </p:cNvPicPr>
          <p:nvPr/>
        </p:nvPicPr>
        <p:blipFill rotWithShape="1">
          <a:blip r:embed="rId2" cstate="print">
            <a:extLst>
              <a:ext uri="{28A0092B-C50C-407E-A947-70E740481C1C}">
                <a14:useLocalDpi xmlns:a14="http://schemas.microsoft.com/office/drawing/2010/main" val="0"/>
              </a:ext>
            </a:extLst>
          </a:blip>
          <a:srcRect l="35386"/>
          <a:stretch/>
        </p:blipFill>
        <p:spPr>
          <a:xfrm>
            <a:off x="364067" y="368299"/>
            <a:ext cx="2442632" cy="25202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Прямоугольник 3"/>
          <p:cNvSpPr/>
          <p:nvPr/>
        </p:nvSpPr>
        <p:spPr>
          <a:xfrm>
            <a:off x="288174" y="3410319"/>
            <a:ext cx="6096000" cy="461665"/>
          </a:xfrm>
          <a:prstGeom prst="rect">
            <a:avLst/>
          </a:prstGeom>
        </p:spPr>
        <p:txBody>
          <a:bodyPr>
            <a:spAutoFit/>
          </a:bodyPr>
          <a:lstStyle/>
          <a:p>
            <a:r>
              <a:rPr lang="ru-RU" sz="1200" dirty="0" err="1">
                <a:solidFill>
                  <a:schemeClr val="accent6"/>
                </a:solidFill>
              </a:rPr>
              <a:t>Henderson</a:t>
            </a:r>
            <a:r>
              <a:rPr lang="ru-RU" sz="1200" dirty="0">
                <a:solidFill>
                  <a:schemeClr val="accent6"/>
                </a:solidFill>
              </a:rPr>
              <a:t> K. (</a:t>
            </a:r>
            <a:r>
              <a:rPr lang="ru-RU" sz="1200" dirty="0" err="1">
                <a:solidFill>
                  <a:schemeClr val="accent6"/>
                </a:solidFill>
              </a:rPr>
              <a:t>Published</a:t>
            </a:r>
            <a:r>
              <a:rPr lang="ru-RU" sz="1200" dirty="0">
                <a:solidFill>
                  <a:schemeClr val="accent6"/>
                </a:solidFill>
              </a:rPr>
              <a:t> </a:t>
            </a:r>
            <a:r>
              <a:rPr lang="ru-RU" sz="1200" dirty="0" err="1">
                <a:solidFill>
                  <a:schemeClr val="accent6"/>
                </a:solidFill>
              </a:rPr>
              <a:t>on</a:t>
            </a:r>
            <a:r>
              <a:rPr lang="ru-RU" sz="1200" dirty="0">
                <a:solidFill>
                  <a:schemeClr val="accent6"/>
                </a:solidFill>
              </a:rPr>
              <a:t> </a:t>
            </a:r>
            <a:r>
              <a:rPr lang="ru-RU" sz="1200" dirty="0" err="1">
                <a:solidFill>
                  <a:schemeClr val="accent6"/>
                </a:solidFill>
              </a:rPr>
              <a:t>November</a:t>
            </a:r>
            <a:r>
              <a:rPr lang="ru-RU" sz="1200" dirty="0">
                <a:solidFill>
                  <a:schemeClr val="accent6"/>
                </a:solidFill>
              </a:rPr>
              <a:t> 5, 2015). </a:t>
            </a:r>
            <a:r>
              <a:rPr lang="ru-RU" sz="1200" dirty="0" err="1">
                <a:solidFill>
                  <a:schemeClr val="accent6"/>
                </a:solidFill>
              </a:rPr>
              <a:t>Pink</a:t>
            </a:r>
            <a:r>
              <a:rPr lang="ru-RU" sz="1200" dirty="0">
                <a:solidFill>
                  <a:schemeClr val="accent6"/>
                </a:solidFill>
              </a:rPr>
              <a:t> </a:t>
            </a:r>
            <a:r>
              <a:rPr lang="ru-RU" sz="1200" dirty="0" err="1">
                <a:solidFill>
                  <a:schemeClr val="accent6"/>
                </a:solidFill>
              </a:rPr>
              <a:t>Japanese</a:t>
            </a:r>
            <a:r>
              <a:rPr lang="ru-RU" sz="1200" dirty="0">
                <a:solidFill>
                  <a:schemeClr val="accent6"/>
                </a:solidFill>
              </a:rPr>
              <a:t> </a:t>
            </a:r>
            <a:r>
              <a:rPr lang="ru-RU" sz="1200" dirty="0" err="1">
                <a:solidFill>
                  <a:schemeClr val="accent6"/>
                </a:solidFill>
              </a:rPr>
              <a:t>truck</a:t>
            </a:r>
            <a:r>
              <a:rPr lang="ru-RU" sz="1200" dirty="0">
                <a:solidFill>
                  <a:schemeClr val="accent6"/>
                </a:solidFill>
              </a:rPr>
              <a:t>. </a:t>
            </a:r>
            <a:r>
              <a:rPr lang="ru-RU" sz="1200" dirty="0" err="1">
                <a:solidFill>
                  <a:schemeClr val="accent6"/>
                </a:solidFill>
              </a:rPr>
              <a:t>Free</a:t>
            </a:r>
            <a:r>
              <a:rPr lang="ru-RU" sz="1200" dirty="0">
                <a:solidFill>
                  <a:schemeClr val="accent6"/>
                </a:solidFill>
              </a:rPr>
              <a:t> </a:t>
            </a:r>
            <a:r>
              <a:rPr lang="ru-RU" sz="1200" dirty="0" err="1">
                <a:solidFill>
                  <a:schemeClr val="accent6"/>
                </a:solidFill>
              </a:rPr>
              <a:t>to</a:t>
            </a:r>
            <a:r>
              <a:rPr lang="ru-RU" sz="1200" dirty="0">
                <a:solidFill>
                  <a:schemeClr val="accent6"/>
                </a:solidFill>
              </a:rPr>
              <a:t> </a:t>
            </a:r>
            <a:r>
              <a:rPr lang="ru-RU" sz="1200" dirty="0" err="1">
                <a:solidFill>
                  <a:schemeClr val="accent6"/>
                </a:solidFill>
              </a:rPr>
              <a:t>use</a:t>
            </a:r>
            <a:r>
              <a:rPr lang="ru-RU" sz="1200" dirty="0">
                <a:solidFill>
                  <a:schemeClr val="accent6"/>
                </a:solidFill>
              </a:rPr>
              <a:t> </a:t>
            </a:r>
            <a:r>
              <a:rPr lang="ru-RU" sz="1200" dirty="0" err="1">
                <a:solidFill>
                  <a:schemeClr val="accent6"/>
                </a:solidFill>
              </a:rPr>
              <a:t>under</a:t>
            </a:r>
            <a:r>
              <a:rPr lang="ru-RU" sz="1200" dirty="0">
                <a:solidFill>
                  <a:schemeClr val="accent6"/>
                </a:solidFill>
              </a:rPr>
              <a:t> </a:t>
            </a:r>
            <a:r>
              <a:rPr lang="ru-RU" sz="1200" dirty="0" err="1">
                <a:solidFill>
                  <a:schemeClr val="accent6"/>
                </a:solidFill>
              </a:rPr>
              <a:t>the</a:t>
            </a:r>
            <a:r>
              <a:rPr lang="ru-RU" sz="1200" dirty="0">
                <a:solidFill>
                  <a:schemeClr val="accent6"/>
                </a:solidFill>
              </a:rPr>
              <a:t> </a:t>
            </a:r>
            <a:r>
              <a:rPr lang="ru-RU" sz="1200" dirty="0" err="1">
                <a:solidFill>
                  <a:schemeClr val="accent6"/>
                </a:solidFill>
              </a:rPr>
              <a:t>Unsplash</a:t>
            </a:r>
            <a:r>
              <a:rPr lang="ru-RU" sz="1200" dirty="0">
                <a:solidFill>
                  <a:schemeClr val="accent6"/>
                </a:solidFill>
              </a:rPr>
              <a:t> </a:t>
            </a:r>
            <a:r>
              <a:rPr lang="ru-RU" sz="1200" dirty="0" err="1">
                <a:solidFill>
                  <a:schemeClr val="accent6"/>
                </a:solidFill>
              </a:rPr>
              <a:t>License</a:t>
            </a:r>
            <a:r>
              <a:rPr lang="ru-RU" sz="1200" dirty="0">
                <a:solidFill>
                  <a:schemeClr val="accent6"/>
                </a:solidFill>
              </a:rPr>
              <a:t> https://unsplash.com/photos/Pj6TgpS_Vt4</a:t>
            </a:r>
          </a:p>
        </p:txBody>
      </p:sp>
    </p:spTree>
    <p:extLst>
      <p:ext uri="{BB962C8B-B14F-4D97-AF65-F5344CB8AC3E}">
        <p14:creationId xmlns:p14="http://schemas.microsoft.com/office/powerpoint/2010/main" val="3125761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a:xfrm>
            <a:off x="684212" y="286789"/>
            <a:ext cx="8534400" cy="3615267"/>
          </a:xfrm>
        </p:spPr>
        <p:txBody>
          <a:bodyPr>
            <a:normAutofit fontScale="77500" lnSpcReduction="20000"/>
          </a:bodyPr>
          <a:lstStyle/>
          <a:p>
            <a:pPr>
              <a:lnSpc>
                <a:spcPct val="150000"/>
              </a:lnSpc>
              <a:spcBef>
                <a:spcPts val="1200"/>
              </a:spcBef>
            </a:pPr>
            <a:r>
              <a:rPr lang="ru-RU" sz="1800" b="1" dirty="0">
                <a:solidFill>
                  <a:schemeClr val="tx1"/>
                </a:solidFill>
                <a:effectLst/>
                <a:latin typeface="Times New Roman" panose="02020603050405020304" pitchFamily="18" charset="0"/>
                <a:ea typeface="Times New Roman" panose="02020603050405020304" pitchFamily="18" charset="0"/>
              </a:rPr>
              <a:t>5.1. </a:t>
            </a:r>
            <a:r>
              <a:rPr lang="ru-RU" sz="1800" b="1" dirty="0" err="1">
                <a:solidFill>
                  <a:schemeClr val="tx1"/>
                </a:solidFill>
                <a:effectLst/>
                <a:latin typeface="Times New Roman" panose="02020603050405020304" pitchFamily="18" charset="0"/>
                <a:ea typeface="Times New Roman" panose="02020603050405020304" pitchFamily="18" charset="0"/>
              </a:rPr>
              <a:t>Avtomobillarda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transportida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tashishni</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tashkil</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etish</a:t>
            </a:r>
            <a:r>
              <a:rPr lang="ru-RU" sz="1800" b="1" dirty="0">
                <a:solidFill>
                  <a:schemeClr val="tx1"/>
                </a:solidFill>
                <a:effectLst/>
                <a:latin typeface="Times New Roman" panose="02020603050405020304" pitchFamily="18" charset="0"/>
                <a:ea typeface="Times New Roman" panose="02020603050405020304" pitchFamily="18" charset="0"/>
              </a:rPr>
              <a:t>.</a:t>
            </a:r>
            <a:endParaRPr lang="ru-RU" sz="1800" dirty="0">
              <a:solidFill>
                <a:schemeClr val="tx1"/>
              </a:solidFill>
              <a:effectLst/>
              <a:latin typeface="Times New Roman" panose="02020603050405020304" pitchFamily="18" charset="0"/>
              <a:ea typeface="Times New Roman" panose="02020603050405020304" pitchFamily="18" charset="0"/>
            </a:endParaRPr>
          </a:p>
          <a:p>
            <a:pPr indent="449580">
              <a:lnSpc>
                <a:spcPct val="150000"/>
              </a:lnSpc>
              <a:spcBef>
                <a:spcPts val="1200"/>
              </a:spcBef>
            </a:pPr>
            <a:r>
              <a:rPr lang="en-US" sz="1800" dirty="0" err="1">
                <a:solidFill>
                  <a:schemeClr val="tx1"/>
                </a:solidFill>
                <a:effectLst/>
                <a:latin typeface="Times New Roman" panose="02020603050405020304" pitchFamily="18" charset="0"/>
                <a:ea typeface="Times New Roman" panose="02020603050405020304" pitchFamily="18" charset="0"/>
              </a:rPr>
              <a:t>Avtomobil</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transportida</a:t>
            </a:r>
            <a:r>
              <a:rPr lang="en-US"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tashishni</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tashkil</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etish</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qanday</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hududda</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bajarilishi</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vazifasi</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va</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tashkil</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etish</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shakliga</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ko’ra</a:t>
            </a:r>
            <a:r>
              <a:rPr lang="en-US" sz="1800" dirty="0">
                <a:solidFill>
                  <a:schemeClr val="tx1"/>
                </a:solidFill>
                <a:effectLst/>
                <a:latin typeface="Times New Roman" panose="02020603050405020304" pitchFamily="18" charset="0"/>
                <a:ea typeface="Times New Roman" panose="02020603050405020304" pitchFamily="18" charset="0"/>
              </a:rPr>
              <a:t> </a:t>
            </a:r>
            <a:r>
              <a:rPr lang="en-US" sz="1800" dirty="0" err="1">
                <a:solidFill>
                  <a:schemeClr val="tx1"/>
                </a:solidFill>
                <a:effectLst/>
                <a:latin typeface="Times New Roman" panose="02020603050405020304" pitchFamily="18" charset="0"/>
                <a:ea typeface="Times New Roman" panose="02020603050405020304" pitchFamily="18" charset="0"/>
              </a:rPr>
              <a:t>tasniflanadi</a:t>
            </a:r>
            <a:r>
              <a:rPr lang="en-US" sz="1800" dirty="0">
                <a:solidFill>
                  <a:schemeClr val="tx1"/>
                </a:solidFill>
                <a:effectLst/>
                <a:latin typeface="Times New Roman" panose="02020603050405020304" pitchFamily="18" charset="0"/>
                <a:ea typeface="Times New Roman" panose="02020603050405020304" pitchFamily="18" charset="0"/>
              </a:rPr>
              <a:t>.</a:t>
            </a:r>
            <a:endParaRPr lang="ru-RU" sz="1800" dirty="0">
              <a:solidFill>
                <a:schemeClr val="tx1"/>
              </a:solidFill>
              <a:effectLst/>
              <a:latin typeface="Times New Roman" panose="02020603050405020304" pitchFamily="18" charset="0"/>
              <a:ea typeface="Times New Roman" panose="02020603050405020304" pitchFamily="18" charset="0"/>
            </a:endParaRPr>
          </a:p>
          <a:p>
            <a:pPr indent="449580" algn="just">
              <a:lnSpc>
                <a:spcPct val="150000"/>
              </a:lnSpc>
              <a:spcBef>
                <a:spcPts val="1200"/>
              </a:spcBef>
            </a:pPr>
            <a:r>
              <a:rPr lang="ru-RU" sz="1800" b="1" dirty="0" err="1">
                <a:solidFill>
                  <a:schemeClr val="tx1"/>
                </a:solidFill>
                <a:effectLst/>
                <a:latin typeface="Times New Roman" panose="02020603050405020304" pitchFamily="18" charset="0"/>
                <a:ea typeface="Times New Roman" panose="02020603050405020304" pitchFamily="18" charset="0"/>
              </a:rPr>
              <a:t>Qanday</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hududda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bajarilishiga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ko’ra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shaharda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shahar</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atrofida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qishliq</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hududlari</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ichida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shahar</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va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viliyatlararo</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va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xalqaro</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tashishlarga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ajratiladi</a:t>
            </a:r>
            <a:r>
              <a:rPr lang="ru-RU" sz="1800" dirty="0">
                <a:solidFill>
                  <a:schemeClr val="tx1"/>
                </a:solidFill>
                <a:effectLst/>
                <a:latin typeface="Times New Roman" panose="02020603050405020304" pitchFamily="18" charset="0"/>
                <a:ea typeface="Times New Roman" panose="02020603050405020304" pitchFamily="18" charset="0"/>
              </a:rPr>
              <a:t>. </a:t>
            </a:r>
          </a:p>
          <a:p>
            <a:pPr indent="449580" algn="just">
              <a:lnSpc>
                <a:spcPct val="150000"/>
              </a:lnSpc>
              <a:spcBef>
                <a:spcPts val="1200"/>
              </a:spcBef>
            </a:pPr>
            <a:r>
              <a:rPr lang="ru-RU" sz="1800" b="1" dirty="0" err="1">
                <a:solidFill>
                  <a:schemeClr val="tx1"/>
                </a:solidFill>
                <a:effectLst/>
                <a:latin typeface="Times New Roman" panose="02020603050405020304" pitchFamily="18" charset="0"/>
                <a:ea typeface="Times New Roman" panose="02020603050405020304" pitchFamily="18" charset="0"/>
              </a:rPr>
              <a:t>Vazifasiga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ko’ra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doimiy</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yo’nalishlarda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ekskursion</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turistik</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xizmat</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yuzasidan</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yo’lovchilar</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tashishlarga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bo’linadi</a:t>
            </a:r>
            <a:r>
              <a:rPr lang="ru-RU" sz="1800" dirty="0">
                <a:solidFill>
                  <a:schemeClr val="tx1"/>
                </a:solidFill>
                <a:effectLst/>
                <a:latin typeface="Times New Roman" panose="02020603050405020304" pitchFamily="18" charset="0"/>
                <a:ea typeface="Times New Roman" panose="02020603050405020304" pitchFamily="18" charset="0"/>
              </a:rPr>
              <a:t>.</a:t>
            </a:r>
          </a:p>
          <a:p>
            <a:pPr indent="449580" algn="just">
              <a:lnSpc>
                <a:spcPct val="150000"/>
              </a:lnSpc>
              <a:spcBef>
                <a:spcPts val="1200"/>
              </a:spcBef>
            </a:pPr>
            <a:r>
              <a:rPr lang="ru-RU" sz="1800" b="1" dirty="0" err="1">
                <a:solidFill>
                  <a:schemeClr val="tx1"/>
                </a:solidFill>
                <a:effectLst/>
                <a:latin typeface="Times New Roman" panose="02020603050405020304" pitchFamily="18" charset="0"/>
                <a:ea typeface="Times New Roman" panose="02020603050405020304" pitchFamily="18" charset="0"/>
              </a:rPr>
              <a:t>Tashkil</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etish</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shakliga</a:t>
            </a:r>
            <a:r>
              <a:rPr lang="ru-RU" sz="1800" b="1" dirty="0">
                <a:solidFill>
                  <a:schemeClr val="tx1"/>
                </a:solidFill>
                <a:effectLst/>
                <a:latin typeface="Times New Roman" panose="02020603050405020304" pitchFamily="18" charset="0"/>
                <a:ea typeface="Times New Roman" panose="02020603050405020304" pitchFamily="18" charset="0"/>
              </a:rPr>
              <a:t> </a:t>
            </a:r>
            <a:r>
              <a:rPr lang="ru-RU" sz="1800" b="1" dirty="0" err="1">
                <a:solidFill>
                  <a:schemeClr val="tx1"/>
                </a:solidFill>
                <a:effectLst/>
                <a:latin typeface="Times New Roman" panose="02020603050405020304" pitchFamily="18" charset="0"/>
                <a:ea typeface="Times New Roman" panose="02020603050405020304" pitchFamily="18" charset="0"/>
              </a:rPr>
              <a:t>ko’ra</a:t>
            </a:r>
            <a:r>
              <a:rPr lang="ru-RU" sz="1800" b="1" dirty="0">
                <a:solidFill>
                  <a:schemeClr val="tx1"/>
                </a:solidFill>
                <a:effectLst/>
                <a:latin typeface="Times New Roman" panose="02020603050405020304" pitchFamily="18" charset="0"/>
                <a:ea typeface="Times New Roman" panose="02020603050405020304" pitchFamily="18" charset="0"/>
              </a:rPr>
              <a:t>:</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yo’nalishlardagi</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ekskursion</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turistik</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xizmat</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yuzasidan</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yo’nalishlarga</a:t>
            </a:r>
            <a:r>
              <a:rPr lang="ru-RU" sz="1800" dirty="0">
                <a:solidFill>
                  <a:schemeClr val="tx1"/>
                </a:solidFill>
                <a:effectLst/>
                <a:latin typeface="Times New Roman" panose="02020603050405020304" pitchFamily="18" charset="0"/>
                <a:ea typeface="Times New Roman" panose="02020603050405020304" pitchFamily="18" charset="0"/>
              </a:rPr>
              <a:t> </a:t>
            </a:r>
            <a:r>
              <a:rPr lang="ru-RU" sz="1800" dirty="0" err="1">
                <a:solidFill>
                  <a:schemeClr val="tx1"/>
                </a:solidFill>
                <a:effectLst/>
                <a:latin typeface="Times New Roman" panose="02020603050405020304" pitchFamily="18" charset="0"/>
                <a:ea typeface="Times New Roman" panose="02020603050405020304" pitchFamily="18" charset="0"/>
              </a:rPr>
              <a:t>bo’linadi</a:t>
            </a:r>
            <a:r>
              <a:rPr lang="ru-RU" sz="1800" dirty="0">
                <a:solidFill>
                  <a:schemeClr val="tx1"/>
                </a:solidFill>
                <a:effectLst/>
                <a:latin typeface="Times New Roman" panose="02020603050405020304" pitchFamily="18" charset="0"/>
                <a:ea typeface="Times New Roman" panose="02020603050405020304" pitchFamily="18" charset="0"/>
              </a:rPr>
              <a:t>.</a:t>
            </a:r>
          </a:p>
          <a:p>
            <a:endParaRPr lang="ru-RU" dirty="0">
              <a:solidFill>
                <a:schemeClr val="tx1"/>
              </a:solidFill>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Tree>
    <p:extLst>
      <p:ext uri="{BB962C8B-B14F-4D97-AF65-F5344CB8AC3E}">
        <p14:creationId xmlns:p14="http://schemas.microsoft.com/office/powerpoint/2010/main" val="2634581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        	</a:t>
            </a:r>
            <a:endParaRPr lang="ru-RU" dirty="0"/>
          </a:p>
        </p:txBody>
      </p:sp>
      <p:sp>
        <p:nvSpPr>
          <p:cNvPr id="3" name="Объект 2"/>
          <p:cNvSpPr>
            <a:spLocks noGrp="1"/>
          </p:cNvSpPr>
          <p:nvPr>
            <p:ph idx="1"/>
          </p:nvPr>
        </p:nvSpPr>
        <p:spPr>
          <a:xfrm>
            <a:off x="3318933" y="-98982"/>
            <a:ext cx="8109477" cy="5994400"/>
          </a:xfrm>
        </p:spPr>
        <p:txBody>
          <a:bodyPr>
            <a:normAutofit/>
          </a:bodyPr>
          <a:lstStyle/>
          <a:p>
            <a:r>
              <a:rPr lang="ru-RU" dirty="0">
                <a:solidFill>
                  <a:schemeClr val="tx1"/>
                </a:solidFill>
              </a:rPr>
              <a:t> </a:t>
            </a: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r="67736"/>
          <a:stretch/>
        </p:blipFill>
        <p:spPr>
          <a:xfrm>
            <a:off x="0" y="0"/>
            <a:ext cx="3318933" cy="6858000"/>
          </a:xfrm>
          <a:prstGeom prst="rect">
            <a:avLst/>
          </a:prstGeom>
        </p:spPr>
      </p:pic>
      <p:sp>
        <p:nvSpPr>
          <p:cNvPr id="5" name="Прямоугольник 4"/>
          <p:cNvSpPr/>
          <p:nvPr/>
        </p:nvSpPr>
        <p:spPr>
          <a:xfrm>
            <a:off x="3410373" y="6195367"/>
            <a:ext cx="6871855" cy="461665"/>
          </a:xfrm>
          <a:prstGeom prst="rect">
            <a:avLst/>
          </a:prstGeom>
        </p:spPr>
        <p:txBody>
          <a:bodyPr wrap="square">
            <a:spAutoFit/>
          </a:bodyPr>
          <a:lstStyle/>
          <a:p>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a:solidFill>
                  <a:schemeClr val="tx2">
                    <a:lumMod val="60000"/>
                    <a:lumOff val="40000"/>
                  </a:schemeClr>
                </a:solidFill>
              </a:rPr>
              <a:t>Busy</a:t>
            </a:r>
            <a:r>
              <a:rPr lang="ru-RU" sz="1200" dirty="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a:solidFill>
                <a:schemeClr val="tx2">
                  <a:lumMod val="60000"/>
                  <a:lumOff val="40000"/>
                </a:schemeClr>
              </a:solidFill>
            </a:endParaRPr>
          </a:p>
          <a:p>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
        <p:nvSpPr>
          <p:cNvPr id="10" name="Rectangle 5">
            <a:extLst>
              <a:ext uri="{FF2B5EF4-FFF2-40B4-BE49-F238E27FC236}">
                <a16:creationId xmlns:a16="http://schemas.microsoft.com/office/drawing/2014/main" id="{75957975-0410-4BAD-9191-1CC9FFEF32BA}"/>
              </a:ext>
            </a:extLst>
          </p:cNvPr>
          <p:cNvSpPr>
            <a:spLocks noChangeArrowheads="1"/>
          </p:cNvSpPr>
          <p:nvPr/>
        </p:nvSpPr>
        <p:spPr bwMode="auto">
          <a:xfrm>
            <a:off x="3665989" y="642833"/>
            <a:ext cx="8109477"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0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Shahardagi yo’lovchilarni avtobuslarda tashish shahar va shahar turidagi pasyolkalar ichida bajariladi.Bunday tashishlarda barcha turdagi avtobuslarda barcha turdagi avtobuslarda tashishning eng katta nisbiy qismi-yo’nalishlar soni bo’yicha  70 fiz va yo’nalishlar aylanishi bo’yicha 43 foiz ishlar bajariladi. Bunday tashishlarning oxirgi 20 yil davomidagi o’sishi yo’lovchilar boyicha 3 barobarni va yo’lovchilar aylanishi bo’yicha 6 barobarni tashkil etdi. Shaharlarda yo’nalishlar tashuvchi barcha turdagi transportlar (tramvay, matro) ichida avtobuslarda yo’lovchilar tashish nicbiy o’rni 60 foizdan ortiq bo’lib, bu yildan-yilga o’sib bormoqda.</a:t>
            </a:r>
            <a:endParaRPr kumimoji="0" lang="ru-RU" altLang="ru-RU" sz="1050" b="0" i="0" u="none" strike="noStrike" cap="none" normalizeH="0" baseline="0">
              <a:ln>
                <a:noFill/>
              </a:ln>
              <a:solidFill>
                <a:schemeClr val="tx1"/>
              </a:solidFill>
              <a:effectLst/>
              <a:latin typeface="Arial" panose="020B0604020202020204"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0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Umuman,  shaharlardagi yo’lovchilarni tashish hajmining kattaligi shaharlar aholisining o’sib borishi bilan bog’liqdir.Hozirgi davir yirik shaharlar xududlarining kengayishi hamda aholining transportdan  foydalanish talabining o’sishi bilan xarakterlidir va bu omil, yo’lovchilarning o’rtacha qatnov masofasi oshishi hisobiga,  yo’lovchilar aylanishining o’sishiga olib keladi. Agar bu 1980 yilda 4,8 km bo’lgan bo’lsa bu xozirda  5,8 kmga etdi.</a:t>
            </a:r>
            <a:endParaRPr kumimoji="0" lang="sv-SE" altLang="ru-RU" sz="2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487080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7763932" y="0"/>
            <a:ext cx="4428067" cy="6858000"/>
          </a:xfrm>
          <a:prstGeom prst="rect">
            <a:avLst/>
          </a:prstGeom>
        </p:spPr>
      </p:pic>
      <p:sp>
        <p:nvSpPr>
          <p:cNvPr id="5" name="Прямоугольник 4"/>
          <p:cNvSpPr/>
          <p:nvPr/>
        </p:nvSpPr>
        <p:spPr>
          <a:xfrm>
            <a:off x="7910946" y="501272"/>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7" name="Объект 6">
            <a:extLst>
              <a:ext uri="{FF2B5EF4-FFF2-40B4-BE49-F238E27FC236}">
                <a16:creationId xmlns:a16="http://schemas.microsoft.com/office/drawing/2014/main" id="{93B4B950-C01A-4B8E-9C3E-2C43D9B7FCBC}"/>
              </a:ext>
            </a:extLst>
          </p:cNvPr>
          <p:cNvSpPr>
            <a:spLocks noGrp="1"/>
          </p:cNvSpPr>
          <p:nvPr>
            <p:ph idx="1"/>
          </p:nvPr>
        </p:nvSpPr>
        <p:spPr/>
        <p:txBody>
          <a:bodyPr/>
          <a:lstStyle/>
          <a:p>
            <a:endParaRPr lang="ru-RU"/>
          </a:p>
        </p:txBody>
      </p:sp>
      <p:sp>
        <p:nvSpPr>
          <p:cNvPr id="9" name="TextBox 8">
            <a:extLst>
              <a:ext uri="{FF2B5EF4-FFF2-40B4-BE49-F238E27FC236}">
                <a16:creationId xmlns:a16="http://schemas.microsoft.com/office/drawing/2014/main" id="{1FA3D64F-5097-4D81-8856-28D92EC90FF1}"/>
              </a:ext>
            </a:extLst>
          </p:cNvPr>
          <p:cNvSpPr txBox="1"/>
          <p:nvPr/>
        </p:nvSpPr>
        <p:spPr>
          <a:xfrm>
            <a:off x="553673" y="256597"/>
            <a:ext cx="6107184" cy="6013441"/>
          </a:xfrm>
          <a:prstGeom prst="rect">
            <a:avLst/>
          </a:prstGeom>
          <a:noFill/>
        </p:spPr>
        <p:txBody>
          <a:bodyPr wrap="square">
            <a:spAutoFit/>
          </a:bodyPr>
          <a:lstStyle/>
          <a:p>
            <a:pPr indent="540385" algn="just">
              <a:lnSpc>
                <a:spcPct val="150000"/>
              </a:lnSpc>
              <a:spcBef>
                <a:spcPts val="1200"/>
              </a:spcBef>
            </a:pPr>
            <a:r>
              <a:rPr lang="ru-RU" sz="1800" dirty="0" err="1">
                <a:effectLst/>
                <a:latin typeface="Times New Roman" panose="02020603050405020304" pitchFamily="18" charset="0"/>
                <a:ea typeface="Times New Roman" panose="02020603050405020304" pitchFamily="18" charset="0"/>
              </a:rPr>
              <a:t>Xozirgi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davirda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shaharlardagi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ATSlar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katta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juda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katta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sig’imli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avtobuslar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to’ldirilayotgani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umumiy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nominal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sig’imining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oshishiga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kelayotir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Shaharlardagi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yo’lovchilar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hajmi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hafta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ichida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kunlari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sutkadagi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soatlar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bo’yicha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katta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miqdorda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o’zgarishi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xarakterlidir.Ertalabki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kechqurungi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pik»soatlarida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haddan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tashqari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ortadi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sutkaning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boshqa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soatlarida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kamayib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ketadi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Avtobuslarda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yo’lovchilar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asosan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doimiy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yo’nalishlarda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jadvalga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binoan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tashkil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etiladi</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ru-RU" sz="1800" dirty="0" err="1">
                <a:effectLst/>
                <a:latin typeface="Times New Roman" panose="02020603050405020304" pitchFamily="18" charset="0"/>
                <a:ea typeface="Times New Roman" panose="02020603050405020304" pitchFamily="18" charset="0"/>
              </a:rPr>
              <a:t>Engil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avtomobillar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bilan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shahar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ichi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atrofidagi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tumanlarning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barcha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hududlarida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yo’lovchilar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tashiladi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Yrik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shaharlarda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engil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avtomobillari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tunu-kun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uzluksiz</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ishlaydi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Bazi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hollarda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avtomobillarida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oldindan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belgilangan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buyurtma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asosida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yo’lovchilarga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xizmat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ko’rsatiladi</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56271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8094" y="3968982"/>
            <a:ext cx="4343707" cy="2889018"/>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a:t>Le J</a:t>
            </a:r>
            <a:r>
              <a:rPr lang="ru-RU" sz="1200" dirty="0"/>
              <a:t>. (</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en-US" sz="1200" dirty="0"/>
              <a:t>.</a:t>
            </a:r>
            <a:r>
              <a:rPr lang="ru-RU" sz="1200" dirty="0"/>
              <a:t> </a:t>
            </a:r>
            <a:r>
              <a:rPr lang="ru-RU" sz="1200" dirty="0">
                <a:hlinkClick r:id="rId3"/>
              </a:rPr>
              <a:t>https://unsplash.com/photos/mVqTumQH-c0</a:t>
            </a:r>
            <a:r>
              <a:rPr lang="en-US" sz="1200" dirty="0"/>
              <a:t> </a:t>
            </a:r>
            <a:endParaRPr lang="ru-RU" sz="1200" dirty="0"/>
          </a:p>
        </p:txBody>
      </p:sp>
      <p:sp>
        <p:nvSpPr>
          <p:cNvPr id="6" name="Заголовок 5">
            <a:extLst>
              <a:ext uri="{FF2B5EF4-FFF2-40B4-BE49-F238E27FC236}">
                <a16:creationId xmlns:a16="http://schemas.microsoft.com/office/drawing/2014/main" id="{AB452939-C792-4E7C-BA4B-26C6B03AE676}"/>
              </a:ext>
            </a:extLst>
          </p:cNvPr>
          <p:cNvSpPr>
            <a:spLocks noGrp="1"/>
          </p:cNvSpPr>
          <p:nvPr>
            <p:ph type="title"/>
          </p:nvPr>
        </p:nvSpPr>
        <p:spPr/>
        <p:txBody>
          <a:bodyPr/>
          <a:lstStyle/>
          <a:p>
            <a:endParaRPr lang="ru-RU"/>
          </a:p>
        </p:txBody>
      </p:sp>
      <p:sp>
        <p:nvSpPr>
          <p:cNvPr id="8" name="TextBox 7">
            <a:extLst>
              <a:ext uri="{FF2B5EF4-FFF2-40B4-BE49-F238E27FC236}">
                <a16:creationId xmlns:a16="http://schemas.microsoft.com/office/drawing/2014/main" id="{C57B4C6E-1539-492C-9253-3177125DB953}"/>
              </a:ext>
            </a:extLst>
          </p:cNvPr>
          <p:cNvSpPr txBox="1"/>
          <p:nvPr/>
        </p:nvSpPr>
        <p:spPr>
          <a:xfrm>
            <a:off x="276836" y="139683"/>
            <a:ext cx="11610363" cy="3674339"/>
          </a:xfrm>
          <a:prstGeom prst="rect">
            <a:avLst/>
          </a:prstGeom>
          <a:noFill/>
        </p:spPr>
        <p:txBody>
          <a:bodyPr wrap="square">
            <a:spAutoFit/>
          </a:bodyPr>
          <a:lstStyle/>
          <a:p>
            <a:pPr algn="just">
              <a:lnSpc>
                <a:spcPct val="150000"/>
              </a:lnSpc>
              <a:spcBef>
                <a:spcPts val="1200"/>
              </a:spcBef>
            </a:pPr>
            <a:r>
              <a:rPr lang="ru-RU" sz="1800" dirty="0" err="1">
                <a:effectLst/>
                <a:latin typeface="Times New Roman" panose="02020603050405020304" pitchFamily="18" charset="0"/>
                <a:ea typeface="Times New Roman" panose="02020603050405020304" pitchFamily="18" charset="0"/>
              </a:rPr>
              <a:t>Shaharlardagi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yo’lovchilarni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eng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dolizarb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muammo</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pik</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soatlardagi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jarayonlarini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takomillashtirishdir</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ru-RU" sz="1800" dirty="0" err="1">
                <a:effectLst/>
                <a:latin typeface="Times New Roman" panose="02020603050405020304" pitchFamily="18" charset="0"/>
                <a:ea typeface="Times New Roman" panose="02020603050405020304" pitchFamily="18" charset="0"/>
              </a:rPr>
              <a:t>Shahar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shahar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atrofidagi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tashishlarning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o’ziga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xos</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tomonlaridan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yana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hafta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kunlari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va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oylari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mavsum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fasil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ichida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hajimlarining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katta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o’zgarishidir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hajimining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sezilarli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darajasa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osishi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dam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kuni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oldida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ayniqsa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yoz</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oylarida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ko’zga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tashlanadi</a:t>
            </a:r>
            <a:r>
              <a:rPr lang="ru-RU"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spcBef>
                <a:spcPts val="1200"/>
              </a:spcBef>
            </a:pPr>
            <a:r>
              <a:rPr lang="ru-RU" sz="1800" dirty="0" err="1">
                <a:effectLst/>
                <a:latin typeface="Times New Roman" panose="02020603050405020304" pitchFamily="18" charset="0"/>
                <a:ea typeface="Times New Roman" panose="02020603050405020304" pitchFamily="18" charset="0"/>
              </a:rPr>
              <a:t>Qishloq</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hududlaridagi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tumanlar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markazlari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jamoa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xo’jaliklari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markazlari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sut-tovar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fermerlari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aholi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yashash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joylarini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birlashtirishga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mo’ljallangan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ularni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birlashtiruvchi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doim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takomillashtirilgan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qattiq</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qoplamali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yo’llar</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bo’lmaganligi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sababli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yil</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davomida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harakat</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uzilib</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qolishi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ham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mumkin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Bunday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tashishlarda</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umum</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foydalanish</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transporti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saroylari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avtobuslaridan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tashqari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xususiy</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yo’nalishdagi</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taksilardan</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keng</a:t>
            </a:r>
            <a:r>
              <a:rPr lang="ru-RU" sz="1800" dirty="0">
                <a:effectLst/>
                <a:latin typeface="Times New Roman" panose="02020603050405020304" pitchFamily="18" charset="0"/>
                <a:ea typeface="Times New Roman" panose="02020603050405020304" pitchFamily="18" charset="0"/>
              </a:rPr>
              <a:t> </a:t>
            </a:r>
            <a:r>
              <a:rPr lang="ru-RU" sz="1800" dirty="0" err="1">
                <a:effectLst/>
                <a:latin typeface="Times New Roman" panose="02020603050405020304" pitchFamily="18" charset="0"/>
                <a:ea typeface="Times New Roman" panose="02020603050405020304" pitchFamily="18" charset="0"/>
              </a:rPr>
              <a:t>foydalanilmoqda</a:t>
            </a:r>
            <a:r>
              <a:rPr lang="ru-RU"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84132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6121"/>
          <a:stretch/>
        </p:blipFill>
        <p:spPr>
          <a:xfrm>
            <a:off x="0" y="0"/>
            <a:ext cx="12192000" cy="2294313"/>
          </a:xfrm>
          <a:prstGeom prst="rect">
            <a:avLst/>
          </a:prstGeom>
        </p:spPr>
      </p:pic>
      <p:sp>
        <p:nvSpPr>
          <p:cNvPr id="6" name="Прямоугольник 5"/>
          <p:cNvSpPr/>
          <p:nvPr/>
        </p:nvSpPr>
        <p:spPr>
          <a:xfrm>
            <a:off x="241070" y="2421326"/>
            <a:ext cx="11646130" cy="646331"/>
          </a:xfrm>
          <a:prstGeom prst="rect">
            <a:avLst/>
          </a:prstGeom>
        </p:spPr>
        <p:txBody>
          <a:bodyPr wrap="square">
            <a:spAutoFit/>
          </a:bodyPr>
          <a:lstStyle/>
          <a:p>
            <a:pPr algn="ctr"/>
            <a:r>
              <a:rPr lang="ru-RU" dirty="0" err="1">
                <a:solidFill>
                  <a:schemeClr val="tx2">
                    <a:lumMod val="60000"/>
                    <a:lumOff val="40000"/>
                  </a:schemeClr>
                </a:solidFill>
              </a:rPr>
              <a:t>Wang</a:t>
            </a:r>
            <a:r>
              <a:rPr lang="ru-RU" dirty="0">
                <a:solidFill>
                  <a:schemeClr val="tx2">
                    <a:lumMod val="60000"/>
                    <a:lumOff val="40000"/>
                  </a:schemeClr>
                </a:solidFill>
              </a:rPr>
              <a:t> C. (</a:t>
            </a:r>
            <a:r>
              <a:rPr lang="ru-RU" dirty="0" err="1">
                <a:solidFill>
                  <a:schemeClr val="tx2">
                    <a:lumMod val="60000"/>
                    <a:lumOff val="40000"/>
                  </a:schemeClr>
                </a:solidFill>
              </a:rPr>
              <a:t>Published</a:t>
            </a:r>
            <a:r>
              <a:rPr lang="ru-RU" dirty="0">
                <a:solidFill>
                  <a:schemeClr val="tx2">
                    <a:lumMod val="60000"/>
                    <a:lumOff val="40000"/>
                  </a:schemeClr>
                </a:solidFill>
              </a:rPr>
              <a:t> </a:t>
            </a:r>
            <a:r>
              <a:rPr lang="ru-RU" dirty="0" err="1">
                <a:solidFill>
                  <a:schemeClr val="tx2">
                    <a:lumMod val="60000"/>
                    <a:lumOff val="40000"/>
                  </a:schemeClr>
                </a:solidFill>
              </a:rPr>
              <a:t>on</a:t>
            </a:r>
            <a:r>
              <a:rPr lang="ru-RU" dirty="0">
                <a:solidFill>
                  <a:schemeClr val="tx2">
                    <a:lumMod val="60000"/>
                    <a:lumOff val="40000"/>
                  </a:schemeClr>
                </a:solidFill>
              </a:rPr>
              <a:t> </a:t>
            </a:r>
            <a:r>
              <a:rPr lang="ru-RU" dirty="0" err="1">
                <a:solidFill>
                  <a:schemeClr val="tx2">
                    <a:lumMod val="60000"/>
                    <a:lumOff val="40000"/>
                  </a:schemeClr>
                </a:solidFill>
              </a:rPr>
              <a:t>July</a:t>
            </a:r>
            <a:r>
              <a:rPr lang="ru-RU" dirty="0">
                <a:solidFill>
                  <a:schemeClr val="tx2">
                    <a:lumMod val="60000"/>
                    <a:lumOff val="40000"/>
                  </a:schemeClr>
                </a:solidFill>
              </a:rPr>
              <a:t> 23, 2018). </a:t>
            </a:r>
            <a:r>
              <a:rPr lang="ru-RU" dirty="0" err="1">
                <a:solidFill>
                  <a:schemeClr val="tx2">
                    <a:lumMod val="60000"/>
                    <a:lumOff val="40000"/>
                  </a:schemeClr>
                </a:solidFill>
              </a:rPr>
              <a:t>Central</a:t>
            </a:r>
            <a:r>
              <a:rPr lang="ru-RU" dirty="0">
                <a:solidFill>
                  <a:schemeClr val="tx2">
                    <a:lumMod val="60000"/>
                    <a:lumOff val="40000"/>
                  </a:schemeClr>
                </a:solidFill>
              </a:rPr>
              <a:t>, </a:t>
            </a:r>
            <a:r>
              <a:rPr lang="ru-RU" dirty="0" err="1">
                <a:solidFill>
                  <a:schemeClr val="tx2">
                    <a:lumMod val="60000"/>
                    <a:lumOff val="40000"/>
                  </a:schemeClr>
                </a:solidFill>
              </a:rPr>
              <a:t>Hong</a:t>
            </a:r>
            <a:r>
              <a:rPr lang="ru-RU" dirty="0">
                <a:solidFill>
                  <a:schemeClr val="tx2">
                    <a:lumMod val="60000"/>
                    <a:lumOff val="40000"/>
                  </a:schemeClr>
                </a:solidFill>
              </a:rPr>
              <a:t> </a:t>
            </a:r>
            <a:r>
              <a:rPr lang="ru-RU" dirty="0" err="1">
                <a:solidFill>
                  <a:schemeClr val="tx2">
                    <a:lumMod val="60000"/>
                    <a:lumOff val="40000"/>
                  </a:schemeClr>
                </a:solidFill>
              </a:rPr>
              <a:t>Kong</a:t>
            </a:r>
            <a:r>
              <a:rPr lang="ru-RU" dirty="0">
                <a:solidFill>
                  <a:schemeClr val="tx2">
                    <a:lumMod val="60000"/>
                    <a:lumOff val="40000"/>
                  </a:schemeClr>
                </a:solidFill>
              </a:rPr>
              <a:t>. </a:t>
            </a:r>
            <a:r>
              <a:rPr lang="ru-RU" dirty="0" err="1">
                <a:solidFill>
                  <a:schemeClr val="tx2">
                    <a:lumMod val="60000"/>
                    <a:lumOff val="40000"/>
                  </a:schemeClr>
                </a:solidFill>
              </a:rPr>
              <a:t>Free</a:t>
            </a:r>
            <a:r>
              <a:rPr lang="ru-RU" dirty="0">
                <a:solidFill>
                  <a:schemeClr val="tx2">
                    <a:lumMod val="60000"/>
                    <a:lumOff val="40000"/>
                  </a:schemeClr>
                </a:solidFill>
              </a:rPr>
              <a:t> </a:t>
            </a:r>
            <a:r>
              <a:rPr lang="ru-RU" dirty="0" err="1">
                <a:solidFill>
                  <a:schemeClr val="tx2">
                    <a:lumMod val="60000"/>
                    <a:lumOff val="40000"/>
                  </a:schemeClr>
                </a:solidFill>
              </a:rPr>
              <a:t>to</a:t>
            </a:r>
            <a:r>
              <a:rPr lang="ru-RU" dirty="0">
                <a:solidFill>
                  <a:schemeClr val="tx2">
                    <a:lumMod val="60000"/>
                    <a:lumOff val="40000"/>
                  </a:schemeClr>
                </a:solidFill>
              </a:rPr>
              <a:t> </a:t>
            </a:r>
            <a:r>
              <a:rPr lang="ru-RU" dirty="0" err="1">
                <a:solidFill>
                  <a:schemeClr val="tx2">
                    <a:lumMod val="60000"/>
                    <a:lumOff val="40000"/>
                  </a:schemeClr>
                </a:solidFill>
              </a:rPr>
              <a:t>use</a:t>
            </a:r>
            <a:r>
              <a:rPr lang="ru-RU" dirty="0">
                <a:solidFill>
                  <a:schemeClr val="tx2">
                    <a:lumMod val="60000"/>
                    <a:lumOff val="40000"/>
                  </a:schemeClr>
                </a:solidFill>
              </a:rPr>
              <a:t> </a:t>
            </a:r>
            <a:r>
              <a:rPr lang="ru-RU" dirty="0" err="1">
                <a:solidFill>
                  <a:schemeClr val="tx2">
                    <a:lumMod val="60000"/>
                    <a:lumOff val="40000"/>
                  </a:schemeClr>
                </a:solidFill>
              </a:rPr>
              <a:t>under</a:t>
            </a:r>
            <a:r>
              <a:rPr lang="ru-RU" dirty="0">
                <a:solidFill>
                  <a:schemeClr val="tx2">
                    <a:lumMod val="60000"/>
                    <a:lumOff val="40000"/>
                  </a:schemeClr>
                </a:solidFill>
              </a:rPr>
              <a:t> </a:t>
            </a:r>
            <a:r>
              <a:rPr lang="ru-RU" dirty="0" err="1">
                <a:solidFill>
                  <a:schemeClr val="tx2">
                    <a:lumMod val="60000"/>
                    <a:lumOff val="40000"/>
                  </a:schemeClr>
                </a:solidFill>
              </a:rPr>
              <a:t>the</a:t>
            </a:r>
            <a:r>
              <a:rPr lang="ru-RU" dirty="0">
                <a:solidFill>
                  <a:schemeClr val="tx2">
                    <a:lumMod val="60000"/>
                    <a:lumOff val="40000"/>
                  </a:schemeClr>
                </a:solidFill>
              </a:rPr>
              <a:t> </a:t>
            </a:r>
            <a:r>
              <a:rPr lang="ru-RU" dirty="0" err="1">
                <a:solidFill>
                  <a:schemeClr val="tx2">
                    <a:lumMod val="60000"/>
                    <a:lumOff val="40000"/>
                  </a:schemeClr>
                </a:solidFill>
              </a:rPr>
              <a:t>Unsplash</a:t>
            </a:r>
            <a:r>
              <a:rPr lang="ru-RU" dirty="0">
                <a:solidFill>
                  <a:schemeClr val="tx2">
                    <a:lumMod val="60000"/>
                    <a:lumOff val="40000"/>
                  </a:schemeClr>
                </a:solidFill>
              </a:rPr>
              <a:t> </a:t>
            </a:r>
            <a:r>
              <a:rPr lang="ru-RU" dirty="0" err="1">
                <a:solidFill>
                  <a:schemeClr val="tx2">
                    <a:lumMod val="60000"/>
                    <a:lumOff val="40000"/>
                  </a:schemeClr>
                </a:solidFill>
              </a:rPr>
              <a:t>License</a:t>
            </a:r>
            <a:r>
              <a:rPr lang="ru-RU" dirty="0">
                <a:solidFill>
                  <a:schemeClr val="tx2">
                    <a:lumMod val="60000"/>
                    <a:lumOff val="40000"/>
                  </a:schemeClr>
                </a:solidFill>
              </a:rPr>
              <a:t> https://unsplash.com/photos/3ttFTqPQs5A</a:t>
            </a:r>
          </a:p>
        </p:txBody>
      </p:sp>
      <p:sp>
        <p:nvSpPr>
          <p:cNvPr id="7" name="Объект 6">
            <a:extLst>
              <a:ext uri="{FF2B5EF4-FFF2-40B4-BE49-F238E27FC236}">
                <a16:creationId xmlns:a16="http://schemas.microsoft.com/office/drawing/2014/main" id="{FCF4AA1C-0117-43B6-8883-CDF595B8389F}"/>
              </a:ext>
            </a:extLst>
          </p:cNvPr>
          <p:cNvSpPr>
            <a:spLocks noGrp="1"/>
          </p:cNvSpPr>
          <p:nvPr>
            <p:ph idx="1"/>
          </p:nvPr>
        </p:nvSpPr>
        <p:spPr/>
        <p:txBody>
          <a:bodyPr/>
          <a:lstStyle/>
          <a:p>
            <a:endParaRPr lang="ru-RU"/>
          </a:p>
        </p:txBody>
      </p:sp>
      <p:sp>
        <p:nvSpPr>
          <p:cNvPr id="8" name="Rectangle 1">
            <a:extLst>
              <a:ext uri="{FF2B5EF4-FFF2-40B4-BE49-F238E27FC236}">
                <a16:creationId xmlns:a16="http://schemas.microsoft.com/office/drawing/2014/main" id="{2B30ADED-4851-4A29-B436-FC82487B7532}"/>
              </a:ext>
            </a:extLst>
          </p:cNvPr>
          <p:cNvSpPr>
            <a:spLocks noChangeArrowheads="1"/>
          </p:cNvSpPr>
          <p:nvPr/>
        </p:nvSpPr>
        <p:spPr bwMode="auto">
          <a:xfrm>
            <a:off x="1021576" y="3194670"/>
            <a:ext cx="1066515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sv-SE" altLang="ru-RU" sz="28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Shaharlararo tashishlarga shahar va poselka chegarasidan 50 km dan ortiq masofaga tashishlar kiradi. Ular asosan, viloyatlararo,  viloyat ahamiyatidagi yo’llarda bajariladi.Bu yo’nalishlarda oxirgi davirda xususiy engil taksilardan foydalanilmoqda. Bozor iqtisodiyotiga o’tish bilan yo’lovchilar tashish hajmi ulush bo’yicha engil taksila va yo’anilishdagi taksilarga o’tdi raqobat esa keng tus oldi.</a:t>
            </a:r>
            <a:endParaRPr kumimoji="0" lang="sv-SE" altLang="ru-RU"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46729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a:p>
          <a:p>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https://unsplash.com/photos/xmWlqeYtcQQ</a:t>
            </a:r>
            <a:r>
              <a:rPr lang="en-US" sz="1200" dirty="0"/>
              <a:t> </a:t>
            </a:r>
            <a:endParaRPr lang="ru-RU" sz="1200" dirty="0"/>
          </a:p>
        </p:txBody>
      </p:sp>
      <p:sp>
        <p:nvSpPr>
          <p:cNvPr id="7" name="Объект 6">
            <a:extLst>
              <a:ext uri="{FF2B5EF4-FFF2-40B4-BE49-F238E27FC236}">
                <a16:creationId xmlns:a16="http://schemas.microsoft.com/office/drawing/2014/main" id="{754E0BCF-981E-41B7-AA53-900EA28486C4}"/>
              </a:ext>
            </a:extLst>
          </p:cNvPr>
          <p:cNvSpPr>
            <a:spLocks noGrp="1"/>
          </p:cNvSpPr>
          <p:nvPr>
            <p:ph idx="1"/>
          </p:nvPr>
        </p:nvSpPr>
        <p:spPr/>
        <p:txBody>
          <a:bodyPr/>
          <a:lstStyle/>
          <a:p>
            <a:endParaRPr lang="ru-RU"/>
          </a:p>
        </p:txBody>
      </p:sp>
      <p:sp>
        <p:nvSpPr>
          <p:cNvPr id="9" name="TextBox 8">
            <a:extLst>
              <a:ext uri="{FF2B5EF4-FFF2-40B4-BE49-F238E27FC236}">
                <a16:creationId xmlns:a16="http://schemas.microsoft.com/office/drawing/2014/main" id="{58FDD2F6-60CB-488E-BD87-7FE12AC4A601}"/>
              </a:ext>
            </a:extLst>
          </p:cNvPr>
          <p:cNvSpPr txBox="1"/>
          <p:nvPr/>
        </p:nvSpPr>
        <p:spPr>
          <a:xfrm>
            <a:off x="5519957" y="350290"/>
            <a:ext cx="6123962" cy="5644109"/>
          </a:xfrm>
          <a:prstGeom prst="rect">
            <a:avLst/>
          </a:prstGeom>
          <a:noFill/>
        </p:spPr>
        <p:txBody>
          <a:bodyPr wrap="square">
            <a:spAutoFit/>
          </a:bodyPr>
          <a:lstStyle/>
          <a:p>
            <a:pPr marL="333375" algn="ctr">
              <a:lnSpc>
                <a:spcPct val="150000"/>
              </a:lnSpc>
              <a:spcBef>
                <a:spcPts val="1200"/>
              </a:spcBef>
              <a:spcAft>
                <a:spcPts val="0"/>
              </a:spcAft>
              <a:tabLst>
                <a:tab pos="2409190" algn="l"/>
              </a:tabLst>
            </a:pPr>
            <a:r>
              <a:rPr lang="ru-RU" sz="1800" b="1" dirty="0">
                <a:effectLst/>
                <a:latin typeface="Times New Roman" panose="02020603050405020304" pitchFamily="18" charset="0"/>
                <a:ea typeface="Times New Roman" panose="02020603050405020304" pitchFamily="18" charset="0"/>
              </a:rPr>
              <a:t>5.2. </a:t>
            </a:r>
            <a:r>
              <a:rPr lang="en-US" sz="1800" b="1" dirty="0">
                <a:effectLst/>
                <a:latin typeface="Times New Roman" panose="02020603050405020304" pitchFamily="18" charset="0"/>
                <a:ea typeface="Times New Roman" panose="02020603050405020304" pitchFamily="18" charset="0"/>
              </a:rPr>
              <a:t>Transport </a:t>
            </a:r>
            <a:r>
              <a:rPr lang="en-US" sz="1800" b="1" dirty="0" err="1">
                <a:effectLst/>
                <a:latin typeface="Times New Roman" panose="02020603050405020304" pitchFamily="18" charset="0"/>
                <a:ea typeface="Times New Roman" panose="02020603050405020304" pitchFamily="18" charset="0"/>
              </a:rPr>
              <a:t>jarayonlarining</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asosiy</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elementlari</a:t>
            </a:r>
            <a:r>
              <a:rPr lang="en-US" sz="1800"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yuklarni</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ortish</a:t>
            </a:r>
            <a:r>
              <a:rPr lang="en-US" sz="1800" b="1"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marL="333375" algn="ctr">
              <a:lnSpc>
                <a:spcPct val="150000"/>
              </a:lnSpc>
              <a:spcBef>
                <a:spcPts val="1200"/>
              </a:spcBef>
              <a:spcAft>
                <a:spcPts val="0"/>
              </a:spcAft>
              <a:tabLst>
                <a:tab pos="2409190" algn="l"/>
              </a:tabLst>
            </a:pPr>
            <a:r>
              <a:rPr lang="en-US" sz="1800" b="1" dirty="0" err="1">
                <a:effectLst/>
                <a:latin typeface="Times New Roman" panose="02020603050405020304" pitchFamily="18" charset="0"/>
                <a:ea typeface="Times New Roman" panose="02020603050405020304" pitchFamily="18" charset="0"/>
              </a:rPr>
              <a:t>tashish</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va</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tushirish</a:t>
            </a:r>
            <a:r>
              <a:rPr lang="en-US" sz="1800" b="1"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ctr">
              <a:lnSpc>
                <a:spcPct val="150000"/>
              </a:lnSpc>
              <a:spcBef>
                <a:spcPts val="1200"/>
              </a:spcBef>
              <a:tabLst>
                <a:tab pos="2409825" algn="l"/>
              </a:tabLst>
            </a:pPr>
            <a:r>
              <a:rPr lang="en-US" sz="1800" b="1" dirty="0">
                <a:effectLst/>
                <a:latin typeface="Times New Roman" panose="02020603050405020304" pitchFamily="18" charset="0"/>
                <a:ea typeface="Times New Roman" panose="02020603050405020304" pitchFamily="18" charset="0"/>
              </a:rPr>
              <a:t>Transport </a:t>
            </a:r>
            <a:r>
              <a:rPr lang="en-US" sz="1800" b="1" dirty="0" err="1">
                <a:effectLst/>
                <a:latin typeface="Times New Roman" panose="02020603050405020304" pitchFamily="18" charset="0"/>
                <a:ea typeface="Times New Roman" panose="02020603050405020304" pitchFamily="18" charset="0"/>
              </a:rPr>
              <a:t>jarayonlari</a:t>
            </a:r>
            <a:r>
              <a:rPr lang="en-US" sz="1800" b="1" dirty="0">
                <a:effectLst/>
                <a:latin typeface="Times New Roman" panose="02020603050405020304" pitchFamily="18" charset="0"/>
                <a:ea typeface="Times New Roman" panose="02020603050405020304" pitchFamily="18" charset="0"/>
              </a:rPr>
              <a:t> </a:t>
            </a:r>
            <a:r>
              <a:rPr lang="en-US" sz="1800" b="1" dirty="0" err="1">
                <a:effectLst/>
                <a:latin typeface="Times New Roman" panose="02020603050405020304" pitchFamily="18" charset="0"/>
                <a:ea typeface="Times New Roman" panose="02020603050405020304" pitchFamily="18" charset="0"/>
              </a:rPr>
              <a:t>tushunchasi</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yordamchi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k</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tayyorlash</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vositalariga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ba’zan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omborxonalarda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muddat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saqlash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kabilardir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Tashishga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tayyorlashda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tartibda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joylashtiriladi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saralanadi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ajratiladi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og‘irligi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tarozida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tortiladi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so‘ngra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b</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lgilar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qo‘yib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tamg‘alanadi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qadoqlanadi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hujjatlari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rasmiylashtiriladi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hokazo</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1201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24845" y="3562304"/>
            <a:ext cx="4529638" cy="3357122"/>
          </a:xfrm>
          <a:prstGeom prst="rect">
            <a:avLst/>
          </a:prstGeom>
          <a:ln>
            <a:noFill/>
          </a:ln>
          <a:effectLst>
            <a:softEdge rad="112500"/>
          </a:effectLst>
        </p:spPr>
      </p:pic>
      <p:sp>
        <p:nvSpPr>
          <p:cNvPr id="5" name="Прямоугольник 4"/>
          <p:cNvSpPr/>
          <p:nvPr/>
        </p:nvSpPr>
        <p:spPr>
          <a:xfrm>
            <a:off x="135572" y="5240865"/>
            <a:ext cx="3070167" cy="1384995"/>
          </a:xfrm>
          <a:prstGeom prst="rect">
            <a:avLst/>
          </a:prstGeom>
        </p:spPr>
        <p:txBody>
          <a:bodyPr wrap="square">
            <a:spAutoFit/>
          </a:bodyPr>
          <a:lstStyle/>
          <a:p>
            <a:r>
              <a:rPr lang="ru-RU" sz="1400" dirty="0" err="1">
                <a:solidFill>
                  <a:schemeClr val="tx2">
                    <a:lumMod val="60000"/>
                    <a:lumOff val="40000"/>
                  </a:schemeClr>
                </a:solidFill>
              </a:rPr>
              <a:t>Meissner</a:t>
            </a:r>
            <a:r>
              <a:rPr lang="ru-RU" sz="1400" dirty="0">
                <a:solidFill>
                  <a:schemeClr val="tx2">
                    <a:lumMod val="60000"/>
                    <a:lumOff val="40000"/>
                  </a:schemeClr>
                </a:solidFill>
              </a:rPr>
              <a:t> J. (</a:t>
            </a:r>
            <a:r>
              <a:rPr lang="ru-RU" sz="1400" dirty="0" err="1">
                <a:solidFill>
                  <a:schemeClr val="tx2">
                    <a:lumMod val="60000"/>
                    <a:lumOff val="40000"/>
                  </a:schemeClr>
                </a:solidFill>
              </a:rPr>
              <a:t>Published</a:t>
            </a:r>
            <a:r>
              <a:rPr lang="ru-RU" sz="1400" dirty="0">
                <a:solidFill>
                  <a:schemeClr val="tx2">
                    <a:lumMod val="60000"/>
                    <a:lumOff val="40000"/>
                  </a:schemeClr>
                </a:solidFill>
              </a:rPr>
              <a:t> </a:t>
            </a:r>
            <a:r>
              <a:rPr lang="ru-RU" sz="1400" dirty="0" err="1">
                <a:solidFill>
                  <a:schemeClr val="tx2">
                    <a:lumMod val="60000"/>
                    <a:lumOff val="40000"/>
                  </a:schemeClr>
                </a:solidFill>
              </a:rPr>
              <a:t>on</a:t>
            </a:r>
            <a:r>
              <a:rPr lang="ru-RU" sz="1400" dirty="0">
                <a:solidFill>
                  <a:schemeClr val="tx2">
                    <a:lumMod val="60000"/>
                    <a:lumOff val="40000"/>
                  </a:schemeClr>
                </a:solidFill>
              </a:rPr>
              <a:t> </a:t>
            </a:r>
            <a:r>
              <a:rPr lang="ru-RU" sz="1400" dirty="0" err="1">
                <a:solidFill>
                  <a:schemeClr val="tx2">
                    <a:lumMod val="60000"/>
                    <a:lumOff val="40000"/>
                  </a:schemeClr>
                </a:solidFill>
              </a:rPr>
              <a:t>July</a:t>
            </a:r>
            <a:r>
              <a:rPr lang="ru-RU" sz="1400" dirty="0">
                <a:solidFill>
                  <a:schemeClr val="tx2">
                    <a:lumMod val="60000"/>
                    <a:lumOff val="40000"/>
                  </a:schemeClr>
                </a:solidFill>
              </a:rPr>
              <a:t> 28, 2020). </a:t>
            </a:r>
            <a:r>
              <a:rPr lang="ru-RU" sz="1400" dirty="0" err="1">
                <a:solidFill>
                  <a:schemeClr val="tx2">
                    <a:lumMod val="60000"/>
                    <a:lumOff val="40000"/>
                  </a:schemeClr>
                </a:solidFill>
              </a:rPr>
              <a:t>Outer</a:t>
            </a:r>
            <a:r>
              <a:rPr lang="ru-RU" sz="1400" dirty="0">
                <a:solidFill>
                  <a:schemeClr val="tx2">
                    <a:lumMod val="60000"/>
                    <a:lumOff val="40000"/>
                  </a:schemeClr>
                </a:solidFill>
              </a:rPr>
              <a:t> </a:t>
            </a:r>
            <a:r>
              <a:rPr lang="ru-RU" sz="1400" dirty="0" err="1">
                <a:solidFill>
                  <a:schemeClr val="tx2">
                    <a:lumMod val="60000"/>
                    <a:lumOff val="40000"/>
                  </a:schemeClr>
                </a:solidFill>
              </a:rPr>
              <a:t>Harbor</a:t>
            </a:r>
            <a:r>
              <a:rPr lang="ru-RU" sz="1400" dirty="0">
                <a:solidFill>
                  <a:schemeClr val="tx2">
                    <a:lumMod val="60000"/>
                    <a:lumOff val="40000"/>
                  </a:schemeClr>
                </a:solidFill>
              </a:rPr>
              <a:t>, </a:t>
            </a:r>
            <a:r>
              <a:rPr lang="ru-RU" sz="1400" dirty="0" err="1">
                <a:solidFill>
                  <a:schemeClr val="tx2">
                    <a:lumMod val="60000"/>
                    <a:lumOff val="40000"/>
                  </a:schemeClr>
                </a:solidFill>
              </a:rPr>
              <a:t>Hamburg</a:t>
            </a:r>
            <a:r>
              <a:rPr lang="ru-RU" sz="1400" dirty="0">
                <a:solidFill>
                  <a:schemeClr val="tx2">
                    <a:lumMod val="60000"/>
                    <a:lumOff val="40000"/>
                  </a:schemeClr>
                </a:solidFill>
              </a:rPr>
              <a:t>, </a:t>
            </a:r>
            <a:r>
              <a:rPr lang="ru-RU" sz="1400" dirty="0" err="1">
                <a:solidFill>
                  <a:schemeClr val="tx2">
                    <a:lumMod val="60000"/>
                    <a:lumOff val="40000"/>
                  </a:schemeClr>
                </a:solidFill>
              </a:rPr>
              <a:t>Germany</a:t>
            </a:r>
            <a:r>
              <a:rPr lang="ru-RU" sz="1400" dirty="0">
                <a:solidFill>
                  <a:schemeClr val="tx2">
                    <a:lumMod val="60000"/>
                    <a:lumOff val="40000"/>
                  </a:schemeClr>
                </a:solidFill>
              </a:rPr>
              <a:t>. </a:t>
            </a:r>
            <a:r>
              <a:rPr lang="ru-RU" sz="1400" dirty="0" err="1">
                <a:solidFill>
                  <a:schemeClr val="tx2">
                    <a:lumMod val="60000"/>
                    <a:lumOff val="40000"/>
                  </a:schemeClr>
                </a:solidFill>
              </a:rPr>
              <a:t>Free</a:t>
            </a:r>
            <a:r>
              <a:rPr lang="ru-RU" sz="1400" dirty="0">
                <a:solidFill>
                  <a:schemeClr val="tx2">
                    <a:lumMod val="60000"/>
                    <a:lumOff val="40000"/>
                  </a:schemeClr>
                </a:solidFill>
              </a:rPr>
              <a:t> </a:t>
            </a:r>
            <a:r>
              <a:rPr lang="ru-RU" sz="1400" dirty="0" err="1">
                <a:solidFill>
                  <a:schemeClr val="tx2">
                    <a:lumMod val="60000"/>
                    <a:lumOff val="40000"/>
                  </a:schemeClr>
                </a:solidFill>
              </a:rPr>
              <a:t>to</a:t>
            </a:r>
            <a:r>
              <a:rPr lang="ru-RU" sz="1400" dirty="0">
                <a:solidFill>
                  <a:schemeClr val="tx2">
                    <a:lumMod val="60000"/>
                    <a:lumOff val="40000"/>
                  </a:schemeClr>
                </a:solidFill>
              </a:rPr>
              <a:t> </a:t>
            </a:r>
            <a:r>
              <a:rPr lang="ru-RU" sz="1400" dirty="0" err="1">
                <a:solidFill>
                  <a:schemeClr val="tx2">
                    <a:lumMod val="60000"/>
                    <a:lumOff val="40000"/>
                  </a:schemeClr>
                </a:solidFill>
              </a:rPr>
              <a:t>use</a:t>
            </a:r>
            <a:r>
              <a:rPr lang="ru-RU" sz="1400" dirty="0">
                <a:solidFill>
                  <a:schemeClr val="tx2">
                    <a:lumMod val="60000"/>
                    <a:lumOff val="40000"/>
                  </a:schemeClr>
                </a:solidFill>
              </a:rPr>
              <a:t> </a:t>
            </a:r>
            <a:r>
              <a:rPr lang="ru-RU" sz="1400" dirty="0" err="1">
                <a:solidFill>
                  <a:schemeClr val="tx2">
                    <a:lumMod val="60000"/>
                    <a:lumOff val="40000"/>
                  </a:schemeClr>
                </a:solidFill>
              </a:rPr>
              <a:t>under</a:t>
            </a:r>
            <a:r>
              <a:rPr lang="ru-RU" sz="1400" dirty="0">
                <a:solidFill>
                  <a:schemeClr val="tx2">
                    <a:lumMod val="60000"/>
                    <a:lumOff val="40000"/>
                  </a:schemeClr>
                </a:solidFill>
              </a:rPr>
              <a:t> </a:t>
            </a:r>
            <a:r>
              <a:rPr lang="ru-RU" sz="1400" dirty="0" err="1">
                <a:solidFill>
                  <a:schemeClr val="tx2">
                    <a:lumMod val="60000"/>
                    <a:lumOff val="40000"/>
                  </a:schemeClr>
                </a:solidFill>
              </a:rPr>
              <a:t>the</a:t>
            </a:r>
            <a:r>
              <a:rPr lang="ru-RU" sz="1400" dirty="0">
                <a:solidFill>
                  <a:schemeClr val="tx2">
                    <a:lumMod val="60000"/>
                    <a:lumOff val="40000"/>
                  </a:schemeClr>
                </a:solidFill>
              </a:rPr>
              <a:t> </a:t>
            </a:r>
            <a:r>
              <a:rPr lang="ru-RU" sz="1400" dirty="0" err="1">
                <a:solidFill>
                  <a:schemeClr val="tx2">
                    <a:lumMod val="60000"/>
                    <a:lumOff val="40000"/>
                  </a:schemeClr>
                </a:solidFill>
              </a:rPr>
              <a:t>Unsplash</a:t>
            </a:r>
            <a:r>
              <a:rPr lang="ru-RU" sz="1400" dirty="0">
                <a:solidFill>
                  <a:schemeClr val="tx2">
                    <a:lumMod val="60000"/>
                    <a:lumOff val="40000"/>
                  </a:schemeClr>
                </a:solidFill>
              </a:rPr>
              <a:t> </a:t>
            </a:r>
            <a:r>
              <a:rPr lang="ru-RU" sz="1400" dirty="0" err="1">
                <a:solidFill>
                  <a:schemeClr val="tx2">
                    <a:lumMod val="60000"/>
                    <a:lumOff val="40000"/>
                  </a:schemeClr>
                </a:solidFill>
              </a:rPr>
              <a:t>License</a:t>
            </a:r>
            <a:r>
              <a:rPr lang="en-US" sz="1400" dirty="0">
                <a:solidFill>
                  <a:schemeClr val="tx2">
                    <a:lumMod val="60000"/>
                    <a:lumOff val="40000"/>
                  </a:schemeClr>
                </a:solidFill>
              </a:rPr>
              <a:t>.</a:t>
            </a:r>
            <a:r>
              <a:rPr lang="ru-RU" sz="1400" dirty="0">
                <a:solidFill>
                  <a:schemeClr val="tx2">
                    <a:lumMod val="60000"/>
                    <a:lumOff val="40000"/>
                  </a:schemeClr>
                </a:solidFill>
              </a:rPr>
              <a:t> </a:t>
            </a:r>
            <a:r>
              <a:rPr lang="ru-RU" sz="1400" dirty="0">
                <a:solidFill>
                  <a:schemeClr val="tx2">
                    <a:lumMod val="60000"/>
                    <a:lumOff val="40000"/>
                  </a:schemeClr>
                </a:solidFill>
                <a:hlinkClick r:id="rId3"/>
              </a:rPr>
              <a:t>https://unsplash.com/photos/oGafvInnHlY</a:t>
            </a:r>
            <a:r>
              <a:rPr lang="en-US" sz="1400" dirty="0">
                <a:solidFill>
                  <a:schemeClr val="tx2">
                    <a:lumMod val="60000"/>
                    <a:lumOff val="40000"/>
                  </a:schemeClr>
                </a:solidFill>
              </a:rPr>
              <a:t> </a:t>
            </a:r>
            <a:endParaRPr lang="ru-RU" sz="1400" dirty="0">
              <a:solidFill>
                <a:schemeClr val="tx2">
                  <a:lumMod val="60000"/>
                  <a:lumOff val="40000"/>
                </a:schemeClr>
              </a:solidFill>
            </a:endParaRPr>
          </a:p>
        </p:txBody>
      </p:sp>
      <p:sp>
        <p:nvSpPr>
          <p:cNvPr id="6" name="Объект 5">
            <a:extLst>
              <a:ext uri="{FF2B5EF4-FFF2-40B4-BE49-F238E27FC236}">
                <a16:creationId xmlns:a16="http://schemas.microsoft.com/office/drawing/2014/main" id="{1A99403E-4191-44B3-848E-DD4025176800}"/>
              </a:ext>
            </a:extLst>
          </p:cNvPr>
          <p:cNvSpPr>
            <a:spLocks noGrp="1"/>
          </p:cNvSpPr>
          <p:nvPr>
            <p:ph idx="1"/>
          </p:nvPr>
        </p:nvSpPr>
        <p:spPr/>
        <p:txBody>
          <a:bodyPr/>
          <a:lstStyle/>
          <a:p>
            <a:endParaRPr lang="ru-RU"/>
          </a:p>
        </p:txBody>
      </p:sp>
      <p:sp>
        <p:nvSpPr>
          <p:cNvPr id="8" name="TextBox 7">
            <a:extLst>
              <a:ext uri="{FF2B5EF4-FFF2-40B4-BE49-F238E27FC236}">
                <a16:creationId xmlns:a16="http://schemas.microsoft.com/office/drawing/2014/main" id="{52812E83-BD18-4C11-B7FD-BEE7E5515B47}"/>
              </a:ext>
            </a:extLst>
          </p:cNvPr>
          <p:cNvSpPr txBox="1"/>
          <p:nvPr/>
        </p:nvSpPr>
        <p:spPr>
          <a:xfrm>
            <a:off x="788565" y="332808"/>
            <a:ext cx="10242958" cy="2689454"/>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Yukni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ishlari</a:t>
            </a:r>
            <a:r>
              <a:rPr lang="en-US" sz="1800" dirty="0">
                <a:effectLst/>
                <a:latin typeface="Times New Roman" panose="02020603050405020304" pitchFamily="18" charset="0"/>
                <a:ea typeface="Times New Roman" panose="02020603050405020304" pitchFamily="18" charset="0"/>
              </a:rPr>
              <a:t> m</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xanizmlar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yordamida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hisobga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amalga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oshiriladi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tarkiblarning</a:t>
            </a:r>
            <a:r>
              <a:rPr lang="en-US" sz="1800" dirty="0">
                <a:effectLst/>
                <a:latin typeface="Times New Roman" panose="02020603050405020304" pitchFamily="18" charset="0"/>
                <a:ea typeface="Times New Roman" panose="02020603050405020304" pitchFamily="18" charset="0"/>
              </a:rPr>
              <a:t> m</a:t>
            </a:r>
            <a:r>
              <a:rPr lang="ru-RU" sz="1800" dirty="0">
                <a:effectLst/>
                <a:latin typeface="Times New Roman" panose="02020603050405020304" pitchFamily="18" charset="0"/>
                <a:ea typeface="Times New Roman" panose="02020603050405020304" pitchFamily="18" charset="0"/>
              </a:rPr>
              <a:t>е</a:t>
            </a:r>
            <a:r>
              <a:rPr lang="en-US" sz="1800" dirty="0">
                <a:effectLst/>
                <a:latin typeface="Times New Roman" panose="02020603050405020304" pitchFamily="18" charset="0"/>
                <a:ea typeface="Times New Roman" panose="02020603050405020304" pitchFamily="18" charset="0"/>
              </a:rPr>
              <a:t>’</a:t>
            </a:r>
            <a:r>
              <a:rPr lang="en-US" sz="1800" dirty="0" err="1">
                <a:effectLst/>
                <a:latin typeface="Times New Roman" panose="02020603050405020304" pitchFamily="18" charset="0"/>
                <a:ea typeface="Times New Roman" panose="02020603050405020304" pitchFamily="18" charset="0"/>
              </a:rPr>
              <a:t>yoridan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ortiqcha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qolmasligiga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e’tibor</a:t>
            </a:r>
            <a:r>
              <a:rPr lang="en-US" sz="1800" dirty="0">
                <a:effectLst/>
                <a:latin typeface="Times New Roman" panose="02020603050405020304" pitchFamily="18" charset="0"/>
                <a:ea typeface="Times New Roman" panose="02020603050405020304" pitchFamily="18" charset="0"/>
              </a:rPr>
              <a:t> b</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rilishi</a:t>
            </a:r>
            <a:r>
              <a:rPr lang="en-US" sz="1800" dirty="0">
                <a:effectLst/>
                <a:latin typeface="Times New Roman" panose="02020603050405020304" pitchFamily="18" charset="0"/>
                <a:ea typeface="Times New Roman" panose="02020603050405020304" pitchFamily="18" charset="0"/>
              </a:rPr>
              <a:t> k</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rak</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tashilganda</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bajargan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a:t>
            </a:r>
            <a:r>
              <a:rPr lang="en-US" sz="1800" dirty="0">
                <a:effectLst/>
                <a:latin typeface="Times New Roman" panose="02020603050405020304" pitchFamily="18" charset="0"/>
                <a:ea typeface="Times New Roman" panose="02020603050405020304" pitchFamily="18" charset="0"/>
              </a:rPr>
              <a:t> </a:t>
            </a:r>
            <a:r>
              <a:rPr lang="en-US" sz="1800" b="1" i="1" dirty="0">
                <a:effectLst/>
                <a:latin typeface="Times New Roman" panose="02020603050405020304" pitchFamily="18" charset="0"/>
                <a:ea typeface="Times New Roman" panose="02020603050405020304" pitchFamily="18" charset="0"/>
              </a:rPr>
              <a:t>transport </a:t>
            </a:r>
            <a:r>
              <a:rPr lang="en-US" sz="1800" b="1" i="1" dirty="0" err="1">
                <a:effectLst/>
                <a:latin typeface="Times New Roman" panose="02020603050405020304" pitchFamily="18" charset="0"/>
                <a:ea typeface="Times New Roman" panose="02020603050405020304" pitchFamily="18" charset="0"/>
              </a:rPr>
              <a:t>jarayoni</a:t>
            </a:r>
            <a:r>
              <a:rPr lang="en-US" sz="1800" dirty="0">
                <a:effectLst/>
                <a:latin typeface="Times New Roman" panose="02020603050405020304" pitchFamily="18" charset="0"/>
                <a:ea typeface="Times New Roman" panose="02020603050405020304" pitchFamily="18" charset="0"/>
              </a:rPr>
              <a:t> d</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yiladi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jarayonining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qatnov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qabul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qilingan</a:t>
            </a:r>
            <a:r>
              <a:rPr lang="en-US" sz="1800"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Qatnov</a:t>
            </a:r>
            <a:r>
              <a:rPr lang="en-US" sz="1800" dirty="0">
                <a:effectLst/>
                <a:latin typeface="Times New Roman" panose="02020603050405020304" pitchFamily="18" charset="0"/>
                <a:ea typeface="Times New Roman" panose="02020603050405020304" pitchFamily="18" charset="0"/>
              </a:rPr>
              <a:t> d</a:t>
            </a:r>
            <a:r>
              <a:rPr lang="ru-RU" sz="1800" dirty="0">
                <a:effectLst/>
                <a:latin typeface="Times New Roman" panose="02020603050405020304" pitchFamily="18" charset="0"/>
                <a:ea typeface="Times New Roman" panose="02020603050405020304" pitchFamily="18" charset="0"/>
              </a:rPr>
              <a:t>е</a:t>
            </a:r>
            <a:r>
              <a:rPr lang="en-US" sz="1800" dirty="0">
                <a:effectLst/>
                <a:latin typeface="Times New Roman" panose="02020603050405020304" pitchFamily="18" charset="0"/>
                <a:ea typeface="Times New Roman" panose="02020603050405020304" pitchFamily="18" charset="0"/>
              </a:rPr>
              <a:t>b, </a:t>
            </a:r>
            <a:r>
              <a:rPr lang="en-US" sz="1800" dirty="0" err="1">
                <a:effectLst/>
                <a:latin typeface="Times New Roman" panose="02020603050405020304" pitchFamily="18" charset="0"/>
                <a:ea typeface="Times New Roman" panose="02020603050405020304" pitchFamily="18" charset="0"/>
              </a:rPr>
              <a:t>yukni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yuksiz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kabilarni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tugallangan</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jarayonlari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turkumiga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aytiladi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596951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b="61091"/>
          <a:stretch/>
        </p:blipFill>
        <p:spPr>
          <a:xfrm>
            <a:off x="0" y="0"/>
            <a:ext cx="12192000" cy="2668385"/>
          </a:xfrm>
          <a:prstGeom prst="rect">
            <a:avLst/>
          </a:prstGeom>
        </p:spPr>
      </p:pic>
      <p:sp>
        <p:nvSpPr>
          <p:cNvPr id="5" name="Прямоугольник 4"/>
          <p:cNvSpPr/>
          <p:nvPr/>
        </p:nvSpPr>
        <p:spPr>
          <a:xfrm>
            <a:off x="133004" y="2828836"/>
            <a:ext cx="11321934" cy="523220"/>
          </a:xfrm>
          <a:prstGeom prst="rect">
            <a:avLst/>
          </a:prstGeom>
        </p:spPr>
        <p:txBody>
          <a:bodyPr wrap="square">
            <a:spAutoFit/>
          </a:bodyPr>
          <a:lstStyle/>
          <a:p>
            <a:r>
              <a:rPr lang="ru-RU" sz="1400" dirty="0" err="1">
                <a:solidFill>
                  <a:srgbClr val="FF0000"/>
                </a:solidFill>
              </a:rPr>
              <a:t>Fewings</a:t>
            </a:r>
            <a:r>
              <a:rPr lang="ru-RU" sz="1400" dirty="0">
                <a:solidFill>
                  <a:srgbClr val="FF0000"/>
                </a:solidFill>
              </a:rPr>
              <a:t> N. (</a:t>
            </a:r>
            <a:r>
              <a:rPr lang="ru-RU" sz="1400" dirty="0" err="1">
                <a:solidFill>
                  <a:srgbClr val="FF0000"/>
                </a:solidFill>
              </a:rPr>
              <a:t>Published</a:t>
            </a:r>
            <a:r>
              <a:rPr lang="ru-RU" sz="1400" dirty="0">
                <a:solidFill>
                  <a:srgbClr val="FF0000"/>
                </a:solidFill>
              </a:rPr>
              <a:t> </a:t>
            </a:r>
            <a:r>
              <a:rPr lang="ru-RU" sz="1400" dirty="0" err="1">
                <a:solidFill>
                  <a:srgbClr val="FF0000"/>
                </a:solidFill>
              </a:rPr>
              <a:t>on</a:t>
            </a:r>
            <a:r>
              <a:rPr lang="ru-RU" sz="1400" dirty="0">
                <a:solidFill>
                  <a:srgbClr val="FF0000"/>
                </a:solidFill>
              </a:rPr>
              <a:t> </a:t>
            </a:r>
            <a:r>
              <a:rPr lang="ru-RU" sz="1400" dirty="0" err="1">
                <a:solidFill>
                  <a:srgbClr val="FF0000"/>
                </a:solidFill>
              </a:rPr>
              <a:t>March</a:t>
            </a:r>
            <a:r>
              <a:rPr lang="ru-RU" sz="1400" dirty="0">
                <a:solidFill>
                  <a:srgbClr val="FF0000"/>
                </a:solidFill>
              </a:rPr>
              <a:t> 9, 2018), </a:t>
            </a:r>
            <a:r>
              <a:rPr lang="ru-RU" sz="1400" dirty="0" err="1">
                <a:solidFill>
                  <a:srgbClr val="FF0000"/>
                </a:solidFill>
              </a:rPr>
              <a:t>aerial</a:t>
            </a:r>
            <a:r>
              <a:rPr lang="ru-RU" sz="1400" dirty="0">
                <a:solidFill>
                  <a:srgbClr val="FF0000"/>
                </a:solidFill>
              </a:rPr>
              <a:t> </a:t>
            </a:r>
            <a:r>
              <a:rPr lang="ru-RU" sz="1400" dirty="0" err="1">
                <a:solidFill>
                  <a:srgbClr val="FF0000"/>
                </a:solidFill>
              </a:rPr>
              <a:t>photography</a:t>
            </a:r>
            <a:r>
              <a:rPr lang="ru-RU" sz="1400" dirty="0">
                <a:solidFill>
                  <a:srgbClr val="FF0000"/>
                </a:solidFill>
              </a:rPr>
              <a:t> </a:t>
            </a:r>
            <a:r>
              <a:rPr lang="ru-RU" sz="1400" dirty="0" err="1">
                <a:solidFill>
                  <a:srgbClr val="FF0000"/>
                </a:solidFill>
              </a:rPr>
              <a:t>of</a:t>
            </a:r>
            <a:r>
              <a:rPr lang="ru-RU" sz="1400" dirty="0">
                <a:solidFill>
                  <a:srgbClr val="FF0000"/>
                </a:solidFill>
              </a:rPr>
              <a:t> </a:t>
            </a:r>
            <a:r>
              <a:rPr lang="ru-RU" sz="1400" dirty="0" err="1">
                <a:solidFill>
                  <a:srgbClr val="FF0000"/>
                </a:solidFill>
              </a:rPr>
              <a:t>gray</a:t>
            </a:r>
            <a:r>
              <a:rPr lang="ru-RU" sz="1400" dirty="0">
                <a:solidFill>
                  <a:srgbClr val="FF0000"/>
                </a:solidFill>
              </a:rPr>
              <a:t> </a:t>
            </a:r>
            <a:r>
              <a:rPr lang="ru-RU" sz="1400" dirty="0" err="1">
                <a:solidFill>
                  <a:srgbClr val="FF0000"/>
                </a:solidFill>
              </a:rPr>
              <a:t>concrete</a:t>
            </a:r>
            <a:r>
              <a:rPr lang="ru-RU" sz="1400" dirty="0">
                <a:solidFill>
                  <a:srgbClr val="FF0000"/>
                </a:solidFill>
              </a:rPr>
              <a:t> </a:t>
            </a:r>
            <a:r>
              <a:rPr lang="ru-RU" sz="1400" dirty="0" err="1">
                <a:solidFill>
                  <a:srgbClr val="FF0000"/>
                </a:solidFill>
              </a:rPr>
              <a:t>roads</a:t>
            </a:r>
            <a:r>
              <a:rPr lang="ru-RU" sz="1400" dirty="0">
                <a:solidFill>
                  <a:srgbClr val="FF0000"/>
                </a:solidFill>
              </a:rPr>
              <a:t>. </a:t>
            </a:r>
            <a:r>
              <a:rPr lang="ru-RU" sz="1400" dirty="0" err="1">
                <a:solidFill>
                  <a:srgbClr val="FF0000"/>
                </a:solidFill>
              </a:rPr>
              <a:t>Free</a:t>
            </a:r>
            <a:r>
              <a:rPr lang="ru-RU" sz="1400" dirty="0">
                <a:solidFill>
                  <a:srgbClr val="FF0000"/>
                </a:solidFill>
              </a:rPr>
              <a:t> </a:t>
            </a:r>
            <a:r>
              <a:rPr lang="ru-RU" sz="1400" dirty="0" err="1">
                <a:solidFill>
                  <a:srgbClr val="FF0000"/>
                </a:solidFill>
              </a:rPr>
              <a:t>to</a:t>
            </a:r>
            <a:r>
              <a:rPr lang="ru-RU" sz="1400" dirty="0">
                <a:solidFill>
                  <a:srgbClr val="FF0000"/>
                </a:solidFill>
              </a:rPr>
              <a:t> </a:t>
            </a:r>
            <a:r>
              <a:rPr lang="ru-RU" sz="1400" dirty="0" err="1">
                <a:solidFill>
                  <a:srgbClr val="FF0000"/>
                </a:solidFill>
              </a:rPr>
              <a:t>use</a:t>
            </a:r>
            <a:r>
              <a:rPr lang="ru-RU" sz="1400" dirty="0">
                <a:solidFill>
                  <a:srgbClr val="FF0000"/>
                </a:solidFill>
              </a:rPr>
              <a:t> </a:t>
            </a:r>
            <a:r>
              <a:rPr lang="ru-RU" sz="1400" dirty="0" err="1">
                <a:solidFill>
                  <a:srgbClr val="FF0000"/>
                </a:solidFill>
              </a:rPr>
              <a:t>under</a:t>
            </a:r>
            <a:r>
              <a:rPr lang="ru-RU" sz="1400" dirty="0">
                <a:solidFill>
                  <a:srgbClr val="FF0000"/>
                </a:solidFill>
              </a:rPr>
              <a:t> </a:t>
            </a:r>
            <a:r>
              <a:rPr lang="ru-RU" sz="1400" dirty="0" err="1">
                <a:solidFill>
                  <a:srgbClr val="FF0000"/>
                </a:solidFill>
              </a:rPr>
              <a:t>the</a:t>
            </a:r>
            <a:r>
              <a:rPr lang="ru-RU" sz="1400" dirty="0">
                <a:solidFill>
                  <a:srgbClr val="FF0000"/>
                </a:solidFill>
              </a:rPr>
              <a:t> </a:t>
            </a:r>
            <a:r>
              <a:rPr lang="ru-RU" sz="1400" dirty="0" err="1">
                <a:solidFill>
                  <a:srgbClr val="FF0000"/>
                </a:solidFill>
              </a:rPr>
              <a:t>Unsplash</a:t>
            </a:r>
            <a:r>
              <a:rPr lang="ru-RU" sz="1400" dirty="0">
                <a:solidFill>
                  <a:srgbClr val="FF0000"/>
                </a:solidFill>
              </a:rPr>
              <a:t> </a:t>
            </a:r>
            <a:r>
              <a:rPr lang="ru-RU" sz="1400" dirty="0" err="1">
                <a:solidFill>
                  <a:srgbClr val="FF0000"/>
                </a:solidFill>
              </a:rPr>
              <a:t>License</a:t>
            </a:r>
            <a:r>
              <a:rPr lang="ru-RU" sz="1400" dirty="0">
                <a:solidFill>
                  <a:srgbClr val="FF0000"/>
                </a:solidFill>
              </a:rPr>
              <a:t>. https://unsplash.com/photos/br9D5K3UTRQ</a:t>
            </a:r>
          </a:p>
        </p:txBody>
      </p:sp>
      <p:sp>
        <p:nvSpPr>
          <p:cNvPr id="7" name="Объект 6">
            <a:extLst>
              <a:ext uri="{FF2B5EF4-FFF2-40B4-BE49-F238E27FC236}">
                <a16:creationId xmlns:a16="http://schemas.microsoft.com/office/drawing/2014/main" id="{98DA5EC5-7FF1-46C4-8983-CA63F39B43FF}"/>
              </a:ext>
            </a:extLst>
          </p:cNvPr>
          <p:cNvSpPr>
            <a:spLocks noGrp="1"/>
          </p:cNvSpPr>
          <p:nvPr>
            <p:ph idx="1"/>
          </p:nvPr>
        </p:nvSpPr>
        <p:spPr/>
        <p:txBody>
          <a:bodyPr/>
          <a:lstStyle/>
          <a:p>
            <a:endParaRPr lang="ru-RU"/>
          </a:p>
        </p:txBody>
      </p:sp>
      <p:sp>
        <p:nvSpPr>
          <p:cNvPr id="9" name="TextBox 8">
            <a:extLst>
              <a:ext uri="{FF2B5EF4-FFF2-40B4-BE49-F238E27FC236}">
                <a16:creationId xmlns:a16="http://schemas.microsoft.com/office/drawing/2014/main" id="{729733E7-51E5-48C4-B350-6FBB5A73934A}"/>
              </a:ext>
            </a:extLst>
          </p:cNvPr>
          <p:cNvSpPr txBox="1"/>
          <p:nvPr/>
        </p:nvSpPr>
        <p:spPr>
          <a:xfrm>
            <a:off x="218113" y="3387741"/>
            <a:ext cx="11509695" cy="2893100"/>
          </a:xfrm>
          <a:prstGeom prst="rect">
            <a:avLst/>
          </a:prstGeom>
          <a:noFill/>
        </p:spPr>
        <p:txBody>
          <a:bodyPr wrap="square">
            <a:spAutoFit/>
          </a:bodyPr>
          <a:lstStyle/>
          <a:p>
            <a:pPr algn="just">
              <a:spcBef>
                <a:spcPts val="1200"/>
              </a:spcBef>
            </a:pPr>
            <a:r>
              <a:rPr lang="en-US" sz="1800" dirty="0">
                <a:effectLst/>
                <a:latin typeface="Times New Roman" panose="02020603050405020304" pitchFamily="18" charset="0"/>
                <a:ea typeface="Times New Roman" panose="02020603050405020304" pitchFamily="18" charset="0"/>
              </a:rPr>
              <a:t>Transport </a:t>
            </a:r>
            <a:r>
              <a:rPr lang="en-US" sz="1800" dirty="0" err="1">
                <a:effectLst/>
                <a:latin typeface="Times New Roman" panose="02020603050405020304" pitchFamily="18" charset="0"/>
                <a:ea typeface="Times New Roman" panose="02020603050405020304" pitchFamily="18" charset="0"/>
              </a:rPr>
              <a:t>jarayonlarining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ratsional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yo‘nalishlarini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xususiyati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sharoitlariga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tarkibni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tanlash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bo‘yicha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grafiklar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Yuqorida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qayd</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etilganlar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bajarilganda</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jarayonlarida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xarajatlar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sarfi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omborxonalarda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saqlashda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sifati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buzilmasligi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ombor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ishlarni</a:t>
            </a:r>
            <a:r>
              <a:rPr lang="en-US" sz="1800" dirty="0">
                <a:effectLst/>
                <a:latin typeface="Times New Roman" panose="02020603050405020304" pitchFamily="18" charset="0"/>
                <a:ea typeface="Times New Roman" panose="02020603050405020304" pitchFamily="18" charset="0"/>
              </a:rPr>
              <a:t> m</a:t>
            </a:r>
            <a:r>
              <a:rPr lang="ru-RU" sz="1800" dirty="0">
                <a:effectLst/>
                <a:latin typeface="Times New Roman" panose="02020603050405020304" pitchFamily="18" charset="0"/>
                <a:ea typeface="Times New Roman" panose="02020603050405020304" pitchFamily="18" charset="0"/>
              </a:rPr>
              <a:t>е</a:t>
            </a:r>
            <a:r>
              <a:rPr lang="en-US" sz="1800" dirty="0" err="1">
                <a:effectLst/>
                <a:latin typeface="Times New Roman" panose="02020603050405020304" pitchFamily="18" charset="0"/>
                <a:ea typeface="Times New Roman" panose="02020603050405020304" pitchFamily="18" charset="0"/>
              </a:rPr>
              <a:t>xanizmlar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yordamida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ahamiyat</a:t>
            </a:r>
            <a:r>
              <a:rPr lang="en-US" sz="1800" dirty="0">
                <a:effectLst/>
                <a:latin typeface="Times New Roman" panose="02020603050405020304" pitchFamily="18" charset="0"/>
                <a:ea typeface="Times New Roman" panose="02020603050405020304" pitchFamily="18" charset="0"/>
              </a:rPr>
              <a:t> b</a:t>
            </a:r>
            <a:r>
              <a:rPr lang="ru-RU" sz="1800" dirty="0">
                <a:effectLst/>
                <a:latin typeface="Times New Roman" panose="02020603050405020304" pitchFamily="18" charset="0"/>
                <a:ea typeface="Times New Roman" panose="02020603050405020304" pitchFamily="18" charset="0"/>
              </a:rPr>
              <a:t>е</a:t>
            </a:r>
            <a:r>
              <a:rPr lang="en-US" sz="1800" dirty="0">
                <a:effectLst/>
                <a:latin typeface="Times New Roman" panose="02020603050405020304" pitchFamily="18" charset="0"/>
                <a:ea typeface="Times New Roman" panose="02020603050405020304" pitchFamily="18" charset="0"/>
              </a:rPr>
              <a:t>rishi </a:t>
            </a:r>
            <a:r>
              <a:rPr lang="en-US" sz="1800" dirty="0" err="1">
                <a:effectLst/>
                <a:latin typeface="Times New Roman" panose="02020603050405020304" pitchFamily="18" charset="0"/>
                <a:ea typeface="Times New Roman" panose="02020603050405020304" pitchFamily="18" charset="0"/>
              </a:rPr>
              <a:t>lozim</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spcBef>
                <a:spcPts val="1200"/>
              </a:spcBef>
            </a:pPr>
            <a:r>
              <a:rPr lang="en-US" sz="1800" dirty="0" err="1">
                <a:effectLst/>
                <a:latin typeface="Times New Roman" panose="02020603050405020304" pitchFamily="18" charset="0"/>
                <a:ea typeface="Times New Roman" panose="02020603050405020304" pitchFamily="18" charset="0"/>
              </a:rPr>
              <a:t>Avtomobilning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ekspluatatsion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xusussiyatlariga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mosligi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qobilyati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quyidagicha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tariflanadi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spcBef>
                <a:spcPts val="1200"/>
              </a:spcBef>
            </a:pPr>
            <a:r>
              <a:rPr lang="en-US" sz="1800" dirty="0" err="1">
                <a:effectLst/>
                <a:latin typeface="Times New Roman" panose="02020603050405020304" pitchFamily="18" charset="0"/>
                <a:ea typeface="Times New Roman" panose="02020603050405020304" pitchFamily="18" charset="0"/>
              </a:rPr>
              <a:t>Avtomobilning</a:t>
            </a:r>
            <a:r>
              <a:rPr lang="en-US" sz="1800" dirty="0">
                <a:effectLst/>
                <a:latin typeface="Times New Roman" panose="02020603050405020304" pitchFamily="18" charset="0"/>
                <a:ea typeface="Times New Roman" panose="02020603050405020304" pitchFamily="18" charset="0"/>
              </a:rPr>
              <a:t> yuk </a:t>
            </a:r>
            <a:r>
              <a:rPr lang="en-US" sz="1800" b="1" i="1" dirty="0" err="1">
                <a:effectLst/>
                <a:latin typeface="Times New Roman" panose="02020603050405020304" pitchFamily="18" charset="0"/>
                <a:ea typeface="Times New Roman" panose="02020603050405020304" pitchFamily="18" charset="0"/>
              </a:rPr>
              <a:t>ortish-tushirishga</a:t>
            </a:r>
            <a:r>
              <a:rPr lang="en-US" sz="1800" b="1" i="1"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mosligi</a:t>
            </a:r>
            <a:r>
              <a:rPr lang="en-US" sz="1800" b="1" i="1"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deyilganda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mehnat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sarfi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tushuniladi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96615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5" name="Объект 4">
            <a:extLst>
              <a:ext uri="{FF2B5EF4-FFF2-40B4-BE49-F238E27FC236}">
                <a16:creationId xmlns:a16="http://schemas.microsoft.com/office/drawing/2014/main" id="{63A24E46-66EA-4E64-815F-915E572C92A3}"/>
              </a:ext>
            </a:extLst>
          </p:cNvPr>
          <p:cNvSpPr>
            <a:spLocks noGrp="1"/>
          </p:cNvSpPr>
          <p:nvPr>
            <p:ph idx="1"/>
          </p:nvPr>
        </p:nvSpPr>
        <p:spPr/>
        <p:txBody>
          <a:bodyPr/>
          <a:lstStyle/>
          <a:p>
            <a:endParaRPr lang="ru-RU"/>
          </a:p>
        </p:txBody>
      </p:sp>
      <p:sp>
        <p:nvSpPr>
          <p:cNvPr id="7" name="TextBox 6">
            <a:extLst>
              <a:ext uri="{FF2B5EF4-FFF2-40B4-BE49-F238E27FC236}">
                <a16:creationId xmlns:a16="http://schemas.microsoft.com/office/drawing/2014/main" id="{6C1AE72E-BF67-49B8-8B5A-C43E94CB9CFB}"/>
              </a:ext>
            </a:extLst>
          </p:cNvPr>
          <p:cNvSpPr txBox="1"/>
          <p:nvPr/>
        </p:nvSpPr>
        <p:spPr>
          <a:xfrm>
            <a:off x="684212" y="216627"/>
            <a:ext cx="11001652" cy="6273833"/>
          </a:xfrm>
          <a:prstGeom prst="rect">
            <a:avLst/>
          </a:prstGeom>
          <a:noFill/>
        </p:spPr>
        <p:txBody>
          <a:bodyPr wrap="square">
            <a:spAutoFit/>
          </a:bodyPr>
          <a:lstStyle/>
          <a:p>
            <a:pPr algn="just">
              <a:lnSpc>
                <a:spcPct val="150000"/>
              </a:lnSpc>
              <a:spcBef>
                <a:spcPts val="1200"/>
              </a:spcBef>
            </a:pPr>
            <a:r>
              <a:rPr lang="en-US" sz="2400" dirty="0">
                <a:effectLst/>
                <a:latin typeface="Times New Roman" panose="02020603050405020304" pitchFamily="18" charset="0"/>
                <a:ea typeface="Times New Roman" panose="02020603050405020304" pitchFamily="18" charset="0"/>
              </a:rPr>
              <a:t>	Har </a:t>
            </a:r>
            <a:r>
              <a:rPr lang="en-US" sz="2400" dirty="0" err="1">
                <a:effectLst/>
                <a:latin typeface="Times New Roman" panose="02020603050405020304" pitchFamily="18" charset="0"/>
                <a:ea typeface="Times New Roman" panose="02020603050405020304" pitchFamily="18" charset="0"/>
              </a:rPr>
              <a:t>qanday</a:t>
            </a:r>
            <a:r>
              <a:rPr lang="en-US" sz="2400" dirty="0">
                <a:effectLst/>
                <a:latin typeface="Times New Roman" panose="02020603050405020304" pitchFamily="18" charset="0"/>
                <a:ea typeface="Times New Roman" panose="02020603050405020304" pitchFamily="18" charset="0"/>
              </a:rPr>
              <a:t> yuk </a:t>
            </a:r>
            <a:r>
              <a:rPr lang="en-US" sz="2400" dirty="0" err="1">
                <a:effectLst/>
                <a:latin typeface="Times New Roman" panose="02020603050405020304" pitchFamily="18" charset="0"/>
                <a:ea typeface="Times New Roman" panose="02020603050405020304" pitchFamily="18" charset="0"/>
              </a:rPr>
              <a:t>tashish</a:t>
            </a:r>
            <a:r>
              <a:rPr lang="en-US" sz="2400" dirty="0">
                <a:effectLst/>
                <a:latin typeface="Times New Roman" panose="02020603050405020304" pitchFamily="18" charset="0"/>
                <a:ea typeface="Times New Roman" panose="02020603050405020304" pitchFamily="18" charset="0"/>
              </a:rPr>
              <a:t> transport </a:t>
            </a:r>
            <a:r>
              <a:rPr lang="en-US" sz="2400" dirty="0" err="1">
                <a:effectLst/>
                <a:latin typeface="Times New Roman" panose="02020603050405020304" pitchFamily="18" charset="0"/>
                <a:ea typeface="Times New Roman" panose="02020603050405020304" pitchFamily="18" charset="0"/>
              </a:rPr>
              <a:t>jarayonini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amalga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oshirishda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transport </a:t>
            </a:r>
            <a:r>
              <a:rPr lang="en-US" sz="2400" dirty="0" err="1">
                <a:effectLst/>
                <a:latin typeface="Times New Roman" panose="02020603050405020304" pitchFamily="18" charset="0"/>
                <a:ea typeface="Times New Roman" panose="02020603050405020304" pitchFamily="18" charset="0"/>
              </a:rPr>
              <a:t>vositasiga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ortish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bilan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bog‘liq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sermehnat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ba’zida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esa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jismonan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og‘ir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bajarishga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to‘g‘ri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keladi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Tashish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nihoyasiga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yetganda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esa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tushirish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zarur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bo‘ladi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tushirish</a:t>
            </a:r>
            <a:r>
              <a:rPr lang="en-US" sz="2400" dirty="0">
                <a:effectLst/>
                <a:latin typeface="Times New Roman" panose="02020603050405020304" pitchFamily="18" charset="0"/>
                <a:ea typeface="Times New Roman" panose="02020603050405020304" pitchFamily="18" charset="0"/>
              </a:rPr>
              <a:t> ham </a:t>
            </a:r>
            <a:r>
              <a:rPr lang="en-US" sz="2400" dirty="0" err="1">
                <a:effectLst/>
                <a:latin typeface="Times New Roman" panose="02020603050405020304" pitchFamily="18" charset="0"/>
                <a:ea typeface="Times New Roman" panose="02020603050405020304" pitchFamily="18" charset="0"/>
              </a:rPr>
              <a:t>sermehnat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hamda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jismonan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og‘ir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ishlardan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biridir</a:t>
            </a:r>
            <a:r>
              <a:rPr lang="en-US" sz="2400"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2400" dirty="0" err="1">
                <a:effectLst/>
                <a:latin typeface="Times New Roman" panose="02020603050405020304" pitchFamily="18" charset="0"/>
                <a:ea typeface="Times New Roman" panose="02020603050405020304" pitchFamily="18" charset="0"/>
              </a:rPr>
              <a:t>Ortish-tushirish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ishlari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asosiy</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qo‘shimcha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operasiyalardan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iborat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bo‘ladi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Asosiy</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operatsiyalarga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quyidagilar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kiradi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shtabellar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yoki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boshqa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saqlash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joylaridan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olish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ortish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joyiga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keltirish</a:t>
            </a:r>
            <a:r>
              <a:rPr lang="en-US" sz="2400" dirty="0">
                <a:effectLst/>
                <a:latin typeface="Times New Roman" panose="02020603050405020304" pitchFamily="18" charset="0"/>
                <a:ea typeface="Times New Roman" panose="02020603050405020304" pitchFamily="18" charset="0"/>
              </a:rPr>
              <a:t>; transport </a:t>
            </a:r>
            <a:r>
              <a:rPr lang="en-US" sz="2400" dirty="0" err="1">
                <a:effectLst/>
                <a:latin typeface="Times New Roman" panose="02020603050405020304" pitchFamily="18" charset="0"/>
                <a:ea typeface="Times New Roman" panose="02020603050405020304" pitchFamily="18" charset="0"/>
              </a:rPr>
              <a:t>vositasiga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ortish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tushirishda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shu</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operatsiyalarning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aksi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bajariladi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Qo‘shimcha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operatsiyalarga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quyidagilar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kiradi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taraga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joylash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zaruriyatga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ko‘ra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markirovkalash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tarozidan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o‘tkazish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hajmini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o‘lchash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hujjatlarni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tayyorlash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yuklarni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bog‘lab</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mahkamlash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yoki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bog‘lovdan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bo‘shatish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ustini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brezent</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bilan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yopish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boshqalar</a:t>
            </a:r>
            <a:r>
              <a:rPr lang="en-US" sz="2400"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2514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39394"/>
          <a:stretch/>
        </p:blipFill>
        <p:spPr>
          <a:xfrm>
            <a:off x="0" y="3125584"/>
            <a:ext cx="12192000" cy="3732415"/>
          </a:xfrm>
          <a:prstGeom prst="rect">
            <a:avLst/>
          </a:prstGeom>
        </p:spPr>
      </p:pic>
      <p:sp>
        <p:nvSpPr>
          <p:cNvPr id="5" name="Прямоугольник 4"/>
          <p:cNvSpPr/>
          <p:nvPr/>
        </p:nvSpPr>
        <p:spPr>
          <a:xfrm>
            <a:off x="1205345" y="2663919"/>
            <a:ext cx="8271164" cy="461665"/>
          </a:xfrm>
          <a:prstGeom prst="rect">
            <a:avLst/>
          </a:prstGeom>
        </p:spPr>
        <p:txBody>
          <a:bodyPr wrap="square">
            <a:spAutoFit/>
          </a:bodyPr>
          <a:lstStyle/>
          <a:p>
            <a:r>
              <a:rPr lang="ru-RU" sz="1200" dirty="0" err="1"/>
              <a:t>Fewings</a:t>
            </a:r>
            <a:r>
              <a:rPr lang="ru-RU" sz="1200" dirty="0"/>
              <a:t> N. (</a:t>
            </a:r>
            <a:r>
              <a:rPr lang="ru-RU" sz="1200" dirty="0" err="1"/>
              <a:t>Published</a:t>
            </a:r>
            <a:r>
              <a:rPr lang="ru-RU" sz="1200" dirty="0"/>
              <a:t> </a:t>
            </a:r>
            <a:r>
              <a:rPr lang="ru-RU" sz="1200" dirty="0" err="1"/>
              <a:t>on</a:t>
            </a:r>
            <a:r>
              <a:rPr lang="ru-RU" sz="1200" dirty="0"/>
              <a:t> </a:t>
            </a:r>
            <a:r>
              <a:rPr lang="ru-RU" sz="1200" dirty="0" err="1"/>
              <a:t>March</a:t>
            </a:r>
            <a:r>
              <a:rPr lang="ru-RU" sz="1200" dirty="0"/>
              <a:t> 9, 2018), </a:t>
            </a:r>
            <a:r>
              <a:rPr lang="ru-RU" sz="1200" dirty="0" err="1"/>
              <a:t>aerial</a:t>
            </a:r>
            <a:r>
              <a:rPr lang="ru-RU" sz="1200" dirty="0"/>
              <a:t> </a:t>
            </a:r>
            <a:r>
              <a:rPr lang="ru-RU" sz="1200" dirty="0" err="1"/>
              <a:t>photography</a:t>
            </a:r>
            <a:r>
              <a:rPr lang="ru-RU" sz="1200" dirty="0"/>
              <a:t> </a:t>
            </a:r>
            <a:r>
              <a:rPr lang="ru-RU" sz="1200" dirty="0" err="1"/>
              <a:t>of</a:t>
            </a:r>
            <a:r>
              <a:rPr lang="ru-RU" sz="1200" dirty="0"/>
              <a:t> </a:t>
            </a:r>
            <a:r>
              <a:rPr lang="ru-RU" sz="1200" dirty="0" err="1"/>
              <a:t>gray</a:t>
            </a:r>
            <a:r>
              <a:rPr lang="ru-RU" sz="1200" dirty="0"/>
              <a:t> </a:t>
            </a:r>
            <a:r>
              <a:rPr lang="ru-RU" sz="1200" dirty="0" err="1"/>
              <a:t>concrete</a:t>
            </a:r>
            <a:r>
              <a:rPr lang="ru-RU" sz="1200" dirty="0"/>
              <a:t> </a:t>
            </a:r>
            <a:r>
              <a:rPr lang="ru-RU" sz="1200" dirty="0" err="1"/>
              <a:t>roads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https://unsplash.com/photos/br9D5K3UTRQ</a:t>
            </a:r>
          </a:p>
        </p:txBody>
      </p:sp>
      <p:sp>
        <p:nvSpPr>
          <p:cNvPr id="7" name="Объект 6">
            <a:extLst>
              <a:ext uri="{FF2B5EF4-FFF2-40B4-BE49-F238E27FC236}">
                <a16:creationId xmlns:a16="http://schemas.microsoft.com/office/drawing/2014/main" id="{30F1A9EF-64DF-4439-A005-2A85997399D7}"/>
              </a:ext>
            </a:extLst>
          </p:cNvPr>
          <p:cNvSpPr>
            <a:spLocks noGrp="1"/>
          </p:cNvSpPr>
          <p:nvPr>
            <p:ph idx="1"/>
          </p:nvPr>
        </p:nvSpPr>
        <p:spPr/>
        <p:txBody>
          <a:bodyPr/>
          <a:lstStyle/>
          <a:p>
            <a:endParaRPr lang="ru-RU"/>
          </a:p>
        </p:txBody>
      </p:sp>
      <p:sp>
        <p:nvSpPr>
          <p:cNvPr id="9" name="TextBox 8">
            <a:extLst>
              <a:ext uri="{FF2B5EF4-FFF2-40B4-BE49-F238E27FC236}">
                <a16:creationId xmlns:a16="http://schemas.microsoft.com/office/drawing/2014/main" id="{32BED6AE-F407-44B8-9224-7C7E5E9E792C}"/>
              </a:ext>
            </a:extLst>
          </p:cNvPr>
          <p:cNvSpPr txBox="1"/>
          <p:nvPr/>
        </p:nvSpPr>
        <p:spPr>
          <a:xfrm>
            <a:off x="350430" y="209564"/>
            <a:ext cx="11157358" cy="2185214"/>
          </a:xfrm>
          <a:prstGeom prst="rect">
            <a:avLst/>
          </a:prstGeom>
          <a:noFill/>
        </p:spPr>
        <p:txBody>
          <a:bodyPr wrap="square">
            <a:spAutoFit/>
          </a:bodyPr>
          <a:lstStyle/>
          <a:p>
            <a:pPr algn="just">
              <a:spcBef>
                <a:spcPts val="1200"/>
              </a:spcBef>
            </a:pPr>
            <a:r>
              <a:rPr lang="en-US" sz="1800" dirty="0" err="1">
                <a:effectLst/>
                <a:latin typeface="Times New Roman" panose="02020603050405020304" pitchFamily="18" charset="0"/>
                <a:ea typeface="Times New Roman" panose="02020603050405020304" pitchFamily="18" charset="0"/>
              </a:rPr>
              <a:t>Amaliyotda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bekor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liniya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a:t>
            </a:r>
            <a:r>
              <a:rPr lang="en-US" sz="1800" dirty="0">
                <a:effectLst/>
                <a:latin typeface="Times New Roman" panose="02020603050405020304" pitchFamily="18" charset="0"/>
                <a:ea typeface="Times New Roman" panose="02020603050405020304" pitchFamily="18" charset="0"/>
              </a:rPr>
              <a:t>)da </a:t>
            </a:r>
            <a:r>
              <a:rPr lang="en-US" sz="1800" dirty="0" err="1">
                <a:effectLst/>
                <a:latin typeface="Times New Roman" panose="02020603050405020304" pitchFamily="18" charset="0"/>
                <a:ea typeface="Times New Roman" panose="02020603050405020304" pitchFamily="18" charset="0"/>
              </a:rPr>
              <a:t>bo‘lish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qisqa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masofalarga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ba’zi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ulushi</a:t>
            </a:r>
            <a:r>
              <a:rPr lang="en-US" sz="1800" dirty="0">
                <a:effectLst/>
                <a:latin typeface="Times New Roman" panose="02020603050405020304" pitchFamily="18" charset="0"/>
                <a:ea typeface="Times New Roman" panose="02020603050405020304" pitchFamily="18" charset="0"/>
              </a:rPr>
              <a:t> 50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undan</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ortiq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foizlarni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spcBef>
                <a:spcPts val="1200"/>
              </a:spcBef>
            </a:pPr>
            <a:r>
              <a:rPr lang="en-US" sz="1800" dirty="0" err="1">
                <a:effectLst/>
                <a:latin typeface="Times New Roman" panose="02020603050405020304" pitchFamily="18" charset="0"/>
                <a:ea typeface="Times New Roman" panose="02020603050405020304" pitchFamily="18" charset="0"/>
              </a:rPr>
              <a:t>Shularga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samaradorligi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o‘zgarib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zaruriyatga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mexanizatsiyalash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xarajatlarni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kamaytirish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328079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57190"/>
          <a:stretch/>
        </p:blipFill>
        <p:spPr>
          <a:xfrm>
            <a:off x="0" y="0"/>
            <a:ext cx="4428067" cy="6858000"/>
          </a:xfrm>
          <a:prstGeom prst="rect">
            <a:avLst/>
          </a:prstGeom>
        </p:spPr>
      </p:pic>
      <p:sp>
        <p:nvSpPr>
          <p:cNvPr id="5" name="Прямоугольник 4"/>
          <p:cNvSpPr/>
          <p:nvPr/>
        </p:nvSpPr>
        <p:spPr>
          <a:xfrm>
            <a:off x="92406" y="179756"/>
            <a:ext cx="3984568" cy="830997"/>
          </a:xfrm>
          <a:prstGeom prst="rect">
            <a:avLst/>
          </a:prstGeom>
        </p:spPr>
        <p:txBody>
          <a:bodyPr wrap="square">
            <a:spAutoFit/>
          </a:bodyPr>
          <a:lstStyle/>
          <a:p>
            <a:r>
              <a:rPr lang="ru-RU" sz="1200" dirty="0" err="1"/>
              <a:t>Abreu</a:t>
            </a:r>
            <a:r>
              <a:rPr lang="ru-RU" sz="1200" dirty="0"/>
              <a:t> R. (</a:t>
            </a:r>
            <a:r>
              <a:rPr lang="ru-RU" sz="1200" dirty="0" err="1"/>
              <a:t>Published</a:t>
            </a:r>
            <a:r>
              <a:rPr lang="ru-RU" sz="1200" dirty="0"/>
              <a:t> </a:t>
            </a:r>
            <a:r>
              <a:rPr lang="ru-RU" sz="1200" dirty="0" err="1"/>
              <a:t>on</a:t>
            </a:r>
            <a:r>
              <a:rPr lang="ru-RU" sz="1200" dirty="0"/>
              <a:t> </a:t>
            </a:r>
            <a:r>
              <a:rPr lang="ru-RU" sz="1200" dirty="0" err="1"/>
              <a:t>February</a:t>
            </a:r>
            <a:r>
              <a:rPr lang="ru-RU" sz="1200" dirty="0"/>
              <a:t> 19, 2018). </a:t>
            </a:r>
            <a:r>
              <a:rPr lang="ru-RU" sz="1200" dirty="0" err="1"/>
              <a:t>truck</a:t>
            </a:r>
            <a:r>
              <a:rPr lang="ru-RU" sz="1200" dirty="0"/>
              <a:t> </a:t>
            </a:r>
            <a:r>
              <a:rPr lang="ru-RU" sz="1200" dirty="0" err="1"/>
              <a:t>in</a:t>
            </a:r>
            <a:r>
              <a:rPr lang="ru-RU" sz="1200" dirty="0"/>
              <a:t> </a:t>
            </a:r>
            <a:r>
              <a:rPr lang="ru-RU" sz="1200" dirty="0" err="1"/>
              <a:t>between</a:t>
            </a:r>
            <a:r>
              <a:rPr lang="ru-RU" sz="1200" dirty="0"/>
              <a:t> </a:t>
            </a:r>
            <a:r>
              <a:rPr lang="ru-RU" sz="1200" dirty="0" err="1"/>
              <a:t>the</a:t>
            </a:r>
            <a:r>
              <a:rPr lang="ru-RU" sz="1200" dirty="0"/>
              <a:t> </a:t>
            </a:r>
            <a:r>
              <a:rPr lang="ru-RU" sz="1200" dirty="0" err="1"/>
              <a:t>mountains</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https://unsplash.com/photos/lq9PxpwDZUk</a:t>
            </a:r>
          </a:p>
        </p:txBody>
      </p:sp>
      <p:sp>
        <p:nvSpPr>
          <p:cNvPr id="7" name="Объект 6">
            <a:extLst>
              <a:ext uri="{FF2B5EF4-FFF2-40B4-BE49-F238E27FC236}">
                <a16:creationId xmlns:a16="http://schemas.microsoft.com/office/drawing/2014/main" id="{93B4B950-C01A-4B8E-9C3E-2C43D9B7FCBC}"/>
              </a:ext>
            </a:extLst>
          </p:cNvPr>
          <p:cNvSpPr>
            <a:spLocks noGrp="1"/>
          </p:cNvSpPr>
          <p:nvPr>
            <p:ph idx="1"/>
          </p:nvPr>
        </p:nvSpPr>
        <p:spPr/>
        <p:txBody>
          <a:bodyPr/>
          <a:lstStyle/>
          <a:p>
            <a:endParaRPr lang="ru-RU"/>
          </a:p>
        </p:txBody>
      </p:sp>
      <p:sp>
        <p:nvSpPr>
          <p:cNvPr id="8" name="TextBox 7">
            <a:extLst>
              <a:ext uri="{FF2B5EF4-FFF2-40B4-BE49-F238E27FC236}">
                <a16:creationId xmlns:a16="http://schemas.microsoft.com/office/drawing/2014/main" id="{B79C28A4-12CA-467B-9D7C-76805A38760A}"/>
              </a:ext>
            </a:extLst>
          </p:cNvPr>
          <p:cNvSpPr txBox="1"/>
          <p:nvPr/>
        </p:nvSpPr>
        <p:spPr>
          <a:xfrm>
            <a:off x="5276676" y="420369"/>
            <a:ext cx="6107184" cy="5751831"/>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Avtomobillarda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amaliyotida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bekor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sababidan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qat’iy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nazar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kiritiladi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elementlardan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manyovr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sarflangan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sarflangan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hujjatlarni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rasmiylashtirishga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sarflangan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Avtomobillarning</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mavjudligi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bajarilishini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takomillashtirish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borligidan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dalolat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egalari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birgalikda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zaruriyatsiz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qolishlarni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bartaraf</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zarur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4973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B5F7E17-0AE1-4E2D-8E01-7C2D893E06FA}"/>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CBAC5E91-7E16-4F94-8A91-B29B38660F12}"/>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49539078-9F78-487E-A068-964729414182}"/>
              </a:ext>
            </a:extLst>
          </p:cNvPr>
          <p:cNvSpPr txBox="1"/>
          <p:nvPr/>
        </p:nvSpPr>
        <p:spPr>
          <a:xfrm>
            <a:off x="908362" y="473918"/>
            <a:ext cx="10660055" cy="5730864"/>
          </a:xfrm>
          <a:prstGeom prst="rect">
            <a:avLst/>
          </a:prstGeom>
          <a:noFill/>
        </p:spPr>
        <p:txBody>
          <a:bodyPr wrap="square">
            <a:spAutoFit/>
          </a:bodyPr>
          <a:lstStyle/>
          <a:p>
            <a:pPr algn="just">
              <a:lnSpc>
                <a:spcPct val="150000"/>
              </a:lnSpc>
              <a:spcBef>
                <a:spcPts val="1200"/>
              </a:spcBef>
            </a:pPr>
            <a:r>
              <a:rPr lang="en-US" sz="2000" dirty="0">
                <a:effectLst/>
                <a:latin typeface="Times New Roman" panose="02020603050405020304" pitchFamily="18" charset="0"/>
                <a:ea typeface="Times New Roman" panose="02020603050405020304" pitchFamily="18" charset="0"/>
              </a:rPr>
              <a:t>Yuk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ishlarini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bajarilishning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mexanizatsiyalashtirilgan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va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mexanizatsiyalashtirilmagan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usullari</a:t>
            </a:r>
            <a:r>
              <a:rPr lang="en-US" sz="2000" dirty="0">
                <a:effectLst/>
                <a:latin typeface="Times New Roman" panose="02020603050405020304" pitchFamily="18" charset="0"/>
                <a:ea typeface="Times New Roman" panose="02020603050405020304" pitchFamily="18" charset="0"/>
              </a:rPr>
              <a:t> bor.</a:t>
            </a:r>
            <a:endParaRPr lang="ru-RU"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2000" dirty="0" err="1">
                <a:effectLst/>
                <a:latin typeface="Times New Roman" panose="02020603050405020304" pitchFamily="18" charset="0"/>
                <a:ea typeface="Times New Roman" panose="02020603050405020304" pitchFamily="18" charset="0"/>
              </a:rPr>
              <a:t>Mexanizatsiyalashtirilmagan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ishlarida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barcha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operatsiyalar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ishchilarning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qo‘l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mehnati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bilan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bajariladi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Mexanizatsiyalashtirilgan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ishlarida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esa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barcha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operatsiyalar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turli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mashina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va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mexanizmlar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yordamida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bajariladi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Mexanizatsiyalashtirilgan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usulini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qo‘llash</a:t>
            </a:r>
            <a:r>
              <a:rPr lang="en-US" sz="2000" dirty="0">
                <a:effectLst/>
                <a:latin typeface="Times New Roman" panose="02020603050405020304" pitchFamily="18" charset="0"/>
                <a:ea typeface="Times New Roman" panose="02020603050405020304" pitchFamily="18" charset="0"/>
              </a:rPr>
              <a:t> transport </a:t>
            </a:r>
            <a:r>
              <a:rPr lang="en-US" sz="2000" dirty="0" err="1">
                <a:effectLst/>
                <a:latin typeface="Times New Roman" panose="02020603050405020304" pitchFamily="18" charset="0"/>
                <a:ea typeface="Times New Roman" panose="02020603050405020304" pitchFamily="18" charset="0"/>
              </a:rPr>
              <a:t>vositalarining</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ayni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operatsiyalarni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bajarishda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bekor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turib</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qolishini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kamaytiribgina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kolmay</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og‘ir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va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sermehnat</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operatsiyalarni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bajarishni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yengillashtiradi</a:t>
            </a:r>
            <a:r>
              <a:rPr lang="en-US" sz="2000" dirty="0">
                <a:effectLst/>
                <a:latin typeface="Times New Roman" panose="02020603050405020304" pitchFamily="18" charset="0"/>
                <a:ea typeface="Times New Roman" panose="02020603050405020304" pitchFamily="18" charset="0"/>
              </a:rPr>
              <a:t>. Yuk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ishlarini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bajarishda</a:t>
            </a:r>
            <a:r>
              <a:rPr lang="en-US" sz="2000" dirty="0">
                <a:effectLst/>
                <a:latin typeface="Times New Roman" panose="02020603050405020304" pitchFamily="18" charset="0"/>
                <a:ea typeface="Times New Roman" panose="02020603050405020304" pitchFamily="18" charset="0"/>
              </a:rPr>
              <a:t> 16 </a:t>
            </a:r>
            <a:r>
              <a:rPr lang="en-US" sz="2000" dirty="0" err="1">
                <a:effectLst/>
                <a:latin typeface="Times New Roman" panose="02020603050405020304" pitchFamily="18" charset="0"/>
                <a:ea typeface="Times New Roman" panose="02020603050405020304" pitchFamily="18" charset="0"/>
              </a:rPr>
              <a:t>yoshdan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kichik</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bo‘lgan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shaxslarni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ishlatish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qat’iyan</a:t>
            </a:r>
            <a:r>
              <a:rPr lang="en-US" sz="2000" dirty="0">
                <a:effectLst/>
                <a:latin typeface="Times New Roman" panose="02020603050405020304" pitchFamily="18" charset="0"/>
                <a:ea typeface="Times New Roman" panose="02020603050405020304" pitchFamily="18" charset="0"/>
              </a:rPr>
              <a:t> man </a:t>
            </a:r>
            <a:r>
              <a:rPr lang="en-US" sz="2000" dirty="0" err="1">
                <a:effectLst/>
                <a:latin typeface="Times New Roman" panose="02020603050405020304" pitchFamily="18" charset="0"/>
                <a:ea typeface="Times New Roman" panose="02020603050405020304" pitchFamily="18" charset="0"/>
              </a:rPr>
              <a:t>etiladi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Qo‘l</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yordami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bilan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bir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yerdan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ikkinchi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yerga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tashiluvchi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yuklar</a:t>
            </a:r>
            <a:r>
              <a:rPr lang="en-US" sz="2000" dirty="0">
                <a:effectLst/>
                <a:latin typeface="Times New Roman" panose="02020603050405020304" pitchFamily="18" charset="0"/>
                <a:ea typeface="Times New Roman" panose="02020603050405020304" pitchFamily="18" charset="0"/>
              </a:rPr>
              <a:t> 16 dan 18 </a:t>
            </a:r>
            <a:r>
              <a:rPr lang="en-US" sz="2000" dirty="0" err="1">
                <a:effectLst/>
                <a:latin typeface="Times New Roman" panose="02020603050405020304" pitchFamily="18" charset="0"/>
                <a:ea typeface="Times New Roman" panose="02020603050405020304" pitchFamily="18" charset="0"/>
              </a:rPr>
              <a:t>yoshgacha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bo‘lgan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o‘spirin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yigitlar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uchun</a:t>
            </a:r>
            <a:r>
              <a:rPr lang="en-US" sz="2000" dirty="0">
                <a:effectLst/>
                <a:latin typeface="Times New Roman" panose="02020603050405020304" pitchFamily="18" charset="0"/>
                <a:ea typeface="Times New Roman" panose="02020603050405020304" pitchFamily="18" charset="0"/>
              </a:rPr>
              <a:t> 16,4 kg </a:t>
            </a:r>
            <a:r>
              <a:rPr lang="en-US" sz="2000" dirty="0" err="1">
                <a:effectLst/>
                <a:latin typeface="Times New Roman" panose="02020603050405020304" pitchFamily="18" charset="0"/>
                <a:ea typeface="Times New Roman" panose="02020603050405020304" pitchFamily="18" charset="0"/>
              </a:rPr>
              <a:t>va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qizlar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uchun</a:t>
            </a:r>
            <a:r>
              <a:rPr lang="en-US" sz="2000" dirty="0">
                <a:effectLst/>
                <a:latin typeface="Times New Roman" panose="02020603050405020304" pitchFamily="18" charset="0"/>
                <a:ea typeface="Times New Roman" panose="02020603050405020304" pitchFamily="18" charset="0"/>
              </a:rPr>
              <a:t> 10,25 kg, </a:t>
            </a:r>
            <a:r>
              <a:rPr lang="en-US" sz="2000" dirty="0" err="1">
                <a:effectLst/>
                <a:latin typeface="Times New Roman" panose="02020603050405020304" pitchFamily="18" charset="0"/>
                <a:ea typeface="Times New Roman" panose="02020603050405020304" pitchFamily="18" charset="0"/>
              </a:rPr>
              <a:t>ayollar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uchun</a:t>
            </a:r>
            <a:r>
              <a:rPr lang="en-US" sz="2000" dirty="0">
                <a:effectLst/>
                <a:latin typeface="Times New Roman" panose="02020603050405020304" pitchFamily="18" charset="0"/>
                <a:ea typeface="Times New Roman" panose="02020603050405020304" pitchFamily="18" charset="0"/>
              </a:rPr>
              <a:t> 20 kg, </a:t>
            </a:r>
            <a:r>
              <a:rPr lang="en-US" sz="2000" dirty="0" err="1">
                <a:effectLst/>
                <a:latin typeface="Times New Roman" panose="02020603050405020304" pitchFamily="18" charset="0"/>
                <a:ea typeface="Times New Roman" panose="02020603050405020304" pitchFamily="18" charset="0"/>
              </a:rPr>
              <a:t>erkaklar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uchun</a:t>
            </a:r>
            <a:r>
              <a:rPr lang="en-US" sz="2000" dirty="0">
                <a:effectLst/>
                <a:latin typeface="Times New Roman" panose="02020603050405020304" pitchFamily="18" charset="0"/>
                <a:ea typeface="Times New Roman" panose="02020603050405020304" pitchFamily="18" charset="0"/>
              </a:rPr>
              <a:t> 80 kg dan </a:t>
            </a:r>
            <a:r>
              <a:rPr lang="en-US" sz="2000" dirty="0" err="1">
                <a:effectLst/>
                <a:latin typeface="Times New Roman" panose="02020603050405020304" pitchFamily="18" charset="0"/>
                <a:ea typeface="Times New Roman" panose="02020603050405020304" pitchFamily="18" charset="0"/>
              </a:rPr>
              <a:t>ortik</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ortiq</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bo‘lmasligi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shart</a:t>
            </a:r>
            <a:r>
              <a:rPr lang="en-US" sz="2000" dirty="0">
                <a:effectLst/>
                <a:latin typeface="Times New Roman" panose="02020603050405020304" pitchFamily="18" charset="0"/>
                <a:ea typeface="Times New Roman" panose="02020603050405020304" pitchFamily="18" charset="0"/>
              </a:rPr>
              <a:t>. 80 kg dan </a:t>
            </a:r>
            <a:r>
              <a:rPr lang="en-US" sz="2000" dirty="0" err="1">
                <a:effectLst/>
                <a:latin typeface="Times New Roman" panose="02020603050405020304" pitchFamily="18" charset="0"/>
                <a:ea typeface="Times New Roman" panose="02020603050405020304" pitchFamily="18" charset="0"/>
              </a:rPr>
              <a:t>ortiq</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yuklarni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bir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yerdan</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ikkinchi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yerga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ko‘chirish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yoki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ortish-tushirish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ishlarini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bajarish</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faqatgina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mexanizmlar</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yordamida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amalga</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osharilishi</a:t>
            </a:r>
            <a:r>
              <a:rPr lang="en-US" sz="2000"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zarur</a:t>
            </a:r>
            <a:r>
              <a:rPr lang="en-US" sz="2000" dirty="0">
                <a:effectLst/>
                <a:latin typeface="Times New Roman" panose="02020603050405020304" pitchFamily="18" charset="0"/>
                <a:ea typeface="Times New Roman" panose="02020603050405020304" pitchFamily="18" charset="0"/>
              </a:rPr>
              <a:t>.</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59283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C3A5C0-9F4E-405E-A3E7-6853B53172BC}"/>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F590D6B0-33DE-4B5A-AD50-BC62D944DF31}"/>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90ECE1BD-6828-4FDB-BFD7-82C6116167DD}"/>
              </a:ext>
            </a:extLst>
          </p:cNvPr>
          <p:cNvSpPr txBox="1"/>
          <p:nvPr/>
        </p:nvSpPr>
        <p:spPr>
          <a:xfrm>
            <a:off x="360727" y="585365"/>
            <a:ext cx="11147061" cy="4813112"/>
          </a:xfrm>
          <a:prstGeom prst="rect">
            <a:avLst/>
          </a:prstGeom>
          <a:noFill/>
        </p:spPr>
        <p:txBody>
          <a:bodyPr wrap="square">
            <a:spAutoFit/>
          </a:bodyPr>
          <a:lstStyle/>
          <a:p>
            <a:pPr algn="ctr">
              <a:lnSpc>
                <a:spcPct val="150000"/>
              </a:lnSpc>
              <a:spcBef>
                <a:spcPts val="1200"/>
              </a:spcBef>
            </a:pPr>
            <a:r>
              <a:rPr lang="ru-RU" sz="1800" b="1" dirty="0">
                <a:effectLst/>
                <a:latin typeface="Times New Roman" panose="02020603050405020304" pitchFamily="18" charset="0"/>
                <a:ea typeface="Times New Roman" panose="02020603050405020304" pitchFamily="18" charset="0"/>
              </a:rPr>
              <a:t>5.3. </a:t>
            </a:r>
            <a:r>
              <a:rPr lang="ru-RU" sz="1800" b="1" dirty="0" err="1">
                <a:effectLst/>
                <a:latin typeface="Times New Roman" panose="02020603050405020304" pitchFamily="18" charset="0"/>
                <a:ea typeface="Times New Roman" panose="02020603050405020304" pitchFamily="18" charset="0"/>
              </a:rPr>
              <a:t>Avtotransportda</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yuklarni</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tashishning</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o‘ziga</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hos</a:t>
            </a:r>
            <a:r>
              <a:rPr lang="ru-RU" sz="1800" b="1" dirty="0">
                <a:effectLst/>
                <a:latin typeface="Times New Roman" panose="02020603050405020304" pitchFamily="18" charset="0"/>
                <a:ea typeface="Times New Roman" panose="02020603050405020304" pitchFamily="18" charset="0"/>
              </a:rPr>
              <a:t> </a:t>
            </a:r>
            <a:r>
              <a:rPr lang="ru-RU" sz="1800" b="1" dirty="0" err="1">
                <a:effectLst/>
                <a:latin typeface="Times New Roman" panose="02020603050405020304" pitchFamily="18" charset="0"/>
                <a:ea typeface="Times New Roman" panose="02020603050405020304" pitchFamily="18" charset="0"/>
              </a:rPr>
              <a:t>hususiyatlari</a:t>
            </a:r>
            <a:r>
              <a:rPr lang="ru-RU" sz="1800" b="1"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indent="449580" algn="just">
              <a:lnSpc>
                <a:spcPct val="150000"/>
              </a:lnSpc>
              <a:spcBef>
                <a:spcPts val="1200"/>
              </a:spcBef>
            </a:pPr>
            <a:r>
              <a:rPr lang="ru-RU" sz="1800" b="1"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b="1" i="1" dirty="0" err="1">
                <a:effectLst/>
                <a:latin typeface="Times New Roman" panose="02020603050405020304" pitchFamily="18" charset="0"/>
                <a:ea typeface="Times New Roman" panose="02020603050405020304" pitchFamily="18" charset="0"/>
              </a:rPr>
              <a:t>Avtomobilning</a:t>
            </a:r>
            <a:r>
              <a:rPr lang="en-US" sz="1800" b="1" i="1"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sig‘dira</a:t>
            </a:r>
            <a:r>
              <a:rPr lang="en-US" sz="1800" b="1" i="1"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olish</a:t>
            </a:r>
            <a:r>
              <a:rPr lang="en-US" sz="1800" b="1" i="1" dirty="0">
                <a:effectLst/>
                <a:latin typeface="Times New Roman" panose="02020603050405020304" pitchFamily="18" charset="0"/>
                <a:ea typeface="Times New Roman" panose="02020603050405020304" pitchFamily="18" charset="0"/>
              </a:rPr>
              <a:t> </a:t>
            </a:r>
            <a:r>
              <a:rPr lang="en-US" sz="1800" b="1" i="1" dirty="0" err="1">
                <a:effectLst/>
                <a:latin typeface="Times New Roman" panose="02020603050405020304" pitchFamily="18" charset="0"/>
                <a:ea typeface="Times New Roman" panose="02020603050405020304" pitchFamily="18" charset="0"/>
              </a:rPr>
              <a:t>xususiyati</a:t>
            </a:r>
            <a:r>
              <a:rPr lang="en-US" sz="1800" b="1"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tashiladigan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tushuniladi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avtomobilining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sig‘dira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uning</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ko‘taruvchanligi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kuzovining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o‘lchovlari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davomidir</a:t>
            </a:r>
            <a:r>
              <a:rPr lang="en-US" sz="1800" dirty="0">
                <a:effectLst/>
                <a:latin typeface="Times New Roman" panose="02020603050405020304" pitchFamily="18" charset="0"/>
                <a:ea typeface="Times New Roman" panose="02020603050405020304" pitchFamily="18" charset="0"/>
              </a:rPr>
              <a:t>. U </a:t>
            </a:r>
            <a:r>
              <a:rPr lang="en-US" sz="1800" dirty="0" err="1">
                <a:effectLst/>
                <a:latin typeface="Times New Roman" panose="02020603050405020304" pitchFamily="18" charset="0"/>
                <a:ea typeface="Times New Roman" panose="02020603050405020304" pitchFamily="18" charset="0"/>
              </a:rPr>
              <a:t>sanoatda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qishloq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xo‘jaligida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yetishtirilgan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sohalardagi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iste’molchiga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Ammo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davomida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o‘rtasidagi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taqsimoti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o‘zaro</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bo‘lmaydi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Sanoatda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ayniqsa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qishloq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xo‘jaligida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barchasi</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transportda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tashqi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tashilmaydi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o‘sha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ayrim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ikki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marta</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tashilishi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71340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4573588" cy="6858000"/>
          </a:xfrm>
          <a:prstGeom prst="rect">
            <a:avLst/>
          </a:prstGeom>
        </p:spPr>
      </p:pic>
      <p:sp>
        <p:nvSpPr>
          <p:cNvPr id="5" name="Прямоугольник 4"/>
          <p:cNvSpPr/>
          <p:nvPr/>
        </p:nvSpPr>
        <p:spPr>
          <a:xfrm>
            <a:off x="5255095" y="6078974"/>
            <a:ext cx="6795450" cy="415498"/>
          </a:xfrm>
          <a:prstGeom prst="rect">
            <a:avLst/>
          </a:prstGeom>
        </p:spPr>
        <p:txBody>
          <a:bodyPr wrap="none">
            <a:spAutoFit/>
          </a:bodyPr>
          <a:lstStyle/>
          <a:p>
            <a:r>
              <a:rPr lang="en-US" sz="1050" dirty="0" err="1"/>
              <a:t>Ruiter</a:t>
            </a:r>
            <a:r>
              <a:rPr lang="en-US" sz="1050" dirty="0"/>
              <a:t> C. (Published on March 22, 2021). Sunset on Semi Truck. Free to use under the </a:t>
            </a:r>
            <a:r>
              <a:rPr lang="en-US" sz="1050" dirty="0" err="1"/>
              <a:t>Unsplash</a:t>
            </a:r>
            <a:r>
              <a:rPr lang="en-US" sz="1050" dirty="0"/>
              <a:t> License. </a:t>
            </a:r>
          </a:p>
          <a:p>
            <a:r>
              <a:rPr lang="en-US" sz="1050" dirty="0"/>
              <a:t>https://unsplash.com/photos/EmEQ6kK_5P0</a:t>
            </a:r>
            <a:endParaRPr lang="ru-RU" sz="1050" dirty="0"/>
          </a:p>
        </p:txBody>
      </p:sp>
      <p:sp>
        <p:nvSpPr>
          <p:cNvPr id="7" name="Объект 6">
            <a:extLst>
              <a:ext uri="{FF2B5EF4-FFF2-40B4-BE49-F238E27FC236}">
                <a16:creationId xmlns:a16="http://schemas.microsoft.com/office/drawing/2014/main" id="{2FC30E03-163B-4819-A582-887C381ACC45}"/>
              </a:ext>
            </a:extLst>
          </p:cNvPr>
          <p:cNvSpPr>
            <a:spLocks noGrp="1"/>
          </p:cNvSpPr>
          <p:nvPr>
            <p:ph idx="1"/>
          </p:nvPr>
        </p:nvSpPr>
        <p:spPr/>
        <p:txBody>
          <a:bodyPr/>
          <a:lstStyle/>
          <a:p>
            <a:endParaRPr lang="ru-RU" dirty="0"/>
          </a:p>
        </p:txBody>
      </p:sp>
      <p:sp>
        <p:nvSpPr>
          <p:cNvPr id="9" name="Заголовок 8">
            <a:extLst>
              <a:ext uri="{FF2B5EF4-FFF2-40B4-BE49-F238E27FC236}">
                <a16:creationId xmlns:a16="http://schemas.microsoft.com/office/drawing/2014/main" id="{C26AC414-CC0E-42FC-98A3-72161F6D1ECD}"/>
              </a:ext>
            </a:extLst>
          </p:cNvPr>
          <p:cNvSpPr>
            <a:spLocks noGrp="1"/>
          </p:cNvSpPr>
          <p:nvPr>
            <p:ph type="title"/>
          </p:nvPr>
        </p:nvSpPr>
        <p:spPr/>
        <p:txBody>
          <a:bodyPr/>
          <a:lstStyle/>
          <a:p>
            <a:endParaRPr lang="ru-RU"/>
          </a:p>
        </p:txBody>
      </p:sp>
      <p:sp>
        <p:nvSpPr>
          <p:cNvPr id="11" name="TextBox 10">
            <a:extLst>
              <a:ext uri="{FF2B5EF4-FFF2-40B4-BE49-F238E27FC236}">
                <a16:creationId xmlns:a16="http://schemas.microsoft.com/office/drawing/2014/main" id="{66F626B1-0C95-4527-9CF8-BB7D8AA49130}"/>
              </a:ext>
            </a:extLst>
          </p:cNvPr>
          <p:cNvSpPr txBox="1"/>
          <p:nvPr/>
        </p:nvSpPr>
        <p:spPr>
          <a:xfrm>
            <a:off x="5400604" y="175702"/>
            <a:ext cx="6107184" cy="5336333"/>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keltiriladigan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ketiladigan</a:t>
            </a:r>
            <a:r>
              <a:rPr lang="en-US" sz="1800" dirty="0">
                <a:effectLst/>
                <a:latin typeface="Times New Roman" panose="02020603050405020304" pitchFamily="18" charset="0"/>
                <a:ea typeface="Times New Roman" panose="02020603050405020304" pitchFamily="18" charset="0"/>
              </a:rPr>
              <a:t> transport-</a:t>
            </a:r>
            <a:r>
              <a:rPr lang="en-US" sz="1800" dirty="0" err="1">
                <a:effectLst/>
                <a:latin typeface="Times New Roman" panose="02020603050405020304" pitchFamily="18" charset="0"/>
                <a:ea typeface="Times New Roman" panose="02020603050405020304" pitchFamily="18" charset="0"/>
              </a:rPr>
              <a:t>iqtisodiy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punktlarga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nisbatan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joylashtiriladi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punktlar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o‘rtasida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sikli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nihoyasiga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Transport </a:t>
            </a:r>
            <a:r>
              <a:rPr lang="en-US" sz="1800" dirty="0" err="1">
                <a:effectLst/>
                <a:latin typeface="Times New Roman" panose="02020603050405020304" pitchFamily="18" charset="0"/>
                <a:ea typeface="Times New Roman" panose="02020603050405020304" pitchFamily="18" charset="0"/>
              </a:rPr>
              <a:t>jarayonining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xususiyatlari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xususiyatlarini</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belgilaydi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shundaki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yo‘lovchini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ko‘chirish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mahsulotidir</a:t>
            </a:r>
            <a:r>
              <a:rPr lang="en-US" sz="1800" i="1"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Transport </a:t>
            </a:r>
            <a:r>
              <a:rPr lang="en-US" sz="1800" dirty="0" err="1">
                <a:effectLst/>
                <a:latin typeface="Times New Roman" panose="02020603050405020304" pitchFamily="18" charset="0"/>
                <a:ea typeface="Times New Roman" panose="02020603050405020304" pitchFamily="18" charset="0"/>
              </a:rPr>
              <a:t>iste’molni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yakunlaydi</a:t>
            </a:r>
            <a:r>
              <a:rPr lang="en-US" sz="1800" dirty="0">
                <a:effectLst/>
                <a:latin typeface="Times New Roman" panose="02020603050405020304" pitchFamily="18" charset="0"/>
                <a:ea typeface="Times New Roman" panose="02020603050405020304" pitchFamily="18" charset="0"/>
              </a:rPr>
              <a:t>. Agar </a:t>
            </a:r>
            <a:r>
              <a:rPr lang="en-US" sz="1800" dirty="0" err="1">
                <a:effectLst/>
                <a:latin typeface="Times New Roman" panose="02020603050405020304" pitchFamily="18" charset="0"/>
                <a:ea typeface="Times New Roman" panose="02020603050405020304" pitchFamily="18" charset="0"/>
              </a:rPr>
              <a:t>mahsulot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iste’molchiga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berilmagan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ushbu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chiqarilmagan</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hisoblashi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25003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C3A5C0-9F4E-405E-A3E7-6853B53172BC}"/>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F590D6B0-33DE-4B5A-AD50-BC62D944DF31}"/>
              </a:ext>
            </a:extLst>
          </p:cNvPr>
          <p:cNvSpPr>
            <a:spLocks noGrp="1"/>
          </p:cNvSpPr>
          <p:nvPr>
            <p:ph idx="1"/>
          </p:nvPr>
        </p:nvSpPr>
        <p:spPr/>
        <p:txBody>
          <a:bodyPr/>
          <a:lstStyle/>
          <a:p>
            <a:endParaRPr lang="ru-RU"/>
          </a:p>
        </p:txBody>
      </p:sp>
      <p:sp>
        <p:nvSpPr>
          <p:cNvPr id="7" name="TextBox 6">
            <a:extLst>
              <a:ext uri="{FF2B5EF4-FFF2-40B4-BE49-F238E27FC236}">
                <a16:creationId xmlns:a16="http://schemas.microsoft.com/office/drawing/2014/main" id="{B60B72F1-FBE4-40BE-8ADC-11A28D1FE79A}"/>
              </a:ext>
            </a:extLst>
          </p:cNvPr>
          <p:cNvSpPr txBox="1"/>
          <p:nvPr/>
        </p:nvSpPr>
        <p:spPr>
          <a:xfrm>
            <a:off x="684212" y="639087"/>
            <a:ext cx="10716427" cy="5355312"/>
          </a:xfrm>
          <a:prstGeom prst="rect">
            <a:avLst/>
          </a:prstGeom>
          <a:noFill/>
        </p:spPr>
        <p:txBody>
          <a:bodyPr wrap="square">
            <a:spAutoFit/>
          </a:bodyPr>
          <a:lstStyle/>
          <a:p>
            <a:pPr algn="just">
              <a:spcBef>
                <a:spcPts val="1200"/>
              </a:spcBef>
            </a:pPr>
            <a:r>
              <a:rPr lang="en-US" sz="1800" dirty="0" err="1">
                <a:effectLst/>
                <a:latin typeface="Times New Roman" panose="02020603050405020304" pitchFamily="18" charset="0"/>
                <a:ea typeface="Times New Roman" panose="02020603050405020304" pitchFamily="18" charset="0"/>
              </a:rPr>
              <a:t>Mahsulotlar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iste’molchiga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xaridorga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bilanoq</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to‘xtaydi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Binobarin</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faqat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doimiy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ishlov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vaqtini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qisqartirish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nomoddiy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muammolarni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keltirib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chiqaradi</a:t>
            </a:r>
            <a:r>
              <a:rPr lang="en-US" sz="1800" dirty="0">
                <a:effectLst/>
                <a:latin typeface="Times New Roman" panose="02020603050405020304" pitchFamily="18" charset="0"/>
                <a:ea typeface="Times New Roman" panose="02020603050405020304" pitchFamily="18" charset="0"/>
              </a:rPr>
              <a:t> - </a:t>
            </a:r>
            <a:r>
              <a:rPr lang="en-US" sz="1800" dirty="0" err="1">
                <a:effectLst/>
                <a:latin typeface="Times New Roman" panose="02020603050405020304" pitchFamily="18" charset="0"/>
                <a:ea typeface="Times New Roman" panose="02020603050405020304" pitchFamily="18" charset="0"/>
              </a:rPr>
              <a:t>stoxastik</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jarayonida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ushbu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stoklash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emas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Qimmatli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qog‘ozlar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yo‘lovchilarni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yetkazib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paytida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sabablarga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hech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bo‘lmaganda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qisman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yuzaga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nosozliklarni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xatarlarni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vaziyatdan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chiqishning</a:t>
            </a:r>
            <a:r>
              <a:rPr lang="en-US" sz="1800" dirty="0">
                <a:effectLst/>
                <a:latin typeface="Times New Roman" panose="02020603050405020304" pitchFamily="18" charset="0"/>
                <a:ea typeface="Times New Roman" panose="02020603050405020304" pitchFamily="18" charset="0"/>
              </a:rPr>
              <a:t> yagona </a:t>
            </a:r>
            <a:r>
              <a:rPr lang="en-US" sz="1800" dirty="0" err="1">
                <a:effectLst/>
                <a:latin typeface="Times New Roman" panose="02020603050405020304" pitchFamily="18" charset="0"/>
                <a:ea typeface="Times New Roman" panose="02020603050405020304" pitchFamily="18" charset="0"/>
              </a:rPr>
              <a:t>usuli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doimo</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zahirasiga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bo‘lishdir</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narxi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yakuniy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tannarxiga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kiritiladi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egasi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chiqaruvchisi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qabul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qiluvchisi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kelishuvga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binoan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to‘laydi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xarajat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yakuniy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tannarxiga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kiritiladi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xarajatlarini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hisobga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olinadi</a:t>
            </a:r>
            <a:r>
              <a:rPr lang="en-US" sz="1800" dirty="0">
                <a:effectLst/>
                <a:latin typeface="Times New Roman" panose="02020603050405020304" pitchFamily="18" charset="0"/>
                <a:ea typeface="Times New Roman" panose="02020603050405020304" pitchFamily="18" charset="0"/>
              </a:rPr>
              <a:t>. Ammo </a:t>
            </a:r>
            <a:r>
              <a:rPr lang="en-US" sz="1800" dirty="0" err="1">
                <a:effectLst/>
                <a:latin typeface="Times New Roman" panose="02020603050405020304" pitchFamily="18" charset="0"/>
                <a:ea typeface="Times New Roman" panose="02020603050405020304" pitchFamily="18" charset="0"/>
              </a:rPr>
              <a:t>tovarlarning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narxi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tannarxiga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qo‘shilmaydi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narxi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narxiga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qilmaydi</a:t>
            </a:r>
            <a:r>
              <a:rPr lang="en-US" sz="1800" dirty="0">
                <a:effectLst/>
                <a:latin typeface="Times New Roman" panose="02020603050405020304" pitchFamily="18" charset="0"/>
                <a:ea typeface="Times New Roman" panose="02020603050405020304" pitchFamily="18" charset="0"/>
              </a:rPr>
              <a:t>, deb </a:t>
            </a:r>
            <a:r>
              <a:rPr lang="en-US" sz="1800" dirty="0" err="1">
                <a:effectLst/>
                <a:latin typeface="Times New Roman" panose="02020603050405020304" pitchFamily="18" charset="0"/>
                <a:ea typeface="Times New Roman" panose="02020603050405020304" pitchFamily="18" charset="0"/>
              </a:rPr>
              <a:t>hisoblashadi</a:t>
            </a:r>
            <a:r>
              <a:rPr lang="en-US" sz="1800" dirty="0">
                <a:effectLst/>
                <a:latin typeface="Times New Roman" panose="02020603050405020304" pitchFamily="18" charset="0"/>
                <a:ea typeface="Times New Roman" panose="02020603050405020304" pitchFamily="18" charset="0"/>
              </a:rPr>
              <a:t>, ammo </a:t>
            </a:r>
            <a:r>
              <a:rPr lang="en-US" sz="1800" dirty="0" err="1">
                <a:effectLst/>
                <a:latin typeface="Times New Roman" panose="02020603050405020304" pitchFamily="18" charset="0"/>
                <a:ea typeface="Times New Roman" panose="02020603050405020304" pitchFamily="18" charset="0"/>
              </a:rPr>
              <a:t>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butunlay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to‘g‘ri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emas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Qimmatroq</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maxsus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yuk transport </a:t>
            </a:r>
            <a:r>
              <a:rPr lang="en-US" sz="1800" dirty="0" err="1">
                <a:effectLst/>
                <a:latin typeface="Times New Roman" panose="02020603050405020304" pitchFamily="18" charset="0"/>
                <a:ea typeface="Times New Roman" panose="02020603050405020304" pitchFamily="18" charset="0"/>
              </a:rPr>
              <a:t>ishchilaridan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qo‘shimcha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xarajatlarni</a:t>
            </a:r>
            <a:r>
              <a:rPr lang="en-US" sz="1800" dirty="0">
                <a:effectLst/>
                <a:latin typeface="Times New Roman" panose="02020603050405020304" pitchFamily="18" charset="0"/>
                <a:ea typeface="Times New Roman" panose="02020603050405020304" pitchFamily="18" charset="0"/>
              </a:rPr>
              <a:t> talab </a:t>
            </a:r>
            <a:r>
              <a:rPr lang="en-US" sz="1800" dirty="0" err="1">
                <a:effectLst/>
                <a:latin typeface="Times New Roman" panose="02020603050405020304" pitchFamily="18" charset="0"/>
                <a:ea typeface="Times New Roman" panose="02020603050405020304" pitchFamily="18" charset="0"/>
              </a:rPr>
              <a:t>qiladi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masalan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ixtisoslashgan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tarkibdan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narxini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oshiradi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buziladigan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oziq-ovqat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ma’lum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harorat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rejimiga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rioya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sovutgichli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qimmatbaho</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zargarlik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buyumlari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maxsus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rasmlar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haykaltaroshlik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buyumlari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zirhli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a:t>
            </a:r>
            <a:r>
              <a:rPr lang="en-US" sz="1800" dirty="0">
                <a:effectLst/>
                <a:latin typeface="Times New Roman" panose="02020603050405020304" pitchFamily="18" charset="0"/>
                <a:ea typeface="Times New Roman" panose="02020603050405020304" pitchFamily="18" charset="0"/>
              </a:rPr>
              <a:t>. Ammo </a:t>
            </a:r>
            <a:r>
              <a:rPr lang="en-US" sz="1800" dirty="0" err="1">
                <a:effectLst/>
                <a:latin typeface="Times New Roman" panose="02020603050405020304" pitchFamily="18" charset="0"/>
                <a:ea typeface="Times New Roman" panose="02020603050405020304" pitchFamily="18" charset="0"/>
              </a:rPr>
              <a:t>bundan</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arzonroq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operatsiyalarini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kamaytirish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tarkibga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demping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moslamalari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21152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DC3A5C0-9F4E-405E-A3E7-6853B53172BC}"/>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F590D6B0-33DE-4B5A-AD50-BC62D944DF31}"/>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3C5419CD-067B-4BD4-ADCD-46ACBE28F30E}"/>
              </a:ext>
            </a:extLst>
          </p:cNvPr>
          <p:cNvSpPr txBox="1"/>
          <p:nvPr/>
        </p:nvSpPr>
        <p:spPr>
          <a:xfrm>
            <a:off x="782083" y="179103"/>
            <a:ext cx="11012837" cy="5859553"/>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Transportda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mehnat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ob’ekti</a:t>
            </a:r>
            <a:r>
              <a:rPr lang="en-US" sz="1800" dirty="0">
                <a:effectLst/>
                <a:latin typeface="Times New Roman" panose="02020603050405020304" pitchFamily="18" charset="0"/>
                <a:ea typeface="Times New Roman" panose="02020603050405020304" pitchFamily="18" charset="0"/>
              </a:rPr>
              <a:t> - </a:t>
            </a:r>
            <a:r>
              <a:rPr lang="en-US" sz="1800" dirty="0" err="1">
                <a:effectLst/>
                <a:latin typeface="Times New Roman" panose="02020603050405020304" pitchFamily="18" charset="0"/>
                <a:ea typeface="Times New Roman" panose="02020603050405020304" pitchFamily="18" charset="0"/>
              </a:rPr>
              <a:t>tashiladigan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a:t>
            </a:r>
            <a:r>
              <a:rPr lang="en-US" sz="1800" dirty="0">
                <a:effectLst/>
                <a:latin typeface="Times New Roman" panose="02020603050405020304" pitchFamily="18" charset="0"/>
                <a:ea typeface="Times New Roman" panose="02020603050405020304" pitchFamily="18" charset="0"/>
              </a:rPr>
              <a:t>. Shu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ilgari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aytib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o‘tilganidek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mulki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emas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lekin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paytida</a:t>
            </a:r>
            <a:r>
              <a:rPr lang="en-US" sz="1800" dirty="0">
                <a:effectLst/>
                <a:latin typeface="Times New Roman" panose="02020603050405020304" pitchFamily="18" charset="0"/>
                <a:ea typeface="Times New Roman" panose="02020603050405020304" pitchFamily="18" charset="0"/>
              </a:rPr>
              <a:t> u yuk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moliyaviy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javobgarlikni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zimmasiga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oladi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xususiyati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iboratki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tashilayotgan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tovarlar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yo‘lovchilar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ko‘payishi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almashtirilishi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Masalan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aholisi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sonining</a:t>
            </a:r>
            <a:r>
              <a:rPr lang="en-US" sz="1800" dirty="0">
                <a:effectLst/>
                <a:latin typeface="Times New Roman" panose="02020603050405020304" pitchFamily="18" charset="0"/>
                <a:ea typeface="Times New Roman" panose="02020603050405020304" pitchFamily="18" charset="0"/>
              </a:rPr>
              <a:t> 1 </a:t>
            </a:r>
            <a:r>
              <a:rPr lang="en-US" sz="1800" dirty="0" err="1">
                <a:effectLst/>
                <a:latin typeface="Times New Roman" panose="02020603050405020304" pitchFamily="18" charset="0"/>
                <a:ea typeface="Times New Roman" panose="02020603050405020304" pitchFamily="18" charset="0"/>
              </a:rPr>
              <a:t>milliondan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oshishi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metropoliten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quriladi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masalan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ba’zi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ko‘chalardagi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tramvaylar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tugatiladi</a:t>
            </a:r>
            <a:r>
              <a:rPr lang="en-US" sz="1800" dirty="0">
                <a:effectLst/>
                <a:latin typeface="Times New Roman" panose="02020603050405020304" pitchFamily="18" charset="0"/>
                <a:ea typeface="Times New Roman" panose="02020603050405020304" pitchFamily="18" charset="0"/>
              </a:rPr>
              <a:t>. Bu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paytlar</a:t>
            </a:r>
            <a:r>
              <a:rPr lang="en-US" sz="1800" dirty="0">
                <a:effectLst/>
                <a:latin typeface="Times New Roman" panose="02020603050405020304" pitchFamily="18" charset="0"/>
                <a:ea typeface="Times New Roman" panose="02020603050405020304" pitchFamily="18" charset="0"/>
              </a:rPr>
              <a:t> Moskva, London, </a:t>
            </a:r>
            <a:r>
              <a:rPr lang="en-US" sz="1800" dirty="0" err="1">
                <a:effectLst/>
                <a:latin typeface="Times New Roman" panose="02020603050405020304" pitchFamily="18" charset="0"/>
                <a:ea typeface="Times New Roman" panose="02020603050405020304" pitchFamily="18" charset="0"/>
              </a:rPr>
              <a:t>Parijda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faqat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chiqarilganligi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sababli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ortish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mexanizatsiyalash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darajasiga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mavjud</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Shuningdek</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mahsulotlari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jarayonini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ilg‘or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texnologiyalardan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og‘ir</a:t>
            </a:r>
            <a:r>
              <a:rPr lang="en-US" sz="1800" dirty="0">
                <a:effectLst/>
                <a:latin typeface="Times New Roman" panose="02020603050405020304" pitchFamily="18" charset="0"/>
                <a:ea typeface="Times New Roman" panose="02020603050405020304" pitchFamily="18" charset="0"/>
              </a:rPr>
              <a:t> (20 t) </a:t>
            </a:r>
            <a:r>
              <a:rPr lang="en-US" sz="1800" dirty="0" err="1">
                <a:effectLst/>
                <a:latin typeface="Times New Roman" panose="02020603050405020304" pitchFamily="18" charset="0"/>
                <a:ea typeface="Times New Roman" panose="02020603050405020304" pitchFamily="18" charset="0"/>
              </a:rPr>
              <a:t>konteynerlarda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qayta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muddati</a:t>
            </a:r>
            <a:r>
              <a:rPr lang="en-US" sz="1800" dirty="0">
                <a:effectLst/>
                <a:latin typeface="Times New Roman" panose="02020603050405020304" pitchFamily="18" charset="0"/>
                <a:ea typeface="Times New Roman" panose="02020603050405020304" pitchFamily="18" charset="0"/>
              </a:rPr>
              <a:t> 10 </a:t>
            </a:r>
            <a:r>
              <a:rPr lang="en-US" sz="1800" dirty="0" err="1">
                <a:effectLst/>
                <a:latin typeface="Times New Roman" panose="02020603050405020304" pitchFamily="18" charset="0"/>
                <a:ea typeface="Times New Roman" panose="02020603050405020304" pitchFamily="18" charset="0"/>
              </a:rPr>
              <a:t>minut</a:t>
            </a:r>
            <a:r>
              <a:rPr lang="en-US" sz="1800" dirty="0">
                <a:effectLst/>
                <a:latin typeface="Times New Roman" panose="02020603050405020304" pitchFamily="18" charset="0"/>
                <a:ea typeface="Times New Roman" panose="02020603050405020304" pitchFamily="18" charset="0"/>
              </a:rPr>
              <a:t>. Intermodal </a:t>
            </a:r>
            <a:r>
              <a:rPr lang="en-US" sz="1800" dirty="0" err="1">
                <a:effectLst/>
                <a:latin typeface="Times New Roman" panose="02020603050405020304" pitchFamily="18" charset="0"/>
                <a:ea typeface="Times New Roman" panose="02020603050405020304" pitchFamily="18" charset="0"/>
              </a:rPr>
              <a:t>texnologiyalaridan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to‘liq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xavfsizligi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ikkinchisiga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jarayonini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sezilarli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darajada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tezlashtirishi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Ushbu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texnologiyaga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muvofiq</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ishlab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chiqarilgan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joyda</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vositasiga</a:t>
            </a:r>
            <a:r>
              <a:rPr lang="en-US" sz="1800" dirty="0">
                <a:effectLst/>
                <a:latin typeface="Times New Roman" panose="02020603050405020304" pitchFamily="18" charset="0"/>
                <a:ea typeface="Times New Roman" panose="02020603050405020304" pitchFamily="18" charset="0"/>
              </a:rPr>
              <a:t> multimodal </a:t>
            </a:r>
            <a:r>
              <a:rPr lang="en-US" sz="1800" dirty="0" err="1">
                <a:effectLst/>
                <a:latin typeface="Times New Roman" panose="02020603050405020304" pitchFamily="18" charset="0"/>
                <a:ea typeface="Times New Roman" panose="02020603050405020304" pitchFamily="18" charset="0"/>
              </a:rPr>
              <a:t>xabarida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butun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marshrut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bo‘ylab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transportning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nechta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turlaridan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qayta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yuklanmasdan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yuklanadi.Transport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mahsulotlarining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nomoddiy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tabiati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narxiga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ko‘rsatdi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narxining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asosini</a:t>
            </a:r>
            <a:r>
              <a:rPr lang="en-US" sz="1800" dirty="0">
                <a:effectLst/>
                <a:latin typeface="Times New Roman" panose="02020603050405020304" pitchFamily="18" charset="0"/>
                <a:ea typeface="Times New Roman" panose="02020603050405020304" pitchFamily="18" charset="0"/>
              </a:rPr>
              <a:t> (50% </a:t>
            </a:r>
            <a:r>
              <a:rPr lang="en-US" sz="1800" dirty="0" err="1">
                <a:effectLst/>
                <a:latin typeface="Times New Roman" panose="02020603050405020304" pitchFamily="18" charset="0"/>
                <a:ea typeface="Times New Roman" panose="02020603050405020304" pitchFamily="18" charset="0"/>
              </a:rPr>
              <a:t>gacha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haydovchining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haqi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985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Объект 4"/>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41243"/>
          <a:stretch/>
        </p:blipFill>
        <p:spPr>
          <a:xfrm>
            <a:off x="0" y="3498208"/>
            <a:ext cx="12192000" cy="3359791"/>
          </a:xfrm>
        </p:spPr>
      </p:pic>
      <p:sp>
        <p:nvSpPr>
          <p:cNvPr id="4" name="Прямоугольник 3"/>
          <p:cNvSpPr/>
          <p:nvPr/>
        </p:nvSpPr>
        <p:spPr>
          <a:xfrm>
            <a:off x="889461" y="241069"/>
            <a:ext cx="9526385" cy="3016210"/>
          </a:xfrm>
          <a:prstGeom prst="rect">
            <a:avLst/>
          </a:prstGeom>
        </p:spPr>
        <p:txBody>
          <a:bodyPr wrap="square">
            <a:spAutoFit/>
          </a:bodyPr>
          <a:lstStyle/>
          <a:p>
            <a:pPr algn="just">
              <a:spcBef>
                <a:spcPts val="1200"/>
              </a:spcBef>
            </a:pPr>
            <a:r>
              <a:rPr lang="en-US" sz="1800" dirty="0" err="1">
                <a:effectLst/>
                <a:latin typeface="Times New Roman" panose="02020603050405020304" pitchFamily="18" charset="0"/>
                <a:ea typeface="Times New Roman" panose="02020603050405020304" pitchFamily="18" charset="0"/>
              </a:rPr>
              <a:t>Avtomobillarda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tasnifi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quyidagi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tamoyillari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mumkin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nisbiy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yoki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yig‘ib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algn="just">
              <a:spcBef>
                <a:spcPts val="1200"/>
              </a:spcBef>
            </a:pPr>
            <a:r>
              <a:rPr lang="en-US" sz="1800" dirty="0">
                <a:effectLst/>
                <a:latin typeface="Times New Roman" panose="02020603050405020304" pitchFamily="18" charset="0"/>
                <a:ea typeface="Times New Roman" panose="02020603050405020304" pitchFamily="18" charset="0"/>
              </a:rPr>
              <a:t>Bir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mikdorda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tushuniladi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oqimining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barqarorligi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iloji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boricha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unumi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yuqori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maqsadga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muvofiq</a:t>
            </a:r>
            <a:r>
              <a:rPr lang="en-US" sz="1800" dirty="0">
                <a:effectLst/>
                <a:latin typeface="Times New Roman" panose="02020603050405020304" pitchFamily="18" charset="0"/>
                <a:ea typeface="Times New Roman" panose="02020603050405020304" pitchFamily="18" charset="0"/>
              </a:rPr>
              <a:t>. Bir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nisbiy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kup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mikdorda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modelli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tez-tez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o‘zgarib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oqimlarining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o‘zgaruvchanligi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algn="just" hangingPunct="0">
              <a:spcAft>
                <a:spcPts val="0"/>
              </a:spcAft>
            </a:pPr>
            <a:endParaRPr lang="ru-RU" dirty="0">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5202699" y="2898127"/>
            <a:ext cx="6871855" cy="461665"/>
          </a:xfrm>
          <a:prstGeom prst="rect">
            <a:avLst/>
          </a:prstGeom>
        </p:spPr>
        <p:txBody>
          <a:bodyPr wrap="square">
            <a:spAutoFit/>
          </a:bodyPr>
          <a:lstStyle/>
          <a:p>
            <a:pPr algn="r"/>
            <a:r>
              <a:rPr lang="ru-RU" sz="1200" dirty="0">
                <a:solidFill>
                  <a:schemeClr val="tx2">
                    <a:lumMod val="60000"/>
                    <a:lumOff val="40000"/>
                  </a:schemeClr>
                </a:solidFill>
              </a:rPr>
              <a:t>CHUTTERSNAP.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May</a:t>
            </a:r>
            <a:r>
              <a:rPr lang="ru-RU" sz="1200" dirty="0">
                <a:solidFill>
                  <a:schemeClr val="tx2">
                    <a:lumMod val="60000"/>
                    <a:lumOff val="40000"/>
                  </a:schemeClr>
                </a:solidFill>
              </a:rPr>
              <a:t> 10, 2017). </a:t>
            </a:r>
            <a:r>
              <a:rPr lang="ru-RU" sz="1200" dirty="0" err="1">
                <a:solidFill>
                  <a:schemeClr val="tx2">
                    <a:lumMod val="60000"/>
                    <a:lumOff val="40000"/>
                  </a:schemeClr>
                </a:solidFill>
              </a:rPr>
              <a:t>Busy</a:t>
            </a:r>
            <a:r>
              <a:rPr lang="ru-RU" sz="1200" dirty="0">
                <a:solidFill>
                  <a:schemeClr val="tx2">
                    <a:lumMod val="60000"/>
                    <a:lumOff val="40000"/>
                  </a:schemeClr>
                </a:solidFill>
              </a:rPr>
              <a:t> </a:t>
            </a:r>
            <a:r>
              <a:rPr lang="ru-RU" sz="1200" dirty="0" err="1">
                <a:solidFill>
                  <a:schemeClr val="tx2">
                    <a:lumMod val="60000"/>
                    <a:lumOff val="40000"/>
                  </a:schemeClr>
                </a:solidFill>
              </a:rPr>
              <a:t>cargo</a:t>
            </a:r>
            <a:r>
              <a:rPr lang="ru-RU" sz="1200" dirty="0">
                <a:solidFill>
                  <a:schemeClr val="tx2">
                    <a:lumMod val="60000"/>
                    <a:lumOff val="40000"/>
                  </a:schemeClr>
                </a:solidFill>
              </a:rPr>
              <a:t> </a:t>
            </a:r>
            <a:r>
              <a:rPr lang="ru-RU" sz="1200" dirty="0" err="1">
                <a:solidFill>
                  <a:schemeClr val="tx2">
                    <a:lumMod val="60000"/>
                    <a:lumOff val="40000"/>
                  </a:schemeClr>
                </a:solidFill>
              </a:rPr>
              <a:t>port</a:t>
            </a:r>
            <a:r>
              <a:rPr lang="ru-RU" sz="1200" dirty="0">
                <a:solidFill>
                  <a:schemeClr val="tx2">
                    <a:lumMod val="60000"/>
                    <a:lumOff val="40000"/>
                  </a:schemeClr>
                </a:solidFill>
              </a:rPr>
              <a:t>. </a:t>
            </a:r>
            <a:endParaRPr lang="en-US" sz="1200" dirty="0">
              <a:solidFill>
                <a:schemeClr val="tx2">
                  <a:lumMod val="60000"/>
                  <a:lumOff val="40000"/>
                </a:schemeClr>
              </a:solidFill>
            </a:endParaRPr>
          </a:p>
          <a:p>
            <a:pPr algn="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https://unsplash.com/photos/eqwFWHfQipg</a:t>
            </a:r>
          </a:p>
        </p:txBody>
      </p:sp>
    </p:spTree>
    <p:extLst>
      <p:ext uri="{BB962C8B-B14F-4D97-AF65-F5344CB8AC3E}">
        <p14:creationId xmlns:p14="http://schemas.microsoft.com/office/powerpoint/2010/main" val="23360597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E96B23-59E1-4BA9-A265-C95929ED2D8C}"/>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D3BF378A-8A52-4288-8B9E-CF45DA579E60}"/>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489589E5-76AB-4E1F-BCF6-08A117C98AE0}"/>
              </a:ext>
            </a:extLst>
          </p:cNvPr>
          <p:cNvSpPr txBox="1"/>
          <p:nvPr/>
        </p:nvSpPr>
        <p:spPr>
          <a:xfrm>
            <a:off x="656119" y="757582"/>
            <a:ext cx="10813409" cy="4813112"/>
          </a:xfrm>
          <a:prstGeom prst="rect">
            <a:avLst/>
          </a:prstGeom>
          <a:noFill/>
        </p:spPr>
        <p:txBody>
          <a:bodyPr wrap="square">
            <a:spAutoFit/>
          </a:bodyPr>
          <a:lstStyle/>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Kam </a:t>
            </a:r>
            <a:r>
              <a:rPr lang="en-US" sz="1800" dirty="0" err="1">
                <a:effectLst/>
                <a:latin typeface="Times New Roman" panose="02020603050405020304" pitchFamily="18" charset="0"/>
                <a:ea typeface="Times New Roman" panose="02020603050405020304" pitchFamily="18" charset="0"/>
              </a:rPr>
              <a:t>miqdorli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jo‘natuvchilar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qabul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qiluvchilarning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mayda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aholining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maishiy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ehtiyojlari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qondiriladi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paytning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necha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ba’zida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joydaligi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Tashkiliy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jihatdan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umumfoydalanish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avtotransportida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boshqarmalarga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tegishli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avtotransportda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bo‘linadi</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Birinchi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sanoat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qishloq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xo‘jaligi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qurilish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savdo-sotiq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sohalarida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kommunal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xo‘jalik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aholining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maishiy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xizmati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talablarini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qondirishga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qaratilgandir</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Ikkinchi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xalq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xo‘jaligining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aniq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boshqarmasining</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talablarini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qondirish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Korxona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tashkiliy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jihatdan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boshqarmalar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tashuviga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kirgiziladi</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86223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58094" y="3968982"/>
            <a:ext cx="4343707" cy="2889018"/>
          </a:xfrm>
          <a:prstGeom prst="rect">
            <a:avLst/>
          </a:prstGeom>
          <a:ln>
            <a:noFill/>
          </a:ln>
          <a:effectLst>
            <a:softEdge rad="112500"/>
          </a:effectLst>
        </p:spPr>
      </p:pic>
      <p:sp>
        <p:nvSpPr>
          <p:cNvPr id="3" name="Прямоугольник 2"/>
          <p:cNvSpPr/>
          <p:nvPr/>
        </p:nvSpPr>
        <p:spPr>
          <a:xfrm>
            <a:off x="565265" y="5461152"/>
            <a:ext cx="2621280" cy="1200329"/>
          </a:xfrm>
          <a:prstGeom prst="rect">
            <a:avLst/>
          </a:prstGeom>
        </p:spPr>
        <p:txBody>
          <a:bodyPr wrap="square">
            <a:spAutoFit/>
          </a:bodyPr>
          <a:lstStyle/>
          <a:p>
            <a:r>
              <a:rPr lang="en-US" sz="1200" dirty="0"/>
              <a:t>Le J</a:t>
            </a:r>
            <a:r>
              <a:rPr lang="ru-RU" sz="1200" dirty="0"/>
              <a:t>. (</a:t>
            </a:r>
            <a:r>
              <a:rPr lang="ru-RU" sz="1200" dirty="0" err="1"/>
              <a:t>Published</a:t>
            </a:r>
            <a:r>
              <a:rPr lang="ru-RU" sz="1200" dirty="0"/>
              <a:t> </a:t>
            </a:r>
            <a:r>
              <a:rPr lang="ru-RU" sz="1200" dirty="0" err="1"/>
              <a:t>on</a:t>
            </a:r>
            <a:r>
              <a:rPr lang="ru-RU" sz="1200" dirty="0"/>
              <a:t> </a:t>
            </a:r>
            <a:r>
              <a:rPr lang="ru-RU" sz="1200" dirty="0" err="1"/>
              <a:t>June</a:t>
            </a:r>
            <a:r>
              <a:rPr lang="ru-RU" sz="1200" dirty="0"/>
              <a:t> 10, 2020). </a:t>
            </a:r>
            <a:r>
              <a:rPr lang="ru-RU" sz="1200" dirty="0" err="1"/>
              <a:t>Truck</a:t>
            </a:r>
            <a:r>
              <a:rPr lang="ru-RU" sz="1200" dirty="0"/>
              <a:t> </a:t>
            </a:r>
            <a:r>
              <a:rPr lang="ru-RU" sz="1200" dirty="0" err="1"/>
              <a:t>driving</a:t>
            </a:r>
            <a:r>
              <a:rPr lang="ru-RU" sz="1200" dirty="0"/>
              <a:t> </a:t>
            </a:r>
            <a:r>
              <a:rPr lang="ru-RU" sz="1200" dirty="0" err="1"/>
              <a:t>on</a:t>
            </a:r>
            <a:r>
              <a:rPr lang="ru-RU" sz="1200" dirty="0"/>
              <a:t> </a:t>
            </a:r>
            <a:r>
              <a:rPr lang="ru-RU" sz="1200" dirty="0" err="1"/>
              <a:t>the</a:t>
            </a:r>
            <a:r>
              <a:rPr lang="ru-RU" sz="1200" dirty="0"/>
              <a:t> </a:t>
            </a:r>
            <a:r>
              <a:rPr lang="ru-RU" sz="1200" dirty="0" err="1"/>
              <a:t>road</a:t>
            </a:r>
            <a:r>
              <a:rPr lang="ru-RU" sz="1200" dirty="0"/>
              <a:t>. </a:t>
            </a:r>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en-US" sz="1200" dirty="0"/>
              <a:t>.</a:t>
            </a:r>
            <a:r>
              <a:rPr lang="ru-RU" sz="1200" dirty="0"/>
              <a:t> </a:t>
            </a:r>
            <a:r>
              <a:rPr lang="ru-RU" sz="1200" dirty="0">
                <a:hlinkClick r:id="rId3"/>
              </a:rPr>
              <a:t>https://unsplash.com/photos/mVqTumQH-c0</a:t>
            </a:r>
            <a:r>
              <a:rPr lang="en-US" sz="1200" dirty="0"/>
              <a:t> </a:t>
            </a:r>
            <a:endParaRPr lang="ru-RU" sz="1200" dirty="0"/>
          </a:p>
        </p:txBody>
      </p:sp>
      <p:sp>
        <p:nvSpPr>
          <p:cNvPr id="6" name="Заголовок 5">
            <a:extLst>
              <a:ext uri="{FF2B5EF4-FFF2-40B4-BE49-F238E27FC236}">
                <a16:creationId xmlns:a16="http://schemas.microsoft.com/office/drawing/2014/main" id="{AB452939-C792-4E7C-BA4B-26C6B03AE676}"/>
              </a:ext>
            </a:extLst>
          </p:cNvPr>
          <p:cNvSpPr>
            <a:spLocks noGrp="1"/>
          </p:cNvSpPr>
          <p:nvPr>
            <p:ph type="title"/>
          </p:nvPr>
        </p:nvSpPr>
        <p:spPr/>
        <p:txBody>
          <a:bodyPr/>
          <a:lstStyle/>
          <a:p>
            <a:endParaRPr lang="ru-RU"/>
          </a:p>
        </p:txBody>
      </p:sp>
      <p:sp>
        <p:nvSpPr>
          <p:cNvPr id="8" name="TextBox 7">
            <a:extLst>
              <a:ext uri="{FF2B5EF4-FFF2-40B4-BE49-F238E27FC236}">
                <a16:creationId xmlns:a16="http://schemas.microsoft.com/office/drawing/2014/main" id="{C57B4C6E-1539-492C-9253-3177125DB953}"/>
              </a:ext>
            </a:extLst>
          </p:cNvPr>
          <p:cNvSpPr txBox="1"/>
          <p:nvPr/>
        </p:nvSpPr>
        <p:spPr>
          <a:xfrm>
            <a:off x="276836" y="139683"/>
            <a:ext cx="11610363" cy="4049185"/>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hududiy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belgisiga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yo‘lovchilar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tashishdagicha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atrofi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viloyatlar</a:t>
            </a:r>
            <a:r>
              <a:rPr lang="en-US" sz="1800" dirty="0">
                <a:effectLst/>
                <a:latin typeface="Times New Roman" panose="02020603050405020304" pitchFamily="18" charset="0"/>
                <a:ea typeface="Times New Roman" panose="02020603050405020304" pitchFamily="18" charset="0"/>
              </a:rPr>
              <a:t>)</a:t>
            </a:r>
            <a:r>
              <a:rPr lang="en-US" sz="1800" dirty="0" err="1">
                <a:effectLst/>
                <a:latin typeface="Times New Roman" panose="02020603050405020304" pitchFamily="18" charset="0"/>
                <a:ea typeface="Times New Roman" panose="02020603050405020304" pitchFamily="18" charset="0"/>
              </a:rPr>
              <a:t>aro</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tumanlararo</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tumanlar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bo‘linadi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Shahardagi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nihoyatda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egalarining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nomenklaturadagi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tez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o‘zgaruvchan</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oqimi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nomuntazam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qarama-qarshi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yo‘nalishlarda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hollari</a:t>
            </a:r>
            <a:r>
              <a:rPr lang="en-US" sz="1800" dirty="0">
                <a:effectLst/>
                <a:latin typeface="Times New Roman" panose="02020603050405020304" pitchFamily="18" charset="0"/>
                <a:ea typeface="Times New Roman" panose="02020603050405020304" pitchFamily="18" charset="0"/>
              </a:rPr>
              <a:t> ham </a:t>
            </a:r>
            <a:r>
              <a:rPr lang="en-US" sz="1800" dirty="0" err="1">
                <a:effectLst/>
                <a:latin typeface="Times New Roman" panose="02020603050405020304" pitchFamily="18" charset="0"/>
                <a:ea typeface="Times New Roman" panose="02020603050405020304" pitchFamily="18" charset="0"/>
              </a:rPr>
              <a:t>tez-tez</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uchrab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turadi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odatda</a:t>
            </a:r>
            <a:r>
              <a:rPr lang="en-US" sz="1800" dirty="0">
                <a:effectLst/>
                <a:latin typeface="Times New Roman" panose="02020603050405020304" pitchFamily="18" charset="0"/>
                <a:ea typeface="Times New Roman" panose="02020603050405020304" pitchFamily="18" charset="0"/>
              </a:rPr>
              <a:t> 8-10 km dan </a:t>
            </a:r>
            <a:r>
              <a:rPr lang="en-US" sz="1800" dirty="0" err="1">
                <a:effectLst/>
                <a:latin typeface="Times New Roman" panose="02020603050405020304" pitchFamily="18" charset="0"/>
                <a:ea typeface="Times New Roman" panose="02020603050405020304" pitchFamily="18" charset="0"/>
              </a:rPr>
              <a:t>oshmaydi</a:t>
            </a:r>
            <a:r>
              <a:rPr lang="en-US" sz="1800" dirty="0">
                <a:effectLst/>
                <a:latin typeface="Times New Roman" panose="02020603050405020304" pitchFamily="18" charset="0"/>
                <a:ea typeface="Times New Roman" panose="02020603050405020304" pitchFamily="18" charset="0"/>
              </a:rPr>
              <a:t>. Bir </a:t>
            </a:r>
            <a:r>
              <a:rPr lang="en-US" sz="1800" dirty="0" err="1">
                <a:effectLst/>
                <a:latin typeface="Times New Roman" panose="02020603050405020304" pitchFamily="18" charset="0"/>
                <a:ea typeface="Times New Roman" panose="02020603050405020304" pitchFamily="18" charset="0"/>
              </a:rPr>
              <a:t>sutkali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qatnovi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hajmbay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tashishda</a:t>
            </a:r>
            <a:r>
              <a:rPr lang="en-US" sz="1800" dirty="0">
                <a:effectLst/>
                <a:latin typeface="Times New Roman" panose="02020603050405020304" pitchFamily="18" charset="0"/>
                <a:ea typeface="Times New Roman" panose="02020603050405020304" pitchFamily="18" charset="0"/>
              </a:rPr>
              <a:t> 150-200 km, </a:t>
            </a:r>
            <a:r>
              <a:rPr lang="en-US" sz="1800" dirty="0" err="1">
                <a:effectLst/>
                <a:latin typeface="Times New Roman" panose="02020603050405020304" pitchFamily="18" charset="0"/>
                <a:ea typeface="Times New Roman" panose="02020603050405020304" pitchFamily="18" charset="0"/>
              </a:rPr>
              <a:t>avtomobillarni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soatbay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ishlatishda</a:t>
            </a:r>
            <a:r>
              <a:rPr lang="en-US" sz="1800" dirty="0">
                <a:effectLst/>
                <a:latin typeface="Times New Roman" panose="02020603050405020304" pitchFamily="18" charset="0"/>
                <a:ea typeface="Times New Roman" panose="02020603050405020304" pitchFamily="18" charset="0"/>
              </a:rPr>
              <a:t> 120-130 km dan </a:t>
            </a:r>
            <a:r>
              <a:rPr lang="en-US" sz="1800" dirty="0" err="1">
                <a:effectLst/>
                <a:latin typeface="Times New Roman" panose="02020603050405020304" pitchFamily="18" charset="0"/>
                <a:ea typeface="Times New Roman" panose="02020603050405020304" pitchFamily="18" charset="0"/>
              </a:rPr>
              <a:t>oshmaydi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avtomobillarning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o‘rtacha</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tezligi</a:t>
            </a:r>
            <a:r>
              <a:rPr lang="en-US" sz="1800" dirty="0">
                <a:effectLst/>
                <a:latin typeface="Times New Roman" panose="02020603050405020304" pitchFamily="18" charset="0"/>
                <a:ea typeface="Times New Roman" panose="02020603050405020304" pitchFamily="18" charset="0"/>
              </a:rPr>
              <a:t> 20-30 km/</a:t>
            </a:r>
            <a:r>
              <a:rPr lang="en-US" sz="1800" dirty="0" err="1">
                <a:effectLst/>
                <a:latin typeface="Times New Roman" panose="02020603050405020304" pitchFamily="18" charset="0"/>
                <a:ea typeface="Times New Roman" panose="02020603050405020304" pitchFamily="18" charset="0"/>
              </a:rPr>
              <a:t>soat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atrofida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tartibga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solish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qoidasiga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mosdir</a:t>
            </a:r>
            <a:r>
              <a:rPr lang="en-US" sz="1800" dirty="0">
                <a:effectLst/>
                <a:latin typeface="Times New Roman" panose="02020603050405020304" pitchFamily="18" charset="0"/>
                <a:ea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460757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67AE21-1DD3-4B18-AC94-4C82A80DC766}"/>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0564E559-E140-48FE-8852-6D252F06133E}"/>
              </a:ext>
            </a:extLst>
          </p:cNvPr>
          <p:cNvSpPr>
            <a:spLocks noGrp="1"/>
          </p:cNvSpPr>
          <p:nvPr>
            <p:ph idx="1"/>
          </p:nvPr>
        </p:nvSpPr>
        <p:spPr/>
        <p:txBody>
          <a:bodyPr/>
          <a:lstStyle/>
          <a:p>
            <a:endParaRPr lang="ru-RU"/>
          </a:p>
        </p:txBody>
      </p:sp>
      <p:sp>
        <p:nvSpPr>
          <p:cNvPr id="5" name="TextBox 4">
            <a:extLst>
              <a:ext uri="{FF2B5EF4-FFF2-40B4-BE49-F238E27FC236}">
                <a16:creationId xmlns:a16="http://schemas.microsoft.com/office/drawing/2014/main" id="{67B16FE6-95B0-400F-8F07-00B10BDC1328}"/>
              </a:ext>
            </a:extLst>
          </p:cNvPr>
          <p:cNvSpPr txBox="1"/>
          <p:nvPr/>
        </p:nvSpPr>
        <p:spPr>
          <a:xfrm>
            <a:off x="912113" y="464392"/>
            <a:ext cx="10035520" cy="4920834"/>
          </a:xfrm>
          <a:prstGeom prst="rect">
            <a:avLst/>
          </a:prstGeom>
          <a:noFill/>
        </p:spPr>
        <p:txBody>
          <a:bodyPr wrap="square">
            <a:spAutoFit/>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Avtotransport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xizmatidan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foydalanuvchi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mijozlarning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sutka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rejimlari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ATVlar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odatda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marshrutlariga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yaqin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joylashadi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yaxshi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beto‘xtov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davomida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imkoniyatiga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Shahar </a:t>
            </a:r>
            <a:r>
              <a:rPr lang="en-US" sz="1800" dirty="0" err="1">
                <a:effectLst/>
                <a:latin typeface="Times New Roman" panose="02020603050405020304" pitchFamily="18" charset="0"/>
                <a:ea typeface="Times New Roman" panose="02020603050405020304" pitchFamily="18" charset="0"/>
              </a:rPr>
              <a:t>atrofidagi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hosil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qabul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qiluvchilarningjoylashuv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masofasiga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smenada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marta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borib-qaytish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imkoniyati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kerak</a:t>
            </a:r>
            <a:r>
              <a:rPr lang="en-US" sz="1800" dirty="0">
                <a:effectLst/>
                <a:latin typeface="Times New Roman" panose="02020603050405020304" pitchFamily="18" charset="0"/>
                <a:ea typeface="Times New Roman" panose="02020603050405020304" pitchFamily="18" charset="0"/>
              </a:rPr>
              <a:t>. Shahar </a:t>
            </a:r>
            <a:r>
              <a:rPr lang="en-US" sz="1800" dirty="0" err="1">
                <a:effectLst/>
                <a:latin typeface="Times New Roman" panose="02020603050405020304" pitchFamily="18" charset="0"/>
                <a:ea typeface="Times New Roman" panose="02020603050405020304" pitchFamily="18" charset="0"/>
              </a:rPr>
              <a:t>atrofidagi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mijozlar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soni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shahardagiga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nisbatan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ancha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hamda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aksariyat</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muntazamligi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oqimi</a:t>
            </a:r>
            <a:r>
              <a:rPr lang="en-US" sz="1800" dirty="0">
                <a:effectLst/>
                <a:latin typeface="Times New Roman" panose="02020603050405020304" pitchFamily="18" charset="0"/>
                <a:ea typeface="Times New Roman" panose="02020603050405020304" pitchFamily="18" charset="0"/>
              </a:rPr>
              <a:t> (ammo,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quvvati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emasligi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Yuk </a:t>
            </a:r>
            <a:r>
              <a:rPr lang="en-US" sz="1800" dirty="0" err="1">
                <a:effectLst/>
                <a:latin typeface="Times New Roman" panose="02020603050405020304" pitchFamily="18" charset="0"/>
                <a:ea typeface="Times New Roman" panose="02020603050405020304" pitchFamily="18" charset="0"/>
              </a:rPr>
              <a:t>tashish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masofasi</a:t>
            </a:r>
            <a:r>
              <a:rPr lang="en-US" sz="1800" dirty="0">
                <a:effectLst/>
                <a:latin typeface="Times New Roman" panose="02020603050405020304" pitchFamily="18" charset="0"/>
                <a:ea typeface="Times New Roman" panose="02020603050405020304" pitchFamily="18" charset="0"/>
              </a:rPr>
              <a:t> 20 km dan 50 km </a:t>
            </a:r>
            <a:r>
              <a:rPr lang="en-US" sz="1800" dirty="0" err="1">
                <a:effectLst/>
                <a:latin typeface="Times New Roman" panose="02020603050405020304" pitchFamily="18" charset="0"/>
                <a:ea typeface="Times New Roman" panose="02020603050405020304" pitchFamily="18" charset="0"/>
              </a:rPr>
              <a:t>gacha</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sutkalik</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bosib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masofasi</a:t>
            </a:r>
            <a:r>
              <a:rPr lang="en-US" sz="1800" dirty="0">
                <a:effectLst/>
                <a:latin typeface="Times New Roman" panose="02020603050405020304" pitchFamily="18" charset="0"/>
                <a:ea typeface="Times New Roman" panose="02020603050405020304" pitchFamily="18" charset="0"/>
              </a:rPr>
              <a:t> 100 km dan 130 km </a:t>
            </a:r>
            <a:r>
              <a:rPr lang="en-US" sz="1800" dirty="0" err="1">
                <a:effectLst/>
                <a:latin typeface="Times New Roman" panose="02020603050405020304" pitchFamily="18" charset="0"/>
                <a:ea typeface="Times New Roman" panose="02020603050405020304" pitchFamily="18" charset="0"/>
              </a:rPr>
              <a:t>gacha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bo‘lganligi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bois</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xil</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tezliklariga</a:t>
            </a:r>
            <a:r>
              <a:rPr lang="en-US" sz="1800" dirty="0">
                <a:effectLst/>
                <a:latin typeface="Times New Roman" panose="02020603050405020304" pitchFamily="18" charset="0"/>
                <a:ea typeface="Times New Roman" panose="02020603050405020304" pitchFamily="18" charset="0"/>
              </a:rPr>
              <a:t> (25-40 km/</a:t>
            </a:r>
            <a:r>
              <a:rPr lang="en-US" sz="1800" dirty="0" err="1">
                <a:effectLst/>
                <a:latin typeface="Times New Roman" panose="02020603050405020304" pitchFamily="18" charset="0"/>
                <a:ea typeface="Times New Roman" panose="02020603050405020304" pitchFamily="18" charset="0"/>
              </a:rPr>
              <a:t>soat</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tezligi</a:t>
            </a:r>
            <a:r>
              <a:rPr lang="en-US" sz="1800" dirty="0">
                <a:effectLst/>
                <a:latin typeface="Times New Roman" panose="02020603050405020304" pitchFamily="18" charset="0"/>
                <a:ea typeface="Times New Roman" panose="02020603050405020304" pitchFamily="18" charset="0"/>
              </a:rPr>
              <a:t> joy </a:t>
            </a:r>
            <a:r>
              <a:rPr lang="en-US" sz="1800" dirty="0" err="1">
                <a:effectLst/>
                <a:latin typeface="Times New Roman" panose="02020603050405020304" pitchFamily="18" charset="0"/>
                <a:ea typeface="Times New Roman" panose="02020603050405020304" pitchFamily="18" charset="0"/>
              </a:rPr>
              <a:t>relefi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kategoriyasi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fasliy-iqlim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bog‘liqdir</a:t>
            </a:r>
            <a:r>
              <a:rPr lang="en-US" sz="1800" dirty="0">
                <a:effectLst/>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197394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25431" r="22424"/>
          <a:stretch/>
        </p:blipFill>
        <p:spPr>
          <a:xfrm>
            <a:off x="-30275" y="0"/>
            <a:ext cx="4943098" cy="6858000"/>
          </a:xfrm>
          <a:prstGeom prst="rect">
            <a:avLst/>
          </a:prstGeom>
        </p:spPr>
      </p:pic>
      <p:sp>
        <p:nvSpPr>
          <p:cNvPr id="5" name="Прямоугольник 4"/>
          <p:cNvSpPr/>
          <p:nvPr/>
        </p:nvSpPr>
        <p:spPr>
          <a:xfrm>
            <a:off x="421179" y="6000726"/>
            <a:ext cx="6096000" cy="646331"/>
          </a:xfrm>
          <a:prstGeom prst="rect">
            <a:avLst/>
          </a:prstGeom>
        </p:spPr>
        <p:txBody>
          <a:bodyPr>
            <a:spAutoFit/>
          </a:bodyPr>
          <a:lstStyle/>
          <a:p>
            <a:r>
              <a:rPr lang="ru-RU" sz="1200" dirty="0" err="1"/>
              <a:t>Khalfalli</a:t>
            </a:r>
            <a:r>
              <a:rPr lang="ru-RU" sz="1200" dirty="0"/>
              <a:t> Y. (</a:t>
            </a:r>
            <a:r>
              <a:rPr lang="ru-RU" sz="1200" dirty="0" err="1"/>
              <a:t>Published</a:t>
            </a:r>
            <a:r>
              <a:rPr lang="ru-RU" sz="1200" dirty="0"/>
              <a:t> </a:t>
            </a:r>
            <a:r>
              <a:rPr lang="ru-RU" sz="1200" dirty="0" err="1"/>
              <a:t>on</a:t>
            </a:r>
            <a:r>
              <a:rPr lang="ru-RU" sz="1200" dirty="0"/>
              <a:t> </a:t>
            </a:r>
            <a:r>
              <a:rPr lang="ru-RU" sz="1200" dirty="0" err="1"/>
              <a:t>April</a:t>
            </a:r>
            <a:r>
              <a:rPr lang="ru-RU" sz="1200" dirty="0"/>
              <a:t> 14, 2020). </a:t>
            </a:r>
            <a:r>
              <a:rPr lang="ru-RU" sz="1200" dirty="0" err="1"/>
              <a:t>Truck</a:t>
            </a:r>
            <a:r>
              <a:rPr lang="ru-RU" sz="1200" dirty="0"/>
              <a:t>. </a:t>
            </a:r>
            <a:endParaRPr lang="en-US" sz="1200" dirty="0"/>
          </a:p>
          <a:p>
            <a:r>
              <a:rPr lang="ru-RU" sz="1200" dirty="0" err="1"/>
              <a:t>Free</a:t>
            </a:r>
            <a:r>
              <a:rPr lang="ru-RU" sz="1200" dirty="0"/>
              <a:t> </a:t>
            </a:r>
            <a:r>
              <a:rPr lang="ru-RU" sz="1200" dirty="0" err="1"/>
              <a:t>to</a:t>
            </a:r>
            <a:r>
              <a:rPr lang="ru-RU" sz="1200" dirty="0"/>
              <a:t> </a:t>
            </a:r>
            <a:r>
              <a:rPr lang="ru-RU" sz="1200" dirty="0" err="1"/>
              <a:t>use</a:t>
            </a:r>
            <a:r>
              <a:rPr lang="ru-RU" sz="1200" dirty="0"/>
              <a:t> </a:t>
            </a:r>
            <a:r>
              <a:rPr lang="ru-RU" sz="1200" dirty="0" err="1"/>
              <a:t>under</a:t>
            </a:r>
            <a:r>
              <a:rPr lang="ru-RU" sz="1200" dirty="0"/>
              <a:t> </a:t>
            </a:r>
            <a:r>
              <a:rPr lang="ru-RU" sz="1200" dirty="0" err="1"/>
              <a:t>the</a:t>
            </a:r>
            <a:r>
              <a:rPr lang="ru-RU" sz="1200" dirty="0"/>
              <a:t> </a:t>
            </a:r>
            <a:r>
              <a:rPr lang="ru-RU" sz="1200" dirty="0" err="1"/>
              <a:t>Unsplash</a:t>
            </a:r>
            <a:r>
              <a:rPr lang="ru-RU" sz="1200" dirty="0"/>
              <a:t> </a:t>
            </a:r>
            <a:r>
              <a:rPr lang="ru-RU" sz="1200" dirty="0" err="1"/>
              <a:t>License</a:t>
            </a:r>
            <a:r>
              <a:rPr lang="ru-RU" sz="1200" dirty="0"/>
              <a:t> </a:t>
            </a:r>
            <a:r>
              <a:rPr lang="ru-RU" sz="1200" dirty="0">
                <a:hlinkClick r:id="rId3"/>
              </a:rPr>
              <a:t>https://unsplash.com/photos/xmWlqeYtcQQ</a:t>
            </a:r>
            <a:r>
              <a:rPr lang="en-US" sz="1200" dirty="0"/>
              <a:t> </a:t>
            </a:r>
            <a:endParaRPr lang="ru-RU" sz="1200" dirty="0"/>
          </a:p>
        </p:txBody>
      </p:sp>
      <p:sp>
        <p:nvSpPr>
          <p:cNvPr id="7" name="Объект 6">
            <a:extLst>
              <a:ext uri="{FF2B5EF4-FFF2-40B4-BE49-F238E27FC236}">
                <a16:creationId xmlns:a16="http://schemas.microsoft.com/office/drawing/2014/main" id="{754E0BCF-981E-41B7-AA53-900EA28486C4}"/>
              </a:ext>
            </a:extLst>
          </p:cNvPr>
          <p:cNvSpPr>
            <a:spLocks noGrp="1"/>
          </p:cNvSpPr>
          <p:nvPr>
            <p:ph idx="1"/>
          </p:nvPr>
        </p:nvSpPr>
        <p:spPr>
          <a:xfrm>
            <a:off x="5868889" y="329859"/>
            <a:ext cx="5028410" cy="6177851"/>
          </a:xfrm>
        </p:spPr>
        <p:txBody>
          <a:bodyPr>
            <a:normAutofit fontScale="92500" lnSpcReduction="20000"/>
          </a:bodyPr>
          <a:lstStyle/>
          <a:p>
            <a:pPr algn="just">
              <a:lnSpc>
                <a:spcPct val="150000"/>
              </a:lnSpc>
              <a:spcBef>
                <a:spcPts val="1200"/>
              </a:spcBef>
            </a:pPr>
            <a:r>
              <a:rPr lang="en-US" sz="1800" dirty="0" err="1">
                <a:effectLst/>
                <a:latin typeface="Times New Roman" panose="02020603050405020304" pitchFamily="18" charset="0"/>
                <a:ea typeface="Times New Roman" panose="02020603050405020304" pitchFamily="18" charset="0"/>
              </a:rPr>
              <a:t>Shaharlararo</a:t>
            </a:r>
            <a:r>
              <a:rPr lang="en-US" sz="1800" dirty="0">
                <a:effectLst/>
                <a:latin typeface="Times New Roman" panose="02020603050405020304" pitchFamily="18" charset="0"/>
                <a:ea typeface="Times New Roman" panose="02020603050405020304" pitchFamily="18" charset="0"/>
              </a:rPr>
              <a:t> (magistral) </a:t>
            </a:r>
            <a:r>
              <a:rPr lang="en-US" sz="1800" dirty="0" err="1">
                <a:effectLst/>
                <a:latin typeface="Times New Roman" panose="02020603050405020304" pitchFamily="18" charset="0"/>
                <a:ea typeface="Times New Roman" panose="02020603050405020304" pitchFamily="18" charset="0"/>
              </a:rPr>
              <a:t>tashishlar</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turlari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miqdoriga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ko‘ra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barqarorligi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ortish-tushirish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joylarining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o‘zgaruvchanligi</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oqimlari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tuzilishining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nisbiy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barqarorligi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xarakterlidir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Yuklar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uzoq</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masofalarga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tashiladi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vositasining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sutkali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o‘rtacha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qatnov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masofasi</a:t>
            </a:r>
            <a:r>
              <a:rPr lang="en-US" sz="1800" dirty="0">
                <a:effectLst/>
                <a:latin typeface="Times New Roman" panose="02020603050405020304" pitchFamily="18" charset="0"/>
                <a:ea typeface="Times New Roman" panose="02020603050405020304" pitchFamily="18" charset="0"/>
              </a:rPr>
              <a:t> 250-350 km </a:t>
            </a:r>
            <a:r>
              <a:rPr lang="en-US" sz="1800" dirty="0" err="1">
                <a:effectLst/>
                <a:latin typeface="Times New Roman" panose="02020603050405020304" pitchFamily="18" charset="0"/>
                <a:ea typeface="Times New Roman" panose="02020603050405020304" pitchFamily="18" charset="0"/>
              </a:rPr>
              <a: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pPr algn="just">
              <a:lnSpc>
                <a:spcPct val="150000"/>
              </a:lnSpc>
              <a:spcBef>
                <a:spcPts val="1200"/>
              </a:spcBef>
            </a:pPr>
            <a:r>
              <a:rPr lang="en-US" sz="1800" dirty="0">
                <a:effectLst/>
                <a:latin typeface="Times New Roman" panose="02020603050405020304" pitchFamily="18" charset="0"/>
                <a:ea typeface="Times New Roman" panose="02020603050405020304" pitchFamily="18" charset="0"/>
              </a:rPr>
              <a:t>Transport </a:t>
            </a:r>
            <a:r>
              <a:rPr lang="en-US" sz="1800" dirty="0" err="1">
                <a:effectLst/>
                <a:latin typeface="Times New Roman" panose="02020603050405020304" pitchFamily="18" charset="0"/>
                <a:ea typeface="Times New Roman" panose="02020603050405020304" pitchFamily="18" charset="0"/>
              </a:rPr>
              <a:t>vositasining</a:t>
            </a:r>
            <a:r>
              <a:rPr lang="en-US" sz="1800" dirty="0">
                <a:effectLst/>
                <a:latin typeface="Times New Roman" panose="02020603050405020304" pitchFamily="18" charset="0"/>
                <a:ea typeface="Times New Roman" panose="02020603050405020304" pitchFamily="18" charset="0"/>
              </a:rPr>
              <a:t> harakat </a:t>
            </a:r>
            <a:r>
              <a:rPr lang="en-US" sz="1800" dirty="0" err="1">
                <a:effectLst/>
                <a:latin typeface="Times New Roman" panose="02020603050405020304" pitchFamily="18" charset="0"/>
                <a:ea typeface="Times New Roman" panose="02020603050405020304" pitchFamily="18" charset="0"/>
              </a:rPr>
              <a:t>tezligi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yo‘l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profili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qoplamasining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va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holati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bog‘liqdir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Ko‘pincha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ko‘taruvchi</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shu</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jumladan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ko‘p</a:t>
            </a:r>
            <a:r>
              <a:rPr lang="en-US" sz="1800" dirty="0">
                <a:effectLst/>
                <a:latin typeface="Times New Roman" panose="02020603050405020304" pitchFamily="18" charset="0"/>
                <a:ea typeface="Times New Roman" panose="02020603050405020304" pitchFamily="18" charset="0"/>
              </a:rPr>
              <a:t> yuk </a:t>
            </a:r>
            <a:r>
              <a:rPr lang="en-US" sz="1800" dirty="0" err="1">
                <a:effectLst/>
                <a:latin typeface="Times New Roman" panose="02020603050405020304" pitchFamily="18" charset="0"/>
                <a:ea typeface="Times New Roman" panose="02020603050405020304" pitchFamily="18" charset="0"/>
              </a:rPr>
              <a:t>ko‘taruvchi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avtopoezdlar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bunday</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tashishlarda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keng</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ishlatiladi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tashkil</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etish</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fasliy-iqlim</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sharoitlariga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bog‘liqdir</a:t>
            </a:r>
            <a:r>
              <a:rPr lang="en-US" sz="1800" dirty="0">
                <a:effectLst/>
                <a:latin typeface="Times New Roman" panose="02020603050405020304" pitchFamily="18" charset="0"/>
                <a:ea typeface="Times New Roman" panose="02020603050405020304" pitchFamily="18" charset="0"/>
              </a:rPr>
              <a:t>. Transport </a:t>
            </a:r>
            <a:r>
              <a:rPr lang="en-US" sz="1800" dirty="0" err="1">
                <a:effectLst/>
                <a:latin typeface="Times New Roman" panose="02020603050405020304" pitchFamily="18" charset="0"/>
                <a:ea typeface="Times New Roman" panose="02020603050405020304" pitchFamily="18" charset="0"/>
              </a:rPr>
              <a:t>vositalari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almashib</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turuvchi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haydovchilar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bilan</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ishlatilsa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ular</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harakatini</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sutka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davomida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beto‘xtov</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bo‘lishiga</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erishiladi</a:t>
            </a:r>
            <a:r>
              <a:rPr lang="en-US" sz="1800" dirty="0">
                <a:effectLst/>
                <a:latin typeface="Times New Roman" panose="02020603050405020304" pitchFamily="18" charset="0"/>
                <a:ea typeface="Times New Roman" panose="02020603050405020304" pitchFamily="18" charset="0"/>
              </a:rPr>
              <a:t>.</a:t>
            </a:r>
            <a:endParaRPr lang="ru-RU" sz="1800" dirty="0">
              <a:effectLst/>
              <a:latin typeface="Times New Roman" panose="02020603050405020304" pitchFamily="18" charset="0"/>
              <a:ea typeface="Times New Roman" panose="02020603050405020304" pitchFamily="18" charset="0"/>
            </a:endParaRPr>
          </a:p>
          <a:p>
            <a:endParaRPr lang="ru-RU" dirty="0"/>
          </a:p>
        </p:txBody>
      </p:sp>
    </p:spTree>
    <p:extLst>
      <p:ext uri="{BB962C8B-B14F-4D97-AF65-F5344CB8AC3E}">
        <p14:creationId xmlns:p14="http://schemas.microsoft.com/office/powerpoint/2010/main" val="20785722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t="29877"/>
          <a:stretch/>
        </p:blipFill>
        <p:spPr>
          <a:xfrm>
            <a:off x="0" y="4148903"/>
            <a:ext cx="12192000" cy="2709097"/>
          </a:xfrm>
          <a:prstGeom prst="rect">
            <a:avLst/>
          </a:prstGeom>
        </p:spPr>
      </p:pic>
      <p:sp>
        <p:nvSpPr>
          <p:cNvPr id="5" name="Прямоугольник 4"/>
          <p:cNvSpPr/>
          <p:nvPr/>
        </p:nvSpPr>
        <p:spPr>
          <a:xfrm>
            <a:off x="3729643" y="3641359"/>
            <a:ext cx="8722822" cy="461665"/>
          </a:xfrm>
          <a:prstGeom prst="rect">
            <a:avLst/>
          </a:prstGeom>
        </p:spPr>
        <p:txBody>
          <a:bodyPr wrap="square">
            <a:spAutoFit/>
          </a:bodyPr>
          <a:lstStyle/>
          <a:p>
            <a:r>
              <a:rPr lang="ru-RU" sz="1200" dirty="0" err="1">
                <a:solidFill>
                  <a:schemeClr val="tx2">
                    <a:lumMod val="60000"/>
                    <a:lumOff val="40000"/>
                  </a:schemeClr>
                </a:solidFill>
              </a:rPr>
              <a:t>Hochgesang</a:t>
            </a:r>
            <a:r>
              <a:rPr lang="ru-RU" sz="1200" dirty="0">
                <a:solidFill>
                  <a:schemeClr val="tx2">
                    <a:lumMod val="60000"/>
                    <a:lumOff val="40000"/>
                  </a:schemeClr>
                </a:solidFill>
              </a:rPr>
              <a:t> J. (</a:t>
            </a:r>
            <a:r>
              <a:rPr lang="ru-RU" sz="1200" dirty="0" err="1">
                <a:solidFill>
                  <a:schemeClr val="tx2">
                    <a:lumMod val="60000"/>
                    <a:lumOff val="40000"/>
                  </a:schemeClr>
                </a:solidFill>
              </a:rPr>
              <a:t>Published</a:t>
            </a:r>
            <a:r>
              <a:rPr lang="ru-RU" sz="1200" dirty="0">
                <a:solidFill>
                  <a:schemeClr val="tx2">
                    <a:lumMod val="60000"/>
                    <a:lumOff val="40000"/>
                  </a:schemeClr>
                </a:solidFill>
              </a:rPr>
              <a:t> </a:t>
            </a:r>
            <a:r>
              <a:rPr lang="ru-RU" sz="1200" dirty="0" err="1">
                <a:solidFill>
                  <a:schemeClr val="tx2">
                    <a:lumMod val="60000"/>
                    <a:lumOff val="40000"/>
                  </a:schemeClr>
                </a:solidFill>
              </a:rPr>
              <a:t>on</a:t>
            </a:r>
            <a:r>
              <a:rPr lang="ru-RU" sz="1200" dirty="0">
                <a:solidFill>
                  <a:schemeClr val="tx2">
                    <a:lumMod val="60000"/>
                    <a:lumOff val="40000"/>
                  </a:schemeClr>
                </a:solidFill>
              </a:rPr>
              <a:t> </a:t>
            </a:r>
            <a:r>
              <a:rPr lang="ru-RU" sz="1200" dirty="0" err="1">
                <a:solidFill>
                  <a:schemeClr val="tx2">
                    <a:lumMod val="60000"/>
                    <a:lumOff val="40000"/>
                  </a:schemeClr>
                </a:solidFill>
              </a:rPr>
              <a:t>January</a:t>
            </a:r>
            <a:r>
              <a:rPr lang="ru-RU" sz="1200" dirty="0">
                <a:solidFill>
                  <a:schemeClr val="tx2">
                    <a:lumMod val="60000"/>
                    <a:lumOff val="40000"/>
                  </a:schemeClr>
                </a:solidFill>
              </a:rPr>
              <a:t> 14, 2020). </a:t>
            </a:r>
            <a:r>
              <a:rPr lang="ru-RU" sz="1200" dirty="0" err="1">
                <a:solidFill>
                  <a:schemeClr val="tx2">
                    <a:lumMod val="60000"/>
                    <a:lumOff val="40000"/>
                  </a:schemeClr>
                </a:solidFill>
              </a:rPr>
              <a:t>Highway</a:t>
            </a:r>
            <a:r>
              <a:rPr lang="ru-RU" sz="1200" dirty="0">
                <a:solidFill>
                  <a:schemeClr val="tx2">
                    <a:lumMod val="60000"/>
                    <a:lumOff val="40000"/>
                  </a:schemeClr>
                </a:solidFill>
              </a:rPr>
              <a:t>. </a:t>
            </a:r>
            <a:r>
              <a:rPr lang="ru-RU" sz="1200" dirty="0" err="1">
                <a:solidFill>
                  <a:schemeClr val="tx2">
                    <a:lumMod val="60000"/>
                    <a:lumOff val="40000"/>
                  </a:schemeClr>
                </a:solidFill>
              </a:rPr>
              <a:t>Free</a:t>
            </a:r>
            <a:r>
              <a:rPr lang="ru-RU" sz="1200" dirty="0">
                <a:solidFill>
                  <a:schemeClr val="tx2">
                    <a:lumMod val="60000"/>
                    <a:lumOff val="40000"/>
                  </a:schemeClr>
                </a:solidFill>
              </a:rPr>
              <a:t> </a:t>
            </a:r>
            <a:r>
              <a:rPr lang="ru-RU" sz="1200" dirty="0" err="1">
                <a:solidFill>
                  <a:schemeClr val="tx2">
                    <a:lumMod val="60000"/>
                    <a:lumOff val="40000"/>
                  </a:schemeClr>
                </a:solidFill>
              </a:rPr>
              <a:t>to</a:t>
            </a:r>
            <a:r>
              <a:rPr lang="ru-RU" sz="1200" dirty="0">
                <a:solidFill>
                  <a:schemeClr val="tx2">
                    <a:lumMod val="60000"/>
                    <a:lumOff val="40000"/>
                  </a:schemeClr>
                </a:solidFill>
              </a:rPr>
              <a:t> </a:t>
            </a:r>
            <a:r>
              <a:rPr lang="ru-RU" sz="1200" dirty="0" err="1">
                <a:solidFill>
                  <a:schemeClr val="tx2">
                    <a:lumMod val="60000"/>
                    <a:lumOff val="40000"/>
                  </a:schemeClr>
                </a:solidFill>
              </a:rPr>
              <a:t>use</a:t>
            </a:r>
            <a:r>
              <a:rPr lang="ru-RU" sz="1200" dirty="0">
                <a:solidFill>
                  <a:schemeClr val="tx2">
                    <a:lumMod val="60000"/>
                    <a:lumOff val="40000"/>
                  </a:schemeClr>
                </a:solidFill>
              </a:rPr>
              <a:t> </a:t>
            </a:r>
            <a:r>
              <a:rPr lang="ru-RU" sz="1200" dirty="0" err="1">
                <a:solidFill>
                  <a:schemeClr val="tx2">
                    <a:lumMod val="60000"/>
                    <a:lumOff val="40000"/>
                  </a:schemeClr>
                </a:solidFill>
              </a:rPr>
              <a:t>under</a:t>
            </a:r>
            <a:r>
              <a:rPr lang="ru-RU" sz="1200" dirty="0">
                <a:solidFill>
                  <a:schemeClr val="tx2">
                    <a:lumMod val="60000"/>
                    <a:lumOff val="40000"/>
                  </a:schemeClr>
                </a:solidFill>
              </a:rPr>
              <a:t> </a:t>
            </a:r>
            <a:r>
              <a:rPr lang="ru-RU" sz="1200" dirty="0" err="1">
                <a:solidFill>
                  <a:schemeClr val="tx2">
                    <a:lumMod val="60000"/>
                    <a:lumOff val="40000"/>
                  </a:schemeClr>
                </a:solidFill>
              </a:rPr>
              <a:t>the</a:t>
            </a:r>
            <a:r>
              <a:rPr lang="ru-RU" sz="1200" dirty="0">
                <a:solidFill>
                  <a:schemeClr val="tx2">
                    <a:lumMod val="60000"/>
                    <a:lumOff val="40000"/>
                  </a:schemeClr>
                </a:solidFill>
              </a:rPr>
              <a:t> </a:t>
            </a:r>
            <a:r>
              <a:rPr lang="ru-RU" sz="1200" dirty="0" err="1">
                <a:solidFill>
                  <a:schemeClr val="tx2">
                    <a:lumMod val="60000"/>
                    <a:lumOff val="40000"/>
                  </a:schemeClr>
                </a:solidFill>
              </a:rPr>
              <a:t>Unsplash</a:t>
            </a:r>
            <a:r>
              <a:rPr lang="ru-RU" sz="1200" dirty="0">
                <a:solidFill>
                  <a:schemeClr val="tx2">
                    <a:lumMod val="60000"/>
                    <a:lumOff val="40000"/>
                  </a:schemeClr>
                </a:solidFill>
              </a:rPr>
              <a:t> </a:t>
            </a:r>
            <a:r>
              <a:rPr lang="ru-RU" sz="1200" dirty="0" err="1">
                <a:solidFill>
                  <a:schemeClr val="tx2">
                    <a:lumMod val="60000"/>
                    <a:lumOff val="40000"/>
                  </a:schemeClr>
                </a:solidFill>
              </a:rPr>
              <a:t>License</a:t>
            </a:r>
            <a:r>
              <a:rPr lang="ru-RU" sz="1200" dirty="0">
                <a:solidFill>
                  <a:schemeClr val="tx2">
                    <a:lumMod val="60000"/>
                    <a:lumOff val="40000"/>
                  </a:schemeClr>
                </a:solidFill>
              </a:rPr>
              <a:t>. https://unsplash.com/photos/3-y9vq8uoxk</a:t>
            </a:r>
          </a:p>
        </p:txBody>
      </p:sp>
      <p:sp>
        <p:nvSpPr>
          <p:cNvPr id="7" name="Объект 6">
            <a:extLst>
              <a:ext uri="{FF2B5EF4-FFF2-40B4-BE49-F238E27FC236}">
                <a16:creationId xmlns:a16="http://schemas.microsoft.com/office/drawing/2014/main" id="{BD582E72-1A51-4583-A214-7F40C406DF44}"/>
              </a:ext>
            </a:extLst>
          </p:cNvPr>
          <p:cNvSpPr>
            <a:spLocks noGrp="1"/>
          </p:cNvSpPr>
          <p:nvPr>
            <p:ph idx="1"/>
          </p:nvPr>
        </p:nvSpPr>
        <p:spPr/>
        <p:txBody>
          <a:bodyPr/>
          <a:lstStyle/>
          <a:p>
            <a:endParaRPr lang="ru-RU"/>
          </a:p>
        </p:txBody>
      </p:sp>
      <p:sp>
        <p:nvSpPr>
          <p:cNvPr id="9" name="TextBox 8">
            <a:extLst>
              <a:ext uri="{FF2B5EF4-FFF2-40B4-BE49-F238E27FC236}">
                <a16:creationId xmlns:a16="http://schemas.microsoft.com/office/drawing/2014/main" id="{64F03A01-5EEA-4ABD-A719-D99C7D57713D}"/>
              </a:ext>
            </a:extLst>
          </p:cNvPr>
          <p:cNvSpPr txBox="1"/>
          <p:nvPr/>
        </p:nvSpPr>
        <p:spPr>
          <a:xfrm>
            <a:off x="1073790" y="181663"/>
            <a:ext cx="10234569" cy="3903954"/>
          </a:xfrm>
          <a:prstGeom prst="rect">
            <a:avLst/>
          </a:prstGeom>
          <a:noFill/>
        </p:spPr>
        <p:txBody>
          <a:bodyPr wrap="square">
            <a:spAutoFit/>
          </a:bodyPr>
          <a:lstStyle/>
          <a:p>
            <a:pPr algn="just">
              <a:lnSpc>
                <a:spcPct val="150000"/>
              </a:lnSpc>
              <a:spcBef>
                <a:spcPts val="1200"/>
              </a:spcBef>
            </a:pPr>
            <a:r>
              <a:rPr lang="en-US" sz="2400" dirty="0" err="1">
                <a:effectLst/>
                <a:latin typeface="Times New Roman" panose="02020603050405020304" pitchFamily="18" charset="0"/>
                <a:ea typeface="Times New Roman" panose="02020603050405020304" pitchFamily="18" charset="0"/>
              </a:rPr>
              <a:t>Tumanlararo</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tumandagi</a:t>
            </a:r>
            <a:r>
              <a:rPr lang="en-US" sz="2400" dirty="0">
                <a:effectLst/>
                <a:latin typeface="Times New Roman" panose="02020603050405020304" pitchFamily="18" charset="0"/>
                <a:ea typeface="Times New Roman" panose="02020603050405020304" pitchFamily="18" charset="0"/>
              </a:rPr>
              <a:t> yuk </a:t>
            </a:r>
            <a:r>
              <a:rPr lang="en-US" sz="2400" dirty="0" err="1">
                <a:effectLst/>
                <a:latin typeface="Times New Roman" panose="02020603050405020304" pitchFamily="18" charset="0"/>
                <a:ea typeface="Times New Roman" panose="02020603050405020304" pitchFamily="18" charset="0"/>
              </a:rPr>
              <a:t>tashishlar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qishloq</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joylardagi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bir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unga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qo‘shni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tumanlar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chegarasidagi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tashishlardan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iboratdir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Bunda</a:t>
            </a:r>
            <a:r>
              <a:rPr lang="en-US" sz="2400" dirty="0">
                <a:effectLst/>
                <a:latin typeface="Times New Roman" panose="02020603050405020304" pitchFamily="18" charset="0"/>
                <a:ea typeface="Times New Roman" panose="02020603050405020304" pitchFamily="18" charset="0"/>
              </a:rPr>
              <a:t> transport </a:t>
            </a:r>
            <a:r>
              <a:rPr lang="en-US" sz="2400" dirty="0" err="1">
                <a:effectLst/>
                <a:latin typeface="Times New Roman" panose="02020603050405020304" pitchFamily="18" charset="0"/>
                <a:ea typeface="Times New Roman" panose="02020603050405020304" pitchFamily="18" charset="0"/>
              </a:rPr>
              <a:t>vositalari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aloqalarini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tashkil</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etish</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ko‘pincha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yil</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fasli</a:t>
            </a:r>
            <a:r>
              <a:rPr lang="en-US" sz="2400" dirty="0">
                <a:effectLst/>
                <a:latin typeface="Times New Roman" panose="02020603050405020304" pitchFamily="18" charset="0"/>
                <a:ea typeface="Times New Roman" panose="02020603050405020304" pitchFamily="18" charset="0"/>
              </a:rPr>
              <a:t>, yuk </a:t>
            </a:r>
            <a:r>
              <a:rPr lang="en-US" sz="2400" dirty="0" err="1">
                <a:effectLst/>
                <a:latin typeface="Times New Roman" panose="02020603050405020304" pitchFamily="18" charset="0"/>
                <a:ea typeface="Times New Roman" panose="02020603050405020304" pitchFamily="18" charset="0"/>
              </a:rPr>
              <a:t>oqimining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barqarormasligi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o‘zgaruvchanligi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xilligi</a:t>
            </a:r>
            <a:r>
              <a:rPr lang="en-US" sz="2400" dirty="0">
                <a:effectLst/>
                <a:latin typeface="Times New Roman" panose="02020603050405020304" pitchFamily="18" charset="0"/>
                <a:ea typeface="Times New Roman" panose="02020603050405020304" pitchFamily="18" charset="0"/>
              </a:rPr>
              <a:t>, harakat </a:t>
            </a:r>
            <a:r>
              <a:rPr lang="en-US" sz="2400" dirty="0" err="1">
                <a:effectLst/>
                <a:latin typeface="Times New Roman" panose="02020603050405020304" pitchFamily="18" charset="0"/>
                <a:ea typeface="Times New Roman" panose="02020603050405020304" pitchFamily="18" charset="0"/>
              </a:rPr>
              <a:t>tezligining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kichikligi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harakatning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nomuntazamligi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bilan</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bog‘liqdir</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Ko‘pincha</a:t>
            </a:r>
            <a:r>
              <a:rPr lang="en-US" sz="2400" dirty="0">
                <a:effectLst/>
                <a:latin typeface="Times New Roman" panose="02020603050405020304" pitchFamily="18" charset="0"/>
                <a:ea typeface="Times New Roman" panose="02020603050405020304" pitchFamily="18" charset="0"/>
              </a:rPr>
              <a:t> transport </a:t>
            </a:r>
            <a:r>
              <a:rPr lang="en-US" sz="2400" dirty="0" err="1">
                <a:effectLst/>
                <a:latin typeface="Times New Roman" panose="02020603050405020304" pitchFamily="18" charset="0"/>
                <a:ea typeface="Times New Roman" panose="02020603050405020304" pitchFamily="18" charset="0"/>
              </a:rPr>
              <a:t>vositalari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harakati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kunning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yorug</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soatlarida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ba’zi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hollarda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esa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to‘shamasiz</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tuproqli</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yo‘llarda</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tashkil</a:t>
            </a:r>
            <a:r>
              <a:rPr lang="en-US" sz="2400" dirty="0">
                <a:effectLst/>
                <a:latin typeface="Times New Roman" panose="02020603050405020304" pitchFamily="18" charset="0"/>
                <a:ea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rPr>
              <a:t>etiladi</a:t>
            </a:r>
            <a:r>
              <a:rPr lang="en-US" sz="2400" dirty="0">
                <a:effectLst/>
                <a:latin typeface="Times New Roman" panose="02020603050405020304" pitchFamily="18" charset="0"/>
                <a:ea typeface="Times New Roman" panose="02020603050405020304" pitchFamily="18" charset="0"/>
              </a:rPr>
              <a:t>.</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432899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39682" y="4578772"/>
            <a:ext cx="8534400" cy="1507067"/>
          </a:xfrm>
        </p:spPr>
        <p:txBody>
          <a:bodyPr/>
          <a:lstStyle/>
          <a:p>
            <a:r>
              <a:rPr lang="en-US"/>
              <a:t>E`tiboringiz uchun rahmat!</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277687" y="447450"/>
            <a:ext cx="6365681" cy="424378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Прямоугольник 2"/>
          <p:cNvSpPr/>
          <p:nvPr/>
        </p:nvSpPr>
        <p:spPr>
          <a:xfrm>
            <a:off x="548640" y="118887"/>
            <a:ext cx="10490662" cy="646331"/>
          </a:xfrm>
          <a:prstGeom prst="rect">
            <a:avLst/>
          </a:prstGeom>
        </p:spPr>
        <p:txBody>
          <a:bodyPr wrap="square">
            <a:spAutoFit/>
          </a:bodyPr>
          <a:lstStyle/>
          <a:p>
            <a:r>
              <a:rPr lang="ru-RU" dirty="0" err="1">
                <a:solidFill>
                  <a:schemeClr val="bg1"/>
                </a:solidFill>
              </a:rPr>
              <a:t>Fewings</a:t>
            </a:r>
            <a:r>
              <a:rPr lang="ru-RU" dirty="0">
                <a:solidFill>
                  <a:schemeClr val="bg1"/>
                </a:solidFill>
              </a:rPr>
              <a:t> N. (</a:t>
            </a:r>
            <a:r>
              <a:rPr lang="ru-RU" dirty="0" err="1">
                <a:solidFill>
                  <a:schemeClr val="bg1"/>
                </a:solidFill>
              </a:rPr>
              <a:t>Published</a:t>
            </a:r>
            <a:r>
              <a:rPr lang="ru-RU" dirty="0">
                <a:solidFill>
                  <a:schemeClr val="bg1"/>
                </a:solidFill>
              </a:rPr>
              <a:t> </a:t>
            </a:r>
            <a:r>
              <a:rPr lang="ru-RU" dirty="0" err="1">
                <a:solidFill>
                  <a:schemeClr val="bg1"/>
                </a:solidFill>
              </a:rPr>
              <a:t>on</a:t>
            </a:r>
            <a:r>
              <a:rPr lang="ru-RU" dirty="0">
                <a:solidFill>
                  <a:schemeClr val="bg1"/>
                </a:solidFill>
              </a:rPr>
              <a:t> </a:t>
            </a:r>
            <a:r>
              <a:rPr lang="ru-RU" dirty="0" err="1">
                <a:solidFill>
                  <a:schemeClr val="bg1"/>
                </a:solidFill>
              </a:rPr>
              <a:t>March</a:t>
            </a:r>
            <a:r>
              <a:rPr lang="ru-RU" dirty="0">
                <a:solidFill>
                  <a:schemeClr val="bg1"/>
                </a:solidFill>
              </a:rPr>
              <a:t> 9, 2018), </a:t>
            </a:r>
            <a:r>
              <a:rPr lang="ru-RU" dirty="0" err="1">
                <a:solidFill>
                  <a:schemeClr val="bg1"/>
                </a:solidFill>
              </a:rPr>
              <a:t>aerial</a:t>
            </a:r>
            <a:r>
              <a:rPr lang="ru-RU" dirty="0">
                <a:solidFill>
                  <a:schemeClr val="bg1"/>
                </a:solidFill>
              </a:rPr>
              <a:t> </a:t>
            </a:r>
            <a:r>
              <a:rPr lang="ru-RU" dirty="0" err="1">
                <a:solidFill>
                  <a:schemeClr val="bg1"/>
                </a:solidFill>
              </a:rPr>
              <a:t>photography</a:t>
            </a:r>
            <a:r>
              <a:rPr lang="ru-RU" dirty="0">
                <a:solidFill>
                  <a:schemeClr val="bg1"/>
                </a:solidFill>
              </a:rPr>
              <a:t> </a:t>
            </a:r>
            <a:r>
              <a:rPr lang="ru-RU" dirty="0" err="1">
                <a:solidFill>
                  <a:schemeClr val="bg1"/>
                </a:solidFill>
              </a:rPr>
              <a:t>of</a:t>
            </a:r>
            <a:r>
              <a:rPr lang="ru-RU" dirty="0">
                <a:solidFill>
                  <a:schemeClr val="bg1"/>
                </a:solidFill>
              </a:rPr>
              <a:t> </a:t>
            </a:r>
            <a:r>
              <a:rPr lang="ru-RU" dirty="0" err="1">
                <a:solidFill>
                  <a:schemeClr val="bg1"/>
                </a:solidFill>
              </a:rPr>
              <a:t>gray</a:t>
            </a:r>
            <a:r>
              <a:rPr lang="ru-RU" dirty="0">
                <a:solidFill>
                  <a:schemeClr val="bg1"/>
                </a:solidFill>
              </a:rPr>
              <a:t> </a:t>
            </a:r>
            <a:r>
              <a:rPr lang="ru-RU" dirty="0" err="1">
                <a:solidFill>
                  <a:schemeClr val="bg1"/>
                </a:solidFill>
              </a:rPr>
              <a:t>concrete</a:t>
            </a:r>
            <a:r>
              <a:rPr lang="ru-RU" dirty="0">
                <a:solidFill>
                  <a:schemeClr val="bg1"/>
                </a:solidFill>
              </a:rPr>
              <a:t> </a:t>
            </a:r>
            <a:r>
              <a:rPr lang="ru-RU" dirty="0" err="1">
                <a:solidFill>
                  <a:schemeClr val="bg1"/>
                </a:solidFill>
              </a:rPr>
              <a:t>roads</a:t>
            </a:r>
            <a:r>
              <a:rPr lang="ru-RU" dirty="0">
                <a:solidFill>
                  <a:schemeClr val="bg1"/>
                </a:solidFill>
              </a:rPr>
              <a:t>. </a:t>
            </a:r>
            <a:r>
              <a:rPr lang="ru-RU" dirty="0" err="1">
                <a:solidFill>
                  <a:schemeClr val="bg1"/>
                </a:solidFill>
              </a:rPr>
              <a:t>Free</a:t>
            </a:r>
            <a:r>
              <a:rPr lang="ru-RU" dirty="0">
                <a:solidFill>
                  <a:schemeClr val="bg1"/>
                </a:solidFill>
              </a:rPr>
              <a:t> </a:t>
            </a:r>
            <a:r>
              <a:rPr lang="ru-RU" dirty="0" err="1">
                <a:solidFill>
                  <a:schemeClr val="bg1"/>
                </a:solidFill>
              </a:rPr>
              <a:t>to</a:t>
            </a:r>
            <a:r>
              <a:rPr lang="ru-RU" dirty="0">
                <a:solidFill>
                  <a:schemeClr val="bg1"/>
                </a:solidFill>
              </a:rPr>
              <a:t> </a:t>
            </a:r>
            <a:r>
              <a:rPr lang="ru-RU" dirty="0" err="1">
                <a:solidFill>
                  <a:schemeClr val="bg1"/>
                </a:solidFill>
              </a:rPr>
              <a:t>use</a:t>
            </a:r>
            <a:r>
              <a:rPr lang="ru-RU" dirty="0">
                <a:solidFill>
                  <a:schemeClr val="bg1"/>
                </a:solidFill>
              </a:rPr>
              <a:t> </a:t>
            </a:r>
            <a:r>
              <a:rPr lang="ru-RU" dirty="0" err="1">
                <a:solidFill>
                  <a:schemeClr val="bg1"/>
                </a:solidFill>
              </a:rPr>
              <a:t>under</a:t>
            </a:r>
            <a:r>
              <a:rPr lang="ru-RU" dirty="0">
                <a:solidFill>
                  <a:schemeClr val="bg1"/>
                </a:solidFill>
              </a:rPr>
              <a:t> </a:t>
            </a:r>
            <a:r>
              <a:rPr lang="ru-RU" dirty="0" err="1">
                <a:solidFill>
                  <a:schemeClr val="bg1"/>
                </a:solidFill>
              </a:rPr>
              <a:t>the</a:t>
            </a:r>
            <a:r>
              <a:rPr lang="ru-RU" dirty="0">
                <a:solidFill>
                  <a:schemeClr val="bg1"/>
                </a:solidFill>
              </a:rPr>
              <a:t> </a:t>
            </a:r>
            <a:r>
              <a:rPr lang="ru-RU" dirty="0" err="1">
                <a:solidFill>
                  <a:schemeClr val="bg1"/>
                </a:solidFill>
              </a:rPr>
              <a:t>Unsplash</a:t>
            </a:r>
            <a:r>
              <a:rPr lang="ru-RU" dirty="0">
                <a:solidFill>
                  <a:schemeClr val="bg1"/>
                </a:solidFill>
              </a:rPr>
              <a:t> </a:t>
            </a:r>
            <a:r>
              <a:rPr lang="ru-RU" dirty="0" err="1">
                <a:solidFill>
                  <a:schemeClr val="bg1"/>
                </a:solidFill>
              </a:rPr>
              <a:t>License</a:t>
            </a:r>
            <a:r>
              <a:rPr lang="ru-RU" dirty="0">
                <a:solidFill>
                  <a:schemeClr val="bg1"/>
                </a:solidFill>
              </a:rPr>
              <a:t>. https://unsplash.com/photos/br9D5K3UTRQ</a:t>
            </a:r>
          </a:p>
        </p:txBody>
      </p:sp>
    </p:spTree>
    <p:extLst>
      <p:ext uri="{BB962C8B-B14F-4D97-AF65-F5344CB8AC3E}">
        <p14:creationId xmlns:p14="http://schemas.microsoft.com/office/powerpoint/2010/main" val="3405967125"/>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101</TotalTime>
  <Words>3467</Words>
  <Application>Microsoft Office PowerPoint</Application>
  <PresentationFormat>Широкоэкранный</PresentationFormat>
  <Paragraphs>92</Paragraphs>
  <Slides>25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25</vt:i4>
      </vt:variant>
    </vt:vector>
  </HeadingPairs>
  <TitlesOfParts>
    <vt:vector size="32" baseType="lpstr">
      <vt:lpstr>Arial</vt:lpstr>
      <vt:lpstr>Century Gothic</vt:lpstr>
      <vt:lpstr>Oswald</vt:lpstr>
      <vt:lpstr>Oswald Light</vt:lpstr>
      <vt:lpstr>Times New Roman</vt:lpstr>
      <vt:lpstr>Wingdings 3</vt:lpstr>
      <vt:lpstr>Сектор</vt:lpstr>
      <vt:lpstr>AVTOMOBILLARDA TASHISH  VA HARAKAT XAVFSIZLIGINI TASHKIL  ETISH ASOSLARI </vt:lpstr>
      <vt:lpstr>Tayanch so`zlar: ortish – tushirishga moslik,  tara, markirovka, mexanizatsiyalashtirish, avtomobilning sig‘dira olish xususiyati, transport-iqtisodiy punktlari.  </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E`tiboringiz uchun rahmat!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AVTOMOBILLARDA TASHISH  VA HARAKAT XAVFSIZLIGINI TASHKIL  ETISH ASOSLARI</dc:title>
  <dc:creator>Pilotech</dc:creator>
  <cp:lastModifiedBy>Admin</cp:lastModifiedBy>
  <cp:revision>17</cp:revision>
  <dcterms:created xsi:type="dcterms:W3CDTF">2023-09-12T00:06:03Z</dcterms:created>
  <dcterms:modified xsi:type="dcterms:W3CDTF">2023-10-03T16:19:45Z</dcterms:modified>
</cp:coreProperties>
</file>