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98" r:id="rId4"/>
    <p:sldId id="299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86" r:id="rId13"/>
    <p:sldId id="279" r:id="rId14"/>
    <p:sldId id="300" r:id="rId15"/>
    <p:sldId id="301" r:id="rId16"/>
    <p:sldId id="305" r:id="rId17"/>
    <p:sldId id="306" r:id="rId18"/>
    <p:sldId id="307" r:id="rId19"/>
    <p:sldId id="308" r:id="rId20"/>
    <p:sldId id="285" r:id="rId2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03.10.2023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18104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03.10.2023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526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03.10.2023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60045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03.10.2023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16145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03.10.2023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19262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03.10.2023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6828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03.10.2023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6264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03.10.2023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75061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03.10.2023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52587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03.10.2023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89448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03.10.2023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68038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03.10.2023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849699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03.10.2023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21512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03.10.2023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660732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03.10.2023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91731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03.10.2023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4219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03.10.2023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08515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C64B73CD-D11E-4D48-9061-8E7F5AFE98AF}" type="datetimeFigureOut">
              <a:rPr lang="ru-RU" smtClean="0"/>
              <a:t>03.10.2023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703664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photos/mVqTumQH-c0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photos/xmWlqeYtcQQ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photos/oGafvInnHlY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photos/oGafvInnHlY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photos/xmWlqeYtcQQ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2074" y="344978"/>
            <a:ext cx="8001000" cy="2148841"/>
          </a:xfrm>
        </p:spPr>
        <p:txBody>
          <a:bodyPr>
            <a:normAutofit fontScale="90000"/>
          </a:bodyPr>
          <a:lstStyle/>
          <a:p>
            <a:pPr lvl="0" defTabSz="914400">
              <a:spcBef>
                <a:spcPts val="0"/>
              </a:spcBef>
            </a:pPr>
            <a:r>
              <a:rPr lang="uz-Cyrl-UZ" sz="4000" b="1" cap="none" dirty="0">
                <a:ln>
                  <a:noFill/>
                </a:ln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AVTOMOBILLARDA TASHISH </a:t>
            </a:r>
            <a:r>
              <a:rPr lang="en-US" sz="4000" b="1" cap="none" dirty="0">
                <a:ln>
                  <a:noFill/>
                </a:ln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 VA HARAKAT XAVFSIZLIGINI TASHKIL  ETISH </a:t>
            </a:r>
            <a:r>
              <a:rPr lang="uz-Cyrl-UZ" sz="4000" b="1" cap="none" dirty="0">
                <a:ln>
                  <a:noFill/>
                </a:ln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ASOSLARI</a:t>
            </a:r>
            <a:br>
              <a:rPr lang="en-US" sz="4000" b="1" cap="none" dirty="0">
                <a:ln>
                  <a:noFill/>
                </a:ln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2074" y="2139757"/>
            <a:ext cx="6400800" cy="1359901"/>
          </a:xfrm>
        </p:spPr>
        <p:txBody>
          <a:bodyPr>
            <a:normAutofit/>
          </a:bodyPr>
          <a:lstStyle/>
          <a:p>
            <a:pPr lvl="0" defTabSz="914400">
              <a:spcBef>
                <a:spcPts val="0"/>
              </a:spcBef>
              <a:spcAft>
                <a:spcPts val="0"/>
              </a:spcAft>
              <a:buClrTx/>
              <a:buSzTx/>
            </a:pP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6 –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Mavzu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: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Avtotransportda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 yuk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tashishning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tasnifi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.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Transportni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tashkil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etish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tamoyillari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.</a:t>
            </a:r>
            <a:endParaRPr lang="ru-RU" sz="2400" dirty="0">
              <a:solidFill>
                <a:prstClr val="white"/>
              </a:solidFill>
              <a:latin typeface="Oswald" pitchFamily="2" charset="-52"/>
              <a:ea typeface="Roboto Condensed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F1E0505-E303-D8ED-6CC0-D70EACE43B47}"/>
              </a:ext>
            </a:extLst>
          </p:cNvPr>
          <p:cNvSpPr txBox="1">
            <a:spLocks/>
          </p:cNvSpPr>
          <p:nvPr/>
        </p:nvSpPr>
        <p:spPr bwMode="gray">
          <a:xfrm>
            <a:off x="313715" y="4119321"/>
            <a:ext cx="380587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fontAlgn="base">
              <a:spcAft>
                <a:spcPct val="0"/>
              </a:spcAft>
              <a:buClr>
                <a:srgbClr val="009FE9"/>
              </a:buClr>
            </a:pPr>
            <a:r>
              <a:rPr lang="en-US" sz="2200" dirty="0">
                <a:solidFill>
                  <a:srgbClr val="FFFF00"/>
                </a:solidFill>
                <a:latin typeface="Oswald Light" pitchFamily="2" charset="-52"/>
                <a:ea typeface="VTB Group Cond Book" panose="020B0506050504020204" pitchFamily="34" charset="77"/>
              </a:rPr>
              <a:t>Prof. </a:t>
            </a:r>
            <a:r>
              <a:rPr lang="en-US" sz="2200" dirty="0" err="1">
                <a:solidFill>
                  <a:srgbClr val="FFFF00"/>
                </a:solidFill>
                <a:latin typeface="Oswald Light" pitchFamily="2" charset="-52"/>
                <a:ea typeface="VTB Group Cond Book" panose="020B0506050504020204" pitchFamily="34" charset="77"/>
              </a:rPr>
              <a:t>Nurdinov</a:t>
            </a:r>
            <a:r>
              <a:rPr lang="en-US" sz="2200" dirty="0">
                <a:solidFill>
                  <a:srgbClr val="FFFF00"/>
                </a:solidFill>
                <a:latin typeface="Oswald Light" pitchFamily="2" charset="-52"/>
                <a:ea typeface="VTB Group Cond Book" panose="020B0506050504020204" pitchFamily="34" charset="77"/>
              </a:rPr>
              <a:t> </a:t>
            </a:r>
            <a:r>
              <a:rPr lang="en-US" sz="2200" dirty="0" err="1">
                <a:solidFill>
                  <a:srgbClr val="FFFF00"/>
                </a:solidFill>
                <a:latin typeface="Oswald Light" pitchFamily="2" charset="-52"/>
                <a:ea typeface="VTB Group Cond Book" panose="020B0506050504020204" pitchFamily="34" charset="77"/>
              </a:rPr>
              <a:t>Murodali</a:t>
            </a:r>
            <a:endParaRPr lang="ru-RU" sz="2200" dirty="0">
              <a:solidFill>
                <a:srgbClr val="FFFF00"/>
              </a:solidFill>
              <a:latin typeface="Oswald Light" pitchFamily="2" charset="-52"/>
              <a:ea typeface="VTB Group Cond Book" panose="020B0506050504020204" pitchFamily="34" charset="77"/>
            </a:endParaRPr>
          </a:p>
        </p:txBody>
      </p:sp>
      <p:sp>
        <p:nvSpPr>
          <p:cNvPr id="5" name="Rounded Rectangle 17">
            <a:extLst>
              <a:ext uri="{FF2B5EF4-FFF2-40B4-BE49-F238E27FC236}">
                <a16:creationId xmlns:a16="http://schemas.microsoft.com/office/drawing/2014/main" id="{6AB33A65-AF4F-1F56-FEAF-DC2BF6049A20}"/>
              </a:ext>
            </a:extLst>
          </p:cNvPr>
          <p:cNvSpPr/>
          <p:nvPr/>
        </p:nvSpPr>
        <p:spPr>
          <a:xfrm>
            <a:off x="313715" y="5217251"/>
            <a:ext cx="3174328" cy="510230"/>
          </a:xfrm>
          <a:prstGeom prst="roundRect">
            <a:avLst/>
          </a:prstGeom>
          <a:solidFill>
            <a:srgbClr val="00369B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228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swald Light" pitchFamily="2" charset="-52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85399D5-B759-F1E3-BA76-36685FD6CB58}"/>
              </a:ext>
            </a:extLst>
          </p:cNvPr>
          <p:cNvSpPr txBox="1">
            <a:spLocks/>
          </p:cNvSpPr>
          <p:nvPr/>
        </p:nvSpPr>
        <p:spPr bwMode="gray">
          <a:xfrm>
            <a:off x="627155" y="5334046"/>
            <a:ext cx="277531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fontAlgn="base">
              <a:spcAft>
                <a:spcPct val="0"/>
              </a:spcAft>
              <a:buClr>
                <a:srgbClr val="009FE9"/>
              </a:buClr>
            </a:pPr>
            <a:r>
              <a:rPr lang="en-US" dirty="0" err="1">
                <a:solidFill>
                  <a:prstClr val="white"/>
                </a:solidFill>
                <a:latin typeface="Oswald Light" pitchFamily="2" charset="-52"/>
                <a:ea typeface="VTB Group Cond Book" panose="020B0506050504020204" pitchFamily="34" charset="77"/>
              </a:rPr>
              <a:t>AndMI</a:t>
            </a:r>
            <a:r>
              <a:rPr lang="en-US" dirty="0">
                <a:solidFill>
                  <a:prstClr val="white"/>
                </a:solidFill>
                <a:latin typeface="Oswald Light" pitchFamily="2" charset="-52"/>
                <a:ea typeface="VTB Group Cond Book" panose="020B0506050504020204" pitchFamily="34" charset="77"/>
              </a:rPr>
              <a:t>   2023-2024</a:t>
            </a:r>
            <a:endParaRPr lang="ru-RU" dirty="0">
              <a:solidFill>
                <a:prstClr val="white"/>
              </a:solidFill>
              <a:latin typeface="Oswald Light" pitchFamily="2" charset="-52"/>
              <a:ea typeface="VTB Group Cond Book" panose="020B0506050504020204" pitchFamily="34" charset="77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63732" y="641929"/>
            <a:ext cx="6028267" cy="6216072"/>
          </a:xfrm>
          <a:prstGeom prst="rtTriangle">
            <a:avLst/>
          </a:prstGeom>
        </p:spPr>
      </p:pic>
      <p:sp>
        <p:nvSpPr>
          <p:cNvPr id="8" name="Прямоугольник 7"/>
          <p:cNvSpPr/>
          <p:nvPr/>
        </p:nvSpPr>
        <p:spPr>
          <a:xfrm rot="18843338">
            <a:off x="3798674" y="2614554"/>
            <a:ext cx="6096000" cy="1200329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>
            <a:spAutoFit/>
          </a:bodyPr>
          <a:lstStyle/>
          <a:p>
            <a:r>
              <a:rPr lang="en-US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 [Organizing vehicle transportation and traffic safety] week6 - Classification of cargo transportation in vehicles. Principles of transport </a:t>
            </a:r>
            <a:r>
              <a:rPr lang="en-US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organization.</a:t>
            </a:r>
            <a:r>
              <a:rPr lang="en-US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f</a:t>
            </a:r>
            <a:endParaRPr lang="ru-RU" dirty="0">
              <a:solidFill>
                <a:prstClr val="white"/>
              </a:solidFill>
              <a:latin typeface="Oswald" pitchFamily="2" charset="-52"/>
              <a:ea typeface="Roboto Condensed" panose="02000000000000000000" pitchFamily="2" charset="0"/>
            </a:endParaRPr>
          </a:p>
          <a:p>
            <a:pPr lvl="0"/>
            <a:endParaRPr lang="en-US" dirty="0">
              <a:solidFill>
                <a:prstClr val="white"/>
              </a:solidFill>
              <a:latin typeface="Oswald" pitchFamily="2" charset="-52"/>
              <a:ea typeface="Roboto Condensed" panose="02000000000000000000" pitchFamily="2" charset="0"/>
              <a:cs typeface="Roboto Condens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64545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6412" y="5350933"/>
            <a:ext cx="8534400" cy="1507067"/>
          </a:xfrm>
        </p:spPr>
        <p:txBody>
          <a:bodyPr>
            <a:noAutofit/>
          </a:bodyPr>
          <a:lstStyle/>
          <a:p>
            <a:pPr hangingPunct="0"/>
            <a:r>
              <a:rPr lang="uz-Cyrl-UZ" sz="2400" b="1" dirty="0"/>
              <a:t>Tayanch so`zlar:</a:t>
            </a:r>
            <a:br>
              <a:rPr lang="ru-RU" sz="2400" dirty="0"/>
            </a:b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ko‘tarish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qobilyati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o‘qli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mashinalari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yuk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ko‘tarish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quvvati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ru-RU" sz="2400" dirty="0"/>
            </a:b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57512" y="620889"/>
            <a:ext cx="8534400" cy="3615267"/>
          </a:xfrm>
        </p:spPr>
        <p:txBody>
          <a:bodyPr>
            <a:normAutofit fontScale="92500" lnSpcReduction="20000"/>
          </a:bodyPr>
          <a:lstStyle/>
          <a:p>
            <a:r>
              <a:rPr lang="en-US" b="1" dirty="0" err="1">
                <a:solidFill>
                  <a:schemeClr val="tx1"/>
                </a:solidFill>
              </a:rPr>
              <a:t>Rеja</a:t>
            </a:r>
            <a:r>
              <a:rPr lang="en-US" b="1" dirty="0">
                <a:solidFill>
                  <a:schemeClr val="tx1"/>
                </a:solidFill>
              </a:rPr>
              <a:t>:</a:t>
            </a:r>
            <a:endParaRPr lang="ru-RU" dirty="0">
              <a:solidFill>
                <a:schemeClr val="tx1"/>
              </a:solidFill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ru-RU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6.1. </a:t>
            </a:r>
            <a:r>
              <a:rPr lang="ru-RU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ru-RU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transportida</a:t>
            </a:r>
            <a:r>
              <a:rPr lang="ru-RU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ru-RU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qobilyati</a:t>
            </a:r>
            <a:endParaRPr lang="ru-RU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ru-RU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6.2. </a:t>
            </a:r>
            <a:r>
              <a:rPr lang="ru-RU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Avtomobillarda</a:t>
            </a:r>
            <a:r>
              <a:rPr lang="ru-RU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passajirlar</a:t>
            </a:r>
            <a:r>
              <a:rPr lang="ru-RU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</a:t>
            </a:r>
            <a:r>
              <a:rPr lang="ru-RU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ru-RU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tasnifi</a:t>
            </a:r>
            <a:r>
              <a:rPr lang="ru-RU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ru-RU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6.3.Tashishni </a:t>
            </a:r>
            <a:r>
              <a:rPr lang="ru-RU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ru-RU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etish</a:t>
            </a:r>
            <a:r>
              <a:rPr lang="ru-RU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tamoyillari</a:t>
            </a:r>
            <a:r>
              <a:rPr lang="ru-RU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ru-RU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6.4</a:t>
            </a:r>
            <a:r>
              <a:rPr lang="en-US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ru-RU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o’z</a:t>
            </a:r>
            <a:r>
              <a:rPr lang="ru-RU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vaqtida</a:t>
            </a:r>
            <a:r>
              <a:rPr lang="ru-RU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sifatli</a:t>
            </a:r>
            <a:r>
              <a:rPr lang="ru-RU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etkazib</a:t>
            </a:r>
            <a:r>
              <a:rPr lang="ru-RU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berish</a:t>
            </a:r>
            <a:r>
              <a:rPr lang="ru-RU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</a:rPr>
              <a:t>6.5.Transport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</a:rPr>
              <a:t>sohasini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</a:rPr>
              <a:t>rivojlantirish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</a:rPr>
              <a:t>bo‘yicha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</a:rPr>
              <a:t>Markaziy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</a:rPr>
              <a:t>Osiyo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</a:rPr>
              <a:t>mamlakatlarida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</a:rPr>
              <a:t>amalga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</a:rPr>
              <a:t>oshirilgan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</a:rPr>
              <a:t>ishlar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</a:rPr>
              <a:t>.</a:t>
            </a:r>
            <a:endParaRPr lang="ru-RU" sz="180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86"/>
          <a:stretch/>
        </p:blipFill>
        <p:spPr>
          <a:xfrm>
            <a:off x="364067" y="368299"/>
            <a:ext cx="2442632" cy="25202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364067" y="4429477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dirty="0" err="1">
                <a:solidFill>
                  <a:schemeClr val="accent6"/>
                </a:solidFill>
              </a:rPr>
              <a:t>Henderson</a:t>
            </a:r>
            <a:r>
              <a:rPr lang="ru-RU" sz="1200" dirty="0">
                <a:solidFill>
                  <a:schemeClr val="accent6"/>
                </a:solidFill>
              </a:rPr>
              <a:t> K. (</a:t>
            </a:r>
            <a:r>
              <a:rPr lang="ru-RU" sz="1200" dirty="0" err="1">
                <a:solidFill>
                  <a:schemeClr val="accent6"/>
                </a:solidFill>
              </a:rPr>
              <a:t>Published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on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November</a:t>
            </a:r>
            <a:r>
              <a:rPr lang="ru-RU" sz="1200" dirty="0">
                <a:solidFill>
                  <a:schemeClr val="accent6"/>
                </a:solidFill>
              </a:rPr>
              <a:t> 5, 2015). </a:t>
            </a:r>
            <a:r>
              <a:rPr lang="ru-RU" sz="1200" dirty="0" err="1">
                <a:solidFill>
                  <a:schemeClr val="accent6"/>
                </a:solidFill>
              </a:rPr>
              <a:t>Pink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Japanese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truck</a:t>
            </a:r>
            <a:r>
              <a:rPr lang="ru-RU" sz="1200" dirty="0">
                <a:solidFill>
                  <a:schemeClr val="accent6"/>
                </a:solidFill>
              </a:rPr>
              <a:t>. </a:t>
            </a:r>
            <a:r>
              <a:rPr lang="ru-RU" sz="1200" dirty="0" err="1">
                <a:solidFill>
                  <a:schemeClr val="accent6"/>
                </a:solidFill>
              </a:rPr>
              <a:t>Free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to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use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under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the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Unsplash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License</a:t>
            </a:r>
            <a:r>
              <a:rPr lang="ru-RU" sz="1200" dirty="0">
                <a:solidFill>
                  <a:schemeClr val="accent6"/>
                </a:solidFill>
              </a:rPr>
              <a:t> https://unsplash.com/photos/Pj6TgpS_Vt4</a:t>
            </a:r>
          </a:p>
        </p:txBody>
      </p:sp>
    </p:spTree>
    <p:extLst>
      <p:ext uri="{BB962C8B-B14F-4D97-AF65-F5344CB8AC3E}">
        <p14:creationId xmlns:p14="http://schemas.microsoft.com/office/powerpoint/2010/main" val="31257613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51FE6EF-B892-4DD2-912A-B49F0220B6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7F3338C-CBC8-4BAC-A070-BDCE763AB4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E0D33D3-0A0C-4017-A97E-0CF503E017DA}"/>
              </a:ext>
            </a:extLst>
          </p:cNvPr>
          <p:cNvSpPr txBox="1"/>
          <p:nvPr/>
        </p:nvSpPr>
        <p:spPr>
          <a:xfrm>
            <a:off x="360727" y="242568"/>
            <a:ext cx="11299970" cy="5751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ru-RU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6.1.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transportida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qobilyati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ru-RU" sz="18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Avtotransport</a:t>
            </a:r>
            <a:r>
              <a:rPr lang="ru-RU" sz="18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vositasining</a:t>
            </a:r>
            <a:r>
              <a:rPr lang="ru-RU" sz="18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</a:t>
            </a:r>
            <a:r>
              <a:rPr lang="ru-RU" sz="18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ko‘tarish</a:t>
            </a:r>
            <a:r>
              <a:rPr lang="ru-RU" sz="18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qobilyati</a:t>
            </a:r>
            <a:r>
              <a:rPr lang="ru-RU" sz="18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og‘irligi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yuklanmagan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og‘irligi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o‘rtasidagi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farqdir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sifatida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mashinasini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tanlayotganda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muhim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parametrlardan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Aytishimiz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mumkinki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tijorat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mashinasini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sotib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olayotganda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qatori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muhim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xususiyatlaridan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mashinasining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ko‘tarish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qobiliyati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ma’lum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vositasining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ma’lum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nominal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massani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mumkinligini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anglatuvchi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xususiyatdir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mo‘ljallangan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mashinasi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massasi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haqida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gapirganda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qobiliyatini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anglatadi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Qattiq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yuzada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harakatlanadigan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sifatida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bo‘lsa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masofani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o‘tish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ruxsat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maksimal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hisoblanadi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Shunday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transport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vositasining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narsalar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qatori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to‘g‘ridan-to‘g‘ri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o‘qlar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soniga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bog‘liq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Xuddi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taqsimlanishini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belgilaydi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navbatida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mashinasining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ma’lum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kirishiga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bevosita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ta’sir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aytganda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mashinasi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qancha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o‘qga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bo‘lsa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u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qoidalari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doirasida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qolganda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shuncha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ko‘p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11791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66E9279-3831-4F77-B971-1CED15BE8F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F1763FC-1C3E-48E2-89E0-51973C0869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47630DA-C61C-4865-B9FF-0E5719E45C64}"/>
              </a:ext>
            </a:extLst>
          </p:cNvPr>
          <p:cNvSpPr txBox="1"/>
          <p:nvPr/>
        </p:nvSpPr>
        <p:spPr>
          <a:xfrm>
            <a:off x="684212" y="508736"/>
            <a:ext cx="10531869" cy="50285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o‘qli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mashinalari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ko‘pincha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qisqa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o‘rta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masofalarga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yo‘naltirish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ishlatiladi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Bu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to‘g‘ridan-to‘g‘ri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mo‘ljallangan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mashinalari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tekis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mashinasi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furgon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samosval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qo‘shimcha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mexanizmlar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agregatlar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aerodrom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kran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manipulyatori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evakuator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jihozlangan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mashinalari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To‘rt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ortiq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o‘qli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mashinalari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ortiq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o‘qli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mashinalari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tariqasida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og‘ir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jumladan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uzoq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masofalarga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kichik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og‘irlikni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uzoq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masofalarga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ko‘pincha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korxona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bo‘lmaydi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uzoq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masofalarga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umumiy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yo‘llardan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ichiga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navbatida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o‘qlarni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“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”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zarurligini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keltirib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chiqaradi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Shu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sababli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o‘qli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poezdlar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vaziyatlarda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qo‘llaniladi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traktor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uchta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yarim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yarim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tirkama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uchta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ko‘tarish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quvvati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mashinalarini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guruhlarga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tonnagcha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6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tonnadan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10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tonnagacha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mashinasini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tanlashda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shuningdek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rusat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o‘qlar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orasidagi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masofaga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bog‘liqligini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yodda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tutish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o‘qlar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qanchalik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yaqin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bo‘lsa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maydoniga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nisbatan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bosimi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shunchalik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katta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21396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2" y="286789"/>
            <a:ext cx="8534400" cy="361526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1200"/>
              </a:spcBef>
            </a:pPr>
            <a:r>
              <a:rPr lang="ru-RU" sz="18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6.2. </a:t>
            </a:r>
            <a:r>
              <a:rPr lang="ru-RU" sz="18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Avtomobillarda</a:t>
            </a:r>
            <a:r>
              <a:rPr lang="ru-RU" sz="18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18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passajirlar</a:t>
            </a:r>
            <a:r>
              <a:rPr lang="ru-RU" sz="18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18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18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</a:t>
            </a:r>
            <a:r>
              <a:rPr lang="ru-RU" sz="18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ru-RU" sz="18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tasnifi</a:t>
            </a:r>
            <a:endParaRPr lang="ru-RU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Bef>
                <a:spcPts val="1200"/>
              </a:spcBef>
            </a:pPr>
            <a:r>
              <a:rPr lang="uz-Cyrl-UZ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Shahar yo`lovchi tashish transportida ekspluatatsion jarayonida  ISUZU avtobusi,  GAZЕL va DAMAS yo`nalishdagi taksilari, NЕKTSIYA, MATIZ, TIKO еngil taksilari faoliyat ko`rsatadi.</a:t>
            </a:r>
            <a:endParaRPr lang="ru-RU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uz-Cyrl-UZ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Ekspluatatsion jarayoni baholash uchun ekspluatatsion tahlil qilish va raqobatbardoshlik darajasi degan ko`rsatkichlardan foydalaniladi.  </a:t>
            </a:r>
            <a:endParaRPr lang="ru-RU" sz="18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877"/>
          <a:stretch/>
        </p:blipFill>
        <p:spPr>
          <a:xfrm>
            <a:off x="0" y="4148903"/>
            <a:ext cx="12192000" cy="270909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729643" y="3641359"/>
            <a:ext cx="872282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Hochgesang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J. (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Published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on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January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14, 2020).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Highway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Free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to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use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under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Unsplash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License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https://unsplash.com/photos/3-y9vq8uoxk</a:t>
            </a:r>
          </a:p>
        </p:txBody>
      </p:sp>
    </p:spTree>
    <p:extLst>
      <p:ext uri="{BB962C8B-B14F-4D97-AF65-F5344CB8AC3E}">
        <p14:creationId xmlns:p14="http://schemas.microsoft.com/office/powerpoint/2010/main" val="26345811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       	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736"/>
          <a:stretch/>
        </p:blipFill>
        <p:spPr>
          <a:xfrm>
            <a:off x="0" y="0"/>
            <a:ext cx="3318933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410373" y="6195367"/>
            <a:ext cx="687185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CHUTTERSNAP.  (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Published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on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May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10, 2017).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Busy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cargo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port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</a:t>
            </a:r>
            <a:endParaRPr lang="en-US" sz="12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Free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to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use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under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Unsplash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License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https://unsplash.com/photos/eqwFWHfQipg</a:t>
            </a:r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59EF71C2-220C-4FAD-B1E2-7686B14F32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CB85607-20C0-4629-8808-9BB150BA3A1B}"/>
              </a:ext>
            </a:extLst>
          </p:cNvPr>
          <p:cNvSpPr txBox="1"/>
          <p:nvPr/>
        </p:nvSpPr>
        <p:spPr>
          <a:xfrm>
            <a:off x="3795639" y="400167"/>
            <a:ext cx="8016059" cy="5444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uz-Cyrl-UZ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Ekspluatatsiyaga tahlil qilish katеgoriyasini kiritishdan maqsad ekspluatatsion faoliyatni talabiga qarab kurashish qudratini yaratishdir. Tadqiqotni ob'еkti sifatida  shaqardagi yo`lovchi avtomobil transportidagi tashish jara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</a:t>
            </a:r>
            <a:r>
              <a:rPr lang="uz-Cyrl-UZ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 olindi. Yo`lovchi tashish transportida tahlil qilish katеgoriyasini tub ma'nosi ekspluatattsion talabning o`zgarishiga  qarab xizmat ko`rsatish imkoniyatini sozlash yoki bunyod qilishdir. Bu ekspluatatsion jarayoni tashkil etuvchi asosiy vositalarni yangilanishi uchun ichki invеstitsiya kiritishni matеvatsiyalash yo`nalishini aniqlash va raqobat muxitini rivojlantirish bilan yo`lovchilar ma'nfaatini ximoyalashni tashkil qilishdir.       .    Shahrida yo`lovchi avtotransportida ekspluatatsion tahlil qilish ko`rsatkichlarini ishlab chiqish bilan aholini transportga bo`lgan talabi qondirildi, mе'yordan ortiq bo`lgan ekspluatatsion qobiliyat ichki yo`lovchilar yurib avtotransportga kеlish masofasi qisqartirishga yo`naltirildi. Shahar avtobusi dotatsiyasiz ishlash va o`z-o`zini moliyalashtirish sharoitiga o`tkazildi.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70803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90"/>
          <a:stretch/>
        </p:blipFill>
        <p:spPr>
          <a:xfrm>
            <a:off x="7763932" y="0"/>
            <a:ext cx="4428067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910946" y="501272"/>
            <a:ext cx="39845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err="1"/>
              <a:t>Abreu</a:t>
            </a:r>
            <a:r>
              <a:rPr lang="ru-RU" sz="1200" dirty="0"/>
              <a:t> R. (</a:t>
            </a:r>
            <a:r>
              <a:rPr lang="ru-RU" sz="1200" dirty="0" err="1"/>
              <a:t>Published</a:t>
            </a:r>
            <a:r>
              <a:rPr lang="ru-RU" sz="1200" dirty="0"/>
              <a:t> </a:t>
            </a:r>
            <a:r>
              <a:rPr lang="ru-RU" sz="1200" dirty="0" err="1"/>
              <a:t>on</a:t>
            </a:r>
            <a:r>
              <a:rPr lang="ru-RU" sz="1200" dirty="0"/>
              <a:t> </a:t>
            </a:r>
            <a:r>
              <a:rPr lang="ru-RU" sz="1200" dirty="0" err="1"/>
              <a:t>February</a:t>
            </a:r>
            <a:r>
              <a:rPr lang="ru-RU" sz="1200" dirty="0"/>
              <a:t> 19, 2018). </a:t>
            </a:r>
            <a:r>
              <a:rPr lang="ru-RU" sz="1200" dirty="0" err="1"/>
              <a:t>truck</a:t>
            </a:r>
            <a:r>
              <a:rPr lang="ru-RU" sz="1200" dirty="0"/>
              <a:t> </a:t>
            </a:r>
            <a:r>
              <a:rPr lang="ru-RU" sz="1200" dirty="0" err="1"/>
              <a:t>in</a:t>
            </a:r>
            <a:r>
              <a:rPr lang="ru-RU" sz="1200" dirty="0"/>
              <a:t> </a:t>
            </a:r>
            <a:r>
              <a:rPr lang="ru-RU" sz="1200" dirty="0" err="1"/>
              <a:t>between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mountains</a:t>
            </a:r>
            <a:r>
              <a:rPr lang="ru-RU" sz="1200" dirty="0"/>
              <a:t>. </a:t>
            </a:r>
            <a:r>
              <a:rPr lang="ru-RU" sz="1200" dirty="0" err="1"/>
              <a:t>Free</a:t>
            </a:r>
            <a:r>
              <a:rPr lang="ru-RU" sz="1200" dirty="0"/>
              <a:t> </a:t>
            </a:r>
            <a:r>
              <a:rPr lang="ru-RU" sz="1200" dirty="0" err="1"/>
              <a:t>to</a:t>
            </a:r>
            <a:r>
              <a:rPr lang="ru-RU" sz="1200" dirty="0"/>
              <a:t> </a:t>
            </a:r>
            <a:r>
              <a:rPr lang="ru-RU" sz="1200" dirty="0" err="1"/>
              <a:t>use</a:t>
            </a:r>
            <a:r>
              <a:rPr lang="ru-RU" sz="1200" dirty="0"/>
              <a:t> </a:t>
            </a:r>
            <a:r>
              <a:rPr lang="ru-RU" sz="1200" dirty="0" err="1"/>
              <a:t>under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Unsplash</a:t>
            </a:r>
            <a:r>
              <a:rPr lang="ru-RU" sz="1200" dirty="0"/>
              <a:t> </a:t>
            </a:r>
            <a:r>
              <a:rPr lang="ru-RU" sz="1200" dirty="0" err="1"/>
              <a:t>License</a:t>
            </a:r>
            <a:r>
              <a:rPr lang="ru-RU" sz="1200" dirty="0"/>
              <a:t>. https://unsplash.com/photos/lq9PxpwDZUk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28B779C-04CF-43FA-810B-4134F4F26F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3EACCB8-6B4C-48A8-A4EA-252DFCCE1E76}"/>
              </a:ext>
            </a:extLst>
          </p:cNvPr>
          <p:cNvSpPr txBox="1"/>
          <p:nvPr/>
        </p:nvSpPr>
        <p:spPr>
          <a:xfrm>
            <a:off x="914400" y="422568"/>
            <a:ext cx="6107184" cy="60128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uz-Cyrl-UZ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Sha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uz-Cyrl-UZ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 yo`lovchi tashish transportining ekspluatatsion tahlil qilish dеb sutkaning barcha soatlarida yo`lovchilarni talabini qondira olish qobiliyatini shakillantirish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uz-Cyrl-UZ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olatiga aytiladi. Buning uchun Andijon sha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uz-Cyrl-UZ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rida  yo`lochilarga avtobus, marshrut taksi, еngil taksi  turlari bilan xizmat ko`rsatiladi. Barcha tansport turli mulkchilikdagi avtotransportlar bo`lib ular orasida erkin raqobat muxiti yaratildi, tashish turlari orasidagi tariflar  chеgaralanildi. 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uz-Cyrl-UZ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Shahar yo`lovchi tashish transportining ekspluatatsion tahlil qilish ko`rsatkichlariga: tashish tеzligini yuqoriligi; avtotransportning shinamliligi; narxni qulayliligi; mulkning turlari bo`yicha:masuliyati chеklangan jamiyat, ijara, indvidual xususiy; tashish xavfsizligi darajasi; yo`lovchi tashish transporti intеrvalining qisqaligi;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62713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094" y="3098598"/>
            <a:ext cx="5652349" cy="37594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565265" y="5461152"/>
            <a:ext cx="26212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Le J</a:t>
            </a:r>
            <a:r>
              <a:rPr lang="ru-RU" sz="1200" dirty="0"/>
              <a:t>. (</a:t>
            </a:r>
            <a:r>
              <a:rPr lang="ru-RU" sz="1200" dirty="0" err="1"/>
              <a:t>Published</a:t>
            </a:r>
            <a:r>
              <a:rPr lang="ru-RU" sz="1200" dirty="0"/>
              <a:t> </a:t>
            </a:r>
            <a:r>
              <a:rPr lang="ru-RU" sz="1200" dirty="0" err="1"/>
              <a:t>on</a:t>
            </a:r>
            <a:r>
              <a:rPr lang="ru-RU" sz="1200" dirty="0"/>
              <a:t> </a:t>
            </a:r>
            <a:r>
              <a:rPr lang="ru-RU" sz="1200" dirty="0" err="1"/>
              <a:t>June</a:t>
            </a:r>
            <a:r>
              <a:rPr lang="ru-RU" sz="1200" dirty="0"/>
              <a:t> 10, 2020). </a:t>
            </a:r>
            <a:r>
              <a:rPr lang="ru-RU" sz="1200" dirty="0" err="1"/>
              <a:t>Truck</a:t>
            </a:r>
            <a:r>
              <a:rPr lang="ru-RU" sz="1200" dirty="0"/>
              <a:t> </a:t>
            </a:r>
            <a:r>
              <a:rPr lang="ru-RU" sz="1200" dirty="0" err="1"/>
              <a:t>driving</a:t>
            </a:r>
            <a:r>
              <a:rPr lang="ru-RU" sz="1200" dirty="0"/>
              <a:t> </a:t>
            </a:r>
            <a:r>
              <a:rPr lang="ru-RU" sz="1200" dirty="0" err="1"/>
              <a:t>on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road</a:t>
            </a:r>
            <a:r>
              <a:rPr lang="ru-RU" sz="1200" dirty="0"/>
              <a:t>. </a:t>
            </a:r>
            <a:r>
              <a:rPr lang="ru-RU" sz="1200" dirty="0" err="1"/>
              <a:t>Free</a:t>
            </a:r>
            <a:r>
              <a:rPr lang="ru-RU" sz="1200" dirty="0"/>
              <a:t> </a:t>
            </a:r>
            <a:r>
              <a:rPr lang="ru-RU" sz="1200" dirty="0" err="1"/>
              <a:t>to</a:t>
            </a:r>
            <a:r>
              <a:rPr lang="ru-RU" sz="1200" dirty="0"/>
              <a:t> </a:t>
            </a:r>
            <a:r>
              <a:rPr lang="ru-RU" sz="1200" dirty="0" err="1"/>
              <a:t>use</a:t>
            </a:r>
            <a:r>
              <a:rPr lang="ru-RU" sz="1200" dirty="0"/>
              <a:t> </a:t>
            </a:r>
            <a:r>
              <a:rPr lang="ru-RU" sz="1200" dirty="0" err="1"/>
              <a:t>under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Unsplash</a:t>
            </a:r>
            <a:r>
              <a:rPr lang="ru-RU" sz="1200" dirty="0"/>
              <a:t> </a:t>
            </a:r>
            <a:r>
              <a:rPr lang="ru-RU" sz="1200" dirty="0" err="1"/>
              <a:t>License</a:t>
            </a:r>
            <a:r>
              <a:rPr lang="en-US" sz="1200" dirty="0"/>
              <a:t>.</a:t>
            </a:r>
            <a:r>
              <a:rPr lang="ru-RU" sz="1200" dirty="0"/>
              <a:t> </a:t>
            </a:r>
            <a:r>
              <a:rPr lang="ru-RU" sz="1200" dirty="0">
                <a:hlinkClick r:id="rId3"/>
              </a:rPr>
              <a:t>https://unsplash.com/photos/mVqTumQH-c0</a:t>
            </a:r>
            <a:r>
              <a:rPr lang="en-US" sz="1200" dirty="0"/>
              <a:t> </a:t>
            </a:r>
            <a:endParaRPr lang="ru-RU" sz="1200" dirty="0"/>
          </a:p>
        </p:txBody>
      </p:sp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3E8E1804-6946-4510-A3B3-C880579859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922FD0F-1E6F-4A08-A365-1A0B337A055D}"/>
              </a:ext>
            </a:extLst>
          </p:cNvPr>
          <p:cNvSpPr txBox="1"/>
          <p:nvPr/>
        </p:nvSpPr>
        <p:spPr>
          <a:xfrm>
            <a:off x="684212" y="145911"/>
            <a:ext cx="10984874" cy="28433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uz-Cyrl-UZ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Asosiy yonilg’i mеtan gazi  va bеnzin hisoblanadi. 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Bef>
                <a:spcPts val="1200"/>
              </a:spcBef>
            </a:pP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hajmiga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ko’ra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tashishni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etishning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quydagi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tamoillari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bo’lishi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juda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ko’p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hajimdagi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nisbiy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ko’p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miqdorda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kam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miqdorli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yg’ib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Bef>
                <a:spcPts val="1200"/>
              </a:spcBef>
            </a:pP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juda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ko’p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hajimda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tashishda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ko’p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miqdorda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tushiniladi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tashislar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oqimining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tuzilishi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miqdori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yo’nalishining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barqarorligi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xarakterlidir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tashislarda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iloji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boricha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turdagi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unumi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transport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vositalarini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ishlatish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maqsadga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muvofiq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41320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121"/>
          <a:stretch/>
        </p:blipFill>
        <p:spPr>
          <a:xfrm>
            <a:off x="0" y="0"/>
            <a:ext cx="12192000" cy="229431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41070" y="2421326"/>
            <a:ext cx="116461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Wang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C. (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Published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on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July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23, 2018).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Central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Hong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Kong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Free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to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use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under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Unsplash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License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https://unsplash.com/photos/3ttFTqPQs5A</a:t>
            </a:r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879A1FDB-BBCE-48B4-A4C8-2FF5F43B8D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A6AB3BA-40BA-4551-915A-7212CC574234}"/>
              </a:ext>
            </a:extLst>
          </p:cNvPr>
          <p:cNvSpPr txBox="1"/>
          <p:nvPr/>
        </p:nvSpPr>
        <p:spPr>
          <a:xfrm>
            <a:off x="684212" y="2493433"/>
            <a:ext cx="10666093" cy="42165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just">
              <a:spcBef>
                <a:spcPts val="1200"/>
              </a:spcBef>
            </a:pP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turdagi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nisbiy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ko’p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miqdorda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tashishda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moddelli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transport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vositalaridan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foydalaniladi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tashishlar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ortish-tushirish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joylarining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tez-tez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o’zgarib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turishi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oqimlarining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o’zgaruvchanligi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xarakterlidir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spcBef>
                <a:spcPts val="1200"/>
              </a:spcBef>
            </a:pP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Kam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miqdorli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tashishda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jo’natuvchilar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qiluvchilarning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mayda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hajimdagi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tashiladi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aholining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maishiy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ehtiyojlari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qondiriladi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tashishlar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transport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vositalarida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paytning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o’zida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necha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tashilishi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ba’zida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ortish-tushirish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joylari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joydaligi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xarakterlidir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spcBef>
                <a:spcPts val="1200"/>
              </a:spcBef>
            </a:pPr>
            <a:r>
              <a:rPr lang="ru-RU" sz="2000" dirty="0" err="1">
                <a:latin typeface="Times New Roman" panose="02020603050405020304" pitchFamily="18" charset="0"/>
              </a:rPr>
              <a:t>Tashkiliy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jihatdan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yuklar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yumum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foydalanish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avtotransportida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va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boshqarmalarga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tegishli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avtotransportda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tashishga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bo’linadi</a:t>
            </a:r>
            <a:r>
              <a:rPr lang="ru-RU" sz="2000" dirty="0">
                <a:latin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</a:rPr>
              <a:t>Birinchi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turdagi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tashishlar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sanoat</a:t>
            </a:r>
            <a:r>
              <a:rPr lang="ru-RU" sz="2000" dirty="0">
                <a:latin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</a:rPr>
              <a:t>qishloq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xo’jaligi</a:t>
            </a:r>
            <a:r>
              <a:rPr lang="ru-RU" sz="2000" dirty="0">
                <a:latin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</a:rPr>
              <a:t>qurilish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savdo-sotiq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sahalarida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hamda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kommunal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xo’jalik,aholining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maishiy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xizmati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talabalarini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qondirishga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qaratilgandir</a:t>
            </a:r>
            <a:r>
              <a:rPr lang="ru-RU" sz="2000" dirty="0">
                <a:latin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</a:rPr>
              <a:t>Ikkinchi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turdagi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tashishlar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esa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xalq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xo’jaligining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aniq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bir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boshqarmasining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yuk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</a:rPr>
              <a:t>tashish</a:t>
            </a:r>
            <a:r>
              <a:rPr lang="ru-RU" sz="2000" dirty="0">
                <a:latin typeface="Times New Roman" panose="02020603050405020304" pitchFamily="18" charset="0"/>
              </a:rPr>
              <a:t> </a:t>
            </a:r>
          </a:p>
          <a:p>
            <a:pPr indent="449580" algn="just">
              <a:spcBef>
                <a:spcPts val="1200"/>
              </a:spcBef>
            </a:pP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67291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31" r="22424"/>
          <a:stretch/>
        </p:blipFill>
        <p:spPr>
          <a:xfrm>
            <a:off x="-30275" y="0"/>
            <a:ext cx="4943098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21179" y="6000726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dirty="0" err="1"/>
              <a:t>Khalfalli</a:t>
            </a:r>
            <a:r>
              <a:rPr lang="ru-RU" sz="1200" dirty="0"/>
              <a:t> Y. (</a:t>
            </a:r>
            <a:r>
              <a:rPr lang="ru-RU" sz="1200" dirty="0" err="1"/>
              <a:t>Published</a:t>
            </a:r>
            <a:r>
              <a:rPr lang="ru-RU" sz="1200" dirty="0"/>
              <a:t> </a:t>
            </a:r>
            <a:r>
              <a:rPr lang="ru-RU" sz="1200" dirty="0" err="1"/>
              <a:t>on</a:t>
            </a:r>
            <a:r>
              <a:rPr lang="ru-RU" sz="1200" dirty="0"/>
              <a:t> </a:t>
            </a:r>
            <a:r>
              <a:rPr lang="ru-RU" sz="1200" dirty="0" err="1"/>
              <a:t>April</a:t>
            </a:r>
            <a:r>
              <a:rPr lang="ru-RU" sz="1200" dirty="0"/>
              <a:t> 14, 2020). </a:t>
            </a:r>
            <a:r>
              <a:rPr lang="ru-RU" sz="1200" dirty="0" err="1"/>
              <a:t>Truck</a:t>
            </a:r>
            <a:r>
              <a:rPr lang="ru-RU" sz="1200" dirty="0"/>
              <a:t>. </a:t>
            </a:r>
            <a:endParaRPr lang="en-US" sz="1200" dirty="0"/>
          </a:p>
          <a:p>
            <a:r>
              <a:rPr lang="ru-RU" sz="1200" dirty="0" err="1"/>
              <a:t>Free</a:t>
            </a:r>
            <a:r>
              <a:rPr lang="ru-RU" sz="1200" dirty="0"/>
              <a:t> </a:t>
            </a:r>
            <a:r>
              <a:rPr lang="ru-RU" sz="1200" dirty="0" err="1"/>
              <a:t>to</a:t>
            </a:r>
            <a:r>
              <a:rPr lang="ru-RU" sz="1200" dirty="0"/>
              <a:t> </a:t>
            </a:r>
            <a:r>
              <a:rPr lang="ru-RU" sz="1200" dirty="0" err="1"/>
              <a:t>use</a:t>
            </a:r>
            <a:r>
              <a:rPr lang="ru-RU" sz="1200" dirty="0"/>
              <a:t> </a:t>
            </a:r>
            <a:r>
              <a:rPr lang="ru-RU" sz="1200" dirty="0" err="1"/>
              <a:t>under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Unsplash</a:t>
            </a:r>
            <a:r>
              <a:rPr lang="ru-RU" sz="1200" dirty="0"/>
              <a:t> </a:t>
            </a:r>
            <a:r>
              <a:rPr lang="ru-RU" sz="1200" dirty="0" err="1"/>
              <a:t>License</a:t>
            </a:r>
            <a:r>
              <a:rPr lang="ru-RU" sz="1200" dirty="0"/>
              <a:t> </a:t>
            </a:r>
            <a:r>
              <a:rPr lang="ru-RU" sz="1200" dirty="0">
                <a:hlinkClick r:id="rId3"/>
              </a:rPr>
              <a:t>https://unsplash.com/photos/xmWlqeYtcQQ</a:t>
            </a:r>
            <a:r>
              <a:rPr lang="en-US" sz="1200" dirty="0"/>
              <a:t> </a:t>
            </a:r>
            <a:endParaRPr lang="ru-RU" sz="1200" dirty="0"/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4DE3AB53-76B2-4895-BE57-ACE6DA0335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8F2E2A2-32BD-47C2-B146-4911EBFC1BED}"/>
              </a:ext>
            </a:extLst>
          </p:cNvPr>
          <p:cNvSpPr txBox="1"/>
          <p:nvPr/>
        </p:nvSpPr>
        <p:spPr>
          <a:xfrm>
            <a:off x="5553512" y="137586"/>
            <a:ext cx="6123962" cy="65828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1200"/>
              </a:spcBef>
            </a:pPr>
            <a:r>
              <a:rPr lang="ru-RU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6.3.Tashishni </a:t>
            </a:r>
            <a:r>
              <a:rPr lang="ru-RU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ru-RU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etish</a:t>
            </a:r>
            <a:r>
              <a:rPr lang="ru-RU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tamoyillari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Bef>
                <a:spcPts val="1200"/>
              </a:spcBef>
            </a:pP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Tashishni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etishda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maromdagi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o’z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vaqtida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bajarilishiga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yuklarning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miqdori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sifatli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saqlanishiga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materiallar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pul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xarajatlari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eng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kam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bo’lishiga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darajali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tejamkorlik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tannarxi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eng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arzon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bo’lishga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etiborni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jalb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etish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lozim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Belgilangan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miqdordagi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hajmini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bajarish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zarur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bo’lgan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transport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vositalari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qurilmalar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minimal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miqdorda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unimdorligi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maksimal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bo’lishini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ta’minlash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Bef>
                <a:spcPts val="1200"/>
              </a:spcBef>
            </a:pP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tashishni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oqilona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eish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o’z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vaqtida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chiqilgan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belgilangan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reja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zarur.Bunday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rejani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chiqiga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aloqador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mijozlar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keng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jalb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etilishi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zarur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transport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vositalarining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liniyadagi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me’yorli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bo’lishiga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ortish-tushirish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operatsiyalari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o’z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vaqtida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bjarilishiga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erishish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lozim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2013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1289" y="3562304"/>
            <a:ext cx="4529638" cy="33571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135572" y="5240865"/>
            <a:ext cx="307016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Meissner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J. (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Published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on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July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28, 2020).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Outer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Harbor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Hamburg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Germany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Free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to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use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under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Unsplash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License</a:t>
            </a:r>
            <a:r>
              <a:rPr lang="en-US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  <a:hlinkClick r:id="rId3"/>
              </a:rPr>
              <a:t>https://unsplash.com/photos/oGafvInnHlY</a:t>
            </a:r>
            <a:r>
              <a:rPr lang="en-US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endParaRPr lang="ru-RU" sz="1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97CA76AF-F673-4CF4-BB82-EBA48F8063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F7BB181-6BAB-467D-8B03-4C670E092F12}"/>
              </a:ext>
            </a:extLst>
          </p:cNvPr>
          <p:cNvSpPr txBox="1"/>
          <p:nvPr/>
        </p:nvSpPr>
        <p:spPr>
          <a:xfrm>
            <a:off x="1023458" y="397883"/>
            <a:ext cx="1048433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Avtotransport</a:t>
            </a:r>
            <a: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saroyi</a:t>
            </a:r>
            <a: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mijozlarning</a:t>
            </a:r>
            <a: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o’zaro</a:t>
            </a:r>
            <a: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munosabatlari</a:t>
            </a:r>
            <a: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belgilangan</a:t>
            </a:r>
            <a: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topshiriqni</a:t>
            </a:r>
            <a: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bajarishda</a:t>
            </a:r>
            <a: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o’zaro</a:t>
            </a:r>
            <a: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manfatdorlik</a:t>
            </a:r>
            <a: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mativatsiya</a:t>
            </a:r>
            <a: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asosida</a:t>
            </a:r>
            <a: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belgilangan</a:t>
            </a:r>
            <a: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tarif</a:t>
            </a:r>
            <a: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asosida</a:t>
            </a:r>
            <a: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bo’lishini</a:t>
            </a:r>
            <a: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ta’minlash</a:t>
            </a:r>
            <a: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</a:t>
            </a:r>
            <a: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oshirishda</a:t>
            </a:r>
            <a: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muayyan</a:t>
            </a:r>
            <a: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sharnoma</a:t>
            </a:r>
            <a: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ayrim</a:t>
            </a:r>
            <a: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kelishuvlarga</a:t>
            </a:r>
            <a: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tayanish</a:t>
            </a:r>
            <a: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Demak</a:t>
            </a:r>
            <a: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</a:t>
            </a:r>
            <a: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vа</a:t>
            </a:r>
            <a: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</a:t>
            </a:r>
            <a:r>
              <a:rPr lang="uz-Cyrl-UZ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</a:t>
            </a:r>
            <a:r>
              <a:rPr lang="ru-R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lоvchi</a:t>
            </a:r>
            <a: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tаshish</a:t>
            </a:r>
            <a: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tаriflаrini</a:t>
            </a:r>
            <a: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shakillanishi</a:t>
            </a:r>
            <a: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quydagi</a:t>
            </a:r>
            <a: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ketma-ketlik</a:t>
            </a:r>
            <a: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asosidagi</a:t>
            </a:r>
            <a: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muolajadan</a:t>
            </a:r>
            <a: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ru-RU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topadi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5596951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6" y="617768"/>
            <a:ext cx="4529638" cy="33571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135572" y="5240865"/>
            <a:ext cx="307016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Meissner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J. (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Published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on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July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28, 2020).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Outer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Harbor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Hamburg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Germany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Free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to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use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under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Unsplash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License</a:t>
            </a:r>
            <a:r>
              <a:rPr lang="en-US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  <a:hlinkClick r:id="rId3"/>
              </a:rPr>
              <a:t>https://unsplash.com/photos/oGafvInnHlY</a:t>
            </a:r>
            <a:r>
              <a:rPr lang="en-US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endParaRPr lang="ru-RU" sz="1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3E895207-AA3C-46D4-9DA9-71198087D0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817A269-D22A-4111-A53F-28E1AD54FE10}"/>
              </a:ext>
            </a:extLst>
          </p:cNvPr>
          <p:cNvSpPr txBox="1"/>
          <p:nvPr/>
        </p:nvSpPr>
        <p:spPr>
          <a:xfrm>
            <a:off x="5645791" y="345335"/>
            <a:ext cx="6107184" cy="6167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1200"/>
              </a:spcBef>
            </a:pPr>
            <a:r>
              <a:rPr lang="ru-RU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6.4 </a:t>
            </a:r>
            <a:r>
              <a:rPr lang="ru-RU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ru-RU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o’z</a:t>
            </a:r>
            <a:r>
              <a:rPr lang="ru-RU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vaqtida</a:t>
            </a:r>
            <a:r>
              <a:rPr lang="ru-RU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sifatli</a:t>
            </a:r>
            <a:r>
              <a:rPr lang="ru-RU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etkazib</a:t>
            </a:r>
            <a:r>
              <a:rPr lang="ru-RU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berish</a:t>
            </a:r>
            <a:r>
              <a:rPr lang="ru-RU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Bef>
                <a:spcPts val="1200"/>
              </a:spcBef>
            </a:pP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o’z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vaqtida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etkazib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berish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mijozlarni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yuklarini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jo’natishga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etishga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bo’lgan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talablarni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o’z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vaqtida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qondirish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chambarchas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bog’lik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Masalan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,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sabzavot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mahsulotlarini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saqlash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joylariga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joylarga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yilning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muayyan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faslida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bajariladi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shartni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bajarmaslikin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buzilishiga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keladi.Tashishni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o’z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vaqtida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bajarish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shartnoma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rejada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ko’zda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tutiladi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Bef>
                <a:spcPts val="1200"/>
              </a:spcBef>
            </a:pP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Tashishni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o’z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vaqtida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bajarish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xarakteri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bog’liq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bo’lib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u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amalda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jo’natish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joyidan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etkazib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berish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joyigacha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sariflangan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muayyan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aniqlanadi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vaqtda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jo’natish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joyidagi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ortishni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kutish,va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tushrish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joyidagi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egasiga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topsirishgacha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bo’lgan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kutish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vaqtlari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ham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nazarda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tutildi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24315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3588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255095" y="6078974"/>
            <a:ext cx="6795450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 err="1"/>
              <a:t>Ruiter</a:t>
            </a:r>
            <a:r>
              <a:rPr lang="en-US" sz="1050" dirty="0"/>
              <a:t> C. (Published on March 22, 2021). Sunset on Semi Truck. Free to use under the </a:t>
            </a:r>
            <a:r>
              <a:rPr lang="en-US" sz="1050" dirty="0" err="1"/>
              <a:t>Unsplash</a:t>
            </a:r>
            <a:r>
              <a:rPr lang="en-US" sz="1050" dirty="0"/>
              <a:t> License. </a:t>
            </a:r>
          </a:p>
          <a:p>
            <a:r>
              <a:rPr lang="en-US" sz="1050" dirty="0"/>
              <a:t>https://unsplash.com/photos/EmEQ6kK_5P0</a:t>
            </a:r>
            <a:endParaRPr lang="ru-RU" sz="1050" dirty="0"/>
          </a:p>
        </p:txBody>
      </p:sp>
      <p:sp>
        <p:nvSpPr>
          <p:cNvPr id="9" name="Заголовок 8">
            <a:extLst>
              <a:ext uri="{FF2B5EF4-FFF2-40B4-BE49-F238E27FC236}">
                <a16:creationId xmlns:a16="http://schemas.microsoft.com/office/drawing/2014/main" id="{092E4C61-F432-4BF5-B619-B87A1F7744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0FDEAD7-078F-4E65-B0F7-F2B54BC867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75C6E5C-119B-41B4-AED4-29ED538BC8AD}"/>
              </a:ext>
            </a:extLst>
          </p:cNvPr>
          <p:cNvSpPr txBox="1"/>
          <p:nvPr/>
        </p:nvSpPr>
        <p:spPr>
          <a:xfrm>
            <a:off x="5092118" y="289773"/>
            <a:ext cx="6660858" cy="4653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Bef>
                <a:spcPts val="1200"/>
              </a:spcBef>
            </a:pP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o’z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egalarin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buziltirmasdan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zahmat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etkazmay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miqdorran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kamaytirilmay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etkazilishi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lozim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Avtotransport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korxonalari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jaryonida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to’la-to’kis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sifatini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pasaytirmay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tashib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berishga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to’la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javob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beradilar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Agar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qisman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to’la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miqdorda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yo’qotilsa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sifati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buzilsa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egasiga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topshirishda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tegishli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dalolatnoma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tuziladi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Bunda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avtotransport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korxonalari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mijozga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etkazilgan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zararni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to’liq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qoplashi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lozim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jarima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miqdori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tavar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bahosini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kamayishi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kamomad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miqdorida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ammo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tovarning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hujjatida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ko’rsatilgan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narxidan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baland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bo’lmasligi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250039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61EE56A-2339-463F-BFDB-5123BC1A2A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1807115-FA89-4901-994E-0A6F86D202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52658" y="1449198"/>
            <a:ext cx="10555129" cy="5110993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Ma‘lumotlarga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Markaziy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Osiyo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mamlakatlari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temir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yo‘llarining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uzunligi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22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kilometrga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tengdir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Qozog‘iston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yirik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ko‘p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foydalaniladigan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temir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yo‘llar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tizimiga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hissasiga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mintaqadagi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temir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yo‘llarning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66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foizi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barcha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yuk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tashishlarning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84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foizi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to‘g‘ri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keladi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Mintaqadagi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temir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yo‘llarning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qariyb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18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foizi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O‘zbekiston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hududidan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o‘tadi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barcha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tashishlarning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qariyb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11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foizi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mamlakatimiz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hissasiga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to‘g‘ri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keladi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Turkmaniston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taxminan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12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foiz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mintaqaviy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temir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yo‘llarga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egalik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barcha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tashish-larning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4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foizini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ta‘minlaydi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1993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yilda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Belgiya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poytaxti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Bryussel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shaxrida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Ozarbayjon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Armaniston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Gruziya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Qozog‘iston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Qirg‘iziston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Tojikiston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Turkmaniston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O‘zbekiston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davlatlari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ishtirokida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Bryussel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deklaratsiyasi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qilingan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Mazkur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xujjat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Yevropadan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Qora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dengiz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Kavkaz,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Kaspiy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dengizi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o‘tib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Markaziy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Osiyo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mamlakatlariga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transport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yo‘lagini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rivojlantirish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maqsadida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Yevropa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Ittifoqi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tomonidan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moliyalashtiriladigan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TRASEKA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ko‘mak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mintaqalararo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dasturining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oshirilishini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boshlab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bergan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971C3BF-3330-44C4-8B0A-75B6A2E07DA3}"/>
              </a:ext>
            </a:extLst>
          </p:cNvPr>
          <p:cNvSpPr txBox="1"/>
          <p:nvPr/>
        </p:nvSpPr>
        <p:spPr>
          <a:xfrm>
            <a:off x="1208014" y="62749"/>
            <a:ext cx="9328557" cy="11339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ts val="1200"/>
              </a:spcBef>
            </a:pP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6.5.Transport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</a:rPr>
              <a:t>sohasini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</a:rPr>
              <a:t>rivojlantirish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</a:rPr>
              <a:t>bo‘yicha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</a:rPr>
              <a:t>Markaziy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</a:rPr>
              <a:t>Osiyo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</a:rPr>
              <a:t>mamlakatlarida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</a:rPr>
              <a:t>amalga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</a:rPr>
              <a:t>oshirilgan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</a:rPr>
              <a:t>ishlar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.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69161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2517F5-7C35-4FA8-BC4E-6F1A3092AE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E8A122E-93CA-4F7D-9180-5846AD5D10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8B43DB3-12CA-4786-94C3-6E2F666E1A09}"/>
              </a:ext>
            </a:extLst>
          </p:cNvPr>
          <p:cNvSpPr txBox="1"/>
          <p:nvPr/>
        </p:nvSpPr>
        <p:spPr>
          <a:xfrm>
            <a:off x="425042" y="1010078"/>
            <a:ext cx="11341915" cy="4653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1996-yilda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Markaziy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Osiyo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mamlakatlaridan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Eron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Turkiya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hududlari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dunyo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bozoriga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imkonini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beradigan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yangi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Transosiyo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yo‘lagi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–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Texron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Seraxs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Mashhad temir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ochilgan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So‘nggi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yillarda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Markaziy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Osiyoda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o‘zaro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ishonch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do‘stona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muhit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sharoitida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transport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loyihalarini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ro‘yobga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amaliy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choralar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ko‘rilmoqda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O‘zbekistonni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xorijiy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mamlakatlarning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 Frankfurt,  Milan,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Bryussel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Vena,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Saragosa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 Oslo,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Bazel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Dubay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Tehron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SHanxay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kabi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yirik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logistika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markazlari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bog‘laydigan―Navoiy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xalqaro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intermodal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logistika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markazi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faoliyati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jadal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rivojlanmoqda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2016-yil 22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iyun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Angren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Pop temir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ochildi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Ushbu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yo‘nalish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Xitoy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–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Markaziy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Osiyo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Yevropa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temir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yo‘lining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muhim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bo‘g‘ini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sifatida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Xitoydan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Markaziy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Osiyo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Janubiy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Osiyo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mamlakatlariga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qisqa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chiqishni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ta‘minlaydi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O‘zbekiston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iqtisodiyotini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rivojlantirishga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xizmat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27512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1F2F8E-C1C4-48A9-B165-F229A439EE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679DCCD-6A3B-478B-82A3-C954D13CE3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A98283C-C012-4D4E-8D75-F86DF6C0E223}"/>
              </a:ext>
            </a:extLst>
          </p:cNvPr>
          <p:cNvSpPr txBox="1"/>
          <p:nvPr/>
        </p:nvSpPr>
        <p:spPr>
          <a:xfrm>
            <a:off x="478172" y="511727"/>
            <a:ext cx="10763076" cy="50285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2017-yil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fevral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oyida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Toshkent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Dushanbe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o‘rtasida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1992-yilda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to‘xtatilgan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aviaqatnovlar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qayta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tiklandi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Shu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yilning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mart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oyida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Toshkent–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Olmaota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yo‘nalishi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bo‘ylab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tezyurar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poezdlar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xarakati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milliy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aviatashuvchilarning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qo‘shimcha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parvozlari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qo‘yildi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2017-yil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sentyabr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oyida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O‘zbekiston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–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Qirg‘iziston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chegarasidagi―Do‘stlik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nazorat-o‘tkazish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faoliyati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tiklangani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O‘zbekiston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Qirg‘iziston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tarixida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muhim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voqea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bo‘ldi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 Bu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mamlakat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o‘rtasidagi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azaliy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hamkorlik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aloqalarini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yanada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mustahkamlashda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muhim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omil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bo‘lib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xizmat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2017-yilda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Amudaryo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o‘tadigan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Turkmanobod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Forob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yangi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temir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ko‘priklari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ochildi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 Bu  yuk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hajmini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2,5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barobar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oshirish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imkonini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berdi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Amudaryo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o‘tadigan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ko‘priklar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oqimlarini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Osiyo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Tinch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okeani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mintaqasi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Janubiy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Osiyo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davlatlaridan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Kaspiy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dengizi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undan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keyin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Qora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dengiz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O‘rtaer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dengizi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mintaqasi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Yevropa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Kavkazorti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Yaqin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O‘rta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Sharq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mamlakatlariga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to‘g‘ridan-to‘g‘ri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imkonini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beradi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Shuningdek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ushbu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ko‘priklar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O‘zbekiston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–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Turkmaniston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–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Eron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–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Ommon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transport-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tranzit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yo‘nalishining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muhim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bo‘g‘ini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hisoblanadi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66550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3588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255095" y="6078974"/>
            <a:ext cx="6795450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 err="1"/>
              <a:t>Ruiter</a:t>
            </a:r>
            <a:r>
              <a:rPr lang="en-US" sz="1050" dirty="0"/>
              <a:t> C. (Published on March 22, 2021). Sunset on Semi Truck. Free to use under the </a:t>
            </a:r>
            <a:r>
              <a:rPr lang="en-US" sz="1050" dirty="0" err="1"/>
              <a:t>Unsplash</a:t>
            </a:r>
            <a:r>
              <a:rPr lang="en-US" sz="1050" dirty="0"/>
              <a:t> License. </a:t>
            </a:r>
          </a:p>
          <a:p>
            <a:r>
              <a:rPr lang="en-US" sz="1050" dirty="0"/>
              <a:t>https://unsplash.com/photos/EmEQ6kK_5P0</a:t>
            </a:r>
            <a:endParaRPr lang="ru-RU" sz="1050" dirty="0"/>
          </a:p>
        </p:txBody>
      </p:sp>
      <p:sp>
        <p:nvSpPr>
          <p:cNvPr id="9" name="Заголовок 8">
            <a:extLst>
              <a:ext uri="{FF2B5EF4-FFF2-40B4-BE49-F238E27FC236}">
                <a16:creationId xmlns:a16="http://schemas.microsoft.com/office/drawing/2014/main" id="{092E4C61-F432-4BF5-B619-B87A1F7744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0FDEAD7-078F-4E65-B0F7-F2B54BC867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562690D-E776-4E14-9A93-BBEFF43F69E4}"/>
              </a:ext>
            </a:extLst>
          </p:cNvPr>
          <p:cNvSpPr txBox="1"/>
          <p:nvPr/>
        </p:nvSpPr>
        <p:spPr>
          <a:xfrm>
            <a:off x="5335399" y="134846"/>
            <a:ext cx="6107184" cy="5859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O‘zbekiston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Qirg‘iziston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Xitoy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temir 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qurilishi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ham 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faollashgan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oshirilishi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loyiha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ishtirokchilari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Markaziy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Osiyoning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barcha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davlatlari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Xitoy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o‘rtasidagi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savdo-iqtisodiy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munosabatlarni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kengaytirish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imkonini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Ushbu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temir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Xitoydan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Qirg‘iziston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O‘zbekiston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Sharqiy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Yevropa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Yaqin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mamlakatlariga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imkoniyati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yaratilishi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tufayli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Xitoy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Yevropa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mamlakatlariga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yetkazadigan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qisqa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yo‘llardan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aylanadi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butun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Markaziy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Osiyo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transport-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logistika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infratuzilmasini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rivojlantirishga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xizmat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2018-yil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fevral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oyida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Markaziy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Osiyodan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ilk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to‘g‘ridan-to‘g‘ri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Xitoyga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chiqadigan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Toshkent –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Andijon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Irkeshtom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Qashg‘ar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qatnov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qo‘yildi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15747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90"/>
          <a:stretch/>
        </p:blipFill>
        <p:spPr>
          <a:xfrm>
            <a:off x="7763932" y="0"/>
            <a:ext cx="4428067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910946" y="501272"/>
            <a:ext cx="39845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err="1"/>
              <a:t>Abreu</a:t>
            </a:r>
            <a:r>
              <a:rPr lang="ru-RU" sz="1200" dirty="0"/>
              <a:t> R. (</a:t>
            </a:r>
            <a:r>
              <a:rPr lang="ru-RU" sz="1200" dirty="0" err="1"/>
              <a:t>Published</a:t>
            </a:r>
            <a:r>
              <a:rPr lang="ru-RU" sz="1200" dirty="0"/>
              <a:t> </a:t>
            </a:r>
            <a:r>
              <a:rPr lang="ru-RU" sz="1200" dirty="0" err="1"/>
              <a:t>on</a:t>
            </a:r>
            <a:r>
              <a:rPr lang="ru-RU" sz="1200" dirty="0"/>
              <a:t> </a:t>
            </a:r>
            <a:r>
              <a:rPr lang="ru-RU" sz="1200" dirty="0" err="1"/>
              <a:t>February</a:t>
            </a:r>
            <a:r>
              <a:rPr lang="ru-RU" sz="1200" dirty="0"/>
              <a:t> 19, 2018). </a:t>
            </a:r>
            <a:r>
              <a:rPr lang="ru-RU" sz="1200" dirty="0" err="1"/>
              <a:t>truck</a:t>
            </a:r>
            <a:r>
              <a:rPr lang="ru-RU" sz="1200" dirty="0"/>
              <a:t> </a:t>
            </a:r>
            <a:r>
              <a:rPr lang="ru-RU" sz="1200" dirty="0" err="1"/>
              <a:t>in</a:t>
            </a:r>
            <a:r>
              <a:rPr lang="ru-RU" sz="1200" dirty="0"/>
              <a:t> </a:t>
            </a:r>
            <a:r>
              <a:rPr lang="ru-RU" sz="1200" dirty="0" err="1"/>
              <a:t>between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mountains</a:t>
            </a:r>
            <a:r>
              <a:rPr lang="ru-RU" sz="1200" dirty="0"/>
              <a:t>. </a:t>
            </a:r>
            <a:r>
              <a:rPr lang="ru-RU" sz="1200" dirty="0" err="1"/>
              <a:t>Free</a:t>
            </a:r>
            <a:r>
              <a:rPr lang="ru-RU" sz="1200" dirty="0"/>
              <a:t> </a:t>
            </a:r>
            <a:r>
              <a:rPr lang="ru-RU" sz="1200" dirty="0" err="1"/>
              <a:t>to</a:t>
            </a:r>
            <a:r>
              <a:rPr lang="ru-RU" sz="1200" dirty="0"/>
              <a:t> </a:t>
            </a:r>
            <a:r>
              <a:rPr lang="ru-RU" sz="1200" dirty="0" err="1"/>
              <a:t>use</a:t>
            </a:r>
            <a:r>
              <a:rPr lang="ru-RU" sz="1200" dirty="0"/>
              <a:t> </a:t>
            </a:r>
            <a:r>
              <a:rPr lang="ru-RU" sz="1200" dirty="0" err="1"/>
              <a:t>under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Unsplash</a:t>
            </a:r>
            <a:r>
              <a:rPr lang="ru-RU" sz="1200" dirty="0"/>
              <a:t> </a:t>
            </a:r>
            <a:r>
              <a:rPr lang="ru-RU" sz="1200" dirty="0" err="1"/>
              <a:t>License</a:t>
            </a:r>
            <a:r>
              <a:rPr lang="ru-RU" sz="1200" dirty="0"/>
              <a:t>. https://unsplash.com/photos/lq9PxpwDZUk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28B779C-04CF-43FA-810B-4134F4F26F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E3CDCF7-94CA-45BC-A5DD-4D0F371FF8CC}"/>
              </a:ext>
            </a:extLst>
          </p:cNvPr>
          <p:cNvSpPr txBox="1"/>
          <p:nvPr/>
        </p:nvSpPr>
        <p:spPr>
          <a:xfrm>
            <a:off x="684211" y="173664"/>
            <a:ext cx="6783235" cy="62750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Mart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oyida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O‘zbekiston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Tojikiston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chegarasida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Samarqand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Panjikentni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birlashtiruvchi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―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Jartepa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nazorat-o‘tkazish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tushdi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Sakkizta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bitta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―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Amuzang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temir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o‘tkazish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maskani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faoliyati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tiklandi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G‘alaba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Amuzang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Xushadi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temir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liniyasining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tushirilishi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tranzit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tashishlarini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rivojlantirishda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muhim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rol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o‘ynaydi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Turkmaniston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Afg‘onistonga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qo‘shimcha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imkoniyatlar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yaratadi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Markaziy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Osiyoning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strategik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kelajagi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istiqbollari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mintaqaning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ajralmas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qismi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hisoblangan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Afg‘onistondagi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hududiy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jarayonlarda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faol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ishtirok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etishga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bevosita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bog‘liq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Afg‘oniston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Prezidenti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Ashraf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G‘anining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2017-yilda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O‘zbekistonga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tashrifi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doirasida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"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Surxon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Puli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Xumri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"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uzatish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liniyasini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qurish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loyihasini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oshirish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to‘g‘risida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kelishuvga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erishildi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Yangi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liniya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O‘zbekistondan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Afg‘onistonga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energiyasi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yetkazib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berishni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70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foizga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oshirish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ya‘ni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yiliga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6 milliard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kVt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soatga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yetkazish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imkonini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beradi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88987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31" r="22424"/>
          <a:stretch/>
        </p:blipFill>
        <p:spPr>
          <a:xfrm>
            <a:off x="-30275" y="0"/>
            <a:ext cx="4943098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21179" y="6000726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dirty="0" err="1"/>
              <a:t>Khalfalli</a:t>
            </a:r>
            <a:r>
              <a:rPr lang="ru-RU" sz="1200" dirty="0"/>
              <a:t> Y. (</a:t>
            </a:r>
            <a:r>
              <a:rPr lang="ru-RU" sz="1200" dirty="0" err="1"/>
              <a:t>Published</a:t>
            </a:r>
            <a:r>
              <a:rPr lang="ru-RU" sz="1200" dirty="0"/>
              <a:t> </a:t>
            </a:r>
            <a:r>
              <a:rPr lang="ru-RU" sz="1200" dirty="0" err="1"/>
              <a:t>on</a:t>
            </a:r>
            <a:r>
              <a:rPr lang="ru-RU" sz="1200" dirty="0"/>
              <a:t> </a:t>
            </a:r>
            <a:r>
              <a:rPr lang="ru-RU" sz="1200" dirty="0" err="1"/>
              <a:t>April</a:t>
            </a:r>
            <a:r>
              <a:rPr lang="ru-RU" sz="1200" dirty="0"/>
              <a:t> 14, 2020). </a:t>
            </a:r>
            <a:r>
              <a:rPr lang="ru-RU" sz="1200" dirty="0" err="1"/>
              <a:t>Truck</a:t>
            </a:r>
            <a:r>
              <a:rPr lang="ru-RU" sz="1200" dirty="0"/>
              <a:t>. </a:t>
            </a:r>
            <a:endParaRPr lang="en-US" sz="1200" dirty="0"/>
          </a:p>
          <a:p>
            <a:r>
              <a:rPr lang="ru-RU" sz="1200" dirty="0" err="1"/>
              <a:t>Free</a:t>
            </a:r>
            <a:r>
              <a:rPr lang="ru-RU" sz="1200" dirty="0"/>
              <a:t> </a:t>
            </a:r>
            <a:r>
              <a:rPr lang="ru-RU" sz="1200" dirty="0" err="1"/>
              <a:t>to</a:t>
            </a:r>
            <a:r>
              <a:rPr lang="ru-RU" sz="1200" dirty="0"/>
              <a:t> </a:t>
            </a:r>
            <a:r>
              <a:rPr lang="ru-RU" sz="1200" dirty="0" err="1"/>
              <a:t>use</a:t>
            </a:r>
            <a:r>
              <a:rPr lang="ru-RU" sz="1200" dirty="0"/>
              <a:t> </a:t>
            </a:r>
            <a:r>
              <a:rPr lang="ru-RU" sz="1200" dirty="0" err="1"/>
              <a:t>under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Unsplash</a:t>
            </a:r>
            <a:r>
              <a:rPr lang="ru-RU" sz="1200" dirty="0"/>
              <a:t> </a:t>
            </a:r>
            <a:r>
              <a:rPr lang="ru-RU" sz="1200" dirty="0" err="1"/>
              <a:t>License</a:t>
            </a:r>
            <a:r>
              <a:rPr lang="ru-RU" sz="1200" dirty="0"/>
              <a:t> </a:t>
            </a:r>
            <a:r>
              <a:rPr lang="ru-RU" sz="1200" dirty="0">
                <a:hlinkClick r:id="rId3"/>
              </a:rPr>
              <a:t>https://unsplash.com/photos/xmWlqeYtcQQ</a:t>
            </a:r>
            <a:r>
              <a:rPr lang="en-US" sz="1200" dirty="0"/>
              <a:t> </a:t>
            </a:r>
            <a:endParaRPr lang="ru-RU" sz="1200" dirty="0"/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4DE3AB53-76B2-4895-BE57-ACE6DA0335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F809D6A-D4D9-42D0-B28B-E3C29749DE78}"/>
              </a:ext>
            </a:extLst>
          </p:cNvPr>
          <p:cNvSpPr txBox="1"/>
          <p:nvPr/>
        </p:nvSpPr>
        <p:spPr>
          <a:xfrm>
            <a:off x="5627310" y="685800"/>
            <a:ext cx="6123962" cy="41975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2011-yilda 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Afg‘onistondagi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ilk  temir 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– 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Hayraton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– 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Mozori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Sharif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liniyasini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bunyod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O‘zbekiston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ushbu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mamlakat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iqtisodiyotini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rivojlantirishga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katta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hissa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qo‘shmoqda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	2020-yil 21-dekabrda O‘RQ-654-sonli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qonuni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qilindi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“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Boj-xona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tartib-taomillarini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soddalashtirish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uyg‘unlashtirish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to‘g‘risidagi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xalqaro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konvensiyaga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O‘zbekiston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Respublikasining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qo‘shilish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to‘g‘risida”gi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qonuni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qilinganligi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respublikamiz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tovar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aylanmasini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oshirishga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xalqaro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kengaytirishga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imkoniyatlar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ochadi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9952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9682" y="4578772"/>
            <a:ext cx="8534400" cy="1507067"/>
          </a:xfrm>
        </p:spPr>
        <p:txBody>
          <a:bodyPr/>
          <a:lstStyle/>
          <a:p>
            <a:r>
              <a:rPr lang="en-US"/>
              <a:t>E`tiboringiz uchun rahmat!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7687" y="447450"/>
            <a:ext cx="6365681" cy="4243787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548640" y="118887"/>
            <a:ext cx="104906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>
                <a:solidFill>
                  <a:schemeClr val="bg1"/>
                </a:solidFill>
              </a:rPr>
              <a:t>Fewings</a:t>
            </a:r>
            <a:r>
              <a:rPr lang="ru-RU" dirty="0">
                <a:solidFill>
                  <a:schemeClr val="bg1"/>
                </a:solidFill>
              </a:rPr>
              <a:t> N. (</a:t>
            </a:r>
            <a:r>
              <a:rPr lang="ru-RU" dirty="0" err="1">
                <a:solidFill>
                  <a:schemeClr val="bg1"/>
                </a:solidFill>
              </a:rPr>
              <a:t>Published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on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March</a:t>
            </a:r>
            <a:r>
              <a:rPr lang="ru-RU" dirty="0">
                <a:solidFill>
                  <a:schemeClr val="bg1"/>
                </a:solidFill>
              </a:rPr>
              <a:t> 9, 2018), </a:t>
            </a:r>
            <a:r>
              <a:rPr lang="ru-RU" dirty="0" err="1">
                <a:solidFill>
                  <a:schemeClr val="bg1"/>
                </a:solidFill>
              </a:rPr>
              <a:t>aerial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photography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of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gray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concrete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roads</a:t>
            </a:r>
            <a:r>
              <a:rPr lang="ru-RU" dirty="0">
                <a:solidFill>
                  <a:schemeClr val="bg1"/>
                </a:solidFill>
              </a:rPr>
              <a:t>. </a:t>
            </a:r>
            <a:r>
              <a:rPr lang="ru-RU" dirty="0" err="1">
                <a:solidFill>
                  <a:schemeClr val="bg1"/>
                </a:solidFill>
              </a:rPr>
              <a:t>Free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to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use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under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the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Unsplash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License</a:t>
            </a:r>
            <a:r>
              <a:rPr lang="ru-RU" dirty="0">
                <a:solidFill>
                  <a:schemeClr val="bg1"/>
                </a:solidFill>
              </a:rPr>
              <a:t>. https://unsplash.com/photos/br9D5K3UTRQ</a:t>
            </a:r>
          </a:p>
        </p:txBody>
      </p:sp>
    </p:spTree>
    <p:extLst>
      <p:ext uri="{BB962C8B-B14F-4D97-AF65-F5344CB8AC3E}">
        <p14:creationId xmlns:p14="http://schemas.microsoft.com/office/powerpoint/2010/main" val="3405967125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207</TotalTime>
  <Words>2938</Words>
  <Application>Microsoft Office PowerPoint</Application>
  <PresentationFormat>Широкоэкранный</PresentationFormat>
  <Paragraphs>72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6" baseType="lpstr">
      <vt:lpstr>Century Gothic</vt:lpstr>
      <vt:lpstr>Oswald</vt:lpstr>
      <vt:lpstr>Oswald Light</vt:lpstr>
      <vt:lpstr>Times New Roman</vt:lpstr>
      <vt:lpstr>Wingdings 3</vt:lpstr>
      <vt:lpstr>Сектор</vt:lpstr>
      <vt:lpstr>AVTOMOBILLARDA TASHISH  VA HARAKAT XAVFSIZLIGINI TASHKIL  ETISH ASOSLARI </vt:lpstr>
      <vt:lpstr>Tayanch so`zlar: yuk ko‘tarish qobilyati, ikki va uch o‘qli yuk mashinalari, yuk ko‘tarish quvvati.  </vt:lpstr>
      <vt:lpstr>Презентация PowerPoint</vt:lpstr>
      <vt:lpstr>Презентация PowerPoint</vt:lpstr>
      <vt:lpstr>Презентация PowerPoint</vt:lpstr>
      <vt:lpstr>     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E`tiboringiz uchun rahmat!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AVTOMOBILLARDA TASHISH  VA HARAKAT XAVFSIZLIGINI TASHKIL  ETISH ASOSLARI</dc:title>
  <dc:creator>Pilotech</dc:creator>
  <cp:lastModifiedBy>Admin</cp:lastModifiedBy>
  <cp:revision>23</cp:revision>
  <dcterms:created xsi:type="dcterms:W3CDTF">2023-09-12T00:06:03Z</dcterms:created>
  <dcterms:modified xsi:type="dcterms:W3CDTF">2023-10-03T17:54:00Z</dcterms:modified>
</cp:coreProperties>
</file>