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309" r:id="rId4"/>
    <p:sldId id="259" r:id="rId5"/>
    <p:sldId id="310" r:id="rId6"/>
    <p:sldId id="313" r:id="rId7"/>
    <p:sldId id="312" r:id="rId8"/>
    <p:sldId id="260" r:id="rId9"/>
    <p:sldId id="311" r:id="rId10"/>
    <p:sldId id="316" r:id="rId11"/>
    <p:sldId id="315" r:id="rId12"/>
    <p:sldId id="317" r:id="rId13"/>
    <p:sldId id="264" r:id="rId14"/>
    <p:sldId id="318" r:id="rId15"/>
    <p:sldId id="258" r:id="rId16"/>
    <p:sldId id="319" r:id="rId17"/>
    <p:sldId id="261" r:id="rId18"/>
    <p:sldId id="320" r:id="rId19"/>
    <p:sldId id="321" r:id="rId20"/>
    <p:sldId id="262" r:id="rId21"/>
    <p:sldId id="322" r:id="rId22"/>
    <p:sldId id="263" r:id="rId23"/>
    <p:sldId id="323" r:id="rId24"/>
    <p:sldId id="324" r:id="rId25"/>
    <p:sldId id="325" r:id="rId26"/>
    <p:sldId id="286" r:id="rId27"/>
    <p:sldId id="326" r:id="rId28"/>
    <p:sldId id="279" r:id="rId29"/>
    <p:sldId id="327" r:id="rId30"/>
    <p:sldId id="328" r:id="rId31"/>
    <p:sldId id="329" r:id="rId32"/>
    <p:sldId id="334" r:id="rId33"/>
    <p:sldId id="307" r:id="rId34"/>
    <p:sldId id="285" r:id="rId3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8" d="100"/>
          <a:sy n="88" d="100"/>
        </p:scale>
        <p:origin x="-422"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18.10.2023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81810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18.10.2023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034526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18.10.2023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166004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C64B73CD-D11E-4D48-9061-8E7F5AFE98AF}" type="datetimeFigureOut">
              <a:rPr lang="ru-RU" smtClean="0"/>
              <a:t>18.10.2023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7616145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C64B73CD-D11E-4D48-9061-8E7F5AFE98AF}" type="datetimeFigureOut">
              <a:rPr lang="ru-RU" smtClean="0"/>
              <a:t>18.10.2023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651926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C64B73CD-D11E-4D48-9061-8E7F5AFE98AF}" type="datetimeFigureOut">
              <a:rPr lang="ru-RU" smtClean="0"/>
              <a:t>18.10.2023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61682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4B73CD-D11E-4D48-9061-8E7F5AFE98AF}" type="datetimeFigureOut">
              <a:rPr lang="ru-RU" smtClean="0"/>
              <a:t>18.10.2023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956264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C64B73CD-D11E-4D48-9061-8E7F5AFE98AF}" type="datetimeFigureOut">
              <a:rPr lang="ru-RU" smtClean="0"/>
              <a:t>18.10.2023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17475061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C64B73CD-D11E-4D48-9061-8E7F5AFE98AF}" type="datetimeFigureOut">
              <a:rPr lang="ru-RU" smtClean="0"/>
              <a:t>18.10.2023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0952587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Date Placeholder 2"/>
          <p:cNvSpPr>
            <a:spLocks noGrp="1"/>
          </p:cNvSpPr>
          <p:nvPr>
            <p:ph type="dt" sz="half" idx="10"/>
          </p:nvPr>
        </p:nvSpPr>
        <p:spPr/>
        <p:txBody>
          <a:bodyPr/>
          <a:lstStyle/>
          <a:p>
            <a:fld id="{C64B73CD-D11E-4D48-9061-8E7F5AFE98AF}" type="datetimeFigureOut">
              <a:rPr lang="ru-RU" smtClean="0"/>
              <a:t>18.10.2023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508944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18.10.2023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106803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18.10.2023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5849699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18.10.2023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4921512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18.10.2023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2660732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18.10.2023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42291731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18.10.2023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7244219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18.10.2023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1500851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C64B73CD-D11E-4D48-9061-8E7F5AFE98AF}" type="datetimeFigureOut">
              <a:rPr lang="ru-RU" smtClean="0"/>
              <a:t>18.10.2023</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2C736AEE-FF28-47E4-8099-5A90634A920F}" type="slidenum">
              <a:rPr lang="ru-RU" smtClean="0"/>
              <a:t>‹#›</a:t>
            </a:fld>
            <a:endParaRPr lang="ru-RU"/>
          </a:p>
        </p:txBody>
      </p:sp>
    </p:spTree>
    <p:extLst>
      <p:ext uri="{BB962C8B-B14F-4D97-AF65-F5344CB8AC3E}">
        <p14:creationId xmlns:p14="http://schemas.microsoft.com/office/powerpoint/2010/main" val="137703664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unsplash.com/photos/oGafvInnHlY" TargetMode="Externa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unsplash.com/photos/mVqTumQH-c0" TargetMode="External"/><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unsplash.com/photos/xmWlqeYtcQQ" TargetMode="External"/><Relationship Id="rId2" Type="http://schemas.openxmlformats.org/officeDocument/2006/relationships/image" Target="../media/image15.jp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unsplash.com/photos/oGafvInnHlY" TargetMode="External"/><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02074" y="344978"/>
            <a:ext cx="8001000" cy="2148841"/>
          </a:xfrm>
        </p:spPr>
        <p:txBody>
          <a:bodyPr>
            <a:normAutofit fontScale="90000"/>
          </a:bodyPr>
          <a:lstStyle/>
          <a:p>
            <a:pPr lvl="0" defTabSz="914400">
              <a:spcBef>
                <a:spcPts val="0"/>
              </a:spcBef>
            </a:pPr>
            <a:r>
              <a:rPr lang="uz-Cyrl-UZ"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AVTOMOBILLARDA TASHISH </a:t>
            </a:r>
            <a:r>
              <a:rPr lang="en-US"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 VA HARAKAT XAVFSIZLIGINI TASHKIL  ETISH </a:t>
            </a:r>
            <a:r>
              <a:rPr lang="uz-Cyrl-UZ"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ASOSLARI</a:t>
            </a:r>
            <a:r>
              <a:rPr lang="en-US"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
            </a:r>
            <a:br>
              <a:rPr lang="en-US"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br>
            <a:endParaRPr lang="ru-RU" dirty="0"/>
          </a:p>
        </p:txBody>
      </p:sp>
      <p:sp>
        <p:nvSpPr>
          <p:cNvPr id="3" name="Подзаголовок 2"/>
          <p:cNvSpPr>
            <a:spLocks noGrp="1"/>
          </p:cNvSpPr>
          <p:nvPr>
            <p:ph type="subTitle" idx="1"/>
          </p:nvPr>
        </p:nvSpPr>
        <p:spPr>
          <a:xfrm>
            <a:off x="202074" y="2139757"/>
            <a:ext cx="6400800" cy="1359901"/>
          </a:xfrm>
        </p:spPr>
        <p:txBody>
          <a:bodyPr>
            <a:normAutofit/>
          </a:bodyPr>
          <a:lstStyle/>
          <a:p>
            <a:pPr lvl="0" defTabSz="914400">
              <a:spcBef>
                <a:spcPts val="0"/>
              </a:spcBef>
              <a:spcAft>
                <a:spcPts val="0"/>
              </a:spcAft>
              <a:buClrTx/>
              <a:buSzTx/>
            </a:pPr>
            <a:r>
              <a:rPr lang="en-US" sz="2400" dirty="0" smtClean="0">
                <a:solidFill>
                  <a:prstClr val="white"/>
                </a:solidFill>
                <a:latin typeface="Oswald" pitchFamily="2" charset="-52"/>
                <a:ea typeface="Roboto Condensed" panose="02000000000000000000" pitchFamily="2" charset="0"/>
                <a:cs typeface="Roboto Condensed" panose="02000000000000000000" pitchFamily="2" charset="0"/>
              </a:rPr>
              <a:t>8 </a:t>
            </a:r>
            <a:r>
              <a:rPr lang="en-US" sz="2400" dirty="0">
                <a:solidFill>
                  <a:prstClr val="white"/>
                </a:solidFill>
                <a:latin typeface="Oswald" pitchFamily="2" charset="-52"/>
                <a:ea typeface="Roboto Condensed" panose="02000000000000000000" pitchFamily="2" charset="0"/>
                <a:cs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Mavzu</a:t>
            </a:r>
            <a:r>
              <a:rPr lang="en-US" sz="2400" dirty="0">
                <a:solidFill>
                  <a:prstClr val="white"/>
                </a:solidFill>
                <a:latin typeface="Oswald" pitchFamily="2" charset="-52"/>
                <a:ea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Yo'lovchilarning</a:t>
            </a:r>
            <a:r>
              <a:rPr lang="en-US" sz="2400" dirty="0">
                <a:solidFill>
                  <a:prstClr val="white"/>
                </a:solidFill>
                <a:latin typeface="Oswald" pitchFamily="2" charset="-52"/>
                <a:ea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o'rtacha</a:t>
            </a:r>
            <a:r>
              <a:rPr lang="en-US" sz="2400" dirty="0">
                <a:solidFill>
                  <a:prstClr val="white"/>
                </a:solidFill>
                <a:latin typeface="Oswald" pitchFamily="2" charset="-52"/>
                <a:ea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yurish</a:t>
            </a:r>
            <a:r>
              <a:rPr lang="en-US" sz="2400" dirty="0">
                <a:solidFill>
                  <a:prstClr val="white"/>
                </a:solidFill>
                <a:latin typeface="Oswald" pitchFamily="2" charset="-52"/>
                <a:ea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masofasi</a:t>
            </a:r>
            <a:r>
              <a:rPr lang="en-US" sz="2400" dirty="0">
                <a:solidFill>
                  <a:prstClr val="white"/>
                </a:solidFill>
                <a:latin typeface="Oswald" pitchFamily="2" charset="-52"/>
                <a:ea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va</a:t>
            </a:r>
            <a:r>
              <a:rPr lang="en-US" sz="2400" dirty="0">
                <a:solidFill>
                  <a:prstClr val="white"/>
                </a:solidFill>
                <a:latin typeface="Oswald" pitchFamily="2" charset="-52"/>
                <a:ea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ularni</a:t>
            </a:r>
            <a:r>
              <a:rPr lang="en-US" sz="2400" dirty="0">
                <a:solidFill>
                  <a:prstClr val="white"/>
                </a:solidFill>
                <a:latin typeface="Oswald" pitchFamily="2" charset="-52"/>
                <a:ea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taqsimlash</a:t>
            </a:r>
            <a:r>
              <a:rPr lang="en-US" sz="2400" dirty="0">
                <a:solidFill>
                  <a:prstClr val="white"/>
                </a:solidFill>
                <a:latin typeface="Oswald" pitchFamily="2" charset="-52"/>
                <a:ea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koeffitsienti</a:t>
            </a:r>
            <a:r>
              <a:rPr lang="en-US" sz="2400" dirty="0">
                <a:solidFill>
                  <a:prstClr val="white"/>
                </a:solidFill>
                <a:latin typeface="Oswald" pitchFamily="2" charset="-52"/>
                <a:ea typeface="Roboto Condensed" panose="02000000000000000000" pitchFamily="2" charset="0"/>
              </a:rPr>
              <a:t>.</a:t>
            </a:r>
            <a:endParaRPr lang="ru-RU" sz="2400" dirty="0">
              <a:solidFill>
                <a:prstClr val="white"/>
              </a:solidFill>
              <a:latin typeface="Oswald" pitchFamily="2" charset="-52"/>
              <a:ea typeface="Roboto Condensed" panose="02000000000000000000" pitchFamily="2" charset="0"/>
            </a:endParaRPr>
          </a:p>
        </p:txBody>
      </p:sp>
      <p:sp>
        <p:nvSpPr>
          <p:cNvPr id="4" name="TextBox 3">
            <a:extLst>
              <a:ext uri="{FF2B5EF4-FFF2-40B4-BE49-F238E27FC236}">
                <a16:creationId xmlns:a16="http://schemas.microsoft.com/office/drawing/2014/main" xmlns="" id="{4F1E0505-E303-D8ED-6CC0-D70EACE43B47}"/>
              </a:ext>
            </a:extLst>
          </p:cNvPr>
          <p:cNvSpPr txBox="1">
            <a:spLocks/>
          </p:cNvSpPr>
          <p:nvPr/>
        </p:nvSpPr>
        <p:spPr bwMode="gray">
          <a:xfrm>
            <a:off x="313715" y="4119321"/>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a:solidFill>
                  <a:srgbClr val="FFFF00"/>
                </a:solidFill>
                <a:latin typeface="Oswald Light" pitchFamily="2" charset="-52"/>
                <a:ea typeface="VTB Group Cond Book" panose="020B0506050504020204" pitchFamily="34" charset="77"/>
              </a:rPr>
              <a:t>Prof. </a:t>
            </a:r>
            <a:r>
              <a:rPr lang="en-US" sz="2200" dirty="0" err="1">
                <a:solidFill>
                  <a:srgbClr val="FFFF00"/>
                </a:solidFill>
                <a:latin typeface="Oswald Light" pitchFamily="2" charset="-52"/>
                <a:ea typeface="VTB Group Cond Book" panose="020B0506050504020204" pitchFamily="34" charset="77"/>
              </a:rPr>
              <a:t>Nurdinov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Murodali</a:t>
            </a:r>
            <a:endParaRPr lang="ru-RU" sz="2200" dirty="0">
              <a:solidFill>
                <a:srgbClr val="FFFF00"/>
              </a:solidFill>
              <a:latin typeface="Oswald Light" pitchFamily="2" charset="-52"/>
              <a:ea typeface="VTB Group Cond Book" panose="020B0506050504020204" pitchFamily="34" charset="77"/>
            </a:endParaRPr>
          </a:p>
        </p:txBody>
      </p:sp>
      <p:sp>
        <p:nvSpPr>
          <p:cNvPr id="5" name="Rounded Rectangle 17">
            <a:extLst>
              <a:ext uri="{FF2B5EF4-FFF2-40B4-BE49-F238E27FC236}">
                <a16:creationId xmlns:a16="http://schemas.microsoft.com/office/drawing/2014/main" xmlns="" id="{6AB33A65-AF4F-1F56-FEAF-DC2BF6049A20}"/>
              </a:ext>
            </a:extLst>
          </p:cNvPr>
          <p:cNvSpPr/>
          <p:nvPr/>
        </p:nvSpPr>
        <p:spPr>
          <a:xfrm>
            <a:off x="313715" y="5217251"/>
            <a:ext cx="3174328" cy="510230"/>
          </a:xfrm>
          <a:prstGeom prst="roundRect">
            <a:avLst/>
          </a:prstGeom>
          <a:solidFill>
            <a:srgbClr val="00369B"/>
          </a:solidFill>
          <a:ln w="12700" cap="flat" cmpd="sng" algn="ctr">
            <a:noFill/>
            <a:prstDash val="solid"/>
            <a:miter lim="800000"/>
          </a:ln>
          <a:effectLst/>
        </p:spPr>
        <p:txBody>
          <a:bodyPr rtlCol="0" anchor="ctr"/>
          <a:lstStyle/>
          <a:p>
            <a:pPr marL="0" marR="0" lvl="0" indent="0" algn="ctr" defTabSz="228600" eaLnBrk="1" fontAlgn="auto" latinLnBrk="0" hangingPunct="1">
              <a:lnSpc>
                <a:spcPct val="100000"/>
              </a:lnSpc>
              <a:spcBef>
                <a:spcPts val="0"/>
              </a:spcBef>
              <a:spcAft>
                <a:spcPts val="0"/>
              </a:spcAft>
              <a:buClrTx/>
              <a:buSzTx/>
              <a:buFontTx/>
              <a:buNone/>
              <a:tabLst/>
              <a:defRPr/>
            </a:pPr>
            <a:endParaRPr kumimoji="0" lang="ru-RU" sz="900" b="0" i="0" u="none" strike="noStrike" kern="0" cap="none" spc="0" normalizeH="0" baseline="0" noProof="0" dirty="0">
              <a:ln>
                <a:noFill/>
              </a:ln>
              <a:solidFill>
                <a:srgbClr val="FFFFFF"/>
              </a:solidFill>
              <a:effectLst/>
              <a:uLnTx/>
              <a:uFillTx/>
              <a:latin typeface="Oswald Light" pitchFamily="2" charset="-52"/>
            </a:endParaRPr>
          </a:p>
        </p:txBody>
      </p:sp>
      <p:sp>
        <p:nvSpPr>
          <p:cNvPr id="6" name="TextBox 5">
            <a:extLst>
              <a:ext uri="{FF2B5EF4-FFF2-40B4-BE49-F238E27FC236}">
                <a16:creationId xmlns:a16="http://schemas.microsoft.com/office/drawing/2014/main" xmlns="" id="{E85399D5-B759-F1E3-BA76-36685FD6CB58}"/>
              </a:ext>
            </a:extLst>
          </p:cNvPr>
          <p:cNvSpPr txBox="1">
            <a:spLocks/>
          </p:cNvSpPr>
          <p:nvPr/>
        </p:nvSpPr>
        <p:spPr bwMode="gray">
          <a:xfrm>
            <a:off x="627155" y="5334046"/>
            <a:ext cx="2775319" cy="276999"/>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dirty="0" err="1">
                <a:solidFill>
                  <a:prstClr val="white"/>
                </a:solidFill>
                <a:latin typeface="Oswald Light" pitchFamily="2" charset="-52"/>
                <a:ea typeface="VTB Group Cond Book" panose="020B0506050504020204" pitchFamily="34" charset="77"/>
              </a:rPr>
              <a:t>AndMI</a:t>
            </a:r>
            <a:r>
              <a:rPr lang="en-US" dirty="0">
                <a:solidFill>
                  <a:prstClr val="white"/>
                </a:solidFill>
                <a:latin typeface="Oswald Light" pitchFamily="2" charset="-52"/>
                <a:ea typeface="VTB Group Cond Book" panose="020B0506050504020204" pitchFamily="34" charset="77"/>
              </a:rPr>
              <a:t>   2023-2024</a:t>
            </a:r>
            <a:endParaRPr lang="ru-RU" dirty="0">
              <a:solidFill>
                <a:prstClr val="white"/>
              </a:solidFill>
              <a:latin typeface="Oswald Light" pitchFamily="2" charset="-52"/>
              <a:ea typeface="VTB Group Cond Book" panose="020B0506050504020204" pitchFamily="34" charset="77"/>
            </a:endParaRP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163732" y="641929"/>
            <a:ext cx="6028267" cy="6216072"/>
          </a:xfrm>
          <a:prstGeom prst="rtTriangle">
            <a:avLst/>
          </a:prstGeom>
        </p:spPr>
      </p:pic>
      <p:sp>
        <p:nvSpPr>
          <p:cNvPr id="8" name="Прямоугольник 7"/>
          <p:cNvSpPr/>
          <p:nvPr/>
        </p:nvSpPr>
        <p:spPr>
          <a:xfrm rot="18843338">
            <a:off x="3798674" y="2614554"/>
            <a:ext cx="6096000" cy="120032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8100000" scaled="1"/>
            <a:tileRect/>
          </a:gra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a:spAutoFit/>
          </a:bodyPr>
          <a:lstStyle/>
          <a:p>
            <a:r>
              <a:rPr lang="en-US" dirty="0">
                <a:solidFill>
                  <a:prstClr val="white"/>
                </a:solidFill>
                <a:latin typeface="Oswald" pitchFamily="2" charset="-52"/>
                <a:ea typeface="Roboto Condensed" panose="02000000000000000000" pitchFamily="2" charset="0"/>
                <a:cs typeface="Roboto Condensed" panose="02000000000000000000" pitchFamily="2" charset="0"/>
              </a:rPr>
              <a:t>[Organizing vehicle transportation and traffic safety] week8 - Passengers' average walking distance and their sharing coefficient</a:t>
            </a:r>
            <a:r>
              <a:rPr lang="en-US" dirty="0" smtClean="0">
                <a:solidFill>
                  <a:prstClr val="white"/>
                </a:solidFill>
                <a:latin typeface="Oswald" pitchFamily="2" charset="-52"/>
                <a:ea typeface="Roboto Condensed" panose="02000000000000000000" pitchFamily="2" charset="0"/>
                <a:cs typeface="Roboto Condensed" panose="02000000000000000000" pitchFamily="2" charset="0"/>
              </a:rPr>
              <a:t>.</a:t>
            </a:r>
            <a:endParaRPr lang="ru-RU" dirty="0">
              <a:solidFill>
                <a:prstClr val="white"/>
              </a:solidFill>
              <a:latin typeface="Oswald" pitchFamily="2" charset="-52"/>
              <a:ea typeface="Roboto Condensed" panose="02000000000000000000" pitchFamily="2" charset="0"/>
            </a:endParaRPr>
          </a:p>
          <a:p>
            <a:pPr lvl="0"/>
            <a:endParaRPr lang="en-US" dirty="0">
              <a:solidFill>
                <a:prstClr val="white"/>
              </a:solidFill>
              <a:latin typeface="Oswald" pitchFamily="2" charset="-52"/>
              <a:ea typeface="Roboto Condensed" panose="02000000000000000000" pitchFamily="2" charset="0"/>
              <a:cs typeface="Roboto Condensed" panose="02000000000000000000" pitchFamily="2" charset="0"/>
            </a:endParaRPr>
          </a:p>
        </p:txBody>
      </p:sp>
    </p:spTree>
    <p:extLst>
      <p:ext uri="{BB962C8B-B14F-4D97-AF65-F5344CB8AC3E}">
        <p14:creationId xmlns:p14="http://schemas.microsoft.com/office/powerpoint/2010/main" val="37464545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6412" y="5350933"/>
            <a:ext cx="8534400" cy="1507067"/>
          </a:xfrm>
        </p:spPr>
        <p:txBody>
          <a:bodyPr>
            <a:noAutofit/>
          </a:bodyPr>
          <a:lstStyle/>
          <a:p>
            <a:pPr hangingPunct="0"/>
            <a:r>
              <a:rPr lang="uz-Cyrl-UZ" sz="2400" b="1" dirty="0"/>
              <a:t>Tayanch so`zlar:</a:t>
            </a:r>
            <a:r>
              <a:rPr lang="ru-RU" sz="2400" dirty="0"/>
              <a:t/>
            </a:r>
            <a:br>
              <a:rPr lang="ru-RU" sz="2400" dirty="0"/>
            </a:br>
            <a:r>
              <a:rPr lang="en-US" sz="1800" i="1" dirty="0" err="1">
                <a:latin typeface="Times New Roman" panose="02020603050405020304" pitchFamily="18" charset="0"/>
                <a:ea typeface="Times New Roman" panose="02020603050405020304" pitchFamily="18" charset="0"/>
              </a:rPr>
              <a:t>Avtomobilning</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ish</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unumi</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yukli</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qatnov</a:t>
            </a:r>
            <a:r>
              <a:rPr lang="en-US" sz="1800" i="1" dirty="0">
                <a:latin typeface="Times New Roman" panose="02020603050405020304" pitchFamily="18" charset="0"/>
                <a:ea typeface="Times New Roman" panose="02020603050405020304" pitchFamily="18" charset="0"/>
              </a:rPr>
              <a:t>, yuk </a:t>
            </a:r>
            <a:r>
              <a:rPr lang="en-US" sz="1800" i="1" dirty="0" err="1">
                <a:latin typeface="Times New Roman" panose="02020603050405020304" pitchFamily="18" charset="0"/>
                <a:ea typeface="Times New Roman" panose="02020603050405020304" pitchFamily="18" charset="0"/>
              </a:rPr>
              <a:t>ko‘taruvchanlik</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yo‘ldan</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foydalanish</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koeffitsienti</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texnik</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harakat</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tezlik</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avtomobilning</a:t>
            </a:r>
            <a:r>
              <a:rPr lang="en-US" sz="1800" i="1" dirty="0">
                <a:latin typeface="Times New Roman" panose="02020603050405020304" pitchFamily="18" charset="0"/>
                <a:ea typeface="Times New Roman" panose="02020603050405020304" pitchFamily="18" charset="0"/>
              </a:rPr>
              <a:t> yuk </a:t>
            </a:r>
            <a:r>
              <a:rPr lang="en-US" sz="1800" i="1" dirty="0" err="1">
                <a:latin typeface="Times New Roman" panose="02020603050405020304" pitchFamily="18" charset="0"/>
                <a:ea typeface="Times New Roman" panose="02020603050405020304" pitchFamily="18" charset="0"/>
              </a:rPr>
              <a:t>ko‘tarish</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qobiliyati</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foydalanish</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koeffitsienti</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bosib</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o‘tilgan</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yo‘ldan</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samarali</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foydalanish</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koeffitsienti</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o‘rtacha</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yukli</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qatnov</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masofasi</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texnik</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tezlik</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ortish-tushirish</a:t>
            </a:r>
            <a:r>
              <a:rPr lang="en-US" sz="1800" i="1" dirty="0">
                <a:latin typeface="Times New Roman" panose="02020603050405020304" pitchFamily="18" charset="0"/>
                <a:ea typeface="Times New Roman" panose="02020603050405020304" pitchFamily="18" charset="0"/>
              </a:rPr>
              <a:t> </a:t>
            </a:r>
            <a:r>
              <a:rPr lang="en-US" sz="1800" i="1" dirty="0" err="1">
                <a:latin typeface="Times New Roman" panose="02020603050405020304" pitchFamily="18" charset="0"/>
                <a:ea typeface="Times New Roman" panose="02020603050405020304" pitchFamily="18" charset="0"/>
              </a:rPr>
              <a:t>vaqti</a:t>
            </a:r>
            <a:r>
              <a:rPr lang="en-US" sz="1800" i="1" dirty="0">
                <a:latin typeface="Times New Roman" panose="02020603050405020304" pitchFamily="18" charset="0"/>
                <a:ea typeface="Times New Roman" panose="02020603050405020304" pitchFamily="18" charset="0"/>
              </a:rPr>
              <a:t>.</a:t>
            </a:r>
            <a:r>
              <a:rPr lang="ru-RU" sz="1800" dirty="0">
                <a:effectLst/>
                <a:latin typeface="Times New Roman" panose="02020603050405020304" pitchFamily="18" charset="0"/>
                <a:ea typeface="Times New Roman" panose="02020603050405020304" pitchFamily="18" charset="0"/>
              </a:rPr>
              <a:t/>
            </a:r>
            <a:br>
              <a:rPr lang="ru-RU" sz="1800" dirty="0">
                <a:effectLst/>
                <a:latin typeface="Times New Roman" panose="02020603050405020304" pitchFamily="18" charset="0"/>
                <a:ea typeface="Times New Roman" panose="02020603050405020304" pitchFamily="18" charset="0"/>
              </a:rPr>
            </a:br>
            <a:r>
              <a:rPr lang="ru-RU" sz="2400" dirty="0"/>
              <a:t/>
            </a:r>
            <a:br>
              <a:rPr lang="ru-RU" sz="2400" dirty="0"/>
            </a:br>
            <a:endParaRPr lang="ru-RU" sz="2400" dirty="0"/>
          </a:p>
        </p:txBody>
      </p:sp>
      <p:sp>
        <p:nvSpPr>
          <p:cNvPr id="3" name="Объект 2"/>
          <p:cNvSpPr>
            <a:spLocks noGrp="1"/>
          </p:cNvSpPr>
          <p:nvPr>
            <p:ph idx="1"/>
          </p:nvPr>
        </p:nvSpPr>
        <p:spPr>
          <a:xfrm>
            <a:off x="2957512" y="620889"/>
            <a:ext cx="8534400" cy="3615267"/>
          </a:xfrm>
        </p:spPr>
        <p:txBody>
          <a:bodyPr>
            <a:normAutofit/>
          </a:bodyPr>
          <a:lstStyle/>
          <a:p>
            <a:r>
              <a:rPr lang="en-US" b="1" dirty="0" err="1">
                <a:solidFill>
                  <a:schemeClr val="tx1"/>
                </a:solidFill>
              </a:rPr>
              <a:t>Rеja</a:t>
            </a:r>
            <a:r>
              <a:rPr lang="en-US" b="1" dirty="0">
                <a:solidFill>
                  <a:schemeClr val="tx1"/>
                </a:solidFill>
              </a:rPr>
              <a:t>:</a:t>
            </a:r>
            <a:endParaRPr lang="ru-RU" dirty="0">
              <a:solidFill>
                <a:schemeClr val="tx1"/>
              </a:solidFill>
            </a:endParaRPr>
          </a:p>
          <a:p>
            <a:r>
              <a:rPr lang="en-US" sz="1800" dirty="0"/>
              <a:t>8.1. Transport </a:t>
            </a:r>
            <a:r>
              <a:rPr lang="en-US" sz="1800" dirty="0" err="1"/>
              <a:t>vositalarining</a:t>
            </a:r>
            <a:r>
              <a:rPr lang="en-US" sz="1800" dirty="0"/>
              <a:t> </a:t>
            </a:r>
            <a:r>
              <a:rPr lang="en-US" sz="1800" dirty="0" err="1"/>
              <a:t>marshrutlardagi</a:t>
            </a:r>
            <a:r>
              <a:rPr lang="en-US" sz="1800" dirty="0"/>
              <a:t> </a:t>
            </a:r>
            <a:r>
              <a:rPr lang="en-US" sz="1800" dirty="0" err="1"/>
              <a:t>ish</a:t>
            </a:r>
            <a:r>
              <a:rPr lang="en-US" sz="1800" dirty="0"/>
              <a:t> </a:t>
            </a:r>
            <a:r>
              <a:rPr lang="en-US" sz="1800" dirty="0" err="1"/>
              <a:t>rejimi</a:t>
            </a:r>
            <a:r>
              <a:rPr lang="en-US" sz="1800" dirty="0"/>
              <a:t>.</a:t>
            </a:r>
            <a:endParaRPr lang="ru-RU" sz="1800" dirty="0"/>
          </a:p>
          <a:p>
            <a:r>
              <a:rPr lang="en-US" sz="1800" dirty="0"/>
              <a:t>8.2. Transport </a:t>
            </a:r>
            <a:r>
              <a:rPr lang="en-US" sz="1800" dirty="0" err="1"/>
              <a:t>vositalarining</a:t>
            </a:r>
            <a:r>
              <a:rPr lang="en-US" sz="1800" dirty="0"/>
              <a:t> </a:t>
            </a:r>
            <a:r>
              <a:rPr lang="en-US" sz="1800" dirty="0" err="1"/>
              <a:t>ish</a:t>
            </a:r>
            <a:r>
              <a:rPr lang="en-US" sz="1800" dirty="0"/>
              <a:t> </a:t>
            </a:r>
            <a:r>
              <a:rPr lang="en-US" sz="1800" dirty="0" err="1"/>
              <a:t>unumi</a:t>
            </a:r>
            <a:r>
              <a:rPr lang="en-US" sz="1800" dirty="0"/>
              <a:t>.</a:t>
            </a:r>
            <a:endParaRPr lang="ru-RU" sz="1800" dirty="0"/>
          </a:p>
          <a:p>
            <a:r>
              <a:rPr lang="en-US" sz="1800" dirty="0"/>
              <a:t>8.3. </a:t>
            </a:r>
            <a:r>
              <a:rPr lang="uz-Cyrl-UZ" sz="1800" dirty="0"/>
              <a:t>Transport vositasi ish unumiga ta’sir etuvchi asosiy texnik-ekspluatatsion omillar</a:t>
            </a:r>
            <a:r>
              <a:rPr lang="en-US" sz="1800" dirty="0"/>
              <a:t>.</a:t>
            </a:r>
            <a:endParaRPr lang="ru-RU" sz="1800" dirty="0"/>
          </a:p>
        </p:txBody>
      </p:sp>
      <p:pic>
        <p:nvPicPr>
          <p:cNvPr id="5" name="Рисунок 4"/>
          <p:cNvPicPr>
            <a:picLocks noChangeAspect="1"/>
          </p:cNvPicPr>
          <p:nvPr/>
        </p:nvPicPr>
        <p:blipFill rotWithShape="1">
          <a:blip r:embed="rId2" cstate="print">
            <a:extLst>
              <a:ext uri="{28A0092B-C50C-407E-A947-70E740481C1C}">
                <a14:useLocalDpi xmlns:a14="http://schemas.microsoft.com/office/drawing/2010/main" val="0"/>
              </a:ext>
            </a:extLst>
          </a:blip>
          <a:srcRect l="35386"/>
          <a:stretch/>
        </p:blipFill>
        <p:spPr>
          <a:xfrm>
            <a:off x="364067" y="368299"/>
            <a:ext cx="2442632" cy="25202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Прямоугольник 3"/>
          <p:cNvSpPr/>
          <p:nvPr/>
        </p:nvSpPr>
        <p:spPr>
          <a:xfrm>
            <a:off x="364067" y="4429477"/>
            <a:ext cx="6096000" cy="461665"/>
          </a:xfrm>
          <a:prstGeom prst="rect">
            <a:avLst/>
          </a:prstGeom>
        </p:spPr>
        <p:txBody>
          <a:bodyPr>
            <a:spAutoFit/>
          </a:bodyPr>
          <a:lstStyle/>
          <a:p>
            <a:r>
              <a:rPr lang="ru-RU" sz="1200" dirty="0" err="1">
                <a:solidFill>
                  <a:schemeClr val="accent6"/>
                </a:solidFill>
              </a:rPr>
              <a:t>Henderson</a:t>
            </a:r>
            <a:r>
              <a:rPr lang="ru-RU" sz="1200" dirty="0">
                <a:solidFill>
                  <a:schemeClr val="accent6"/>
                </a:solidFill>
              </a:rPr>
              <a:t> K. (</a:t>
            </a:r>
            <a:r>
              <a:rPr lang="ru-RU" sz="1200" dirty="0" err="1">
                <a:solidFill>
                  <a:schemeClr val="accent6"/>
                </a:solidFill>
              </a:rPr>
              <a:t>Published</a:t>
            </a:r>
            <a:r>
              <a:rPr lang="ru-RU" sz="1200" dirty="0">
                <a:solidFill>
                  <a:schemeClr val="accent6"/>
                </a:solidFill>
              </a:rPr>
              <a:t> </a:t>
            </a:r>
            <a:r>
              <a:rPr lang="ru-RU" sz="1200" dirty="0" err="1">
                <a:solidFill>
                  <a:schemeClr val="accent6"/>
                </a:solidFill>
              </a:rPr>
              <a:t>on</a:t>
            </a:r>
            <a:r>
              <a:rPr lang="ru-RU" sz="1200" dirty="0">
                <a:solidFill>
                  <a:schemeClr val="accent6"/>
                </a:solidFill>
              </a:rPr>
              <a:t> </a:t>
            </a:r>
            <a:r>
              <a:rPr lang="ru-RU" sz="1200" dirty="0" err="1">
                <a:solidFill>
                  <a:schemeClr val="accent6"/>
                </a:solidFill>
              </a:rPr>
              <a:t>November</a:t>
            </a:r>
            <a:r>
              <a:rPr lang="ru-RU" sz="1200" dirty="0">
                <a:solidFill>
                  <a:schemeClr val="accent6"/>
                </a:solidFill>
              </a:rPr>
              <a:t> 5, 2015). </a:t>
            </a:r>
            <a:r>
              <a:rPr lang="ru-RU" sz="1200" dirty="0" err="1">
                <a:solidFill>
                  <a:schemeClr val="accent6"/>
                </a:solidFill>
              </a:rPr>
              <a:t>Pink</a:t>
            </a:r>
            <a:r>
              <a:rPr lang="ru-RU" sz="1200" dirty="0">
                <a:solidFill>
                  <a:schemeClr val="accent6"/>
                </a:solidFill>
              </a:rPr>
              <a:t> </a:t>
            </a:r>
            <a:r>
              <a:rPr lang="ru-RU" sz="1200" dirty="0" err="1">
                <a:solidFill>
                  <a:schemeClr val="accent6"/>
                </a:solidFill>
              </a:rPr>
              <a:t>Japanese</a:t>
            </a:r>
            <a:r>
              <a:rPr lang="ru-RU" sz="1200" dirty="0">
                <a:solidFill>
                  <a:schemeClr val="accent6"/>
                </a:solidFill>
              </a:rPr>
              <a:t> </a:t>
            </a:r>
            <a:r>
              <a:rPr lang="ru-RU" sz="1200" dirty="0" err="1">
                <a:solidFill>
                  <a:schemeClr val="accent6"/>
                </a:solidFill>
              </a:rPr>
              <a:t>truck</a:t>
            </a:r>
            <a:r>
              <a:rPr lang="ru-RU" sz="1200" dirty="0">
                <a:solidFill>
                  <a:schemeClr val="accent6"/>
                </a:solidFill>
              </a:rPr>
              <a:t>. </a:t>
            </a:r>
            <a:r>
              <a:rPr lang="ru-RU" sz="1200" dirty="0" err="1">
                <a:solidFill>
                  <a:schemeClr val="accent6"/>
                </a:solidFill>
              </a:rPr>
              <a:t>Free</a:t>
            </a:r>
            <a:r>
              <a:rPr lang="ru-RU" sz="1200" dirty="0">
                <a:solidFill>
                  <a:schemeClr val="accent6"/>
                </a:solidFill>
              </a:rPr>
              <a:t> </a:t>
            </a:r>
            <a:r>
              <a:rPr lang="ru-RU" sz="1200" dirty="0" err="1">
                <a:solidFill>
                  <a:schemeClr val="accent6"/>
                </a:solidFill>
              </a:rPr>
              <a:t>to</a:t>
            </a:r>
            <a:r>
              <a:rPr lang="ru-RU" sz="1200" dirty="0">
                <a:solidFill>
                  <a:schemeClr val="accent6"/>
                </a:solidFill>
              </a:rPr>
              <a:t> </a:t>
            </a:r>
            <a:r>
              <a:rPr lang="ru-RU" sz="1200" dirty="0" err="1">
                <a:solidFill>
                  <a:schemeClr val="accent6"/>
                </a:solidFill>
              </a:rPr>
              <a:t>use</a:t>
            </a:r>
            <a:r>
              <a:rPr lang="ru-RU" sz="1200" dirty="0">
                <a:solidFill>
                  <a:schemeClr val="accent6"/>
                </a:solidFill>
              </a:rPr>
              <a:t> </a:t>
            </a:r>
            <a:r>
              <a:rPr lang="ru-RU" sz="1200" dirty="0" err="1">
                <a:solidFill>
                  <a:schemeClr val="accent6"/>
                </a:solidFill>
              </a:rPr>
              <a:t>under</a:t>
            </a:r>
            <a:r>
              <a:rPr lang="ru-RU" sz="1200" dirty="0">
                <a:solidFill>
                  <a:schemeClr val="accent6"/>
                </a:solidFill>
              </a:rPr>
              <a:t> </a:t>
            </a:r>
            <a:r>
              <a:rPr lang="ru-RU" sz="1200" dirty="0" err="1">
                <a:solidFill>
                  <a:schemeClr val="accent6"/>
                </a:solidFill>
              </a:rPr>
              <a:t>the</a:t>
            </a:r>
            <a:r>
              <a:rPr lang="ru-RU" sz="1200" dirty="0">
                <a:solidFill>
                  <a:schemeClr val="accent6"/>
                </a:solidFill>
              </a:rPr>
              <a:t> </a:t>
            </a:r>
            <a:r>
              <a:rPr lang="ru-RU" sz="1200" dirty="0" err="1">
                <a:solidFill>
                  <a:schemeClr val="accent6"/>
                </a:solidFill>
              </a:rPr>
              <a:t>Unsplash</a:t>
            </a:r>
            <a:r>
              <a:rPr lang="ru-RU" sz="1200" dirty="0">
                <a:solidFill>
                  <a:schemeClr val="accent6"/>
                </a:solidFill>
              </a:rPr>
              <a:t> </a:t>
            </a:r>
            <a:r>
              <a:rPr lang="ru-RU" sz="1200" dirty="0" err="1">
                <a:solidFill>
                  <a:schemeClr val="accent6"/>
                </a:solidFill>
              </a:rPr>
              <a:t>License</a:t>
            </a:r>
            <a:r>
              <a:rPr lang="ru-RU" sz="1200" dirty="0">
                <a:solidFill>
                  <a:schemeClr val="accent6"/>
                </a:solidFill>
              </a:rPr>
              <a:t> https://unsplash.com/photos/Pj6TgpS_Vt4</a:t>
            </a:r>
          </a:p>
        </p:txBody>
      </p:sp>
    </p:spTree>
    <p:extLst>
      <p:ext uri="{BB962C8B-B14F-4D97-AF65-F5344CB8AC3E}">
        <p14:creationId xmlns:p14="http://schemas.microsoft.com/office/powerpoint/2010/main" val="3125761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
        <p:nvSpPr>
          <p:cNvPr id="4" name="Прямоугольник 3"/>
          <p:cNvSpPr/>
          <p:nvPr/>
        </p:nvSpPr>
        <p:spPr>
          <a:xfrm>
            <a:off x="560717" y="335846"/>
            <a:ext cx="10791645" cy="6370975"/>
          </a:xfrm>
          <a:prstGeom prst="rect">
            <a:avLst/>
          </a:prstGeom>
        </p:spPr>
        <p:txBody>
          <a:bodyPr wrap="square">
            <a:spAutoFit/>
          </a:bodyPr>
          <a:lstStyle/>
          <a:p>
            <a:r>
              <a:rPr lang="en-US" sz="2400" b="1" dirty="0"/>
              <a:t>8.1.</a:t>
            </a:r>
            <a:r>
              <a:rPr lang="en-US" sz="2400" dirty="0"/>
              <a:t> </a:t>
            </a:r>
            <a:r>
              <a:rPr lang="uz-Cyrl-UZ" sz="2400" b="1" dirty="0"/>
              <a:t>Transport vositalarining marshrutlardagi ish rejimi</a:t>
            </a:r>
            <a:endParaRPr lang="ru-RU" sz="2400" dirty="0"/>
          </a:p>
          <a:p>
            <a:r>
              <a:rPr lang="uz-Cyrl-UZ" sz="2400" dirty="0"/>
              <a:t>(T</a:t>
            </a:r>
            <a:r>
              <a:rPr lang="uz-Cyrl-UZ" sz="2400" baseline="-25000" dirty="0"/>
              <a:t>ish</a:t>
            </a:r>
            <a:r>
              <a:rPr lang="uz-Cyrl-UZ" sz="2400" dirty="0"/>
              <a:t>) ish vaqti birligida oʻlchanuvchi ularning ATV nazorat joyidan ishga chiqib ketib, ish nihoyasida yana saroyga qaytib kelib, yuqoridagi nazorat joyidan oʻtishgacha vaqt tushuniladi. Bunda aytilgan vaqtdan tushlik uchun berilgan vaqt chegirib tashlanadi.</a:t>
            </a:r>
            <a:endParaRPr lang="ru-RU" sz="2400" dirty="0"/>
          </a:p>
          <a:p>
            <a:r>
              <a:rPr lang="uz-Cyrl-UZ" sz="2400" dirty="0"/>
              <a:t>Transport vositasining ish rejimi u ishlaydigan marshrut, mijozlarning ortish-tushirish joylari ish rejimi hamda haydovchilar bilan taʼminlanganlikka bogʻliqdir. Transport vositalari sutka davomida haydovchilar hamda yo`lovchilar oqimi yetarli darajada va ortish-tushirish joylari betoʻxtov ishlaganda bir, ikki yoki undan ham koʻp smenada toʻxtamasdan ishlashi mumkin. </a:t>
            </a:r>
            <a:r>
              <a:rPr lang="en-US" sz="2400" dirty="0" err="1"/>
              <a:t>Masalan</a:t>
            </a:r>
            <a:r>
              <a:rPr lang="en-US" sz="2400" dirty="0"/>
              <a:t>, </a:t>
            </a:r>
            <a:r>
              <a:rPr lang="en-US" sz="2400" dirty="0" err="1"/>
              <a:t>temir</a:t>
            </a:r>
            <a:r>
              <a:rPr lang="en-US" sz="2400" dirty="0"/>
              <a:t> </a:t>
            </a:r>
            <a:r>
              <a:rPr lang="en-US" sz="2400" dirty="0" err="1"/>
              <a:t>yoʻlning</a:t>
            </a:r>
            <a:r>
              <a:rPr lang="en-US" sz="2400" dirty="0"/>
              <a:t> yuk </a:t>
            </a:r>
            <a:r>
              <a:rPr lang="en-US" sz="2400" dirty="0" err="1"/>
              <a:t>va</a:t>
            </a:r>
            <a:r>
              <a:rPr lang="en-US" sz="2400" dirty="0"/>
              <a:t> </a:t>
            </a:r>
            <a:r>
              <a:rPr lang="en-US" sz="2400" dirty="0" err="1"/>
              <a:t>yo`lovchilar</a:t>
            </a:r>
            <a:r>
              <a:rPr lang="en-US" sz="2400" dirty="0"/>
              <a:t> </a:t>
            </a:r>
            <a:r>
              <a:rPr lang="en-US" sz="2400" dirty="0" err="1"/>
              <a:t>bekatlarida</a:t>
            </a:r>
            <a:r>
              <a:rPr lang="en-US" sz="2400" dirty="0"/>
              <a:t>, </a:t>
            </a:r>
            <a:r>
              <a:rPr lang="en-US" sz="2400" dirty="0" err="1"/>
              <a:t>suv</a:t>
            </a:r>
            <a:r>
              <a:rPr lang="en-US" sz="2400" dirty="0"/>
              <a:t> </a:t>
            </a:r>
            <a:r>
              <a:rPr lang="en-US" sz="2400" dirty="0" err="1"/>
              <a:t>portlarida</a:t>
            </a:r>
            <a:r>
              <a:rPr lang="en-US" sz="2400" dirty="0"/>
              <a:t> </a:t>
            </a:r>
            <a:r>
              <a:rPr lang="en-US" sz="2400" dirty="0" err="1"/>
              <a:t>va</a:t>
            </a:r>
            <a:r>
              <a:rPr lang="en-US" sz="2400" dirty="0"/>
              <a:t> </a:t>
            </a:r>
            <a:r>
              <a:rPr lang="en-US" sz="2400" dirty="0" err="1"/>
              <a:t>h.k</a:t>
            </a:r>
            <a:r>
              <a:rPr lang="en-US" sz="2400" dirty="0"/>
              <a:t> </a:t>
            </a:r>
            <a:r>
              <a:rPr lang="en-US" sz="2400" dirty="0" err="1"/>
              <a:t>joylarda</a:t>
            </a:r>
            <a:r>
              <a:rPr lang="en-US" sz="2400" dirty="0"/>
              <a:t>. </a:t>
            </a:r>
            <a:endParaRPr lang="ru-RU" sz="2400" dirty="0"/>
          </a:p>
          <a:p>
            <a:r>
              <a:rPr lang="en-US" sz="2400" dirty="0" err="1"/>
              <a:t>Odatda</a:t>
            </a:r>
            <a:r>
              <a:rPr lang="en-US" sz="2400" dirty="0"/>
              <a:t>, </a:t>
            </a:r>
            <a:r>
              <a:rPr lang="en-US" sz="2400" dirty="0" err="1"/>
              <a:t>bir</a:t>
            </a:r>
            <a:r>
              <a:rPr lang="en-US" sz="2400" dirty="0"/>
              <a:t> </a:t>
            </a:r>
            <a:r>
              <a:rPr lang="en-US" sz="2400" dirty="0" err="1"/>
              <a:t>ish</a:t>
            </a:r>
            <a:r>
              <a:rPr lang="en-US" sz="2400" dirty="0"/>
              <a:t> </a:t>
            </a:r>
            <a:r>
              <a:rPr lang="en-US" sz="2400" dirty="0" err="1"/>
              <a:t>smena</a:t>
            </a:r>
            <a:r>
              <a:rPr lang="en-US" sz="2400" dirty="0"/>
              <a:t> </a:t>
            </a:r>
            <a:r>
              <a:rPr lang="en-US" sz="2400" dirty="0" err="1"/>
              <a:t>vaqti</a:t>
            </a:r>
            <a:r>
              <a:rPr lang="en-US" sz="2400" dirty="0"/>
              <a:t> 6 </a:t>
            </a:r>
            <a:r>
              <a:rPr lang="en-US" sz="2400" dirty="0" err="1"/>
              <a:t>soatdan</a:t>
            </a:r>
            <a:r>
              <a:rPr lang="en-US" sz="2400" dirty="0"/>
              <a:t> 12 </a:t>
            </a:r>
            <a:r>
              <a:rPr lang="en-US" sz="2400" dirty="0" err="1"/>
              <a:t>soatgacha</a:t>
            </a:r>
            <a:r>
              <a:rPr lang="en-US" sz="2400" dirty="0"/>
              <a:t> </a:t>
            </a:r>
            <a:r>
              <a:rPr lang="en-US" sz="2400" dirty="0" err="1"/>
              <a:t>davom</a:t>
            </a:r>
            <a:r>
              <a:rPr lang="en-US" sz="2400" dirty="0"/>
              <a:t> </a:t>
            </a:r>
            <a:r>
              <a:rPr lang="en-US" sz="2400" dirty="0" err="1"/>
              <a:t>etishi</a:t>
            </a:r>
            <a:r>
              <a:rPr lang="en-US" sz="2400" dirty="0"/>
              <a:t> </a:t>
            </a:r>
            <a:r>
              <a:rPr lang="en-US" sz="2400" dirty="0" err="1"/>
              <a:t>mumkin</a:t>
            </a:r>
            <a:r>
              <a:rPr lang="en-US" sz="2400" dirty="0"/>
              <a:t>. Yuk </a:t>
            </a:r>
            <a:r>
              <a:rPr lang="en-US" sz="2400" dirty="0" err="1"/>
              <a:t>tashuvchi</a:t>
            </a:r>
            <a:r>
              <a:rPr lang="en-US" sz="2400" dirty="0"/>
              <a:t> </a:t>
            </a:r>
            <a:r>
              <a:rPr lang="en-US" sz="2400" dirty="0" err="1"/>
              <a:t>avtomobillarning</a:t>
            </a:r>
            <a:r>
              <a:rPr lang="en-US" sz="2400" dirty="0"/>
              <a:t> </a:t>
            </a:r>
            <a:r>
              <a:rPr lang="en-US" sz="2400" dirty="0" err="1"/>
              <a:t>ish</a:t>
            </a:r>
            <a:r>
              <a:rPr lang="en-US" sz="2400" dirty="0"/>
              <a:t> </a:t>
            </a:r>
            <a:r>
              <a:rPr lang="en-US" sz="2400" dirty="0" err="1"/>
              <a:t>marshrutida</a:t>
            </a:r>
            <a:r>
              <a:rPr lang="en-US" sz="2400" dirty="0"/>
              <a:t> </a:t>
            </a:r>
            <a:r>
              <a:rPr lang="en-US" sz="2400" dirty="0" err="1"/>
              <a:t>boʻlish</a:t>
            </a:r>
            <a:r>
              <a:rPr lang="en-US" sz="2400" dirty="0"/>
              <a:t> </a:t>
            </a:r>
            <a:r>
              <a:rPr lang="en-US" sz="2400" dirty="0" err="1"/>
              <a:t>vaqti</a:t>
            </a:r>
            <a:r>
              <a:rPr lang="en-US" sz="2400" dirty="0"/>
              <a:t> </a:t>
            </a:r>
            <a:r>
              <a:rPr lang="en-US" sz="2400" dirty="0" err="1"/>
              <a:t>tashkiliy</a:t>
            </a:r>
            <a:r>
              <a:rPr lang="en-US" sz="2400" dirty="0"/>
              <a:t> </a:t>
            </a:r>
            <a:r>
              <a:rPr lang="en-US" sz="2400" dirty="0" err="1"/>
              <a:t>jihatdan</a:t>
            </a:r>
            <a:r>
              <a:rPr lang="en-US" sz="2400" dirty="0"/>
              <a:t> </a:t>
            </a:r>
            <a:r>
              <a:rPr lang="en-US" sz="2400" dirty="0" err="1"/>
              <a:t>yaxshi</a:t>
            </a:r>
            <a:r>
              <a:rPr lang="en-US" sz="2400" dirty="0"/>
              <a:t> </a:t>
            </a:r>
            <a:r>
              <a:rPr lang="en-US" sz="2400" dirty="0" err="1"/>
              <a:t>yoʻlga</a:t>
            </a:r>
            <a:r>
              <a:rPr lang="en-US" sz="2400" dirty="0"/>
              <a:t> </a:t>
            </a:r>
            <a:r>
              <a:rPr lang="en-US" sz="2400" dirty="0" err="1"/>
              <a:t>qoʻyilgan</a:t>
            </a:r>
            <a:r>
              <a:rPr lang="en-US" sz="2400" dirty="0"/>
              <a:t> </a:t>
            </a:r>
            <a:r>
              <a:rPr lang="en-US" sz="2400" dirty="0" err="1"/>
              <a:t>umum</a:t>
            </a:r>
            <a:r>
              <a:rPr lang="en-US" sz="2400" dirty="0"/>
              <a:t> </a:t>
            </a:r>
            <a:r>
              <a:rPr lang="en-US" sz="2400" dirty="0" err="1"/>
              <a:t>foydalanish</a:t>
            </a:r>
            <a:r>
              <a:rPr lang="en-US" sz="2400" dirty="0"/>
              <a:t> </a:t>
            </a:r>
            <a:r>
              <a:rPr lang="en-US" sz="2400" dirty="0" err="1"/>
              <a:t>avtotransportida</a:t>
            </a:r>
            <a:r>
              <a:rPr lang="en-US" sz="2400" dirty="0"/>
              <a:t> </a:t>
            </a:r>
            <a:r>
              <a:rPr lang="en-US" sz="2400" dirty="0" err="1"/>
              <a:t>bu</a:t>
            </a:r>
            <a:r>
              <a:rPr lang="en-US" sz="2400" dirty="0"/>
              <a:t> </a:t>
            </a:r>
            <a:r>
              <a:rPr lang="en-US" sz="2400" dirty="0" err="1"/>
              <a:t>koʻrsatkich</a:t>
            </a:r>
            <a:r>
              <a:rPr lang="en-US" sz="2400" dirty="0"/>
              <a:t> 10soat </a:t>
            </a:r>
            <a:r>
              <a:rPr lang="en-US" sz="2400" dirty="0" err="1"/>
              <a:t>atrofidadir</a:t>
            </a:r>
            <a:r>
              <a:rPr lang="en-US" sz="2400" dirty="0"/>
              <a:t>, </a:t>
            </a:r>
            <a:r>
              <a:rPr lang="en-US" sz="2400" dirty="0" err="1"/>
              <a:t>baʼzi</a:t>
            </a:r>
            <a:r>
              <a:rPr lang="en-US" sz="2400" dirty="0"/>
              <a:t> ATV </a:t>
            </a:r>
            <a:r>
              <a:rPr lang="en-US" sz="2400" dirty="0" err="1"/>
              <a:t>larda</a:t>
            </a:r>
            <a:r>
              <a:rPr lang="en-US" sz="2400" dirty="0"/>
              <a:t> </a:t>
            </a:r>
            <a:r>
              <a:rPr lang="en-US" sz="2400" dirty="0" err="1"/>
              <a:t>ish</a:t>
            </a:r>
            <a:r>
              <a:rPr lang="en-US" sz="2400" dirty="0"/>
              <a:t> </a:t>
            </a:r>
            <a:r>
              <a:rPr lang="en-US" sz="2400" dirty="0" err="1"/>
              <a:t>rejimi</a:t>
            </a:r>
            <a:r>
              <a:rPr lang="en-US" sz="2400" dirty="0"/>
              <a:t> 15-16 </a:t>
            </a:r>
            <a:r>
              <a:rPr lang="en-US" sz="2400" dirty="0" err="1"/>
              <a:t>soatgacha</a:t>
            </a:r>
            <a:r>
              <a:rPr lang="en-US" sz="2400" dirty="0"/>
              <a:t> </a:t>
            </a:r>
            <a:r>
              <a:rPr lang="en-US" sz="2400" dirty="0" err="1"/>
              <a:t>yetadi</a:t>
            </a:r>
            <a:r>
              <a:rPr lang="uz-Cyrl-UZ" sz="2400" dirty="0"/>
              <a:t>. </a:t>
            </a:r>
            <a:endParaRPr lang="ru-RU" sz="2400" dirty="0"/>
          </a:p>
        </p:txBody>
      </p:sp>
    </p:spTree>
    <p:extLst>
      <p:ext uri="{BB962C8B-B14F-4D97-AF65-F5344CB8AC3E}">
        <p14:creationId xmlns:p14="http://schemas.microsoft.com/office/powerpoint/2010/main" val="1447359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        	</a:t>
            </a:r>
            <a:endParaRPr lang="ru-RU" dirty="0"/>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r="67736"/>
          <a:stretch/>
        </p:blipFill>
        <p:spPr>
          <a:xfrm>
            <a:off x="0" y="0"/>
            <a:ext cx="3318933" cy="6858000"/>
          </a:xfrm>
          <a:prstGeom prst="rect">
            <a:avLst/>
          </a:prstGeom>
        </p:spPr>
      </p:pic>
      <p:sp>
        <p:nvSpPr>
          <p:cNvPr id="5" name="Прямоугольник 4"/>
          <p:cNvSpPr/>
          <p:nvPr/>
        </p:nvSpPr>
        <p:spPr>
          <a:xfrm>
            <a:off x="3410373" y="6195367"/>
            <a:ext cx="6871855" cy="461665"/>
          </a:xfrm>
          <a:prstGeom prst="rect">
            <a:avLst/>
          </a:prstGeom>
        </p:spPr>
        <p:txBody>
          <a:bodyPr wrap="square">
            <a:spAutoFit/>
          </a:bodyPr>
          <a:lstStyle/>
          <a:p>
            <a:r>
              <a:rPr lang="ru-RU" sz="1200" dirty="0">
                <a:solidFill>
                  <a:schemeClr val="tx2">
                    <a:lumMod val="60000"/>
                    <a:lumOff val="40000"/>
                  </a:schemeClr>
                </a:solidFill>
              </a:rPr>
              <a:t>CHUTTERSNAP.  (</a:t>
            </a:r>
            <a:r>
              <a:rPr lang="ru-RU" sz="1200" dirty="0" err="1">
                <a:solidFill>
                  <a:schemeClr val="tx2">
                    <a:lumMod val="60000"/>
                    <a:lumOff val="40000"/>
                  </a:schemeClr>
                </a:solidFill>
              </a:rPr>
              <a:t>Published</a:t>
            </a:r>
            <a:r>
              <a:rPr lang="ru-RU" sz="1200" dirty="0">
                <a:solidFill>
                  <a:schemeClr val="tx2">
                    <a:lumMod val="60000"/>
                    <a:lumOff val="40000"/>
                  </a:schemeClr>
                </a:solidFill>
              </a:rPr>
              <a:t> </a:t>
            </a:r>
            <a:r>
              <a:rPr lang="ru-RU" sz="1200" dirty="0" err="1">
                <a:solidFill>
                  <a:schemeClr val="tx2">
                    <a:lumMod val="60000"/>
                    <a:lumOff val="40000"/>
                  </a:schemeClr>
                </a:solidFill>
              </a:rPr>
              <a:t>on</a:t>
            </a:r>
            <a:r>
              <a:rPr lang="ru-RU" sz="1200" dirty="0">
                <a:solidFill>
                  <a:schemeClr val="tx2">
                    <a:lumMod val="60000"/>
                    <a:lumOff val="40000"/>
                  </a:schemeClr>
                </a:solidFill>
              </a:rPr>
              <a:t> </a:t>
            </a:r>
            <a:r>
              <a:rPr lang="ru-RU" sz="1200" dirty="0" err="1">
                <a:solidFill>
                  <a:schemeClr val="tx2">
                    <a:lumMod val="60000"/>
                    <a:lumOff val="40000"/>
                  </a:schemeClr>
                </a:solidFill>
              </a:rPr>
              <a:t>May</a:t>
            </a:r>
            <a:r>
              <a:rPr lang="ru-RU" sz="1200" dirty="0">
                <a:solidFill>
                  <a:schemeClr val="tx2">
                    <a:lumMod val="60000"/>
                    <a:lumOff val="40000"/>
                  </a:schemeClr>
                </a:solidFill>
              </a:rPr>
              <a:t> 10, 2017). </a:t>
            </a:r>
            <a:r>
              <a:rPr lang="ru-RU" sz="1200" dirty="0" err="1">
                <a:solidFill>
                  <a:schemeClr val="tx2">
                    <a:lumMod val="60000"/>
                    <a:lumOff val="40000"/>
                  </a:schemeClr>
                </a:solidFill>
              </a:rPr>
              <a:t>Busy</a:t>
            </a:r>
            <a:r>
              <a:rPr lang="ru-RU" sz="1200" dirty="0">
                <a:solidFill>
                  <a:schemeClr val="tx2">
                    <a:lumMod val="60000"/>
                    <a:lumOff val="40000"/>
                  </a:schemeClr>
                </a:solidFill>
              </a:rPr>
              <a:t> </a:t>
            </a:r>
            <a:r>
              <a:rPr lang="ru-RU" sz="1200" dirty="0" err="1">
                <a:solidFill>
                  <a:schemeClr val="tx2">
                    <a:lumMod val="60000"/>
                    <a:lumOff val="40000"/>
                  </a:schemeClr>
                </a:solidFill>
              </a:rPr>
              <a:t>cargo</a:t>
            </a:r>
            <a:r>
              <a:rPr lang="ru-RU" sz="1200" dirty="0">
                <a:solidFill>
                  <a:schemeClr val="tx2">
                    <a:lumMod val="60000"/>
                    <a:lumOff val="40000"/>
                  </a:schemeClr>
                </a:solidFill>
              </a:rPr>
              <a:t> </a:t>
            </a:r>
            <a:r>
              <a:rPr lang="ru-RU" sz="1200" dirty="0" err="1">
                <a:solidFill>
                  <a:schemeClr val="tx2">
                    <a:lumMod val="60000"/>
                    <a:lumOff val="40000"/>
                  </a:schemeClr>
                </a:solidFill>
              </a:rPr>
              <a:t>port</a:t>
            </a:r>
            <a:r>
              <a:rPr lang="ru-RU" sz="1200" dirty="0">
                <a:solidFill>
                  <a:schemeClr val="tx2">
                    <a:lumMod val="60000"/>
                    <a:lumOff val="40000"/>
                  </a:schemeClr>
                </a:solidFill>
              </a:rPr>
              <a:t>. </a:t>
            </a:r>
            <a:endParaRPr lang="en-US" sz="1200" dirty="0">
              <a:solidFill>
                <a:schemeClr val="tx2">
                  <a:lumMod val="60000"/>
                  <a:lumOff val="40000"/>
                </a:schemeClr>
              </a:solidFill>
            </a:endParaRPr>
          </a:p>
          <a:p>
            <a:r>
              <a:rPr lang="ru-RU" sz="1200" dirty="0" err="1">
                <a:solidFill>
                  <a:schemeClr val="tx2">
                    <a:lumMod val="60000"/>
                    <a:lumOff val="40000"/>
                  </a:schemeClr>
                </a:solidFill>
              </a:rPr>
              <a:t>Free</a:t>
            </a:r>
            <a:r>
              <a:rPr lang="ru-RU" sz="1200" dirty="0">
                <a:solidFill>
                  <a:schemeClr val="tx2">
                    <a:lumMod val="60000"/>
                    <a:lumOff val="40000"/>
                  </a:schemeClr>
                </a:solidFill>
              </a:rPr>
              <a:t> </a:t>
            </a:r>
            <a:r>
              <a:rPr lang="ru-RU" sz="1200" dirty="0" err="1">
                <a:solidFill>
                  <a:schemeClr val="tx2">
                    <a:lumMod val="60000"/>
                    <a:lumOff val="40000"/>
                  </a:schemeClr>
                </a:solidFill>
              </a:rPr>
              <a:t>to</a:t>
            </a:r>
            <a:r>
              <a:rPr lang="ru-RU" sz="1200" dirty="0">
                <a:solidFill>
                  <a:schemeClr val="tx2">
                    <a:lumMod val="60000"/>
                    <a:lumOff val="40000"/>
                  </a:schemeClr>
                </a:solidFill>
              </a:rPr>
              <a:t> </a:t>
            </a:r>
            <a:r>
              <a:rPr lang="ru-RU" sz="1200" dirty="0" err="1">
                <a:solidFill>
                  <a:schemeClr val="tx2">
                    <a:lumMod val="60000"/>
                    <a:lumOff val="40000"/>
                  </a:schemeClr>
                </a:solidFill>
              </a:rPr>
              <a:t>use</a:t>
            </a:r>
            <a:r>
              <a:rPr lang="ru-RU" sz="1200" dirty="0">
                <a:solidFill>
                  <a:schemeClr val="tx2">
                    <a:lumMod val="60000"/>
                    <a:lumOff val="40000"/>
                  </a:schemeClr>
                </a:solidFill>
              </a:rPr>
              <a:t> </a:t>
            </a:r>
            <a:r>
              <a:rPr lang="ru-RU" sz="1200" dirty="0" err="1">
                <a:solidFill>
                  <a:schemeClr val="tx2">
                    <a:lumMod val="60000"/>
                    <a:lumOff val="40000"/>
                  </a:schemeClr>
                </a:solidFill>
              </a:rPr>
              <a:t>under</a:t>
            </a:r>
            <a:r>
              <a:rPr lang="ru-RU" sz="1200" dirty="0">
                <a:solidFill>
                  <a:schemeClr val="tx2">
                    <a:lumMod val="60000"/>
                    <a:lumOff val="40000"/>
                  </a:schemeClr>
                </a:solidFill>
              </a:rPr>
              <a:t> </a:t>
            </a:r>
            <a:r>
              <a:rPr lang="ru-RU" sz="1200" dirty="0" err="1">
                <a:solidFill>
                  <a:schemeClr val="tx2">
                    <a:lumMod val="60000"/>
                    <a:lumOff val="40000"/>
                  </a:schemeClr>
                </a:solidFill>
              </a:rPr>
              <a:t>the</a:t>
            </a:r>
            <a:r>
              <a:rPr lang="ru-RU" sz="1200" dirty="0">
                <a:solidFill>
                  <a:schemeClr val="tx2">
                    <a:lumMod val="60000"/>
                    <a:lumOff val="40000"/>
                  </a:schemeClr>
                </a:solidFill>
              </a:rPr>
              <a:t> </a:t>
            </a:r>
            <a:r>
              <a:rPr lang="ru-RU" sz="1200" dirty="0" err="1">
                <a:solidFill>
                  <a:schemeClr val="tx2">
                    <a:lumMod val="60000"/>
                    <a:lumOff val="40000"/>
                  </a:schemeClr>
                </a:solidFill>
              </a:rPr>
              <a:t>Unsplash</a:t>
            </a:r>
            <a:r>
              <a:rPr lang="ru-RU" sz="1200" dirty="0">
                <a:solidFill>
                  <a:schemeClr val="tx2">
                    <a:lumMod val="60000"/>
                    <a:lumOff val="40000"/>
                  </a:schemeClr>
                </a:solidFill>
              </a:rPr>
              <a:t> </a:t>
            </a:r>
            <a:r>
              <a:rPr lang="ru-RU" sz="1200" dirty="0" err="1">
                <a:solidFill>
                  <a:schemeClr val="tx2">
                    <a:lumMod val="60000"/>
                    <a:lumOff val="40000"/>
                  </a:schemeClr>
                </a:solidFill>
              </a:rPr>
              <a:t>License</a:t>
            </a:r>
            <a:r>
              <a:rPr lang="ru-RU" sz="1200" dirty="0">
                <a:solidFill>
                  <a:schemeClr val="tx2">
                    <a:lumMod val="60000"/>
                    <a:lumOff val="40000"/>
                  </a:schemeClr>
                </a:solidFill>
              </a:rPr>
              <a:t>. https://unsplash.com/photos/eqwFWHfQipg</a:t>
            </a:r>
          </a:p>
        </p:txBody>
      </p:sp>
      <p:sp>
        <p:nvSpPr>
          <p:cNvPr id="7" name="Объект 6">
            <a:extLst>
              <a:ext uri="{FF2B5EF4-FFF2-40B4-BE49-F238E27FC236}">
                <a16:creationId xmlns:a16="http://schemas.microsoft.com/office/drawing/2014/main" xmlns="" id="{59EF71C2-220C-4FAD-B1E2-7686B14F3215}"/>
              </a:ext>
            </a:extLst>
          </p:cNvPr>
          <p:cNvSpPr>
            <a:spLocks noGrp="1"/>
          </p:cNvSpPr>
          <p:nvPr>
            <p:ph idx="1"/>
          </p:nvPr>
        </p:nvSpPr>
        <p:spPr/>
        <p:txBody>
          <a:bodyPr/>
          <a:lstStyle/>
          <a:p>
            <a:endParaRPr lang="ru-RU" dirty="0"/>
          </a:p>
        </p:txBody>
      </p:sp>
      <p:sp>
        <p:nvSpPr>
          <p:cNvPr id="3" name="Прямоугольник 2"/>
          <p:cNvSpPr/>
          <p:nvPr/>
        </p:nvSpPr>
        <p:spPr>
          <a:xfrm>
            <a:off x="3953774" y="287425"/>
            <a:ext cx="7769524" cy="5632311"/>
          </a:xfrm>
          <a:prstGeom prst="rect">
            <a:avLst/>
          </a:prstGeom>
        </p:spPr>
        <p:txBody>
          <a:bodyPr wrap="square">
            <a:spAutoFit/>
          </a:bodyPr>
          <a:lstStyle/>
          <a:p>
            <a:r>
              <a:rPr lang="uz-Cyrl-UZ" sz="2400" dirty="0"/>
              <a:t>Ochiq konlarda ishlovchi (juda koʻp yuk koʻtaruvchi) avtosamosvallarning ish rejimini tunu-kun betoʻxtov qilish maqsadga muvofi</a:t>
            </a:r>
            <a:r>
              <a:rPr lang="en-US" sz="2400" dirty="0"/>
              <a:t>q</a:t>
            </a:r>
            <a:r>
              <a:rPr lang="uz-Cyrl-UZ" sz="2400" dirty="0"/>
              <a:t>dir. </a:t>
            </a:r>
            <a:endParaRPr lang="ru-RU" sz="2400" dirty="0"/>
          </a:p>
          <a:p>
            <a:r>
              <a:rPr lang="uz-Cyrl-UZ" sz="2400" dirty="0"/>
              <a:t>Avtomobillarning ish rejimini iloji boricha oshirish avtotransport saroyi xodimlarining muhim vazifalaridan hisoblanadi. Buning ijobiy yechimi esa transport vositalarining ish unumni oshirish hamda tashish tannarxini arzonlashtirishning asosiy shartidir. Transport vositalarining ish vaqti transport jarayonini bajarish uchun zarur boʻlgan vaqt va bekor turish (shu jumladan, TXK va taʼmirda boʻlish) vaqtlaridan iborat. Transport jarayonini bajarish uchun zarur boʻlgan vaktga transport vositasi harakati bilan bogʻliq vaqt va yo`lovchilarning ularga chiqish-tushish yoki yuklarni ortish-tushirish vaqtlari kiradi. </a:t>
            </a:r>
            <a:endParaRPr lang="ru-RU" sz="2400" dirty="0"/>
          </a:p>
        </p:txBody>
      </p:sp>
    </p:spTree>
    <p:extLst>
      <p:ext uri="{BB962C8B-B14F-4D97-AF65-F5344CB8AC3E}">
        <p14:creationId xmlns:p14="http://schemas.microsoft.com/office/powerpoint/2010/main" val="2487080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
        <p:nvSpPr>
          <p:cNvPr id="4" name="Прямоугольник 3"/>
          <p:cNvSpPr/>
          <p:nvPr/>
        </p:nvSpPr>
        <p:spPr>
          <a:xfrm>
            <a:off x="698738" y="263020"/>
            <a:ext cx="10627743" cy="5940088"/>
          </a:xfrm>
          <a:prstGeom prst="rect">
            <a:avLst/>
          </a:prstGeom>
        </p:spPr>
        <p:txBody>
          <a:bodyPr wrap="square">
            <a:spAutoFit/>
          </a:bodyPr>
          <a:lstStyle/>
          <a:p>
            <a:r>
              <a:rPr lang="uz-Cyrl-UZ" sz="2000" dirty="0"/>
              <a:t>Avtomobillarning ishda boʻlish vaqti, ularning ayni marshrutda boʻlish vaqti (T</a:t>
            </a:r>
            <a:r>
              <a:rPr lang="uz-Cyrl-UZ" sz="2000" baseline="-25000" dirty="0"/>
              <a:t>M</a:t>
            </a:r>
            <a:r>
              <a:rPr lang="uz-Cyrl-UZ" sz="2000" dirty="0"/>
              <a:t>) va nolinchi qatnov harakatiga zarur vaqt yigʻindisidan iborat boʻladi:</a:t>
            </a:r>
            <a:endParaRPr lang="ru-RU" sz="2000" dirty="0"/>
          </a:p>
          <a:p>
            <a:r>
              <a:rPr lang="uz-Cyrl-UZ" sz="2000" dirty="0"/>
              <a:t>Т</a:t>
            </a:r>
            <a:r>
              <a:rPr lang="uz-Cyrl-UZ" sz="2000" baseline="-25000" dirty="0"/>
              <a:t>м</a:t>
            </a:r>
            <a:r>
              <a:rPr lang="uz-Cyrl-UZ" sz="2000" dirty="0"/>
              <a:t> = Т</a:t>
            </a:r>
            <a:r>
              <a:rPr lang="uz-Cyrl-UZ" sz="2000" baseline="-25000" dirty="0"/>
              <a:t>h</a:t>
            </a:r>
            <a:r>
              <a:rPr lang="uz-Cyrl-UZ" sz="2000" dirty="0"/>
              <a:t>+ t</a:t>
            </a:r>
            <a:r>
              <a:rPr lang="uz-Cyrl-UZ" sz="2000" baseline="-25000" dirty="0"/>
              <a:t>о</a:t>
            </a:r>
            <a:r>
              <a:rPr lang="uz-Cyrl-UZ" sz="2000" dirty="0"/>
              <a:t> , соат 	(80)</a:t>
            </a:r>
            <a:endParaRPr lang="ru-RU" sz="2000" dirty="0"/>
          </a:p>
          <a:p>
            <a:r>
              <a:rPr lang="uz-Cyrl-UZ" sz="2000" dirty="0"/>
              <a:t>Oʻz navbatida, yuk avtomobillarining marshrutda boʻlish vaqti quyidagicha boʻladi:</a:t>
            </a:r>
            <a:endParaRPr lang="ru-RU" sz="2000" dirty="0"/>
          </a:p>
          <a:p>
            <a:r>
              <a:rPr lang="uz-Cyrl-UZ" sz="2000" dirty="0"/>
              <a:t>Т</a:t>
            </a:r>
            <a:r>
              <a:rPr lang="uz-Cyrl-UZ" sz="2000" baseline="-25000" dirty="0"/>
              <a:t>м</a:t>
            </a:r>
            <a:r>
              <a:rPr lang="uz-Cyrl-UZ" sz="2000" dirty="0"/>
              <a:t> = Т</a:t>
            </a:r>
            <a:r>
              <a:rPr lang="uz-Cyrl-UZ" sz="2000" baseline="-25000" dirty="0"/>
              <a:t>h</a:t>
            </a:r>
            <a:r>
              <a:rPr lang="uz-Cyrl-UZ" sz="2000" dirty="0"/>
              <a:t>+T</a:t>
            </a:r>
            <a:r>
              <a:rPr lang="uz-Cyrl-UZ" sz="2000" baseline="-25000" dirty="0"/>
              <a:t>o-t </a:t>
            </a:r>
            <a:r>
              <a:rPr lang="uz-Cyrl-UZ" sz="2000" dirty="0"/>
              <a:t>+T</a:t>
            </a:r>
            <a:r>
              <a:rPr lang="uz-Cyrl-UZ" sz="2000" baseline="-25000" dirty="0"/>
              <a:t>b.t. </a:t>
            </a:r>
            <a:r>
              <a:rPr lang="uz-Cyrl-UZ" sz="2000" dirty="0"/>
              <a:t>, soat 	(</a:t>
            </a:r>
            <a:r>
              <a:rPr lang="en-US" sz="2000" dirty="0"/>
              <a:t>81</a:t>
            </a:r>
            <a:r>
              <a:rPr lang="uz-Cyrl-UZ" sz="2000" dirty="0"/>
              <a:t>)</a:t>
            </a:r>
            <a:endParaRPr lang="ru-RU" sz="2000" dirty="0"/>
          </a:p>
          <a:p>
            <a:r>
              <a:rPr lang="en-US" sz="2000" dirty="0" err="1"/>
              <a:t>bunda</a:t>
            </a:r>
            <a:r>
              <a:rPr lang="uz-Cyrl-UZ" sz="2000" dirty="0"/>
              <a:t>, Т</a:t>
            </a:r>
            <a:r>
              <a:rPr lang="en-US" sz="2000" baseline="-25000" dirty="0"/>
              <a:t>h</a:t>
            </a:r>
            <a:r>
              <a:rPr lang="uz-Cyrl-UZ" sz="2000" dirty="0"/>
              <a:t>— avtomobilning marshrutdagi harakat vaqti;</a:t>
            </a:r>
            <a:endParaRPr lang="ru-RU" sz="2000" dirty="0"/>
          </a:p>
          <a:p>
            <a:r>
              <a:rPr lang="uz-Cyrl-UZ" sz="2000" dirty="0"/>
              <a:t>T</a:t>
            </a:r>
            <a:r>
              <a:rPr lang="uz-Cyrl-UZ" sz="2000" baseline="-25000" dirty="0"/>
              <a:t>o-t</a:t>
            </a:r>
            <a:r>
              <a:rPr lang="uz-Cyrl-UZ" sz="2000" dirty="0"/>
              <a:t> — avtomobil (avtopoyezd)ga yuk ortish-tushirishga sarflangan vaqt (unga hujjatlarni rasmiylashtirishda unumsiz turish vaqti ham kiradi);</a:t>
            </a:r>
            <a:endParaRPr lang="ru-RU" sz="2000" dirty="0"/>
          </a:p>
          <a:p>
            <a:r>
              <a:rPr lang="uz-Cyrl-UZ" sz="2000" dirty="0"/>
              <a:t>T</a:t>
            </a:r>
            <a:r>
              <a:rPr lang="uz-Cyrl-UZ" sz="2000" baseline="-25000" dirty="0"/>
              <a:t>b.t. </a:t>
            </a:r>
            <a:r>
              <a:rPr lang="uz-Cyrl-UZ" sz="2000" dirty="0"/>
              <a:t>— transport vositasining har xil sababarga koʻra bekor turish vaqti.</a:t>
            </a:r>
            <a:endParaRPr lang="ru-RU" sz="2000" dirty="0"/>
          </a:p>
          <a:p>
            <a:r>
              <a:rPr lang="uz-Cyrl-UZ" sz="2000" dirty="0"/>
              <a:t>Yuk tashish transport jarayoni uchun shart boʻlgan ortish-tushirish vaqtida avtomobilning bekor turish vaqti meʼyor bilan cheklangan boʻlib, u transport jarayoni uchun zarur vaqt qatoriga kiradi. Ammo, avtomobilning bunday bekor turishini ortish-tushirish ishlarini mexaniz</a:t>
            </a:r>
            <a:r>
              <a:rPr lang="en-US" sz="2000" dirty="0" err="1"/>
              <a:t>ats</a:t>
            </a:r>
            <a:r>
              <a:rPr lang="uz-Cyrl-UZ" sz="2000" dirty="0"/>
              <a:t>iyalash hamda bunday oper</a:t>
            </a:r>
            <a:r>
              <a:rPr lang="en-US" sz="2000" dirty="0" err="1"/>
              <a:t>ats</a:t>
            </a:r>
            <a:r>
              <a:rPr lang="uz-Cyrl-UZ" sz="2000" dirty="0"/>
              <a:t>iyalarni oqilona tashkil etish hisobiga iloji boricha kamaytirishga intilish kerak. Har xil sabablarga kura bekor turib qolish (masalan, ishga chiqarilgan avtomobilning texnik buzuqligi va h.k.) transport va mijozlar ishida kamchiliklar borligini koʻrsatadi. Bunday bekor turishlarga batamom barham berish uchun kurashish zarur. Bunday turishlar transport ishida rejalashtirilmaydi, ammo ularni aniq belgilab borish va keyinchalik tahlil etib, ularning oldini olish zarur. </a:t>
            </a:r>
            <a:endParaRPr lang="ru-RU" sz="2000" dirty="0"/>
          </a:p>
        </p:txBody>
      </p:sp>
    </p:spTree>
    <p:extLst>
      <p:ext uri="{BB962C8B-B14F-4D97-AF65-F5344CB8AC3E}">
        <p14:creationId xmlns:p14="http://schemas.microsoft.com/office/powerpoint/2010/main" val="14208954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mc:AlternateContent xmlns:mc="http://schemas.openxmlformats.org/markup-compatibility/2006">
        <mc:Choice xmlns:a14="http://schemas.microsoft.com/office/drawing/2010/main" Requires="a14">
          <p:sp>
            <p:nvSpPr>
              <p:cNvPr id="4" name="Прямоугольник 3"/>
              <p:cNvSpPr/>
              <p:nvPr/>
            </p:nvSpPr>
            <p:spPr>
              <a:xfrm>
                <a:off x="862641" y="477569"/>
                <a:ext cx="10472468" cy="5702587"/>
              </a:xfrm>
              <a:prstGeom prst="rect">
                <a:avLst/>
              </a:prstGeom>
            </p:spPr>
            <p:txBody>
              <a:bodyPr wrap="square">
                <a:spAutoFit/>
              </a:bodyPr>
              <a:lstStyle/>
              <a:p>
                <a:r>
                  <a:rPr lang="uz-Cyrl-UZ" dirty="0"/>
                  <a:t>Oʻrtacha ish rejimi yoki bir avtomobilning ishda oʻrtacha boʻlish vaqti (T</a:t>
                </a:r>
                <a:r>
                  <a:rPr lang="uz-Cyrl-UZ" baseline="-25000" dirty="0"/>
                  <a:t>ish oʻrt</a:t>
                </a:r>
                <a:r>
                  <a:rPr lang="uz-Cyrl-UZ" dirty="0"/>
                  <a:t>), barcha ishdagi avtomobillar ish soatlarining kalendar davr ichida avtomobilning ekspluatatsiyada boʻlish kunlariga nisbati sifatida aniqlanadi:</a:t>
                </a:r>
                <a:endParaRPr lang="ru-RU" dirty="0"/>
              </a:p>
              <a:p>
                <a:r>
                  <a:rPr lang="ru-RU" dirty="0"/>
                  <a:t>Т</a:t>
                </a:r>
                <a:r>
                  <a:rPr lang="en-US" baseline="-25000" dirty="0" err="1"/>
                  <a:t>ish</a:t>
                </a:r>
                <a:r>
                  <a:rPr lang="en-US" baseline="-25000" dirty="0"/>
                  <a:t> </a:t>
                </a:r>
                <a:r>
                  <a:rPr lang="en-US" baseline="-25000" dirty="0" err="1"/>
                  <a:t>o‘rt</a:t>
                </a:r>
                <a:r>
                  <a:rPr lang="en-US" dirty="0"/>
                  <a:t>= </a:t>
                </a:r>
                <a14:m>
                  <m:oMath xmlns:m="http://schemas.openxmlformats.org/officeDocument/2006/math">
                    <m:f>
                      <m:fPr>
                        <m:ctrlPr>
                          <a:rPr lang="ru-RU" i="1"/>
                        </m:ctrlPr>
                      </m:fPr>
                      <m:num>
                        <m:sSub>
                          <m:sSubPr>
                            <m:ctrlPr>
                              <a:rPr lang="ru-RU" i="1"/>
                            </m:ctrlPr>
                          </m:sSubPr>
                          <m:e>
                            <m:r>
                              <a:rPr lang="en-US" i="1"/>
                              <m:t>𝐴𝑇</m:t>
                            </m:r>
                          </m:e>
                          <m:sub>
                            <m:r>
                              <a:rPr lang="en-US" i="1"/>
                              <m:t>𝑖𝑠h</m:t>
                            </m:r>
                          </m:sub>
                        </m:sSub>
                      </m:num>
                      <m:den>
                        <m:sSub>
                          <m:sSubPr>
                            <m:ctrlPr>
                              <a:rPr lang="ru-RU" i="1"/>
                            </m:ctrlPr>
                          </m:sSubPr>
                          <m:e>
                            <m:r>
                              <a:rPr lang="en-US" i="1"/>
                              <m:t>𝐴𝐾</m:t>
                            </m:r>
                          </m:e>
                          <m:sub>
                            <m:r>
                              <a:rPr lang="en-US" i="1"/>
                              <m:t>𝐸</m:t>
                            </m:r>
                          </m:sub>
                        </m:sSub>
                      </m:den>
                    </m:f>
                  </m:oMath>
                </a14:m>
                <a:r>
                  <a:rPr lang="en-US" dirty="0"/>
                  <a:t>  , </a:t>
                </a:r>
                <a:r>
                  <a:rPr lang="en-US" dirty="0" err="1"/>
                  <a:t>soat</a:t>
                </a:r>
                <a:r>
                  <a:rPr lang="en-US" dirty="0"/>
                  <a:t>	 (82)</a:t>
                </a:r>
                <a:endParaRPr lang="ru-RU" dirty="0"/>
              </a:p>
              <a:p>
                <a:r>
                  <a:rPr lang="en-US" dirty="0" err="1"/>
                  <a:t>Avtomobilning</a:t>
                </a:r>
                <a:r>
                  <a:rPr lang="en-US" dirty="0"/>
                  <a:t> </a:t>
                </a:r>
                <a:r>
                  <a:rPr lang="en-US" dirty="0" err="1"/>
                  <a:t>oʻrtacha</a:t>
                </a:r>
                <a:r>
                  <a:rPr lang="en-US" dirty="0"/>
                  <a:t> </a:t>
                </a:r>
                <a:r>
                  <a:rPr lang="en-US" dirty="0" err="1"/>
                  <a:t>ish</a:t>
                </a:r>
                <a:r>
                  <a:rPr lang="en-US" dirty="0"/>
                  <a:t> </a:t>
                </a:r>
                <a:r>
                  <a:rPr lang="en-US" dirty="0" err="1"/>
                  <a:t>rejimi</a:t>
                </a:r>
                <a:r>
                  <a:rPr lang="en-US" dirty="0"/>
                  <a:t> transport </a:t>
                </a:r>
                <a:r>
                  <a:rPr lang="en-US" dirty="0" err="1"/>
                  <a:t>vositalari</a:t>
                </a:r>
                <a:r>
                  <a:rPr lang="en-US" dirty="0"/>
                  <a:t> </a:t>
                </a:r>
                <a:r>
                  <a:rPr lang="en-US" dirty="0" err="1"/>
                  <a:t>uchun</a:t>
                </a:r>
                <a:r>
                  <a:rPr lang="en-US" dirty="0"/>
                  <a:t> </a:t>
                </a:r>
                <a:r>
                  <a:rPr lang="en-US" dirty="0" err="1"/>
                  <a:t>reja</a:t>
                </a:r>
                <a:r>
                  <a:rPr lang="en-US" dirty="0"/>
                  <a:t> (</a:t>
                </a:r>
                <a:r>
                  <a:rPr lang="en-US" dirty="0" err="1"/>
                  <a:t>ish</a:t>
                </a:r>
                <a:r>
                  <a:rPr lang="en-US" dirty="0"/>
                  <a:t> </a:t>
                </a:r>
                <a:r>
                  <a:rPr lang="en-US" dirty="0" err="1"/>
                  <a:t>chizmasi</a:t>
                </a:r>
                <a:r>
                  <a:rPr lang="en-US" dirty="0"/>
                  <a:t>)da </a:t>
                </a:r>
                <a:r>
                  <a:rPr lang="en-US" dirty="0" err="1"/>
                  <a:t>belgilangan</a:t>
                </a:r>
                <a:r>
                  <a:rPr lang="en-US" dirty="0"/>
                  <a:t> </a:t>
                </a:r>
                <a:r>
                  <a:rPr lang="en-US" dirty="0" err="1"/>
                  <a:t>vaqt</a:t>
                </a:r>
                <a:r>
                  <a:rPr lang="en-US" dirty="0"/>
                  <a:t> </a:t>
                </a:r>
                <a:r>
                  <a:rPr lang="en-US" dirty="0" err="1"/>
                  <a:t>bilan</a:t>
                </a:r>
                <a:r>
                  <a:rPr lang="en-US" dirty="0"/>
                  <a:t> </a:t>
                </a:r>
                <a:r>
                  <a:rPr lang="en-US" dirty="0" err="1"/>
                  <a:t>toʻgʻri</a:t>
                </a:r>
                <a:r>
                  <a:rPr lang="en-US" dirty="0"/>
                  <a:t> </a:t>
                </a:r>
                <a:r>
                  <a:rPr lang="en-US" dirty="0" err="1"/>
                  <a:t>kelmasligi</a:t>
                </a:r>
                <a:r>
                  <a:rPr lang="en-US" dirty="0"/>
                  <a:t> </a:t>
                </a:r>
                <a:r>
                  <a:rPr lang="en-US" dirty="0" err="1"/>
                  <a:t>mumkin</a:t>
                </a:r>
                <a:r>
                  <a:rPr lang="en-US" dirty="0"/>
                  <a:t>. </a:t>
                </a:r>
                <a:r>
                  <a:rPr lang="en-US" dirty="0" err="1"/>
                  <a:t>Buning</a:t>
                </a:r>
                <a:r>
                  <a:rPr lang="en-US" dirty="0"/>
                  <a:t> </a:t>
                </a:r>
                <a:r>
                  <a:rPr lang="en-US" dirty="0" err="1"/>
                  <a:t>sababi</a:t>
                </a:r>
                <a:r>
                  <a:rPr lang="en-US" dirty="0"/>
                  <a:t> </a:t>
                </a:r>
                <a:r>
                  <a:rPr lang="en-US" dirty="0" err="1"/>
                  <a:t>turlicha</a:t>
                </a:r>
                <a:r>
                  <a:rPr lang="en-US" dirty="0"/>
                  <a:t> </a:t>
                </a:r>
                <a:r>
                  <a:rPr lang="en-US" dirty="0" err="1"/>
                  <a:t>boʻlishi</a:t>
                </a:r>
                <a:r>
                  <a:rPr lang="en-US" dirty="0"/>
                  <a:t> </a:t>
                </a:r>
                <a:r>
                  <a:rPr lang="en-US" dirty="0" err="1"/>
                  <a:t>mumkin</a:t>
                </a:r>
                <a:r>
                  <a:rPr lang="en-US" dirty="0"/>
                  <a:t>. </a:t>
                </a:r>
                <a:r>
                  <a:rPr lang="en-US" dirty="0" err="1"/>
                  <a:t>Koʻpincha</a:t>
                </a:r>
                <a:r>
                  <a:rPr lang="en-US" dirty="0"/>
                  <a:t> </a:t>
                </a:r>
                <a:r>
                  <a:rPr lang="en-US" dirty="0" err="1"/>
                  <a:t>bunday</a:t>
                </a:r>
                <a:r>
                  <a:rPr lang="en-US" dirty="0"/>
                  <a:t> </a:t>
                </a:r>
                <a:r>
                  <a:rPr lang="en-US" dirty="0" err="1"/>
                  <a:t>hollar</a:t>
                </a:r>
                <a:r>
                  <a:rPr lang="en-US" dirty="0"/>
                  <a:t> yuk </a:t>
                </a:r>
                <a:r>
                  <a:rPr lang="en-US" dirty="0" err="1"/>
                  <a:t>tashishda</a:t>
                </a:r>
                <a:r>
                  <a:rPr lang="en-US" dirty="0"/>
                  <a:t> </a:t>
                </a:r>
                <a:r>
                  <a:rPr lang="en-US" dirty="0" err="1"/>
                  <a:t>avtomobillarning</a:t>
                </a:r>
                <a:r>
                  <a:rPr lang="en-US" dirty="0"/>
                  <a:t> </a:t>
                </a:r>
                <a:r>
                  <a:rPr lang="en-US" dirty="0" err="1"/>
                  <a:t>ish</a:t>
                </a:r>
                <a:r>
                  <a:rPr lang="en-US" dirty="0"/>
                  <a:t> </a:t>
                </a:r>
                <a:r>
                  <a:rPr lang="en-US" dirty="0" err="1"/>
                  <a:t>marshrutida</a:t>
                </a:r>
                <a:r>
                  <a:rPr lang="en-US" dirty="0"/>
                  <a:t> </a:t>
                </a:r>
                <a:r>
                  <a:rPr lang="en-US" dirty="0" err="1"/>
                  <a:t>boʻlishining</a:t>
                </a:r>
                <a:r>
                  <a:rPr lang="en-US" dirty="0"/>
                  <a:t> </a:t>
                </a:r>
                <a:r>
                  <a:rPr lang="en-US" dirty="0" err="1"/>
                  <a:t>ortish-tushirish</a:t>
                </a:r>
                <a:r>
                  <a:rPr lang="en-US" dirty="0"/>
                  <a:t> </a:t>
                </a:r>
                <a:r>
                  <a:rPr lang="en-US" dirty="0" err="1"/>
                  <a:t>joylari</a:t>
                </a:r>
                <a:r>
                  <a:rPr lang="en-US" dirty="0"/>
                  <a:t> </a:t>
                </a:r>
                <a:r>
                  <a:rPr lang="en-US" dirty="0" err="1"/>
                  <a:t>ishlariga</a:t>
                </a:r>
                <a:r>
                  <a:rPr lang="en-US" dirty="0"/>
                  <a:t> </a:t>
                </a:r>
                <a:r>
                  <a:rPr lang="en-US" dirty="0" err="1"/>
                  <a:t>oʻzaro</a:t>
                </a:r>
                <a:r>
                  <a:rPr lang="en-US" dirty="0"/>
                  <a:t> </a:t>
                </a:r>
                <a:r>
                  <a:rPr lang="en-US" dirty="0" err="1"/>
                  <a:t>bogʻlanmaganligi</a:t>
                </a:r>
                <a:r>
                  <a:rPr lang="en-US" dirty="0"/>
                  <a:t> </a:t>
                </a:r>
                <a:r>
                  <a:rPr lang="en-US" dirty="0" err="1"/>
                  <a:t>tufayli</a:t>
                </a:r>
                <a:r>
                  <a:rPr lang="en-US" dirty="0"/>
                  <a:t> </a:t>
                </a:r>
                <a:r>
                  <a:rPr lang="en-US" dirty="0" err="1"/>
                  <a:t>yuzaga</a:t>
                </a:r>
                <a:r>
                  <a:rPr lang="en-US" dirty="0"/>
                  <a:t> </a:t>
                </a:r>
                <a:r>
                  <a:rPr lang="en-US" dirty="0" err="1"/>
                  <a:t>keladi</a:t>
                </a:r>
                <a:r>
                  <a:rPr lang="en-US" dirty="0"/>
                  <a:t>. </a:t>
                </a:r>
                <a:r>
                  <a:rPr lang="en-US" dirty="0" err="1"/>
                  <a:t>Buning</a:t>
                </a:r>
                <a:r>
                  <a:rPr lang="en-US" dirty="0"/>
                  <a:t> </a:t>
                </a:r>
                <a:r>
                  <a:rPr lang="en-US" dirty="0" err="1"/>
                  <a:t>natijasida</a:t>
                </a:r>
                <a:r>
                  <a:rPr lang="en-US" dirty="0"/>
                  <a:t> </a:t>
                </a:r>
                <a:r>
                  <a:rPr lang="en-US" dirty="0" err="1"/>
                  <a:t>baʼzi</a:t>
                </a:r>
                <a:r>
                  <a:rPr lang="en-US" dirty="0"/>
                  <a:t> </a:t>
                </a:r>
                <a:r>
                  <a:rPr lang="en-US" dirty="0" err="1"/>
                  <a:t>avtomobillar</a:t>
                </a:r>
                <a:r>
                  <a:rPr lang="en-US" dirty="0"/>
                  <a:t> </a:t>
                </a:r>
                <a:r>
                  <a:rPr lang="en-US" dirty="0" err="1"/>
                  <a:t>rejada</a:t>
                </a:r>
                <a:r>
                  <a:rPr lang="en-US" dirty="0"/>
                  <a:t> </a:t>
                </a:r>
                <a:r>
                  <a:rPr lang="en-US" dirty="0" err="1"/>
                  <a:t>belgilangan</a:t>
                </a:r>
                <a:r>
                  <a:rPr lang="en-US" dirty="0"/>
                  <a:t> </a:t>
                </a:r>
                <a:r>
                  <a:rPr lang="en-US" dirty="0" err="1"/>
                  <a:t>vaqtdan</a:t>
                </a:r>
                <a:r>
                  <a:rPr lang="en-US" dirty="0"/>
                  <a:t> </a:t>
                </a:r>
                <a:r>
                  <a:rPr lang="en-US" dirty="0" err="1"/>
                  <a:t>ancha</a:t>
                </a:r>
                <a:r>
                  <a:rPr lang="en-US" dirty="0"/>
                  <a:t> </a:t>
                </a:r>
                <a:r>
                  <a:rPr lang="en-US" dirty="0" err="1"/>
                  <a:t>kech</a:t>
                </a:r>
                <a:r>
                  <a:rPr lang="en-US" dirty="0"/>
                  <a:t> </a:t>
                </a:r>
                <a:r>
                  <a:rPr lang="en-US" dirty="0" err="1"/>
                  <a:t>avtotransport</a:t>
                </a:r>
                <a:r>
                  <a:rPr lang="en-US" dirty="0"/>
                  <a:t> </a:t>
                </a:r>
                <a:r>
                  <a:rPr lang="en-US" dirty="0" err="1"/>
                  <a:t>saroyiga</a:t>
                </a:r>
                <a:r>
                  <a:rPr lang="en-US" dirty="0"/>
                  <a:t> </a:t>
                </a:r>
                <a:r>
                  <a:rPr lang="en-US" dirty="0" err="1"/>
                  <a:t>qaytishi</a:t>
                </a:r>
                <a:r>
                  <a:rPr lang="en-US" dirty="0"/>
                  <a:t> </a:t>
                </a:r>
                <a:r>
                  <a:rPr lang="en-US" dirty="0" err="1"/>
                  <a:t>mumkin</a:t>
                </a:r>
                <a:r>
                  <a:rPr lang="en-US" dirty="0"/>
                  <a:t>. </a:t>
                </a:r>
                <a:r>
                  <a:rPr lang="en-US" dirty="0" err="1"/>
                  <a:t>Bunday</a:t>
                </a:r>
                <a:r>
                  <a:rPr lang="en-US" dirty="0"/>
                  <a:t> </a:t>
                </a:r>
                <a:r>
                  <a:rPr lang="en-US" dirty="0" err="1"/>
                  <a:t>hollarda</a:t>
                </a:r>
                <a:r>
                  <a:rPr lang="en-US" dirty="0"/>
                  <a:t> </a:t>
                </a:r>
                <a:r>
                  <a:rPr lang="en-US" dirty="0" err="1"/>
                  <a:t>rejani</a:t>
                </a:r>
                <a:r>
                  <a:rPr lang="en-US" dirty="0"/>
                  <a:t> </a:t>
                </a:r>
                <a:r>
                  <a:rPr lang="en-US" dirty="0" err="1"/>
                  <a:t>toʻfilash</a:t>
                </a:r>
                <a:r>
                  <a:rPr lang="en-US" dirty="0"/>
                  <a:t> </a:t>
                </a:r>
                <a:r>
                  <a:rPr lang="en-US" dirty="0" err="1"/>
                  <a:t>va</a:t>
                </a:r>
                <a:r>
                  <a:rPr lang="en-US" dirty="0"/>
                  <a:t> </a:t>
                </a:r>
                <a:r>
                  <a:rPr lang="en-US" dirty="0" err="1"/>
                  <a:t>muammoni</a:t>
                </a:r>
                <a:r>
                  <a:rPr lang="en-US" dirty="0"/>
                  <a:t> </a:t>
                </a:r>
                <a:r>
                  <a:rPr lang="en-US" dirty="0" err="1"/>
                  <a:t>ildam</a:t>
                </a:r>
                <a:r>
                  <a:rPr lang="en-US" dirty="0"/>
                  <a:t> </a:t>
                </a:r>
                <a:r>
                  <a:rPr lang="en-US" dirty="0" err="1"/>
                  <a:t>surʼatda</a:t>
                </a:r>
                <a:r>
                  <a:rPr lang="en-US" dirty="0"/>
                  <a:t> transport </a:t>
                </a:r>
                <a:r>
                  <a:rPr lang="en-US" dirty="0" err="1"/>
                  <a:t>tashkilotlari</a:t>
                </a:r>
                <a:r>
                  <a:rPr lang="en-US" dirty="0"/>
                  <a:t> </a:t>
                </a:r>
                <a:r>
                  <a:rPr lang="en-US" dirty="0" err="1"/>
                  <a:t>va</a:t>
                </a:r>
                <a:r>
                  <a:rPr lang="en-US" dirty="0"/>
                  <a:t> </a:t>
                </a:r>
                <a:r>
                  <a:rPr lang="en-US" dirty="0" err="1"/>
                  <a:t>mijozlar</a:t>
                </a:r>
                <a:r>
                  <a:rPr lang="en-US" dirty="0"/>
                  <a:t> </a:t>
                </a:r>
                <a:r>
                  <a:rPr lang="en-US" dirty="0" err="1"/>
                  <a:t>birgalikda</a:t>
                </a:r>
                <a:r>
                  <a:rPr lang="en-US" dirty="0"/>
                  <a:t> </a:t>
                </a:r>
                <a:r>
                  <a:rPr lang="en-US" dirty="0" err="1"/>
                  <a:t>hal</a:t>
                </a:r>
                <a:r>
                  <a:rPr lang="en-US" dirty="0"/>
                  <a:t> </a:t>
                </a:r>
                <a:r>
                  <a:rPr lang="en-US" dirty="0" err="1"/>
                  <a:t>qilishlari</a:t>
                </a:r>
                <a:r>
                  <a:rPr lang="en-US" dirty="0"/>
                  <a:t> </a:t>
                </a:r>
                <a:r>
                  <a:rPr lang="en-US" dirty="0" err="1"/>
                  <a:t>lozim</a:t>
                </a:r>
                <a:r>
                  <a:rPr lang="en-US" dirty="0"/>
                  <a:t>.</a:t>
                </a:r>
                <a:endParaRPr lang="ru-RU" dirty="0"/>
              </a:p>
              <a:p>
                <a:r>
                  <a:rPr lang="en-US" dirty="0" err="1"/>
                  <a:t>Oʻrtacha</a:t>
                </a:r>
                <a:r>
                  <a:rPr lang="en-US" dirty="0"/>
                  <a:t> </a:t>
                </a:r>
                <a:r>
                  <a:rPr lang="en-US" dirty="0" err="1"/>
                  <a:t>harakat</a:t>
                </a:r>
                <a:r>
                  <a:rPr lang="en-US" dirty="0"/>
                  <a:t> </a:t>
                </a:r>
                <a:r>
                  <a:rPr lang="en-US" dirty="0" err="1"/>
                  <a:t>vaqti</a:t>
                </a:r>
                <a:r>
                  <a:rPr lang="en-US" dirty="0"/>
                  <a:t> (</a:t>
                </a:r>
                <a:r>
                  <a:rPr lang="en-US" dirty="0" err="1"/>
                  <a:t>t</a:t>
                </a:r>
                <a:r>
                  <a:rPr lang="en-US" baseline="-25000" dirty="0" err="1"/>
                  <a:t>h.oʻrt</a:t>
                </a:r>
                <a:r>
                  <a:rPr lang="en-US" dirty="0"/>
                  <a:t>) </a:t>
                </a:r>
                <a:r>
                  <a:rPr lang="en-US" dirty="0" err="1"/>
                  <a:t>harakatdagi</a:t>
                </a:r>
                <a:r>
                  <a:rPr lang="en-US" dirty="0"/>
                  <a:t> </a:t>
                </a:r>
                <a:r>
                  <a:rPr lang="en-US" dirty="0" err="1"/>
                  <a:t>barcha</a:t>
                </a:r>
                <a:r>
                  <a:rPr lang="en-US" dirty="0"/>
                  <a:t> </a:t>
                </a:r>
                <a:r>
                  <a:rPr lang="en-US" dirty="0" err="1"/>
                  <a:t>avtomobil-soatlar</a:t>
                </a:r>
                <a:r>
                  <a:rPr lang="en-US" dirty="0"/>
                  <a:t> (</a:t>
                </a:r>
                <a:r>
                  <a:rPr lang="en-US" dirty="0" err="1"/>
                  <a:t>AT</a:t>
                </a:r>
                <a:r>
                  <a:rPr lang="en-US" baseline="-25000" dirty="0" err="1"/>
                  <a:t>h</a:t>
                </a:r>
                <a:r>
                  <a:rPr lang="en-US" dirty="0"/>
                  <a:t>)</a:t>
                </a:r>
                <a:r>
                  <a:rPr lang="en-US" dirty="0" err="1"/>
                  <a:t>ning</a:t>
                </a:r>
                <a:r>
                  <a:rPr lang="en-US" dirty="0"/>
                  <a:t> </a:t>
                </a:r>
                <a:r>
                  <a:rPr lang="en-US" dirty="0" err="1"/>
                  <a:t>avtomobillarning</a:t>
                </a:r>
                <a:r>
                  <a:rPr lang="en-US" dirty="0"/>
                  <a:t> </a:t>
                </a:r>
                <a:r>
                  <a:rPr lang="en-US" dirty="0" err="1"/>
                  <a:t>ekspluatATViyada</a:t>
                </a:r>
                <a:r>
                  <a:rPr lang="en-US" dirty="0"/>
                  <a:t> </a:t>
                </a:r>
                <a:r>
                  <a:rPr lang="en-US" dirty="0" err="1"/>
                  <a:t>boʻlgan</a:t>
                </a:r>
                <a:r>
                  <a:rPr lang="en-US" dirty="0"/>
                  <a:t> </a:t>
                </a:r>
                <a:r>
                  <a:rPr lang="en-US" dirty="0" err="1"/>
                  <a:t>kunlariga</a:t>
                </a:r>
                <a:r>
                  <a:rPr lang="en-US" dirty="0"/>
                  <a:t> </a:t>
                </a:r>
                <a:r>
                  <a:rPr lang="en-US" dirty="0" err="1"/>
                  <a:t>nisbati</a:t>
                </a:r>
                <a:r>
                  <a:rPr lang="en-US" dirty="0"/>
                  <a:t> </a:t>
                </a:r>
                <a:r>
                  <a:rPr lang="en-US" dirty="0" err="1"/>
                  <a:t>tarzida</a:t>
                </a:r>
                <a:r>
                  <a:rPr lang="en-US" dirty="0"/>
                  <a:t> </a:t>
                </a:r>
                <a:r>
                  <a:rPr lang="en-US" dirty="0" err="1"/>
                  <a:t>aniqlanadi</a:t>
                </a:r>
                <a:r>
                  <a:rPr lang="uz-Cyrl-UZ" dirty="0"/>
                  <a:t>:</a:t>
                </a:r>
                <a:endParaRPr lang="ru-RU" dirty="0"/>
              </a:p>
              <a:p>
                <a:r>
                  <a:rPr lang="uz-Cyrl-UZ" dirty="0"/>
                  <a:t>t</a:t>
                </a:r>
                <a:r>
                  <a:rPr lang="uz-Cyrl-UZ" baseline="-25000" dirty="0"/>
                  <a:t>h.o‘rt </a:t>
                </a:r>
                <a:r>
                  <a:rPr lang="en-US" dirty="0"/>
                  <a:t>= </a:t>
                </a:r>
                <a14:m>
                  <m:oMath xmlns:m="http://schemas.openxmlformats.org/officeDocument/2006/math">
                    <m:f>
                      <m:fPr>
                        <m:ctrlPr>
                          <a:rPr lang="ru-RU" i="1"/>
                        </m:ctrlPr>
                      </m:fPr>
                      <m:num>
                        <m:sSub>
                          <m:sSubPr>
                            <m:ctrlPr>
                              <a:rPr lang="ru-RU" i="1"/>
                            </m:ctrlPr>
                          </m:sSubPr>
                          <m:e>
                            <m:r>
                              <a:rPr lang="en-US" i="1"/>
                              <m:t>𝐴𝑇</m:t>
                            </m:r>
                          </m:e>
                          <m:sub>
                            <m:r>
                              <a:rPr lang="en-US" i="1"/>
                              <m:t>h</m:t>
                            </m:r>
                          </m:sub>
                        </m:sSub>
                      </m:num>
                      <m:den>
                        <m:sSub>
                          <m:sSubPr>
                            <m:ctrlPr>
                              <a:rPr lang="ru-RU" i="1"/>
                            </m:ctrlPr>
                          </m:sSubPr>
                          <m:e>
                            <m:r>
                              <a:rPr lang="en-US" i="1"/>
                              <m:t>𝐴𝐾</m:t>
                            </m:r>
                          </m:e>
                          <m:sub>
                            <m:r>
                              <a:rPr lang="en-US" i="1"/>
                              <m:t>𝐸</m:t>
                            </m:r>
                          </m:sub>
                        </m:sSub>
                      </m:den>
                    </m:f>
                    <m:r>
                      <a:rPr lang="en-US" i="1"/>
                      <m:t>  </m:t>
                    </m:r>
                  </m:oMath>
                </a14:m>
                <a:r>
                  <a:rPr lang="en-US" dirty="0"/>
                  <a:t>, </a:t>
                </a:r>
                <a:r>
                  <a:rPr lang="en-US" dirty="0" err="1"/>
                  <a:t>soat</a:t>
                </a:r>
                <a:r>
                  <a:rPr lang="en-US" dirty="0"/>
                  <a:t>  	(83)</a:t>
                </a:r>
                <a:endParaRPr lang="ru-RU" dirty="0"/>
              </a:p>
              <a:p>
                <a:r>
                  <a:rPr lang="en-US" dirty="0" err="1"/>
                  <a:t>Avtomobillarning</a:t>
                </a:r>
                <a:r>
                  <a:rPr lang="en-US" dirty="0"/>
                  <a:t> </a:t>
                </a:r>
                <a:r>
                  <a:rPr lang="en-US" dirty="0" err="1"/>
                  <a:t>bir</a:t>
                </a:r>
                <a:r>
                  <a:rPr lang="en-US" dirty="0"/>
                  <a:t> </a:t>
                </a:r>
                <a:r>
                  <a:rPr lang="en-US" dirty="0" err="1"/>
                  <a:t>kunlik</a:t>
                </a:r>
                <a:r>
                  <a:rPr lang="en-US" dirty="0"/>
                  <a:t> </a:t>
                </a:r>
                <a:r>
                  <a:rPr lang="en-US" dirty="0" err="1"/>
                  <a:t>bekor</a:t>
                </a:r>
                <a:r>
                  <a:rPr lang="en-US" dirty="0"/>
                  <a:t> </a:t>
                </a:r>
                <a:r>
                  <a:rPr lang="en-US" dirty="0" err="1"/>
                  <a:t>turib</a:t>
                </a:r>
                <a:r>
                  <a:rPr lang="en-US" dirty="0"/>
                  <a:t> </a:t>
                </a:r>
                <a:r>
                  <a:rPr lang="en-US" dirty="0" err="1"/>
                  <a:t>qolgan</a:t>
                </a:r>
                <a:r>
                  <a:rPr lang="en-US" dirty="0"/>
                  <a:t> </a:t>
                </a:r>
                <a:r>
                  <a:rPr lang="en-US" dirty="0" err="1"/>
                  <a:t>vaqtlari</a:t>
                </a:r>
                <a:r>
                  <a:rPr lang="en-US" dirty="0"/>
                  <a:t>: </a:t>
                </a:r>
                <a:endParaRPr lang="ru-RU" dirty="0"/>
              </a:p>
              <a:p>
                <a:r>
                  <a:rPr lang="uz-Cyrl-UZ" dirty="0"/>
                  <a:t>t</a:t>
                </a:r>
                <a:r>
                  <a:rPr lang="uz-Cyrl-UZ" baseline="-25000" dirty="0"/>
                  <a:t>h.o‘rt </a:t>
                </a:r>
                <a:r>
                  <a:rPr lang="en-US" dirty="0"/>
                  <a:t>= </a:t>
                </a:r>
                <a14:m>
                  <m:oMath xmlns:m="http://schemas.openxmlformats.org/officeDocument/2006/math">
                    <m:f>
                      <m:fPr>
                        <m:ctrlPr>
                          <a:rPr lang="ru-RU" i="1"/>
                        </m:ctrlPr>
                      </m:fPr>
                      <m:num>
                        <m:sSub>
                          <m:sSubPr>
                            <m:ctrlPr>
                              <a:rPr lang="ru-RU" i="1"/>
                            </m:ctrlPr>
                          </m:sSubPr>
                          <m:e>
                            <m:r>
                              <a:rPr lang="en-US" i="1"/>
                              <m:t>𝐴𝑇</m:t>
                            </m:r>
                          </m:e>
                          <m:sub>
                            <m:r>
                              <a:rPr lang="en-US" i="1"/>
                              <m:t>𝑏</m:t>
                            </m:r>
                            <m:r>
                              <a:rPr lang="en-US" i="1"/>
                              <m:t>.</m:t>
                            </m:r>
                            <m:r>
                              <a:rPr lang="en-US" i="1"/>
                              <m:t>𝑡</m:t>
                            </m:r>
                            <m:r>
                              <a:rPr lang="en-US" i="1"/>
                              <m:t>.</m:t>
                            </m:r>
                          </m:sub>
                        </m:sSub>
                      </m:num>
                      <m:den>
                        <m:sSub>
                          <m:sSubPr>
                            <m:ctrlPr>
                              <a:rPr lang="ru-RU" i="1"/>
                            </m:ctrlPr>
                          </m:sSubPr>
                          <m:e>
                            <m:r>
                              <a:rPr lang="en-US" i="1"/>
                              <m:t>𝐴𝐾</m:t>
                            </m:r>
                          </m:e>
                          <m:sub>
                            <m:r>
                              <a:rPr lang="en-US" i="1"/>
                              <m:t>𝐸</m:t>
                            </m:r>
                          </m:sub>
                        </m:sSub>
                      </m:den>
                    </m:f>
                    <m:r>
                      <a:rPr lang="en-US" i="1"/>
                      <m:t>  </m:t>
                    </m:r>
                  </m:oMath>
                </a14:m>
                <a:r>
                  <a:rPr lang="en-US" dirty="0"/>
                  <a:t>, </a:t>
                </a:r>
                <a:r>
                  <a:rPr lang="en-US" dirty="0" err="1"/>
                  <a:t>soat</a:t>
                </a:r>
                <a:r>
                  <a:rPr lang="en-US" dirty="0"/>
                  <a:t> 	  (83</a:t>
                </a:r>
                <a:r>
                  <a:rPr lang="en-US" baseline="30000" dirty="0"/>
                  <a:t>I</a:t>
                </a:r>
                <a:r>
                  <a:rPr lang="en-US" dirty="0"/>
                  <a:t>) </a:t>
                </a:r>
                <a:endParaRPr lang="ru-RU" dirty="0"/>
              </a:p>
              <a:p>
                <a:r>
                  <a:rPr lang="en-US" dirty="0" err="1"/>
                  <a:t>Ushbu</a:t>
                </a:r>
                <a:r>
                  <a:rPr lang="en-US" dirty="0"/>
                  <a:t> </a:t>
                </a:r>
                <a:r>
                  <a:rPr lang="en-US" dirty="0" err="1"/>
                  <a:t>koʻrsatkichning</a:t>
                </a:r>
                <a:r>
                  <a:rPr lang="en-US" dirty="0"/>
                  <a:t> </a:t>
                </a:r>
                <a:r>
                  <a:rPr lang="en-US" dirty="0" err="1"/>
                  <a:t>bir</a:t>
                </a:r>
                <a:r>
                  <a:rPr lang="en-US" dirty="0"/>
                  <a:t> </a:t>
                </a:r>
                <a:r>
                  <a:rPr lang="en-US" dirty="0" err="1"/>
                  <a:t>qatnovga</a:t>
                </a:r>
                <a:r>
                  <a:rPr lang="en-US" dirty="0"/>
                  <a:t> </a:t>
                </a:r>
                <a:r>
                  <a:rPr lang="en-US" dirty="0" err="1"/>
                  <a:t>toʻgʻri</a:t>
                </a:r>
                <a:r>
                  <a:rPr lang="en-US" dirty="0"/>
                  <a:t> </a:t>
                </a:r>
                <a:r>
                  <a:rPr lang="en-US" dirty="0" err="1"/>
                  <a:t>qiluvchi</a:t>
                </a:r>
                <a:r>
                  <a:rPr lang="en-US" dirty="0"/>
                  <a:t> </a:t>
                </a:r>
                <a:r>
                  <a:rPr lang="en-US" dirty="0" err="1"/>
                  <a:t>miqdori</a:t>
                </a:r>
                <a:r>
                  <a:rPr lang="en-US" dirty="0"/>
                  <a:t>:</a:t>
                </a:r>
                <a:endParaRPr lang="ru-RU" dirty="0"/>
              </a:p>
              <a:p>
                <a:r>
                  <a:rPr lang="uz-Cyrl-UZ" dirty="0"/>
                  <a:t>t</a:t>
                </a:r>
                <a:r>
                  <a:rPr lang="uz-Cyrl-UZ" baseline="-25000" dirty="0"/>
                  <a:t>h.o‘rt </a:t>
                </a:r>
                <a:r>
                  <a:rPr lang="en-US" dirty="0"/>
                  <a:t>= </a:t>
                </a:r>
                <a14:m>
                  <m:oMath xmlns:m="http://schemas.openxmlformats.org/officeDocument/2006/math">
                    <m:f>
                      <m:fPr>
                        <m:ctrlPr>
                          <a:rPr lang="ru-RU" i="1"/>
                        </m:ctrlPr>
                      </m:fPr>
                      <m:num>
                        <m:sSub>
                          <m:sSubPr>
                            <m:ctrlPr>
                              <a:rPr lang="ru-RU" i="1"/>
                            </m:ctrlPr>
                          </m:sSubPr>
                          <m:e>
                            <m:r>
                              <a:rPr lang="en-US" i="1"/>
                              <m:t>𝐴𝑇</m:t>
                            </m:r>
                          </m:e>
                          <m:sub>
                            <m:r>
                              <a:rPr lang="en-US" i="1"/>
                              <m:t>𝑏</m:t>
                            </m:r>
                            <m:r>
                              <a:rPr lang="en-US" i="1"/>
                              <m:t>.</m:t>
                            </m:r>
                            <m:r>
                              <a:rPr lang="en-US" i="1"/>
                              <m:t>𝑡</m:t>
                            </m:r>
                            <m:r>
                              <a:rPr lang="en-US" i="1"/>
                              <m:t>.</m:t>
                            </m:r>
                          </m:sub>
                        </m:sSub>
                      </m:num>
                      <m:den>
                        <m:sSub>
                          <m:sSubPr>
                            <m:ctrlPr>
                              <a:rPr lang="ru-RU" i="1"/>
                            </m:ctrlPr>
                          </m:sSubPr>
                          <m:e>
                            <m:r>
                              <a:rPr lang="en-US" i="1"/>
                              <m:t>𝐴𝐾</m:t>
                            </m:r>
                          </m:e>
                          <m:sub>
                            <m:r>
                              <a:rPr lang="en-US" i="1"/>
                              <m:t>𝐸</m:t>
                            </m:r>
                          </m:sub>
                        </m:sSub>
                      </m:den>
                    </m:f>
                    <m:r>
                      <a:rPr lang="en-US" i="1"/>
                      <m:t>  </m:t>
                    </m:r>
                  </m:oMath>
                </a14:m>
                <a:r>
                  <a:rPr lang="en-US" dirty="0"/>
                  <a:t>, </a:t>
                </a:r>
                <a:r>
                  <a:rPr lang="en-US" dirty="0" err="1"/>
                  <a:t>soat</a:t>
                </a:r>
                <a:r>
                  <a:rPr lang="en-US" dirty="0"/>
                  <a:t> 	  (83</a:t>
                </a:r>
                <a:r>
                  <a:rPr lang="en-US" baseline="30000" dirty="0"/>
                  <a:t>II</a:t>
                </a:r>
                <a:r>
                  <a:rPr lang="en-US" dirty="0"/>
                  <a:t>) </a:t>
                </a:r>
                <a:endParaRPr lang="ru-RU" dirty="0"/>
              </a:p>
            </p:txBody>
          </p:sp>
        </mc:Choice>
        <mc:Fallback>
          <p:sp>
            <p:nvSpPr>
              <p:cNvPr id="4" name="Прямоугольник 3"/>
              <p:cNvSpPr>
                <a:spLocks noRot="1" noChangeAspect="1" noMove="1" noResize="1" noEditPoints="1" noAdjustHandles="1" noChangeArrowheads="1" noChangeShapeType="1" noTextEdit="1"/>
              </p:cNvSpPr>
              <p:nvPr/>
            </p:nvSpPr>
            <p:spPr>
              <a:xfrm>
                <a:off x="862641" y="477569"/>
                <a:ext cx="10472468" cy="5702587"/>
              </a:xfrm>
              <a:prstGeom prst="rect">
                <a:avLst/>
              </a:prstGeom>
              <a:blipFill rotWithShape="1">
                <a:blip r:embed="rId2"/>
                <a:stretch>
                  <a:fillRect l="-524" t="-534" r="-233"/>
                </a:stretch>
              </a:blipFill>
            </p:spPr>
            <p:txBody>
              <a:bodyPr/>
              <a:lstStyle/>
              <a:p>
                <a:r>
                  <a:rPr lang="ru-RU">
                    <a:noFill/>
                  </a:rPr>
                  <a:t> </a:t>
                </a:r>
              </a:p>
            </p:txBody>
          </p:sp>
        </mc:Fallback>
      </mc:AlternateContent>
    </p:spTree>
    <p:extLst>
      <p:ext uri="{BB962C8B-B14F-4D97-AF65-F5344CB8AC3E}">
        <p14:creationId xmlns:p14="http://schemas.microsoft.com/office/powerpoint/2010/main" val="5792666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mc:AlternateContent xmlns:mc="http://schemas.openxmlformats.org/markup-compatibility/2006">
        <mc:Choice xmlns:a14="http://schemas.microsoft.com/office/drawing/2010/main" Requires="a14">
          <p:sp>
            <p:nvSpPr>
              <p:cNvPr id="4" name="Прямоугольник 3"/>
              <p:cNvSpPr/>
              <p:nvPr/>
            </p:nvSpPr>
            <p:spPr>
              <a:xfrm>
                <a:off x="1009291" y="791564"/>
                <a:ext cx="9489056" cy="6114944"/>
              </a:xfrm>
              <a:prstGeom prst="rect">
                <a:avLst/>
              </a:prstGeom>
            </p:spPr>
            <p:txBody>
              <a:bodyPr wrap="square">
                <a:spAutoFit/>
              </a:bodyPr>
              <a:lstStyle/>
              <a:p>
                <a:r>
                  <a:rPr lang="uz-Cyrl-UZ" sz="2000" dirty="0"/>
                  <a:t>Ishda boʻlgan avtomobillarning jadal ishlanganligi ish vaqtidan foydalanish koeffitsiyenti (</a:t>
                </a:r>
                <a:r>
                  <a:rPr lang="en-US" sz="2000" dirty="0"/>
                  <a:t>η</a:t>
                </a:r>
                <a:r>
                  <a:rPr lang="uz-Cyrl-UZ" sz="2000" baseline="-25000" dirty="0"/>
                  <a:t>ish</a:t>
                </a:r>
                <a:r>
                  <a:rPr lang="uz-Cyrl-UZ" sz="2000" dirty="0"/>
                  <a:t>) </a:t>
                </a:r>
                <a:r>
                  <a:rPr lang="en-US" sz="2000" dirty="0" err="1"/>
                  <a:t>orqali</a:t>
                </a:r>
                <a:r>
                  <a:rPr lang="en-US" sz="2000" dirty="0"/>
                  <a:t> </a:t>
                </a:r>
                <a:r>
                  <a:rPr lang="en-US" sz="2000" dirty="0" err="1"/>
                  <a:t>aniqlanadi</a:t>
                </a:r>
                <a:r>
                  <a:rPr lang="en-US" sz="2000" dirty="0"/>
                  <a:t>:</a:t>
                </a:r>
                <a:endParaRPr lang="ru-RU" sz="2000" dirty="0"/>
              </a:p>
              <a:p>
                <a:r>
                  <a:rPr lang="en-US" sz="2000" dirty="0"/>
                  <a:t>η</a:t>
                </a:r>
                <a:r>
                  <a:rPr lang="uz-Cyrl-UZ" sz="2000" baseline="-25000" dirty="0"/>
                  <a:t>ish</a:t>
                </a:r>
                <a:r>
                  <a:rPr lang="en-US" sz="2000" dirty="0"/>
                  <a:t>=</a:t>
                </a:r>
                <a14:m>
                  <m:oMath xmlns:m="http://schemas.openxmlformats.org/officeDocument/2006/math">
                    <m:f>
                      <m:fPr>
                        <m:ctrlPr>
                          <a:rPr lang="ru-RU" sz="2000" i="1"/>
                        </m:ctrlPr>
                      </m:fPr>
                      <m:num>
                        <m:sSub>
                          <m:sSubPr>
                            <m:ctrlPr>
                              <a:rPr lang="ru-RU" sz="2000" i="1"/>
                            </m:ctrlPr>
                          </m:sSubPr>
                          <m:e>
                            <m:r>
                              <a:rPr lang="en-US" sz="2000" i="1"/>
                              <m:t>𝐴𝑇</m:t>
                            </m:r>
                          </m:e>
                          <m:sub>
                            <m:r>
                              <a:rPr lang="en-US" sz="2000" i="1"/>
                              <m:t>h</m:t>
                            </m:r>
                          </m:sub>
                        </m:sSub>
                      </m:num>
                      <m:den>
                        <m:sSub>
                          <m:sSubPr>
                            <m:ctrlPr>
                              <a:rPr lang="ru-RU" sz="2000" i="1"/>
                            </m:ctrlPr>
                          </m:sSubPr>
                          <m:e>
                            <m:r>
                              <a:rPr lang="en-US" sz="2000" i="1"/>
                              <m:t>𝐴𝐾</m:t>
                            </m:r>
                          </m:e>
                          <m:sub>
                            <m:r>
                              <a:rPr lang="en-US" sz="2000" i="1"/>
                              <m:t>𝑖𝑠h</m:t>
                            </m:r>
                          </m:sub>
                        </m:sSub>
                      </m:den>
                    </m:f>
                    <m:r>
                      <a:rPr lang="en-US" sz="2000" i="1"/>
                      <m:t> </m:t>
                    </m:r>
                  </m:oMath>
                </a14:m>
                <a:r>
                  <a:rPr lang="en-US" sz="2000" dirty="0"/>
                  <a:t>	(84)</a:t>
                </a:r>
                <a:endParaRPr lang="ru-RU" sz="2000" dirty="0"/>
              </a:p>
              <a:p>
                <a:r>
                  <a:rPr lang="uz-Cyrl-UZ" sz="2000" dirty="0"/>
                  <a:t>Bu koeffitsiyentning mi</a:t>
                </a:r>
                <a:r>
                  <a:rPr lang="en-US" sz="2000" dirty="0"/>
                  <a:t>q</a:t>
                </a:r>
                <a:r>
                  <a:rPr lang="uz-Cyrl-UZ" sz="2000" dirty="0"/>
                  <a:t>dori barqaror ortish-tushirish joyli marshrutlarda, ortish-tushirish meʼyorlari aniq bajariluvchi joylarda yuqori boʻlishi mumkin. Bu koʻrsatkichning eng yuqori darajasi ortish-tushirish ishlari mexanizATViyalashgan yerlarda boʻladi. Tashish masofasi kichik boʻlgan joylarda bunday koeffitsiyentning turgʻunligini saqlab turish qiyin boʻlib, uning eng yuqori turgʻunligi uzoq masofalarga (masalan, shaharlar va viloyatlararo) yuk tashishda saqlanishi mumkin. </a:t>
                </a:r>
                <a:endParaRPr lang="ru-RU" sz="2000" dirty="0"/>
              </a:p>
              <a:p>
                <a:r>
                  <a:rPr lang="uz-Cyrl-UZ" sz="2000" dirty="0"/>
                  <a:t>Ish vaqtidan foydalanish koeffitsiyenti ijobiy koʻrsatkich boʻlishiga qaramay, u muayyan sharoitlarga bogʻliqdir. Masalan, ogʻir yuklar, qurilish yuklarini (montaj uchun moʻljallangan) tashishda maʼlum vaqtda qurilish-montaj mexanizmlarini kutib avtomobillarning toʻxtab turishi iqtisodiy jihatdan nomaqbuldir. Bunday hollarda tashish ishlarini tyagachli avtopoyezdlardan foydalangan holda moki usulini qoʻllab, ishni yaxshilash mumkin</a:t>
                </a:r>
                <a:r>
                  <a:rPr lang="uz-Cyrl-UZ" sz="2000" dirty="0" smtClean="0"/>
                  <a:t>.</a:t>
                </a:r>
                <a:r>
                  <a:rPr lang="en-US" sz="2000" dirty="0" smtClean="0"/>
                  <a:t/>
                </a:r>
                <a:br>
                  <a:rPr lang="en-US" sz="2000" dirty="0" smtClean="0"/>
                </a:br>
                <a:r>
                  <a:rPr lang="uz-Cyrl-UZ" sz="2000" dirty="0"/>
                  <a:t>Ish vaqtidan foydalanishni baholashning yana bir usuli borib-kelish (aylanish) vaqtiga koʻra, ϭ = t</a:t>
                </a:r>
                <a:r>
                  <a:rPr lang="uz-Cyrl-UZ" sz="2000" baseline="-25000" dirty="0"/>
                  <a:t>h</a:t>
                </a:r>
                <a:r>
                  <a:rPr lang="uz-Cyrl-UZ" sz="2000" dirty="0"/>
                  <a:t> / t</a:t>
                </a:r>
                <a:r>
                  <a:rPr lang="uz-Cyrl-UZ" sz="2000" baseline="-25000" dirty="0"/>
                  <a:t>ayl</a:t>
                </a:r>
                <a:r>
                  <a:rPr lang="uz-Cyrl-UZ" sz="2000" dirty="0"/>
                  <a:t>  formulaga binoan aniqlaniladi. </a:t>
                </a:r>
                <a:endParaRPr lang="ru-RU" sz="2000" dirty="0"/>
              </a:p>
              <a:p>
                <a:endParaRPr lang="ru-RU" sz="2000" dirty="0"/>
              </a:p>
            </p:txBody>
          </p:sp>
        </mc:Choice>
        <mc:Fallback>
          <p:sp>
            <p:nvSpPr>
              <p:cNvPr id="4" name="Прямоугольник 3"/>
              <p:cNvSpPr>
                <a:spLocks noRot="1" noChangeAspect="1" noMove="1" noResize="1" noEditPoints="1" noAdjustHandles="1" noChangeArrowheads="1" noChangeShapeType="1" noTextEdit="1"/>
              </p:cNvSpPr>
              <p:nvPr/>
            </p:nvSpPr>
            <p:spPr>
              <a:xfrm>
                <a:off x="1009291" y="791564"/>
                <a:ext cx="9489056" cy="6114944"/>
              </a:xfrm>
              <a:prstGeom prst="rect">
                <a:avLst/>
              </a:prstGeom>
              <a:blipFill rotWithShape="1">
                <a:blip r:embed="rId2"/>
                <a:stretch>
                  <a:fillRect l="-707" t="-499" r="-1221"/>
                </a:stretch>
              </a:blipFill>
            </p:spPr>
            <p:txBody>
              <a:bodyPr/>
              <a:lstStyle/>
              <a:p>
                <a:r>
                  <a:rPr lang="ru-RU">
                    <a:noFill/>
                  </a:rPr>
                  <a:t> </a:t>
                </a:r>
              </a:p>
            </p:txBody>
          </p:sp>
        </mc:Fallback>
      </mc:AlternateContent>
    </p:spTree>
    <p:extLst>
      <p:ext uri="{BB962C8B-B14F-4D97-AF65-F5344CB8AC3E}">
        <p14:creationId xmlns:p14="http://schemas.microsoft.com/office/powerpoint/2010/main" val="383886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57190"/>
          <a:stretch/>
        </p:blipFill>
        <p:spPr>
          <a:xfrm>
            <a:off x="7763932" y="0"/>
            <a:ext cx="4428067" cy="6858000"/>
          </a:xfrm>
          <a:prstGeom prst="rect">
            <a:avLst/>
          </a:prstGeom>
        </p:spPr>
      </p:pic>
      <p:sp>
        <p:nvSpPr>
          <p:cNvPr id="5" name="Прямоугольник 4"/>
          <p:cNvSpPr/>
          <p:nvPr/>
        </p:nvSpPr>
        <p:spPr>
          <a:xfrm>
            <a:off x="7910946" y="501272"/>
            <a:ext cx="3984568" cy="830997"/>
          </a:xfrm>
          <a:prstGeom prst="rect">
            <a:avLst/>
          </a:prstGeom>
        </p:spPr>
        <p:txBody>
          <a:bodyPr wrap="square">
            <a:spAutoFit/>
          </a:bodyPr>
          <a:lstStyle/>
          <a:p>
            <a:r>
              <a:rPr lang="ru-RU" sz="1200" dirty="0" err="1"/>
              <a:t>Abreu</a:t>
            </a:r>
            <a:r>
              <a:rPr lang="ru-RU" sz="1200" dirty="0"/>
              <a:t> R. (</a:t>
            </a:r>
            <a:r>
              <a:rPr lang="ru-RU" sz="1200" dirty="0" err="1"/>
              <a:t>Published</a:t>
            </a:r>
            <a:r>
              <a:rPr lang="ru-RU" sz="1200" dirty="0"/>
              <a:t> </a:t>
            </a:r>
            <a:r>
              <a:rPr lang="ru-RU" sz="1200" dirty="0" err="1"/>
              <a:t>on</a:t>
            </a:r>
            <a:r>
              <a:rPr lang="ru-RU" sz="1200" dirty="0"/>
              <a:t> </a:t>
            </a:r>
            <a:r>
              <a:rPr lang="ru-RU" sz="1200" dirty="0" err="1"/>
              <a:t>February</a:t>
            </a:r>
            <a:r>
              <a:rPr lang="ru-RU" sz="1200" dirty="0"/>
              <a:t> 19, 2018). </a:t>
            </a:r>
            <a:r>
              <a:rPr lang="ru-RU" sz="1200" dirty="0" err="1"/>
              <a:t>truck</a:t>
            </a:r>
            <a:r>
              <a:rPr lang="ru-RU" sz="1200" dirty="0"/>
              <a:t> </a:t>
            </a:r>
            <a:r>
              <a:rPr lang="ru-RU" sz="1200" dirty="0" err="1"/>
              <a:t>in</a:t>
            </a:r>
            <a:r>
              <a:rPr lang="ru-RU" sz="1200" dirty="0"/>
              <a:t> </a:t>
            </a:r>
            <a:r>
              <a:rPr lang="ru-RU" sz="1200" dirty="0" err="1"/>
              <a:t>between</a:t>
            </a:r>
            <a:r>
              <a:rPr lang="ru-RU" sz="1200" dirty="0"/>
              <a:t> </a:t>
            </a:r>
            <a:r>
              <a:rPr lang="ru-RU" sz="1200" dirty="0" err="1"/>
              <a:t>the</a:t>
            </a:r>
            <a:r>
              <a:rPr lang="ru-RU" sz="1200" dirty="0"/>
              <a:t> </a:t>
            </a:r>
            <a:r>
              <a:rPr lang="ru-RU" sz="1200" dirty="0" err="1"/>
              <a:t>mountains</a:t>
            </a:r>
            <a:r>
              <a:rPr lang="ru-RU" sz="1200" dirty="0"/>
              <a:t>. </a:t>
            </a:r>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ru-RU" sz="1200" dirty="0"/>
              <a:t>. https://unsplash.com/photos/lq9PxpwDZUk</a:t>
            </a:r>
          </a:p>
        </p:txBody>
      </p:sp>
      <p:sp>
        <p:nvSpPr>
          <p:cNvPr id="3" name="Объект 2">
            <a:extLst>
              <a:ext uri="{FF2B5EF4-FFF2-40B4-BE49-F238E27FC236}">
                <a16:creationId xmlns:a16="http://schemas.microsoft.com/office/drawing/2014/main" xmlns="" id="{328B779C-04CF-43FA-810B-4134F4F26F97}"/>
              </a:ext>
            </a:extLst>
          </p:cNvPr>
          <p:cNvSpPr>
            <a:spLocks noGrp="1"/>
          </p:cNvSpPr>
          <p:nvPr>
            <p:ph idx="1"/>
          </p:nvPr>
        </p:nvSpPr>
        <p:spPr/>
        <p:txBody>
          <a:bodyPr/>
          <a:lstStyle/>
          <a:p>
            <a:endParaRPr lang="ru-RU"/>
          </a:p>
        </p:txBody>
      </p:sp>
      <p:sp>
        <p:nvSpPr>
          <p:cNvPr id="6" name="Прямоугольник 5"/>
          <p:cNvSpPr/>
          <p:nvPr/>
        </p:nvSpPr>
        <p:spPr>
          <a:xfrm>
            <a:off x="684361" y="328649"/>
            <a:ext cx="6811993" cy="5940088"/>
          </a:xfrm>
          <a:prstGeom prst="rect">
            <a:avLst/>
          </a:prstGeom>
        </p:spPr>
        <p:txBody>
          <a:bodyPr wrap="square">
            <a:spAutoFit/>
          </a:bodyPr>
          <a:lstStyle/>
          <a:p>
            <a:r>
              <a:rPr lang="uz-Cyrl-UZ" sz="2000" b="1" dirty="0"/>
              <a:t>Harakat tezliklari. </a:t>
            </a:r>
            <a:r>
              <a:rPr lang="uz-Cyrl-UZ" sz="2000" dirty="0"/>
              <a:t>Transport vositasining ish unumi avtomobilning harakat tezligi bilan toʻgʻridan-toʻgʻri bogʻliqdir. Harakat tezligi esa, avvalambor, avtomobilning tortish-dinamik xususiyati va uning texnik holatiga bogʻlikdir. Bundan tashqari, harakat tezligi yoʻl, iqlim sharoitlari, yoʻllarda harakatlanish jadalligi, haydovchilar malakasiga bogʻliqdir. Har qanday sharoitda ham belgilangan harakat tezligi harakat xavfsizligi va ish halok</a:t>
            </a:r>
            <a:r>
              <a:rPr lang="en-US" sz="2000" dirty="0" err="1"/>
              <a:t>ats</a:t>
            </a:r>
            <a:r>
              <a:rPr lang="uz-Cyrl-UZ" sz="2000" dirty="0"/>
              <a:t>izligini taʼminlashi lozim.</a:t>
            </a:r>
            <a:endParaRPr lang="ru-RU" sz="2000" dirty="0"/>
          </a:p>
          <a:p>
            <a:r>
              <a:rPr lang="uz-Cyrl-UZ" sz="2000" dirty="0"/>
              <a:t>Yoʻl sharoitlari ichida harakat tezligiga koʻproq taʼsir etuvchi koʻrsatkichlarga yoʻl harakat qismining kengligi, harakat jadalligi, yoʻl qoplamasi holati, koʻrinish sharoiti, yoʻl egriligi radiusi, nishablik uzunligi va ahamiyati, transport harakatini tartibga solishni takomillashtirish kabilar kiradi. </a:t>
            </a:r>
            <a:endParaRPr lang="ru-RU" sz="2000" dirty="0"/>
          </a:p>
          <a:p>
            <a:r>
              <a:rPr lang="uz-Cyrl-UZ" sz="2000" dirty="0"/>
              <a:t>Harakat jadal boʻlgan yirik shaharlar va ular atrofidagi harakat tezligi, transport oqimlari umumiy tezligiga bogʻliq boʻladi</a:t>
            </a:r>
            <a:r>
              <a:rPr lang="uz-Cyrl-UZ" sz="2000" b="1" dirty="0"/>
              <a:t>.</a:t>
            </a:r>
            <a:endParaRPr lang="ru-RU" sz="2000" dirty="0"/>
          </a:p>
        </p:txBody>
      </p:sp>
    </p:spTree>
    <p:extLst>
      <p:ext uri="{BB962C8B-B14F-4D97-AF65-F5344CB8AC3E}">
        <p14:creationId xmlns:p14="http://schemas.microsoft.com/office/powerpoint/2010/main" val="35562713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
        <p:nvSpPr>
          <p:cNvPr id="4" name="Прямоугольник 3"/>
          <p:cNvSpPr/>
          <p:nvPr/>
        </p:nvSpPr>
        <p:spPr>
          <a:xfrm>
            <a:off x="672861" y="355527"/>
            <a:ext cx="11076317" cy="5909310"/>
          </a:xfrm>
          <a:prstGeom prst="rect">
            <a:avLst/>
          </a:prstGeom>
        </p:spPr>
        <p:txBody>
          <a:bodyPr wrap="square">
            <a:spAutoFit/>
          </a:bodyPr>
          <a:lstStyle/>
          <a:p>
            <a:r>
              <a:rPr lang="uz-Cyrl-UZ" dirty="0"/>
              <a:t>Avtomobillarda yuk tashishda transport vositalarining harakat tezligi va Ekspluatatsion tezligi bir-biridan farq qiladi. Avtomobillarning eng katta tezligi tushunchasi ham mavjud.</a:t>
            </a:r>
            <a:endParaRPr lang="ru-RU" dirty="0"/>
          </a:p>
          <a:p>
            <a:r>
              <a:rPr lang="uz-Cyrl-UZ" dirty="0"/>
              <a:t>Texnik harakat tezligi (V</a:t>
            </a:r>
            <a:r>
              <a:rPr lang="uz-Cyrl-UZ" baseline="-25000" dirty="0"/>
              <a:t>T</a:t>
            </a:r>
            <a:r>
              <a:rPr lang="uz-Cyrl-UZ" dirty="0"/>
              <a:t>) avtomobillar bosib oʻtgan yoʻllarning (L</a:t>
            </a:r>
            <a:r>
              <a:rPr lang="uz-Cyrl-UZ" baseline="-25000" dirty="0"/>
              <a:t>um</a:t>
            </a:r>
            <a:r>
              <a:rPr lang="uz-Cyrl-UZ" dirty="0"/>
              <a:t>) shu yoʻllarni bosib oʻtishga sarflangan vaqt (T</a:t>
            </a:r>
            <a:r>
              <a:rPr lang="uz-Cyrl-UZ" baseline="-25000" dirty="0"/>
              <a:t>h</a:t>
            </a:r>
            <a:r>
              <a:rPr lang="uz-Cyrl-UZ" dirty="0"/>
              <a:t>)ga nisbati tarzida aniqlanadi:</a:t>
            </a:r>
            <a:endParaRPr lang="ru-RU" dirty="0"/>
          </a:p>
          <a:p>
            <a:r>
              <a:rPr lang="uz-Cyrl-UZ" dirty="0"/>
              <a:t>yakka avtomobil uchun:</a:t>
            </a:r>
            <a:endParaRPr lang="ru-RU" dirty="0"/>
          </a:p>
          <a:p>
            <a:r>
              <a:rPr lang="uz-Cyrl-UZ" dirty="0"/>
              <a:t>V</a:t>
            </a:r>
            <a:r>
              <a:rPr lang="uz-Cyrl-UZ" baseline="-25000" dirty="0"/>
              <a:t>t</a:t>
            </a:r>
            <a:r>
              <a:rPr lang="uz-Cyrl-UZ" dirty="0"/>
              <a:t> = L/ Т</a:t>
            </a:r>
            <a:r>
              <a:rPr lang="uz-Cyrl-UZ" baseline="-25000" dirty="0"/>
              <a:t>h</a:t>
            </a:r>
            <a:r>
              <a:rPr lang="uz-Cyrl-UZ" dirty="0"/>
              <a:t> , </a:t>
            </a:r>
            <a:r>
              <a:rPr lang="en-US" dirty="0"/>
              <a:t>km</a:t>
            </a:r>
            <a:r>
              <a:rPr lang="uz-Cyrl-UZ" dirty="0"/>
              <a:t>/</a:t>
            </a:r>
            <a:r>
              <a:rPr lang="en-US" dirty="0" err="1"/>
              <a:t>soat</a:t>
            </a:r>
            <a:r>
              <a:rPr lang="uz-Cyrl-UZ" dirty="0"/>
              <a:t>;</a:t>
            </a:r>
            <a:r>
              <a:rPr lang="en-US" dirty="0"/>
              <a:t> 	(85)</a:t>
            </a:r>
            <a:endParaRPr lang="ru-RU" dirty="0"/>
          </a:p>
          <a:p>
            <a:r>
              <a:rPr lang="uz-Cyrl-UZ" dirty="0"/>
              <a:t>avtomobillar saroyi uchun: </a:t>
            </a:r>
            <a:endParaRPr lang="ru-RU" dirty="0"/>
          </a:p>
          <a:p>
            <a:r>
              <a:rPr lang="uz-Cyrl-UZ" dirty="0"/>
              <a:t>V</a:t>
            </a:r>
            <a:r>
              <a:rPr lang="uz-Cyrl-UZ" baseline="-25000" dirty="0"/>
              <a:t>t</a:t>
            </a:r>
            <a:r>
              <a:rPr lang="uz-Cyrl-UZ" dirty="0"/>
              <a:t>= L</a:t>
            </a:r>
            <a:r>
              <a:rPr lang="uz-Cyrl-UZ" baseline="-25000" dirty="0"/>
              <a:t>um</a:t>
            </a:r>
            <a:r>
              <a:rPr lang="uz-Cyrl-UZ" dirty="0"/>
              <a:t> /АТ</a:t>
            </a:r>
            <a:r>
              <a:rPr lang="uz-Cyrl-UZ" baseline="-25000" dirty="0"/>
              <a:t>h</a:t>
            </a:r>
            <a:r>
              <a:rPr lang="uz-Cyrl-UZ" dirty="0"/>
              <a:t>, km/soat.</a:t>
            </a:r>
            <a:r>
              <a:rPr lang="en-US" dirty="0"/>
              <a:t> 	(86)</a:t>
            </a:r>
            <a:endParaRPr lang="ru-RU" dirty="0"/>
          </a:p>
          <a:p>
            <a:r>
              <a:rPr lang="uz-Cyrl-UZ" dirty="0"/>
              <a:t>Texnik harakat tezligini hisoblashda yoʻl harakatini tartibga solish bilan bogʻliq juda qisqa vaqt yoʻlda  toʻxtashlar (svetoforli yoki oddiy chorraha, temir yoʻl shoxobchalaridan oʻtish) va shu kabilar harakat vaqtiga qoʻshiladi.</a:t>
            </a:r>
            <a:endParaRPr lang="ru-RU" dirty="0"/>
          </a:p>
          <a:p>
            <a:r>
              <a:rPr lang="uz-Cyrl-UZ" dirty="0"/>
              <a:t>Hozirgi davr avtomobillari yuqori darajali tortish-dinamik xususiyatlarga ega boʻlib, ular miqdori eski modelli avtomobil koʻrsatkichlaridan ancha yuqori. Odatda, avtomobil dvigatelining quvvati uning koʻtaruvchanligiga moslangan boʻladi. Shuning uchun yuk koʻtaruvchanlik oshgani bilan avtomobillarning harakat tezliklari shahardan tashqaridagi magistral yoʻllarda kamaymaydi. Masalan, MAZ-516 markali avtomobilning yuk koʻtaruvchanligi ISUZU avtomobiliga nisbatan 4 marotaba ortiq boʻlishiga qaramay, ularning eng yuqori (maksimal) harakat tezliklari farqi 3% dan oshmaydi. Binobarin, yuk koʻtaruvchanligi har xil boʻlgan hozirgi davr avtomobillari bir xil yoʻl sharoitlarida taxminan oʻzaro teng tezlik bilan harakatlanadi. Shuni hisobga olib, shahardan tashqaridagi </a:t>
            </a:r>
            <a:r>
              <a:rPr lang="uz-Cyrl-UZ" b="1" dirty="0"/>
              <a:t>I</a:t>
            </a:r>
            <a:r>
              <a:rPr lang="uz-Cyrl-UZ" dirty="0"/>
              <a:t>, </a:t>
            </a:r>
            <a:r>
              <a:rPr lang="uz-Cyrl-UZ" b="1" dirty="0"/>
              <a:t>II</a:t>
            </a:r>
            <a:r>
              <a:rPr lang="uz-Cyrl-UZ" dirty="0"/>
              <a:t> va </a:t>
            </a:r>
            <a:r>
              <a:rPr lang="uz-Cyrl-UZ" b="1" dirty="0"/>
              <a:t>III</a:t>
            </a:r>
            <a:r>
              <a:rPr lang="uz-Cyrl-UZ" dirty="0"/>
              <a:t> guruhga mansub yoʻllardagi harakat tezliklari ularning yuk koʻtaruvchanliklaridan qatiy nazar bir xil meʼyorda belgilanadi. </a:t>
            </a:r>
            <a:endParaRPr lang="ru-RU" dirty="0"/>
          </a:p>
        </p:txBody>
      </p:sp>
    </p:spTree>
    <p:extLst>
      <p:ext uri="{BB962C8B-B14F-4D97-AF65-F5344CB8AC3E}">
        <p14:creationId xmlns:p14="http://schemas.microsoft.com/office/powerpoint/2010/main" val="17588385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
        <p:nvSpPr>
          <p:cNvPr id="4" name="Прямоугольник 3"/>
          <p:cNvSpPr/>
          <p:nvPr/>
        </p:nvSpPr>
        <p:spPr>
          <a:xfrm>
            <a:off x="629728" y="479634"/>
            <a:ext cx="11059064" cy="5324535"/>
          </a:xfrm>
          <a:prstGeom prst="rect">
            <a:avLst/>
          </a:prstGeom>
        </p:spPr>
        <p:txBody>
          <a:bodyPr wrap="square">
            <a:spAutoFit/>
          </a:bodyPr>
          <a:lstStyle/>
          <a:p>
            <a:r>
              <a:rPr lang="uz-Cyrl-UZ" sz="2000" dirty="0"/>
              <a:t>Shahar ichi yoʻllarining qoplamasidan qatʼiy nazar yuk avtomobillari uchun hisobiy harakat tezligi: yuk koʻtaruvchanligi 7t (sisternalarda 6t)gacha—25 km/soat; yuk koʻtaruvchanligi 7t va undan ortiq boʻlsa—24 km/soat qilib meʼyorlanadi. Katga shaharlar chegarasidan 10km tashqaridagi yoʻllarda ham yuqoridagi hisobiy meʼyor qoʻllaniladi. Kichik shahar va aholi zich yashovchi joylarda esa faqat ular chegarasi ichidagina aytilgan hisobiy meʼyor qoʻllaniladi.</a:t>
            </a:r>
            <a:endParaRPr lang="ru-RU" sz="2000" dirty="0"/>
          </a:p>
          <a:p>
            <a:r>
              <a:rPr lang="uz-Cyrl-UZ" sz="2000" dirty="0"/>
              <a:t>Transport vositalarining yoʻllardagi tezliklari har xil texnik-</a:t>
            </a:r>
            <a:r>
              <a:rPr lang="en-US" sz="2000" dirty="0"/>
              <a:t>e</a:t>
            </a:r>
            <a:r>
              <a:rPr lang="uz-Cyrl-UZ" sz="2000" dirty="0"/>
              <a:t>kspluatatsion omillar yigʻindisiga bogʻliq. Yoʻllar turi va toʻshamasiga koʻra belgilanuvchi ularning sinfi (tasnifi) harakat tezligini belgilashga asos boʻlmaydi, chunki toʻshamaning holati yilning mavsumiga, yogʻingarchilik va yedirilganlik darajasiga bogʻliqdir. Bular harakat tezligiga taʼsir etib, uning miqdorini 15-20%ga kamaytirishi mumkin. Balandlik (tepalik)larga ega joylardagi hisobiy harakat tezligi 30-40%ga, togʻli yerlarda esa 40-50%ga kamaytiriladi. Yakka avtomobilning harakat tezligiga nisbatan tirkamali avtopoyezdlar harakat tezligi 10-20%ga kamaytiriladi. Yuksiz avtomobillar yoki kam yo`lovchili avtobuslarning harakat tezliklari biroz (8% gacha) koʻproq koʻzga tashlanadi. Baʼzi sharoitlarda harakat tezligining hisobiy meʼyori tashilayotgan yuk xarakteriga (masalan, xavfli yuklar) koʻra kamaytirilishi mumkin. </a:t>
            </a:r>
            <a:endParaRPr lang="ru-RU" sz="2000" dirty="0"/>
          </a:p>
        </p:txBody>
      </p:sp>
    </p:spTree>
    <p:extLst>
      <p:ext uri="{BB962C8B-B14F-4D97-AF65-F5344CB8AC3E}">
        <p14:creationId xmlns:p14="http://schemas.microsoft.com/office/powerpoint/2010/main" val="20762774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mc:AlternateContent xmlns:mc="http://schemas.openxmlformats.org/markup-compatibility/2006">
        <mc:Choice xmlns:a14="http://schemas.microsoft.com/office/drawing/2010/main" Requires="a14">
          <p:sp>
            <p:nvSpPr>
              <p:cNvPr id="4" name="Прямоугольник 3"/>
              <p:cNvSpPr/>
              <p:nvPr/>
            </p:nvSpPr>
            <p:spPr>
              <a:xfrm>
                <a:off x="560717" y="376774"/>
                <a:ext cx="11386868" cy="5510226"/>
              </a:xfrm>
              <a:prstGeom prst="rect">
                <a:avLst/>
              </a:prstGeom>
            </p:spPr>
            <p:txBody>
              <a:bodyPr wrap="square">
                <a:spAutoFit/>
              </a:bodyPr>
              <a:lstStyle/>
              <a:p>
                <a:r>
                  <a:rPr lang="uz-Cyrl-UZ" dirty="0"/>
                  <a:t>Yuk tashish tezligini aniqlashda harakat tezligi barcha masalani hal etmaydi. Marshrut ichi toʻxtov joylarida turishi, ortish-tushirish operatsiyalarini bajarishda transport vositalarining toʻxtab turishi tashishga zarur boʻlgan vaqtni ancha koʻpaytirib yuboradi. Harakat va barcha turdagi toʻxtab turishlarni hisobga oluvchi bir soat mobaynida transport vositasining kilometrlarda oʻlchanuvchi bosib oʻtgan masofasi shartli ravishda </a:t>
                </a:r>
                <a:r>
                  <a:rPr lang="uz-Cyrl-UZ" b="1" i="1" dirty="0"/>
                  <a:t>ekspluatatsion tezlik</a:t>
                </a:r>
                <a:r>
                  <a:rPr lang="uz-Cyrl-UZ" dirty="0"/>
                  <a:t> deb ataladi. Ekspluatatsion tezlik (V</a:t>
                </a:r>
                <a:r>
                  <a:rPr lang="uz-Cyrl-UZ" baseline="-25000" dirty="0"/>
                  <a:t>E</a:t>
                </a:r>
                <a:r>
                  <a:rPr lang="uz-Cyrl-UZ" dirty="0"/>
                  <a:t>) miqdori transport vositasining butun ish davomida umumiy bosib oʻtgan masofasi (L) ning oʻsha davr (ishdagi) vaqt (T</a:t>
                </a:r>
                <a:r>
                  <a:rPr lang="uz-Cyrl-UZ" baseline="-25000" dirty="0"/>
                  <a:t>M</a:t>
                </a:r>
                <a:r>
                  <a:rPr lang="uz-Cyrl-UZ" dirty="0"/>
                  <a:t> soatda) ga nisbati tarzida aniqanadi:</a:t>
                </a:r>
                <a:endParaRPr lang="ru-RU" dirty="0"/>
              </a:p>
              <a:p>
                <a:r>
                  <a:rPr lang="uz-Cyrl-UZ" dirty="0"/>
                  <a:t>bir avtomobil uchun</a:t>
                </a:r>
                <a:endParaRPr lang="ru-RU" dirty="0"/>
              </a:p>
              <a:p>
                <a:r>
                  <a:rPr lang="uz-Cyrl-UZ" dirty="0"/>
                  <a:t>V</a:t>
                </a:r>
                <a:r>
                  <a:rPr lang="uz-Cyrl-UZ" baseline="-25000" dirty="0"/>
                  <a:t>E</a:t>
                </a:r>
                <a:r>
                  <a:rPr lang="uz-Cyrl-UZ" dirty="0"/>
                  <a:t> = L/Т</a:t>
                </a:r>
                <a:r>
                  <a:rPr lang="uz-Cyrl-UZ" baseline="-25000" dirty="0"/>
                  <a:t>ish</a:t>
                </a:r>
                <a:r>
                  <a:rPr lang="uz-Cyrl-UZ" dirty="0"/>
                  <a:t>, </a:t>
                </a:r>
                <a:r>
                  <a:rPr lang="en-US" dirty="0"/>
                  <a:t>km</a:t>
                </a:r>
                <a:r>
                  <a:rPr lang="uz-Cyrl-UZ" dirty="0"/>
                  <a:t>/</a:t>
                </a:r>
                <a:r>
                  <a:rPr lang="en-US" dirty="0" err="1"/>
                  <a:t>soat</a:t>
                </a:r>
                <a:r>
                  <a:rPr lang="uz-Cyrl-UZ" dirty="0"/>
                  <a:t>;</a:t>
                </a:r>
                <a:r>
                  <a:rPr lang="en-US" dirty="0"/>
                  <a:t>	(87)</a:t>
                </a:r>
                <a:endParaRPr lang="ru-RU" dirty="0"/>
              </a:p>
              <a:p>
                <a:r>
                  <a:rPr lang="uz-Cyrl-UZ" dirty="0"/>
                  <a:t>avtomobillar saroyi uchun</a:t>
                </a:r>
                <a:endParaRPr lang="ru-RU" dirty="0"/>
              </a:p>
              <a:p>
                <a:r>
                  <a:rPr lang="uz-Cyrl-UZ" dirty="0"/>
                  <a:t>V</a:t>
                </a:r>
                <a:r>
                  <a:rPr lang="uz-Cyrl-UZ" baseline="-25000" dirty="0"/>
                  <a:t>E </a:t>
                </a:r>
                <a:r>
                  <a:rPr lang="uz-Cyrl-UZ" dirty="0"/>
                  <a:t>= L</a:t>
                </a:r>
                <a:r>
                  <a:rPr lang="uz-Cyrl-UZ" baseline="-25000" dirty="0"/>
                  <a:t>um</a:t>
                </a:r>
                <a:r>
                  <a:rPr lang="uz-Cyrl-UZ" dirty="0"/>
                  <a:t>/AT</a:t>
                </a:r>
                <a:r>
                  <a:rPr lang="uz-Cyrl-UZ" baseline="-25000" dirty="0"/>
                  <a:t>ish</a:t>
                </a:r>
                <a:r>
                  <a:rPr lang="uz-Cyrl-UZ" dirty="0"/>
                  <a:t>, km/soat.</a:t>
                </a:r>
                <a:r>
                  <a:rPr lang="en-US" dirty="0"/>
                  <a:t>	(88)</a:t>
                </a:r>
                <a:endParaRPr lang="ru-RU" dirty="0"/>
              </a:p>
              <a:p>
                <a:r>
                  <a:rPr lang="uz-Cyrl-UZ" dirty="0"/>
                  <a:t>Yuqoridagiga koʻra avtomobilning ishda boʻlgan vaqti quyidagi tenglama bilan aniqlanadi:</a:t>
                </a:r>
                <a:endParaRPr lang="ru-RU" dirty="0"/>
              </a:p>
              <a:p>
                <a:r>
                  <a:rPr lang="en-US" dirty="0" err="1"/>
                  <a:t>T</a:t>
                </a:r>
                <a:r>
                  <a:rPr lang="en-US" baseline="-25000" dirty="0" err="1"/>
                  <a:t>ish</a:t>
                </a:r>
                <a:r>
                  <a:rPr lang="en-US" dirty="0"/>
                  <a:t> = L/</a:t>
                </a:r>
                <a:r>
                  <a:rPr lang="uz-Cyrl-UZ" dirty="0"/>
                  <a:t> V</a:t>
                </a:r>
                <a:r>
                  <a:rPr lang="uz-Cyrl-UZ" baseline="-25000" dirty="0"/>
                  <a:t>E</a:t>
                </a:r>
                <a:r>
                  <a:rPr lang="en-US" dirty="0"/>
                  <a:t> , </a:t>
                </a:r>
                <a:r>
                  <a:rPr lang="en-US" dirty="0" err="1"/>
                  <a:t>soat</a:t>
                </a:r>
                <a:r>
                  <a:rPr lang="en-US" dirty="0"/>
                  <a:t>	 (89)</a:t>
                </a:r>
                <a:endParaRPr lang="ru-RU" dirty="0"/>
              </a:p>
              <a:p>
                <a:r>
                  <a:rPr lang="en-US" dirty="0" err="1"/>
                  <a:t>T</a:t>
                </a:r>
                <a:r>
                  <a:rPr lang="en-US" baseline="-25000" dirty="0" err="1"/>
                  <a:t>ish</a:t>
                </a:r>
                <a:r>
                  <a:rPr lang="en-US" dirty="0"/>
                  <a:t> </a:t>
                </a:r>
                <a:r>
                  <a:rPr lang="en-US" dirty="0" err="1"/>
                  <a:t>harakat</a:t>
                </a:r>
                <a:r>
                  <a:rPr lang="en-US" dirty="0"/>
                  <a:t> </a:t>
                </a:r>
                <a:r>
                  <a:rPr lang="en-US" dirty="0" err="1"/>
                  <a:t>vaqti</a:t>
                </a:r>
                <a:r>
                  <a:rPr lang="en-US" dirty="0"/>
                  <a:t> </a:t>
                </a:r>
                <a:r>
                  <a:rPr lang="en-US" dirty="0" err="1"/>
                  <a:t>va</a:t>
                </a:r>
                <a:r>
                  <a:rPr lang="en-US" dirty="0"/>
                  <a:t> </a:t>
                </a:r>
                <a:r>
                  <a:rPr lang="en-US" dirty="0" err="1"/>
                  <a:t>barcha</a:t>
                </a:r>
                <a:r>
                  <a:rPr lang="en-US" dirty="0"/>
                  <a:t> </a:t>
                </a:r>
                <a:r>
                  <a:rPr lang="en-US" dirty="0" err="1"/>
                  <a:t>toʻxtab</a:t>
                </a:r>
                <a:r>
                  <a:rPr lang="en-US" dirty="0"/>
                  <a:t> </a:t>
                </a:r>
                <a:r>
                  <a:rPr lang="en-US" dirty="0" err="1"/>
                  <a:t>turish</a:t>
                </a:r>
                <a:r>
                  <a:rPr lang="en-US" dirty="0"/>
                  <a:t> </a:t>
                </a:r>
                <a:r>
                  <a:rPr lang="en-US" dirty="0" err="1"/>
                  <a:t>vaqtlarini</a:t>
                </a:r>
                <a:r>
                  <a:rPr lang="en-US" dirty="0"/>
                  <a:t> </a:t>
                </a:r>
                <a:r>
                  <a:rPr lang="en-US" dirty="0" err="1"/>
                  <a:t>oʻz</a:t>
                </a:r>
                <a:r>
                  <a:rPr lang="en-US" dirty="0"/>
                  <a:t> </a:t>
                </a:r>
                <a:r>
                  <a:rPr lang="en-US" dirty="0" err="1"/>
                  <a:t>ichiga</a:t>
                </a:r>
                <a:r>
                  <a:rPr lang="en-US" dirty="0"/>
                  <a:t> </a:t>
                </a:r>
                <a:r>
                  <a:rPr lang="en-US" dirty="0" err="1"/>
                  <a:t>oladi</a:t>
                </a:r>
                <a:r>
                  <a:rPr lang="en-US" dirty="0"/>
                  <a:t>, </a:t>
                </a:r>
                <a:r>
                  <a:rPr lang="en-US" dirty="0" err="1"/>
                  <a:t>yaʼni</a:t>
                </a:r>
                <a:r>
                  <a:rPr lang="en-US" dirty="0"/>
                  <a:t>:</a:t>
                </a:r>
                <a:endParaRPr lang="ru-RU" dirty="0"/>
              </a:p>
              <a:p>
                <a14:m>
                  <m:oMath xmlns:m="http://schemas.openxmlformats.org/officeDocument/2006/math">
                    <m:f>
                      <m:fPr>
                        <m:ctrlPr>
                          <a:rPr lang="ru-RU" i="1"/>
                        </m:ctrlPr>
                      </m:fPr>
                      <m:num>
                        <m:r>
                          <a:rPr lang="en-US" i="1"/>
                          <m:t>𝐿</m:t>
                        </m:r>
                      </m:num>
                      <m:den>
                        <m:sSub>
                          <m:sSubPr>
                            <m:ctrlPr>
                              <a:rPr lang="ru-RU" i="1"/>
                            </m:ctrlPr>
                          </m:sSubPr>
                          <m:e>
                            <m:r>
                              <a:rPr lang="en-US" i="1"/>
                              <m:t>𝑉</m:t>
                            </m:r>
                          </m:e>
                          <m:sub>
                            <m:r>
                              <a:rPr lang="en-US" i="1"/>
                              <m:t>𝐸</m:t>
                            </m:r>
                          </m:sub>
                        </m:sSub>
                      </m:den>
                    </m:f>
                    <m:r>
                      <a:rPr lang="en-US" i="1"/>
                      <m:t>=</m:t>
                    </m:r>
                    <m:f>
                      <m:fPr>
                        <m:ctrlPr>
                          <a:rPr lang="ru-RU" i="1"/>
                        </m:ctrlPr>
                      </m:fPr>
                      <m:num>
                        <m:r>
                          <a:rPr lang="en-US" i="1"/>
                          <m:t>𝐿</m:t>
                        </m:r>
                      </m:num>
                      <m:den>
                        <m:sSub>
                          <m:sSubPr>
                            <m:ctrlPr>
                              <a:rPr lang="ru-RU" i="1"/>
                            </m:ctrlPr>
                          </m:sSubPr>
                          <m:e>
                            <m:r>
                              <a:rPr lang="en-US" i="1"/>
                              <m:t>𝑉</m:t>
                            </m:r>
                          </m:e>
                          <m:sub>
                            <m:r>
                              <a:rPr lang="en-US" i="1"/>
                              <m:t>𝑇</m:t>
                            </m:r>
                          </m:sub>
                        </m:sSub>
                      </m:den>
                    </m:f>
                    <m:r>
                      <a:rPr lang="en-US" i="1"/>
                      <m:t>+</m:t>
                    </m:r>
                  </m:oMath>
                </a14:m>
                <a:r>
                  <a:rPr lang="en-US" dirty="0"/>
                  <a:t> T</a:t>
                </a:r>
                <a:r>
                  <a:rPr lang="en-US" baseline="-25000" dirty="0"/>
                  <a:t>o-t  </a:t>
                </a:r>
                <a:r>
                  <a:rPr lang="en-US" dirty="0"/>
                  <a:t>(T</a:t>
                </a:r>
                <a:r>
                  <a:rPr lang="en-US" baseline="-25000" dirty="0"/>
                  <a:t>MI</a:t>
                </a:r>
                <a:r>
                  <a:rPr lang="en-US" dirty="0"/>
                  <a:t>+T</a:t>
                </a:r>
                <a:r>
                  <a:rPr lang="en-US" baseline="-25000" dirty="0"/>
                  <a:t>IMG</a:t>
                </a:r>
                <a:r>
                  <a:rPr lang="en-US" dirty="0"/>
                  <a:t>) 	(89')</a:t>
                </a:r>
                <a:endParaRPr lang="ru-RU" dirty="0"/>
              </a:p>
              <a:p>
                <a:r>
                  <a:rPr lang="en-US" dirty="0" err="1"/>
                  <a:t>Yuqoridagiga</a:t>
                </a:r>
                <a:r>
                  <a:rPr lang="en-US" dirty="0"/>
                  <a:t> </a:t>
                </a:r>
                <a:r>
                  <a:rPr lang="en-US" dirty="0" err="1"/>
                  <a:t>koʻra</a:t>
                </a:r>
                <a:r>
                  <a:rPr lang="en-US" dirty="0"/>
                  <a:t> </a:t>
                </a:r>
                <a:r>
                  <a:rPr lang="en-US" dirty="0" err="1"/>
                  <a:t>ekspluatatsion</a:t>
                </a:r>
                <a:r>
                  <a:rPr lang="en-US" dirty="0"/>
                  <a:t> </a:t>
                </a:r>
                <a:r>
                  <a:rPr lang="en-US" dirty="0" err="1"/>
                  <a:t>tezlik</a:t>
                </a:r>
                <a:r>
                  <a:rPr lang="en-US" dirty="0"/>
                  <a:t>:</a:t>
                </a:r>
                <a:endParaRPr lang="ru-RU" dirty="0"/>
              </a:p>
              <a:p>
                <a14:m>
                  <m:oMath xmlns:m="http://schemas.openxmlformats.org/officeDocument/2006/math">
                    <m:sSub>
                      <m:sSubPr>
                        <m:ctrlPr>
                          <a:rPr lang="ru-RU" i="1"/>
                        </m:ctrlPr>
                      </m:sSubPr>
                      <m:e>
                        <m:r>
                          <a:rPr lang="en-US" i="1"/>
                          <m:t>𝑉</m:t>
                        </m:r>
                      </m:e>
                      <m:sub>
                        <m:r>
                          <a:rPr lang="en-US" i="1"/>
                          <m:t>𝐸</m:t>
                        </m:r>
                      </m:sub>
                    </m:sSub>
                    <m:r>
                      <a:rPr lang="en-US" i="1"/>
                      <m:t>=</m:t>
                    </m:r>
                    <m:f>
                      <m:fPr>
                        <m:ctrlPr>
                          <a:rPr lang="ru-RU" i="1"/>
                        </m:ctrlPr>
                      </m:fPr>
                      <m:num>
                        <m:r>
                          <a:rPr lang="en-US" i="1"/>
                          <m:t>𝐿</m:t>
                        </m:r>
                      </m:num>
                      <m:den>
                        <m:f>
                          <m:fPr>
                            <m:ctrlPr>
                              <a:rPr lang="ru-RU" i="1"/>
                            </m:ctrlPr>
                          </m:fPr>
                          <m:num>
                            <m:r>
                              <a:rPr lang="en-US" i="1"/>
                              <m:t>𝐿</m:t>
                            </m:r>
                          </m:num>
                          <m:den>
                            <m:sSub>
                              <m:sSubPr>
                                <m:ctrlPr>
                                  <a:rPr lang="ru-RU" i="1"/>
                                </m:ctrlPr>
                              </m:sSubPr>
                              <m:e>
                                <m:r>
                                  <a:rPr lang="en-US" i="1"/>
                                  <m:t>𝑉</m:t>
                                </m:r>
                              </m:e>
                              <m:sub>
                                <m:r>
                                  <a:rPr lang="en-US" i="1"/>
                                  <m:t>𝑇</m:t>
                                </m:r>
                              </m:sub>
                            </m:sSub>
                          </m:den>
                        </m:f>
                        <m:r>
                          <a:rPr lang="en-US" i="1"/>
                          <m:t>+</m:t>
                        </m:r>
                        <m:r>
                          <a:rPr lang="en-US"/>
                          <m:t> </m:t>
                        </m:r>
                        <m:sSub>
                          <m:sSubPr>
                            <m:ctrlPr>
                              <a:rPr lang="ru-RU" i="1"/>
                            </m:ctrlPr>
                          </m:sSubPr>
                          <m:e>
                            <m:r>
                              <m:rPr>
                                <m:sty m:val="p"/>
                              </m:rPr>
                              <a:rPr lang="en-US"/>
                              <m:t>T</m:t>
                            </m:r>
                          </m:e>
                          <m:sub>
                            <m:r>
                              <m:rPr>
                                <m:sty m:val="p"/>
                              </m:rPr>
                              <a:rPr lang="en-US" baseline="-25000"/>
                              <m:t>o</m:t>
                            </m:r>
                            <m:r>
                              <a:rPr lang="en-US" i="1" baseline="-25000"/>
                              <m:t>−</m:t>
                            </m:r>
                            <m:r>
                              <m:rPr>
                                <m:sty m:val="p"/>
                              </m:rPr>
                              <a:rPr lang="en-US" baseline="-25000"/>
                              <m:t>t</m:t>
                            </m:r>
                            <m:r>
                              <a:rPr lang="en-US" baseline="-25000"/>
                              <m:t> </m:t>
                            </m:r>
                          </m:sub>
                        </m:sSub>
                        <m:r>
                          <a:rPr lang="en-US"/>
                          <m:t>(</m:t>
                        </m:r>
                        <m:sSub>
                          <m:sSubPr>
                            <m:ctrlPr>
                              <a:rPr lang="ru-RU" i="1"/>
                            </m:ctrlPr>
                          </m:sSubPr>
                          <m:e>
                            <m:r>
                              <m:rPr>
                                <m:sty m:val="p"/>
                              </m:rPr>
                              <a:rPr lang="en-US"/>
                              <m:t>T</m:t>
                            </m:r>
                          </m:e>
                          <m:sub>
                            <m:r>
                              <m:rPr>
                                <m:sty m:val="p"/>
                              </m:rPr>
                              <a:rPr lang="en-US" baseline="-25000"/>
                              <m:t>MI</m:t>
                            </m:r>
                          </m:sub>
                        </m:sSub>
                        <m:r>
                          <a:rPr lang="en-US"/>
                          <m:t>+</m:t>
                        </m:r>
                        <m:sSub>
                          <m:sSubPr>
                            <m:ctrlPr>
                              <a:rPr lang="ru-RU" i="1"/>
                            </m:ctrlPr>
                          </m:sSubPr>
                          <m:e>
                            <m:r>
                              <m:rPr>
                                <m:sty m:val="p"/>
                              </m:rPr>
                              <a:rPr lang="en-US"/>
                              <m:t>T</m:t>
                            </m:r>
                          </m:e>
                          <m:sub>
                            <m:r>
                              <m:rPr>
                                <m:sty m:val="p"/>
                              </m:rPr>
                              <a:rPr lang="en-US" baseline="-25000"/>
                              <m:t>IMG</m:t>
                            </m:r>
                          </m:sub>
                        </m:sSub>
                        <m:r>
                          <a:rPr lang="en-US"/>
                          <m:t>)</m:t>
                        </m:r>
                      </m:den>
                    </m:f>
                    <m:r>
                      <a:rPr lang="en-US" i="1"/>
                      <m:t>  </m:t>
                    </m:r>
                  </m:oMath>
                </a14:m>
                <a:r>
                  <a:rPr lang="en-US" dirty="0"/>
                  <a:t>km, </a:t>
                </a:r>
                <a:r>
                  <a:rPr lang="en-US" dirty="0" err="1"/>
                  <a:t>soat</a:t>
                </a:r>
                <a:r>
                  <a:rPr lang="en-US" dirty="0"/>
                  <a:t>   	(89</a:t>
                </a:r>
                <a:r>
                  <a:rPr lang="en-US" baseline="30000" dirty="0"/>
                  <a:t>ʺ</a:t>
                </a:r>
                <a:r>
                  <a:rPr lang="en-US" dirty="0"/>
                  <a:t>)</a:t>
                </a:r>
                <a:endParaRPr lang="ru-RU" dirty="0"/>
              </a:p>
              <a:p>
                <a:r>
                  <a:rPr lang="en-US" dirty="0" err="1"/>
                  <a:t>ga</a:t>
                </a:r>
                <a:r>
                  <a:rPr lang="en-US" dirty="0"/>
                  <a:t> </a:t>
                </a:r>
                <a:r>
                  <a:rPr lang="en-US" dirty="0" err="1"/>
                  <a:t>teng</a:t>
                </a:r>
                <a:r>
                  <a:rPr lang="en-US" dirty="0"/>
                  <a:t> </a:t>
                </a:r>
                <a:r>
                  <a:rPr lang="en-US" dirty="0" err="1"/>
                  <a:t>bo‘ladi</a:t>
                </a:r>
                <a:r>
                  <a:rPr lang="en-US" dirty="0"/>
                  <a:t>.</a:t>
                </a:r>
                <a:endParaRPr lang="ru-RU" dirty="0"/>
              </a:p>
            </p:txBody>
          </p:sp>
        </mc:Choice>
        <mc:Fallback>
          <p:sp>
            <p:nvSpPr>
              <p:cNvPr id="4" name="Прямоугольник 3"/>
              <p:cNvSpPr>
                <a:spLocks noRot="1" noChangeAspect="1" noMove="1" noResize="1" noEditPoints="1" noAdjustHandles="1" noChangeArrowheads="1" noChangeShapeType="1" noTextEdit="1"/>
              </p:cNvSpPr>
              <p:nvPr/>
            </p:nvSpPr>
            <p:spPr>
              <a:xfrm>
                <a:off x="560717" y="376774"/>
                <a:ext cx="11386868" cy="5510226"/>
              </a:xfrm>
              <a:prstGeom prst="rect">
                <a:avLst/>
              </a:prstGeom>
              <a:blipFill rotWithShape="1">
                <a:blip r:embed="rId2"/>
                <a:stretch>
                  <a:fillRect l="-482" t="-553" r="-268" b="-774"/>
                </a:stretch>
              </a:blipFill>
            </p:spPr>
            <p:txBody>
              <a:bodyPr/>
              <a:lstStyle/>
              <a:p>
                <a:r>
                  <a:rPr lang="ru-RU">
                    <a:noFill/>
                  </a:rPr>
                  <a:t> </a:t>
                </a:r>
              </a:p>
            </p:txBody>
          </p:sp>
        </mc:Fallback>
      </mc:AlternateContent>
    </p:spTree>
    <p:extLst>
      <p:ext uri="{BB962C8B-B14F-4D97-AF65-F5344CB8AC3E}">
        <p14:creationId xmlns:p14="http://schemas.microsoft.com/office/powerpoint/2010/main" val="2926189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
        <p:nvSpPr>
          <p:cNvPr id="4" name="Прямоугольник 3"/>
          <p:cNvSpPr/>
          <p:nvPr/>
        </p:nvSpPr>
        <p:spPr>
          <a:xfrm>
            <a:off x="759125" y="440837"/>
            <a:ext cx="11093570" cy="5632311"/>
          </a:xfrm>
          <a:prstGeom prst="rect">
            <a:avLst/>
          </a:prstGeom>
        </p:spPr>
        <p:txBody>
          <a:bodyPr wrap="square">
            <a:spAutoFit/>
          </a:bodyPr>
          <a:lstStyle/>
          <a:p>
            <a:r>
              <a:rPr lang="en-US" dirty="0" err="1"/>
              <a:t>Formulalardan</a:t>
            </a:r>
            <a:r>
              <a:rPr lang="en-US" dirty="0"/>
              <a:t> </a:t>
            </a:r>
            <a:r>
              <a:rPr lang="en-US" dirty="0" err="1"/>
              <a:t>koʻrinib</a:t>
            </a:r>
            <a:r>
              <a:rPr lang="en-US" dirty="0"/>
              <a:t> </a:t>
            </a:r>
            <a:r>
              <a:rPr lang="en-US" dirty="0" err="1"/>
              <a:t>turibdiki</a:t>
            </a:r>
            <a:r>
              <a:rPr lang="en-US" dirty="0"/>
              <a:t>, </a:t>
            </a:r>
            <a:r>
              <a:rPr lang="en-US" dirty="0" err="1"/>
              <a:t>ekspluatatsion</a:t>
            </a:r>
            <a:r>
              <a:rPr lang="en-US" dirty="0"/>
              <a:t> </a:t>
            </a:r>
            <a:r>
              <a:rPr lang="en-US" dirty="0" err="1"/>
              <a:t>tezlik</a:t>
            </a:r>
            <a:r>
              <a:rPr lang="en-US" dirty="0"/>
              <a:t> </a:t>
            </a:r>
            <a:r>
              <a:rPr lang="en-US" dirty="0" err="1"/>
              <a:t>aniq</a:t>
            </a:r>
            <a:r>
              <a:rPr lang="en-US" dirty="0"/>
              <a:t> </a:t>
            </a:r>
            <a:r>
              <a:rPr lang="en-US" dirty="0" err="1"/>
              <a:t>yoʻl</a:t>
            </a:r>
            <a:r>
              <a:rPr lang="en-US" dirty="0"/>
              <a:t> </a:t>
            </a:r>
            <a:r>
              <a:rPr lang="en-US" dirty="0" err="1"/>
              <a:t>sharoitidagi</a:t>
            </a:r>
            <a:r>
              <a:rPr lang="en-US" dirty="0"/>
              <a:t> </a:t>
            </a:r>
            <a:r>
              <a:rPr lang="en-US" dirty="0" err="1"/>
              <a:t>harakat</a:t>
            </a:r>
            <a:r>
              <a:rPr lang="en-US" dirty="0"/>
              <a:t> </a:t>
            </a:r>
            <a:r>
              <a:rPr lang="en-US" dirty="0" err="1"/>
              <a:t>texnik</a:t>
            </a:r>
            <a:r>
              <a:rPr lang="en-US" dirty="0"/>
              <a:t> </a:t>
            </a:r>
            <a:r>
              <a:rPr lang="en-US" dirty="0" err="1"/>
              <a:t>tezligi</a:t>
            </a:r>
            <a:r>
              <a:rPr lang="en-US" dirty="0"/>
              <a:t>, </a:t>
            </a:r>
            <a:r>
              <a:rPr lang="en-US" dirty="0" err="1"/>
              <a:t>ayni</a:t>
            </a:r>
            <a:r>
              <a:rPr lang="en-US" dirty="0"/>
              <a:t> </a:t>
            </a:r>
            <a:r>
              <a:rPr lang="en-US" dirty="0" err="1"/>
              <a:t>ish</a:t>
            </a:r>
            <a:r>
              <a:rPr lang="en-US" dirty="0"/>
              <a:t> </a:t>
            </a:r>
            <a:r>
              <a:rPr lang="en-US" dirty="0" err="1"/>
              <a:t>boʻgʻinidagi</a:t>
            </a:r>
            <a:r>
              <a:rPr lang="en-US" dirty="0"/>
              <a:t> </a:t>
            </a:r>
            <a:r>
              <a:rPr lang="en-US" dirty="0" err="1"/>
              <a:t>oʻrtacha</a:t>
            </a:r>
            <a:r>
              <a:rPr lang="en-US" dirty="0"/>
              <a:t> </a:t>
            </a:r>
            <a:r>
              <a:rPr lang="en-US" dirty="0" err="1"/>
              <a:t>yukli</a:t>
            </a:r>
            <a:r>
              <a:rPr lang="en-US" dirty="0"/>
              <a:t> </a:t>
            </a:r>
            <a:r>
              <a:rPr lang="en-US" dirty="0" err="1"/>
              <a:t>qatnov</a:t>
            </a:r>
            <a:r>
              <a:rPr lang="en-US" dirty="0"/>
              <a:t> </a:t>
            </a:r>
            <a:r>
              <a:rPr lang="en-US" dirty="0" err="1"/>
              <a:t>masofasi</a:t>
            </a:r>
            <a:r>
              <a:rPr lang="en-US" dirty="0"/>
              <a:t>, </a:t>
            </a:r>
            <a:r>
              <a:rPr lang="en-US" dirty="0" err="1"/>
              <a:t>yoʻldan</a:t>
            </a:r>
            <a:r>
              <a:rPr lang="en-US" dirty="0"/>
              <a:t> </a:t>
            </a:r>
            <a:r>
              <a:rPr lang="en-US" dirty="0" err="1"/>
              <a:t>samarali</a:t>
            </a:r>
            <a:r>
              <a:rPr lang="en-US" dirty="0"/>
              <a:t> </a:t>
            </a:r>
            <a:r>
              <a:rPr lang="en-US" dirty="0" err="1"/>
              <a:t>foydalanish</a:t>
            </a:r>
            <a:r>
              <a:rPr lang="en-US" dirty="0"/>
              <a:t> </a:t>
            </a:r>
            <a:r>
              <a:rPr lang="en-US" dirty="0" err="1"/>
              <a:t>koeffitsienti</a:t>
            </a:r>
            <a:r>
              <a:rPr lang="en-US" dirty="0"/>
              <a:t> </a:t>
            </a:r>
            <a:r>
              <a:rPr lang="en-US" dirty="0" err="1"/>
              <a:t>va</a:t>
            </a:r>
            <a:r>
              <a:rPr lang="en-US" dirty="0"/>
              <a:t> transport </a:t>
            </a:r>
            <a:r>
              <a:rPr lang="en-US" dirty="0" err="1"/>
              <a:t>vositasining</a:t>
            </a:r>
            <a:r>
              <a:rPr lang="en-US" dirty="0"/>
              <a:t> </a:t>
            </a:r>
            <a:r>
              <a:rPr lang="en-US" dirty="0" err="1"/>
              <a:t>marshrutda</a:t>
            </a:r>
            <a:r>
              <a:rPr lang="en-US" dirty="0"/>
              <a:t> </a:t>
            </a:r>
            <a:r>
              <a:rPr lang="en-US" dirty="0" err="1"/>
              <a:t>toʻxtab</a:t>
            </a:r>
            <a:r>
              <a:rPr lang="en-US" dirty="0"/>
              <a:t> </a:t>
            </a:r>
            <a:r>
              <a:rPr lang="en-US" dirty="0" err="1"/>
              <a:t>turish</a:t>
            </a:r>
            <a:r>
              <a:rPr lang="en-US" dirty="0"/>
              <a:t> </a:t>
            </a:r>
            <a:r>
              <a:rPr lang="en-US" dirty="0" err="1"/>
              <a:t>vaqtlariga</a:t>
            </a:r>
            <a:r>
              <a:rPr lang="en-US" dirty="0"/>
              <a:t> </a:t>
            </a:r>
            <a:r>
              <a:rPr lang="en-US" dirty="0" err="1"/>
              <a:t>bogʻliq</a:t>
            </a:r>
            <a:r>
              <a:rPr lang="en-US" dirty="0"/>
              <a:t> </a:t>
            </a:r>
            <a:r>
              <a:rPr lang="en-US" dirty="0" err="1"/>
              <a:t>ekan</a:t>
            </a:r>
            <a:r>
              <a:rPr lang="en-US" dirty="0"/>
              <a:t>. </a:t>
            </a:r>
            <a:endParaRPr lang="ru-RU" dirty="0"/>
          </a:p>
          <a:p>
            <a:r>
              <a:rPr lang="en-US" dirty="0" err="1"/>
              <a:t>Ekspluatatsion</a:t>
            </a:r>
            <a:r>
              <a:rPr lang="en-US" dirty="0"/>
              <a:t> </a:t>
            </a:r>
            <a:r>
              <a:rPr lang="en-US" dirty="0" err="1"/>
              <a:t>tezlik</a:t>
            </a:r>
            <a:r>
              <a:rPr lang="en-US" dirty="0"/>
              <a:t> </a:t>
            </a:r>
            <a:r>
              <a:rPr lang="en-US" dirty="0" err="1"/>
              <a:t>harakat</a:t>
            </a:r>
            <a:r>
              <a:rPr lang="en-US" dirty="0"/>
              <a:t> </a:t>
            </a:r>
            <a:r>
              <a:rPr lang="en-US" dirty="0" err="1"/>
              <a:t>tezligidan</a:t>
            </a:r>
            <a:r>
              <a:rPr lang="en-US" dirty="0"/>
              <a:t> (</a:t>
            </a:r>
            <a:r>
              <a:rPr lang="en-US" dirty="0" err="1"/>
              <a:t>taxminan</a:t>
            </a:r>
            <a:r>
              <a:rPr lang="en-US" dirty="0"/>
              <a:t> 10-30% </a:t>
            </a:r>
            <a:r>
              <a:rPr lang="en-US" dirty="0" err="1"/>
              <a:t>ga</a:t>
            </a:r>
            <a:r>
              <a:rPr lang="en-US" dirty="0"/>
              <a:t>) </a:t>
            </a:r>
            <a:r>
              <a:rPr lang="en-US" dirty="0" err="1"/>
              <a:t>kam</a:t>
            </a:r>
            <a:r>
              <a:rPr lang="en-US" dirty="0"/>
              <a:t> </a:t>
            </a:r>
            <a:r>
              <a:rPr lang="en-US" dirty="0" err="1"/>
              <a:t>boʻladi</a:t>
            </a:r>
            <a:r>
              <a:rPr lang="en-US" dirty="0"/>
              <a:t>. </a:t>
            </a:r>
            <a:r>
              <a:rPr lang="en-US" dirty="0" err="1"/>
              <a:t>Ekspluatatsion</a:t>
            </a:r>
            <a:r>
              <a:rPr lang="en-US" dirty="0"/>
              <a:t> </a:t>
            </a:r>
            <a:r>
              <a:rPr lang="en-US" dirty="0" err="1"/>
              <a:t>tezlik</a:t>
            </a:r>
            <a:r>
              <a:rPr lang="en-US" dirty="0"/>
              <a:t> </a:t>
            </a:r>
            <a:r>
              <a:rPr lang="en-US" dirty="0" err="1"/>
              <a:t>miqdoriga</a:t>
            </a:r>
            <a:r>
              <a:rPr lang="en-US" dirty="0"/>
              <a:t> </a:t>
            </a:r>
            <a:r>
              <a:rPr lang="en-US" dirty="0" err="1"/>
              <a:t>tashish</a:t>
            </a:r>
            <a:r>
              <a:rPr lang="en-US" dirty="0"/>
              <a:t> </a:t>
            </a:r>
            <a:r>
              <a:rPr lang="en-US" dirty="0" err="1"/>
              <a:t>masofasi</a:t>
            </a:r>
            <a:r>
              <a:rPr lang="en-US" dirty="0"/>
              <a:t> </a:t>
            </a:r>
            <a:r>
              <a:rPr lang="en-US" dirty="0" err="1"/>
              <a:t>katta</a:t>
            </a:r>
            <a:r>
              <a:rPr lang="en-US" dirty="0"/>
              <a:t> </a:t>
            </a:r>
            <a:r>
              <a:rPr lang="en-US" dirty="0" err="1"/>
              <a:t>taʼsir</a:t>
            </a:r>
            <a:r>
              <a:rPr lang="en-US" dirty="0"/>
              <a:t> </a:t>
            </a:r>
            <a:r>
              <a:rPr lang="en-US" dirty="0" err="1"/>
              <a:t>etadi</a:t>
            </a:r>
            <a:r>
              <a:rPr lang="en-US" dirty="0"/>
              <a:t>. Bu </a:t>
            </a:r>
            <a:r>
              <a:rPr lang="en-US" dirty="0" err="1"/>
              <a:t>masofa</a:t>
            </a:r>
            <a:r>
              <a:rPr lang="en-US" dirty="0"/>
              <a:t> </a:t>
            </a:r>
            <a:r>
              <a:rPr lang="en-US" dirty="0" err="1"/>
              <a:t>qancha</a:t>
            </a:r>
            <a:r>
              <a:rPr lang="en-US" dirty="0"/>
              <a:t> </a:t>
            </a:r>
            <a:r>
              <a:rPr lang="en-US" dirty="0" err="1"/>
              <a:t>kichik</a:t>
            </a:r>
            <a:r>
              <a:rPr lang="en-US" dirty="0"/>
              <a:t> </a:t>
            </a:r>
            <a:r>
              <a:rPr lang="en-US" dirty="0" err="1"/>
              <a:t>boʻlsa</a:t>
            </a:r>
            <a:r>
              <a:rPr lang="en-US" dirty="0"/>
              <a:t>, </a:t>
            </a:r>
            <a:r>
              <a:rPr lang="en-US" dirty="0" err="1"/>
              <a:t>avtomobilning</a:t>
            </a:r>
            <a:r>
              <a:rPr lang="en-US" dirty="0"/>
              <a:t> </a:t>
            </a:r>
            <a:r>
              <a:rPr lang="en-US" dirty="0" err="1"/>
              <a:t>marshrutdagi</a:t>
            </a:r>
            <a:r>
              <a:rPr lang="en-US" dirty="0"/>
              <a:t> </a:t>
            </a:r>
            <a:r>
              <a:rPr lang="en-US" dirty="0" err="1"/>
              <a:t>vaqti</a:t>
            </a:r>
            <a:r>
              <a:rPr lang="en-US" dirty="0"/>
              <a:t> (T</a:t>
            </a:r>
            <a:r>
              <a:rPr lang="en-US" baseline="-25000" dirty="0"/>
              <a:t>M</a:t>
            </a:r>
            <a:r>
              <a:rPr lang="en-US" dirty="0"/>
              <a:t>) </a:t>
            </a:r>
            <a:r>
              <a:rPr lang="en-US" dirty="0" err="1"/>
              <a:t>ga</a:t>
            </a:r>
            <a:r>
              <a:rPr lang="en-US" dirty="0"/>
              <a:t> </a:t>
            </a:r>
            <a:r>
              <a:rPr lang="en-US" dirty="0" err="1"/>
              <a:t>toʻgʻri</a:t>
            </a:r>
            <a:r>
              <a:rPr lang="en-US" dirty="0"/>
              <a:t> </a:t>
            </a:r>
            <a:r>
              <a:rPr lang="en-US" dirty="0" err="1"/>
              <a:t>keluvchi</a:t>
            </a:r>
            <a:r>
              <a:rPr lang="en-US" dirty="0"/>
              <a:t> </a:t>
            </a:r>
            <a:r>
              <a:rPr lang="en-US" dirty="0" err="1"/>
              <a:t>yo`lovchilarni</a:t>
            </a:r>
            <a:r>
              <a:rPr lang="en-US" dirty="0"/>
              <a:t> </a:t>
            </a:r>
            <a:r>
              <a:rPr lang="en-US" dirty="0" err="1"/>
              <a:t>avtobusga</a:t>
            </a:r>
            <a:r>
              <a:rPr lang="en-US" dirty="0"/>
              <a:t> </a:t>
            </a:r>
            <a:r>
              <a:rPr lang="en-US" dirty="0" err="1"/>
              <a:t>chiqarish</a:t>
            </a:r>
            <a:r>
              <a:rPr lang="en-US" dirty="0"/>
              <a:t> </a:t>
            </a:r>
            <a:r>
              <a:rPr lang="en-US" dirty="0" err="1"/>
              <a:t>va</a:t>
            </a:r>
            <a:r>
              <a:rPr lang="en-US" dirty="0"/>
              <a:t> </a:t>
            </a:r>
            <a:r>
              <a:rPr lang="en-US" dirty="0" err="1"/>
              <a:t>tushirish</a:t>
            </a:r>
            <a:r>
              <a:rPr lang="en-US" dirty="0"/>
              <a:t> </a:t>
            </a:r>
            <a:r>
              <a:rPr lang="en-US" dirty="0" err="1"/>
              <a:t>hamda</a:t>
            </a:r>
            <a:r>
              <a:rPr lang="en-US" dirty="0"/>
              <a:t> </a:t>
            </a:r>
            <a:r>
              <a:rPr lang="en-US" dirty="0" err="1"/>
              <a:t>marshrut</a:t>
            </a:r>
            <a:r>
              <a:rPr lang="en-US" dirty="0"/>
              <a:t> </a:t>
            </a:r>
            <a:r>
              <a:rPr lang="en-US" dirty="0" err="1"/>
              <a:t>nihoyasida</a:t>
            </a:r>
            <a:r>
              <a:rPr lang="en-US" dirty="0"/>
              <a:t> </a:t>
            </a:r>
            <a:r>
              <a:rPr lang="en-US" dirty="0" err="1"/>
              <a:t>toʻxtab</a:t>
            </a:r>
            <a:r>
              <a:rPr lang="en-US" dirty="0"/>
              <a:t> </a:t>
            </a:r>
            <a:r>
              <a:rPr lang="en-US" dirty="0" err="1"/>
              <a:t>turishi</a:t>
            </a:r>
            <a:r>
              <a:rPr lang="en-US" dirty="0"/>
              <a:t> </a:t>
            </a:r>
            <a:r>
              <a:rPr lang="en-US" dirty="0" err="1"/>
              <a:t>yoki</a:t>
            </a:r>
            <a:r>
              <a:rPr lang="en-US" dirty="0"/>
              <a:t> yuk </a:t>
            </a:r>
            <a:r>
              <a:rPr lang="en-US" dirty="0" err="1"/>
              <a:t>ortish-tushirish</a:t>
            </a:r>
            <a:r>
              <a:rPr lang="en-US" dirty="0"/>
              <a:t> </a:t>
            </a:r>
            <a:r>
              <a:rPr lang="en-US" dirty="0" err="1"/>
              <a:t>operatsiyalarida</a:t>
            </a:r>
            <a:r>
              <a:rPr lang="en-US" dirty="0"/>
              <a:t> </a:t>
            </a:r>
            <a:r>
              <a:rPr lang="en-US" dirty="0" err="1"/>
              <a:t>toʻxtab</a:t>
            </a:r>
            <a:r>
              <a:rPr lang="en-US" dirty="0"/>
              <a:t> </a:t>
            </a:r>
            <a:r>
              <a:rPr lang="en-US" dirty="0" err="1"/>
              <a:t>turishiga</a:t>
            </a:r>
            <a:r>
              <a:rPr lang="en-US" dirty="0"/>
              <a:t> </a:t>
            </a:r>
            <a:r>
              <a:rPr lang="en-US" dirty="0" err="1"/>
              <a:t>toʻgʻri</a:t>
            </a:r>
            <a:r>
              <a:rPr lang="en-US" dirty="0"/>
              <a:t> </a:t>
            </a:r>
            <a:r>
              <a:rPr lang="en-US" dirty="0" err="1"/>
              <a:t>keluvchi</a:t>
            </a:r>
            <a:r>
              <a:rPr lang="en-US" dirty="0"/>
              <a:t> </a:t>
            </a:r>
            <a:r>
              <a:rPr lang="en-US" dirty="0" err="1"/>
              <a:t>vaqt</a:t>
            </a:r>
            <a:r>
              <a:rPr lang="en-US" dirty="0"/>
              <a:t> </a:t>
            </a:r>
            <a:r>
              <a:rPr lang="en-US" dirty="0" err="1"/>
              <a:t>ulushi</a:t>
            </a:r>
            <a:r>
              <a:rPr lang="en-US" dirty="0"/>
              <a:t> </a:t>
            </a:r>
            <a:r>
              <a:rPr lang="en-US" dirty="0" err="1"/>
              <a:t>koʻp</a:t>
            </a:r>
            <a:r>
              <a:rPr lang="en-US" dirty="0"/>
              <a:t> </a:t>
            </a:r>
            <a:r>
              <a:rPr lang="en-US" dirty="0" err="1"/>
              <a:t>boʻlishi</a:t>
            </a:r>
            <a:r>
              <a:rPr lang="en-US" dirty="0"/>
              <a:t> </a:t>
            </a:r>
            <a:r>
              <a:rPr lang="en-US" dirty="0" err="1"/>
              <a:t>hisobiga</a:t>
            </a:r>
            <a:r>
              <a:rPr lang="en-US" dirty="0"/>
              <a:t>, </a:t>
            </a:r>
            <a:r>
              <a:rPr lang="en-US" dirty="0" err="1"/>
              <a:t>ekspluatatsion</a:t>
            </a:r>
            <a:r>
              <a:rPr lang="en-US" dirty="0"/>
              <a:t> </a:t>
            </a:r>
            <a:r>
              <a:rPr lang="en-US" dirty="0" err="1"/>
              <a:t>tezlik</a:t>
            </a:r>
            <a:r>
              <a:rPr lang="en-US" dirty="0"/>
              <a:t> </a:t>
            </a:r>
            <a:r>
              <a:rPr lang="en-US" dirty="0" err="1"/>
              <a:t>shuncha</a:t>
            </a:r>
            <a:r>
              <a:rPr lang="en-US" dirty="0"/>
              <a:t> </a:t>
            </a:r>
            <a:r>
              <a:rPr lang="en-US" dirty="0" err="1"/>
              <a:t>kichik</a:t>
            </a:r>
            <a:r>
              <a:rPr lang="en-US" dirty="0"/>
              <a:t> </a:t>
            </a:r>
            <a:r>
              <a:rPr lang="en-US" dirty="0" err="1"/>
              <a:t>boʻladi</a:t>
            </a:r>
            <a:r>
              <a:rPr lang="en-US" dirty="0"/>
              <a:t>. </a:t>
            </a:r>
            <a:r>
              <a:rPr lang="en-US" dirty="0" err="1"/>
              <a:t>Demak</a:t>
            </a:r>
            <a:r>
              <a:rPr lang="en-US" dirty="0"/>
              <a:t>, </a:t>
            </a:r>
            <a:r>
              <a:rPr lang="en-US" dirty="0" err="1"/>
              <a:t>tashish</a:t>
            </a:r>
            <a:r>
              <a:rPr lang="en-US" dirty="0"/>
              <a:t> </a:t>
            </a:r>
            <a:r>
              <a:rPr lang="en-US" dirty="0" err="1"/>
              <a:t>masofasi</a:t>
            </a:r>
            <a:r>
              <a:rPr lang="en-US" dirty="0"/>
              <a:t> </a:t>
            </a:r>
            <a:r>
              <a:rPr lang="en-US" dirty="0" err="1"/>
              <a:t>katta</a:t>
            </a:r>
            <a:r>
              <a:rPr lang="en-US" dirty="0"/>
              <a:t> </a:t>
            </a:r>
            <a:r>
              <a:rPr lang="en-US" dirty="0" err="1"/>
              <a:t>boʻlganda</a:t>
            </a:r>
            <a:r>
              <a:rPr lang="en-US" dirty="0"/>
              <a:t>, </a:t>
            </a:r>
            <a:r>
              <a:rPr lang="en-US" dirty="0" err="1"/>
              <a:t>ayniqsa</a:t>
            </a:r>
            <a:r>
              <a:rPr lang="en-US" dirty="0"/>
              <a:t> </a:t>
            </a:r>
            <a:r>
              <a:rPr lang="en-US" dirty="0" err="1"/>
              <a:t>viloyatlararo</a:t>
            </a:r>
            <a:r>
              <a:rPr lang="en-US" dirty="0"/>
              <a:t> (</a:t>
            </a:r>
            <a:r>
              <a:rPr lang="en-US" dirty="0" err="1"/>
              <a:t>shaharlararo</a:t>
            </a:r>
            <a:r>
              <a:rPr lang="en-US" dirty="0"/>
              <a:t>) </a:t>
            </a:r>
            <a:r>
              <a:rPr lang="en-US" dirty="0" err="1"/>
              <a:t>tashishlarda</a:t>
            </a:r>
            <a:r>
              <a:rPr lang="en-US" dirty="0"/>
              <a:t>, </a:t>
            </a:r>
            <a:r>
              <a:rPr lang="en-US" dirty="0" err="1"/>
              <a:t>ekspluatatsion</a:t>
            </a:r>
            <a:r>
              <a:rPr lang="en-US" dirty="0"/>
              <a:t> </a:t>
            </a:r>
            <a:r>
              <a:rPr lang="en-US" dirty="0" err="1"/>
              <a:t>tezlik</a:t>
            </a:r>
            <a:r>
              <a:rPr lang="en-US" dirty="0"/>
              <a:t> </a:t>
            </a:r>
            <a:r>
              <a:rPr lang="en-US" dirty="0" err="1"/>
              <a:t>shahardagi</a:t>
            </a:r>
            <a:r>
              <a:rPr lang="en-US" dirty="0"/>
              <a:t> </a:t>
            </a:r>
            <a:r>
              <a:rPr lang="en-US" dirty="0" err="1"/>
              <a:t>tashishlardagiga</a:t>
            </a:r>
            <a:r>
              <a:rPr lang="en-US" dirty="0"/>
              <a:t> </a:t>
            </a:r>
            <a:r>
              <a:rPr lang="en-US" dirty="0" err="1"/>
              <a:t>nisbatan</a:t>
            </a:r>
            <a:r>
              <a:rPr lang="en-US" dirty="0"/>
              <a:t> </a:t>
            </a:r>
            <a:r>
              <a:rPr lang="en-US" dirty="0" err="1"/>
              <a:t>katga</a:t>
            </a:r>
            <a:r>
              <a:rPr lang="en-US" dirty="0"/>
              <a:t> </a:t>
            </a:r>
            <a:r>
              <a:rPr lang="en-US" dirty="0" err="1"/>
              <a:t>boʻladi</a:t>
            </a:r>
            <a:r>
              <a:rPr lang="en-US" dirty="0"/>
              <a:t>, </a:t>
            </a:r>
            <a:r>
              <a:rPr lang="en-US" dirty="0" err="1"/>
              <a:t>uning</a:t>
            </a:r>
            <a:r>
              <a:rPr lang="en-US" dirty="0"/>
              <a:t> </a:t>
            </a:r>
            <a:r>
              <a:rPr lang="en-US" dirty="0" err="1"/>
              <a:t>miqdori</a:t>
            </a:r>
            <a:r>
              <a:rPr lang="en-US" dirty="0"/>
              <a:t> </a:t>
            </a:r>
            <a:r>
              <a:rPr lang="en-US" dirty="0" err="1"/>
              <a:t>harakat</a:t>
            </a:r>
            <a:r>
              <a:rPr lang="en-US" dirty="0"/>
              <a:t> </a:t>
            </a:r>
            <a:r>
              <a:rPr lang="en-US" dirty="0" err="1"/>
              <a:t>tezligiga</a:t>
            </a:r>
            <a:r>
              <a:rPr lang="en-US" dirty="0"/>
              <a:t> </a:t>
            </a:r>
            <a:r>
              <a:rPr lang="en-US" dirty="0" err="1"/>
              <a:t>yaqinlashadi</a:t>
            </a:r>
            <a:r>
              <a:rPr lang="en-US" dirty="0"/>
              <a:t>. Yuk </a:t>
            </a:r>
            <a:r>
              <a:rPr lang="en-US" dirty="0" err="1"/>
              <a:t>tashishda</a:t>
            </a:r>
            <a:r>
              <a:rPr lang="en-US" dirty="0"/>
              <a:t> </a:t>
            </a:r>
            <a:r>
              <a:rPr lang="en-US" dirty="0" err="1"/>
              <a:t>ekspluatatsion</a:t>
            </a:r>
            <a:r>
              <a:rPr lang="en-US" dirty="0"/>
              <a:t> </a:t>
            </a:r>
            <a:r>
              <a:rPr lang="en-US" dirty="0" err="1"/>
              <a:t>tezlik</a:t>
            </a:r>
            <a:r>
              <a:rPr lang="en-US" dirty="0"/>
              <a:t> </a:t>
            </a:r>
            <a:r>
              <a:rPr lang="en-US" dirty="0" err="1"/>
              <a:t>darajasining</a:t>
            </a:r>
            <a:r>
              <a:rPr lang="en-US" dirty="0"/>
              <a:t> </a:t>
            </a:r>
            <a:r>
              <a:rPr lang="en-US" dirty="0" err="1"/>
              <a:t>oshishi</a:t>
            </a:r>
            <a:r>
              <a:rPr lang="en-US" dirty="0"/>
              <a:t> </a:t>
            </a:r>
            <a:r>
              <a:rPr lang="en-US" dirty="0" err="1"/>
              <a:t>yoki</a:t>
            </a:r>
            <a:r>
              <a:rPr lang="en-US" dirty="0"/>
              <a:t> </a:t>
            </a:r>
            <a:r>
              <a:rPr lang="en-US" dirty="0" err="1"/>
              <a:t>kamayishi</a:t>
            </a:r>
            <a:r>
              <a:rPr lang="en-US" dirty="0"/>
              <a:t> </a:t>
            </a:r>
            <a:r>
              <a:rPr lang="en-US" dirty="0" err="1"/>
              <a:t>bosib</a:t>
            </a:r>
            <a:r>
              <a:rPr lang="en-US" dirty="0"/>
              <a:t> </a:t>
            </a:r>
            <a:r>
              <a:rPr lang="en-US" dirty="0" err="1"/>
              <a:t>oʻtilgan</a:t>
            </a:r>
            <a:r>
              <a:rPr lang="en-US" dirty="0"/>
              <a:t> </a:t>
            </a:r>
            <a:r>
              <a:rPr lang="en-US" dirty="0" err="1"/>
              <a:t>yoʻldan</a:t>
            </a:r>
            <a:r>
              <a:rPr lang="en-US" dirty="0"/>
              <a:t> </a:t>
            </a:r>
            <a:r>
              <a:rPr lang="en-US" dirty="0" err="1"/>
              <a:t>samarali</a:t>
            </a:r>
            <a:r>
              <a:rPr lang="en-US" dirty="0"/>
              <a:t> </a:t>
            </a:r>
            <a:r>
              <a:rPr lang="en-US" dirty="0" err="1"/>
              <a:t>foydalanish</a:t>
            </a:r>
            <a:r>
              <a:rPr lang="en-US" dirty="0"/>
              <a:t> </a:t>
            </a:r>
            <a:r>
              <a:rPr lang="en-US" dirty="0" err="1"/>
              <a:t>koeffitsiyenti</a:t>
            </a:r>
            <a:r>
              <a:rPr lang="en-US" dirty="0"/>
              <a:t> </a:t>
            </a:r>
            <a:r>
              <a:rPr lang="en-US" dirty="0" err="1"/>
              <a:t>miqdoriga</a:t>
            </a:r>
            <a:r>
              <a:rPr lang="en-US" dirty="0"/>
              <a:t> </a:t>
            </a:r>
            <a:r>
              <a:rPr lang="en-US" dirty="0" err="1"/>
              <a:t>qarab</a:t>
            </a:r>
            <a:r>
              <a:rPr lang="en-US" dirty="0"/>
              <a:t> </a:t>
            </a:r>
            <a:r>
              <a:rPr lang="en-US" dirty="0" err="1"/>
              <a:t>oʻzgaradi</a:t>
            </a:r>
            <a:r>
              <a:rPr lang="en-US" dirty="0"/>
              <a:t>. </a:t>
            </a:r>
            <a:r>
              <a:rPr lang="en-US" dirty="0" err="1"/>
              <a:t>Ayni</a:t>
            </a:r>
            <a:r>
              <a:rPr lang="en-US" dirty="0"/>
              <a:t> </a:t>
            </a:r>
            <a:r>
              <a:rPr lang="en-US" dirty="0" err="1"/>
              <a:t>koeffitsiyentning</a:t>
            </a:r>
            <a:r>
              <a:rPr lang="en-US" dirty="0"/>
              <a:t> </a:t>
            </a:r>
            <a:r>
              <a:rPr lang="en-US" dirty="0" err="1"/>
              <a:t>yuqori</a:t>
            </a:r>
            <a:r>
              <a:rPr lang="en-US" dirty="0"/>
              <a:t> </a:t>
            </a:r>
            <a:r>
              <a:rPr lang="en-US" dirty="0" err="1"/>
              <a:t>boʻlishi</a:t>
            </a:r>
            <a:r>
              <a:rPr lang="en-US" dirty="0"/>
              <a:t> </a:t>
            </a:r>
            <a:r>
              <a:rPr lang="en-US" dirty="0" err="1"/>
              <a:t>yukli</a:t>
            </a:r>
            <a:r>
              <a:rPr lang="en-US" dirty="0"/>
              <a:t> </a:t>
            </a:r>
            <a:r>
              <a:rPr lang="en-US" dirty="0" err="1"/>
              <a:t>qatnovlarning</a:t>
            </a:r>
            <a:r>
              <a:rPr lang="en-US" dirty="0"/>
              <a:t> </a:t>
            </a:r>
            <a:r>
              <a:rPr lang="en-US" dirty="0" err="1"/>
              <a:t>koʻpligiga</a:t>
            </a:r>
            <a:r>
              <a:rPr lang="en-US" dirty="0"/>
              <a:t> </a:t>
            </a:r>
            <a:r>
              <a:rPr lang="en-US" dirty="0" err="1"/>
              <a:t>bogʻliq</a:t>
            </a:r>
            <a:r>
              <a:rPr lang="en-US" dirty="0"/>
              <a:t> </a:t>
            </a:r>
            <a:r>
              <a:rPr lang="en-US" dirty="0" err="1"/>
              <a:t>boʻlib</a:t>
            </a:r>
            <a:r>
              <a:rPr lang="en-US" dirty="0"/>
              <a:t>, </a:t>
            </a:r>
            <a:r>
              <a:rPr lang="en-US" dirty="0" err="1"/>
              <a:t>bunda</a:t>
            </a:r>
            <a:r>
              <a:rPr lang="en-US" dirty="0"/>
              <a:t> transport </a:t>
            </a:r>
            <a:r>
              <a:rPr lang="en-US" dirty="0" err="1"/>
              <a:t>vositasining</a:t>
            </a:r>
            <a:r>
              <a:rPr lang="en-US" dirty="0"/>
              <a:t> </a:t>
            </a:r>
            <a:r>
              <a:rPr lang="en-US" dirty="0" err="1"/>
              <a:t>ortish-tushirish</a:t>
            </a:r>
            <a:r>
              <a:rPr lang="en-US" dirty="0"/>
              <a:t> </a:t>
            </a:r>
            <a:r>
              <a:rPr lang="en-US" dirty="0" err="1"/>
              <a:t>operatsiyalari</a:t>
            </a:r>
            <a:r>
              <a:rPr lang="en-US" dirty="0"/>
              <a:t> </a:t>
            </a:r>
            <a:r>
              <a:rPr lang="en-US" dirty="0" err="1"/>
              <a:t>koʻp</a:t>
            </a:r>
            <a:r>
              <a:rPr lang="en-US" dirty="0"/>
              <a:t> </a:t>
            </a:r>
            <a:r>
              <a:rPr lang="en-US" dirty="0" err="1"/>
              <a:t>boʻlishi</a:t>
            </a:r>
            <a:r>
              <a:rPr lang="en-US" dirty="0"/>
              <a:t> </a:t>
            </a:r>
            <a:r>
              <a:rPr lang="en-US" dirty="0" err="1"/>
              <a:t>bilan</a:t>
            </a:r>
            <a:r>
              <a:rPr lang="en-US" dirty="0"/>
              <a:t> </a:t>
            </a:r>
            <a:r>
              <a:rPr lang="en-US" dirty="0" err="1"/>
              <a:t>bogʻliq</a:t>
            </a:r>
            <a:r>
              <a:rPr lang="en-US" dirty="0"/>
              <a:t> </a:t>
            </a:r>
            <a:r>
              <a:rPr lang="en-US" dirty="0" err="1"/>
              <a:t>ekspluatatsion</a:t>
            </a:r>
            <a:r>
              <a:rPr lang="en-US" dirty="0"/>
              <a:t> </a:t>
            </a:r>
            <a:r>
              <a:rPr lang="en-US" dirty="0" err="1"/>
              <a:t>tezligi</a:t>
            </a:r>
            <a:r>
              <a:rPr lang="en-US" dirty="0"/>
              <a:t> </a:t>
            </a:r>
            <a:r>
              <a:rPr lang="en-US" dirty="0" err="1"/>
              <a:t>kamayadi</a:t>
            </a:r>
            <a:r>
              <a:rPr lang="en-US" dirty="0"/>
              <a:t>. </a:t>
            </a:r>
            <a:r>
              <a:rPr lang="en-US" dirty="0" err="1"/>
              <a:t>Bundagi</a:t>
            </a:r>
            <a:r>
              <a:rPr lang="en-US" dirty="0"/>
              <a:t> </a:t>
            </a:r>
            <a:r>
              <a:rPr lang="en-US" dirty="0" err="1"/>
              <a:t>kamayish</a:t>
            </a:r>
            <a:r>
              <a:rPr lang="en-US" dirty="0"/>
              <a:t> </a:t>
            </a:r>
            <a:r>
              <a:rPr lang="en-US" dirty="0" err="1"/>
              <a:t>salbiy</a:t>
            </a:r>
            <a:r>
              <a:rPr lang="en-US" dirty="0"/>
              <a:t> </a:t>
            </a:r>
            <a:r>
              <a:rPr lang="en-US" dirty="0" err="1"/>
              <a:t>hol</a:t>
            </a:r>
            <a:r>
              <a:rPr lang="en-US" dirty="0"/>
              <a:t> </a:t>
            </a:r>
            <a:r>
              <a:rPr lang="en-US" dirty="0" err="1"/>
              <a:t>emas</a:t>
            </a:r>
            <a:r>
              <a:rPr lang="en-US" dirty="0"/>
              <a:t>, </a:t>
            </a:r>
            <a:r>
              <a:rPr lang="en-US" dirty="0" err="1"/>
              <a:t>chunki</a:t>
            </a:r>
            <a:r>
              <a:rPr lang="en-US" dirty="0"/>
              <a:t> </a:t>
            </a:r>
            <a:r>
              <a:rPr lang="en-US" dirty="0" err="1"/>
              <a:t>ekspluatatsion</a:t>
            </a:r>
            <a:r>
              <a:rPr lang="en-US" dirty="0"/>
              <a:t> </a:t>
            </a:r>
            <a:r>
              <a:rPr lang="en-US" dirty="0" err="1"/>
              <a:t>tezlik</a:t>
            </a:r>
            <a:r>
              <a:rPr lang="en-US" dirty="0"/>
              <a:t> </a:t>
            </a:r>
            <a:r>
              <a:rPr lang="en-US" dirty="0" err="1"/>
              <a:t>kamaygani</a:t>
            </a:r>
            <a:r>
              <a:rPr lang="en-US" dirty="0"/>
              <a:t> </a:t>
            </a:r>
            <a:r>
              <a:rPr lang="en-US" dirty="0" err="1"/>
              <a:t>bilan</a:t>
            </a:r>
            <a:r>
              <a:rPr lang="en-US" dirty="0"/>
              <a:t>, </a:t>
            </a:r>
            <a:r>
              <a:rPr lang="en-US" dirty="0" err="1"/>
              <a:t>tashilgan</a:t>
            </a:r>
            <a:r>
              <a:rPr lang="en-US" dirty="0"/>
              <a:t> yuk </a:t>
            </a:r>
            <a:r>
              <a:rPr lang="en-US" dirty="0" err="1"/>
              <a:t>hajmi</a:t>
            </a:r>
            <a:r>
              <a:rPr lang="en-US" dirty="0"/>
              <a:t> </a:t>
            </a:r>
            <a:r>
              <a:rPr lang="en-US" dirty="0" err="1"/>
              <a:t>koʻp</a:t>
            </a:r>
            <a:r>
              <a:rPr lang="en-US" dirty="0"/>
              <a:t>. </a:t>
            </a:r>
            <a:r>
              <a:rPr lang="en-US" dirty="0" err="1"/>
              <a:t>Shuning</a:t>
            </a:r>
            <a:r>
              <a:rPr lang="en-US" dirty="0"/>
              <a:t> </a:t>
            </a:r>
            <a:r>
              <a:rPr lang="en-US" dirty="0" err="1"/>
              <a:t>uchun</a:t>
            </a:r>
            <a:r>
              <a:rPr lang="en-US" dirty="0"/>
              <a:t> </a:t>
            </a:r>
            <a:r>
              <a:rPr lang="en-US" dirty="0" err="1"/>
              <a:t>Ekspluatatsion</a:t>
            </a:r>
            <a:r>
              <a:rPr lang="en-US" dirty="0"/>
              <a:t> </a:t>
            </a:r>
            <a:r>
              <a:rPr lang="en-US" dirty="0" err="1"/>
              <a:t>tezlikni</a:t>
            </a:r>
            <a:r>
              <a:rPr lang="en-US" dirty="0"/>
              <a:t> </a:t>
            </a:r>
            <a:r>
              <a:rPr lang="en-US" dirty="0" err="1"/>
              <a:t>baholashda</a:t>
            </a:r>
            <a:r>
              <a:rPr lang="en-US" dirty="0"/>
              <a:t> transport </a:t>
            </a:r>
            <a:r>
              <a:rPr lang="en-US" dirty="0" err="1"/>
              <a:t>vositalarining</a:t>
            </a:r>
            <a:r>
              <a:rPr lang="en-US" dirty="0"/>
              <a:t> </a:t>
            </a:r>
            <a:r>
              <a:rPr lang="en-US" dirty="0" err="1"/>
              <a:t>aniq</a:t>
            </a:r>
            <a:r>
              <a:rPr lang="en-US" dirty="0"/>
              <a:t> </a:t>
            </a:r>
            <a:r>
              <a:rPr lang="en-US" dirty="0" err="1"/>
              <a:t>ishlash</a:t>
            </a:r>
            <a:r>
              <a:rPr lang="en-US" dirty="0"/>
              <a:t> </a:t>
            </a:r>
            <a:r>
              <a:rPr lang="en-US" dirty="0" err="1"/>
              <a:t>sharoitlari</a:t>
            </a:r>
            <a:r>
              <a:rPr lang="en-US" dirty="0"/>
              <a:t> </a:t>
            </a:r>
            <a:r>
              <a:rPr lang="en-US" dirty="0" err="1"/>
              <a:t>hisobga</a:t>
            </a:r>
            <a:r>
              <a:rPr lang="en-US" dirty="0"/>
              <a:t> </a:t>
            </a:r>
            <a:r>
              <a:rPr lang="en-US" dirty="0" err="1"/>
              <a:t>olinib</a:t>
            </a:r>
            <a:r>
              <a:rPr lang="en-US" dirty="0"/>
              <a:t>, </a:t>
            </a:r>
            <a:r>
              <a:rPr lang="en-US" dirty="0" err="1"/>
              <a:t>ularning</a:t>
            </a:r>
            <a:r>
              <a:rPr lang="en-US" dirty="0"/>
              <a:t> </a:t>
            </a:r>
            <a:r>
              <a:rPr lang="en-US" dirty="0" err="1"/>
              <a:t>ish</a:t>
            </a:r>
            <a:r>
              <a:rPr lang="en-US" dirty="0"/>
              <a:t> </a:t>
            </a:r>
            <a:r>
              <a:rPr lang="en-US" dirty="0" err="1"/>
              <a:t>unumi</a:t>
            </a:r>
            <a:r>
              <a:rPr lang="en-US" dirty="0"/>
              <a:t> </a:t>
            </a:r>
            <a:r>
              <a:rPr lang="en-US" dirty="0" err="1"/>
              <a:t>hisoblanishi</a:t>
            </a:r>
            <a:r>
              <a:rPr lang="en-US" dirty="0"/>
              <a:t> </a:t>
            </a:r>
            <a:r>
              <a:rPr lang="en-US" dirty="0" err="1"/>
              <a:t>zarur</a:t>
            </a:r>
            <a:r>
              <a:rPr lang="en-US" dirty="0"/>
              <a:t>. </a:t>
            </a:r>
            <a:r>
              <a:rPr lang="en-US" dirty="0" err="1"/>
              <a:t>Ekspluatatsion</a:t>
            </a:r>
            <a:r>
              <a:rPr lang="en-US" dirty="0"/>
              <a:t> </a:t>
            </a:r>
            <a:r>
              <a:rPr lang="en-US" dirty="0" err="1"/>
              <a:t>tezlikni</a:t>
            </a:r>
            <a:r>
              <a:rPr lang="en-US" dirty="0"/>
              <a:t> </a:t>
            </a:r>
            <a:r>
              <a:rPr lang="en-US" dirty="0" err="1"/>
              <a:t>oshirish</a:t>
            </a:r>
            <a:r>
              <a:rPr lang="en-US" dirty="0"/>
              <a:t> </a:t>
            </a:r>
            <a:r>
              <a:rPr lang="en-US" dirty="0" err="1"/>
              <a:t>uchun</a:t>
            </a:r>
            <a:r>
              <a:rPr lang="en-US" dirty="0"/>
              <a:t> </a:t>
            </a:r>
            <a:r>
              <a:rPr lang="en-US" dirty="0" err="1"/>
              <a:t>ortish-tushirish</a:t>
            </a:r>
            <a:r>
              <a:rPr lang="en-US" dirty="0"/>
              <a:t> </a:t>
            </a:r>
            <a:r>
              <a:rPr lang="en-US" dirty="0" err="1"/>
              <a:t>ishlariga</a:t>
            </a:r>
            <a:r>
              <a:rPr lang="en-US" dirty="0"/>
              <a:t> </a:t>
            </a:r>
            <a:r>
              <a:rPr lang="en-US" dirty="0" err="1"/>
              <a:t>belgilangan</a:t>
            </a:r>
            <a:r>
              <a:rPr lang="en-US" dirty="0"/>
              <a:t> </a:t>
            </a:r>
            <a:r>
              <a:rPr lang="en-US" dirty="0" err="1"/>
              <a:t>vaqt</a:t>
            </a:r>
            <a:r>
              <a:rPr lang="en-US" dirty="0"/>
              <a:t> </a:t>
            </a:r>
            <a:r>
              <a:rPr lang="en-US" dirty="0" err="1"/>
              <a:t>meʼyorlarini</a:t>
            </a:r>
            <a:r>
              <a:rPr lang="en-US" dirty="0"/>
              <a:t> </a:t>
            </a:r>
            <a:r>
              <a:rPr lang="en-US" dirty="0" err="1"/>
              <a:t>qisqartirish</a:t>
            </a:r>
            <a:r>
              <a:rPr lang="en-US" dirty="0"/>
              <a:t>, </a:t>
            </a:r>
            <a:r>
              <a:rPr lang="en-US" dirty="0" err="1"/>
              <a:t>bekor</a:t>
            </a:r>
            <a:r>
              <a:rPr lang="en-US" dirty="0"/>
              <a:t> </a:t>
            </a:r>
            <a:r>
              <a:rPr lang="en-US" dirty="0" err="1"/>
              <a:t>turib</a:t>
            </a:r>
            <a:r>
              <a:rPr lang="en-US" dirty="0"/>
              <a:t> </a:t>
            </a:r>
            <a:r>
              <a:rPr lang="en-US" dirty="0" err="1"/>
              <a:t>qolish</a:t>
            </a:r>
            <a:r>
              <a:rPr lang="en-US" dirty="0"/>
              <a:t> </a:t>
            </a:r>
            <a:r>
              <a:rPr lang="en-US" dirty="0" err="1"/>
              <a:t>sabablari</a:t>
            </a:r>
            <a:r>
              <a:rPr lang="en-US" dirty="0"/>
              <a:t> </a:t>
            </a:r>
            <a:r>
              <a:rPr lang="en-US" dirty="0" err="1"/>
              <a:t>oʻrganilib</a:t>
            </a:r>
            <a:r>
              <a:rPr lang="en-US" dirty="0"/>
              <a:t>, </a:t>
            </a:r>
            <a:r>
              <a:rPr lang="en-US" dirty="0" err="1"/>
              <a:t>ularni</a:t>
            </a:r>
            <a:r>
              <a:rPr lang="en-US" dirty="0"/>
              <a:t> </a:t>
            </a:r>
            <a:r>
              <a:rPr lang="en-US" dirty="0" err="1"/>
              <a:t>yoʻqotish</a:t>
            </a:r>
            <a:r>
              <a:rPr lang="en-US" dirty="0"/>
              <a:t> </a:t>
            </a:r>
            <a:r>
              <a:rPr lang="en-US" dirty="0" err="1"/>
              <a:t>yoki</a:t>
            </a:r>
            <a:r>
              <a:rPr lang="en-US" dirty="0"/>
              <a:t> </a:t>
            </a:r>
            <a:r>
              <a:rPr lang="en-US" dirty="0" err="1"/>
              <a:t>kamaytirish</a:t>
            </a:r>
            <a:r>
              <a:rPr lang="en-US" dirty="0"/>
              <a:t>, </a:t>
            </a:r>
            <a:r>
              <a:rPr lang="en-US" dirty="0" err="1"/>
              <a:t>harakat</a:t>
            </a:r>
            <a:r>
              <a:rPr lang="en-US" dirty="0"/>
              <a:t> </a:t>
            </a:r>
            <a:r>
              <a:rPr lang="en-US" dirty="0" err="1"/>
              <a:t>texnik</a:t>
            </a:r>
            <a:r>
              <a:rPr lang="en-US" dirty="0"/>
              <a:t> </a:t>
            </a:r>
            <a:r>
              <a:rPr lang="en-US" dirty="0" err="1"/>
              <a:t>tezligini</a:t>
            </a:r>
            <a:r>
              <a:rPr lang="en-US" dirty="0"/>
              <a:t> </a:t>
            </a:r>
            <a:r>
              <a:rPr lang="en-US" dirty="0" err="1"/>
              <a:t>oshirish</a:t>
            </a:r>
            <a:r>
              <a:rPr lang="en-US" dirty="0"/>
              <a:t> </a:t>
            </a:r>
            <a:r>
              <a:rPr lang="en-US" dirty="0" err="1"/>
              <a:t>zarur</a:t>
            </a:r>
            <a:r>
              <a:rPr lang="en-US" dirty="0"/>
              <a:t>. </a:t>
            </a:r>
            <a:r>
              <a:rPr lang="en-US" dirty="0" err="1"/>
              <a:t>Bunday</a:t>
            </a:r>
            <a:r>
              <a:rPr lang="en-US" dirty="0"/>
              <a:t> </a:t>
            </a:r>
            <a:r>
              <a:rPr lang="en-US" dirty="0" err="1"/>
              <a:t>ishlar</a:t>
            </a:r>
            <a:r>
              <a:rPr lang="en-US" dirty="0"/>
              <a:t>, </a:t>
            </a:r>
            <a:r>
              <a:rPr lang="en-US" dirty="0" err="1"/>
              <a:t>koʻpincha</a:t>
            </a:r>
            <a:r>
              <a:rPr lang="en-US" dirty="0"/>
              <a:t>, </a:t>
            </a:r>
            <a:r>
              <a:rPr lang="en-US" dirty="0" err="1"/>
              <a:t>tashishni</a:t>
            </a:r>
            <a:r>
              <a:rPr lang="en-US" dirty="0"/>
              <a:t> </a:t>
            </a:r>
            <a:r>
              <a:rPr lang="en-US" dirty="0" err="1"/>
              <a:t>tashkil</a:t>
            </a:r>
            <a:r>
              <a:rPr lang="en-US" dirty="0"/>
              <a:t> </a:t>
            </a:r>
            <a:r>
              <a:rPr lang="en-US" dirty="0" err="1"/>
              <a:t>etishga</a:t>
            </a:r>
            <a:r>
              <a:rPr lang="en-US" dirty="0"/>
              <a:t> </a:t>
            </a:r>
            <a:r>
              <a:rPr lang="en-US" dirty="0" err="1"/>
              <a:t>bogʻliq</a:t>
            </a:r>
            <a:r>
              <a:rPr lang="en-US" dirty="0"/>
              <a:t>.</a:t>
            </a:r>
            <a:endParaRPr lang="ru-RU" dirty="0"/>
          </a:p>
        </p:txBody>
      </p:sp>
    </p:spTree>
    <p:extLst>
      <p:ext uri="{BB962C8B-B14F-4D97-AF65-F5344CB8AC3E}">
        <p14:creationId xmlns:p14="http://schemas.microsoft.com/office/powerpoint/2010/main" val="185213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91289" y="2777303"/>
            <a:ext cx="5588810" cy="4142123"/>
          </a:xfrm>
          <a:prstGeom prst="rect">
            <a:avLst/>
          </a:prstGeom>
          <a:ln>
            <a:noFill/>
          </a:ln>
          <a:effectLst>
            <a:softEdge rad="112500"/>
          </a:effectLst>
        </p:spPr>
      </p:pic>
      <p:sp>
        <p:nvSpPr>
          <p:cNvPr id="5" name="Прямоугольник 4"/>
          <p:cNvSpPr/>
          <p:nvPr/>
        </p:nvSpPr>
        <p:spPr>
          <a:xfrm>
            <a:off x="135572" y="5240865"/>
            <a:ext cx="3070167" cy="1384995"/>
          </a:xfrm>
          <a:prstGeom prst="rect">
            <a:avLst/>
          </a:prstGeom>
        </p:spPr>
        <p:txBody>
          <a:bodyPr wrap="square">
            <a:spAutoFit/>
          </a:bodyPr>
          <a:lstStyle/>
          <a:p>
            <a:r>
              <a:rPr lang="ru-RU" sz="1400" dirty="0" err="1">
                <a:solidFill>
                  <a:schemeClr val="tx2">
                    <a:lumMod val="60000"/>
                    <a:lumOff val="40000"/>
                  </a:schemeClr>
                </a:solidFill>
              </a:rPr>
              <a:t>Meissner</a:t>
            </a:r>
            <a:r>
              <a:rPr lang="ru-RU" sz="1400" dirty="0">
                <a:solidFill>
                  <a:schemeClr val="tx2">
                    <a:lumMod val="60000"/>
                    <a:lumOff val="40000"/>
                  </a:schemeClr>
                </a:solidFill>
              </a:rPr>
              <a:t> J. (</a:t>
            </a:r>
            <a:r>
              <a:rPr lang="ru-RU" sz="1400" dirty="0" err="1">
                <a:solidFill>
                  <a:schemeClr val="tx2">
                    <a:lumMod val="60000"/>
                    <a:lumOff val="40000"/>
                  </a:schemeClr>
                </a:solidFill>
              </a:rPr>
              <a:t>Published</a:t>
            </a:r>
            <a:r>
              <a:rPr lang="ru-RU" sz="1400" dirty="0">
                <a:solidFill>
                  <a:schemeClr val="tx2">
                    <a:lumMod val="60000"/>
                    <a:lumOff val="40000"/>
                  </a:schemeClr>
                </a:solidFill>
              </a:rPr>
              <a:t> </a:t>
            </a:r>
            <a:r>
              <a:rPr lang="ru-RU" sz="1400" dirty="0" err="1">
                <a:solidFill>
                  <a:schemeClr val="tx2">
                    <a:lumMod val="60000"/>
                    <a:lumOff val="40000"/>
                  </a:schemeClr>
                </a:solidFill>
              </a:rPr>
              <a:t>on</a:t>
            </a:r>
            <a:r>
              <a:rPr lang="ru-RU" sz="1400" dirty="0">
                <a:solidFill>
                  <a:schemeClr val="tx2">
                    <a:lumMod val="60000"/>
                    <a:lumOff val="40000"/>
                  </a:schemeClr>
                </a:solidFill>
              </a:rPr>
              <a:t> </a:t>
            </a:r>
            <a:r>
              <a:rPr lang="ru-RU" sz="1400" dirty="0" err="1">
                <a:solidFill>
                  <a:schemeClr val="tx2">
                    <a:lumMod val="60000"/>
                    <a:lumOff val="40000"/>
                  </a:schemeClr>
                </a:solidFill>
              </a:rPr>
              <a:t>July</a:t>
            </a:r>
            <a:r>
              <a:rPr lang="ru-RU" sz="1400" dirty="0">
                <a:solidFill>
                  <a:schemeClr val="tx2">
                    <a:lumMod val="60000"/>
                    <a:lumOff val="40000"/>
                  </a:schemeClr>
                </a:solidFill>
              </a:rPr>
              <a:t> 28, 2020). </a:t>
            </a:r>
            <a:r>
              <a:rPr lang="ru-RU" sz="1400" dirty="0" err="1">
                <a:solidFill>
                  <a:schemeClr val="tx2">
                    <a:lumMod val="60000"/>
                    <a:lumOff val="40000"/>
                  </a:schemeClr>
                </a:solidFill>
              </a:rPr>
              <a:t>Outer</a:t>
            </a:r>
            <a:r>
              <a:rPr lang="ru-RU" sz="1400" dirty="0">
                <a:solidFill>
                  <a:schemeClr val="tx2">
                    <a:lumMod val="60000"/>
                    <a:lumOff val="40000"/>
                  </a:schemeClr>
                </a:solidFill>
              </a:rPr>
              <a:t> </a:t>
            </a:r>
            <a:r>
              <a:rPr lang="ru-RU" sz="1400" dirty="0" err="1">
                <a:solidFill>
                  <a:schemeClr val="tx2">
                    <a:lumMod val="60000"/>
                    <a:lumOff val="40000"/>
                  </a:schemeClr>
                </a:solidFill>
              </a:rPr>
              <a:t>Harbor</a:t>
            </a:r>
            <a:r>
              <a:rPr lang="ru-RU" sz="1400" dirty="0">
                <a:solidFill>
                  <a:schemeClr val="tx2">
                    <a:lumMod val="60000"/>
                    <a:lumOff val="40000"/>
                  </a:schemeClr>
                </a:solidFill>
              </a:rPr>
              <a:t>, </a:t>
            </a:r>
            <a:r>
              <a:rPr lang="ru-RU" sz="1400" dirty="0" err="1">
                <a:solidFill>
                  <a:schemeClr val="tx2">
                    <a:lumMod val="60000"/>
                    <a:lumOff val="40000"/>
                  </a:schemeClr>
                </a:solidFill>
              </a:rPr>
              <a:t>Hamburg</a:t>
            </a:r>
            <a:r>
              <a:rPr lang="ru-RU" sz="1400" dirty="0">
                <a:solidFill>
                  <a:schemeClr val="tx2">
                    <a:lumMod val="60000"/>
                    <a:lumOff val="40000"/>
                  </a:schemeClr>
                </a:solidFill>
              </a:rPr>
              <a:t>, </a:t>
            </a:r>
            <a:r>
              <a:rPr lang="ru-RU" sz="1400" dirty="0" err="1">
                <a:solidFill>
                  <a:schemeClr val="tx2">
                    <a:lumMod val="60000"/>
                    <a:lumOff val="40000"/>
                  </a:schemeClr>
                </a:solidFill>
              </a:rPr>
              <a:t>Germany</a:t>
            </a:r>
            <a:r>
              <a:rPr lang="ru-RU" sz="1400" dirty="0">
                <a:solidFill>
                  <a:schemeClr val="tx2">
                    <a:lumMod val="60000"/>
                    <a:lumOff val="40000"/>
                  </a:schemeClr>
                </a:solidFill>
              </a:rPr>
              <a:t>. </a:t>
            </a:r>
            <a:r>
              <a:rPr lang="ru-RU" sz="1400" dirty="0" err="1">
                <a:solidFill>
                  <a:schemeClr val="tx2">
                    <a:lumMod val="60000"/>
                    <a:lumOff val="40000"/>
                  </a:schemeClr>
                </a:solidFill>
              </a:rPr>
              <a:t>Free</a:t>
            </a:r>
            <a:r>
              <a:rPr lang="ru-RU" sz="1400" dirty="0">
                <a:solidFill>
                  <a:schemeClr val="tx2">
                    <a:lumMod val="60000"/>
                    <a:lumOff val="40000"/>
                  </a:schemeClr>
                </a:solidFill>
              </a:rPr>
              <a:t> </a:t>
            </a:r>
            <a:r>
              <a:rPr lang="ru-RU" sz="1400" dirty="0" err="1">
                <a:solidFill>
                  <a:schemeClr val="tx2">
                    <a:lumMod val="60000"/>
                    <a:lumOff val="40000"/>
                  </a:schemeClr>
                </a:solidFill>
              </a:rPr>
              <a:t>to</a:t>
            </a:r>
            <a:r>
              <a:rPr lang="ru-RU" sz="1400" dirty="0">
                <a:solidFill>
                  <a:schemeClr val="tx2">
                    <a:lumMod val="60000"/>
                    <a:lumOff val="40000"/>
                  </a:schemeClr>
                </a:solidFill>
              </a:rPr>
              <a:t> </a:t>
            </a:r>
            <a:r>
              <a:rPr lang="ru-RU" sz="1400" dirty="0" err="1">
                <a:solidFill>
                  <a:schemeClr val="tx2">
                    <a:lumMod val="60000"/>
                    <a:lumOff val="40000"/>
                  </a:schemeClr>
                </a:solidFill>
              </a:rPr>
              <a:t>use</a:t>
            </a:r>
            <a:r>
              <a:rPr lang="ru-RU" sz="1400" dirty="0">
                <a:solidFill>
                  <a:schemeClr val="tx2">
                    <a:lumMod val="60000"/>
                    <a:lumOff val="40000"/>
                  </a:schemeClr>
                </a:solidFill>
              </a:rPr>
              <a:t> </a:t>
            </a:r>
            <a:r>
              <a:rPr lang="ru-RU" sz="1400" dirty="0" err="1">
                <a:solidFill>
                  <a:schemeClr val="tx2">
                    <a:lumMod val="60000"/>
                    <a:lumOff val="40000"/>
                  </a:schemeClr>
                </a:solidFill>
              </a:rPr>
              <a:t>under</a:t>
            </a:r>
            <a:r>
              <a:rPr lang="ru-RU" sz="1400" dirty="0">
                <a:solidFill>
                  <a:schemeClr val="tx2">
                    <a:lumMod val="60000"/>
                    <a:lumOff val="40000"/>
                  </a:schemeClr>
                </a:solidFill>
              </a:rPr>
              <a:t> </a:t>
            </a:r>
            <a:r>
              <a:rPr lang="ru-RU" sz="1400" dirty="0" err="1">
                <a:solidFill>
                  <a:schemeClr val="tx2">
                    <a:lumMod val="60000"/>
                    <a:lumOff val="40000"/>
                  </a:schemeClr>
                </a:solidFill>
              </a:rPr>
              <a:t>the</a:t>
            </a:r>
            <a:r>
              <a:rPr lang="ru-RU" sz="1400" dirty="0">
                <a:solidFill>
                  <a:schemeClr val="tx2">
                    <a:lumMod val="60000"/>
                    <a:lumOff val="40000"/>
                  </a:schemeClr>
                </a:solidFill>
              </a:rPr>
              <a:t> </a:t>
            </a:r>
            <a:r>
              <a:rPr lang="ru-RU" sz="1400" dirty="0" err="1">
                <a:solidFill>
                  <a:schemeClr val="tx2">
                    <a:lumMod val="60000"/>
                    <a:lumOff val="40000"/>
                  </a:schemeClr>
                </a:solidFill>
              </a:rPr>
              <a:t>Unsplash</a:t>
            </a:r>
            <a:r>
              <a:rPr lang="ru-RU" sz="1400" dirty="0">
                <a:solidFill>
                  <a:schemeClr val="tx2">
                    <a:lumMod val="60000"/>
                    <a:lumOff val="40000"/>
                  </a:schemeClr>
                </a:solidFill>
              </a:rPr>
              <a:t> </a:t>
            </a:r>
            <a:r>
              <a:rPr lang="ru-RU" sz="1400" dirty="0" err="1">
                <a:solidFill>
                  <a:schemeClr val="tx2">
                    <a:lumMod val="60000"/>
                    <a:lumOff val="40000"/>
                  </a:schemeClr>
                </a:solidFill>
              </a:rPr>
              <a:t>License</a:t>
            </a:r>
            <a:r>
              <a:rPr lang="en-US" sz="1400" dirty="0">
                <a:solidFill>
                  <a:schemeClr val="tx2">
                    <a:lumMod val="60000"/>
                    <a:lumOff val="40000"/>
                  </a:schemeClr>
                </a:solidFill>
              </a:rPr>
              <a:t>.</a:t>
            </a:r>
            <a:r>
              <a:rPr lang="ru-RU" sz="1400" dirty="0">
                <a:solidFill>
                  <a:schemeClr val="tx2">
                    <a:lumMod val="60000"/>
                    <a:lumOff val="40000"/>
                  </a:schemeClr>
                </a:solidFill>
              </a:rPr>
              <a:t> </a:t>
            </a:r>
            <a:r>
              <a:rPr lang="ru-RU" sz="1400" dirty="0">
                <a:solidFill>
                  <a:schemeClr val="tx2">
                    <a:lumMod val="60000"/>
                    <a:lumOff val="40000"/>
                  </a:schemeClr>
                </a:solidFill>
                <a:hlinkClick r:id="rId3"/>
              </a:rPr>
              <a:t>https://unsplash.com/photos/oGafvInnHlY</a:t>
            </a:r>
            <a:r>
              <a:rPr lang="en-US" sz="1400" dirty="0">
                <a:solidFill>
                  <a:schemeClr val="tx2">
                    <a:lumMod val="60000"/>
                    <a:lumOff val="40000"/>
                  </a:schemeClr>
                </a:solidFill>
              </a:rPr>
              <a:t> </a:t>
            </a:r>
            <a:endParaRPr lang="ru-RU" sz="1400" dirty="0">
              <a:solidFill>
                <a:schemeClr val="tx2">
                  <a:lumMod val="60000"/>
                  <a:lumOff val="40000"/>
                </a:schemeClr>
              </a:solidFill>
            </a:endParaRPr>
          </a:p>
        </p:txBody>
      </p:sp>
      <p:sp>
        <p:nvSpPr>
          <p:cNvPr id="6" name="Объект 5">
            <a:extLst>
              <a:ext uri="{FF2B5EF4-FFF2-40B4-BE49-F238E27FC236}">
                <a16:creationId xmlns:a16="http://schemas.microsoft.com/office/drawing/2014/main" xmlns="" id="{97CA76AF-F673-4CF4-BB82-EBA48F80639D}"/>
              </a:ext>
            </a:extLst>
          </p:cNvPr>
          <p:cNvSpPr>
            <a:spLocks noGrp="1"/>
          </p:cNvSpPr>
          <p:nvPr>
            <p:ph idx="1"/>
          </p:nvPr>
        </p:nvSpPr>
        <p:spPr/>
        <p:txBody>
          <a:bodyPr/>
          <a:lstStyle/>
          <a:p>
            <a:endParaRPr lang="ru-RU" dirty="0"/>
          </a:p>
        </p:txBody>
      </p:sp>
      <p:sp>
        <p:nvSpPr>
          <p:cNvPr id="2" name="Прямоугольник 1"/>
          <p:cNvSpPr/>
          <p:nvPr/>
        </p:nvSpPr>
        <p:spPr>
          <a:xfrm>
            <a:off x="951780" y="369354"/>
            <a:ext cx="10391955" cy="2246769"/>
          </a:xfrm>
          <a:prstGeom prst="rect">
            <a:avLst/>
          </a:prstGeom>
        </p:spPr>
        <p:txBody>
          <a:bodyPr wrap="square">
            <a:spAutoFit/>
          </a:bodyPr>
          <a:lstStyle/>
          <a:p>
            <a:r>
              <a:rPr lang="en-US" sz="2800" dirty="0" err="1"/>
              <a:t>Avtomobillarning</a:t>
            </a:r>
            <a:r>
              <a:rPr lang="en-US" sz="2800" dirty="0"/>
              <a:t> </a:t>
            </a:r>
            <a:r>
              <a:rPr lang="en-US" sz="2800" dirty="0" err="1"/>
              <a:t>eng</a:t>
            </a:r>
            <a:r>
              <a:rPr lang="en-US" sz="2800" dirty="0"/>
              <a:t> </a:t>
            </a:r>
            <a:r>
              <a:rPr lang="en-US" sz="2800" dirty="0" err="1"/>
              <a:t>katta</a:t>
            </a:r>
            <a:r>
              <a:rPr lang="en-US" sz="2800" dirty="0"/>
              <a:t> </a:t>
            </a:r>
            <a:r>
              <a:rPr lang="en-US" sz="2800" dirty="0" err="1"/>
              <a:t>joiz</a:t>
            </a:r>
            <a:r>
              <a:rPr lang="en-US" sz="2800" dirty="0"/>
              <a:t> </a:t>
            </a:r>
            <a:r>
              <a:rPr lang="en-US" sz="2800" dirty="0" err="1"/>
              <a:t>tezligi</a:t>
            </a:r>
            <a:r>
              <a:rPr lang="en-US" sz="2800" dirty="0"/>
              <a:t> deb </a:t>
            </a:r>
            <a:r>
              <a:rPr lang="en-US" sz="2800" dirty="0" err="1"/>
              <a:t>yoʻl</a:t>
            </a:r>
            <a:r>
              <a:rPr lang="en-US" sz="2800" dirty="0"/>
              <a:t> </a:t>
            </a:r>
            <a:r>
              <a:rPr lang="en-US" sz="2800" dirty="0" err="1"/>
              <a:t>harakati</a:t>
            </a:r>
            <a:r>
              <a:rPr lang="en-US" sz="2800" dirty="0"/>
              <a:t> </a:t>
            </a:r>
            <a:r>
              <a:rPr lang="en-US" sz="2800" dirty="0" err="1"/>
              <a:t>qoidalariga</a:t>
            </a:r>
            <a:r>
              <a:rPr lang="en-US" sz="2800" dirty="0"/>
              <a:t> </a:t>
            </a:r>
            <a:r>
              <a:rPr lang="en-US" sz="2800" dirty="0" err="1"/>
              <a:t>asosan</a:t>
            </a:r>
            <a:r>
              <a:rPr lang="en-US" sz="2800" dirty="0"/>
              <a:t> </a:t>
            </a:r>
            <a:r>
              <a:rPr lang="en-US" sz="2800" dirty="0" err="1"/>
              <a:t>ruxsat</a:t>
            </a:r>
            <a:r>
              <a:rPr lang="en-US" sz="2800" dirty="0"/>
              <a:t> </a:t>
            </a:r>
            <a:r>
              <a:rPr lang="en-US" sz="2800" dirty="0" err="1"/>
              <a:t>berilgan</a:t>
            </a:r>
            <a:r>
              <a:rPr lang="en-US" sz="2800" dirty="0"/>
              <a:t> </a:t>
            </a:r>
            <a:r>
              <a:rPr lang="en-US" sz="2800" dirty="0" err="1"/>
              <a:t>tezlik</a:t>
            </a:r>
            <a:r>
              <a:rPr lang="en-US" sz="2800" dirty="0"/>
              <a:t> </a:t>
            </a:r>
            <a:r>
              <a:rPr lang="en-US" sz="2800" dirty="0" err="1"/>
              <a:t>tushuniladi.Tezlikning</a:t>
            </a:r>
            <a:r>
              <a:rPr lang="en-US" sz="2800" dirty="0"/>
              <a:t> </a:t>
            </a:r>
            <a:r>
              <a:rPr lang="en-US" sz="2800" dirty="0" err="1"/>
              <a:t>bunday</a:t>
            </a:r>
            <a:r>
              <a:rPr lang="en-US" sz="2800" dirty="0"/>
              <a:t> </a:t>
            </a:r>
            <a:r>
              <a:rPr lang="en-US" sz="2800" dirty="0" err="1"/>
              <a:t>cheklanishi</a:t>
            </a:r>
            <a:r>
              <a:rPr lang="en-US" sz="2800" dirty="0"/>
              <a:t> </a:t>
            </a:r>
            <a:r>
              <a:rPr lang="en-US" sz="2800" dirty="0" err="1"/>
              <a:t>harakat</a:t>
            </a:r>
            <a:r>
              <a:rPr lang="en-US" sz="2800" dirty="0"/>
              <a:t> </a:t>
            </a:r>
            <a:r>
              <a:rPr lang="en-US" sz="2800" dirty="0" err="1"/>
              <a:t>xavfsizligi</a:t>
            </a:r>
            <a:r>
              <a:rPr lang="en-US" sz="2800" dirty="0"/>
              <a:t> </a:t>
            </a:r>
            <a:r>
              <a:rPr lang="en-US" sz="2800" dirty="0" err="1"/>
              <a:t>va</a:t>
            </a:r>
            <a:r>
              <a:rPr lang="en-US" sz="2800" dirty="0"/>
              <a:t> </a:t>
            </a:r>
            <a:r>
              <a:rPr lang="en-US" sz="2800" dirty="0" err="1"/>
              <a:t>muntazamligi</a:t>
            </a:r>
            <a:r>
              <a:rPr lang="en-US" sz="2800" dirty="0"/>
              <a:t> </a:t>
            </a:r>
            <a:r>
              <a:rPr lang="en-US" sz="2800" dirty="0" err="1"/>
              <a:t>bilan</a:t>
            </a:r>
            <a:r>
              <a:rPr lang="en-US" sz="2800" dirty="0"/>
              <a:t> </a:t>
            </a:r>
            <a:r>
              <a:rPr lang="en-US" sz="2800" dirty="0" err="1"/>
              <a:t>bogʻliq</a:t>
            </a:r>
            <a:r>
              <a:rPr lang="en-US" sz="2800" dirty="0"/>
              <a:t>. </a:t>
            </a:r>
            <a:r>
              <a:rPr lang="en-US" sz="2800" dirty="0" err="1"/>
              <a:t>Uning</a:t>
            </a:r>
            <a:r>
              <a:rPr lang="en-US" sz="2800" dirty="0"/>
              <a:t> </a:t>
            </a:r>
            <a:r>
              <a:rPr lang="en-US" sz="2800" dirty="0" err="1"/>
              <a:t>miqdoriga</a:t>
            </a:r>
            <a:r>
              <a:rPr lang="en-US" sz="2800" dirty="0"/>
              <a:t> </a:t>
            </a:r>
            <a:r>
              <a:rPr lang="en-US" sz="2800" dirty="0" err="1"/>
              <a:t>harakat</a:t>
            </a:r>
            <a:r>
              <a:rPr lang="en-US" sz="2800" dirty="0"/>
              <a:t> </a:t>
            </a:r>
            <a:r>
              <a:rPr lang="en-US" sz="2800" dirty="0" err="1"/>
              <a:t>jadalligi</a:t>
            </a:r>
            <a:r>
              <a:rPr lang="en-US" sz="2800" dirty="0"/>
              <a:t>, </a:t>
            </a:r>
            <a:r>
              <a:rPr lang="en-US" sz="2800" dirty="0" err="1"/>
              <a:t>yoʻl</a:t>
            </a:r>
            <a:r>
              <a:rPr lang="en-US" sz="2800" dirty="0"/>
              <a:t> </a:t>
            </a:r>
            <a:r>
              <a:rPr lang="en-US" sz="2800" dirty="0" err="1"/>
              <a:t>va</a:t>
            </a:r>
            <a:r>
              <a:rPr lang="en-US" sz="2800" dirty="0"/>
              <a:t> </a:t>
            </a:r>
            <a:r>
              <a:rPr lang="en-US" sz="2800" dirty="0" err="1"/>
              <a:t>iqlim</a:t>
            </a:r>
            <a:r>
              <a:rPr lang="en-US" sz="2800" dirty="0"/>
              <a:t> (</a:t>
            </a:r>
            <a:r>
              <a:rPr lang="en-US" sz="2800" dirty="0" err="1"/>
              <a:t>ob-havo</a:t>
            </a:r>
            <a:r>
              <a:rPr lang="en-US" sz="2800" dirty="0"/>
              <a:t>) </a:t>
            </a:r>
            <a:r>
              <a:rPr lang="en-US" sz="2800" dirty="0" err="1"/>
              <a:t>sharoitlari</a:t>
            </a:r>
            <a:r>
              <a:rPr lang="en-US" sz="2800" dirty="0"/>
              <a:t> </a:t>
            </a:r>
            <a:r>
              <a:rPr lang="en-US" sz="2800" dirty="0" err="1"/>
              <a:t>taʼsir</a:t>
            </a:r>
            <a:r>
              <a:rPr lang="en-US" sz="2800" dirty="0"/>
              <a:t> </a:t>
            </a:r>
            <a:r>
              <a:rPr lang="en-US" sz="2800" dirty="0" err="1"/>
              <a:t>etadi</a:t>
            </a:r>
            <a:r>
              <a:rPr lang="en-US" sz="2800" dirty="0"/>
              <a:t>.</a:t>
            </a:r>
            <a:endParaRPr lang="ru-RU" sz="2800" dirty="0"/>
          </a:p>
        </p:txBody>
      </p:sp>
    </p:spTree>
    <p:extLst>
      <p:ext uri="{BB962C8B-B14F-4D97-AF65-F5344CB8AC3E}">
        <p14:creationId xmlns:p14="http://schemas.microsoft.com/office/powerpoint/2010/main" val="35596951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
        <p:nvSpPr>
          <p:cNvPr id="4" name="Прямоугольник 3"/>
          <p:cNvSpPr/>
          <p:nvPr/>
        </p:nvSpPr>
        <p:spPr>
          <a:xfrm>
            <a:off x="399690" y="400045"/>
            <a:ext cx="5198853" cy="6309420"/>
          </a:xfrm>
          <a:prstGeom prst="rect">
            <a:avLst/>
          </a:prstGeom>
        </p:spPr>
        <p:txBody>
          <a:bodyPr wrap="square">
            <a:spAutoFit/>
          </a:bodyPr>
          <a:lstStyle/>
          <a:p>
            <a:r>
              <a:rPr lang="uz-Cyrl-UZ" sz="2000" b="1" dirty="0"/>
              <a:t>8.</a:t>
            </a:r>
            <a:r>
              <a:rPr lang="en-US" sz="2000" b="1" dirty="0"/>
              <a:t>2</a:t>
            </a:r>
            <a:r>
              <a:rPr lang="uz-Cyrl-UZ" sz="2000" b="1" dirty="0"/>
              <a:t>. Transport vositasining ish unumi</a:t>
            </a:r>
            <a:endParaRPr lang="ru-RU" sz="2000" dirty="0"/>
          </a:p>
          <a:p>
            <a:r>
              <a:rPr lang="uz-Cyrl-UZ" sz="2000" dirty="0"/>
              <a:t>Avtomobillarning ish unumiga ta’sir etuvchi ayrim omillar darajasini aniqlashda professor S.R.Leyderman tomonidan taklif etilgan aniq sharoitda ishlovchi avtomobilning ish unumini ifodalovchi chizmadan foydalanish mumkin.</a:t>
            </a:r>
            <a:endParaRPr lang="ru-RU" sz="2000" dirty="0"/>
          </a:p>
          <a:p>
            <a:r>
              <a:rPr lang="uz-Cyrl-UZ" sz="2000" i="1" dirty="0"/>
              <a:t>Aniq sharoitda ishlovchi avtomobilning ish unumini ifodalovchi chizma deyilganda, uning ish unumiga ta’sir etuvchi birlashtirilgan ekspluatatsion ko‘rsatkichlar tushuniladi. </a:t>
            </a:r>
            <a:r>
              <a:rPr lang="uz-Cyrl-UZ" sz="2000" dirty="0"/>
              <a:t>Bunday chizma </a:t>
            </a:r>
            <a:r>
              <a:rPr lang="uz-Cyrl-UZ" sz="2400" dirty="0"/>
              <a:t>avtomobilning</a:t>
            </a:r>
            <a:r>
              <a:rPr lang="uz-Cyrl-UZ" sz="2000" dirty="0"/>
              <a:t> aniq ishlash sharoitini hisobga oluvchi va avtotransport saroyi ko‘rsatkichlari miqdoriga binoan chiziladi. Misol tariqasida 1-rasmda keltirilgan yukli qatnovi 4 km bo‘lgan chizmani ko‘rib chiqaylik.</a:t>
            </a:r>
            <a:endParaRPr lang="ru-RU" sz="2000" dirty="0"/>
          </a:p>
        </p:txBody>
      </p:sp>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6463647" y="531962"/>
            <a:ext cx="4440555" cy="3810000"/>
          </a:xfrm>
          <a:prstGeom prst="rect">
            <a:avLst/>
          </a:prstGeom>
          <a:noFill/>
          <a:ln>
            <a:noFill/>
          </a:ln>
        </p:spPr>
      </p:pic>
      <p:sp>
        <p:nvSpPr>
          <p:cNvPr id="6" name="Прямоугольник 5"/>
          <p:cNvSpPr/>
          <p:nvPr/>
        </p:nvSpPr>
        <p:spPr>
          <a:xfrm>
            <a:off x="5598543" y="4856997"/>
            <a:ext cx="6096000" cy="646331"/>
          </a:xfrm>
          <a:prstGeom prst="rect">
            <a:avLst/>
          </a:prstGeom>
        </p:spPr>
        <p:txBody>
          <a:bodyPr>
            <a:spAutoFit/>
          </a:bodyPr>
          <a:lstStyle/>
          <a:p>
            <a:pPr algn="ctr"/>
            <a:r>
              <a:rPr lang="en-US" b="1" dirty="0"/>
              <a:t>1-rasm. Transport </a:t>
            </a:r>
            <a:r>
              <a:rPr lang="en-US" b="1" dirty="0" err="1"/>
              <a:t>vositasining</a:t>
            </a:r>
            <a:r>
              <a:rPr lang="en-US" b="1" dirty="0"/>
              <a:t> </a:t>
            </a:r>
            <a:r>
              <a:rPr lang="en-US" b="1" dirty="0" err="1"/>
              <a:t>ish</a:t>
            </a:r>
            <a:r>
              <a:rPr lang="en-US" b="1" dirty="0"/>
              <a:t> </a:t>
            </a:r>
            <a:r>
              <a:rPr lang="en-US" b="1" dirty="0" err="1"/>
              <a:t>unumi</a:t>
            </a:r>
            <a:r>
              <a:rPr lang="en-US" b="1" dirty="0"/>
              <a:t> </a:t>
            </a:r>
            <a:r>
              <a:rPr lang="en-US" b="1" dirty="0" err="1"/>
              <a:t>ko‘rsatkichlari</a:t>
            </a:r>
            <a:endParaRPr lang="ru-RU" dirty="0"/>
          </a:p>
        </p:txBody>
      </p:sp>
    </p:spTree>
    <p:extLst>
      <p:ext uri="{BB962C8B-B14F-4D97-AF65-F5344CB8AC3E}">
        <p14:creationId xmlns:p14="http://schemas.microsoft.com/office/powerpoint/2010/main" val="24342036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29877"/>
          <a:stretch/>
        </p:blipFill>
        <p:spPr>
          <a:xfrm>
            <a:off x="0" y="4148903"/>
            <a:ext cx="12192000" cy="2709097"/>
          </a:xfrm>
          <a:prstGeom prst="rect">
            <a:avLst/>
          </a:prstGeom>
        </p:spPr>
      </p:pic>
      <p:sp>
        <p:nvSpPr>
          <p:cNvPr id="5" name="Прямоугольник 4"/>
          <p:cNvSpPr/>
          <p:nvPr/>
        </p:nvSpPr>
        <p:spPr>
          <a:xfrm>
            <a:off x="3729643" y="3641359"/>
            <a:ext cx="8722822" cy="461665"/>
          </a:xfrm>
          <a:prstGeom prst="rect">
            <a:avLst/>
          </a:prstGeom>
        </p:spPr>
        <p:txBody>
          <a:bodyPr wrap="square">
            <a:spAutoFit/>
          </a:bodyPr>
          <a:lstStyle/>
          <a:p>
            <a:r>
              <a:rPr lang="ru-RU" sz="1200" dirty="0" err="1">
                <a:solidFill>
                  <a:schemeClr val="tx2">
                    <a:lumMod val="60000"/>
                    <a:lumOff val="40000"/>
                  </a:schemeClr>
                </a:solidFill>
              </a:rPr>
              <a:t>Hochgesang</a:t>
            </a:r>
            <a:r>
              <a:rPr lang="ru-RU" sz="1200" dirty="0">
                <a:solidFill>
                  <a:schemeClr val="tx2">
                    <a:lumMod val="60000"/>
                    <a:lumOff val="40000"/>
                  </a:schemeClr>
                </a:solidFill>
              </a:rPr>
              <a:t> J. (</a:t>
            </a:r>
            <a:r>
              <a:rPr lang="ru-RU" sz="1200" dirty="0" err="1">
                <a:solidFill>
                  <a:schemeClr val="tx2">
                    <a:lumMod val="60000"/>
                    <a:lumOff val="40000"/>
                  </a:schemeClr>
                </a:solidFill>
              </a:rPr>
              <a:t>Published</a:t>
            </a:r>
            <a:r>
              <a:rPr lang="ru-RU" sz="1200" dirty="0">
                <a:solidFill>
                  <a:schemeClr val="tx2">
                    <a:lumMod val="60000"/>
                    <a:lumOff val="40000"/>
                  </a:schemeClr>
                </a:solidFill>
              </a:rPr>
              <a:t> </a:t>
            </a:r>
            <a:r>
              <a:rPr lang="ru-RU" sz="1200" dirty="0" err="1">
                <a:solidFill>
                  <a:schemeClr val="tx2">
                    <a:lumMod val="60000"/>
                    <a:lumOff val="40000"/>
                  </a:schemeClr>
                </a:solidFill>
              </a:rPr>
              <a:t>on</a:t>
            </a:r>
            <a:r>
              <a:rPr lang="ru-RU" sz="1200" dirty="0">
                <a:solidFill>
                  <a:schemeClr val="tx2">
                    <a:lumMod val="60000"/>
                    <a:lumOff val="40000"/>
                  </a:schemeClr>
                </a:solidFill>
              </a:rPr>
              <a:t> </a:t>
            </a:r>
            <a:r>
              <a:rPr lang="ru-RU" sz="1200" dirty="0" err="1">
                <a:solidFill>
                  <a:schemeClr val="tx2">
                    <a:lumMod val="60000"/>
                    <a:lumOff val="40000"/>
                  </a:schemeClr>
                </a:solidFill>
              </a:rPr>
              <a:t>January</a:t>
            </a:r>
            <a:r>
              <a:rPr lang="ru-RU" sz="1200" dirty="0">
                <a:solidFill>
                  <a:schemeClr val="tx2">
                    <a:lumMod val="60000"/>
                    <a:lumOff val="40000"/>
                  </a:schemeClr>
                </a:solidFill>
              </a:rPr>
              <a:t> 14, 2020). </a:t>
            </a:r>
            <a:r>
              <a:rPr lang="ru-RU" sz="1200" dirty="0" err="1">
                <a:solidFill>
                  <a:schemeClr val="tx2">
                    <a:lumMod val="60000"/>
                    <a:lumOff val="40000"/>
                  </a:schemeClr>
                </a:solidFill>
              </a:rPr>
              <a:t>Highway</a:t>
            </a:r>
            <a:r>
              <a:rPr lang="ru-RU" sz="1200" dirty="0">
                <a:solidFill>
                  <a:schemeClr val="tx2">
                    <a:lumMod val="60000"/>
                    <a:lumOff val="40000"/>
                  </a:schemeClr>
                </a:solidFill>
              </a:rPr>
              <a:t>. </a:t>
            </a:r>
            <a:r>
              <a:rPr lang="ru-RU" sz="1200" dirty="0" err="1">
                <a:solidFill>
                  <a:schemeClr val="tx2">
                    <a:lumMod val="60000"/>
                    <a:lumOff val="40000"/>
                  </a:schemeClr>
                </a:solidFill>
              </a:rPr>
              <a:t>Free</a:t>
            </a:r>
            <a:r>
              <a:rPr lang="ru-RU" sz="1200" dirty="0">
                <a:solidFill>
                  <a:schemeClr val="tx2">
                    <a:lumMod val="60000"/>
                    <a:lumOff val="40000"/>
                  </a:schemeClr>
                </a:solidFill>
              </a:rPr>
              <a:t> </a:t>
            </a:r>
            <a:r>
              <a:rPr lang="ru-RU" sz="1200" dirty="0" err="1">
                <a:solidFill>
                  <a:schemeClr val="tx2">
                    <a:lumMod val="60000"/>
                    <a:lumOff val="40000"/>
                  </a:schemeClr>
                </a:solidFill>
              </a:rPr>
              <a:t>to</a:t>
            </a:r>
            <a:r>
              <a:rPr lang="ru-RU" sz="1200" dirty="0">
                <a:solidFill>
                  <a:schemeClr val="tx2">
                    <a:lumMod val="60000"/>
                    <a:lumOff val="40000"/>
                  </a:schemeClr>
                </a:solidFill>
              </a:rPr>
              <a:t> </a:t>
            </a:r>
            <a:r>
              <a:rPr lang="ru-RU" sz="1200" dirty="0" err="1">
                <a:solidFill>
                  <a:schemeClr val="tx2">
                    <a:lumMod val="60000"/>
                    <a:lumOff val="40000"/>
                  </a:schemeClr>
                </a:solidFill>
              </a:rPr>
              <a:t>use</a:t>
            </a:r>
            <a:r>
              <a:rPr lang="ru-RU" sz="1200" dirty="0">
                <a:solidFill>
                  <a:schemeClr val="tx2">
                    <a:lumMod val="60000"/>
                    <a:lumOff val="40000"/>
                  </a:schemeClr>
                </a:solidFill>
              </a:rPr>
              <a:t> </a:t>
            </a:r>
            <a:r>
              <a:rPr lang="ru-RU" sz="1200" dirty="0" err="1">
                <a:solidFill>
                  <a:schemeClr val="tx2">
                    <a:lumMod val="60000"/>
                    <a:lumOff val="40000"/>
                  </a:schemeClr>
                </a:solidFill>
              </a:rPr>
              <a:t>under</a:t>
            </a:r>
            <a:r>
              <a:rPr lang="ru-RU" sz="1200" dirty="0">
                <a:solidFill>
                  <a:schemeClr val="tx2">
                    <a:lumMod val="60000"/>
                    <a:lumOff val="40000"/>
                  </a:schemeClr>
                </a:solidFill>
              </a:rPr>
              <a:t> </a:t>
            </a:r>
            <a:r>
              <a:rPr lang="ru-RU" sz="1200" dirty="0" err="1">
                <a:solidFill>
                  <a:schemeClr val="tx2">
                    <a:lumMod val="60000"/>
                    <a:lumOff val="40000"/>
                  </a:schemeClr>
                </a:solidFill>
              </a:rPr>
              <a:t>the</a:t>
            </a:r>
            <a:r>
              <a:rPr lang="ru-RU" sz="1200" dirty="0">
                <a:solidFill>
                  <a:schemeClr val="tx2">
                    <a:lumMod val="60000"/>
                    <a:lumOff val="40000"/>
                  </a:schemeClr>
                </a:solidFill>
              </a:rPr>
              <a:t> </a:t>
            </a:r>
            <a:r>
              <a:rPr lang="ru-RU" sz="1200" dirty="0" err="1">
                <a:solidFill>
                  <a:schemeClr val="tx2">
                    <a:lumMod val="60000"/>
                    <a:lumOff val="40000"/>
                  </a:schemeClr>
                </a:solidFill>
              </a:rPr>
              <a:t>Unsplash</a:t>
            </a:r>
            <a:r>
              <a:rPr lang="ru-RU" sz="1200" dirty="0">
                <a:solidFill>
                  <a:schemeClr val="tx2">
                    <a:lumMod val="60000"/>
                    <a:lumOff val="40000"/>
                  </a:schemeClr>
                </a:solidFill>
              </a:rPr>
              <a:t> </a:t>
            </a:r>
            <a:r>
              <a:rPr lang="ru-RU" sz="1200" dirty="0" err="1">
                <a:solidFill>
                  <a:schemeClr val="tx2">
                    <a:lumMod val="60000"/>
                    <a:lumOff val="40000"/>
                  </a:schemeClr>
                </a:solidFill>
              </a:rPr>
              <a:t>License</a:t>
            </a:r>
            <a:r>
              <a:rPr lang="ru-RU" sz="1200" dirty="0">
                <a:solidFill>
                  <a:schemeClr val="tx2">
                    <a:lumMod val="60000"/>
                    <a:lumOff val="40000"/>
                  </a:schemeClr>
                </a:solidFill>
              </a:rPr>
              <a:t>. https://unsplash.com/photos/3-y9vq8uoxk</a:t>
            </a:r>
          </a:p>
        </p:txBody>
      </p:sp>
      <p:sp>
        <p:nvSpPr>
          <p:cNvPr id="6" name="Объект 5"/>
          <p:cNvSpPr>
            <a:spLocks noGrp="1"/>
          </p:cNvSpPr>
          <p:nvPr>
            <p:ph idx="1"/>
          </p:nvPr>
        </p:nvSpPr>
        <p:spPr/>
        <p:txBody>
          <a:bodyPr/>
          <a:lstStyle/>
          <a:p>
            <a:endParaRPr lang="ru-RU"/>
          </a:p>
        </p:txBody>
      </p:sp>
      <p:sp>
        <p:nvSpPr>
          <p:cNvPr id="7" name="Прямоугольник 6"/>
          <p:cNvSpPr/>
          <p:nvPr/>
        </p:nvSpPr>
        <p:spPr>
          <a:xfrm>
            <a:off x="724619" y="197346"/>
            <a:ext cx="11197087" cy="3416320"/>
          </a:xfrm>
          <a:prstGeom prst="rect">
            <a:avLst/>
          </a:prstGeom>
        </p:spPr>
        <p:txBody>
          <a:bodyPr wrap="square">
            <a:spAutoFit/>
          </a:bodyPr>
          <a:lstStyle/>
          <a:p>
            <a:r>
              <a:rPr lang="en-US" dirty="0" err="1"/>
              <a:t>Chizmadagi</a:t>
            </a:r>
            <a:r>
              <a:rPr lang="en-US" dirty="0"/>
              <a:t> </a:t>
            </a:r>
            <a:r>
              <a:rPr lang="en-US" i="1" dirty="0"/>
              <a:t>AA </a:t>
            </a:r>
            <a:r>
              <a:rPr lang="en-US" dirty="0" err="1"/>
              <a:t>chizig‘i</a:t>
            </a:r>
            <a:r>
              <a:rPr lang="en-US" dirty="0"/>
              <a:t> </a:t>
            </a:r>
            <a:r>
              <a:rPr lang="en-US" dirty="0" err="1"/>
              <a:t>ayni</a:t>
            </a:r>
            <a:r>
              <a:rPr lang="en-US" dirty="0"/>
              <a:t> </a:t>
            </a:r>
            <a:r>
              <a:rPr lang="en-US" dirty="0" err="1"/>
              <a:t>avtotransport</a:t>
            </a:r>
            <a:r>
              <a:rPr lang="en-US" dirty="0"/>
              <a:t> </a:t>
            </a:r>
            <a:r>
              <a:rPr lang="en-US" dirty="0" err="1"/>
              <a:t>saroyiga</a:t>
            </a:r>
            <a:r>
              <a:rPr lang="en-US" dirty="0"/>
              <a:t> </a:t>
            </a:r>
            <a:r>
              <a:rPr lang="en-US" dirty="0" err="1"/>
              <a:t>xos</a:t>
            </a:r>
            <a:r>
              <a:rPr lang="en-US" dirty="0"/>
              <a:t> </a:t>
            </a:r>
            <a:r>
              <a:rPr lang="en-US" dirty="0" err="1"/>
              <a:t>bo‘lgan</a:t>
            </a:r>
            <a:r>
              <a:rPr lang="en-US" dirty="0"/>
              <a:t> </a:t>
            </a:r>
            <a:r>
              <a:rPr lang="en-US" dirty="0" err="1"/>
              <a:t>ekspluatatsion</a:t>
            </a:r>
            <a:r>
              <a:rPr lang="en-US" dirty="0"/>
              <a:t> </a:t>
            </a:r>
            <a:r>
              <a:rPr lang="en-US" dirty="0" err="1"/>
              <a:t>ko‘rsatkichlardagi</a:t>
            </a:r>
            <a:r>
              <a:rPr lang="en-US" dirty="0"/>
              <a:t> </a:t>
            </a:r>
            <a:r>
              <a:rPr lang="en-US" dirty="0" err="1"/>
              <a:t>ish</a:t>
            </a:r>
            <a:r>
              <a:rPr lang="en-US" dirty="0"/>
              <a:t> </a:t>
            </a:r>
            <a:r>
              <a:rPr lang="en-US" dirty="0" err="1"/>
              <a:t>unumini</a:t>
            </a:r>
            <a:r>
              <a:rPr lang="en-US" dirty="0"/>
              <a:t> </a:t>
            </a:r>
            <a:r>
              <a:rPr lang="en-US" dirty="0" err="1"/>
              <a:t>ifodalaydi</a:t>
            </a:r>
            <a:r>
              <a:rPr lang="en-US" dirty="0"/>
              <a:t>. </a:t>
            </a:r>
            <a:r>
              <a:rPr lang="en-US" dirty="0" err="1"/>
              <a:t>Chizmada</a:t>
            </a:r>
            <a:r>
              <a:rPr lang="en-US" dirty="0"/>
              <a:t> </a:t>
            </a:r>
            <a:r>
              <a:rPr lang="en-US" dirty="0" err="1"/>
              <a:t>har</a:t>
            </a:r>
            <a:r>
              <a:rPr lang="en-US" dirty="0"/>
              <a:t> </a:t>
            </a:r>
            <a:r>
              <a:rPr lang="en-US" dirty="0" err="1"/>
              <a:t>xil</a:t>
            </a:r>
            <a:r>
              <a:rPr lang="en-US" dirty="0"/>
              <a:t> </a:t>
            </a:r>
            <a:r>
              <a:rPr lang="en-US" dirty="0" err="1"/>
              <a:t>ekspluatatsion</a:t>
            </a:r>
            <a:r>
              <a:rPr lang="en-US" dirty="0"/>
              <a:t> </a:t>
            </a:r>
            <a:r>
              <a:rPr lang="en-US" dirty="0" err="1"/>
              <a:t>ko‘rsatkichlarning</a:t>
            </a:r>
            <a:r>
              <a:rPr lang="en-US" dirty="0"/>
              <a:t> </a:t>
            </a:r>
            <a:r>
              <a:rPr lang="en-US" dirty="0" err="1"/>
              <a:t>ish</a:t>
            </a:r>
            <a:r>
              <a:rPr lang="en-US" dirty="0"/>
              <a:t> </a:t>
            </a:r>
            <a:r>
              <a:rPr lang="en-US" dirty="0" err="1"/>
              <a:t>unumiga</a:t>
            </a:r>
            <a:r>
              <a:rPr lang="en-US" dirty="0"/>
              <a:t> </a:t>
            </a:r>
            <a:r>
              <a:rPr lang="en-US" dirty="0" err="1"/>
              <a:t>ta’siri</a:t>
            </a:r>
            <a:r>
              <a:rPr lang="en-US" dirty="0"/>
              <a:t> </a:t>
            </a:r>
            <a:r>
              <a:rPr lang="en-US" dirty="0" err="1"/>
              <a:t>quyidagi</a:t>
            </a:r>
            <a:r>
              <a:rPr lang="en-US" dirty="0"/>
              <a:t> </a:t>
            </a:r>
            <a:r>
              <a:rPr lang="en-US" dirty="0" err="1"/>
              <a:t>ketma-ketlik</a:t>
            </a:r>
            <a:r>
              <a:rPr lang="en-US" dirty="0"/>
              <a:t> </a:t>
            </a:r>
            <a:r>
              <a:rPr lang="en-US" dirty="0" err="1"/>
              <a:t>bilan</a:t>
            </a:r>
            <a:r>
              <a:rPr lang="en-US" dirty="0"/>
              <a:t> </a:t>
            </a:r>
            <a:r>
              <a:rPr lang="en-US" dirty="0" err="1"/>
              <a:t>o‘z</a:t>
            </a:r>
            <a:r>
              <a:rPr lang="en-US" dirty="0"/>
              <a:t> </a:t>
            </a:r>
            <a:r>
              <a:rPr lang="en-US" dirty="0" err="1"/>
              <a:t>aksini</a:t>
            </a:r>
            <a:r>
              <a:rPr lang="en-US" dirty="0"/>
              <a:t> </a:t>
            </a:r>
            <a:r>
              <a:rPr lang="en-US" dirty="0" err="1"/>
              <a:t>topgan</a:t>
            </a:r>
            <a:r>
              <a:rPr lang="en-US" dirty="0"/>
              <a:t>: </a:t>
            </a:r>
            <a:r>
              <a:rPr lang="en-US" dirty="0" err="1"/>
              <a:t>avtomobilning</a:t>
            </a:r>
            <a:r>
              <a:rPr lang="en-US" dirty="0"/>
              <a:t> nominal yuk </a:t>
            </a:r>
            <a:r>
              <a:rPr lang="en-US" dirty="0" err="1"/>
              <a:t>ko‘taruvchanligi</a:t>
            </a:r>
            <a:r>
              <a:rPr lang="en-US" dirty="0"/>
              <a:t> (</a:t>
            </a:r>
            <a:r>
              <a:rPr lang="en-US" dirty="0" err="1"/>
              <a:t>q</a:t>
            </a:r>
            <a:r>
              <a:rPr lang="en-US" baseline="-25000" dirty="0" err="1"/>
              <a:t>H</a:t>
            </a:r>
            <a:r>
              <a:rPr lang="en-US" dirty="0"/>
              <a:t>), yuk </a:t>
            </a:r>
            <a:r>
              <a:rPr lang="en-US" dirty="0" err="1"/>
              <a:t>ko‘taruvchanlikdan</a:t>
            </a:r>
            <a:r>
              <a:rPr lang="en-US" dirty="0"/>
              <a:t> </a:t>
            </a:r>
            <a:r>
              <a:rPr lang="en-US" dirty="0" err="1"/>
              <a:t>foydalanish</a:t>
            </a:r>
            <a:r>
              <a:rPr lang="en-US" dirty="0"/>
              <a:t> </a:t>
            </a:r>
            <a:r>
              <a:rPr lang="en-US" dirty="0" err="1"/>
              <a:t>koeffitsienti</a:t>
            </a:r>
            <a:r>
              <a:rPr lang="en-US" dirty="0"/>
              <a:t> (γ), </a:t>
            </a:r>
            <a:r>
              <a:rPr lang="en-US" dirty="0" err="1"/>
              <a:t>avtomobilning</a:t>
            </a:r>
            <a:r>
              <a:rPr lang="en-US" dirty="0"/>
              <a:t> </a:t>
            </a:r>
            <a:r>
              <a:rPr lang="en-US" dirty="0" err="1"/>
              <a:t>ortish-tushirish</a:t>
            </a:r>
            <a:r>
              <a:rPr lang="en-US" dirty="0"/>
              <a:t> </a:t>
            </a:r>
            <a:r>
              <a:rPr lang="en-US" dirty="0" err="1"/>
              <a:t>operatsiyasida</a:t>
            </a:r>
            <a:r>
              <a:rPr lang="en-US" dirty="0"/>
              <a:t> </a:t>
            </a:r>
            <a:r>
              <a:rPr lang="en-US" dirty="0" err="1"/>
              <a:t>turish</a:t>
            </a:r>
            <a:r>
              <a:rPr lang="en-US" dirty="0"/>
              <a:t> </a:t>
            </a:r>
            <a:r>
              <a:rPr lang="en-US" dirty="0" err="1"/>
              <a:t>vaqti</a:t>
            </a:r>
            <a:r>
              <a:rPr lang="en-US" dirty="0"/>
              <a:t> (t</a:t>
            </a:r>
            <a:r>
              <a:rPr lang="en-US" baseline="-25000" dirty="0"/>
              <a:t>o-t</a:t>
            </a:r>
            <a:r>
              <a:rPr lang="en-US" dirty="0"/>
              <a:t>), </a:t>
            </a:r>
            <a:r>
              <a:rPr lang="en-US" dirty="0" err="1"/>
              <a:t>yo‘ldan</a:t>
            </a:r>
            <a:r>
              <a:rPr lang="en-US" dirty="0"/>
              <a:t> </a:t>
            </a:r>
            <a:r>
              <a:rPr lang="en-US" dirty="0" err="1"/>
              <a:t>foydalanish</a:t>
            </a:r>
            <a:r>
              <a:rPr lang="en-US" dirty="0"/>
              <a:t> </a:t>
            </a:r>
            <a:r>
              <a:rPr lang="en-US" dirty="0" err="1"/>
              <a:t>koeffitsienti</a:t>
            </a:r>
            <a:r>
              <a:rPr lang="en-US" dirty="0"/>
              <a:t> (β)</a:t>
            </a:r>
            <a:r>
              <a:rPr lang="en-US" i="1" dirty="0"/>
              <a:t> </a:t>
            </a:r>
            <a:r>
              <a:rPr lang="en-US" dirty="0" err="1"/>
              <a:t>va</a:t>
            </a:r>
            <a:r>
              <a:rPr lang="en-US" dirty="0"/>
              <a:t> </a:t>
            </a:r>
            <a:r>
              <a:rPr lang="en-US" dirty="0" err="1"/>
              <a:t>avtomobilning</a:t>
            </a:r>
            <a:r>
              <a:rPr lang="en-US" dirty="0"/>
              <a:t> </a:t>
            </a:r>
            <a:r>
              <a:rPr lang="en-US" dirty="0" err="1"/>
              <a:t>texnik</a:t>
            </a:r>
            <a:r>
              <a:rPr lang="en-US" dirty="0"/>
              <a:t> </a:t>
            </a:r>
            <a:r>
              <a:rPr lang="en-US" dirty="0" err="1"/>
              <a:t>harakat</a:t>
            </a:r>
            <a:r>
              <a:rPr lang="en-US" dirty="0"/>
              <a:t> </a:t>
            </a:r>
            <a:r>
              <a:rPr lang="en-US" dirty="0" err="1"/>
              <a:t>tezligi</a:t>
            </a:r>
            <a:r>
              <a:rPr lang="en-US" dirty="0"/>
              <a:t> (V</a:t>
            </a:r>
            <a:r>
              <a:rPr lang="en-US" baseline="-25000" dirty="0"/>
              <a:t>T</a:t>
            </a:r>
            <a:r>
              <a:rPr lang="en-US" dirty="0"/>
              <a:t>). </a:t>
            </a:r>
            <a:r>
              <a:rPr lang="en-US" dirty="0" err="1"/>
              <a:t>Masalan</a:t>
            </a:r>
            <a:r>
              <a:rPr lang="en-US" dirty="0"/>
              <a:t>, agar </a:t>
            </a:r>
            <a:r>
              <a:rPr lang="en-US" dirty="0" err="1"/>
              <a:t>avtomobilning</a:t>
            </a:r>
            <a:r>
              <a:rPr lang="en-US" dirty="0"/>
              <a:t> </a:t>
            </a:r>
            <a:r>
              <a:rPr lang="en-US" dirty="0" err="1"/>
              <a:t>bir</a:t>
            </a:r>
            <a:r>
              <a:rPr lang="en-US" dirty="0"/>
              <a:t> </a:t>
            </a:r>
            <a:r>
              <a:rPr lang="en-US" dirty="0" err="1"/>
              <a:t>soatlik</a:t>
            </a:r>
            <a:r>
              <a:rPr lang="en-US" dirty="0"/>
              <a:t> </a:t>
            </a:r>
            <a:r>
              <a:rPr lang="en-US" dirty="0" err="1"/>
              <a:t>ish</a:t>
            </a:r>
            <a:r>
              <a:rPr lang="en-US" dirty="0"/>
              <a:t> </a:t>
            </a:r>
            <a:r>
              <a:rPr lang="en-US" dirty="0" err="1"/>
              <a:t>unumini</a:t>
            </a:r>
            <a:r>
              <a:rPr lang="en-US" dirty="0"/>
              <a:t> 10 </a:t>
            </a:r>
            <a:r>
              <a:rPr lang="en-US" dirty="0" err="1"/>
              <a:t>dan</a:t>
            </a:r>
            <a:r>
              <a:rPr lang="en-US" dirty="0"/>
              <a:t> 12 </a:t>
            </a:r>
            <a:r>
              <a:rPr lang="en-US" dirty="0" err="1"/>
              <a:t>tkm</a:t>
            </a:r>
            <a:r>
              <a:rPr lang="en-US" dirty="0"/>
              <a:t>/</a:t>
            </a:r>
            <a:r>
              <a:rPr lang="en-US" dirty="0" err="1"/>
              <a:t>soat</a:t>
            </a:r>
            <a:r>
              <a:rPr lang="en-US" dirty="0"/>
              <a:t> </a:t>
            </a:r>
            <a:r>
              <a:rPr lang="en-US" dirty="0" err="1"/>
              <a:t>gacha</a:t>
            </a:r>
            <a:r>
              <a:rPr lang="en-US" dirty="0"/>
              <a:t> </a:t>
            </a:r>
            <a:r>
              <a:rPr lang="en-US" dirty="0" err="1"/>
              <a:t>oshirish</a:t>
            </a:r>
            <a:r>
              <a:rPr lang="en-US" dirty="0"/>
              <a:t> </a:t>
            </a:r>
            <a:r>
              <a:rPr lang="en-US" dirty="0" err="1"/>
              <a:t>vazifasi</a:t>
            </a:r>
            <a:r>
              <a:rPr lang="en-US" dirty="0"/>
              <a:t> </a:t>
            </a:r>
            <a:r>
              <a:rPr lang="en-US" dirty="0" err="1"/>
              <a:t>qo‘yilsa</a:t>
            </a:r>
            <a:r>
              <a:rPr lang="en-US" dirty="0"/>
              <a:t>, </a:t>
            </a:r>
            <a:r>
              <a:rPr lang="en-US" dirty="0" err="1"/>
              <a:t>unda</a:t>
            </a:r>
            <a:r>
              <a:rPr lang="en-US" dirty="0"/>
              <a:t> 1-rasmdagi BB </a:t>
            </a:r>
            <a:r>
              <a:rPr lang="en-US" dirty="0" err="1"/>
              <a:t>to‘g‘ri</a:t>
            </a:r>
            <a:r>
              <a:rPr lang="en-US" dirty="0"/>
              <a:t> </a:t>
            </a:r>
            <a:r>
              <a:rPr lang="en-US" dirty="0" err="1"/>
              <a:t>chiziqning</a:t>
            </a:r>
            <a:r>
              <a:rPr lang="en-US" dirty="0"/>
              <a:t>, </a:t>
            </a:r>
            <a:r>
              <a:rPr lang="en-US" dirty="0" err="1"/>
              <a:t>bu</a:t>
            </a:r>
            <a:r>
              <a:rPr lang="en-US" dirty="0"/>
              <a:t> </a:t>
            </a:r>
            <a:r>
              <a:rPr lang="en-US" dirty="0" err="1"/>
              <a:t>boshqa</a:t>
            </a:r>
            <a:r>
              <a:rPr lang="en-US" dirty="0"/>
              <a:t> </a:t>
            </a:r>
            <a:r>
              <a:rPr lang="en-US" dirty="0" err="1"/>
              <a:t>chiziqlar</a:t>
            </a:r>
            <a:r>
              <a:rPr lang="en-US" dirty="0"/>
              <a:t> </a:t>
            </a:r>
            <a:r>
              <a:rPr lang="en-US" dirty="0" err="1"/>
              <a:t>bilan</a:t>
            </a:r>
            <a:r>
              <a:rPr lang="en-US" dirty="0"/>
              <a:t> </a:t>
            </a:r>
            <a:r>
              <a:rPr lang="en-US" dirty="0" err="1"/>
              <a:t>kesishgan</a:t>
            </a:r>
            <a:r>
              <a:rPr lang="en-US" dirty="0"/>
              <a:t> </a:t>
            </a:r>
            <a:r>
              <a:rPr lang="en-US" dirty="0" err="1"/>
              <a:t>joyi</a:t>
            </a:r>
            <a:r>
              <a:rPr lang="en-US" dirty="0"/>
              <a:t> </a:t>
            </a:r>
            <a:r>
              <a:rPr lang="en-US" dirty="0" err="1"/>
              <a:t>qo‘yilgan</a:t>
            </a:r>
            <a:r>
              <a:rPr lang="en-US" dirty="0"/>
              <a:t> </a:t>
            </a:r>
            <a:r>
              <a:rPr lang="en-US" dirty="0" err="1"/>
              <a:t>vazifani</a:t>
            </a:r>
            <a:r>
              <a:rPr lang="en-US" dirty="0"/>
              <a:t> </a:t>
            </a:r>
            <a:r>
              <a:rPr lang="en-US" dirty="0" err="1"/>
              <a:t>qanday</a:t>
            </a:r>
            <a:r>
              <a:rPr lang="en-US" dirty="0"/>
              <a:t> </a:t>
            </a:r>
            <a:r>
              <a:rPr lang="en-US" dirty="0" err="1"/>
              <a:t>ekspluatatsion</a:t>
            </a:r>
            <a:r>
              <a:rPr lang="en-US" dirty="0"/>
              <a:t> </a:t>
            </a:r>
            <a:r>
              <a:rPr lang="en-US" dirty="0" err="1"/>
              <a:t>ko‘rsatkich</a:t>
            </a:r>
            <a:r>
              <a:rPr lang="en-US" dirty="0"/>
              <a:t> </a:t>
            </a:r>
            <a:r>
              <a:rPr lang="en-US" dirty="0" err="1"/>
              <a:t>hisobiga</a:t>
            </a:r>
            <a:r>
              <a:rPr lang="en-US" dirty="0"/>
              <a:t> </a:t>
            </a:r>
            <a:r>
              <a:rPr lang="en-US" dirty="0" err="1"/>
              <a:t>yechish</a:t>
            </a:r>
            <a:r>
              <a:rPr lang="en-US" dirty="0"/>
              <a:t> </a:t>
            </a:r>
            <a:r>
              <a:rPr lang="en-US" dirty="0" err="1"/>
              <a:t>mumkinligini</a:t>
            </a:r>
            <a:r>
              <a:rPr lang="en-US" dirty="0"/>
              <a:t> </a:t>
            </a:r>
            <a:r>
              <a:rPr lang="en-US" dirty="0" err="1"/>
              <a:t>ko‘rsatadi</a:t>
            </a:r>
            <a:r>
              <a:rPr lang="en-US" dirty="0"/>
              <a:t>. </a:t>
            </a:r>
            <a:r>
              <a:rPr lang="en-US" dirty="0" err="1"/>
              <a:t>Chizmadan</a:t>
            </a:r>
            <a:r>
              <a:rPr lang="en-US" dirty="0"/>
              <a:t> </a:t>
            </a:r>
            <a:r>
              <a:rPr lang="en-US" dirty="0" err="1"/>
              <a:t>ko‘rinib</a:t>
            </a:r>
            <a:r>
              <a:rPr lang="en-US" dirty="0"/>
              <a:t> </a:t>
            </a:r>
            <a:r>
              <a:rPr lang="en-US" dirty="0" err="1"/>
              <a:t>turibdiki</a:t>
            </a:r>
            <a:r>
              <a:rPr lang="en-US" dirty="0"/>
              <a:t>, </a:t>
            </a:r>
            <a:r>
              <a:rPr lang="en-US" dirty="0" err="1"/>
              <a:t>buning</a:t>
            </a:r>
            <a:r>
              <a:rPr lang="en-US" dirty="0"/>
              <a:t> </a:t>
            </a:r>
            <a:r>
              <a:rPr lang="en-US" dirty="0" err="1"/>
              <a:t>uchun</a:t>
            </a:r>
            <a:r>
              <a:rPr lang="en-US" dirty="0"/>
              <a:t> yuk </a:t>
            </a:r>
            <a:r>
              <a:rPr lang="en-US" dirty="0" err="1"/>
              <a:t>ko‘taruvchanlikdan</a:t>
            </a:r>
            <a:r>
              <a:rPr lang="en-US" dirty="0"/>
              <a:t> </a:t>
            </a:r>
            <a:r>
              <a:rPr lang="en-US" dirty="0" err="1"/>
              <a:t>foydalanish</a:t>
            </a:r>
            <a:r>
              <a:rPr lang="en-US" dirty="0"/>
              <a:t> </a:t>
            </a:r>
            <a:r>
              <a:rPr lang="en-US" dirty="0" err="1"/>
              <a:t>koeffitsienti</a:t>
            </a:r>
            <a:r>
              <a:rPr lang="en-US" dirty="0"/>
              <a:t> </a:t>
            </a:r>
            <a:r>
              <a:rPr lang="en-US" dirty="0" err="1"/>
              <a:t>miqdorini</a:t>
            </a:r>
            <a:r>
              <a:rPr lang="en-US" dirty="0"/>
              <a:t> 0,5 </a:t>
            </a:r>
            <a:r>
              <a:rPr lang="en-US" dirty="0" err="1"/>
              <a:t>dan</a:t>
            </a:r>
            <a:r>
              <a:rPr lang="en-US" dirty="0"/>
              <a:t> 0,6 </a:t>
            </a:r>
            <a:r>
              <a:rPr lang="en-US" dirty="0" err="1"/>
              <a:t>ga</a:t>
            </a:r>
            <a:r>
              <a:rPr lang="en-US" dirty="0"/>
              <a:t> </a:t>
            </a:r>
            <a:r>
              <a:rPr lang="en-US" dirty="0" err="1"/>
              <a:t>ko‘tarish</a:t>
            </a:r>
            <a:r>
              <a:rPr lang="en-US" dirty="0"/>
              <a:t> </a:t>
            </a:r>
            <a:r>
              <a:rPr lang="en-US" dirty="0" err="1"/>
              <a:t>yoki</a:t>
            </a:r>
            <a:r>
              <a:rPr lang="en-US" dirty="0"/>
              <a:t> </a:t>
            </a:r>
            <a:r>
              <a:rPr lang="en-US" dirty="0" err="1"/>
              <a:t>yo‘ldan</a:t>
            </a:r>
            <a:r>
              <a:rPr lang="en-US" dirty="0"/>
              <a:t> </a:t>
            </a:r>
            <a:r>
              <a:rPr lang="en-US" dirty="0" err="1"/>
              <a:t>foydalanish</a:t>
            </a:r>
            <a:r>
              <a:rPr lang="en-US" dirty="0"/>
              <a:t> </a:t>
            </a:r>
            <a:r>
              <a:rPr lang="en-US" dirty="0" err="1"/>
              <a:t>koeffitsientini</a:t>
            </a:r>
            <a:r>
              <a:rPr lang="en-US" dirty="0"/>
              <a:t> 0,5 </a:t>
            </a:r>
            <a:r>
              <a:rPr lang="en-US" dirty="0" err="1"/>
              <a:t>dan</a:t>
            </a:r>
            <a:r>
              <a:rPr lang="en-US" dirty="0"/>
              <a:t> 0,75 </a:t>
            </a:r>
            <a:r>
              <a:rPr lang="en-US" dirty="0" err="1"/>
              <a:t>gacha</a:t>
            </a:r>
            <a:r>
              <a:rPr lang="en-US" dirty="0"/>
              <a:t> </a:t>
            </a:r>
            <a:r>
              <a:rPr lang="en-US" dirty="0" err="1"/>
              <a:t>oshirish</a:t>
            </a:r>
            <a:r>
              <a:rPr lang="en-US" dirty="0"/>
              <a:t>, </a:t>
            </a:r>
            <a:r>
              <a:rPr lang="en-US" dirty="0" err="1"/>
              <a:t>yoki</a:t>
            </a:r>
            <a:r>
              <a:rPr lang="en-US" dirty="0"/>
              <a:t> </a:t>
            </a:r>
            <a:r>
              <a:rPr lang="en-US" dirty="0" err="1"/>
              <a:t>avtomobilning</a:t>
            </a:r>
            <a:r>
              <a:rPr lang="en-US" dirty="0"/>
              <a:t> </a:t>
            </a:r>
            <a:r>
              <a:rPr lang="en-US" dirty="0" err="1"/>
              <a:t>texnik</a:t>
            </a:r>
            <a:r>
              <a:rPr lang="en-US" dirty="0"/>
              <a:t> </a:t>
            </a:r>
            <a:r>
              <a:rPr lang="en-US" dirty="0" err="1"/>
              <a:t>harakat</a:t>
            </a:r>
            <a:r>
              <a:rPr lang="en-US" dirty="0"/>
              <a:t> </a:t>
            </a:r>
            <a:r>
              <a:rPr lang="en-US" dirty="0" err="1"/>
              <a:t>tezligini</a:t>
            </a:r>
            <a:r>
              <a:rPr lang="en-US" dirty="0"/>
              <a:t> 20dan 30 km/</a:t>
            </a:r>
            <a:r>
              <a:rPr lang="en-US" dirty="0" err="1"/>
              <a:t>soat</a:t>
            </a:r>
            <a:r>
              <a:rPr lang="en-US" dirty="0"/>
              <a:t> </a:t>
            </a:r>
            <a:r>
              <a:rPr lang="en-US" dirty="0" err="1"/>
              <a:t>gacha</a:t>
            </a:r>
            <a:r>
              <a:rPr lang="en-US" dirty="0"/>
              <a:t> </a:t>
            </a:r>
            <a:r>
              <a:rPr lang="en-US" dirty="0" err="1"/>
              <a:t>oshirish</a:t>
            </a:r>
            <a:r>
              <a:rPr lang="en-US" dirty="0"/>
              <a:t>, </a:t>
            </a:r>
            <a:r>
              <a:rPr lang="en-US" dirty="0" err="1"/>
              <a:t>yoki</a:t>
            </a:r>
            <a:r>
              <a:rPr lang="en-US" dirty="0"/>
              <a:t> </a:t>
            </a:r>
            <a:r>
              <a:rPr lang="en-US" dirty="0" err="1"/>
              <a:t>avtomobilning</a:t>
            </a:r>
            <a:r>
              <a:rPr lang="en-US" dirty="0"/>
              <a:t> </a:t>
            </a:r>
            <a:r>
              <a:rPr lang="en-US" dirty="0" err="1"/>
              <a:t>har</a:t>
            </a:r>
            <a:r>
              <a:rPr lang="en-US" dirty="0"/>
              <a:t> </a:t>
            </a:r>
            <a:r>
              <a:rPr lang="en-US" dirty="0" err="1"/>
              <a:t>bir</a:t>
            </a:r>
            <a:r>
              <a:rPr lang="en-US" dirty="0"/>
              <a:t> </a:t>
            </a:r>
            <a:r>
              <a:rPr lang="en-US" dirty="0" err="1"/>
              <a:t>yukli</a:t>
            </a:r>
            <a:r>
              <a:rPr lang="en-US" dirty="0"/>
              <a:t> </a:t>
            </a:r>
            <a:r>
              <a:rPr lang="en-US" dirty="0" err="1"/>
              <a:t>yurishidagi</a:t>
            </a:r>
            <a:r>
              <a:rPr lang="en-US" dirty="0"/>
              <a:t> </a:t>
            </a:r>
            <a:r>
              <a:rPr lang="en-US" dirty="0" err="1"/>
              <a:t>ortish-tushirish</a:t>
            </a:r>
            <a:r>
              <a:rPr lang="en-US" dirty="0"/>
              <a:t> </a:t>
            </a:r>
            <a:r>
              <a:rPr lang="en-US" dirty="0" err="1"/>
              <a:t>operatsiyasida</a:t>
            </a:r>
            <a:r>
              <a:rPr lang="en-US" dirty="0"/>
              <a:t> </a:t>
            </a:r>
            <a:r>
              <a:rPr lang="en-US" dirty="0" err="1"/>
              <a:t>bekor</a:t>
            </a:r>
            <a:r>
              <a:rPr lang="en-US" dirty="0"/>
              <a:t> </a:t>
            </a:r>
            <a:r>
              <a:rPr lang="en-US" dirty="0" err="1"/>
              <a:t>turish</a:t>
            </a:r>
            <a:r>
              <a:rPr lang="en-US" dirty="0"/>
              <a:t> </a:t>
            </a:r>
            <a:r>
              <a:rPr lang="en-US" dirty="0" err="1"/>
              <a:t>vaqtini</a:t>
            </a:r>
            <a:r>
              <a:rPr lang="en-US" dirty="0"/>
              <a:t> 0,4 </a:t>
            </a:r>
            <a:r>
              <a:rPr lang="en-US" dirty="0" err="1"/>
              <a:t>dan</a:t>
            </a:r>
            <a:r>
              <a:rPr lang="en-US" dirty="0"/>
              <a:t> 0,27 </a:t>
            </a:r>
            <a:r>
              <a:rPr lang="en-US" dirty="0" err="1"/>
              <a:t>gacha</a:t>
            </a:r>
            <a:r>
              <a:rPr lang="en-US" dirty="0"/>
              <a:t> </a:t>
            </a:r>
            <a:r>
              <a:rPr lang="en-US" dirty="0" err="1"/>
              <a:t>kamaytirish</a:t>
            </a:r>
            <a:r>
              <a:rPr lang="en-US" dirty="0"/>
              <a:t> </a:t>
            </a:r>
            <a:r>
              <a:rPr lang="en-US" dirty="0" err="1"/>
              <a:t>lozim</a:t>
            </a:r>
            <a:r>
              <a:rPr lang="en-US" dirty="0"/>
              <a:t>.</a:t>
            </a:r>
            <a:endParaRPr lang="ru-RU" dirty="0"/>
          </a:p>
        </p:txBody>
      </p:sp>
    </p:spTree>
    <p:extLst>
      <p:ext uri="{BB962C8B-B14F-4D97-AF65-F5344CB8AC3E}">
        <p14:creationId xmlns:p14="http://schemas.microsoft.com/office/powerpoint/2010/main" val="2634581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
        <p:nvSpPr>
          <p:cNvPr id="4" name="Прямоугольник 3"/>
          <p:cNvSpPr/>
          <p:nvPr/>
        </p:nvSpPr>
        <p:spPr>
          <a:xfrm>
            <a:off x="845389" y="335846"/>
            <a:ext cx="10394830" cy="6370975"/>
          </a:xfrm>
          <a:prstGeom prst="rect">
            <a:avLst/>
          </a:prstGeom>
        </p:spPr>
        <p:txBody>
          <a:bodyPr wrap="square">
            <a:spAutoFit/>
          </a:bodyPr>
          <a:lstStyle/>
          <a:p>
            <a:r>
              <a:rPr lang="en-US" sz="2400" dirty="0"/>
              <a:t>Agar </a:t>
            </a:r>
            <a:r>
              <a:rPr lang="en-US" sz="2400" dirty="0" err="1"/>
              <a:t>avtomobilning</a:t>
            </a:r>
            <a:r>
              <a:rPr lang="en-US" sz="2400" dirty="0"/>
              <a:t> </a:t>
            </a:r>
            <a:r>
              <a:rPr lang="en-US" sz="2400" dirty="0" err="1"/>
              <a:t>ish</a:t>
            </a:r>
            <a:r>
              <a:rPr lang="en-US" sz="2400" dirty="0"/>
              <a:t> </a:t>
            </a:r>
            <a:r>
              <a:rPr lang="en-US" sz="2400" dirty="0" err="1"/>
              <a:t>unumini</a:t>
            </a:r>
            <a:r>
              <a:rPr lang="en-US" sz="2400" dirty="0"/>
              <a:t> 20 </a:t>
            </a:r>
            <a:r>
              <a:rPr lang="en-US" sz="2400" dirty="0" err="1"/>
              <a:t>tkm</a:t>
            </a:r>
            <a:r>
              <a:rPr lang="en-US" sz="2400" dirty="0"/>
              <a:t>/</a:t>
            </a:r>
            <a:r>
              <a:rPr lang="en-US" sz="2400" dirty="0" err="1"/>
              <a:t>soat</a:t>
            </a:r>
            <a:r>
              <a:rPr lang="en-US" sz="2400" dirty="0"/>
              <a:t> </a:t>
            </a:r>
            <a:r>
              <a:rPr lang="en-US" sz="2400" dirty="0" err="1"/>
              <a:t>gacha</a:t>
            </a:r>
            <a:r>
              <a:rPr lang="en-US" sz="2400" dirty="0"/>
              <a:t> (CC </a:t>
            </a:r>
            <a:r>
              <a:rPr lang="en-US" sz="2400" dirty="0" err="1"/>
              <a:t>chizig‘i</a:t>
            </a:r>
            <a:r>
              <a:rPr lang="en-US" sz="2400" dirty="0"/>
              <a:t>) </a:t>
            </a:r>
            <a:r>
              <a:rPr lang="en-US" sz="2400" dirty="0" err="1"/>
              <a:t>ko‘tarish</a:t>
            </a:r>
            <a:r>
              <a:rPr lang="en-US" sz="2400" dirty="0"/>
              <a:t> </a:t>
            </a:r>
            <a:r>
              <a:rPr lang="en-US" sz="2400" dirty="0" err="1"/>
              <a:t>zarurati</a:t>
            </a:r>
            <a:r>
              <a:rPr lang="en-US" sz="2400" dirty="0"/>
              <a:t> </a:t>
            </a:r>
            <a:r>
              <a:rPr lang="en-US" sz="2400" dirty="0" err="1"/>
              <a:t>bo‘lsa</a:t>
            </a:r>
            <a:r>
              <a:rPr lang="en-US" sz="2400" dirty="0"/>
              <a:t>, </a:t>
            </a:r>
            <a:r>
              <a:rPr lang="en-US" sz="2400" dirty="0" err="1"/>
              <a:t>uni</a:t>
            </a:r>
            <a:r>
              <a:rPr lang="en-US" sz="2400" dirty="0"/>
              <a:t> </a:t>
            </a:r>
            <a:r>
              <a:rPr lang="en-US" sz="2400" dirty="0" err="1"/>
              <a:t>faqat</a:t>
            </a:r>
            <a:r>
              <a:rPr lang="en-US" sz="2400" dirty="0"/>
              <a:t> yuk </a:t>
            </a:r>
            <a:r>
              <a:rPr lang="en-US" sz="2400" dirty="0" err="1"/>
              <a:t>ko‘taruvchanlik</a:t>
            </a:r>
            <a:r>
              <a:rPr lang="en-US" sz="2400" dirty="0"/>
              <a:t> </a:t>
            </a:r>
            <a:r>
              <a:rPr lang="en-US" sz="2400" dirty="0" err="1"/>
              <a:t>q</a:t>
            </a:r>
            <a:r>
              <a:rPr lang="en-US" sz="2400" baseline="-25000" dirty="0" err="1"/>
              <a:t>H</a:t>
            </a:r>
            <a:r>
              <a:rPr lang="en-US" sz="2400" dirty="0"/>
              <a:t> </a:t>
            </a:r>
            <a:r>
              <a:rPr lang="en-US" sz="2400" dirty="0" err="1"/>
              <a:t>ni</a:t>
            </a:r>
            <a:r>
              <a:rPr lang="en-US" sz="2400" dirty="0"/>
              <a:t> </a:t>
            </a:r>
            <a:r>
              <a:rPr lang="en-US" sz="2400" dirty="0" err="1"/>
              <a:t>tirkama</a:t>
            </a:r>
            <a:r>
              <a:rPr lang="en-US" sz="2400" dirty="0"/>
              <a:t> </a:t>
            </a:r>
            <a:r>
              <a:rPr lang="en-US" sz="2400" dirty="0" err="1"/>
              <a:t>bilan</a:t>
            </a:r>
            <a:r>
              <a:rPr lang="en-US" sz="2400" dirty="0"/>
              <a:t> </a:t>
            </a:r>
            <a:r>
              <a:rPr lang="en-US" sz="2400" dirty="0" err="1"/>
              <a:t>ishlash</a:t>
            </a:r>
            <a:r>
              <a:rPr lang="en-US" sz="2400" dirty="0"/>
              <a:t> </a:t>
            </a:r>
            <a:r>
              <a:rPr lang="en-US" sz="2400" dirty="0" err="1"/>
              <a:t>hisobiga</a:t>
            </a:r>
            <a:r>
              <a:rPr lang="en-US" sz="2400" dirty="0"/>
              <a:t> </a:t>
            </a:r>
            <a:r>
              <a:rPr lang="en-US" sz="2400" dirty="0" err="1"/>
              <a:t>ko‘tarish</a:t>
            </a:r>
            <a:r>
              <a:rPr lang="en-US" sz="2400" dirty="0"/>
              <a:t> (</a:t>
            </a:r>
            <a:r>
              <a:rPr lang="en-US" sz="2400" dirty="0" err="1"/>
              <a:t>ya’ni</a:t>
            </a:r>
            <a:r>
              <a:rPr lang="en-US" sz="2400" dirty="0"/>
              <a:t> </a:t>
            </a:r>
            <a:r>
              <a:rPr lang="en-US" sz="2400" dirty="0" err="1"/>
              <a:t>q</a:t>
            </a:r>
            <a:r>
              <a:rPr lang="en-US" sz="2400" baseline="-25000" dirty="0" err="1"/>
              <a:t>H</a:t>
            </a:r>
            <a:r>
              <a:rPr lang="en-US" sz="2400" dirty="0"/>
              <a:t>,</a:t>
            </a:r>
            <a:r>
              <a:rPr lang="en-US" sz="2400" i="1" dirty="0"/>
              <a:t> </a:t>
            </a:r>
            <a:r>
              <a:rPr lang="en-US" sz="2400" dirty="0"/>
              <a:t>γ</a:t>
            </a:r>
            <a:r>
              <a:rPr lang="en-US" sz="2400" i="1" dirty="0"/>
              <a:t> </a:t>
            </a:r>
            <a:r>
              <a:rPr lang="en-US" sz="2400" dirty="0" err="1"/>
              <a:t>ni</a:t>
            </a:r>
            <a:r>
              <a:rPr lang="en-US" sz="2400" dirty="0"/>
              <a:t> </a:t>
            </a:r>
            <a:r>
              <a:rPr lang="en-US" sz="2400" dirty="0" err="1"/>
              <a:t>ko‘tarish</a:t>
            </a:r>
            <a:r>
              <a:rPr lang="en-US" sz="2400" dirty="0"/>
              <a:t>) </a:t>
            </a:r>
            <a:r>
              <a:rPr lang="en-US" sz="2400" dirty="0" err="1"/>
              <a:t>yoki</a:t>
            </a:r>
            <a:r>
              <a:rPr lang="en-US" sz="2400" dirty="0"/>
              <a:t> </a:t>
            </a:r>
            <a:r>
              <a:rPr lang="en-US" sz="2400" dirty="0" err="1"/>
              <a:t>bir</a:t>
            </a:r>
            <a:r>
              <a:rPr lang="en-US" sz="2400" dirty="0"/>
              <a:t> </a:t>
            </a:r>
            <a:r>
              <a:rPr lang="en-US" sz="2400" dirty="0" err="1"/>
              <a:t>necha</a:t>
            </a:r>
            <a:r>
              <a:rPr lang="en-US" sz="2400" dirty="0"/>
              <a:t> </a:t>
            </a:r>
            <a:r>
              <a:rPr lang="en-US" sz="2400" dirty="0" err="1"/>
              <a:t>ekspluatatsion</a:t>
            </a:r>
            <a:r>
              <a:rPr lang="en-US" sz="2400" dirty="0"/>
              <a:t> </a:t>
            </a:r>
            <a:r>
              <a:rPr lang="en-US" sz="2400" dirty="0" err="1"/>
              <a:t>ko‘rsatkichlarni</a:t>
            </a:r>
            <a:r>
              <a:rPr lang="en-US" sz="2400" dirty="0"/>
              <a:t> </a:t>
            </a:r>
            <a:r>
              <a:rPr lang="en-US" sz="2400" dirty="0" err="1"/>
              <a:t>birgalikda</a:t>
            </a:r>
            <a:r>
              <a:rPr lang="en-US" sz="2400" dirty="0"/>
              <a:t> </a:t>
            </a:r>
            <a:r>
              <a:rPr lang="en-US" sz="2400" dirty="0" err="1"/>
              <a:t>yaxshilash</a:t>
            </a:r>
            <a:r>
              <a:rPr lang="en-US" sz="2400" dirty="0"/>
              <a:t> </a:t>
            </a:r>
            <a:r>
              <a:rPr lang="en-US" sz="2400" dirty="0" err="1"/>
              <a:t>zarur</a:t>
            </a:r>
            <a:r>
              <a:rPr lang="en-US" sz="2400" dirty="0"/>
              <a:t> </a:t>
            </a:r>
            <a:r>
              <a:rPr lang="en-US" sz="2400" dirty="0" err="1"/>
              <a:t>ekan</a:t>
            </a:r>
            <a:r>
              <a:rPr lang="en-US" sz="2400" dirty="0"/>
              <a:t>. </a:t>
            </a:r>
            <a:endParaRPr lang="ru-RU" sz="2400" dirty="0"/>
          </a:p>
          <a:p>
            <a:r>
              <a:rPr lang="en-US" sz="2400" dirty="0" err="1"/>
              <a:t>Bundan</a:t>
            </a:r>
            <a:r>
              <a:rPr lang="en-US" sz="2400" dirty="0"/>
              <a:t> </a:t>
            </a:r>
            <a:r>
              <a:rPr lang="en-US" sz="2400" dirty="0" err="1"/>
              <a:t>tashqari</a:t>
            </a:r>
            <a:r>
              <a:rPr lang="en-US" sz="2400" dirty="0"/>
              <a:t>, </a:t>
            </a:r>
            <a:r>
              <a:rPr lang="en-US" sz="2400" dirty="0" err="1"/>
              <a:t>ayni</a:t>
            </a:r>
            <a:r>
              <a:rPr lang="en-US" sz="2400" dirty="0"/>
              <a:t> </a:t>
            </a:r>
            <a:r>
              <a:rPr lang="en-US" sz="2400" dirty="0" err="1"/>
              <a:t>chizma</a:t>
            </a:r>
            <a:r>
              <a:rPr lang="en-US" sz="2400" dirty="0"/>
              <a:t> </a:t>
            </a:r>
            <a:r>
              <a:rPr lang="en-US" sz="2400" dirty="0" err="1"/>
              <a:t>yordamida</a:t>
            </a:r>
            <a:r>
              <a:rPr lang="en-US" sz="2400" dirty="0"/>
              <a:t> </a:t>
            </a:r>
            <a:r>
              <a:rPr lang="en-US" sz="2400" dirty="0" err="1"/>
              <a:t>aniqtashish</a:t>
            </a:r>
            <a:r>
              <a:rPr lang="en-US" sz="2400" dirty="0"/>
              <a:t> </a:t>
            </a:r>
            <a:r>
              <a:rPr lang="en-US" sz="2400" dirty="0" err="1"/>
              <a:t>sharoitida</a:t>
            </a:r>
            <a:r>
              <a:rPr lang="en-US" sz="2400" dirty="0"/>
              <a:t> </a:t>
            </a:r>
            <a:r>
              <a:rPr lang="en-US" sz="2400" dirty="0" err="1"/>
              <a:t>ish</a:t>
            </a:r>
            <a:r>
              <a:rPr lang="en-US" sz="2400" dirty="0"/>
              <a:t> </a:t>
            </a:r>
            <a:r>
              <a:rPr lang="en-US" sz="2400" dirty="0" err="1"/>
              <a:t>unumini</a:t>
            </a:r>
            <a:r>
              <a:rPr lang="en-US" sz="2400" dirty="0"/>
              <a:t> </a:t>
            </a:r>
            <a:r>
              <a:rPr lang="en-US" sz="2400" dirty="0" err="1"/>
              <a:t>oshirishning</a:t>
            </a:r>
            <a:r>
              <a:rPr lang="en-US" sz="2400" dirty="0"/>
              <a:t> </a:t>
            </a:r>
            <a:r>
              <a:rPr lang="en-US" sz="2400" dirty="0" err="1"/>
              <a:t>engoqilona</a:t>
            </a:r>
            <a:r>
              <a:rPr lang="en-US" sz="2400" dirty="0"/>
              <a:t> </a:t>
            </a:r>
            <a:r>
              <a:rPr lang="en-US" sz="2400" dirty="0" err="1"/>
              <a:t>usuli</a:t>
            </a:r>
            <a:r>
              <a:rPr lang="en-US" sz="2400" dirty="0"/>
              <a:t> </a:t>
            </a:r>
            <a:r>
              <a:rPr lang="en-US" sz="2400" dirty="0" err="1"/>
              <a:t>yaqqol</a:t>
            </a:r>
            <a:r>
              <a:rPr lang="en-US" sz="2400" dirty="0"/>
              <a:t> </a:t>
            </a:r>
            <a:r>
              <a:rPr lang="en-US" sz="2400" dirty="0" err="1"/>
              <a:t>berilgan</a:t>
            </a:r>
            <a:r>
              <a:rPr lang="en-US" sz="2400" dirty="0"/>
              <a:t>. </a:t>
            </a:r>
            <a:r>
              <a:rPr lang="en-US" sz="2400" dirty="0" err="1"/>
              <a:t>Buning</a:t>
            </a:r>
            <a:r>
              <a:rPr lang="en-US" sz="2400" dirty="0"/>
              <a:t> </a:t>
            </a:r>
            <a:r>
              <a:rPr lang="en-US" sz="2400" dirty="0" err="1"/>
              <a:t>uchun</a:t>
            </a:r>
            <a:r>
              <a:rPr lang="en-US" sz="2400" dirty="0"/>
              <a:t> </a:t>
            </a:r>
            <a:r>
              <a:rPr lang="en-US" sz="2400" dirty="0" err="1"/>
              <a:t>har</a:t>
            </a:r>
            <a:r>
              <a:rPr lang="en-US" sz="2400" dirty="0"/>
              <a:t> </a:t>
            </a:r>
            <a:r>
              <a:rPr lang="en-US" sz="2400" dirty="0" err="1"/>
              <a:t>bir</a:t>
            </a:r>
            <a:r>
              <a:rPr lang="en-US" sz="2400" dirty="0"/>
              <a:t> </a:t>
            </a:r>
            <a:r>
              <a:rPr lang="en-US" sz="2400" dirty="0" err="1"/>
              <a:t>ekspluatatsion</a:t>
            </a:r>
            <a:r>
              <a:rPr lang="en-US" sz="2400" dirty="0"/>
              <a:t> </a:t>
            </a:r>
            <a:r>
              <a:rPr lang="en-US" sz="2400" dirty="0" err="1"/>
              <a:t>ko‘rsatkichlar</a:t>
            </a:r>
            <a:r>
              <a:rPr lang="en-US" sz="2400" dirty="0"/>
              <a:t> </a:t>
            </a:r>
            <a:r>
              <a:rPr lang="en-US" sz="2400" dirty="0" err="1"/>
              <a:t>Efilariga</a:t>
            </a:r>
            <a:r>
              <a:rPr lang="en-US" sz="2400" dirty="0"/>
              <a:t> </a:t>
            </a:r>
            <a:r>
              <a:rPr lang="en-US" sz="2400" dirty="0" err="1"/>
              <a:t>chizmada</a:t>
            </a:r>
            <a:r>
              <a:rPr lang="en-US" sz="2400" dirty="0"/>
              <a:t> </a:t>
            </a:r>
            <a:r>
              <a:rPr lang="en-US" sz="2400" dirty="0" err="1"/>
              <a:t>ayni</a:t>
            </a:r>
            <a:r>
              <a:rPr lang="en-US" sz="2400" dirty="0"/>
              <a:t> </a:t>
            </a:r>
            <a:r>
              <a:rPr lang="en-US" sz="2400" dirty="0" err="1"/>
              <a:t>ko‘rsatkichni</a:t>
            </a:r>
            <a:r>
              <a:rPr lang="en-US" sz="2400" dirty="0"/>
              <a:t> real </a:t>
            </a:r>
            <a:r>
              <a:rPr lang="en-US" sz="2400" dirty="0" err="1"/>
              <a:t>yaxshilash</a:t>
            </a:r>
            <a:r>
              <a:rPr lang="en-US" sz="2400" dirty="0"/>
              <a:t> </a:t>
            </a:r>
            <a:r>
              <a:rPr lang="en-US" sz="2400" dirty="0" err="1"/>
              <a:t>sharoiti</a:t>
            </a:r>
            <a:r>
              <a:rPr lang="en-US" sz="2400" dirty="0"/>
              <a:t> </a:t>
            </a:r>
            <a:r>
              <a:rPr lang="en-US" sz="2400" dirty="0" err="1"/>
              <a:t>uzluksiz</a:t>
            </a:r>
            <a:r>
              <a:rPr lang="en-US" sz="2400" dirty="0"/>
              <a:t> </a:t>
            </a:r>
            <a:r>
              <a:rPr lang="en-US" sz="2400" dirty="0" err="1"/>
              <a:t>chizma</a:t>
            </a:r>
            <a:r>
              <a:rPr lang="en-US" sz="2400" dirty="0"/>
              <a:t> </a:t>
            </a:r>
            <a:r>
              <a:rPr lang="en-US" sz="2400" dirty="0" err="1"/>
              <a:t>bilan</a:t>
            </a:r>
            <a:r>
              <a:rPr lang="en-US" sz="2400" dirty="0"/>
              <a:t> </a:t>
            </a:r>
            <a:r>
              <a:rPr lang="en-US" sz="2400" dirty="0" err="1"/>
              <a:t>berilgan</a:t>
            </a:r>
            <a:r>
              <a:rPr lang="en-US" sz="2400" dirty="0"/>
              <a:t>. </a:t>
            </a:r>
            <a:r>
              <a:rPr lang="en-US" sz="2400" dirty="0" err="1"/>
              <a:t>Punktirli</a:t>
            </a:r>
            <a:r>
              <a:rPr lang="en-US" sz="2400" dirty="0"/>
              <a:t> </a:t>
            </a:r>
            <a:r>
              <a:rPr lang="en-US" sz="2400" dirty="0" err="1"/>
              <a:t>chiziq</a:t>
            </a:r>
            <a:r>
              <a:rPr lang="en-US" sz="2400" dirty="0"/>
              <a:t> </a:t>
            </a:r>
            <a:r>
              <a:rPr lang="en-US" sz="2400" dirty="0" err="1"/>
              <a:t>qismlari</a:t>
            </a:r>
            <a:r>
              <a:rPr lang="en-US" sz="2400" dirty="0"/>
              <a:t> </a:t>
            </a:r>
            <a:r>
              <a:rPr lang="en-US" sz="2400" dirty="0" err="1"/>
              <a:t>amalda</a:t>
            </a:r>
            <a:r>
              <a:rPr lang="en-US" sz="2400" dirty="0"/>
              <a:t> </a:t>
            </a:r>
            <a:r>
              <a:rPr lang="en-US" sz="2400" dirty="0" err="1"/>
              <a:t>joriy</a:t>
            </a:r>
            <a:r>
              <a:rPr lang="en-US" sz="2400" dirty="0"/>
              <a:t> </a:t>
            </a:r>
            <a:r>
              <a:rPr lang="en-US" sz="2400" dirty="0" err="1"/>
              <a:t>etish</a:t>
            </a:r>
            <a:r>
              <a:rPr lang="en-US" sz="2400" dirty="0"/>
              <a:t> </a:t>
            </a:r>
            <a:r>
              <a:rPr lang="en-US" sz="2400" dirty="0" err="1"/>
              <a:t>imkoniyatl</a:t>
            </a:r>
            <a:r>
              <a:rPr lang="en-US" sz="2400" dirty="0"/>
              <a:t> </a:t>
            </a:r>
            <a:r>
              <a:rPr lang="en-US" sz="2400" dirty="0" err="1"/>
              <a:t>yo‘qligidan</a:t>
            </a:r>
            <a:r>
              <a:rPr lang="en-US" sz="2400" dirty="0"/>
              <a:t> </a:t>
            </a:r>
            <a:r>
              <a:rPr lang="en-US" sz="2400" dirty="0" err="1"/>
              <a:t>dalolat</a:t>
            </a:r>
            <a:r>
              <a:rPr lang="en-US" sz="2400" dirty="0"/>
              <a:t> </a:t>
            </a:r>
            <a:r>
              <a:rPr lang="en-US" sz="2400" dirty="0" err="1"/>
              <a:t>beradi</a:t>
            </a:r>
            <a:r>
              <a:rPr lang="en-US" sz="2400" dirty="0"/>
              <a:t>. 1-rasmdagi </a:t>
            </a:r>
            <a:r>
              <a:rPr lang="en-US" sz="2400" dirty="0" err="1"/>
              <a:t>chizmaga</a:t>
            </a:r>
            <a:r>
              <a:rPr lang="en-US" sz="2400" dirty="0"/>
              <a:t> </a:t>
            </a:r>
            <a:r>
              <a:rPr lang="en-US" sz="2400" dirty="0" err="1"/>
              <a:t>ko‘ra</a:t>
            </a:r>
            <a:r>
              <a:rPr lang="en-US" sz="2400" dirty="0"/>
              <a:t> γ</a:t>
            </a:r>
            <a:r>
              <a:rPr lang="en-US" sz="2400" i="1" dirty="0"/>
              <a:t> </a:t>
            </a:r>
            <a:r>
              <a:rPr lang="en-US" sz="2400" dirty="0" err="1"/>
              <a:t>ko‘rsatkichni</a:t>
            </a:r>
            <a:r>
              <a:rPr lang="en-US" sz="2400" dirty="0"/>
              <a:t> </a:t>
            </a:r>
            <a:r>
              <a:rPr lang="en-US" sz="2400" dirty="0" err="1"/>
              <a:t>amalda</a:t>
            </a:r>
            <a:r>
              <a:rPr lang="en-US" sz="2400" dirty="0"/>
              <a:t> 0,5dan 1,0 </a:t>
            </a:r>
            <a:r>
              <a:rPr lang="en-US" sz="2400" dirty="0" err="1"/>
              <a:t>gacha</a:t>
            </a:r>
            <a:r>
              <a:rPr lang="en-US" sz="2400" dirty="0"/>
              <a:t> </a:t>
            </a:r>
            <a:r>
              <a:rPr lang="en-US" sz="2400" dirty="0" err="1"/>
              <a:t>yetkazib</a:t>
            </a:r>
            <a:r>
              <a:rPr lang="en-US" sz="2400" dirty="0"/>
              <a:t>, </a:t>
            </a:r>
            <a:r>
              <a:rPr lang="en-US" sz="2400" dirty="0" err="1"/>
              <a:t>ish</a:t>
            </a:r>
            <a:r>
              <a:rPr lang="en-US" sz="2400" dirty="0"/>
              <a:t> </a:t>
            </a:r>
            <a:r>
              <a:rPr lang="en-US" sz="2400" dirty="0" err="1"/>
              <a:t>unumini</a:t>
            </a:r>
            <a:r>
              <a:rPr lang="en-US" sz="2400" dirty="0"/>
              <a:t> 2 </a:t>
            </a:r>
            <a:r>
              <a:rPr lang="en-US" sz="2400" dirty="0" err="1"/>
              <a:t>marotaba</a:t>
            </a:r>
            <a:r>
              <a:rPr lang="en-US" sz="2400" dirty="0"/>
              <a:t> </a:t>
            </a:r>
            <a:r>
              <a:rPr lang="en-US" sz="2400" dirty="0" err="1"/>
              <a:t>oshirish</a:t>
            </a:r>
            <a:r>
              <a:rPr lang="en-US" sz="2400" dirty="0"/>
              <a:t> </a:t>
            </a:r>
            <a:r>
              <a:rPr lang="en-US" sz="2400" dirty="0" err="1"/>
              <a:t>mumkinligi</a:t>
            </a:r>
            <a:r>
              <a:rPr lang="en-US" sz="2400" dirty="0"/>
              <a:t> </a:t>
            </a:r>
            <a:r>
              <a:rPr lang="en-US" sz="2400" dirty="0" err="1"/>
              <a:t>ko‘zga</a:t>
            </a:r>
            <a:r>
              <a:rPr lang="en-US" sz="2400" dirty="0"/>
              <a:t> </a:t>
            </a:r>
            <a:r>
              <a:rPr lang="en-US" sz="2400" dirty="0" err="1"/>
              <a:t>yaqqol</a:t>
            </a:r>
            <a:r>
              <a:rPr lang="en-US" sz="2400" dirty="0"/>
              <a:t> </a:t>
            </a:r>
            <a:r>
              <a:rPr lang="en-US" sz="2400" dirty="0" err="1"/>
              <a:t>tashlanadi</a:t>
            </a:r>
            <a:r>
              <a:rPr lang="en-US" sz="2400" dirty="0"/>
              <a:t>. </a:t>
            </a:r>
            <a:r>
              <a:rPr lang="en-US" sz="2400" dirty="0" err="1"/>
              <a:t>Tirkamalarni</a:t>
            </a:r>
            <a:r>
              <a:rPr lang="en-US" sz="2400" dirty="0"/>
              <a:t> </a:t>
            </a:r>
            <a:r>
              <a:rPr lang="en-US" sz="2400" dirty="0" err="1"/>
              <a:t>ulab</a:t>
            </a:r>
            <a:r>
              <a:rPr lang="en-US" sz="2400" dirty="0"/>
              <a:t>, </a:t>
            </a:r>
            <a:r>
              <a:rPr lang="en-US" sz="2400" dirty="0" err="1"/>
              <a:t>avtomobilning</a:t>
            </a:r>
            <a:r>
              <a:rPr lang="en-US" sz="2400" dirty="0"/>
              <a:t> yuk </a:t>
            </a:r>
            <a:r>
              <a:rPr lang="en-US" sz="2400" dirty="0" err="1"/>
              <a:t>ko‘taruvchanligidan</a:t>
            </a:r>
            <a:r>
              <a:rPr lang="en-US" sz="2400" dirty="0"/>
              <a:t> </a:t>
            </a:r>
            <a:r>
              <a:rPr lang="en-US" sz="2400" dirty="0" err="1"/>
              <a:t>foydalanish</a:t>
            </a:r>
            <a:r>
              <a:rPr lang="en-US" sz="2400" dirty="0"/>
              <a:t> </a:t>
            </a:r>
            <a:r>
              <a:rPr lang="en-US" sz="2400" dirty="0" err="1"/>
              <a:t>koeffitsientini</a:t>
            </a:r>
            <a:r>
              <a:rPr lang="en-US" sz="2400" dirty="0"/>
              <a:t> </a:t>
            </a:r>
            <a:r>
              <a:rPr lang="en-US" sz="2400" dirty="0" err="1"/>
              <a:t>oshirish</a:t>
            </a:r>
            <a:r>
              <a:rPr lang="en-US" sz="2400" dirty="0"/>
              <a:t> </a:t>
            </a:r>
            <a:r>
              <a:rPr lang="en-US" sz="2400" dirty="0" err="1"/>
              <a:t>ish</a:t>
            </a:r>
            <a:r>
              <a:rPr lang="en-US" sz="2400" dirty="0"/>
              <a:t> </a:t>
            </a:r>
            <a:r>
              <a:rPr lang="en-US" sz="2400" dirty="0" err="1"/>
              <a:t>unumini</a:t>
            </a:r>
            <a:r>
              <a:rPr lang="en-US" sz="2400" dirty="0"/>
              <a:t> 3-3,5 </a:t>
            </a:r>
            <a:r>
              <a:rPr lang="en-US" sz="2400" dirty="0" err="1"/>
              <a:t>barobar</a:t>
            </a:r>
            <a:r>
              <a:rPr lang="en-US" sz="2400" dirty="0"/>
              <a:t> </a:t>
            </a:r>
            <a:r>
              <a:rPr lang="en-US" sz="2400" dirty="0" err="1"/>
              <a:t>ko‘tarish</a:t>
            </a:r>
            <a:r>
              <a:rPr lang="en-US" sz="2400" dirty="0"/>
              <a:t> </a:t>
            </a:r>
            <a:r>
              <a:rPr lang="en-US" sz="2400" dirty="0" err="1"/>
              <a:t>imkonini</a:t>
            </a:r>
            <a:r>
              <a:rPr lang="en-US" sz="2400" dirty="0"/>
              <a:t> </a:t>
            </a:r>
            <a:r>
              <a:rPr lang="en-US" sz="2400" dirty="0" err="1"/>
              <a:t>berar</a:t>
            </a:r>
            <a:r>
              <a:rPr lang="en-US" sz="2400" dirty="0"/>
              <a:t> </a:t>
            </a:r>
            <a:r>
              <a:rPr lang="en-US" sz="2400" dirty="0" err="1"/>
              <a:t>ekan</a:t>
            </a:r>
            <a:r>
              <a:rPr lang="en-US" sz="2400" dirty="0"/>
              <a:t>. </a:t>
            </a:r>
            <a:r>
              <a:rPr lang="en-US" sz="2400" dirty="0" err="1"/>
              <a:t>Bizning</a:t>
            </a:r>
            <a:r>
              <a:rPr lang="en-US" sz="2400" dirty="0"/>
              <a:t> </a:t>
            </a:r>
            <a:r>
              <a:rPr lang="en-US" sz="2400" dirty="0" err="1"/>
              <a:t>misoldagi</a:t>
            </a:r>
            <a:r>
              <a:rPr lang="en-US" sz="2400" dirty="0"/>
              <a:t> </a:t>
            </a:r>
            <a:r>
              <a:rPr lang="en-US" sz="2400" dirty="0" err="1"/>
              <a:t>chizmaga</a:t>
            </a:r>
            <a:r>
              <a:rPr lang="en-US" sz="2400" dirty="0"/>
              <a:t> </a:t>
            </a:r>
            <a:r>
              <a:rPr lang="en-US" sz="2400" dirty="0" err="1"/>
              <a:t>binoan</a:t>
            </a:r>
            <a:r>
              <a:rPr lang="en-US" sz="2400" dirty="0"/>
              <a:t> </a:t>
            </a:r>
            <a:r>
              <a:rPr lang="en-US" sz="2400" dirty="0" err="1"/>
              <a:t>avtomobilning</a:t>
            </a:r>
            <a:r>
              <a:rPr lang="en-US" sz="2400" dirty="0"/>
              <a:t> </a:t>
            </a:r>
            <a:r>
              <a:rPr lang="en-US" sz="2400" dirty="0" err="1"/>
              <a:t>ortish-tushirish</a:t>
            </a:r>
            <a:r>
              <a:rPr lang="en-US" sz="2400" dirty="0"/>
              <a:t> </a:t>
            </a:r>
            <a:r>
              <a:rPr lang="en-US" sz="2400" dirty="0" err="1"/>
              <a:t>operatsiyasida</a:t>
            </a:r>
            <a:r>
              <a:rPr lang="en-US" sz="2400" dirty="0"/>
              <a:t> </a:t>
            </a:r>
            <a:r>
              <a:rPr lang="en-US" sz="2400" dirty="0" err="1"/>
              <a:t>bekor</a:t>
            </a:r>
            <a:r>
              <a:rPr lang="en-US" sz="2400" dirty="0"/>
              <a:t> </a:t>
            </a:r>
            <a:r>
              <a:rPr lang="en-US" sz="2400" dirty="0" err="1"/>
              <a:t>turishini</a:t>
            </a:r>
            <a:r>
              <a:rPr lang="en-US" sz="2400" dirty="0"/>
              <a:t> </a:t>
            </a:r>
            <a:r>
              <a:rPr lang="en-US" sz="2400" dirty="0" err="1"/>
              <a:t>kamaytirish</a:t>
            </a:r>
            <a:r>
              <a:rPr lang="en-US" sz="2400" dirty="0"/>
              <a:t> </a:t>
            </a:r>
            <a:r>
              <a:rPr lang="en-US" sz="2400" dirty="0" err="1"/>
              <a:t>ish</a:t>
            </a:r>
            <a:r>
              <a:rPr lang="en-US" sz="2400" dirty="0"/>
              <a:t> </a:t>
            </a:r>
            <a:r>
              <a:rPr lang="en-US" sz="2400" dirty="0" err="1"/>
              <a:t>unumini</a:t>
            </a:r>
            <a:r>
              <a:rPr lang="en-US" sz="2400" dirty="0"/>
              <a:t> 1,5 </a:t>
            </a:r>
            <a:r>
              <a:rPr lang="en-US" sz="2400" dirty="0" err="1"/>
              <a:t>barobar</a:t>
            </a:r>
            <a:r>
              <a:rPr lang="en-US" sz="2400" dirty="0"/>
              <a:t> </a:t>
            </a:r>
            <a:r>
              <a:rPr lang="en-US" sz="2400" dirty="0" err="1"/>
              <a:t>oshirish</a:t>
            </a:r>
            <a:r>
              <a:rPr lang="en-US" sz="2400" dirty="0"/>
              <a:t> </a:t>
            </a:r>
            <a:r>
              <a:rPr lang="en-US" sz="2400" dirty="0" err="1"/>
              <a:t>imkonini</a:t>
            </a:r>
            <a:r>
              <a:rPr lang="en-US" sz="2400" dirty="0"/>
              <a:t> </a:t>
            </a:r>
            <a:r>
              <a:rPr lang="en-US" sz="2400" dirty="0" err="1"/>
              <a:t>beradi</a:t>
            </a:r>
            <a:r>
              <a:rPr lang="en-US" sz="2400" dirty="0"/>
              <a:t>.</a:t>
            </a:r>
            <a:endParaRPr lang="ru-RU" sz="2400" dirty="0"/>
          </a:p>
        </p:txBody>
      </p:sp>
    </p:spTree>
    <p:extLst>
      <p:ext uri="{BB962C8B-B14F-4D97-AF65-F5344CB8AC3E}">
        <p14:creationId xmlns:p14="http://schemas.microsoft.com/office/powerpoint/2010/main" val="457206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84637" y="2977828"/>
            <a:ext cx="5652349" cy="3759402"/>
          </a:xfrm>
          <a:prstGeom prst="rect">
            <a:avLst/>
          </a:prstGeom>
          <a:ln>
            <a:noFill/>
          </a:ln>
          <a:effectLst>
            <a:softEdge rad="112500"/>
          </a:effectLst>
        </p:spPr>
      </p:pic>
      <p:sp>
        <p:nvSpPr>
          <p:cNvPr id="3" name="Прямоугольник 2"/>
          <p:cNvSpPr/>
          <p:nvPr/>
        </p:nvSpPr>
        <p:spPr>
          <a:xfrm>
            <a:off x="565265" y="5461152"/>
            <a:ext cx="2621280" cy="1200329"/>
          </a:xfrm>
          <a:prstGeom prst="rect">
            <a:avLst/>
          </a:prstGeom>
        </p:spPr>
        <p:txBody>
          <a:bodyPr wrap="square">
            <a:spAutoFit/>
          </a:bodyPr>
          <a:lstStyle/>
          <a:p>
            <a:r>
              <a:rPr lang="en-US" sz="1200" dirty="0"/>
              <a:t>Le J</a:t>
            </a:r>
            <a:r>
              <a:rPr lang="ru-RU" sz="1200" dirty="0"/>
              <a:t>. (</a:t>
            </a:r>
            <a:r>
              <a:rPr lang="ru-RU" sz="1200" dirty="0" err="1"/>
              <a:t>Published</a:t>
            </a:r>
            <a:r>
              <a:rPr lang="ru-RU" sz="1200" dirty="0"/>
              <a:t> </a:t>
            </a:r>
            <a:r>
              <a:rPr lang="ru-RU" sz="1200" dirty="0" err="1"/>
              <a:t>on</a:t>
            </a:r>
            <a:r>
              <a:rPr lang="ru-RU" sz="1200" dirty="0"/>
              <a:t> </a:t>
            </a:r>
            <a:r>
              <a:rPr lang="ru-RU" sz="1200" dirty="0" err="1"/>
              <a:t>June</a:t>
            </a:r>
            <a:r>
              <a:rPr lang="ru-RU" sz="1200" dirty="0"/>
              <a:t> 10, 2020). </a:t>
            </a:r>
            <a:r>
              <a:rPr lang="ru-RU" sz="1200" dirty="0" err="1"/>
              <a:t>Truck</a:t>
            </a:r>
            <a:r>
              <a:rPr lang="ru-RU" sz="1200" dirty="0"/>
              <a:t> </a:t>
            </a:r>
            <a:r>
              <a:rPr lang="ru-RU" sz="1200" dirty="0" err="1"/>
              <a:t>driving</a:t>
            </a:r>
            <a:r>
              <a:rPr lang="ru-RU" sz="1200" dirty="0"/>
              <a:t> </a:t>
            </a:r>
            <a:r>
              <a:rPr lang="ru-RU" sz="1200" dirty="0" err="1"/>
              <a:t>on</a:t>
            </a:r>
            <a:r>
              <a:rPr lang="ru-RU" sz="1200" dirty="0"/>
              <a:t> </a:t>
            </a:r>
            <a:r>
              <a:rPr lang="ru-RU" sz="1200" dirty="0" err="1"/>
              <a:t>the</a:t>
            </a:r>
            <a:r>
              <a:rPr lang="ru-RU" sz="1200" dirty="0"/>
              <a:t> </a:t>
            </a:r>
            <a:r>
              <a:rPr lang="ru-RU" sz="1200" dirty="0" err="1"/>
              <a:t>road</a:t>
            </a:r>
            <a:r>
              <a:rPr lang="ru-RU" sz="1200" dirty="0"/>
              <a:t>. </a:t>
            </a:r>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en-US" sz="1200" dirty="0"/>
              <a:t>.</a:t>
            </a:r>
            <a:r>
              <a:rPr lang="ru-RU" sz="1200" dirty="0"/>
              <a:t> </a:t>
            </a:r>
            <a:r>
              <a:rPr lang="ru-RU" sz="1200" dirty="0">
                <a:hlinkClick r:id="rId3"/>
              </a:rPr>
              <a:t>https://unsplash.com/photos/mVqTumQH-c0</a:t>
            </a:r>
            <a:r>
              <a:rPr lang="en-US" sz="1200" dirty="0"/>
              <a:t> </a:t>
            </a:r>
            <a:endParaRPr lang="ru-RU" sz="1200" dirty="0"/>
          </a:p>
        </p:txBody>
      </p:sp>
      <p:sp>
        <p:nvSpPr>
          <p:cNvPr id="6" name="Заголовок 5">
            <a:extLst>
              <a:ext uri="{FF2B5EF4-FFF2-40B4-BE49-F238E27FC236}">
                <a16:creationId xmlns:a16="http://schemas.microsoft.com/office/drawing/2014/main" xmlns="" id="{3E8E1804-6946-4510-A3B3-C88057985916}"/>
              </a:ext>
            </a:extLst>
          </p:cNvPr>
          <p:cNvSpPr>
            <a:spLocks noGrp="1"/>
          </p:cNvSpPr>
          <p:nvPr>
            <p:ph type="title"/>
          </p:nvPr>
        </p:nvSpPr>
        <p:spPr/>
        <p:txBody>
          <a:bodyPr/>
          <a:lstStyle/>
          <a:p>
            <a:endParaRPr lang="ru-RU" dirty="0"/>
          </a:p>
        </p:txBody>
      </p:sp>
      <mc:AlternateContent xmlns:mc="http://schemas.openxmlformats.org/markup-compatibility/2006">
        <mc:Choice xmlns:a14="http://schemas.microsoft.com/office/drawing/2010/main" Requires="a14">
          <p:sp>
            <p:nvSpPr>
              <p:cNvPr id="2" name="Прямоугольник 1"/>
              <p:cNvSpPr/>
              <p:nvPr/>
            </p:nvSpPr>
            <p:spPr>
              <a:xfrm>
                <a:off x="565265" y="181966"/>
                <a:ext cx="10981426" cy="3953133"/>
              </a:xfrm>
              <a:prstGeom prst="rect">
                <a:avLst/>
              </a:prstGeom>
            </p:spPr>
            <p:txBody>
              <a:bodyPr wrap="square">
                <a:spAutoFit/>
              </a:bodyPr>
              <a:lstStyle/>
              <a:p>
                <a:r>
                  <a:rPr lang="en-US" dirty="0" err="1"/>
                  <a:t>Endi</a:t>
                </a:r>
                <a:r>
                  <a:rPr lang="en-US" dirty="0"/>
                  <a:t> </a:t>
                </a:r>
                <a:r>
                  <a:rPr lang="en-US" dirty="0" err="1"/>
                  <a:t>avtobuslarda</a:t>
                </a:r>
                <a:r>
                  <a:rPr lang="en-US" dirty="0"/>
                  <a:t> </a:t>
                </a:r>
                <a:r>
                  <a:rPr lang="en-US" dirty="0" err="1"/>
                  <a:t>yo‘lovchilar</a:t>
                </a:r>
                <a:r>
                  <a:rPr lang="en-US" dirty="0"/>
                  <a:t> </a:t>
                </a:r>
                <a:r>
                  <a:rPr lang="en-US" dirty="0" err="1"/>
                  <a:t>tashish</a:t>
                </a:r>
                <a:r>
                  <a:rPr lang="en-US" dirty="0"/>
                  <a:t> </a:t>
                </a:r>
                <a:r>
                  <a:rPr lang="en-US" dirty="0" err="1"/>
                  <a:t>unumini</a:t>
                </a:r>
                <a:r>
                  <a:rPr lang="en-US" dirty="0"/>
                  <a:t> </a:t>
                </a:r>
                <a:r>
                  <a:rPr lang="en-US" dirty="0" err="1"/>
                  <a:t>ko‘rib</a:t>
                </a:r>
                <a:r>
                  <a:rPr lang="en-US" dirty="0"/>
                  <a:t> </a:t>
                </a:r>
                <a:r>
                  <a:rPr lang="en-US" dirty="0" err="1"/>
                  <a:t>chiqaylik</a:t>
                </a:r>
                <a:r>
                  <a:rPr lang="en-US" dirty="0"/>
                  <a:t>. </a:t>
                </a:r>
                <a:r>
                  <a:rPr lang="en-US" dirty="0" err="1"/>
                  <a:t>Bir</a:t>
                </a:r>
                <a:r>
                  <a:rPr lang="en-US" dirty="0"/>
                  <a:t> </a:t>
                </a:r>
                <a:r>
                  <a:rPr lang="en-US" dirty="0" err="1"/>
                  <a:t>reys</a:t>
                </a:r>
                <a:r>
                  <a:rPr lang="en-US" dirty="0"/>
                  <a:t> </a:t>
                </a:r>
                <a:r>
                  <a:rPr lang="en-US" dirty="0" err="1"/>
                  <a:t>ichida</a:t>
                </a:r>
                <a:r>
                  <a:rPr lang="en-US" dirty="0"/>
                  <a:t> </a:t>
                </a:r>
                <a:r>
                  <a:rPr lang="en-US" dirty="0" err="1"/>
                  <a:t>avtobusdan</a:t>
                </a:r>
                <a:r>
                  <a:rPr lang="en-US" dirty="0"/>
                  <a:t> </a:t>
                </a:r>
                <a:r>
                  <a:rPr lang="en-US" dirty="0" err="1"/>
                  <a:t>foydalangan</a:t>
                </a:r>
                <a:r>
                  <a:rPr lang="en-US" dirty="0"/>
                  <a:t> </a:t>
                </a:r>
                <a:r>
                  <a:rPr lang="en-US" dirty="0" err="1"/>
                  <a:t>yo‘lovchilar</a:t>
                </a:r>
                <a:r>
                  <a:rPr lang="en-US" dirty="0"/>
                  <a:t> </a:t>
                </a:r>
                <a:r>
                  <a:rPr lang="en-US" dirty="0" err="1"/>
                  <a:t>soni</a:t>
                </a:r>
                <a:r>
                  <a:rPr lang="en-US" dirty="0"/>
                  <a:t> </a:t>
                </a:r>
                <a:r>
                  <a:rPr lang="en-US" dirty="0" err="1"/>
                  <a:t>quyidagicha</a:t>
                </a:r>
                <a:r>
                  <a:rPr lang="en-US" dirty="0"/>
                  <a:t> </a:t>
                </a:r>
                <a:r>
                  <a:rPr lang="en-US" dirty="0" err="1"/>
                  <a:t>aniqlanadi</a:t>
                </a:r>
                <a:r>
                  <a:rPr lang="en-US" dirty="0"/>
                  <a:t>:</a:t>
                </a:r>
                <a:endParaRPr lang="ru-RU" dirty="0"/>
              </a:p>
              <a:p>
                <a:r>
                  <a:rPr lang="en-US" dirty="0"/>
                  <a:t>Q</a:t>
                </a:r>
                <a:r>
                  <a:rPr lang="en-US" baseline="-25000" dirty="0"/>
                  <a:t>P </a:t>
                </a:r>
                <a:r>
                  <a:rPr lang="en-US" dirty="0"/>
                  <a:t>= </a:t>
                </a:r>
                <a:r>
                  <a:rPr lang="en-US" dirty="0" err="1"/>
                  <a:t>q</a:t>
                </a:r>
                <a:r>
                  <a:rPr lang="en-US" baseline="-25000" dirty="0" err="1"/>
                  <a:t>H</a:t>
                </a:r>
                <a:r>
                  <a:rPr lang="en-US" dirty="0"/>
                  <a:t> </a:t>
                </a:r>
                <a:r>
                  <a:rPr lang="en-US" dirty="0" err="1"/>
                  <a:t>γ</a:t>
                </a:r>
                <a:r>
                  <a:rPr lang="en-US" baseline="-25000" dirty="0" err="1"/>
                  <a:t>st</a:t>
                </a:r>
                <a:r>
                  <a:rPr lang="en-US" dirty="0"/>
                  <a:t> </a:t>
                </a:r>
                <a:r>
                  <a:rPr lang="en-US" dirty="0" err="1"/>
                  <a:t>η</a:t>
                </a:r>
                <a:r>
                  <a:rPr lang="en-US" baseline="-25000" dirty="0" err="1"/>
                  <a:t>amal</a:t>
                </a:r>
                <a:r>
                  <a:rPr lang="en-US" dirty="0"/>
                  <a:t> , pass 	(1)</a:t>
                </a:r>
                <a:endParaRPr lang="ru-RU" dirty="0"/>
              </a:p>
              <a:p>
                <a:r>
                  <a:rPr lang="en-US" dirty="0" err="1"/>
                  <a:t>Har</a:t>
                </a:r>
                <a:r>
                  <a:rPr lang="en-US" dirty="0"/>
                  <a:t> </a:t>
                </a:r>
                <a:r>
                  <a:rPr lang="en-US" dirty="0" err="1"/>
                  <a:t>bir</a:t>
                </a:r>
                <a:r>
                  <a:rPr lang="en-US" dirty="0"/>
                  <a:t> </a:t>
                </a:r>
                <a:r>
                  <a:rPr lang="en-US" dirty="0" err="1"/>
                  <a:t>reys</a:t>
                </a:r>
                <a:r>
                  <a:rPr lang="en-US" dirty="0"/>
                  <a:t> </a:t>
                </a:r>
                <a:r>
                  <a:rPr lang="en-US" dirty="0" err="1"/>
                  <a:t>davomida</a:t>
                </a:r>
                <a:r>
                  <a:rPr lang="en-US" dirty="0"/>
                  <a:t> </a:t>
                </a:r>
                <a:r>
                  <a:rPr lang="en-US" dirty="0" err="1"/>
                  <a:t>avtobusning</a:t>
                </a:r>
                <a:r>
                  <a:rPr lang="en-US" dirty="0"/>
                  <a:t> </a:t>
                </a:r>
                <a:r>
                  <a:rPr lang="en-US" dirty="0" err="1"/>
                  <a:t>bajargan</a:t>
                </a:r>
                <a:r>
                  <a:rPr lang="en-US" dirty="0"/>
                  <a:t> transport </a:t>
                </a:r>
                <a:r>
                  <a:rPr lang="en-US" dirty="0" err="1"/>
                  <a:t>ishi</a:t>
                </a:r>
                <a:r>
                  <a:rPr lang="en-US" dirty="0"/>
                  <a:t> (</a:t>
                </a:r>
                <a:r>
                  <a:rPr lang="en-US" dirty="0" err="1"/>
                  <a:t>yo‘lovchi</a:t>
                </a:r>
                <a:r>
                  <a:rPr lang="en-US" dirty="0"/>
                  <a:t> </a:t>
                </a:r>
                <a:r>
                  <a:rPr lang="en-US" dirty="0" err="1"/>
                  <a:t>oboroti</a:t>
                </a:r>
                <a:r>
                  <a:rPr lang="en-US" dirty="0"/>
                  <a:t>) </a:t>
                </a:r>
                <a:endParaRPr lang="ru-RU" dirty="0"/>
              </a:p>
              <a:p>
                <a:r>
                  <a:rPr lang="en-US" dirty="0" err="1"/>
                  <a:t>P</a:t>
                </a:r>
                <a:r>
                  <a:rPr lang="en-US" baseline="-25000" dirty="0" err="1"/>
                  <a:t>p</a:t>
                </a:r>
                <a:r>
                  <a:rPr lang="en-US" dirty="0"/>
                  <a:t>=</a:t>
                </a:r>
                <a:r>
                  <a:rPr lang="en-US" dirty="0" err="1"/>
                  <a:t>Q</a:t>
                </a:r>
                <a:r>
                  <a:rPr lang="en-US" baseline="-25000" dirty="0" err="1"/>
                  <a:t>p</a:t>
                </a:r>
                <a:r>
                  <a:rPr lang="en-US" dirty="0"/>
                  <a:t> </a:t>
                </a:r>
                <a:r>
                  <a:rPr lang="en-US" dirty="0" err="1"/>
                  <a:t>l</a:t>
                </a:r>
                <a:r>
                  <a:rPr lang="en-US" baseline="-25000" dirty="0" err="1"/>
                  <a:t>o‘rt</a:t>
                </a:r>
                <a:r>
                  <a:rPr lang="en-US" dirty="0"/>
                  <a:t>= </a:t>
                </a:r>
                <a:r>
                  <a:rPr lang="en-US" dirty="0" err="1"/>
                  <a:t>q</a:t>
                </a:r>
                <a:r>
                  <a:rPr lang="en-US" baseline="-25000" dirty="0" err="1"/>
                  <a:t>H</a:t>
                </a:r>
                <a:r>
                  <a:rPr lang="en-US" dirty="0"/>
                  <a:t> </a:t>
                </a:r>
                <a:r>
                  <a:rPr lang="en-US" dirty="0" err="1"/>
                  <a:t>γ</a:t>
                </a:r>
                <a:r>
                  <a:rPr lang="en-US" baseline="-25000" dirty="0" err="1"/>
                  <a:t>st</a:t>
                </a:r>
                <a:r>
                  <a:rPr lang="en-US" dirty="0"/>
                  <a:t> </a:t>
                </a:r>
                <a:r>
                  <a:rPr lang="en-US" dirty="0" err="1"/>
                  <a:t>η</a:t>
                </a:r>
                <a:r>
                  <a:rPr lang="en-US" baseline="-25000" dirty="0" err="1"/>
                  <a:t>amal</a:t>
                </a:r>
                <a:r>
                  <a:rPr lang="en-US" dirty="0"/>
                  <a:t> </a:t>
                </a:r>
                <a:r>
                  <a:rPr lang="en-US" dirty="0" err="1"/>
                  <a:t>l</a:t>
                </a:r>
                <a:r>
                  <a:rPr lang="en-US" baseline="-25000" dirty="0" err="1"/>
                  <a:t>o‘rtp</a:t>
                </a:r>
                <a:r>
                  <a:rPr lang="en-US" dirty="0"/>
                  <a:t> pass, </a:t>
                </a:r>
                <a:r>
                  <a:rPr lang="en-US" dirty="0" err="1"/>
                  <a:t>kmga</a:t>
                </a:r>
                <a:r>
                  <a:rPr lang="en-US" dirty="0"/>
                  <a:t> </a:t>
                </a:r>
                <a:r>
                  <a:rPr lang="en-US" dirty="0" err="1"/>
                  <a:t>teng</a:t>
                </a:r>
                <a:r>
                  <a:rPr lang="en-US" dirty="0"/>
                  <a:t>. </a:t>
                </a:r>
                <a:r>
                  <a:rPr lang="en-US" dirty="0" err="1"/>
                  <a:t>Yo‘lovchilar</a:t>
                </a:r>
                <a:r>
                  <a:rPr lang="en-US" dirty="0"/>
                  <a:t> </a:t>
                </a:r>
                <a:r>
                  <a:rPr lang="en-US" dirty="0" err="1"/>
                  <a:t>almashuvi</a:t>
                </a:r>
                <a:r>
                  <a:rPr lang="en-US" dirty="0"/>
                  <a:t> </a:t>
                </a:r>
                <a:r>
                  <a:rPr lang="en-US" dirty="0" err="1"/>
                  <a:t>koeffitsienti</a:t>
                </a:r>
                <a:r>
                  <a:rPr lang="en-US" dirty="0"/>
                  <a:t> </a:t>
                </a:r>
                <a:endParaRPr lang="ru-RU" dirty="0"/>
              </a:p>
              <a:p>
                <a:r>
                  <a:rPr lang="en-US" dirty="0"/>
                  <a:t>(</a:t>
                </a:r>
                <a:r>
                  <a:rPr lang="en-US" dirty="0" err="1"/>
                  <a:t>η</a:t>
                </a:r>
                <a:r>
                  <a:rPr lang="en-US" baseline="-25000" dirty="0" err="1"/>
                  <a:t>amal</a:t>
                </a:r>
                <a:r>
                  <a:rPr lang="en-US" baseline="-25000" dirty="0"/>
                  <a:t> </a:t>
                </a:r>
                <a:r>
                  <a:rPr lang="en-US" dirty="0"/>
                  <a:t>= L</a:t>
                </a:r>
                <a:r>
                  <a:rPr lang="en-US" baseline="-25000" dirty="0"/>
                  <a:t>M</a:t>
                </a:r>
                <a:r>
                  <a:rPr lang="en-US" dirty="0"/>
                  <a:t>/ </a:t>
                </a:r>
                <a:r>
                  <a:rPr lang="en-US" dirty="0" err="1"/>
                  <a:t>l</a:t>
                </a:r>
                <a:r>
                  <a:rPr lang="en-US" baseline="-25000" dirty="0" err="1"/>
                  <a:t>o‘rt</a:t>
                </a:r>
                <a:r>
                  <a:rPr lang="en-US" dirty="0"/>
                  <a:t>)</a:t>
                </a:r>
                <a:r>
                  <a:rPr lang="en-US" dirty="0" err="1"/>
                  <a:t>ni</a:t>
                </a:r>
                <a:r>
                  <a:rPr lang="en-US" dirty="0"/>
                  <a:t> </a:t>
                </a:r>
                <a:r>
                  <a:rPr lang="en-US" dirty="0" err="1"/>
                  <a:t>ayni</a:t>
                </a:r>
                <a:r>
                  <a:rPr lang="en-US" dirty="0"/>
                  <a:t> </a:t>
                </a:r>
                <a:r>
                  <a:rPr lang="en-US" dirty="0" err="1"/>
                  <a:t>formulaga</a:t>
                </a:r>
                <a:r>
                  <a:rPr lang="en-US" dirty="0"/>
                  <a:t> </a:t>
                </a:r>
                <a:r>
                  <a:rPr lang="en-US" dirty="0" err="1"/>
                  <a:t>qo‘ysak</a:t>
                </a:r>
                <a:r>
                  <a:rPr lang="en-US" dirty="0"/>
                  <a:t>:</a:t>
                </a:r>
                <a:endParaRPr lang="ru-RU" dirty="0"/>
              </a:p>
              <a:p>
                <a:r>
                  <a:rPr lang="en-US" dirty="0" err="1"/>
                  <a:t>P</a:t>
                </a:r>
                <a:r>
                  <a:rPr lang="en-US" baseline="-25000" dirty="0" err="1"/>
                  <a:t>p</a:t>
                </a:r>
                <a:r>
                  <a:rPr lang="en-US" dirty="0"/>
                  <a:t>= </a:t>
                </a:r>
                <a:r>
                  <a:rPr lang="en-US" dirty="0" err="1"/>
                  <a:t>q</a:t>
                </a:r>
                <a:r>
                  <a:rPr lang="en-US" baseline="-25000" dirty="0" err="1"/>
                  <a:t>H</a:t>
                </a:r>
                <a:r>
                  <a:rPr lang="en-US" dirty="0"/>
                  <a:t>*</a:t>
                </a:r>
                <a:r>
                  <a:rPr lang="en-US" dirty="0" err="1"/>
                  <a:t>γ</a:t>
                </a:r>
                <a:r>
                  <a:rPr lang="en-US" baseline="-25000" dirty="0" err="1"/>
                  <a:t>d</a:t>
                </a:r>
                <a:r>
                  <a:rPr lang="en-US" baseline="-25000" dirty="0"/>
                  <a:t> </a:t>
                </a:r>
                <a:r>
                  <a:rPr lang="en-US" dirty="0"/>
                  <a:t>L</a:t>
                </a:r>
                <a:r>
                  <a:rPr lang="en-US" baseline="-25000" dirty="0"/>
                  <a:t>M  		</a:t>
                </a:r>
                <a:r>
                  <a:rPr lang="en-US" dirty="0"/>
                  <a:t>(2)</a:t>
                </a:r>
                <a:endParaRPr lang="ru-RU" dirty="0"/>
              </a:p>
              <a:p>
                <a:r>
                  <a:rPr lang="en-US" dirty="0"/>
                  <a:t>Agar </a:t>
                </a:r>
                <a:r>
                  <a:rPr lang="en-US" dirty="0" err="1"/>
                  <a:t>yuqoridagi</a:t>
                </a:r>
                <a:r>
                  <a:rPr lang="en-US" dirty="0"/>
                  <a:t> </a:t>
                </a:r>
                <a:r>
                  <a:rPr lang="en-US" dirty="0" err="1"/>
                  <a:t>formulalarni</a:t>
                </a:r>
                <a:r>
                  <a:rPr lang="en-US" dirty="0"/>
                  <a:t> </a:t>
                </a:r>
                <a:r>
                  <a:rPr lang="en-US" dirty="0" err="1"/>
                  <a:t>bir</a:t>
                </a:r>
                <a:r>
                  <a:rPr lang="en-US" dirty="0"/>
                  <a:t> </a:t>
                </a:r>
                <a:r>
                  <a:rPr lang="en-US" dirty="0" err="1"/>
                  <a:t>reysni</a:t>
                </a:r>
                <a:r>
                  <a:rPr lang="en-US" dirty="0"/>
                  <a:t> </a:t>
                </a:r>
                <a:r>
                  <a:rPr lang="en-US" dirty="0" err="1"/>
                  <a:t>bajarish</a:t>
                </a:r>
                <a:r>
                  <a:rPr lang="en-US" dirty="0"/>
                  <a:t> </a:t>
                </a:r>
                <a:r>
                  <a:rPr lang="en-US" dirty="0" err="1"/>
                  <a:t>uchun</a:t>
                </a:r>
                <a:r>
                  <a:rPr lang="en-US" dirty="0"/>
                  <a:t> </a:t>
                </a:r>
                <a:r>
                  <a:rPr lang="en-US" dirty="0" err="1"/>
                  <a:t>sarflangan</a:t>
                </a:r>
                <a:r>
                  <a:rPr lang="en-US" dirty="0"/>
                  <a:t> </a:t>
                </a:r>
                <a:r>
                  <a:rPr lang="en-US" dirty="0" err="1"/>
                  <a:t>vaqtga</a:t>
                </a:r>
                <a:r>
                  <a:rPr lang="en-US" dirty="0"/>
                  <a:t> </a:t>
                </a:r>
                <a:r>
                  <a:rPr lang="en-US" dirty="0" err="1"/>
                  <a:t>bo‘lsak</a:t>
                </a:r>
                <a:r>
                  <a:rPr lang="en-US" dirty="0"/>
                  <a:t>, </a:t>
                </a:r>
                <a:r>
                  <a:rPr lang="en-US" dirty="0" err="1"/>
                  <a:t>avtobusning</a:t>
                </a:r>
                <a:r>
                  <a:rPr lang="en-US" dirty="0"/>
                  <a:t> </a:t>
                </a:r>
                <a:r>
                  <a:rPr lang="en-US" dirty="0" err="1"/>
                  <a:t>bir</a:t>
                </a:r>
                <a:r>
                  <a:rPr lang="en-US" dirty="0"/>
                  <a:t> </a:t>
                </a:r>
                <a:r>
                  <a:rPr lang="en-US" dirty="0" err="1"/>
                  <a:t>soat</a:t>
                </a:r>
                <a:r>
                  <a:rPr lang="en-US" dirty="0"/>
                  <a:t> </a:t>
                </a:r>
                <a:r>
                  <a:rPr lang="en-US" dirty="0" err="1"/>
                  <a:t>davomidagi</a:t>
                </a:r>
                <a:r>
                  <a:rPr lang="en-US" dirty="0"/>
                  <a:t> </a:t>
                </a:r>
                <a:r>
                  <a:rPr lang="en-US" dirty="0" err="1"/>
                  <a:t>yo‘lovchi</a:t>
                </a:r>
                <a:r>
                  <a:rPr lang="en-US" dirty="0"/>
                  <a:t> </a:t>
                </a:r>
                <a:r>
                  <a:rPr lang="en-US" dirty="0" err="1"/>
                  <a:t>va</a:t>
                </a:r>
                <a:r>
                  <a:rPr lang="en-US" dirty="0"/>
                  <a:t> </a:t>
                </a:r>
                <a:r>
                  <a:rPr lang="en-US" dirty="0" err="1"/>
                  <a:t>yo‘lovchi-kilometrlarda</a:t>
                </a:r>
                <a:r>
                  <a:rPr lang="en-US" dirty="0"/>
                  <a:t> </a:t>
                </a:r>
                <a:r>
                  <a:rPr lang="en-US" dirty="0" err="1"/>
                  <a:t>o‘lchanuvchi</a:t>
                </a:r>
                <a:r>
                  <a:rPr lang="en-US" dirty="0"/>
                  <a:t> </a:t>
                </a:r>
                <a:r>
                  <a:rPr lang="en-US" dirty="0" err="1"/>
                  <a:t>ish</a:t>
                </a:r>
                <a:r>
                  <a:rPr lang="en-US" dirty="0"/>
                  <a:t> </a:t>
                </a:r>
                <a:r>
                  <a:rPr lang="en-US" dirty="0" err="1"/>
                  <a:t>unumini</a:t>
                </a:r>
                <a:r>
                  <a:rPr lang="en-US" dirty="0"/>
                  <a:t> </a:t>
                </a:r>
                <a:r>
                  <a:rPr lang="en-US" dirty="0" err="1"/>
                  <a:t>aniqlaymiz</a:t>
                </a:r>
                <a:r>
                  <a:rPr lang="en-US" dirty="0"/>
                  <a:t>:</a:t>
                </a:r>
                <a:endParaRPr lang="ru-RU" dirty="0"/>
              </a:p>
              <a:p>
                <a:r>
                  <a:rPr lang="en-US" dirty="0"/>
                  <a:t>W</a:t>
                </a:r>
                <a:r>
                  <a:rPr lang="en-US" baseline="-25000" dirty="0"/>
                  <a:t>Q</a:t>
                </a:r>
                <a:r>
                  <a:rPr lang="en-US" dirty="0"/>
                  <a:t> = </a:t>
                </a:r>
                <a14:m>
                  <m:oMath xmlns:m="http://schemas.openxmlformats.org/officeDocument/2006/math">
                    <m:f>
                      <m:fPr>
                        <m:ctrlPr>
                          <a:rPr lang="ru-RU" i="1"/>
                        </m:ctrlPr>
                      </m:fPr>
                      <m:num>
                        <m:sSub>
                          <m:sSubPr>
                            <m:ctrlPr>
                              <a:rPr lang="ru-RU" i="1"/>
                            </m:ctrlPr>
                          </m:sSubPr>
                          <m:e>
                            <m:r>
                              <a:rPr lang="en-US" i="1"/>
                              <m:t>𝑞</m:t>
                            </m:r>
                          </m:e>
                          <m:sub>
                            <m:r>
                              <a:rPr lang="en-US" i="1"/>
                              <m:t>𝐻</m:t>
                            </m:r>
                          </m:sub>
                        </m:sSub>
                        <m:sSub>
                          <m:sSubPr>
                            <m:ctrlPr>
                              <a:rPr lang="ru-RU" i="1"/>
                            </m:ctrlPr>
                          </m:sSubPr>
                          <m:e>
                            <m:r>
                              <a:rPr lang="en-US" i="1"/>
                              <m:t>𝛾</m:t>
                            </m:r>
                          </m:e>
                          <m:sub>
                            <m:r>
                              <a:rPr lang="en-US" i="1"/>
                              <m:t>𝑠𝑡</m:t>
                            </m:r>
                          </m:sub>
                        </m:sSub>
                        <m:sSub>
                          <m:sSubPr>
                            <m:ctrlPr>
                              <a:rPr lang="ru-RU" i="1"/>
                            </m:ctrlPr>
                          </m:sSubPr>
                          <m:e>
                            <m:r>
                              <a:rPr lang="en-US" i="1"/>
                              <m:t>ŋ</m:t>
                            </m:r>
                          </m:e>
                          <m:sub>
                            <m:r>
                              <a:rPr lang="en-US" i="1"/>
                              <m:t>𝑎𝑙𝑚</m:t>
                            </m:r>
                          </m:sub>
                        </m:sSub>
                      </m:num>
                      <m:den>
                        <m:f>
                          <m:fPr>
                            <m:ctrlPr>
                              <a:rPr lang="ru-RU" i="1"/>
                            </m:ctrlPr>
                          </m:fPr>
                          <m:num>
                            <m:sSub>
                              <m:sSubPr>
                                <m:ctrlPr>
                                  <a:rPr lang="ru-RU" i="1"/>
                                </m:ctrlPr>
                              </m:sSubPr>
                              <m:e>
                                <m:r>
                                  <a:rPr lang="en-US" i="1"/>
                                  <m:t>𝐿</m:t>
                                </m:r>
                              </m:e>
                              <m:sub>
                                <m:r>
                                  <a:rPr lang="en-US" i="1"/>
                                  <m:t>𝑀</m:t>
                                </m:r>
                              </m:sub>
                            </m:sSub>
                          </m:num>
                          <m:den>
                            <m:sSub>
                              <m:sSubPr>
                                <m:ctrlPr>
                                  <a:rPr lang="ru-RU" i="1"/>
                                </m:ctrlPr>
                              </m:sSubPr>
                              <m:e>
                                <m:r>
                                  <a:rPr lang="en-US" i="1"/>
                                  <m:t>𝑉</m:t>
                                </m:r>
                              </m:e>
                              <m:sub>
                                <m:r>
                                  <a:rPr lang="en-US" i="1"/>
                                  <m:t>𝑇</m:t>
                                </m:r>
                              </m:sub>
                            </m:sSub>
                          </m:den>
                        </m:f>
                        <m:r>
                          <a:rPr lang="en-US" i="1"/>
                          <m:t>+</m:t>
                        </m:r>
                        <m:sSub>
                          <m:sSubPr>
                            <m:ctrlPr>
                              <a:rPr lang="ru-RU" i="1"/>
                            </m:ctrlPr>
                          </m:sSubPr>
                          <m:e>
                            <m:r>
                              <a:rPr lang="en-US" i="1"/>
                              <m:t>𝑡</m:t>
                            </m:r>
                          </m:e>
                          <m:sub>
                            <m:r>
                              <a:rPr lang="en-US" i="1"/>
                              <m:t>𝑚</m:t>
                            </m:r>
                            <m:r>
                              <a:rPr lang="en-US" i="1"/>
                              <m:t>.</m:t>
                            </m:r>
                            <m:r>
                              <a:rPr lang="en-US" i="1"/>
                              <m:t>𝑖</m:t>
                            </m:r>
                            <m:r>
                              <a:rPr lang="en-US" i="1"/>
                              <m:t>.</m:t>
                            </m:r>
                            <m:r>
                              <a:rPr lang="en-US" i="1"/>
                              <m:t>𝑡</m:t>
                            </m:r>
                            <m:r>
                              <a:rPr lang="en-US" i="1"/>
                              <m:t>.</m:t>
                            </m:r>
                          </m:sub>
                        </m:sSub>
                      </m:den>
                    </m:f>
                  </m:oMath>
                </a14:m>
                <a:r>
                  <a:rPr lang="en-US" dirty="0"/>
                  <a:t> , pass/</a:t>
                </a:r>
                <a:r>
                  <a:rPr lang="en-US" dirty="0" err="1"/>
                  <a:t>soat</a:t>
                </a:r>
                <a:r>
                  <a:rPr lang="en-US" dirty="0"/>
                  <a:t>  (3)</a:t>
                </a:r>
                <a:endParaRPr lang="ru-RU" dirty="0"/>
              </a:p>
              <a:p>
                <a:r>
                  <a:rPr lang="en-US" dirty="0"/>
                  <a:t> </a:t>
                </a:r>
                <a:endParaRPr lang="ru-RU" dirty="0"/>
              </a:p>
              <a:p>
                <a:r>
                  <a:rPr lang="en-US" dirty="0"/>
                  <a:t>W</a:t>
                </a:r>
                <a:r>
                  <a:rPr lang="en-US" baseline="-25000" dirty="0"/>
                  <a:t>Q</a:t>
                </a:r>
                <a:r>
                  <a:rPr lang="en-US" dirty="0"/>
                  <a:t> = </a:t>
                </a:r>
                <a14:m>
                  <m:oMath xmlns:m="http://schemas.openxmlformats.org/officeDocument/2006/math">
                    <m:f>
                      <m:fPr>
                        <m:ctrlPr>
                          <a:rPr lang="ru-RU" i="1"/>
                        </m:ctrlPr>
                      </m:fPr>
                      <m:num>
                        <m:sSub>
                          <m:sSubPr>
                            <m:ctrlPr>
                              <a:rPr lang="ru-RU" i="1"/>
                            </m:ctrlPr>
                          </m:sSubPr>
                          <m:e>
                            <m:r>
                              <a:rPr lang="en-US" i="1"/>
                              <m:t>𝑞</m:t>
                            </m:r>
                          </m:e>
                          <m:sub>
                            <m:r>
                              <a:rPr lang="en-US" i="1"/>
                              <m:t>𝐻</m:t>
                            </m:r>
                          </m:sub>
                        </m:sSub>
                        <m:sSub>
                          <m:sSubPr>
                            <m:ctrlPr>
                              <a:rPr lang="ru-RU" i="1"/>
                            </m:ctrlPr>
                          </m:sSubPr>
                          <m:e>
                            <m:r>
                              <a:rPr lang="en-US" i="1"/>
                              <m:t>𝛾</m:t>
                            </m:r>
                          </m:e>
                          <m:sub>
                            <m:r>
                              <a:rPr lang="en-US" i="1"/>
                              <m:t>𝑠𝑡</m:t>
                            </m:r>
                          </m:sub>
                        </m:sSub>
                        <m:sSub>
                          <m:sSubPr>
                            <m:ctrlPr>
                              <a:rPr lang="ru-RU" i="1"/>
                            </m:ctrlPr>
                          </m:sSubPr>
                          <m:e>
                            <m:r>
                              <a:rPr lang="en-US" i="1"/>
                              <m:t>ŋ</m:t>
                            </m:r>
                          </m:e>
                          <m:sub>
                            <m:r>
                              <a:rPr lang="en-US" i="1"/>
                              <m:t>𝑎𝑙𝑚</m:t>
                            </m:r>
                          </m:sub>
                        </m:sSub>
                      </m:num>
                      <m:den>
                        <m:f>
                          <m:fPr>
                            <m:ctrlPr>
                              <a:rPr lang="ru-RU" i="1"/>
                            </m:ctrlPr>
                          </m:fPr>
                          <m:num>
                            <m:sSub>
                              <m:sSubPr>
                                <m:ctrlPr>
                                  <a:rPr lang="ru-RU" i="1"/>
                                </m:ctrlPr>
                              </m:sSubPr>
                              <m:e>
                                <m:r>
                                  <a:rPr lang="en-US" i="1"/>
                                  <m:t>𝐿</m:t>
                                </m:r>
                              </m:e>
                              <m:sub>
                                <m:r>
                                  <a:rPr lang="en-US" i="1"/>
                                  <m:t>𝑀</m:t>
                                </m:r>
                              </m:sub>
                            </m:sSub>
                          </m:num>
                          <m:den>
                            <m:sSub>
                              <m:sSubPr>
                                <m:ctrlPr>
                                  <a:rPr lang="ru-RU" i="1"/>
                                </m:ctrlPr>
                              </m:sSubPr>
                              <m:e>
                                <m:r>
                                  <a:rPr lang="en-US" i="1"/>
                                  <m:t>𝑉</m:t>
                                </m:r>
                              </m:e>
                              <m:sub>
                                <m:r>
                                  <a:rPr lang="en-US" i="1"/>
                                  <m:t>𝑇</m:t>
                                </m:r>
                              </m:sub>
                            </m:sSub>
                          </m:den>
                        </m:f>
                        <m:r>
                          <a:rPr lang="en-US" i="1"/>
                          <m:t>+</m:t>
                        </m:r>
                        <m:f>
                          <m:fPr>
                            <m:ctrlPr>
                              <a:rPr lang="ru-RU" i="1"/>
                            </m:ctrlPr>
                          </m:fPr>
                          <m:num>
                            <m:sSub>
                              <m:sSubPr>
                                <m:ctrlPr>
                                  <a:rPr lang="ru-RU" i="1"/>
                                </m:ctrlPr>
                              </m:sSubPr>
                              <m:e>
                                <m:r>
                                  <a:rPr lang="en-US" i="1"/>
                                  <m:t>𝑡</m:t>
                                </m:r>
                              </m:e>
                              <m:sub>
                                <m:r>
                                  <a:rPr lang="en-US" i="1"/>
                                  <m:t>𝑚</m:t>
                                </m:r>
                                <m:r>
                                  <a:rPr lang="en-US" i="1"/>
                                  <m:t>.</m:t>
                                </m:r>
                                <m:r>
                                  <a:rPr lang="en-US" i="1"/>
                                  <m:t>𝑖</m:t>
                                </m:r>
                                <m:r>
                                  <a:rPr lang="en-US" i="1"/>
                                  <m:t>.</m:t>
                                </m:r>
                                <m:r>
                                  <a:rPr lang="en-US" i="1"/>
                                  <m:t>𝑡</m:t>
                                </m:r>
                                <m:r>
                                  <a:rPr lang="en-US" i="1"/>
                                  <m:t>.</m:t>
                                </m:r>
                              </m:sub>
                            </m:sSub>
                          </m:num>
                          <m:den>
                            <m:sSub>
                              <m:sSubPr>
                                <m:ctrlPr>
                                  <a:rPr lang="ru-RU" i="1"/>
                                </m:ctrlPr>
                              </m:sSubPr>
                              <m:e>
                                <m:r>
                                  <a:rPr lang="en-US" i="1"/>
                                  <m:t>𝐿</m:t>
                                </m:r>
                              </m:e>
                              <m:sub>
                                <m:r>
                                  <a:rPr lang="en-US" i="1"/>
                                  <m:t>𝑀</m:t>
                                </m:r>
                              </m:sub>
                            </m:sSub>
                          </m:den>
                        </m:f>
                      </m:den>
                    </m:f>
                  </m:oMath>
                </a14:m>
                <a:r>
                  <a:rPr lang="en-US" dirty="0"/>
                  <a:t> , pass-km/</a:t>
                </a:r>
                <a:r>
                  <a:rPr lang="en-US" dirty="0" err="1"/>
                  <a:t>soat</a:t>
                </a:r>
                <a:r>
                  <a:rPr lang="en-US" dirty="0"/>
                  <a:t>  (4)</a:t>
                </a:r>
                <a:endParaRPr lang="ru-RU" dirty="0"/>
              </a:p>
            </p:txBody>
          </p:sp>
        </mc:Choice>
        <mc:Fallback>
          <p:sp>
            <p:nvSpPr>
              <p:cNvPr id="2" name="Прямоугольник 1"/>
              <p:cNvSpPr>
                <a:spLocks noRot="1" noChangeAspect="1" noMove="1" noResize="1" noEditPoints="1" noAdjustHandles="1" noChangeArrowheads="1" noChangeShapeType="1" noTextEdit="1"/>
              </p:cNvSpPr>
              <p:nvPr/>
            </p:nvSpPr>
            <p:spPr>
              <a:xfrm>
                <a:off x="565265" y="181966"/>
                <a:ext cx="10981426" cy="3953133"/>
              </a:xfrm>
              <a:prstGeom prst="rect">
                <a:avLst/>
              </a:prstGeom>
              <a:blipFill rotWithShape="1">
                <a:blip r:embed="rId4"/>
                <a:stretch>
                  <a:fillRect l="-500" t="-772"/>
                </a:stretch>
              </a:blipFill>
            </p:spPr>
            <p:txBody>
              <a:bodyPr/>
              <a:lstStyle/>
              <a:p>
                <a:r>
                  <a:rPr lang="ru-RU">
                    <a:noFill/>
                  </a:rPr>
                  <a:t> </a:t>
                </a:r>
              </a:p>
            </p:txBody>
          </p:sp>
        </mc:Fallback>
      </mc:AlternateContent>
    </p:spTree>
    <p:extLst>
      <p:ext uri="{BB962C8B-B14F-4D97-AF65-F5344CB8AC3E}">
        <p14:creationId xmlns:p14="http://schemas.microsoft.com/office/powerpoint/2010/main" val="23841320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
        <p:nvSpPr>
          <p:cNvPr id="4" name="Прямоугольник 3"/>
          <p:cNvSpPr/>
          <p:nvPr/>
        </p:nvSpPr>
        <p:spPr>
          <a:xfrm>
            <a:off x="658482" y="474822"/>
            <a:ext cx="10771517" cy="6001643"/>
          </a:xfrm>
          <a:prstGeom prst="rect">
            <a:avLst/>
          </a:prstGeom>
        </p:spPr>
        <p:txBody>
          <a:bodyPr wrap="square">
            <a:spAutoFit/>
          </a:bodyPr>
          <a:lstStyle/>
          <a:p>
            <a:r>
              <a:rPr lang="en-US" sz="2400" dirty="0" err="1"/>
              <a:t>Avtobuslarning</a:t>
            </a:r>
            <a:r>
              <a:rPr lang="en-US" sz="2400" dirty="0"/>
              <a:t> </a:t>
            </a:r>
            <a:r>
              <a:rPr lang="en-US" sz="2400" dirty="0" err="1"/>
              <a:t>yo‘lovchilar</a:t>
            </a:r>
            <a:r>
              <a:rPr lang="en-US" sz="2400" dirty="0"/>
              <a:t> </a:t>
            </a:r>
            <a:r>
              <a:rPr lang="en-US" sz="2400" dirty="0" err="1"/>
              <a:t>sig‘imi</a:t>
            </a:r>
            <a:r>
              <a:rPr lang="en-US" sz="2400" dirty="0"/>
              <a:t> </a:t>
            </a:r>
            <a:r>
              <a:rPr lang="en-US" sz="2400" dirty="0" err="1"/>
              <a:t>har</a:t>
            </a:r>
            <a:r>
              <a:rPr lang="en-US" sz="2400" dirty="0"/>
              <a:t> </a:t>
            </a:r>
            <a:r>
              <a:rPr lang="en-US" sz="2400" dirty="0" err="1"/>
              <a:t>xilligini</a:t>
            </a:r>
            <a:r>
              <a:rPr lang="en-US" sz="2400" dirty="0"/>
              <a:t> </a:t>
            </a:r>
            <a:r>
              <a:rPr lang="en-US" sz="2400" dirty="0" err="1"/>
              <a:t>hisobga</a:t>
            </a:r>
            <a:r>
              <a:rPr lang="en-US" sz="2400" dirty="0"/>
              <a:t> </a:t>
            </a:r>
            <a:r>
              <a:rPr lang="en-US" sz="2400" dirty="0" err="1"/>
              <a:t>olib</a:t>
            </a:r>
            <a:r>
              <a:rPr lang="en-US" sz="2400" dirty="0"/>
              <a:t>, </a:t>
            </a:r>
            <a:r>
              <a:rPr lang="en-US" sz="2400" dirty="0" err="1"/>
              <a:t>ulardan</a:t>
            </a:r>
            <a:r>
              <a:rPr lang="en-US" sz="2400" dirty="0"/>
              <a:t> </a:t>
            </a:r>
            <a:r>
              <a:rPr lang="en-US" sz="2400" dirty="0" err="1"/>
              <a:t>qanday</a:t>
            </a:r>
            <a:r>
              <a:rPr lang="en-US" sz="2400" dirty="0"/>
              <a:t> </a:t>
            </a:r>
            <a:r>
              <a:rPr lang="en-US" sz="2400" dirty="0" err="1"/>
              <a:t>foydalanilayotganligini</a:t>
            </a:r>
            <a:r>
              <a:rPr lang="en-US" sz="2400" dirty="0"/>
              <a:t> </a:t>
            </a:r>
            <a:r>
              <a:rPr lang="en-US" sz="2400" dirty="0" err="1"/>
              <a:t>taqqoslashlik</a:t>
            </a:r>
            <a:r>
              <a:rPr lang="en-US" sz="2400" dirty="0"/>
              <a:t> </a:t>
            </a:r>
            <a:r>
              <a:rPr lang="en-US" sz="2400" dirty="0" err="1"/>
              <a:t>uchun</a:t>
            </a:r>
            <a:r>
              <a:rPr lang="en-US" sz="2400" dirty="0"/>
              <a:t> </a:t>
            </a:r>
            <a:r>
              <a:rPr lang="en-US" sz="2400" dirty="0" err="1"/>
              <a:t>amaliyotda</a:t>
            </a:r>
            <a:r>
              <a:rPr lang="en-US" sz="2400" dirty="0"/>
              <a:t> </a:t>
            </a:r>
            <a:r>
              <a:rPr lang="en-US" sz="2400" dirty="0" err="1"/>
              <a:t>har</a:t>
            </a:r>
            <a:r>
              <a:rPr lang="en-US" sz="2400" dirty="0"/>
              <a:t> </a:t>
            </a:r>
            <a:r>
              <a:rPr lang="en-US" sz="2400" dirty="0" err="1"/>
              <a:t>bir</a:t>
            </a:r>
            <a:r>
              <a:rPr lang="en-US" sz="2400" dirty="0"/>
              <a:t> </a:t>
            </a:r>
            <a:r>
              <a:rPr lang="en-US" sz="2400" dirty="0" err="1"/>
              <a:t>yo‘lovchi-o‘rindiqqa</a:t>
            </a:r>
            <a:r>
              <a:rPr lang="en-US" sz="2400" dirty="0"/>
              <a:t> </a:t>
            </a:r>
            <a:r>
              <a:rPr lang="en-US" sz="2400" dirty="0" err="1"/>
              <a:t>to‘g‘ri</a:t>
            </a:r>
            <a:r>
              <a:rPr lang="en-US" sz="2400" dirty="0"/>
              <a:t> </a:t>
            </a:r>
            <a:r>
              <a:rPr lang="en-US" sz="2400" dirty="0" err="1"/>
              <a:t>keluvchi</a:t>
            </a:r>
            <a:r>
              <a:rPr lang="en-US" sz="2400" dirty="0"/>
              <a:t> </a:t>
            </a:r>
            <a:r>
              <a:rPr lang="en-US" sz="2400" dirty="0" err="1"/>
              <a:t>ish</a:t>
            </a:r>
            <a:r>
              <a:rPr lang="en-US" sz="2400" dirty="0"/>
              <a:t> </a:t>
            </a:r>
            <a:r>
              <a:rPr lang="en-US" sz="2400" dirty="0" err="1"/>
              <a:t>unumi</a:t>
            </a:r>
            <a:r>
              <a:rPr lang="en-US" sz="2400" dirty="0"/>
              <a:t> </a:t>
            </a:r>
            <a:r>
              <a:rPr lang="en-US" sz="2400" dirty="0" err="1"/>
              <a:t>ko‘rsatkichidan</a:t>
            </a:r>
            <a:r>
              <a:rPr lang="en-US" sz="2400" dirty="0"/>
              <a:t> </a:t>
            </a:r>
            <a:r>
              <a:rPr lang="en-US" sz="2400" dirty="0" err="1"/>
              <a:t>foydalaniladi</a:t>
            </a:r>
            <a:r>
              <a:rPr lang="en-US" sz="2400" dirty="0"/>
              <a:t>. </a:t>
            </a:r>
            <a:r>
              <a:rPr lang="en-US" sz="2400" dirty="0" err="1"/>
              <a:t>Buning</a:t>
            </a:r>
            <a:r>
              <a:rPr lang="en-US" sz="2400" dirty="0"/>
              <a:t> </a:t>
            </a:r>
            <a:r>
              <a:rPr lang="en-US" sz="2400" dirty="0" err="1"/>
              <a:t>uchun</a:t>
            </a:r>
            <a:r>
              <a:rPr lang="en-US" sz="2400" dirty="0"/>
              <a:t> </a:t>
            </a:r>
            <a:r>
              <a:rPr lang="en-US" sz="2400" dirty="0" err="1"/>
              <a:t>avtobusning</a:t>
            </a:r>
            <a:r>
              <a:rPr lang="en-US" sz="2400" dirty="0"/>
              <a:t> </a:t>
            </a:r>
            <a:r>
              <a:rPr lang="en-US" sz="2400" dirty="0" err="1"/>
              <a:t>bir</a:t>
            </a:r>
            <a:r>
              <a:rPr lang="en-US" sz="2400" dirty="0"/>
              <a:t> </a:t>
            </a:r>
            <a:r>
              <a:rPr lang="en-US" sz="2400" dirty="0" err="1"/>
              <a:t>soatli</a:t>
            </a:r>
            <a:r>
              <a:rPr lang="en-US" sz="2400" dirty="0"/>
              <a:t> </a:t>
            </a:r>
            <a:r>
              <a:rPr lang="en-US" sz="2400" dirty="0" err="1"/>
              <a:t>ish</a:t>
            </a:r>
            <a:r>
              <a:rPr lang="en-US" sz="2400" dirty="0"/>
              <a:t> </a:t>
            </a:r>
            <a:r>
              <a:rPr lang="en-US" sz="2400" dirty="0" err="1"/>
              <a:t>unumi</a:t>
            </a:r>
            <a:r>
              <a:rPr lang="en-US" sz="2400" dirty="0"/>
              <a:t> </a:t>
            </a:r>
            <a:r>
              <a:rPr lang="en-US" sz="2400" dirty="0" err="1"/>
              <a:t>ko‘rsatkichini</a:t>
            </a:r>
            <a:r>
              <a:rPr lang="en-US" sz="2400" dirty="0"/>
              <a:t> </a:t>
            </a:r>
            <a:r>
              <a:rPr lang="en-US" sz="2400" dirty="0" err="1"/>
              <a:t>uning</a:t>
            </a:r>
            <a:r>
              <a:rPr lang="en-US" sz="2400" dirty="0"/>
              <a:t> nominal </a:t>
            </a:r>
            <a:r>
              <a:rPr lang="en-US" sz="2400" dirty="0" err="1"/>
              <a:t>sig‘imi</a:t>
            </a:r>
            <a:r>
              <a:rPr lang="en-US" sz="2400" dirty="0"/>
              <a:t> (</a:t>
            </a:r>
            <a:r>
              <a:rPr lang="en-US" sz="2400" dirty="0" err="1"/>
              <a:t>q</a:t>
            </a:r>
            <a:r>
              <a:rPr lang="en-US" sz="2400" baseline="-25000" dirty="0" err="1"/>
              <a:t>H</a:t>
            </a:r>
            <a:r>
              <a:rPr lang="en-US" sz="2400" dirty="0"/>
              <a:t>)</a:t>
            </a:r>
            <a:r>
              <a:rPr lang="en-US" sz="2400" dirty="0" err="1"/>
              <a:t>ga</a:t>
            </a:r>
            <a:r>
              <a:rPr lang="en-US" sz="2400" dirty="0"/>
              <a:t> </a:t>
            </a:r>
            <a:r>
              <a:rPr lang="en-US" sz="2400" dirty="0" err="1"/>
              <a:t>bo‘lish</a:t>
            </a:r>
            <a:r>
              <a:rPr lang="en-US" sz="2400" dirty="0"/>
              <a:t> </a:t>
            </a:r>
            <a:r>
              <a:rPr lang="en-US" sz="2400" dirty="0" err="1"/>
              <a:t>lozim</a:t>
            </a:r>
            <a:r>
              <a:rPr lang="en-US" sz="2400" dirty="0"/>
              <a:t>.</a:t>
            </a:r>
            <a:endParaRPr lang="ru-RU" sz="2400" dirty="0"/>
          </a:p>
          <a:p>
            <a:r>
              <a:rPr lang="en-US" sz="2400" dirty="0"/>
              <a:t>Transport </a:t>
            </a:r>
            <a:r>
              <a:rPr lang="en-US" sz="2400" dirty="0" err="1"/>
              <a:t>jarayonidagi</a:t>
            </a:r>
            <a:r>
              <a:rPr lang="en-US" sz="2400" dirty="0"/>
              <a:t> </a:t>
            </a:r>
            <a:r>
              <a:rPr lang="en-US" sz="2400" dirty="0" err="1"/>
              <a:t>avtobuslar</a:t>
            </a:r>
            <a:r>
              <a:rPr lang="en-US" sz="2400" dirty="0"/>
              <a:t> </a:t>
            </a:r>
            <a:r>
              <a:rPr lang="en-US" sz="2400" dirty="0" err="1"/>
              <a:t>ish</a:t>
            </a:r>
            <a:r>
              <a:rPr lang="en-US" sz="2400" dirty="0"/>
              <a:t> </a:t>
            </a:r>
            <a:r>
              <a:rPr lang="en-US" sz="2400" dirty="0" err="1"/>
              <a:t>unumining</a:t>
            </a:r>
            <a:r>
              <a:rPr lang="en-US" sz="2400" dirty="0"/>
              <a:t> </a:t>
            </a:r>
            <a:r>
              <a:rPr lang="en-US" sz="2400" dirty="0" err="1"/>
              <a:t>ekspluatatsion</a:t>
            </a:r>
            <a:r>
              <a:rPr lang="en-US" sz="2400" dirty="0"/>
              <a:t> </a:t>
            </a:r>
            <a:r>
              <a:rPr lang="en-US" sz="2400" dirty="0" err="1"/>
              <a:t>omillar</a:t>
            </a:r>
            <a:r>
              <a:rPr lang="en-US" sz="2400" dirty="0"/>
              <a:t> </a:t>
            </a:r>
            <a:r>
              <a:rPr lang="en-US" sz="2400" dirty="0" err="1"/>
              <a:t>bilan</a:t>
            </a:r>
            <a:r>
              <a:rPr lang="en-US" sz="2400" dirty="0"/>
              <a:t> </a:t>
            </a:r>
            <a:r>
              <a:rPr lang="en-US" sz="2400" dirty="0" err="1"/>
              <a:t>bog‘liqligi</a:t>
            </a:r>
            <a:r>
              <a:rPr lang="en-US" sz="2400" dirty="0"/>
              <a:t> </a:t>
            </a:r>
            <a:r>
              <a:rPr lang="en-US" sz="2400" dirty="0" err="1"/>
              <a:t>tahlil</a:t>
            </a:r>
            <a:r>
              <a:rPr lang="en-US" sz="2400" dirty="0"/>
              <a:t> </a:t>
            </a:r>
            <a:r>
              <a:rPr lang="en-US" sz="2400" dirty="0" err="1"/>
              <a:t>qilinganda</a:t>
            </a:r>
            <a:r>
              <a:rPr lang="en-US" sz="2400" dirty="0"/>
              <a:t> </a:t>
            </a:r>
            <a:r>
              <a:rPr lang="en-US" sz="2400" dirty="0" err="1"/>
              <a:t>ularning</a:t>
            </a:r>
            <a:r>
              <a:rPr lang="en-US" sz="2400" dirty="0"/>
              <a:t> yuk </a:t>
            </a:r>
            <a:r>
              <a:rPr lang="en-US" sz="2400" dirty="0" err="1"/>
              <a:t>avtomobillaridagi</a:t>
            </a:r>
            <a:r>
              <a:rPr lang="en-US" sz="2400" dirty="0"/>
              <a:t> </a:t>
            </a:r>
            <a:r>
              <a:rPr lang="en-US" sz="2400" dirty="0" err="1"/>
              <a:t>qonuniyatlar</a:t>
            </a:r>
            <a:r>
              <a:rPr lang="en-US" sz="2400" dirty="0"/>
              <a:t> </a:t>
            </a:r>
            <a:r>
              <a:rPr lang="en-US" sz="2400" dirty="0" err="1"/>
              <a:t>bilan</a:t>
            </a:r>
            <a:r>
              <a:rPr lang="en-US" sz="2400" dirty="0"/>
              <a:t> </a:t>
            </a:r>
            <a:r>
              <a:rPr lang="en-US" sz="2400" dirty="0" err="1"/>
              <a:t>bir</a:t>
            </a:r>
            <a:r>
              <a:rPr lang="en-US" sz="2400" dirty="0"/>
              <a:t> </a:t>
            </a:r>
            <a:r>
              <a:rPr lang="en-US" sz="2400" dirty="0" err="1"/>
              <a:t>xilligi</a:t>
            </a:r>
            <a:r>
              <a:rPr lang="en-US" sz="2400" dirty="0"/>
              <a:t> </a:t>
            </a:r>
            <a:r>
              <a:rPr lang="en-US" sz="2400" dirty="0" err="1"/>
              <a:t>yaqqol</a:t>
            </a:r>
            <a:r>
              <a:rPr lang="en-US" sz="2400" dirty="0"/>
              <a:t> </a:t>
            </a:r>
            <a:r>
              <a:rPr lang="en-US" sz="2400" dirty="0" err="1"/>
              <a:t>ko‘rinadi</a:t>
            </a:r>
            <a:r>
              <a:rPr lang="en-US" sz="2400" dirty="0"/>
              <a:t>.</a:t>
            </a:r>
            <a:endParaRPr lang="ru-RU" sz="2400" dirty="0"/>
          </a:p>
          <a:p>
            <a:r>
              <a:rPr lang="en-US" sz="2400" dirty="0" err="1"/>
              <a:t>Yengil</a:t>
            </a:r>
            <a:r>
              <a:rPr lang="en-US" sz="2400" dirty="0"/>
              <a:t> </a:t>
            </a:r>
            <a:r>
              <a:rPr lang="en-US" sz="2400" dirty="0" err="1"/>
              <a:t>taksi-avtomobillarning</a:t>
            </a:r>
            <a:r>
              <a:rPr lang="en-US" sz="2400" dirty="0"/>
              <a:t> </a:t>
            </a:r>
            <a:r>
              <a:rPr lang="en-US" sz="2400" dirty="0" err="1"/>
              <a:t>ish</a:t>
            </a:r>
            <a:r>
              <a:rPr lang="en-US" sz="2400" dirty="0"/>
              <a:t> </a:t>
            </a:r>
            <a:r>
              <a:rPr lang="en-US" sz="2400" dirty="0" err="1"/>
              <a:t>unumi</a:t>
            </a:r>
            <a:r>
              <a:rPr lang="en-US" sz="2400" dirty="0"/>
              <a:t> </a:t>
            </a:r>
            <a:r>
              <a:rPr lang="en-US" sz="2400" dirty="0" err="1"/>
              <a:t>vaqt</a:t>
            </a:r>
            <a:r>
              <a:rPr lang="en-US" sz="2400" dirty="0"/>
              <a:t> </a:t>
            </a:r>
            <a:r>
              <a:rPr lang="en-US" sz="2400" dirty="0" err="1"/>
              <a:t>birligida</a:t>
            </a:r>
            <a:r>
              <a:rPr lang="en-US" sz="2400" dirty="0"/>
              <a:t> </a:t>
            </a:r>
            <a:r>
              <a:rPr lang="en-US" sz="2400" dirty="0" err="1"/>
              <a:t>ular</a:t>
            </a:r>
            <a:r>
              <a:rPr lang="en-US" sz="2400" dirty="0"/>
              <a:t> </a:t>
            </a:r>
            <a:r>
              <a:rPr lang="en-US" sz="2400" dirty="0" err="1"/>
              <a:t>tomonidan</a:t>
            </a:r>
            <a:r>
              <a:rPr lang="en-US" sz="2400" dirty="0"/>
              <a:t> </a:t>
            </a:r>
            <a:r>
              <a:rPr lang="en-US" sz="2400" dirty="0" err="1"/>
              <a:t>bajarilgan</a:t>
            </a:r>
            <a:r>
              <a:rPr lang="en-US" sz="2400" dirty="0"/>
              <a:t> </a:t>
            </a:r>
            <a:r>
              <a:rPr lang="en-US" sz="2400" dirty="0" err="1"/>
              <a:t>haq</a:t>
            </a:r>
            <a:r>
              <a:rPr lang="en-US" sz="2400" dirty="0"/>
              <a:t> </a:t>
            </a:r>
            <a:r>
              <a:rPr lang="en-US" sz="2400" dirty="0" err="1"/>
              <a:t>to‘lanuvchi</a:t>
            </a:r>
            <a:r>
              <a:rPr lang="en-US" sz="2400" dirty="0"/>
              <a:t> </a:t>
            </a:r>
            <a:r>
              <a:rPr lang="en-US" sz="2400" dirty="0" err="1"/>
              <a:t>masofa</a:t>
            </a:r>
            <a:r>
              <a:rPr lang="en-US" sz="2400" dirty="0"/>
              <a:t> </a:t>
            </a:r>
            <a:r>
              <a:rPr lang="en-US" sz="2400" dirty="0" err="1"/>
              <a:t>bilangina</a:t>
            </a:r>
            <a:r>
              <a:rPr lang="en-US" sz="2400" dirty="0"/>
              <a:t> </a:t>
            </a:r>
            <a:r>
              <a:rPr lang="en-US" sz="2400" dirty="0" err="1"/>
              <a:t>o‘lchanadi</a:t>
            </a:r>
            <a:r>
              <a:rPr lang="en-US" sz="2400" dirty="0"/>
              <a:t>. </a:t>
            </a:r>
            <a:r>
              <a:rPr lang="en-US" sz="2400" dirty="0" err="1"/>
              <a:t>Bir</a:t>
            </a:r>
            <a:r>
              <a:rPr lang="en-US" sz="2400" dirty="0"/>
              <a:t> </a:t>
            </a:r>
            <a:r>
              <a:rPr lang="en-US" sz="2400" dirty="0" err="1"/>
              <a:t>yengil</a:t>
            </a:r>
            <a:r>
              <a:rPr lang="en-US" sz="2400" dirty="0"/>
              <a:t> </a:t>
            </a:r>
            <a:r>
              <a:rPr lang="en-US" sz="2400" dirty="0" err="1"/>
              <a:t>taksi-avtomobilning</a:t>
            </a:r>
            <a:r>
              <a:rPr lang="en-US" sz="2400" dirty="0"/>
              <a:t> </a:t>
            </a:r>
            <a:r>
              <a:rPr lang="en-US" sz="2400" dirty="0" err="1"/>
              <a:t>bir</a:t>
            </a:r>
            <a:r>
              <a:rPr lang="en-US" sz="2400" dirty="0"/>
              <a:t> </a:t>
            </a:r>
            <a:r>
              <a:rPr lang="en-US" sz="2400" dirty="0" err="1"/>
              <a:t>soat</a:t>
            </a:r>
            <a:r>
              <a:rPr lang="en-US" sz="2400" dirty="0"/>
              <a:t> </a:t>
            </a:r>
            <a:r>
              <a:rPr lang="en-US" sz="2400" dirty="0" err="1"/>
              <a:t>davomida</a:t>
            </a:r>
            <a:r>
              <a:rPr lang="en-US" sz="2400" dirty="0"/>
              <a:t> </a:t>
            </a:r>
            <a:r>
              <a:rPr lang="en-US" sz="2400" dirty="0" err="1"/>
              <a:t>bosib</a:t>
            </a:r>
            <a:r>
              <a:rPr lang="en-US" sz="2400" dirty="0"/>
              <a:t> </a:t>
            </a:r>
            <a:r>
              <a:rPr lang="en-US" sz="2400" dirty="0" err="1"/>
              <a:t>o‘tgan</a:t>
            </a:r>
            <a:r>
              <a:rPr lang="en-US" sz="2400" dirty="0"/>
              <a:t> </a:t>
            </a:r>
            <a:r>
              <a:rPr lang="en-US" sz="2400" dirty="0" err="1"/>
              <a:t>haq</a:t>
            </a:r>
            <a:r>
              <a:rPr lang="en-US" sz="2400" dirty="0"/>
              <a:t> </a:t>
            </a:r>
            <a:r>
              <a:rPr lang="en-US" sz="2400" dirty="0" err="1"/>
              <a:t>to‘lanuvchi</a:t>
            </a:r>
            <a:r>
              <a:rPr lang="en-US" sz="2400" dirty="0"/>
              <a:t> </a:t>
            </a:r>
            <a:r>
              <a:rPr lang="en-US" sz="2400" dirty="0" err="1"/>
              <a:t>qatnov</a:t>
            </a:r>
            <a:r>
              <a:rPr lang="en-US" sz="2400" dirty="0"/>
              <a:t> </a:t>
            </a:r>
            <a:r>
              <a:rPr lang="en-US" sz="2400" dirty="0" err="1"/>
              <a:t>masofasi</a:t>
            </a:r>
            <a:r>
              <a:rPr lang="en-US" sz="2400" dirty="0"/>
              <a:t>:</a:t>
            </a:r>
            <a:endParaRPr lang="ru-RU" sz="2400" dirty="0"/>
          </a:p>
          <a:p>
            <a:r>
              <a:rPr lang="en-US" sz="2400" dirty="0"/>
              <a:t>L</a:t>
            </a:r>
            <a:r>
              <a:rPr lang="en-US" sz="2400" baseline="-25000" dirty="0"/>
              <a:t>h.t.</a:t>
            </a:r>
            <a:r>
              <a:rPr lang="en-US" sz="2400" dirty="0"/>
              <a:t> = V</a:t>
            </a:r>
            <a:r>
              <a:rPr lang="en-US" sz="2400" baseline="-25000" dirty="0"/>
              <a:t>E </a:t>
            </a:r>
            <a:r>
              <a:rPr lang="en-US" sz="2400" dirty="0"/>
              <a:t> β</a:t>
            </a:r>
            <a:r>
              <a:rPr lang="en-US" sz="2400" baseline="-25000" dirty="0" err="1"/>
              <a:t>ht</a:t>
            </a:r>
            <a:r>
              <a:rPr lang="en-US" sz="2400" dirty="0"/>
              <a:t> , km (5)</a:t>
            </a:r>
            <a:endParaRPr lang="ru-RU" sz="2400" dirty="0"/>
          </a:p>
          <a:p>
            <a:r>
              <a:rPr lang="en-US" sz="2400" dirty="0" err="1"/>
              <a:t>Bunda</a:t>
            </a:r>
            <a:r>
              <a:rPr lang="en-US" sz="2400" dirty="0"/>
              <a:t>:</a:t>
            </a:r>
            <a:endParaRPr lang="ru-RU" sz="2400" dirty="0"/>
          </a:p>
          <a:p>
            <a:r>
              <a:rPr lang="en-US" sz="2400" dirty="0"/>
              <a:t>V</a:t>
            </a:r>
            <a:r>
              <a:rPr lang="en-US" sz="2400" baseline="-25000" dirty="0"/>
              <a:t>E</a:t>
            </a:r>
            <a:r>
              <a:rPr lang="en-US" sz="2400" dirty="0"/>
              <a:t> — </a:t>
            </a:r>
            <a:r>
              <a:rPr lang="en-US" sz="2400" dirty="0" err="1"/>
              <a:t>ekspluatatsion</a:t>
            </a:r>
            <a:r>
              <a:rPr lang="en-US" sz="2400" dirty="0"/>
              <a:t> </a:t>
            </a:r>
            <a:r>
              <a:rPr lang="en-US" sz="2400" dirty="0" err="1"/>
              <a:t>harakat</a:t>
            </a:r>
            <a:r>
              <a:rPr lang="en-US" sz="2400" dirty="0"/>
              <a:t> </a:t>
            </a:r>
            <a:r>
              <a:rPr lang="en-US" sz="2400" dirty="0" err="1"/>
              <a:t>tezligi</a:t>
            </a:r>
            <a:r>
              <a:rPr lang="en-US" sz="2400" dirty="0"/>
              <a:t>, km/</a:t>
            </a:r>
            <a:r>
              <a:rPr lang="en-US" sz="2400" dirty="0" err="1"/>
              <a:t>soat</a:t>
            </a:r>
            <a:r>
              <a:rPr lang="en-US" sz="2400" dirty="0"/>
              <a:t>; </a:t>
            </a:r>
            <a:endParaRPr lang="ru-RU" sz="2400" dirty="0"/>
          </a:p>
          <a:p>
            <a:r>
              <a:rPr lang="en-US" sz="2400" dirty="0"/>
              <a:t>β</a:t>
            </a:r>
            <a:r>
              <a:rPr lang="en-US" sz="2400" baseline="-25000" dirty="0" err="1"/>
              <a:t>ht</a:t>
            </a:r>
            <a:r>
              <a:rPr lang="en-US" sz="2400" dirty="0"/>
              <a:t> —</a:t>
            </a:r>
            <a:r>
              <a:rPr lang="en-US" sz="2400" dirty="0" err="1"/>
              <a:t>haq</a:t>
            </a:r>
            <a:r>
              <a:rPr lang="en-US" sz="2400" dirty="0"/>
              <a:t> </a:t>
            </a:r>
            <a:r>
              <a:rPr lang="en-US" sz="2400" dirty="0" err="1"/>
              <a:t>to‘lanuvchi</a:t>
            </a:r>
            <a:r>
              <a:rPr lang="en-US" sz="2400" dirty="0"/>
              <a:t> </a:t>
            </a:r>
            <a:r>
              <a:rPr lang="en-US" sz="2400" dirty="0" err="1"/>
              <a:t>masofa</a:t>
            </a:r>
            <a:r>
              <a:rPr lang="en-US" sz="2400" dirty="0"/>
              <a:t> </a:t>
            </a:r>
            <a:r>
              <a:rPr lang="en-US" sz="2400" dirty="0" err="1"/>
              <a:t>koeffitsienti</a:t>
            </a:r>
            <a:r>
              <a:rPr lang="en-US" sz="2400" dirty="0"/>
              <a:t>.</a:t>
            </a:r>
            <a:endParaRPr lang="ru-RU" sz="2400" dirty="0"/>
          </a:p>
        </p:txBody>
      </p:sp>
    </p:spTree>
    <p:extLst>
      <p:ext uri="{BB962C8B-B14F-4D97-AF65-F5344CB8AC3E}">
        <p14:creationId xmlns:p14="http://schemas.microsoft.com/office/powerpoint/2010/main" val="30931709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
        <p:nvSpPr>
          <p:cNvPr id="4" name="Прямоугольник 3"/>
          <p:cNvSpPr/>
          <p:nvPr/>
        </p:nvSpPr>
        <p:spPr>
          <a:xfrm>
            <a:off x="517584" y="1111270"/>
            <a:ext cx="11041812" cy="5016758"/>
          </a:xfrm>
          <a:prstGeom prst="rect">
            <a:avLst/>
          </a:prstGeom>
        </p:spPr>
        <p:txBody>
          <a:bodyPr wrap="square">
            <a:spAutoFit/>
          </a:bodyPr>
          <a:lstStyle/>
          <a:p>
            <a:r>
              <a:rPr lang="en-US" sz="2000" dirty="0" err="1"/>
              <a:t>Bir</a:t>
            </a:r>
            <a:r>
              <a:rPr lang="en-US" sz="2000" dirty="0"/>
              <a:t> </a:t>
            </a:r>
            <a:r>
              <a:rPr lang="en-US" sz="2000" dirty="0" err="1"/>
              <a:t>yengil</a:t>
            </a:r>
            <a:r>
              <a:rPr lang="en-US" sz="2000" dirty="0"/>
              <a:t> </a:t>
            </a:r>
            <a:r>
              <a:rPr lang="en-US" sz="2000" dirty="0" err="1"/>
              <a:t>taksi-avtomobilning</a:t>
            </a:r>
            <a:r>
              <a:rPr lang="en-US" sz="2000" dirty="0"/>
              <a:t> </a:t>
            </a:r>
            <a:r>
              <a:rPr lang="en-US" sz="2000" dirty="0" err="1"/>
              <a:t>ish</a:t>
            </a:r>
            <a:r>
              <a:rPr lang="en-US" sz="2000" dirty="0"/>
              <a:t> </a:t>
            </a:r>
            <a:r>
              <a:rPr lang="en-US" sz="2000" dirty="0" err="1"/>
              <a:t>kuni</a:t>
            </a:r>
            <a:r>
              <a:rPr lang="en-US" sz="2000" dirty="0"/>
              <a:t> </a:t>
            </a:r>
            <a:r>
              <a:rPr lang="en-US" sz="2000" dirty="0" err="1"/>
              <a:t>davomida</a:t>
            </a:r>
            <a:r>
              <a:rPr lang="en-US" sz="2000" dirty="0"/>
              <a:t> </a:t>
            </a:r>
            <a:r>
              <a:rPr lang="en-US" sz="2000" dirty="0" err="1"/>
              <a:t>bosib</a:t>
            </a:r>
            <a:r>
              <a:rPr lang="en-US" sz="2000" dirty="0"/>
              <a:t> </a:t>
            </a:r>
            <a:r>
              <a:rPr lang="en-US" sz="2000" dirty="0" err="1"/>
              <a:t>o‘tgan</a:t>
            </a:r>
            <a:r>
              <a:rPr lang="en-US" sz="2000" dirty="0"/>
              <a:t> </a:t>
            </a:r>
            <a:r>
              <a:rPr lang="en-US" sz="2000" dirty="0" err="1"/>
              <a:t>haq</a:t>
            </a:r>
            <a:r>
              <a:rPr lang="en-US" sz="2000" dirty="0"/>
              <a:t> </a:t>
            </a:r>
            <a:r>
              <a:rPr lang="en-US" sz="2000" dirty="0" err="1"/>
              <a:t>to‘lanuvchi</a:t>
            </a:r>
            <a:r>
              <a:rPr lang="en-US" sz="2000" dirty="0"/>
              <a:t> </a:t>
            </a:r>
            <a:r>
              <a:rPr lang="en-US" sz="2000" dirty="0" err="1"/>
              <a:t>masofasi</a:t>
            </a:r>
            <a:r>
              <a:rPr lang="en-US" sz="2000" dirty="0"/>
              <a:t>:</a:t>
            </a:r>
            <a:endParaRPr lang="ru-RU" sz="2000" dirty="0"/>
          </a:p>
          <a:p>
            <a:r>
              <a:rPr lang="en-US" sz="2000" dirty="0"/>
              <a:t>L</a:t>
            </a:r>
            <a:r>
              <a:rPr lang="en-US" sz="2000" baseline="-25000" dirty="0"/>
              <a:t>h.t.</a:t>
            </a:r>
            <a:r>
              <a:rPr lang="en-US" sz="2000" dirty="0"/>
              <a:t> = </a:t>
            </a:r>
            <a:r>
              <a:rPr lang="en-US" sz="2000" dirty="0" err="1"/>
              <a:t>T</a:t>
            </a:r>
            <a:r>
              <a:rPr lang="en-US" sz="2000" baseline="-25000" dirty="0" err="1"/>
              <a:t>ish</a:t>
            </a:r>
            <a:r>
              <a:rPr lang="en-US" sz="2000" dirty="0" err="1"/>
              <a:t>V</a:t>
            </a:r>
            <a:r>
              <a:rPr lang="en-US" sz="2000" baseline="-25000" dirty="0" err="1"/>
              <a:t>E</a:t>
            </a:r>
            <a:r>
              <a:rPr lang="en-US" sz="2000" dirty="0"/>
              <a:t> β</a:t>
            </a:r>
            <a:r>
              <a:rPr lang="en-US" sz="2000" baseline="-25000" dirty="0" err="1"/>
              <a:t>ht</a:t>
            </a:r>
            <a:r>
              <a:rPr lang="en-US" sz="2000" dirty="0"/>
              <a:t> , km (5</a:t>
            </a:r>
            <a:r>
              <a:rPr lang="en-US" sz="2000" baseline="30000" dirty="0"/>
              <a:t>1</a:t>
            </a:r>
            <a:r>
              <a:rPr lang="en-US" sz="2000" dirty="0"/>
              <a:t>)</a:t>
            </a:r>
            <a:endParaRPr lang="ru-RU" sz="2000" dirty="0"/>
          </a:p>
          <a:p>
            <a:r>
              <a:rPr lang="en-US" sz="2000" dirty="0" err="1"/>
              <a:t>Bunda</a:t>
            </a:r>
            <a:r>
              <a:rPr lang="en-US" sz="2000" dirty="0"/>
              <a:t>:</a:t>
            </a:r>
            <a:endParaRPr lang="ru-RU" sz="2000" dirty="0"/>
          </a:p>
          <a:p>
            <a:r>
              <a:rPr lang="en-US" sz="2000" dirty="0" err="1"/>
              <a:t>T</a:t>
            </a:r>
            <a:r>
              <a:rPr lang="en-US" sz="2000" baseline="-25000" dirty="0" err="1"/>
              <a:t>ish</a:t>
            </a:r>
            <a:r>
              <a:rPr lang="en-US" sz="2000" dirty="0"/>
              <a:t>— </a:t>
            </a:r>
            <a:r>
              <a:rPr lang="en-US" sz="2000" dirty="0" err="1"/>
              <a:t>soatlarda</a:t>
            </a:r>
            <a:r>
              <a:rPr lang="en-US" sz="2000" dirty="0"/>
              <a:t> </a:t>
            </a:r>
            <a:r>
              <a:rPr lang="en-US" sz="2000" dirty="0" err="1"/>
              <a:t>o‘lchanuvchi</a:t>
            </a:r>
            <a:r>
              <a:rPr lang="en-US" sz="2000" dirty="0"/>
              <a:t> </a:t>
            </a:r>
            <a:r>
              <a:rPr lang="en-US" sz="2000" dirty="0" err="1"/>
              <a:t>ish</a:t>
            </a:r>
            <a:r>
              <a:rPr lang="en-US" sz="2000" dirty="0"/>
              <a:t> </a:t>
            </a:r>
            <a:r>
              <a:rPr lang="en-US" sz="2000" dirty="0" err="1"/>
              <a:t>kuni</a:t>
            </a:r>
            <a:r>
              <a:rPr lang="en-US" sz="2000" dirty="0"/>
              <a:t> </a:t>
            </a:r>
            <a:r>
              <a:rPr lang="en-US" sz="2000" dirty="0" err="1"/>
              <a:t>davomiyligi</a:t>
            </a:r>
            <a:r>
              <a:rPr lang="en-US" sz="2000" dirty="0"/>
              <a:t>.</a:t>
            </a:r>
            <a:endParaRPr lang="ru-RU" sz="2000" dirty="0"/>
          </a:p>
          <a:p>
            <a:r>
              <a:rPr lang="en-US" sz="2000" dirty="0"/>
              <a:t>Yuk </a:t>
            </a:r>
            <a:r>
              <a:rPr lang="en-US" sz="2000" dirty="0" err="1"/>
              <a:t>avtomobili</a:t>
            </a:r>
            <a:r>
              <a:rPr lang="en-US" sz="2000" dirty="0"/>
              <a:t>, </a:t>
            </a:r>
            <a:r>
              <a:rPr lang="en-US" sz="2000" dirty="0" err="1"/>
              <a:t>avtobus</a:t>
            </a:r>
            <a:r>
              <a:rPr lang="en-US" sz="2000" dirty="0"/>
              <a:t> </a:t>
            </a:r>
            <a:r>
              <a:rPr lang="en-US" sz="2000" dirty="0" err="1"/>
              <a:t>va</a:t>
            </a:r>
            <a:r>
              <a:rPr lang="en-US" sz="2000" dirty="0"/>
              <a:t> </a:t>
            </a:r>
            <a:r>
              <a:rPr lang="en-US" sz="2000" dirty="0" err="1"/>
              <a:t>yengil</a:t>
            </a:r>
            <a:r>
              <a:rPr lang="en-US" sz="2000" dirty="0"/>
              <a:t> </a:t>
            </a:r>
            <a:r>
              <a:rPr lang="en-US" sz="2000" dirty="0" err="1"/>
              <a:t>taksi-avtomobillarining</a:t>
            </a:r>
            <a:r>
              <a:rPr lang="en-US" sz="2000" dirty="0"/>
              <a:t> </a:t>
            </a:r>
            <a:r>
              <a:rPr lang="en-US" sz="2000" dirty="0" err="1"/>
              <a:t>ish</a:t>
            </a:r>
            <a:r>
              <a:rPr lang="en-US" sz="2000" dirty="0"/>
              <a:t> </a:t>
            </a:r>
            <a:r>
              <a:rPr lang="en-US" sz="2000" dirty="0" err="1"/>
              <a:t>unumi</a:t>
            </a:r>
            <a:r>
              <a:rPr lang="en-US" sz="2000" dirty="0"/>
              <a:t> </a:t>
            </a:r>
            <a:r>
              <a:rPr lang="en-US" sz="2000" dirty="0" err="1"/>
              <a:t>avtomobillar</a:t>
            </a:r>
            <a:r>
              <a:rPr lang="en-US" sz="2000" dirty="0"/>
              <a:t> </a:t>
            </a:r>
            <a:r>
              <a:rPr lang="en-US" sz="2000" dirty="0" err="1"/>
              <a:t>saroyining</a:t>
            </a:r>
            <a:r>
              <a:rPr lang="en-US" sz="2000" dirty="0"/>
              <a:t> </a:t>
            </a:r>
            <a:r>
              <a:rPr lang="en-US" sz="2000" dirty="0" err="1"/>
              <a:t>ish</a:t>
            </a:r>
            <a:r>
              <a:rPr lang="en-US" sz="2000" dirty="0"/>
              <a:t> </a:t>
            </a:r>
            <a:r>
              <a:rPr lang="en-US" sz="2000" dirty="0" err="1"/>
              <a:t>samarasini</a:t>
            </a:r>
            <a:r>
              <a:rPr lang="en-US" sz="2000" dirty="0"/>
              <a:t> </a:t>
            </a:r>
            <a:r>
              <a:rPr lang="en-US" sz="2000" dirty="0" err="1"/>
              <a:t>umumlashtiruvchi</a:t>
            </a:r>
            <a:r>
              <a:rPr lang="en-US" sz="2000" dirty="0"/>
              <a:t> </a:t>
            </a:r>
            <a:r>
              <a:rPr lang="en-US" sz="2000" dirty="0" err="1"/>
              <a:t>ko‘rsatkich</a:t>
            </a:r>
            <a:r>
              <a:rPr lang="en-US" sz="2000" dirty="0"/>
              <a:t> </a:t>
            </a:r>
            <a:r>
              <a:rPr lang="en-US" sz="2000" dirty="0" err="1"/>
              <a:t>bo‘lib</a:t>
            </a:r>
            <a:r>
              <a:rPr lang="en-US" sz="2000" dirty="0"/>
              <a:t>, </a:t>
            </a:r>
            <a:r>
              <a:rPr lang="en-US" sz="2000" dirty="0" err="1"/>
              <a:t>saroydagi</a:t>
            </a:r>
            <a:r>
              <a:rPr lang="en-US" sz="2000" dirty="0"/>
              <a:t> </a:t>
            </a:r>
            <a:r>
              <a:rPr lang="en-US" sz="2000" dirty="0" err="1"/>
              <a:t>barcha</a:t>
            </a:r>
            <a:r>
              <a:rPr lang="en-US" sz="2000" dirty="0"/>
              <a:t> </a:t>
            </a:r>
            <a:r>
              <a:rPr lang="en-US" sz="2000" dirty="0" err="1"/>
              <a:t>avtomobillarning</a:t>
            </a:r>
            <a:r>
              <a:rPr lang="en-US" sz="2000" dirty="0"/>
              <a:t> </a:t>
            </a:r>
            <a:r>
              <a:rPr lang="en-US" sz="2000" dirty="0" err="1"/>
              <a:t>qanday</a:t>
            </a:r>
            <a:r>
              <a:rPr lang="en-US" sz="2000" dirty="0"/>
              <a:t> </a:t>
            </a:r>
            <a:r>
              <a:rPr lang="en-US" sz="2000" dirty="0" err="1"/>
              <a:t>ekspluatatsiya</a:t>
            </a:r>
            <a:r>
              <a:rPr lang="en-US" sz="2000" dirty="0"/>
              <a:t> </a:t>
            </a:r>
            <a:r>
              <a:rPr lang="en-US" sz="2000" dirty="0" err="1"/>
              <a:t>qilinayotganligini</a:t>
            </a:r>
            <a:r>
              <a:rPr lang="en-US" sz="2000" dirty="0"/>
              <a:t> </a:t>
            </a:r>
            <a:r>
              <a:rPr lang="en-US" sz="2000" dirty="0" err="1"/>
              <a:t>baholaydi</a:t>
            </a:r>
            <a:r>
              <a:rPr lang="en-US" sz="2000" dirty="0"/>
              <a:t>. </a:t>
            </a:r>
            <a:r>
              <a:rPr lang="en-US" sz="2000" dirty="0" err="1"/>
              <a:t>Avtomobil</a:t>
            </a:r>
            <a:r>
              <a:rPr lang="en-US" sz="2000" dirty="0"/>
              <a:t> </a:t>
            </a:r>
            <a:r>
              <a:rPr lang="en-US" sz="2000" dirty="0" err="1"/>
              <a:t>transporti</a:t>
            </a:r>
            <a:r>
              <a:rPr lang="en-US" sz="2000" dirty="0"/>
              <a:t> </a:t>
            </a:r>
            <a:r>
              <a:rPr lang="en-US" sz="2000" dirty="0" err="1"/>
              <a:t>saroyi</a:t>
            </a:r>
            <a:r>
              <a:rPr lang="en-US" sz="2000" dirty="0"/>
              <a:t> </a:t>
            </a:r>
            <a:r>
              <a:rPr lang="en-US" sz="2000" dirty="0" err="1"/>
              <a:t>va</a:t>
            </a:r>
            <a:r>
              <a:rPr lang="en-US" sz="2000" dirty="0"/>
              <a:t> </a:t>
            </a:r>
            <a:r>
              <a:rPr lang="en-US" sz="2000" dirty="0" err="1"/>
              <a:t>uning</a:t>
            </a:r>
            <a:r>
              <a:rPr lang="en-US" sz="2000" dirty="0"/>
              <a:t> </a:t>
            </a:r>
            <a:r>
              <a:rPr lang="en-US" sz="2000" dirty="0" err="1"/>
              <a:t>har</a:t>
            </a:r>
            <a:r>
              <a:rPr lang="en-US" sz="2000" dirty="0"/>
              <a:t> </a:t>
            </a:r>
            <a:r>
              <a:rPr lang="en-US" sz="2000" dirty="0" err="1"/>
              <a:t>bir</a:t>
            </a:r>
            <a:r>
              <a:rPr lang="en-US" sz="2000" dirty="0"/>
              <a:t> </a:t>
            </a:r>
            <a:r>
              <a:rPr lang="en-US" sz="2000" dirty="0" err="1"/>
              <a:t>boshqaruv</a:t>
            </a:r>
            <a:r>
              <a:rPr lang="en-US" sz="2000" dirty="0"/>
              <a:t> </a:t>
            </a:r>
            <a:r>
              <a:rPr lang="en-US" sz="2000" dirty="0" err="1"/>
              <a:t>bo‘g‘ini</a:t>
            </a:r>
            <a:r>
              <a:rPr lang="en-US" sz="2000" dirty="0"/>
              <a:t> (</a:t>
            </a:r>
            <a:r>
              <a:rPr lang="en-US" sz="2000" dirty="0" err="1"/>
              <a:t>xizmatchi</a:t>
            </a:r>
            <a:r>
              <a:rPr lang="en-US" sz="2000" dirty="0"/>
              <a:t>) </a:t>
            </a:r>
            <a:r>
              <a:rPr lang="en-US" sz="2000" dirty="0" err="1"/>
              <a:t>ishini</a:t>
            </a:r>
            <a:r>
              <a:rPr lang="en-US" sz="2000" dirty="0"/>
              <a:t> </a:t>
            </a:r>
            <a:r>
              <a:rPr lang="en-US" sz="2000" dirty="0" err="1"/>
              <a:t>rejalashtirish</a:t>
            </a:r>
            <a:r>
              <a:rPr lang="en-US" sz="2000" dirty="0"/>
              <a:t> </a:t>
            </a:r>
            <a:r>
              <a:rPr lang="en-US" sz="2000" dirty="0" err="1"/>
              <a:t>va</a:t>
            </a:r>
            <a:r>
              <a:rPr lang="en-US" sz="2000" dirty="0"/>
              <a:t> </a:t>
            </a:r>
            <a:r>
              <a:rPr lang="en-US" sz="2000" dirty="0" err="1"/>
              <a:t>hisoblab</a:t>
            </a:r>
            <a:r>
              <a:rPr lang="en-US" sz="2000" dirty="0"/>
              <a:t> </a:t>
            </a:r>
            <a:r>
              <a:rPr lang="en-US" sz="2000" dirty="0" err="1"/>
              <a:t>borishda</a:t>
            </a:r>
            <a:r>
              <a:rPr lang="en-US" sz="2000" dirty="0"/>
              <a:t> </a:t>
            </a:r>
            <a:r>
              <a:rPr lang="en-US" sz="2000" dirty="0" err="1"/>
              <a:t>yuqorida</a:t>
            </a:r>
            <a:r>
              <a:rPr lang="en-US" sz="2000" dirty="0"/>
              <a:t> </a:t>
            </a:r>
            <a:r>
              <a:rPr lang="en-US" sz="2000" dirty="0" err="1"/>
              <a:t>keltirilgan</a:t>
            </a:r>
            <a:r>
              <a:rPr lang="en-US" sz="2000" dirty="0"/>
              <a:t> </a:t>
            </a:r>
            <a:r>
              <a:rPr lang="en-US" sz="2000" dirty="0" err="1"/>
              <a:t>texnik-ekspluatatsion</a:t>
            </a:r>
            <a:r>
              <a:rPr lang="en-US" sz="2000" dirty="0"/>
              <a:t> </a:t>
            </a:r>
            <a:r>
              <a:rPr lang="en-US" sz="2000" dirty="0" err="1"/>
              <a:t>ko‘rsatkichlar</a:t>
            </a:r>
            <a:r>
              <a:rPr lang="en-US" sz="2000" dirty="0"/>
              <a:t> </a:t>
            </a:r>
            <a:r>
              <a:rPr lang="en-US" sz="2000" dirty="0" err="1"/>
              <a:t>tizimidan</a:t>
            </a:r>
            <a:r>
              <a:rPr lang="en-US" sz="2000" dirty="0"/>
              <a:t> </a:t>
            </a:r>
            <a:r>
              <a:rPr lang="en-US" sz="2000" dirty="0" err="1"/>
              <a:t>foydalaniladi</a:t>
            </a:r>
            <a:r>
              <a:rPr lang="en-US" sz="2000" dirty="0"/>
              <a:t>.</a:t>
            </a:r>
            <a:endParaRPr lang="ru-RU" sz="2000" dirty="0"/>
          </a:p>
          <a:p>
            <a:r>
              <a:rPr lang="en-US" sz="2000" dirty="0" err="1"/>
              <a:t>Avtotransport</a:t>
            </a:r>
            <a:r>
              <a:rPr lang="en-US" sz="2000" dirty="0"/>
              <a:t> </a:t>
            </a:r>
            <a:r>
              <a:rPr lang="en-US" sz="2000" dirty="0" err="1"/>
              <a:t>saroyi</a:t>
            </a:r>
            <a:r>
              <a:rPr lang="en-US" sz="2000" dirty="0"/>
              <a:t> </a:t>
            </a:r>
            <a:r>
              <a:rPr lang="en-US" sz="2000" dirty="0" err="1"/>
              <a:t>va</a:t>
            </a:r>
            <a:r>
              <a:rPr lang="en-US" sz="2000" dirty="0"/>
              <a:t> </a:t>
            </a:r>
            <a:r>
              <a:rPr lang="en-US" sz="2000" dirty="0" err="1"/>
              <a:t>uning</a:t>
            </a:r>
            <a:r>
              <a:rPr lang="en-US" sz="2000" dirty="0"/>
              <a:t> </a:t>
            </a:r>
            <a:r>
              <a:rPr lang="en-US" sz="2000" dirty="0" err="1"/>
              <a:t>ayrim</a:t>
            </a:r>
            <a:r>
              <a:rPr lang="en-US" sz="2000" dirty="0"/>
              <a:t> </a:t>
            </a:r>
            <a:r>
              <a:rPr lang="en-US" sz="2000" dirty="0" err="1"/>
              <a:t>xizmatlari</a:t>
            </a:r>
            <a:r>
              <a:rPr lang="en-US" sz="2000" dirty="0"/>
              <a:t> </a:t>
            </a:r>
            <a:r>
              <a:rPr lang="en-US" sz="2000" dirty="0" err="1"/>
              <a:t>ishini</a:t>
            </a:r>
            <a:r>
              <a:rPr lang="en-US" sz="2000" dirty="0"/>
              <a:t> </a:t>
            </a:r>
            <a:r>
              <a:rPr lang="en-US" sz="2000" dirty="0" err="1"/>
              <a:t>tahlil</a:t>
            </a:r>
            <a:r>
              <a:rPr lang="en-US" sz="2000" dirty="0"/>
              <a:t> </a:t>
            </a:r>
            <a:r>
              <a:rPr lang="en-US" sz="2000" dirty="0" err="1"/>
              <a:t>etishdan</a:t>
            </a:r>
            <a:r>
              <a:rPr lang="en-US" sz="2000" dirty="0"/>
              <a:t> </a:t>
            </a:r>
            <a:r>
              <a:rPr lang="en-US" sz="2000" dirty="0" err="1"/>
              <a:t>maqsad</a:t>
            </a:r>
            <a:r>
              <a:rPr lang="en-US" sz="2000" dirty="0"/>
              <a:t> </a:t>
            </a:r>
            <a:r>
              <a:rPr lang="en-US" sz="2000" dirty="0" err="1"/>
              <a:t>tashish</a:t>
            </a:r>
            <a:r>
              <a:rPr lang="en-US" sz="2000" dirty="0"/>
              <a:t> </a:t>
            </a:r>
            <a:r>
              <a:rPr lang="en-US" sz="2000" dirty="0" err="1"/>
              <a:t>jarayonini</a:t>
            </a:r>
            <a:r>
              <a:rPr lang="en-US" sz="2000" dirty="0"/>
              <a:t> </a:t>
            </a:r>
            <a:r>
              <a:rPr lang="en-US" sz="2000" dirty="0" err="1"/>
              <a:t>yaxshilashga</a:t>
            </a:r>
            <a:r>
              <a:rPr lang="en-US" sz="2000" dirty="0"/>
              <a:t> </a:t>
            </a:r>
            <a:r>
              <a:rPr lang="en-US" sz="2000" dirty="0" err="1"/>
              <a:t>qanday</a:t>
            </a:r>
            <a:r>
              <a:rPr lang="en-US" sz="2000" dirty="0"/>
              <a:t> </a:t>
            </a:r>
            <a:r>
              <a:rPr lang="en-US" sz="2000" dirty="0" err="1"/>
              <a:t>omillar</a:t>
            </a:r>
            <a:r>
              <a:rPr lang="en-US" sz="2000" dirty="0"/>
              <a:t> </a:t>
            </a:r>
            <a:r>
              <a:rPr lang="en-US" sz="2000" dirty="0" err="1"/>
              <a:t>ta’sir</a:t>
            </a:r>
            <a:r>
              <a:rPr lang="en-US" sz="2000" dirty="0"/>
              <a:t> </a:t>
            </a:r>
            <a:r>
              <a:rPr lang="en-US" sz="2000" dirty="0" err="1"/>
              <a:t>ko‘rsatishini</a:t>
            </a:r>
            <a:r>
              <a:rPr lang="en-US" sz="2000" dirty="0"/>
              <a:t> </a:t>
            </a:r>
            <a:r>
              <a:rPr lang="en-US" sz="2000" dirty="0" err="1"/>
              <a:t>aniqlash</a:t>
            </a:r>
            <a:r>
              <a:rPr lang="en-US" sz="2000" dirty="0"/>
              <a:t> </a:t>
            </a:r>
            <a:r>
              <a:rPr lang="en-US" sz="2000" dirty="0" err="1"/>
              <a:t>hamda</a:t>
            </a:r>
            <a:r>
              <a:rPr lang="en-US" sz="2000" dirty="0"/>
              <a:t> </a:t>
            </a:r>
            <a:r>
              <a:rPr lang="en-US" sz="2000" dirty="0" err="1"/>
              <a:t>yo‘lovchilarga</a:t>
            </a:r>
            <a:r>
              <a:rPr lang="en-US" sz="2000" dirty="0"/>
              <a:t> </a:t>
            </a:r>
            <a:r>
              <a:rPr lang="en-US" sz="2000" dirty="0" err="1"/>
              <a:t>xizmat</a:t>
            </a:r>
            <a:r>
              <a:rPr lang="en-US" sz="2000" dirty="0"/>
              <a:t> </a:t>
            </a:r>
            <a:r>
              <a:rPr lang="en-US" sz="2000" dirty="0" err="1"/>
              <a:t>ko‘rsatishni</a:t>
            </a:r>
            <a:r>
              <a:rPr lang="en-US" sz="2000" dirty="0"/>
              <a:t> </a:t>
            </a:r>
            <a:r>
              <a:rPr lang="en-US" sz="2000" dirty="0" err="1"/>
              <a:t>yaxshilash</a:t>
            </a:r>
            <a:r>
              <a:rPr lang="en-US" sz="2000" dirty="0"/>
              <a:t> </a:t>
            </a:r>
            <a:r>
              <a:rPr lang="en-US" sz="2000" dirty="0" err="1"/>
              <a:t>va</a:t>
            </a:r>
            <a:r>
              <a:rPr lang="en-US" sz="2000" dirty="0"/>
              <a:t> yuk </a:t>
            </a:r>
            <a:r>
              <a:rPr lang="en-US" sz="2000" dirty="0" err="1"/>
              <a:t>egalarining</a:t>
            </a:r>
            <a:r>
              <a:rPr lang="en-US" sz="2000" dirty="0"/>
              <a:t> </a:t>
            </a:r>
            <a:r>
              <a:rPr lang="en-US" sz="2000" dirty="0" err="1"/>
              <a:t>ekspluatatsion</a:t>
            </a:r>
            <a:r>
              <a:rPr lang="en-US" sz="2000" dirty="0"/>
              <a:t> </a:t>
            </a:r>
            <a:r>
              <a:rPr lang="en-US" sz="2000" dirty="0" err="1"/>
              <a:t>xarajatlarni</a:t>
            </a:r>
            <a:r>
              <a:rPr lang="en-US" sz="2000" dirty="0"/>
              <a:t> </a:t>
            </a:r>
            <a:r>
              <a:rPr lang="en-US" sz="2000" dirty="0" err="1"/>
              <a:t>iloji</a:t>
            </a:r>
            <a:r>
              <a:rPr lang="en-US" sz="2000" dirty="0"/>
              <a:t> </a:t>
            </a:r>
            <a:r>
              <a:rPr lang="en-US" sz="2000" dirty="0" err="1"/>
              <a:t>boricha</a:t>
            </a:r>
            <a:r>
              <a:rPr lang="en-US" sz="2000" dirty="0"/>
              <a:t> </a:t>
            </a:r>
            <a:r>
              <a:rPr lang="en-US" sz="2000" dirty="0" err="1"/>
              <a:t>tejash</a:t>
            </a:r>
            <a:r>
              <a:rPr lang="en-US" sz="2000" dirty="0"/>
              <a:t> </a:t>
            </a:r>
            <a:r>
              <a:rPr lang="en-US" sz="2000" dirty="0" err="1"/>
              <a:t>tadbirlarini</a:t>
            </a:r>
            <a:r>
              <a:rPr lang="en-US" sz="2000" dirty="0"/>
              <a:t> </a:t>
            </a:r>
            <a:r>
              <a:rPr lang="en-US" sz="2000" dirty="0" err="1"/>
              <a:t>ishlab</a:t>
            </a:r>
            <a:r>
              <a:rPr lang="en-US" sz="2000" dirty="0"/>
              <a:t> </a:t>
            </a:r>
            <a:r>
              <a:rPr lang="en-US" sz="2000" dirty="0" err="1"/>
              <a:t>chiqishni</a:t>
            </a:r>
            <a:r>
              <a:rPr lang="en-US" sz="2000" dirty="0"/>
              <a:t> </a:t>
            </a:r>
            <a:r>
              <a:rPr lang="en-US" sz="2000" dirty="0" err="1"/>
              <a:t>yo‘lga</a:t>
            </a:r>
            <a:r>
              <a:rPr lang="en-US" sz="2000" dirty="0"/>
              <a:t> </a:t>
            </a:r>
            <a:r>
              <a:rPr lang="en-US" sz="2000" dirty="0" err="1"/>
              <a:t>qo‘yishdan</a:t>
            </a:r>
            <a:r>
              <a:rPr lang="en-US" sz="2000" dirty="0"/>
              <a:t> </a:t>
            </a:r>
            <a:r>
              <a:rPr lang="en-US" sz="2000" dirty="0" err="1"/>
              <a:t>iborat</a:t>
            </a:r>
            <a:r>
              <a:rPr lang="en-US" sz="2000" dirty="0"/>
              <a:t>. </a:t>
            </a:r>
            <a:r>
              <a:rPr lang="en-US" sz="2000" dirty="0" err="1"/>
              <a:t>Tahlil</a:t>
            </a:r>
            <a:r>
              <a:rPr lang="en-US" sz="2000" dirty="0"/>
              <a:t> </a:t>
            </a:r>
            <a:r>
              <a:rPr lang="en-US" sz="2000" dirty="0" err="1"/>
              <a:t>ishlarini</a:t>
            </a:r>
            <a:r>
              <a:rPr lang="en-US" sz="2000" dirty="0"/>
              <a:t> </a:t>
            </a:r>
            <a:r>
              <a:rPr lang="en-US" sz="2000" dirty="0" err="1"/>
              <a:t>bajarishda</a:t>
            </a:r>
            <a:r>
              <a:rPr lang="en-US" sz="2000" dirty="0"/>
              <a:t> </a:t>
            </a:r>
            <a:r>
              <a:rPr lang="en-US" sz="2000" dirty="0" err="1"/>
              <a:t>avtomobillarning</a:t>
            </a:r>
            <a:r>
              <a:rPr lang="en-US" sz="2000" dirty="0"/>
              <a:t> </a:t>
            </a:r>
            <a:r>
              <a:rPr lang="en-US" sz="2000" dirty="0" err="1"/>
              <a:t>amaldagi</a:t>
            </a:r>
            <a:r>
              <a:rPr lang="en-US" sz="2000" dirty="0"/>
              <a:t> </a:t>
            </a:r>
            <a:r>
              <a:rPr lang="en-US" sz="2000" dirty="0" err="1"/>
              <a:t>hamda</a:t>
            </a:r>
            <a:r>
              <a:rPr lang="en-US" sz="2000" dirty="0"/>
              <a:t> </a:t>
            </a:r>
            <a:r>
              <a:rPr lang="en-US" sz="2000" dirty="0" err="1"/>
              <a:t>hisobiy</a:t>
            </a:r>
            <a:r>
              <a:rPr lang="en-US" sz="2000" dirty="0"/>
              <a:t> </a:t>
            </a:r>
            <a:r>
              <a:rPr lang="en-US" sz="2000" dirty="0" err="1"/>
              <a:t>ko‘rsatkichlarini</a:t>
            </a:r>
            <a:r>
              <a:rPr lang="en-US" sz="2000" dirty="0"/>
              <a:t> </a:t>
            </a:r>
            <a:r>
              <a:rPr lang="en-US" sz="2000" dirty="0" err="1"/>
              <a:t>o‘zaro</a:t>
            </a:r>
            <a:r>
              <a:rPr lang="en-US" sz="2000" dirty="0"/>
              <a:t> </a:t>
            </a:r>
            <a:r>
              <a:rPr lang="en-US" sz="2000" dirty="0" err="1"/>
              <a:t>taqqoslash</a:t>
            </a:r>
            <a:r>
              <a:rPr lang="en-US" sz="2000" dirty="0"/>
              <a:t> </a:t>
            </a:r>
            <a:r>
              <a:rPr lang="en-US" sz="2000" dirty="0" err="1"/>
              <a:t>tavsiya</a:t>
            </a:r>
            <a:r>
              <a:rPr lang="en-US" sz="2000" dirty="0"/>
              <a:t> </a:t>
            </a:r>
            <a:r>
              <a:rPr lang="en-US" sz="2000" dirty="0" err="1"/>
              <a:t>etiladi</a:t>
            </a:r>
            <a:r>
              <a:rPr lang="en-US" sz="2000" dirty="0"/>
              <a:t>.</a:t>
            </a:r>
            <a:endParaRPr lang="ru-RU" sz="2000" dirty="0"/>
          </a:p>
        </p:txBody>
      </p:sp>
    </p:spTree>
    <p:extLst>
      <p:ext uri="{BB962C8B-B14F-4D97-AF65-F5344CB8AC3E}">
        <p14:creationId xmlns:p14="http://schemas.microsoft.com/office/powerpoint/2010/main" val="10602578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36121"/>
          <a:stretch/>
        </p:blipFill>
        <p:spPr>
          <a:xfrm>
            <a:off x="0" y="0"/>
            <a:ext cx="12192000" cy="2294313"/>
          </a:xfrm>
          <a:prstGeom prst="rect">
            <a:avLst/>
          </a:prstGeom>
        </p:spPr>
      </p:pic>
      <p:sp>
        <p:nvSpPr>
          <p:cNvPr id="6" name="Прямоугольник 5"/>
          <p:cNvSpPr/>
          <p:nvPr/>
        </p:nvSpPr>
        <p:spPr>
          <a:xfrm>
            <a:off x="241070" y="2421326"/>
            <a:ext cx="11646130" cy="646331"/>
          </a:xfrm>
          <a:prstGeom prst="rect">
            <a:avLst/>
          </a:prstGeom>
        </p:spPr>
        <p:txBody>
          <a:bodyPr wrap="square">
            <a:spAutoFit/>
          </a:bodyPr>
          <a:lstStyle/>
          <a:p>
            <a:pPr algn="ctr"/>
            <a:r>
              <a:rPr lang="ru-RU" dirty="0" err="1">
                <a:solidFill>
                  <a:schemeClr val="tx2">
                    <a:lumMod val="60000"/>
                    <a:lumOff val="40000"/>
                  </a:schemeClr>
                </a:solidFill>
              </a:rPr>
              <a:t>Wang</a:t>
            </a:r>
            <a:r>
              <a:rPr lang="ru-RU" dirty="0">
                <a:solidFill>
                  <a:schemeClr val="tx2">
                    <a:lumMod val="60000"/>
                    <a:lumOff val="40000"/>
                  </a:schemeClr>
                </a:solidFill>
              </a:rPr>
              <a:t> C. (</a:t>
            </a:r>
            <a:r>
              <a:rPr lang="ru-RU" dirty="0" err="1">
                <a:solidFill>
                  <a:schemeClr val="tx2">
                    <a:lumMod val="60000"/>
                    <a:lumOff val="40000"/>
                  </a:schemeClr>
                </a:solidFill>
              </a:rPr>
              <a:t>Published</a:t>
            </a:r>
            <a:r>
              <a:rPr lang="ru-RU" dirty="0">
                <a:solidFill>
                  <a:schemeClr val="tx2">
                    <a:lumMod val="60000"/>
                    <a:lumOff val="40000"/>
                  </a:schemeClr>
                </a:solidFill>
              </a:rPr>
              <a:t> </a:t>
            </a:r>
            <a:r>
              <a:rPr lang="ru-RU" dirty="0" err="1">
                <a:solidFill>
                  <a:schemeClr val="tx2">
                    <a:lumMod val="60000"/>
                    <a:lumOff val="40000"/>
                  </a:schemeClr>
                </a:solidFill>
              </a:rPr>
              <a:t>on</a:t>
            </a:r>
            <a:r>
              <a:rPr lang="ru-RU" dirty="0">
                <a:solidFill>
                  <a:schemeClr val="tx2">
                    <a:lumMod val="60000"/>
                    <a:lumOff val="40000"/>
                  </a:schemeClr>
                </a:solidFill>
              </a:rPr>
              <a:t> </a:t>
            </a:r>
            <a:r>
              <a:rPr lang="ru-RU" dirty="0" err="1">
                <a:solidFill>
                  <a:schemeClr val="tx2">
                    <a:lumMod val="60000"/>
                    <a:lumOff val="40000"/>
                  </a:schemeClr>
                </a:solidFill>
              </a:rPr>
              <a:t>July</a:t>
            </a:r>
            <a:r>
              <a:rPr lang="ru-RU" dirty="0">
                <a:solidFill>
                  <a:schemeClr val="tx2">
                    <a:lumMod val="60000"/>
                    <a:lumOff val="40000"/>
                  </a:schemeClr>
                </a:solidFill>
              </a:rPr>
              <a:t> 23, 2018). </a:t>
            </a:r>
            <a:r>
              <a:rPr lang="ru-RU" dirty="0" err="1">
                <a:solidFill>
                  <a:schemeClr val="tx2">
                    <a:lumMod val="60000"/>
                    <a:lumOff val="40000"/>
                  </a:schemeClr>
                </a:solidFill>
              </a:rPr>
              <a:t>Central</a:t>
            </a:r>
            <a:r>
              <a:rPr lang="ru-RU" dirty="0">
                <a:solidFill>
                  <a:schemeClr val="tx2">
                    <a:lumMod val="60000"/>
                    <a:lumOff val="40000"/>
                  </a:schemeClr>
                </a:solidFill>
              </a:rPr>
              <a:t>, </a:t>
            </a:r>
            <a:r>
              <a:rPr lang="ru-RU" dirty="0" err="1">
                <a:solidFill>
                  <a:schemeClr val="tx2">
                    <a:lumMod val="60000"/>
                    <a:lumOff val="40000"/>
                  </a:schemeClr>
                </a:solidFill>
              </a:rPr>
              <a:t>Hong</a:t>
            </a:r>
            <a:r>
              <a:rPr lang="ru-RU" dirty="0">
                <a:solidFill>
                  <a:schemeClr val="tx2">
                    <a:lumMod val="60000"/>
                    <a:lumOff val="40000"/>
                  </a:schemeClr>
                </a:solidFill>
              </a:rPr>
              <a:t> </a:t>
            </a:r>
            <a:r>
              <a:rPr lang="ru-RU" dirty="0" err="1">
                <a:solidFill>
                  <a:schemeClr val="tx2">
                    <a:lumMod val="60000"/>
                    <a:lumOff val="40000"/>
                  </a:schemeClr>
                </a:solidFill>
              </a:rPr>
              <a:t>Kong</a:t>
            </a:r>
            <a:r>
              <a:rPr lang="ru-RU" dirty="0">
                <a:solidFill>
                  <a:schemeClr val="tx2">
                    <a:lumMod val="60000"/>
                    <a:lumOff val="40000"/>
                  </a:schemeClr>
                </a:solidFill>
              </a:rPr>
              <a:t>. </a:t>
            </a:r>
            <a:r>
              <a:rPr lang="ru-RU" dirty="0" err="1">
                <a:solidFill>
                  <a:schemeClr val="tx2">
                    <a:lumMod val="60000"/>
                    <a:lumOff val="40000"/>
                  </a:schemeClr>
                </a:solidFill>
              </a:rPr>
              <a:t>Free</a:t>
            </a:r>
            <a:r>
              <a:rPr lang="ru-RU" dirty="0">
                <a:solidFill>
                  <a:schemeClr val="tx2">
                    <a:lumMod val="60000"/>
                    <a:lumOff val="40000"/>
                  </a:schemeClr>
                </a:solidFill>
              </a:rPr>
              <a:t> </a:t>
            </a:r>
            <a:r>
              <a:rPr lang="ru-RU" dirty="0" err="1">
                <a:solidFill>
                  <a:schemeClr val="tx2">
                    <a:lumMod val="60000"/>
                    <a:lumOff val="40000"/>
                  </a:schemeClr>
                </a:solidFill>
              </a:rPr>
              <a:t>to</a:t>
            </a:r>
            <a:r>
              <a:rPr lang="ru-RU" dirty="0">
                <a:solidFill>
                  <a:schemeClr val="tx2">
                    <a:lumMod val="60000"/>
                    <a:lumOff val="40000"/>
                  </a:schemeClr>
                </a:solidFill>
              </a:rPr>
              <a:t> </a:t>
            </a:r>
            <a:r>
              <a:rPr lang="ru-RU" dirty="0" err="1">
                <a:solidFill>
                  <a:schemeClr val="tx2">
                    <a:lumMod val="60000"/>
                    <a:lumOff val="40000"/>
                  </a:schemeClr>
                </a:solidFill>
              </a:rPr>
              <a:t>use</a:t>
            </a:r>
            <a:r>
              <a:rPr lang="ru-RU" dirty="0">
                <a:solidFill>
                  <a:schemeClr val="tx2">
                    <a:lumMod val="60000"/>
                    <a:lumOff val="40000"/>
                  </a:schemeClr>
                </a:solidFill>
              </a:rPr>
              <a:t> </a:t>
            </a:r>
            <a:r>
              <a:rPr lang="ru-RU" dirty="0" err="1">
                <a:solidFill>
                  <a:schemeClr val="tx2">
                    <a:lumMod val="60000"/>
                    <a:lumOff val="40000"/>
                  </a:schemeClr>
                </a:solidFill>
              </a:rPr>
              <a:t>under</a:t>
            </a:r>
            <a:r>
              <a:rPr lang="ru-RU" dirty="0">
                <a:solidFill>
                  <a:schemeClr val="tx2">
                    <a:lumMod val="60000"/>
                    <a:lumOff val="40000"/>
                  </a:schemeClr>
                </a:solidFill>
              </a:rPr>
              <a:t> </a:t>
            </a:r>
            <a:r>
              <a:rPr lang="ru-RU" dirty="0" err="1">
                <a:solidFill>
                  <a:schemeClr val="tx2">
                    <a:lumMod val="60000"/>
                    <a:lumOff val="40000"/>
                  </a:schemeClr>
                </a:solidFill>
              </a:rPr>
              <a:t>the</a:t>
            </a:r>
            <a:r>
              <a:rPr lang="ru-RU" dirty="0">
                <a:solidFill>
                  <a:schemeClr val="tx2">
                    <a:lumMod val="60000"/>
                    <a:lumOff val="40000"/>
                  </a:schemeClr>
                </a:solidFill>
              </a:rPr>
              <a:t> </a:t>
            </a:r>
            <a:r>
              <a:rPr lang="ru-RU" dirty="0" err="1">
                <a:solidFill>
                  <a:schemeClr val="tx2">
                    <a:lumMod val="60000"/>
                    <a:lumOff val="40000"/>
                  </a:schemeClr>
                </a:solidFill>
              </a:rPr>
              <a:t>Unsplash</a:t>
            </a:r>
            <a:r>
              <a:rPr lang="ru-RU" dirty="0">
                <a:solidFill>
                  <a:schemeClr val="tx2">
                    <a:lumMod val="60000"/>
                    <a:lumOff val="40000"/>
                  </a:schemeClr>
                </a:solidFill>
              </a:rPr>
              <a:t> </a:t>
            </a:r>
            <a:r>
              <a:rPr lang="ru-RU" dirty="0" err="1">
                <a:solidFill>
                  <a:schemeClr val="tx2">
                    <a:lumMod val="60000"/>
                    <a:lumOff val="40000"/>
                  </a:schemeClr>
                </a:solidFill>
              </a:rPr>
              <a:t>License</a:t>
            </a:r>
            <a:r>
              <a:rPr lang="ru-RU" dirty="0">
                <a:solidFill>
                  <a:schemeClr val="tx2">
                    <a:lumMod val="60000"/>
                    <a:lumOff val="40000"/>
                  </a:schemeClr>
                </a:solidFill>
              </a:rPr>
              <a:t> https://unsplash.com/photos/3ttFTqPQs5A</a:t>
            </a:r>
          </a:p>
        </p:txBody>
      </p:sp>
      <p:sp>
        <p:nvSpPr>
          <p:cNvPr id="7" name="Объект 6">
            <a:extLst>
              <a:ext uri="{FF2B5EF4-FFF2-40B4-BE49-F238E27FC236}">
                <a16:creationId xmlns:a16="http://schemas.microsoft.com/office/drawing/2014/main" xmlns="" id="{879A1FDB-BBCE-48B4-A4C8-2FF5F43B8D70}"/>
              </a:ext>
            </a:extLst>
          </p:cNvPr>
          <p:cNvSpPr>
            <a:spLocks noGrp="1"/>
          </p:cNvSpPr>
          <p:nvPr>
            <p:ph idx="1"/>
          </p:nvPr>
        </p:nvSpPr>
        <p:spPr/>
        <p:txBody>
          <a:bodyPr/>
          <a:lstStyle/>
          <a:p>
            <a:endParaRPr lang="ru-RU"/>
          </a:p>
        </p:txBody>
      </p:sp>
      <mc:AlternateContent xmlns:mc="http://schemas.openxmlformats.org/markup-compatibility/2006">
        <mc:Choice xmlns:a14="http://schemas.microsoft.com/office/drawing/2010/main" Requires="a14">
          <p:sp>
            <p:nvSpPr>
              <p:cNvPr id="3" name="Прямоугольник 2"/>
              <p:cNvSpPr/>
              <p:nvPr/>
            </p:nvSpPr>
            <p:spPr>
              <a:xfrm>
                <a:off x="1003539" y="3202295"/>
                <a:ext cx="10573109" cy="3348161"/>
              </a:xfrm>
              <a:prstGeom prst="rect">
                <a:avLst/>
              </a:prstGeom>
            </p:spPr>
            <p:txBody>
              <a:bodyPr wrap="square">
                <a:spAutoFit/>
              </a:bodyPr>
              <a:lstStyle/>
              <a:p>
                <a:pPr algn="ctr"/>
                <a:r>
                  <a:rPr lang="en-US" sz="2000" b="1" dirty="0"/>
                  <a:t>8.3. </a:t>
                </a:r>
                <a:r>
                  <a:rPr lang="uz-Cyrl-UZ" sz="2000" b="1" dirty="0"/>
                  <a:t>Transport vositasi ish unumiga ta’sir etuvchi </a:t>
                </a:r>
                <a:endParaRPr lang="ru-RU" sz="2000" dirty="0"/>
              </a:p>
              <a:p>
                <a:pPr algn="ctr"/>
                <a:r>
                  <a:rPr lang="uz-Cyrl-UZ" sz="2000" b="1" dirty="0"/>
                  <a:t>asosiy texnik-ekspluatatsion omillar</a:t>
                </a:r>
                <a:r>
                  <a:rPr lang="en-US" sz="2000" b="1" dirty="0"/>
                  <a:t>.</a:t>
                </a:r>
                <a:endParaRPr lang="ru-RU" sz="2000" dirty="0"/>
              </a:p>
              <a:p>
                <a:pPr algn="ctr"/>
                <a:r>
                  <a:rPr lang="en-US" sz="2000" dirty="0" err="1"/>
                  <a:t>Avtomobil</a:t>
                </a:r>
                <a:r>
                  <a:rPr lang="en-US" sz="2000" dirty="0"/>
                  <a:t> </a:t>
                </a:r>
                <a:r>
                  <a:rPr lang="en-US" sz="2000" dirty="0" err="1"/>
                  <a:t>transporti</a:t>
                </a:r>
                <a:r>
                  <a:rPr lang="en-US" sz="2000" dirty="0"/>
                  <a:t> </a:t>
                </a:r>
                <a:r>
                  <a:rPr lang="en-US" sz="2000" dirty="0" err="1"/>
                  <a:t>vositalari</a:t>
                </a:r>
                <a:r>
                  <a:rPr lang="en-US" sz="2000" dirty="0"/>
                  <a:t> </a:t>
                </a:r>
                <a:r>
                  <a:rPr lang="en-US" sz="2000" dirty="0" err="1"/>
                  <a:t>samaradorligini</a:t>
                </a:r>
                <a:r>
                  <a:rPr lang="en-US" sz="2000" dirty="0"/>
                  <a:t> </a:t>
                </a:r>
                <a:r>
                  <a:rPr lang="en-US" sz="2000" dirty="0" err="1"/>
                  <a:t>oshirish</a:t>
                </a:r>
                <a:r>
                  <a:rPr lang="en-US" sz="2000" dirty="0"/>
                  <a:t> </a:t>
                </a:r>
                <a:r>
                  <a:rPr lang="en-US" sz="2000" dirty="0" err="1"/>
                  <a:t>yo‘l-yo‘riqlari</a:t>
                </a:r>
                <a:r>
                  <a:rPr lang="en-US" sz="2000" dirty="0"/>
                  <a:t> </a:t>
                </a:r>
                <a:r>
                  <a:rPr lang="en-US" sz="2000" dirty="0" err="1"/>
                  <a:t>va</a:t>
                </a:r>
                <a:r>
                  <a:rPr lang="en-US" sz="2000" dirty="0"/>
                  <a:t> </a:t>
                </a:r>
                <a:r>
                  <a:rPr lang="en-US" sz="2000" dirty="0" err="1"/>
                  <a:t>usullari</a:t>
                </a:r>
                <a:r>
                  <a:rPr lang="en-US" sz="2000" dirty="0"/>
                  <a:t>, </a:t>
                </a:r>
                <a:r>
                  <a:rPr lang="en-US" sz="2000" dirty="0" err="1"/>
                  <a:t>tashish</a:t>
                </a:r>
                <a:r>
                  <a:rPr lang="en-US" sz="2000" dirty="0"/>
                  <a:t> </a:t>
                </a:r>
                <a:r>
                  <a:rPr lang="en-US" sz="2000" dirty="0" err="1"/>
                  <a:t>jarayonini</a:t>
                </a:r>
                <a:r>
                  <a:rPr lang="en-US" sz="2000" dirty="0"/>
                  <a:t> </a:t>
                </a:r>
                <a:r>
                  <a:rPr lang="en-US" sz="2000" dirty="0" err="1"/>
                  <a:t>to‘g‘ri</a:t>
                </a:r>
                <a:r>
                  <a:rPr lang="en-US" sz="2000" dirty="0"/>
                  <a:t> </a:t>
                </a:r>
                <a:r>
                  <a:rPr lang="en-US" sz="2000" dirty="0" err="1"/>
                  <a:t>tashkil</a:t>
                </a:r>
                <a:r>
                  <a:rPr lang="en-US" sz="2000" dirty="0"/>
                  <a:t> </a:t>
                </a:r>
                <a:r>
                  <a:rPr lang="en-US" sz="2000" dirty="0" err="1"/>
                  <a:t>etish</a:t>
                </a:r>
                <a:r>
                  <a:rPr lang="en-US" sz="2000" dirty="0"/>
                  <a:t>, </a:t>
                </a:r>
                <a:r>
                  <a:rPr lang="en-US" sz="2000" dirty="0" err="1"/>
                  <a:t>avtomobillar</a:t>
                </a:r>
                <a:r>
                  <a:rPr lang="en-US" sz="2000" dirty="0"/>
                  <a:t> </a:t>
                </a:r>
                <a:r>
                  <a:rPr lang="en-US" sz="2000" dirty="0" err="1"/>
                  <a:t>ish</a:t>
                </a:r>
                <a:r>
                  <a:rPr lang="en-US" sz="2000" dirty="0"/>
                  <a:t> </a:t>
                </a:r>
                <a:r>
                  <a:rPr lang="en-US" sz="2000" dirty="0" err="1"/>
                  <a:t>unumini</a:t>
                </a:r>
                <a:r>
                  <a:rPr lang="en-US" sz="2000" dirty="0"/>
                  <a:t> </a:t>
                </a:r>
                <a:r>
                  <a:rPr lang="en-US" sz="2000" dirty="0" err="1"/>
                  <a:t>oshirish</a:t>
                </a:r>
                <a:r>
                  <a:rPr lang="en-US" sz="2000" dirty="0"/>
                  <a:t> </a:t>
                </a:r>
                <a:r>
                  <a:rPr lang="en-US" sz="2000" dirty="0" err="1"/>
                  <a:t>va</a:t>
                </a:r>
                <a:r>
                  <a:rPr lang="en-US" sz="2000" dirty="0"/>
                  <a:t> </a:t>
                </a:r>
                <a:r>
                  <a:rPr lang="en-US" sz="2000" dirty="0" err="1"/>
                  <a:t>tashish</a:t>
                </a:r>
                <a:r>
                  <a:rPr lang="en-US" sz="2000" dirty="0"/>
                  <a:t> </a:t>
                </a:r>
                <a:r>
                  <a:rPr lang="en-US" sz="2000" dirty="0" err="1"/>
                  <a:t>tannarxiga</a:t>
                </a:r>
                <a:r>
                  <a:rPr lang="en-US" sz="2000" dirty="0"/>
                  <a:t> </a:t>
                </a:r>
                <a:r>
                  <a:rPr lang="en-US" sz="2000" dirty="0" err="1"/>
                  <a:t>ayrim</a:t>
                </a:r>
                <a:r>
                  <a:rPr lang="en-US" sz="2000" dirty="0"/>
                  <a:t> </a:t>
                </a:r>
                <a:r>
                  <a:rPr lang="en-US" sz="2000" dirty="0" err="1"/>
                  <a:t>texnik-kspluatatsion</a:t>
                </a:r>
                <a:r>
                  <a:rPr lang="en-US" sz="2000" dirty="0"/>
                  <a:t> </a:t>
                </a:r>
                <a:r>
                  <a:rPr lang="en-US" sz="2000" dirty="0" err="1"/>
                  <a:t>omillarning</a:t>
                </a:r>
                <a:r>
                  <a:rPr lang="en-US" sz="2000" dirty="0"/>
                  <a:t> </a:t>
                </a:r>
                <a:r>
                  <a:rPr lang="en-US" sz="2000" dirty="0" err="1"/>
                  <a:t>ta’sir</a:t>
                </a:r>
                <a:r>
                  <a:rPr lang="en-US" sz="2000" dirty="0"/>
                  <a:t> </a:t>
                </a:r>
                <a:r>
                  <a:rPr lang="en-US" sz="2000" dirty="0" err="1"/>
                  <a:t>darajasi</a:t>
                </a:r>
                <a:r>
                  <a:rPr lang="en-US" sz="2000" dirty="0"/>
                  <a:t> </a:t>
                </a:r>
                <a:r>
                  <a:rPr lang="en-US" sz="2000" dirty="0" err="1"/>
                  <a:t>va</a:t>
                </a:r>
                <a:r>
                  <a:rPr lang="en-US" sz="2000" dirty="0"/>
                  <a:t> </a:t>
                </a:r>
                <a:r>
                  <a:rPr lang="en-US" sz="2000" dirty="0" err="1"/>
                  <a:t>xarakterini</a:t>
                </a:r>
                <a:r>
                  <a:rPr lang="en-US" sz="2000" dirty="0"/>
                  <a:t> </a:t>
                </a:r>
                <a:r>
                  <a:rPr lang="en-US" sz="2000" dirty="0" err="1"/>
                  <a:t>bilishning</a:t>
                </a:r>
                <a:r>
                  <a:rPr lang="en-US" sz="2000" dirty="0"/>
                  <a:t> </a:t>
                </a:r>
                <a:r>
                  <a:rPr lang="en-US" sz="2000" dirty="0" err="1"/>
                  <a:t>ahamiyati</a:t>
                </a:r>
                <a:r>
                  <a:rPr lang="en-US" sz="2000" dirty="0"/>
                  <a:t> </a:t>
                </a:r>
                <a:r>
                  <a:rPr lang="en-US" sz="2000" dirty="0" err="1"/>
                  <a:t>katta</a:t>
                </a:r>
                <a:r>
                  <a:rPr lang="en-US" sz="2000" dirty="0"/>
                  <a:t>. </a:t>
                </a:r>
                <a:endParaRPr lang="ru-RU" sz="2000" dirty="0"/>
              </a:p>
              <a:p>
                <a:pPr algn="ctr"/>
                <a14:m>
                  <m:oMath xmlns:m="http://schemas.openxmlformats.org/officeDocument/2006/math">
                    <m:sSub>
                      <m:sSubPr>
                        <m:ctrlPr>
                          <a:rPr lang="ru-RU" sz="2000" i="1"/>
                        </m:ctrlPr>
                      </m:sSubPr>
                      <m:e>
                        <m:r>
                          <a:rPr lang="ru-RU" sz="2000" i="1"/>
                          <m:t>𝑤</m:t>
                        </m:r>
                      </m:e>
                      <m:sub>
                        <m:r>
                          <a:rPr lang="ru-RU" sz="2000" i="1"/>
                          <m:t>𝑄</m:t>
                        </m:r>
                      </m:sub>
                    </m:sSub>
                    <m:r>
                      <a:rPr lang="en-US" sz="2000" i="1"/>
                      <m:t>=</m:t>
                    </m:r>
                    <m:f>
                      <m:fPr>
                        <m:ctrlPr>
                          <a:rPr lang="ru-RU" sz="2000" i="1"/>
                        </m:ctrlPr>
                      </m:fPr>
                      <m:num>
                        <m:sSub>
                          <m:sSubPr>
                            <m:ctrlPr>
                              <a:rPr lang="ru-RU" sz="2000" i="1"/>
                            </m:ctrlPr>
                          </m:sSubPr>
                          <m:e>
                            <m:r>
                              <a:rPr lang="ru-RU" sz="2000" i="1"/>
                              <m:t>𝑞</m:t>
                            </m:r>
                          </m:e>
                          <m:sub>
                            <m:r>
                              <a:rPr lang="ru-RU" sz="2000" i="1"/>
                              <m:t>𝐻</m:t>
                            </m:r>
                          </m:sub>
                        </m:sSub>
                        <m:sSub>
                          <m:sSubPr>
                            <m:ctrlPr>
                              <a:rPr lang="ru-RU" sz="2000" i="1"/>
                            </m:ctrlPr>
                          </m:sSubPr>
                          <m:e>
                            <m:r>
                              <a:rPr lang="ru-RU" sz="2000" i="1"/>
                              <m:t>𝛾</m:t>
                            </m:r>
                          </m:e>
                          <m:sub>
                            <m:r>
                              <a:rPr lang="ru-RU" sz="2000" i="1"/>
                              <m:t>𝑠𝑡</m:t>
                            </m:r>
                          </m:sub>
                        </m:sSub>
                        <m:sSub>
                          <m:sSubPr>
                            <m:ctrlPr>
                              <a:rPr lang="ru-RU" sz="2000" i="1"/>
                            </m:ctrlPr>
                          </m:sSubPr>
                          <m:e>
                            <m:r>
                              <a:rPr lang="ru-RU" sz="2000" i="1"/>
                              <m:t>𝛽</m:t>
                            </m:r>
                            <m:r>
                              <a:rPr lang="ru-RU" sz="2000" i="1"/>
                              <m:t>𝑉</m:t>
                            </m:r>
                          </m:e>
                          <m:sub>
                            <m:r>
                              <a:rPr lang="ru-RU" sz="2000" i="1"/>
                              <m:t>𝑇</m:t>
                            </m:r>
                          </m:sub>
                        </m:sSub>
                      </m:num>
                      <m:den>
                        <m:sSub>
                          <m:sSubPr>
                            <m:ctrlPr>
                              <a:rPr lang="ru-RU" sz="2000" i="1"/>
                            </m:ctrlPr>
                          </m:sSubPr>
                          <m:e>
                            <m:r>
                              <a:rPr lang="ru-RU" sz="2000" i="1"/>
                              <m:t>𝑙</m:t>
                            </m:r>
                          </m:e>
                          <m:sub>
                            <m:r>
                              <a:rPr lang="ru-RU" sz="2000" i="1"/>
                              <m:t>𝑦𝑢𝑞</m:t>
                            </m:r>
                          </m:sub>
                        </m:sSub>
                        <m:r>
                          <a:rPr lang="en-US" sz="2000" i="1"/>
                          <m:t>+</m:t>
                        </m:r>
                        <m:sSub>
                          <m:sSubPr>
                            <m:ctrlPr>
                              <a:rPr lang="ru-RU" sz="2000" i="1"/>
                            </m:ctrlPr>
                          </m:sSubPr>
                          <m:e>
                            <m:r>
                              <a:rPr lang="ru-RU" sz="2000" i="1"/>
                              <m:t>𝛽</m:t>
                            </m:r>
                            <m:r>
                              <a:rPr lang="ru-RU" sz="2000" i="1"/>
                              <m:t>𝑉</m:t>
                            </m:r>
                          </m:e>
                          <m:sub>
                            <m:r>
                              <a:rPr lang="ru-RU" sz="2000" i="1"/>
                              <m:t>𝑇</m:t>
                            </m:r>
                          </m:sub>
                        </m:sSub>
                        <m:sSub>
                          <m:sSubPr>
                            <m:ctrlPr>
                              <a:rPr lang="ru-RU" sz="2000" i="1"/>
                            </m:ctrlPr>
                          </m:sSubPr>
                          <m:e>
                            <m:r>
                              <a:rPr lang="ru-RU" sz="2000" i="1"/>
                              <m:t>𝑡</m:t>
                            </m:r>
                          </m:e>
                          <m:sub>
                            <m:r>
                              <a:rPr lang="ru-RU" sz="2000" i="1"/>
                              <m:t>𝑜</m:t>
                            </m:r>
                            <m:r>
                              <a:rPr lang="en-US" sz="2000" i="1"/>
                              <m:t>−</m:t>
                            </m:r>
                            <m:r>
                              <a:rPr lang="ru-RU" sz="2000" i="1"/>
                              <m:t>𝑡</m:t>
                            </m:r>
                          </m:sub>
                        </m:sSub>
                      </m:den>
                    </m:f>
                    <m:r>
                      <a:rPr lang="en-US" sz="2000" i="1"/>
                      <m:t> , </m:t>
                    </m:r>
                    <m:r>
                      <a:rPr lang="ru-RU" sz="2000" i="1"/>
                      <m:t>𝑡</m:t>
                    </m:r>
                    <m:r>
                      <a:rPr lang="en-US" sz="2000" i="1"/>
                      <m:t>/</m:t>
                    </m:r>
                    <m:r>
                      <a:rPr lang="ru-RU" sz="2000" i="1"/>
                      <m:t>𝑠𝑜𝑎𝑡</m:t>
                    </m:r>
                  </m:oMath>
                </a14:m>
                <a:r>
                  <a:rPr lang="en-US" sz="2000" dirty="0"/>
                  <a:t>     (6)</a:t>
                </a:r>
                <a:endParaRPr lang="ru-RU" sz="2000" dirty="0"/>
              </a:p>
              <a:p>
                <a:pPr algn="ctr"/>
                <a:r>
                  <a:rPr lang="en-US" sz="2000" dirty="0"/>
                  <a:t> </a:t>
                </a:r>
                <a:endParaRPr lang="ru-RU" sz="2000" dirty="0"/>
              </a:p>
              <a:p>
                <a:pPr algn="ctr"/>
                <a14:m>
                  <m:oMath xmlns:m="http://schemas.openxmlformats.org/officeDocument/2006/math">
                    <m:sSub>
                      <m:sSubPr>
                        <m:ctrlPr>
                          <a:rPr lang="ru-RU" sz="2000" i="1"/>
                        </m:ctrlPr>
                      </m:sSubPr>
                      <m:e>
                        <m:r>
                          <a:rPr lang="ru-RU" sz="2000" i="1"/>
                          <m:t>𝑤</m:t>
                        </m:r>
                      </m:e>
                      <m:sub>
                        <m:r>
                          <a:rPr lang="ru-RU" sz="2000" i="1"/>
                          <m:t>𝑄</m:t>
                        </m:r>
                      </m:sub>
                    </m:sSub>
                    <m:r>
                      <a:rPr lang="en-US" sz="2000" i="1"/>
                      <m:t>=</m:t>
                    </m:r>
                    <m:f>
                      <m:fPr>
                        <m:ctrlPr>
                          <a:rPr lang="ru-RU" sz="2000" i="1"/>
                        </m:ctrlPr>
                      </m:fPr>
                      <m:num>
                        <m:sSub>
                          <m:sSubPr>
                            <m:ctrlPr>
                              <a:rPr lang="ru-RU" sz="2000" i="1"/>
                            </m:ctrlPr>
                          </m:sSubPr>
                          <m:e>
                            <m:r>
                              <a:rPr lang="ru-RU" sz="2000" i="1"/>
                              <m:t>𝑞</m:t>
                            </m:r>
                          </m:e>
                          <m:sub>
                            <m:r>
                              <a:rPr lang="ru-RU" sz="2000" i="1"/>
                              <m:t>𝐻</m:t>
                            </m:r>
                          </m:sub>
                        </m:sSub>
                        <m:sSub>
                          <m:sSubPr>
                            <m:ctrlPr>
                              <a:rPr lang="ru-RU" sz="2000" i="1"/>
                            </m:ctrlPr>
                          </m:sSubPr>
                          <m:e>
                            <m:r>
                              <a:rPr lang="ru-RU" sz="2000" i="1"/>
                              <m:t>𝛾</m:t>
                            </m:r>
                          </m:e>
                          <m:sub>
                            <m:r>
                              <a:rPr lang="ru-RU" sz="2000" i="1"/>
                              <m:t>𝑔</m:t>
                            </m:r>
                          </m:sub>
                        </m:sSub>
                        <m:sSub>
                          <m:sSubPr>
                            <m:ctrlPr>
                              <a:rPr lang="ru-RU" sz="2000" i="1"/>
                            </m:ctrlPr>
                          </m:sSubPr>
                          <m:e>
                            <m:r>
                              <a:rPr lang="ru-RU" sz="2000" i="1"/>
                              <m:t>𝛽</m:t>
                            </m:r>
                            <m:r>
                              <a:rPr lang="ru-RU" sz="2000" i="1"/>
                              <m:t>𝑉</m:t>
                            </m:r>
                          </m:e>
                          <m:sub>
                            <m:r>
                              <a:rPr lang="ru-RU" sz="2000" i="1"/>
                              <m:t>𝑇</m:t>
                            </m:r>
                          </m:sub>
                        </m:sSub>
                        <m:sSub>
                          <m:sSubPr>
                            <m:ctrlPr>
                              <a:rPr lang="ru-RU" sz="2000" i="1"/>
                            </m:ctrlPr>
                          </m:sSubPr>
                          <m:e>
                            <m:r>
                              <a:rPr lang="ru-RU" sz="2000" i="1"/>
                              <m:t>𝑙</m:t>
                            </m:r>
                          </m:e>
                          <m:sub>
                            <m:r>
                              <a:rPr lang="ru-RU" sz="2000" i="1"/>
                              <m:t>𝑦𝑢𝑞</m:t>
                            </m:r>
                          </m:sub>
                        </m:sSub>
                      </m:num>
                      <m:den>
                        <m:sSub>
                          <m:sSubPr>
                            <m:ctrlPr>
                              <a:rPr lang="ru-RU" sz="2000" i="1"/>
                            </m:ctrlPr>
                          </m:sSubPr>
                          <m:e>
                            <m:r>
                              <a:rPr lang="ru-RU" sz="2000" i="1"/>
                              <m:t>𝑙</m:t>
                            </m:r>
                          </m:e>
                          <m:sub>
                            <m:r>
                              <a:rPr lang="ru-RU" sz="2000" i="1"/>
                              <m:t>𝑦𝑢𝑞</m:t>
                            </m:r>
                          </m:sub>
                        </m:sSub>
                        <m:r>
                          <a:rPr lang="en-US" sz="2000" i="1"/>
                          <m:t>+</m:t>
                        </m:r>
                        <m:sSub>
                          <m:sSubPr>
                            <m:ctrlPr>
                              <a:rPr lang="ru-RU" sz="2000" i="1"/>
                            </m:ctrlPr>
                          </m:sSubPr>
                          <m:e>
                            <m:r>
                              <a:rPr lang="ru-RU" sz="2000" i="1"/>
                              <m:t>𝛽</m:t>
                            </m:r>
                            <m:r>
                              <a:rPr lang="ru-RU" sz="2000" i="1"/>
                              <m:t>𝑉</m:t>
                            </m:r>
                          </m:e>
                          <m:sub>
                            <m:r>
                              <a:rPr lang="ru-RU" sz="2000" i="1"/>
                              <m:t>𝑇</m:t>
                            </m:r>
                          </m:sub>
                        </m:sSub>
                        <m:sSub>
                          <m:sSubPr>
                            <m:ctrlPr>
                              <a:rPr lang="ru-RU" sz="2000" i="1"/>
                            </m:ctrlPr>
                          </m:sSubPr>
                          <m:e>
                            <m:r>
                              <a:rPr lang="ru-RU" sz="2000" i="1"/>
                              <m:t>𝑡</m:t>
                            </m:r>
                          </m:e>
                          <m:sub>
                            <m:r>
                              <a:rPr lang="ru-RU" sz="2000" i="1"/>
                              <m:t>𝑜</m:t>
                            </m:r>
                            <m:r>
                              <a:rPr lang="en-US" sz="2000" i="1"/>
                              <m:t>−</m:t>
                            </m:r>
                            <m:r>
                              <a:rPr lang="ru-RU" sz="2000" i="1"/>
                              <m:t>𝑡</m:t>
                            </m:r>
                          </m:sub>
                        </m:sSub>
                      </m:den>
                    </m:f>
                    <m:r>
                      <a:rPr lang="en-US" sz="2000" i="1"/>
                      <m:t> , </m:t>
                    </m:r>
                    <m:r>
                      <a:rPr lang="ru-RU" sz="2000" i="1"/>
                      <m:t>𝑡𝑘𝑚</m:t>
                    </m:r>
                    <m:r>
                      <a:rPr lang="en-US" sz="2000" i="1"/>
                      <m:t>/</m:t>
                    </m:r>
                    <m:r>
                      <a:rPr lang="ru-RU" sz="2000" i="1"/>
                      <m:t>𝑠𝑜𝑎𝑡</m:t>
                    </m:r>
                  </m:oMath>
                </a14:m>
                <a:r>
                  <a:rPr lang="en-US" sz="2000" dirty="0"/>
                  <a:t>   (7)</a:t>
                </a:r>
                <a:endParaRPr lang="ru-RU" sz="2000" dirty="0"/>
              </a:p>
            </p:txBody>
          </p:sp>
        </mc:Choice>
        <mc:Fallback>
          <p:sp>
            <p:nvSpPr>
              <p:cNvPr id="3" name="Прямоугольник 2"/>
              <p:cNvSpPr>
                <a:spLocks noRot="1" noChangeAspect="1" noMove="1" noResize="1" noEditPoints="1" noAdjustHandles="1" noChangeArrowheads="1" noChangeShapeType="1" noTextEdit="1"/>
              </p:cNvSpPr>
              <p:nvPr/>
            </p:nvSpPr>
            <p:spPr>
              <a:xfrm>
                <a:off x="1003539" y="3202295"/>
                <a:ext cx="10573109" cy="3348161"/>
              </a:xfrm>
              <a:prstGeom prst="rect">
                <a:avLst/>
              </a:prstGeom>
              <a:blipFill rotWithShape="1">
                <a:blip r:embed="rId3"/>
                <a:stretch>
                  <a:fillRect l="-461" t="-909" r="-404"/>
                </a:stretch>
              </a:blipFill>
            </p:spPr>
            <p:txBody>
              <a:bodyPr/>
              <a:lstStyle/>
              <a:p>
                <a:r>
                  <a:rPr lang="ru-RU">
                    <a:noFill/>
                  </a:rPr>
                  <a:t> </a:t>
                </a:r>
              </a:p>
            </p:txBody>
          </p:sp>
        </mc:Fallback>
      </mc:AlternateContent>
    </p:spTree>
    <p:extLst>
      <p:ext uri="{BB962C8B-B14F-4D97-AF65-F5344CB8AC3E}">
        <p14:creationId xmlns:p14="http://schemas.microsoft.com/office/powerpoint/2010/main" val="23467291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
        <p:nvSpPr>
          <p:cNvPr id="4" name="Прямоугольник 3"/>
          <p:cNvSpPr/>
          <p:nvPr/>
        </p:nvSpPr>
        <p:spPr>
          <a:xfrm>
            <a:off x="779253" y="310921"/>
            <a:ext cx="10806022" cy="5632311"/>
          </a:xfrm>
          <a:prstGeom prst="rect">
            <a:avLst/>
          </a:prstGeom>
        </p:spPr>
        <p:txBody>
          <a:bodyPr wrap="square">
            <a:spAutoFit/>
          </a:bodyPr>
          <a:lstStyle/>
          <a:p>
            <a:r>
              <a:rPr lang="en-US" sz="2400" dirty="0"/>
              <a:t>(6) </a:t>
            </a:r>
            <a:r>
              <a:rPr lang="en-US" sz="2400" dirty="0" err="1"/>
              <a:t>va</a:t>
            </a:r>
            <a:r>
              <a:rPr lang="en-US" sz="2400" dirty="0"/>
              <a:t> (7) </a:t>
            </a:r>
            <a:r>
              <a:rPr lang="en-US" sz="2400" dirty="0" err="1"/>
              <a:t>formulalardan</a:t>
            </a:r>
            <a:r>
              <a:rPr lang="en-US" sz="2400" dirty="0"/>
              <a:t> </a:t>
            </a:r>
            <a:r>
              <a:rPr lang="en-US" sz="2400" dirty="0" err="1"/>
              <a:t>foydalanib</a:t>
            </a:r>
            <a:r>
              <a:rPr lang="en-US" sz="2400" dirty="0"/>
              <a:t>, </a:t>
            </a:r>
            <a:r>
              <a:rPr lang="en-US" sz="2400" dirty="0" err="1"/>
              <a:t>ularning</a:t>
            </a:r>
            <a:r>
              <a:rPr lang="en-US" sz="2400" dirty="0"/>
              <a:t> </a:t>
            </a:r>
            <a:r>
              <a:rPr lang="en-US" sz="2400" dirty="0" err="1"/>
              <a:t>o‘ng</a:t>
            </a:r>
            <a:r>
              <a:rPr lang="en-US" sz="2400" dirty="0"/>
              <a:t> </a:t>
            </a:r>
            <a:r>
              <a:rPr lang="en-US" sz="2400" dirty="0" err="1"/>
              <a:t>tomonida</a:t>
            </a:r>
            <a:r>
              <a:rPr lang="en-US" sz="2400" dirty="0"/>
              <a:t> </a:t>
            </a:r>
            <a:r>
              <a:rPr lang="en-US" sz="2400" dirty="0" err="1"/>
              <a:t>berilgan</a:t>
            </a:r>
            <a:r>
              <a:rPr lang="en-US" sz="2400" dirty="0"/>
              <a:t> </a:t>
            </a:r>
            <a:r>
              <a:rPr lang="en-US" sz="2400" dirty="0" err="1"/>
              <a:t>barcha</a:t>
            </a:r>
            <a:r>
              <a:rPr lang="en-US" sz="2400" dirty="0"/>
              <a:t> </a:t>
            </a:r>
            <a:r>
              <a:rPr lang="en-US" sz="2400" dirty="0" err="1"/>
              <a:t>omillarni</a:t>
            </a:r>
            <a:r>
              <a:rPr lang="en-US" sz="2400" dirty="0"/>
              <a:t> </a:t>
            </a:r>
            <a:r>
              <a:rPr lang="en-US" sz="2400" dirty="0" err="1"/>
              <a:t>bog‘liq</a:t>
            </a:r>
            <a:r>
              <a:rPr lang="en-US" sz="2400" dirty="0"/>
              <a:t> </a:t>
            </a:r>
            <a:r>
              <a:rPr lang="en-US" sz="2400" dirty="0" err="1"/>
              <a:t>emas</a:t>
            </a:r>
            <a:r>
              <a:rPr lang="en-US" sz="2400" dirty="0"/>
              <a:t>, </a:t>
            </a:r>
            <a:r>
              <a:rPr lang="en-US" sz="2400" dirty="0" err="1"/>
              <a:t>ya’ni</a:t>
            </a:r>
            <a:r>
              <a:rPr lang="en-US" sz="2400" dirty="0"/>
              <a:t> </a:t>
            </a:r>
            <a:r>
              <a:rPr lang="en-US" sz="2400" dirty="0" err="1"/>
              <a:t>ularning</a:t>
            </a:r>
            <a:r>
              <a:rPr lang="en-US" sz="2400" dirty="0"/>
              <a:t> </a:t>
            </a:r>
            <a:r>
              <a:rPr lang="en-US" sz="2400" dirty="0" err="1"/>
              <a:t>har</a:t>
            </a:r>
            <a:r>
              <a:rPr lang="en-US" sz="2400" dirty="0"/>
              <a:t> </a:t>
            </a:r>
            <a:r>
              <a:rPr lang="en-US" sz="2400" dirty="0" err="1"/>
              <a:t>biri</a:t>
            </a:r>
            <a:r>
              <a:rPr lang="en-US" sz="2400" dirty="0"/>
              <a:t> </a:t>
            </a:r>
            <a:r>
              <a:rPr lang="en-US" sz="2400" dirty="0" err="1"/>
              <a:t>o‘zaro</a:t>
            </a:r>
            <a:r>
              <a:rPr lang="en-US" sz="2400" dirty="0"/>
              <a:t> </a:t>
            </a:r>
            <a:r>
              <a:rPr lang="en-US" sz="2400" dirty="0" err="1"/>
              <a:t>funksional</a:t>
            </a:r>
            <a:r>
              <a:rPr lang="en-US" sz="2400" dirty="0"/>
              <a:t> </a:t>
            </a:r>
            <a:r>
              <a:rPr lang="en-US" sz="2400" dirty="0" err="1"/>
              <a:t>bog‘lanmagan</a:t>
            </a:r>
            <a:r>
              <a:rPr lang="en-US" sz="2400" dirty="0"/>
              <a:t> deb </a:t>
            </a:r>
            <a:r>
              <a:rPr lang="en-US" sz="2400" dirty="0" err="1"/>
              <a:t>qabul</a:t>
            </a:r>
            <a:r>
              <a:rPr lang="en-US" sz="2400" dirty="0"/>
              <a:t> </a:t>
            </a:r>
            <a:r>
              <a:rPr lang="en-US" sz="2400" dirty="0" err="1"/>
              <a:t>qilinsa</a:t>
            </a:r>
            <a:r>
              <a:rPr lang="en-US" sz="2400" dirty="0"/>
              <a:t>, </a:t>
            </a:r>
            <a:r>
              <a:rPr lang="en-US" sz="2400" dirty="0" err="1"/>
              <a:t>unda</a:t>
            </a:r>
            <a:r>
              <a:rPr lang="en-US" sz="2400" dirty="0"/>
              <a:t> </a:t>
            </a:r>
            <a:r>
              <a:rPr lang="en-US" sz="2400" dirty="0" err="1"/>
              <a:t>har</a:t>
            </a:r>
            <a:r>
              <a:rPr lang="en-US" sz="2400" dirty="0"/>
              <a:t> </a:t>
            </a:r>
            <a:r>
              <a:rPr lang="en-US" sz="2400" dirty="0" err="1"/>
              <a:t>bir</a:t>
            </a:r>
            <a:r>
              <a:rPr lang="en-US" sz="2400" dirty="0"/>
              <a:t> </a:t>
            </a:r>
            <a:r>
              <a:rPr lang="en-US" sz="2400" dirty="0" err="1"/>
              <a:t>ko‘rsatkichni</a:t>
            </a:r>
            <a:r>
              <a:rPr lang="en-US" sz="2400" dirty="0"/>
              <a:t> </a:t>
            </a:r>
            <a:r>
              <a:rPr lang="en-US" sz="2400" dirty="0" err="1"/>
              <a:t>galma</a:t>
            </a:r>
            <a:r>
              <a:rPr lang="en-US" sz="2400" dirty="0"/>
              <a:t>-gal </a:t>
            </a:r>
            <a:r>
              <a:rPr lang="en-US" sz="2400" dirty="0" err="1"/>
              <a:t>o‘zgartirib</a:t>
            </a:r>
            <a:r>
              <a:rPr lang="en-US" sz="2400" dirty="0"/>
              <a:t>, </a:t>
            </a:r>
            <a:r>
              <a:rPr lang="en-US" sz="2400" dirty="0" err="1"/>
              <a:t>qolganlarini</a:t>
            </a:r>
            <a:r>
              <a:rPr lang="en-US" sz="2400" dirty="0"/>
              <a:t> </a:t>
            </a:r>
            <a:r>
              <a:rPr lang="en-US" sz="2400" dirty="0" err="1"/>
              <a:t>esa</a:t>
            </a:r>
            <a:r>
              <a:rPr lang="en-US" sz="2400" dirty="0"/>
              <a:t> </a:t>
            </a:r>
            <a:r>
              <a:rPr lang="en-US" sz="2400" dirty="0" err="1"/>
              <a:t>o‘zgarmas</a:t>
            </a:r>
            <a:r>
              <a:rPr lang="en-US" sz="2400" dirty="0"/>
              <a:t> deb </a:t>
            </a:r>
            <a:r>
              <a:rPr lang="en-US" sz="2400" dirty="0" err="1"/>
              <a:t>qabul</a:t>
            </a:r>
            <a:r>
              <a:rPr lang="en-US" sz="2400" dirty="0"/>
              <a:t> </a:t>
            </a:r>
            <a:r>
              <a:rPr lang="en-US" sz="2400" dirty="0" err="1"/>
              <a:t>etib</a:t>
            </a:r>
            <a:r>
              <a:rPr lang="en-US" sz="2400" dirty="0"/>
              <a:t>, </a:t>
            </a:r>
            <a:r>
              <a:rPr lang="en-US" sz="2400" dirty="0" err="1"/>
              <a:t>avtomobilning</a:t>
            </a:r>
            <a:r>
              <a:rPr lang="en-US" sz="2400" dirty="0"/>
              <a:t> </a:t>
            </a:r>
            <a:r>
              <a:rPr lang="en-US" sz="2400" dirty="0" err="1"/>
              <a:t>bir</a:t>
            </a:r>
            <a:r>
              <a:rPr lang="en-US" sz="2400" dirty="0"/>
              <a:t> </a:t>
            </a:r>
            <a:r>
              <a:rPr lang="en-US" sz="2400" dirty="0" err="1"/>
              <a:t>soatlik</a:t>
            </a:r>
            <a:r>
              <a:rPr lang="en-US" sz="2400" dirty="0"/>
              <a:t> </a:t>
            </a:r>
            <a:r>
              <a:rPr lang="en-US" sz="2400" dirty="0" err="1"/>
              <a:t>ish</a:t>
            </a:r>
            <a:r>
              <a:rPr lang="en-US" sz="2400" dirty="0"/>
              <a:t> </a:t>
            </a:r>
            <a:r>
              <a:rPr lang="en-US" sz="2400" dirty="0" err="1"/>
              <a:t>unumi</a:t>
            </a:r>
            <a:r>
              <a:rPr lang="en-US" sz="2400" dirty="0"/>
              <a:t> (W</a:t>
            </a:r>
            <a:r>
              <a:rPr lang="en-US" sz="2400" baseline="-25000" dirty="0"/>
              <a:t>Q</a:t>
            </a:r>
            <a:r>
              <a:rPr lang="en-US" sz="2400" dirty="0"/>
              <a:t> </a:t>
            </a:r>
            <a:r>
              <a:rPr lang="en-US" sz="2400" dirty="0" err="1"/>
              <a:t>va</a:t>
            </a:r>
            <a:r>
              <a:rPr lang="en-US" sz="2400" dirty="0"/>
              <a:t> </a:t>
            </a:r>
            <a:r>
              <a:rPr lang="en-US" sz="2400" dirty="0" err="1"/>
              <a:t>W</a:t>
            </a:r>
            <a:r>
              <a:rPr lang="en-US" sz="2400" baseline="-25000" dirty="0" err="1"/>
              <a:t>p</a:t>
            </a:r>
            <a:r>
              <a:rPr lang="en-US" sz="2400" dirty="0"/>
              <a:t>)</a:t>
            </a:r>
            <a:r>
              <a:rPr lang="en-US" sz="2400" dirty="0" err="1"/>
              <a:t>ga</a:t>
            </a:r>
            <a:r>
              <a:rPr lang="en-US" sz="2400" dirty="0"/>
              <a:t> </a:t>
            </a:r>
            <a:r>
              <a:rPr lang="en-US" sz="2400" dirty="0" err="1"/>
              <a:t>barcha</a:t>
            </a:r>
            <a:r>
              <a:rPr lang="en-US" sz="2400" dirty="0"/>
              <a:t> </a:t>
            </a:r>
            <a:r>
              <a:rPr lang="en-US" sz="2400" dirty="0" err="1"/>
              <a:t>ekspluatatsion</a:t>
            </a:r>
            <a:r>
              <a:rPr lang="en-US" sz="2400" dirty="0"/>
              <a:t> </a:t>
            </a:r>
            <a:r>
              <a:rPr lang="en-US" sz="2400" dirty="0" err="1"/>
              <a:t>omillar</a:t>
            </a:r>
            <a:r>
              <a:rPr lang="en-US" sz="2400" dirty="0"/>
              <a:t> </a:t>
            </a:r>
            <a:r>
              <a:rPr lang="en-US" sz="2400" dirty="0" err="1"/>
              <a:t>ta’sirini</a:t>
            </a:r>
            <a:r>
              <a:rPr lang="en-US" sz="2400" dirty="0"/>
              <a:t> </a:t>
            </a:r>
            <a:r>
              <a:rPr lang="en-US" sz="2400" dirty="0" err="1"/>
              <a:t>aniqlash</a:t>
            </a:r>
            <a:r>
              <a:rPr lang="en-US" sz="2400" dirty="0"/>
              <a:t> </a:t>
            </a:r>
            <a:r>
              <a:rPr lang="en-US" sz="2400" dirty="0" err="1"/>
              <a:t>mumkin</a:t>
            </a:r>
            <a:r>
              <a:rPr lang="en-US" sz="2400" dirty="0"/>
              <a:t> </a:t>
            </a:r>
            <a:r>
              <a:rPr lang="en-US" sz="2400" dirty="0" err="1"/>
              <a:t>bo‘ladi</a:t>
            </a:r>
            <a:r>
              <a:rPr lang="en-US" sz="2400" dirty="0"/>
              <a:t>. </a:t>
            </a:r>
            <a:endParaRPr lang="ru-RU" sz="2400" dirty="0"/>
          </a:p>
          <a:p>
            <a:r>
              <a:rPr lang="en-US" sz="2400" dirty="0" err="1"/>
              <a:t>Amalda</a:t>
            </a:r>
            <a:r>
              <a:rPr lang="en-US" sz="2400" dirty="0"/>
              <a:t> </a:t>
            </a:r>
            <a:r>
              <a:rPr lang="en-US" sz="2400" dirty="0" err="1"/>
              <a:t>yuqoridagi</a:t>
            </a:r>
            <a:r>
              <a:rPr lang="en-US" sz="2400" dirty="0"/>
              <a:t> </a:t>
            </a:r>
            <a:r>
              <a:rPr lang="en-US" sz="2400" dirty="0" err="1"/>
              <a:t>barcha</a:t>
            </a:r>
            <a:r>
              <a:rPr lang="en-US" sz="2400" dirty="0"/>
              <a:t> </a:t>
            </a:r>
            <a:r>
              <a:rPr lang="en-US" sz="2400" dirty="0" err="1"/>
              <a:t>formulalarda</a:t>
            </a:r>
            <a:r>
              <a:rPr lang="en-US" sz="2400" dirty="0"/>
              <a:t> </a:t>
            </a:r>
            <a:r>
              <a:rPr lang="en-US" sz="2400" dirty="0" err="1"/>
              <a:t>ba’zi</a:t>
            </a:r>
            <a:r>
              <a:rPr lang="en-US" sz="2400" dirty="0"/>
              <a:t> </a:t>
            </a:r>
            <a:r>
              <a:rPr lang="en-US" sz="2400" dirty="0" err="1"/>
              <a:t>ekspluatatsion</a:t>
            </a:r>
            <a:r>
              <a:rPr lang="en-US" sz="2400" dirty="0"/>
              <a:t> </a:t>
            </a:r>
            <a:r>
              <a:rPr lang="en-US" sz="2400" dirty="0" err="1"/>
              <a:t>omillar</a:t>
            </a:r>
            <a:r>
              <a:rPr lang="en-US" sz="2400" dirty="0"/>
              <a:t> </a:t>
            </a:r>
            <a:r>
              <a:rPr lang="en-US" sz="2400" dirty="0" err="1"/>
              <a:t>bir-biri</a:t>
            </a:r>
            <a:r>
              <a:rPr lang="en-US" sz="2400" dirty="0"/>
              <a:t> </a:t>
            </a:r>
            <a:r>
              <a:rPr lang="en-US" sz="2400" dirty="0" err="1"/>
              <a:t>bilan</a:t>
            </a:r>
            <a:r>
              <a:rPr lang="en-US" sz="2400" dirty="0"/>
              <a:t> </a:t>
            </a:r>
            <a:r>
              <a:rPr lang="en-US" sz="2400" dirty="0" err="1"/>
              <a:t>nisbatan</a:t>
            </a:r>
            <a:r>
              <a:rPr lang="en-US" sz="2400" dirty="0"/>
              <a:t> </a:t>
            </a:r>
            <a:r>
              <a:rPr lang="en-US" sz="2400" dirty="0" err="1"/>
              <a:t>bog‘liq</a:t>
            </a:r>
            <a:r>
              <a:rPr lang="en-US" sz="2400" dirty="0"/>
              <a:t> </a:t>
            </a:r>
            <a:r>
              <a:rPr lang="en-US" sz="2400" dirty="0" err="1"/>
              <a:t>emas</a:t>
            </a:r>
            <a:r>
              <a:rPr lang="en-US" sz="2400" dirty="0"/>
              <a:t>. </a:t>
            </a:r>
            <a:r>
              <a:rPr lang="en-US" sz="2400" dirty="0" err="1"/>
              <a:t>Ular</a:t>
            </a:r>
            <a:r>
              <a:rPr lang="en-US" sz="2400" dirty="0"/>
              <a:t> </a:t>
            </a:r>
            <a:r>
              <a:rPr lang="en-US" sz="2400" dirty="0" err="1"/>
              <a:t>qatoriga</a:t>
            </a:r>
            <a:r>
              <a:rPr lang="en-US" sz="2400" dirty="0"/>
              <a:t>: </a:t>
            </a:r>
            <a:r>
              <a:rPr lang="en-US" sz="2400" dirty="0" err="1"/>
              <a:t>q</a:t>
            </a:r>
            <a:r>
              <a:rPr lang="en-US" sz="2400" baseline="-25000" dirty="0" err="1"/>
              <a:t>H</a:t>
            </a:r>
            <a:r>
              <a:rPr lang="en-US" sz="2400" dirty="0"/>
              <a:t>, γ</a:t>
            </a:r>
            <a:r>
              <a:rPr lang="en-US" sz="2400" i="1" dirty="0"/>
              <a:t>, </a:t>
            </a:r>
            <a:r>
              <a:rPr lang="en-US" sz="2400" dirty="0"/>
              <a:t>1</a:t>
            </a:r>
            <a:r>
              <a:rPr lang="en-US" sz="2400" baseline="-25000" dirty="0"/>
              <a:t>yuk</a:t>
            </a:r>
            <a:r>
              <a:rPr lang="en-US" sz="2400" dirty="0"/>
              <a:t> </a:t>
            </a:r>
            <a:r>
              <a:rPr lang="en-US" sz="2400" dirty="0" err="1"/>
              <a:t>va</a:t>
            </a:r>
            <a:r>
              <a:rPr lang="en-US" sz="2400" dirty="0"/>
              <a:t> </a:t>
            </a:r>
            <a:r>
              <a:rPr lang="en-US" sz="2400" i="1" dirty="0"/>
              <a:t>β</a:t>
            </a:r>
            <a:r>
              <a:rPr lang="en-US" sz="2400" dirty="0"/>
              <a:t> </a:t>
            </a:r>
            <a:r>
              <a:rPr lang="en-US" sz="2400" dirty="0" err="1"/>
              <a:t>lar</a:t>
            </a:r>
            <a:r>
              <a:rPr lang="en-US" sz="2400" dirty="0"/>
              <a:t> </a:t>
            </a:r>
            <a:r>
              <a:rPr lang="en-US" sz="2400" dirty="0" err="1"/>
              <a:t>kiradi</a:t>
            </a:r>
            <a:r>
              <a:rPr lang="en-US" sz="2400" dirty="0"/>
              <a:t>.</a:t>
            </a:r>
            <a:endParaRPr lang="ru-RU" sz="2400" dirty="0"/>
          </a:p>
          <a:p>
            <a:r>
              <a:rPr lang="en-US" sz="2400" dirty="0" err="1"/>
              <a:t>Harakat</a:t>
            </a:r>
            <a:r>
              <a:rPr lang="en-US" sz="2400" dirty="0"/>
              <a:t> </a:t>
            </a:r>
            <a:r>
              <a:rPr lang="en-US" sz="2400" dirty="0" err="1"/>
              <a:t>tezligi</a:t>
            </a:r>
            <a:r>
              <a:rPr lang="en-US" sz="2400" dirty="0"/>
              <a:t> (V</a:t>
            </a:r>
            <a:r>
              <a:rPr lang="en-US" sz="2400" baseline="-25000" dirty="0"/>
              <a:t>T</a:t>
            </a:r>
            <a:r>
              <a:rPr lang="en-US" sz="2400" dirty="0"/>
              <a:t>), </a:t>
            </a:r>
            <a:r>
              <a:rPr lang="en-US" sz="2400" dirty="0" err="1"/>
              <a:t>avtomobilning</a:t>
            </a:r>
            <a:r>
              <a:rPr lang="en-US" sz="2400" dirty="0"/>
              <a:t> </a:t>
            </a:r>
            <a:r>
              <a:rPr lang="en-US" sz="2400" dirty="0" err="1"/>
              <a:t>ortish-tushirish</a:t>
            </a:r>
            <a:r>
              <a:rPr lang="en-US" sz="2400" dirty="0"/>
              <a:t> </a:t>
            </a:r>
            <a:r>
              <a:rPr lang="en-US" sz="2400" dirty="0" err="1"/>
              <a:t>operatsiyalarida</a:t>
            </a:r>
            <a:r>
              <a:rPr lang="en-US" sz="2400" dirty="0"/>
              <a:t> </a:t>
            </a:r>
            <a:r>
              <a:rPr lang="en-US" sz="2400" dirty="0" err="1"/>
              <a:t>turishi</a:t>
            </a:r>
            <a:r>
              <a:rPr lang="en-US" sz="2400" dirty="0"/>
              <a:t> (t</a:t>
            </a:r>
            <a:r>
              <a:rPr lang="en-US" sz="2400" baseline="-25000" dirty="0"/>
              <a:t>o-t</a:t>
            </a:r>
            <a:r>
              <a:rPr lang="en-US" sz="2400" dirty="0"/>
              <a:t>) </a:t>
            </a:r>
            <a:r>
              <a:rPr lang="en-US" sz="2400" dirty="0" err="1"/>
              <a:t>va</a:t>
            </a:r>
            <a:r>
              <a:rPr lang="en-US" sz="2400" dirty="0"/>
              <a:t> yuk </a:t>
            </a:r>
            <a:r>
              <a:rPr lang="en-US" sz="2400" dirty="0" err="1"/>
              <a:t>ko‘taruvchanlikdan</a:t>
            </a:r>
            <a:r>
              <a:rPr lang="en-US" sz="2400" dirty="0"/>
              <a:t> </a:t>
            </a:r>
            <a:r>
              <a:rPr lang="en-US" sz="2400" dirty="0" err="1"/>
              <a:t>foydalanish</a:t>
            </a:r>
            <a:r>
              <a:rPr lang="en-US" sz="2400" dirty="0"/>
              <a:t> </a:t>
            </a:r>
            <a:r>
              <a:rPr lang="en-US" sz="2400" dirty="0" err="1"/>
              <a:t>koeffitsienti</a:t>
            </a:r>
            <a:r>
              <a:rPr lang="en-US" sz="2400" dirty="0"/>
              <a:t> (γ)</a:t>
            </a:r>
            <a:r>
              <a:rPr lang="en-US" sz="2400" dirty="0" err="1"/>
              <a:t>larning</a:t>
            </a:r>
            <a:r>
              <a:rPr lang="en-US" sz="2400" dirty="0"/>
              <a:t> </a:t>
            </a:r>
            <a:r>
              <a:rPr lang="en-US" sz="2400" dirty="0" err="1"/>
              <a:t>o‘zaro</a:t>
            </a:r>
            <a:r>
              <a:rPr lang="en-US" sz="2400" dirty="0"/>
              <a:t> </a:t>
            </a:r>
            <a:r>
              <a:rPr lang="en-US" sz="2400" dirty="0" err="1"/>
              <a:t>funksional</a:t>
            </a:r>
            <a:r>
              <a:rPr lang="en-US" sz="2400" dirty="0"/>
              <a:t> </a:t>
            </a:r>
            <a:r>
              <a:rPr lang="en-US" sz="2400" dirty="0" err="1"/>
              <a:t>bog‘liqligi</a:t>
            </a:r>
            <a:r>
              <a:rPr lang="en-US" sz="2400" dirty="0"/>
              <a:t> </a:t>
            </a:r>
            <a:r>
              <a:rPr lang="en-US" sz="2400" dirty="0" err="1"/>
              <a:t>ularning</a:t>
            </a:r>
            <a:r>
              <a:rPr lang="en-US" sz="2400" dirty="0"/>
              <a:t> transport </a:t>
            </a:r>
            <a:r>
              <a:rPr lang="en-US" sz="2400" dirty="0" err="1"/>
              <a:t>vositasi</a:t>
            </a:r>
            <a:r>
              <a:rPr lang="en-US" sz="2400" dirty="0"/>
              <a:t> </a:t>
            </a:r>
            <a:r>
              <a:rPr lang="en-US" sz="2400" dirty="0" err="1"/>
              <a:t>ish</a:t>
            </a:r>
            <a:r>
              <a:rPr lang="en-US" sz="2400" dirty="0"/>
              <a:t> </a:t>
            </a:r>
            <a:r>
              <a:rPr lang="en-US" sz="2400" dirty="0" err="1"/>
              <a:t>unumiga</a:t>
            </a:r>
            <a:r>
              <a:rPr lang="en-US" sz="2400" dirty="0"/>
              <a:t> </a:t>
            </a:r>
            <a:r>
              <a:rPr lang="en-US" sz="2400" dirty="0" err="1"/>
              <a:t>ta’sir</a:t>
            </a:r>
            <a:r>
              <a:rPr lang="en-US" sz="2400" dirty="0"/>
              <a:t> </a:t>
            </a:r>
            <a:r>
              <a:rPr lang="en-US" sz="2400" dirty="0" err="1"/>
              <a:t>darajasini</a:t>
            </a:r>
            <a:r>
              <a:rPr lang="en-US" sz="2400" dirty="0"/>
              <a:t> </a:t>
            </a:r>
            <a:r>
              <a:rPr lang="en-US" sz="2400" dirty="0" err="1"/>
              <a:t>aniqlashni</a:t>
            </a:r>
            <a:r>
              <a:rPr lang="en-US" sz="2400" dirty="0"/>
              <a:t> </a:t>
            </a:r>
            <a:r>
              <a:rPr lang="en-US" sz="2400" dirty="0" err="1"/>
              <a:t>biroz</a:t>
            </a:r>
            <a:r>
              <a:rPr lang="en-US" sz="2400" dirty="0"/>
              <a:t> </a:t>
            </a:r>
            <a:r>
              <a:rPr lang="en-US" sz="2400" dirty="0" err="1"/>
              <a:t>qiyinlashtiradi</a:t>
            </a:r>
            <a:r>
              <a:rPr lang="en-US" sz="2400" dirty="0"/>
              <a:t>. </a:t>
            </a:r>
            <a:r>
              <a:rPr lang="en-US" sz="2400" dirty="0" err="1"/>
              <a:t>Ekspluatatsion</a:t>
            </a:r>
            <a:r>
              <a:rPr lang="en-US" sz="2400" dirty="0"/>
              <a:t> </a:t>
            </a:r>
            <a:r>
              <a:rPr lang="en-US" sz="2400" dirty="0" err="1"/>
              <a:t>hisoblashlarda</a:t>
            </a:r>
            <a:r>
              <a:rPr lang="en-US" sz="2400" dirty="0"/>
              <a:t> </a:t>
            </a:r>
            <a:r>
              <a:rPr lang="en-US" sz="2400" dirty="0" err="1"/>
              <a:t>esa</a:t>
            </a:r>
            <a:r>
              <a:rPr lang="en-US" sz="2400" dirty="0"/>
              <a:t> ±5 </a:t>
            </a:r>
            <a:r>
              <a:rPr lang="en-US" sz="2400" dirty="0" err="1"/>
              <a:t>foizli</a:t>
            </a:r>
            <a:r>
              <a:rPr lang="en-US" sz="2400" dirty="0"/>
              <a:t> </a:t>
            </a:r>
            <a:r>
              <a:rPr lang="en-US" sz="2400" dirty="0" err="1"/>
              <a:t>o‘zgarish</a:t>
            </a:r>
            <a:r>
              <a:rPr lang="en-US" sz="2400" dirty="0"/>
              <a:t> </a:t>
            </a:r>
            <a:r>
              <a:rPr lang="en-US" sz="2400" dirty="0" err="1"/>
              <a:t>aniqligini</a:t>
            </a:r>
            <a:r>
              <a:rPr lang="en-US" sz="2400" dirty="0"/>
              <a:t> </a:t>
            </a:r>
            <a:r>
              <a:rPr lang="en-US" sz="2400" dirty="0" err="1"/>
              <a:t>amalda</a:t>
            </a:r>
            <a:r>
              <a:rPr lang="en-US" sz="2400" dirty="0"/>
              <a:t> </a:t>
            </a:r>
            <a:r>
              <a:rPr lang="en-US" sz="2400" dirty="0" err="1"/>
              <a:t>hisobga</a:t>
            </a:r>
            <a:r>
              <a:rPr lang="en-US" sz="2400" dirty="0"/>
              <a:t> </a:t>
            </a:r>
            <a:r>
              <a:rPr lang="en-US" sz="2400" dirty="0" err="1"/>
              <a:t>olmaslikka</a:t>
            </a:r>
            <a:r>
              <a:rPr lang="en-US" sz="2400" dirty="0"/>
              <a:t> </a:t>
            </a:r>
            <a:r>
              <a:rPr lang="en-US" sz="2400" dirty="0" err="1"/>
              <a:t>yo‘l</a:t>
            </a:r>
            <a:r>
              <a:rPr lang="en-US" sz="2400" dirty="0"/>
              <a:t> </a:t>
            </a:r>
            <a:r>
              <a:rPr lang="en-US" sz="2400" dirty="0" err="1"/>
              <a:t>qo‘yiladi</a:t>
            </a:r>
            <a:r>
              <a:rPr lang="en-US" sz="2400" dirty="0"/>
              <a:t>. Bu </a:t>
            </a:r>
            <a:r>
              <a:rPr lang="en-US" sz="2400" dirty="0" err="1"/>
              <a:t>esa</a:t>
            </a:r>
            <a:r>
              <a:rPr lang="en-US" sz="2400" dirty="0"/>
              <a:t> </a:t>
            </a:r>
            <a:r>
              <a:rPr lang="en-US" sz="2400" dirty="0" err="1"/>
              <a:t>tahlil</a:t>
            </a:r>
            <a:r>
              <a:rPr lang="en-US" sz="2400" dirty="0"/>
              <a:t> </a:t>
            </a:r>
            <a:r>
              <a:rPr lang="en-US" sz="2400" dirty="0" err="1"/>
              <a:t>etish</a:t>
            </a:r>
            <a:r>
              <a:rPr lang="en-US" sz="2400" dirty="0"/>
              <a:t> </a:t>
            </a:r>
            <a:r>
              <a:rPr lang="en-US" sz="2400" dirty="0" err="1"/>
              <a:t>masalalarini</a:t>
            </a:r>
            <a:r>
              <a:rPr lang="en-US" sz="2400" dirty="0"/>
              <a:t> </a:t>
            </a:r>
            <a:r>
              <a:rPr lang="en-US" sz="2400" dirty="0" err="1"/>
              <a:t>ancha</a:t>
            </a:r>
            <a:r>
              <a:rPr lang="en-US" sz="2400" dirty="0"/>
              <a:t> </a:t>
            </a:r>
            <a:r>
              <a:rPr lang="en-US" sz="2400" dirty="0" err="1"/>
              <a:t>osonlashtiradi</a:t>
            </a:r>
            <a:r>
              <a:rPr lang="en-US" sz="2400" dirty="0"/>
              <a:t>.</a:t>
            </a:r>
            <a:endParaRPr lang="ru-RU" sz="2400" dirty="0"/>
          </a:p>
        </p:txBody>
      </p:sp>
    </p:spTree>
    <p:extLst>
      <p:ext uri="{BB962C8B-B14F-4D97-AF65-F5344CB8AC3E}">
        <p14:creationId xmlns:p14="http://schemas.microsoft.com/office/powerpoint/2010/main" val="20095545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25431" r="22424"/>
          <a:stretch/>
        </p:blipFill>
        <p:spPr>
          <a:xfrm>
            <a:off x="-30275" y="0"/>
            <a:ext cx="4943098" cy="6858000"/>
          </a:xfrm>
          <a:prstGeom prst="rect">
            <a:avLst/>
          </a:prstGeom>
        </p:spPr>
      </p:pic>
      <p:sp>
        <p:nvSpPr>
          <p:cNvPr id="5" name="Прямоугольник 4"/>
          <p:cNvSpPr/>
          <p:nvPr/>
        </p:nvSpPr>
        <p:spPr>
          <a:xfrm>
            <a:off x="421179" y="6000726"/>
            <a:ext cx="6096000" cy="646331"/>
          </a:xfrm>
          <a:prstGeom prst="rect">
            <a:avLst/>
          </a:prstGeom>
        </p:spPr>
        <p:txBody>
          <a:bodyPr>
            <a:spAutoFit/>
          </a:bodyPr>
          <a:lstStyle/>
          <a:p>
            <a:r>
              <a:rPr lang="ru-RU" sz="1200" dirty="0" err="1"/>
              <a:t>Khalfalli</a:t>
            </a:r>
            <a:r>
              <a:rPr lang="ru-RU" sz="1200" dirty="0"/>
              <a:t> Y. (</a:t>
            </a:r>
            <a:r>
              <a:rPr lang="ru-RU" sz="1200" dirty="0" err="1"/>
              <a:t>Published</a:t>
            </a:r>
            <a:r>
              <a:rPr lang="ru-RU" sz="1200" dirty="0"/>
              <a:t> </a:t>
            </a:r>
            <a:r>
              <a:rPr lang="ru-RU" sz="1200" dirty="0" err="1"/>
              <a:t>on</a:t>
            </a:r>
            <a:r>
              <a:rPr lang="ru-RU" sz="1200" dirty="0"/>
              <a:t> </a:t>
            </a:r>
            <a:r>
              <a:rPr lang="ru-RU" sz="1200" dirty="0" err="1"/>
              <a:t>April</a:t>
            </a:r>
            <a:r>
              <a:rPr lang="ru-RU" sz="1200" dirty="0"/>
              <a:t> 14, 2020). </a:t>
            </a:r>
            <a:r>
              <a:rPr lang="ru-RU" sz="1200" dirty="0" err="1"/>
              <a:t>Truck</a:t>
            </a:r>
            <a:r>
              <a:rPr lang="ru-RU" sz="1200" dirty="0"/>
              <a:t>. </a:t>
            </a:r>
            <a:endParaRPr lang="en-US" sz="1200" dirty="0"/>
          </a:p>
          <a:p>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ru-RU" sz="1200" dirty="0"/>
              <a:t> </a:t>
            </a:r>
            <a:r>
              <a:rPr lang="ru-RU" sz="1200" dirty="0">
                <a:hlinkClick r:id="rId3"/>
              </a:rPr>
              <a:t>https://unsplash.com/photos/xmWlqeYtcQQ</a:t>
            </a:r>
            <a:r>
              <a:rPr lang="en-US" sz="1200" dirty="0"/>
              <a:t> </a:t>
            </a:r>
            <a:endParaRPr lang="ru-RU" sz="1200" dirty="0"/>
          </a:p>
        </p:txBody>
      </p:sp>
      <p:sp>
        <p:nvSpPr>
          <p:cNvPr id="7" name="Объект 6">
            <a:extLst>
              <a:ext uri="{FF2B5EF4-FFF2-40B4-BE49-F238E27FC236}">
                <a16:creationId xmlns:a16="http://schemas.microsoft.com/office/drawing/2014/main" xmlns="" id="{4DE3AB53-76B2-4895-BE57-ACE6DA033517}"/>
              </a:ext>
            </a:extLst>
          </p:cNvPr>
          <p:cNvSpPr>
            <a:spLocks noGrp="1"/>
          </p:cNvSpPr>
          <p:nvPr>
            <p:ph idx="1"/>
          </p:nvPr>
        </p:nvSpPr>
        <p:spPr/>
        <p:txBody>
          <a:bodyPr/>
          <a:lstStyle/>
          <a:p>
            <a:endParaRPr lang="ru-RU" dirty="0"/>
          </a:p>
        </p:txBody>
      </p:sp>
      <mc:AlternateContent xmlns:mc="http://schemas.openxmlformats.org/markup-compatibility/2006">
        <mc:Choice xmlns:a14="http://schemas.microsoft.com/office/drawing/2010/main" Requires="a14">
          <p:sp>
            <p:nvSpPr>
              <p:cNvPr id="3" name="Прямоугольник 2"/>
              <p:cNvSpPr/>
              <p:nvPr/>
            </p:nvSpPr>
            <p:spPr>
              <a:xfrm>
                <a:off x="5428891" y="401158"/>
                <a:ext cx="6096000" cy="6324295"/>
              </a:xfrm>
              <a:prstGeom prst="rect">
                <a:avLst/>
              </a:prstGeom>
            </p:spPr>
            <p:txBody>
              <a:bodyPr>
                <a:spAutoFit/>
              </a:bodyPr>
              <a:lstStyle/>
              <a:p>
                <a:r>
                  <a:rPr lang="en-US" sz="2400" dirty="0" err="1"/>
                  <a:t>Avtomobilning</a:t>
                </a:r>
                <a:r>
                  <a:rPr lang="en-US" sz="2400" dirty="0"/>
                  <a:t> yuk </a:t>
                </a:r>
                <a:r>
                  <a:rPr lang="en-US" sz="2400" dirty="0" err="1"/>
                  <a:t>ko‘taruvchanligi</a:t>
                </a:r>
                <a:r>
                  <a:rPr lang="en-US" sz="2400" dirty="0"/>
                  <a:t> (</a:t>
                </a:r>
                <a:r>
                  <a:rPr lang="en-US" sz="2400" dirty="0" err="1"/>
                  <a:t>q</a:t>
                </a:r>
                <a:r>
                  <a:rPr lang="en-US" sz="2400" baseline="-25000" dirty="0" err="1"/>
                  <a:t>H</a:t>
                </a:r>
                <a:r>
                  <a:rPr lang="en-US" sz="2400" dirty="0"/>
                  <a:t>) </a:t>
                </a:r>
                <a:r>
                  <a:rPr lang="en-US" sz="2400" dirty="0" err="1"/>
                  <a:t>va</a:t>
                </a:r>
                <a:r>
                  <a:rPr lang="en-US" sz="2400" dirty="0"/>
                  <a:t> </a:t>
                </a:r>
                <a:r>
                  <a:rPr lang="en-US" sz="2400" dirty="0" err="1"/>
                  <a:t>undan</a:t>
                </a:r>
                <a:r>
                  <a:rPr lang="en-US" sz="2400" dirty="0"/>
                  <a:t> </a:t>
                </a:r>
                <a:r>
                  <a:rPr lang="en-US" sz="2400" dirty="0" err="1"/>
                  <a:t>foydalanish</a:t>
                </a:r>
                <a:r>
                  <a:rPr lang="en-US" sz="2400" dirty="0"/>
                  <a:t> </a:t>
                </a:r>
                <a:r>
                  <a:rPr lang="en-US" sz="2400" dirty="0" err="1"/>
                  <a:t>koeffitsienti</a:t>
                </a:r>
                <a:r>
                  <a:rPr lang="en-US" sz="2400" dirty="0"/>
                  <a:t> (γ)</a:t>
                </a:r>
                <a:r>
                  <a:rPr lang="en-US" sz="2400" dirty="0" err="1"/>
                  <a:t>ning</a:t>
                </a:r>
                <a:r>
                  <a:rPr lang="en-US" sz="2400" dirty="0"/>
                  <a:t> </a:t>
                </a:r>
                <a:r>
                  <a:rPr lang="en-US" sz="2400" dirty="0" err="1"/>
                  <a:t>avtomobillar</a:t>
                </a:r>
                <a:r>
                  <a:rPr lang="en-US" sz="2400" dirty="0"/>
                  <a:t> </a:t>
                </a:r>
                <a:r>
                  <a:rPr lang="en-US" sz="2400" dirty="0" err="1"/>
                  <a:t>ish</a:t>
                </a:r>
                <a:r>
                  <a:rPr lang="en-US" sz="2400" dirty="0"/>
                  <a:t> </a:t>
                </a:r>
                <a:r>
                  <a:rPr lang="en-US" sz="2400" dirty="0" err="1"/>
                  <a:t>unumiga</a:t>
                </a:r>
                <a:r>
                  <a:rPr lang="en-US" sz="2400" dirty="0"/>
                  <a:t> </a:t>
                </a:r>
                <a:r>
                  <a:rPr lang="en-US" sz="2400" dirty="0" err="1"/>
                  <a:t>ta’sirini</a:t>
                </a:r>
                <a:r>
                  <a:rPr lang="en-US" sz="2400" dirty="0"/>
                  <a:t> </a:t>
                </a:r>
                <a:r>
                  <a:rPr lang="en-US" sz="2400" dirty="0" err="1"/>
                  <a:t>quyidagicha</a:t>
                </a:r>
                <a:r>
                  <a:rPr lang="en-US" sz="2400" dirty="0"/>
                  <a:t> </a:t>
                </a:r>
                <a:r>
                  <a:rPr lang="en-US" sz="2400" dirty="0" err="1"/>
                  <a:t>aniqlash</a:t>
                </a:r>
                <a:r>
                  <a:rPr lang="en-US" sz="2400" dirty="0"/>
                  <a:t> </a:t>
                </a:r>
                <a:r>
                  <a:rPr lang="en-US" sz="2400" dirty="0" err="1"/>
                  <a:t>mumkin</a:t>
                </a:r>
                <a:r>
                  <a:rPr lang="en-US" sz="2400" dirty="0"/>
                  <a:t>. Yuk </a:t>
                </a:r>
                <a:r>
                  <a:rPr lang="en-US" sz="2400" dirty="0" err="1"/>
                  <a:t>ko‘taruvchanlik</a:t>
                </a:r>
                <a:r>
                  <a:rPr lang="en-US" sz="2400" dirty="0"/>
                  <a:t> (</a:t>
                </a:r>
                <a:r>
                  <a:rPr lang="en-US" sz="2400" dirty="0" err="1"/>
                  <a:t>q</a:t>
                </a:r>
                <a:r>
                  <a:rPr lang="en-US" sz="2400" baseline="-25000" dirty="0" err="1"/>
                  <a:t>H</a:t>
                </a:r>
                <a:r>
                  <a:rPr lang="en-US" sz="2400" dirty="0"/>
                  <a:t>) </a:t>
                </a:r>
                <a:r>
                  <a:rPr lang="en-US" sz="2400" dirty="0" err="1"/>
                  <a:t>ni</a:t>
                </a:r>
                <a:r>
                  <a:rPr lang="en-US" sz="2400" dirty="0"/>
                  <a:t> </a:t>
                </a:r>
                <a:r>
                  <a:rPr lang="en-US" sz="2400" dirty="0" err="1"/>
                  <a:t>o‘zgaruvchan</a:t>
                </a:r>
                <a:r>
                  <a:rPr lang="en-US" sz="2400" dirty="0"/>
                  <a:t> </a:t>
                </a:r>
                <a:r>
                  <a:rPr lang="en-US" sz="2400" dirty="0" err="1"/>
                  <a:t>miqdor</a:t>
                </a:r>
                <a:r>
                  <a:rPr lang="en-US" sz="2400" dirty="0"/>
                  <a:t>, </a:t>
                </a:r>
                <a:r>
                  <a:rPr lang="en-US" sz="2400" dirty="0" err="1"/>
                  <a:t>qolgan</a:t>
                </a:r>
                <a:r>
                  <a:rPr lang="en-US" sz="2400" dirty="0"/>
                  <a:t> </a:t>
                </a:r>
                <a:r>
                  <a:rPr lang="en-US" sz="2400" dirty="0" err="1"/>
                  <a:t>omillarni</a:t>
                </a:r>
                <a:r>
                  <a:rPr lang="en-US" sz="2400" dirty="0"/>
                  <a:t> </a:t>
                </a:r>
                <a:r>
                  <a:rPr lang="en-US" sz="2400" dirty="0" err="1"/>
                  <a:t>o‘zgarmas</a:t>
                </a:r>
                <a:r>
                  <a:rPr lang="en-US" sz="2400" dirty="0"/>
                  <a:t> deb, </a:t>
                </a:r>
                <a:endParaRPr lang="ru-RU" sz="2400" dirty="0"/>
              </a:p>
              <a:p>
                <a14:m>
                  <m:oMath xmlns:m="http://schemas.openxmlformats.org/officeDocument/2006/math">
                    <m:sSub>
                      <m:sSubPr>
                        <m:ctrlPr>
                          <a:rPr lang="ru-RU" sz="2400" i="1"/>
                        </m:ctrlPr>
                      </m:sSubPr>
                      <m:e>
                        <m:r>
                          <a:rPr lang="en-US" sz="2400" i="1"/>
                          <m:t>𝑊</m:t>
                        </m:r>
                      </m:e>
                      <m:sub>
                        <m:r>
                          <a:rPr lang="en-US" sz="2400" i="1"/>
                          <m:t>𝑝</m:t>
                        </m:r>
                      </m:sub>
                    </m:sSub>
                  </m:oMath>
                </a14:m>
                <a:r>
                  <a:rPr lang="en-US" sz="2400" dirty="0"/>
                  <a:t>= </a:t>
                </a:r>
                <a14:m>
                  <m:oMath xmlns:m="http://schemas.openxmlformats.org/officeDocument/2006/math">
                    <m:f>
                      <m:fPr>
                        <m:ctrlPr>
                          <a:rPr lang="ru-RU" sz="2400" i="1"/>
                        </m:ctrlPr>
                      </m:fPr>
                      <m:num>
                        <m:sSub>
                          <m:sSubPr>
                            <m:ctrlPr>
                              <a:rPr lang="ru-RU" sz="2400" i="1"/>
                            </m:ctrlPr>
                          </m:sSubPr>
                          <m:e>
                            <m:r>
                              <a:rPr lang="ru-RU" sz="2400" i="1"/>
                              <m:t>𝑞</m:t>
                            </m:r>
                          </m:e>
                          <m:sub>
                            <m:r>
                              <a:rPr lang="ru-RU" sz="2400" i="1"/>
                              <m:t>𝐻</m:t>
                            </m:r>
                          </m:sub>
                        </m:sSub>
                        <m:sSub>
                          <m:sSubPr>
                            <m:ctrlPr>
                              <a:rPr lang="ru-RU" sz="2400" i="1"/>
                            </m:ctrlPr>
                          </m:sSubPr>
                          <m:e>
                            <m:r>
                              <a:rPr lang="ru-RU" sz="2400" i="1"/>
                              <m:t>𝛾</m:t>
                            </m:r>
                          </m:e>
                          <m:sub>
                            <m:r>
                              <a:rPr lang="ru-RU" sz="2400" i="1"/>
                              <m:t>𝑔</m:t>
                            </m:r>
                          </m:sub>
                        </m:sSub>
                      </m:num>
                      <m:den>
                        <m:f>
                          <m:fPr>
                            <m:ctrlPr>
                              <a:rPr lang="ru-RU" sz="2400" i="1"/>
                            </m:ctrlPr>
                          </m:fPr>
                          <m:num>
                            <m:r>
                              <a:rPr lang="en-US" sz="2400" i="1"/>
                              <m:t>𝑙</m:t>
                            </m:r>
                          </m:num>
                          <m:den>
                            <m:r>
                              <a:rPr lang="en-US" sz="2400" i="1"/>
                              <m:t>𝛽</m:t>
                            </m:r>
                            <m:r>
                              <a:rPr lang="en-US" sz="2400" i="1"/>
                              <m:t>𝑉𝑟</m:t>
                            </m:r>
                          </m:den>
                        </m:f>
                        <m:r>
                          <a:rPr lang="en-US" sz="2400" i="1"/>
                          <m:t>+</m:t>
                        </m:r>
                        <m:f>
                          <m:fPr>
                            <m:ctrlPr>
                              <a:rPr lang="ru-RU" sz="2400" i="1"/>
                            </m:ctrlPr>
                          </m:fPr>
                          <m:num>
                            <m:r>
                              <a:rPr lang="en-US" sz="2400" i="1"/>
                              <m:t>𝑡𝑜</m:t>
                            </m:r>
                            <m:r>
                              <a:rPr lang="en-US" sz="2400" i="1"/>
                              <m:t>−</m:t>
                            </m:r>
                            <m:r>
                              <a:rPr lang="en-US" sz="2400" i="1"/>
                              <m:t>𝑇</m:t>
                            </m:r>
                          </m:num>
                          <m:den>
                            <m:r>
                              <a:rPr lang="en-US" sz="2400" i="1"/>
                              <m:t>𝑙𝑦𝑢𝑘</m:t>
                            </m:r>
                          </m:den>
                        </m:f>
                      </m:den>
                    </m:f>
                  </m:oMath>
                </a14:m>
                <a:r>
                  <a:rPr lang="en-US" sz="2400" dirty="0"/>
                  <a:t> , </a:t>
                </a:r>
                <a:r>
                  <a:rPr lang="en-US" sz="2400" dirty="0" err="1"/>
                  <a:t>tkm</a:t>
                </a:r>
                <a:r>
                  <a:rPr lang="en-US" sz="2400" dirty="0"/>
                  <a:t>/</a:t>
                </a:r>
                <a:r>
                  <a:rPr lang="en-US" sz="2400" dirty="0" err="1"/>
                  <a:t>soat</a:t>
                </a:r>
                <a:r>
                  <a:rPr lang="en-US" sz="2400" dirty="0"/>
                  <a:t> (6</a:t>
                </a:r>
                <a:r>
                  <a:rPr lang="en-US" sz="2400" baseline="30000" dirty="0"/>
                  <a:t>I</a:t>
                </a:r>
                <a:r>
                  <a:rPr lang="en-US" sz="2400" dirty="0"/>
                  <a:t>)</a:t>
                </a:r>
                <a:endParaRPr lang="ru-RU" sz="2400" dirty="0"/>
              </a:p>
              <a:p>
                <a:r>
                  <a:rPr lang="en-US" sz="2400" dirty="0"/>
                  <a:t>(6</a:t>
                </a:r>
                <a:r>
                  <a:rPr lang="en-US" sz="2400" baseline="30000" dirty="0"/>
                  <a:t>1</a:t>
                </a:r>
                <a:r>
                  <a:rPr lang="en-US" sz="2400" dirty="0"/>
                  <a:t>) </a:t>
                </a:r>
                <a:r>
                  <a:rPr lang="en-US" sz="2400" dirty="0" err="1"/>
                  <a:t>formulani</a:t>
                </a:r>
                <a:r>
                  <a:rPr lang="en-US" sz="2400" dirty="0"/>
                  <a:t> </a:t>
                </a:r>
                <a:r>
                  <a:rPr lang="en-US" sz="2400" dirty="0" err="1"/>
                  <a:t>quyidagicha</a:t>
                </a:r>
                <a:r>
                  <a:rPr lang="en-US" sz="2400" dirty="0"/>
                  <a:t> </a:t>
                </a:r>
                <a:r>
                  <a:rPr lang="en-US" sz="2400" dirty="0" err="1"/>
                  <a:t>ifoda</a:t>
                </a:r>
                <a:r>
                  <a:rPr lang="en-US" sz="2400" dirty="0"/>
                  <a:t> </a:t>
                </a:r>
                <a:r>
                  <a:rPr lang="en-US" sz="2400" dirty="0" err="1"/>
                  <a:t>etish</a:t>
                </a:r>
                <a:r>
                  <a:rPr lang="en-US" sz="2400" dirty="0"/>
                  <a:t> </a:t>
                </a:r>
                <a:r>
                  <a:rPr lang="en-US" sz="2400" dirty="0" err="1"/>
                  <a:t>mumkin</a:t>
                </a:r>
                <a:r>
                  <a:rPr lang="en-US" sz="2400" dirty="0"/>
                  <a:t>:</a:t>
                </a:r>
                <a:endParaRPr lang="ru-RU" sz="2400" dirty="0"/>
              </a:p>
              <a:p>
                <a:r>
                  <a:rPr lang="en-US" sz="2400" i="1" dirty="0" err="1"/>
                  <a:t>W</a:t>
                </a:r>
                <a:r>
                  <a:rPr lang="en-US" sz="2400" i="1" baseline="-25000" dirty="0" err="1"/>
                  <a:t>p</a:t>
                </a:r>
                <a:r>
                  <a:rPr lang="en-US" sz="2400" i="1" dirty="0"/>
                  <a:t>=</a:t>
                </a:r>
                <a:r>
                  <a:rPr lang="en-US" sz="2400" i="1" dirty="0" err="1"/>
                  <a:t>a</a:t>
                </a:r>
                <a:r>
                  <a:rPr lang="en-US" sz="2400" i="1" baseline="-25000" dirty="0" err="1"/>
                  <a:t>q</a:t>
                </a:r>
                <a:r>
                  <a:rPr lang="en-US" sz="2400" i="1" dirty="0"/>
                  <a:t>* </a:t>
                </a:r>
                <a:r>
                  <a:rPr lang="en-US" sz="2400" i="1" dirty="0" err="1"/>
                  <a:t>q</a:t>
                </a:r>
                <a:r>
                  <a:rPr lang="en-US" sz="2400" i="1" baseline="-25000" dirty="0" err="1"/>
                  <a:t>H</a:t>
                </a:r>
                <a:r>
                  <a:rPr lang="en-US" sz="2400" i="1" dirty="0"/>
                  <a:t>,	 </a:t>
                </a:r>
                <a:r>
                  <a:rPr lang="en-US" sz="2400" dirty="0"/>
                  <a:t>(7</a:t>
                </a:r>
                <a:r>
                  <a:rPr lang="en-US" sz="2400" baseline="30000" dirty="0"/>
                  <a:t>II</a:t>
                </a:r>
                <a:r>
                  <a:rPr lang="en-US" sz="2400" dirty="0"/>
                  <a:t>)</a:t>
                </a:r>
                <a:endParaRPr lang="ru-RU" sz="2400" dirty="0"/>
              </a:p>
              <a:p>
                <a:r>
                  <a:rPr lang="en-US" sz="2400" dirty="0" err="1"/>
                  <a:t>bunda</a:t>
                </a:r>
                <a:r>
                  <a:rPr lang="en-US" sz="2400" dirty="0"/>
                  <a:t> </a:t>
                </a:r>
                <a:r>
                  <a:rPr lang="en-US" sz="2400" dirty="0" err="1"/>
                  <a:t>o‘zgarmas</a:t>
                </a:r>
                <a:r>
                  <a:rPr lang="en-US" sz="2400" dirty="0"/>
                  <a:t> </a:t>
                </a:r>
                <a:r>
                  <a:rPr lang="en-US" sz="2400" i="1" dirty="0" err="1"/>
                  <a:t>a</a:t>
                </a:r>
                <a:r>
                  <a:rPr lang="en-US" sz="2400" baseline="-25000" dirty="0" err="1"/>
                  <a:t>q</a:t>
                </a:r>
                <a:r>
                  <a:rPr lang="en-US" sz="2400" dirty="0"/>
                  <a:t> </a:t>
                </a:r>
                <a:r>
                  <a:rPr lang="en-US" sz="2400" dirty="0" err="1"/>
                  <a:t>koeffitsienti</a:t>
                </a:r>
                <a:r>
                  <a:rPr lang="en-US" sz="2400" dirty="0"/>
                  <a:t> </a:t>
                </a:r>
                <a:r>
                  <a:rPr lang="en-US" sz="2400" dirty="0" err="1"/>
                  <a:t>miqdori</a:t>
                </a:r>
                <a:r>
                  <a:rPr lang="en-US" sz="2400" dirty="0"/>
                  <a:t>  </a:t>
                </a:r>
                <a:endParaRPr lang="ru-RU" sz="2400" dirty="0"/>
              </a:p>
              <a:p>
                <a:r>
                  <a:rPr lang="en-US" sz="2400" i="1" dirty="0" err="1"/>
                  <a:t>a</a:t>
                </a:r>
                <a:r>
                  <a:rPr lang="en-US" sz="2400" baseline="-25000" dirty="0" err="1"/>
                  <a:t>q</a:t>
                </a:r>
                <a:r>
                  <a:rPr lang="en-US" sz="2400" dirty="0"/>
                  <a:t> = </a:t>
                </a:r>
                <a14:m>
                  <m:oMath xmlns:m="http://schemas.openxmlformats.org/officeDocument/2006/math">
                    <m:f>
                      <m:fPr>
                        <m:ctrlPr>
                          <a:rPr lang="ru-RU" sz="2400" i="1"/>
                        </m:ctrlPr>
                      </m:fPr>
                      <m:num>
                        <m:r>
                          <a:rPr lang="en-US" sz="2400" i="1"/>
                          <m:t>𝛾</m:t>
                        </m:r>
                      </m:num>
                      <m:den>
                        <m:f>
                          <m:fPr>
                            <m:ctrlPr>
                              <a:rPr lang="ru-RU" sz="2400" i="1"/>
                            </m:ctrlPr>
                          </m:fPr>
                          <m:num>
                            <m:r>
                              <a:rPr lang="en-US" sz="2400" i="1"/>
                              <m:t>𝑙</m:t>
                            </m:r>
                          </m:num>
                          <m:den>
                            <m:r>
                              <a:rPr lang="en-US" sz="2400" i="1"/>
                              <m:t>𝛽</m:t>
                            </m:r>
                            <m:r>
                              <a:rPr lang="en-US" sz="2400" i="1"/>
                              <m:t>𝑉𝑟</m:t>
                            </m:r>
                          </m:den>
                        </m:f>
                        <m:r>
                          <a:rPr lang="en-US" sz="2400" i="1"/>
                          <m:t>+</m:t>
                        </m:r>
                        <m:f>
                          <m:fPr>
                            <m:ctrlPr>
                              <a:rPr lang="ru-RU" sz="2400" i="1"/>
                            </m:ctrlPr>
                          </m:fPr>
                          <m:num>
                            <m:r>
                              <a:rPr lang="en-US" sz="2400" i="1"/>
                              <m:t>𝑡𝑜</m:t>
                            </m:r>
                            <m:r>
                              <a:rPr lang="en-US" sz="2400" i="1"/>
                              <m:t>−</m:t>
                            </m:r>
                            <m:r>
                              <a:rPr lang="en-US" sz="2400" i="1"/>
                              <m:t>𝑇</m:t>
                            </m:r>
                          </m:num>
                          <m:den>
                            <m:r>
                              <a:rPr lang="en-US" sz="2400" i="1"/>
                              <m:t>𝑙𝑦𝑢𝑘</m:t>
                            </m:r>
                          </m:den>
                        </m:f>
                      </m:den>
                    </m:f>
                  </m:oMath>
                </a14:m>
                <a:r>
                  <a:rPr lang="en-US" sz="2400" dirty="0"/>
                  <a:t>  </a:t>
                </a:r>
                <a:endParaRPr lang="ru-RU" sz="2400" dirty="0"/>
              </a:p>
              <a:p>
                <a:r>
                  <a:rPr lang="en-US" sz="2400" dirty="0" err="1"/>
                  <a:t>ga</a:t>
                </a:r>
                <a:r>
                  <a:rPr lang="en-US" sz="2400" dirty="0"/>
                  <a:t> </a:t>
                </a:r>
                <a:r>
                  <a:rPr lang="en-US" sz="2400" dirty="0" err="1"/>
                  <a:t>teng</a:t>
                </a:r>
                <a:r>
                  <a:rPr lang="en-US" sz="2400" dirty="0"/>
                  <a:t> </a:t>
                </a:r>
                <a:r>
                  <a:rPr lang="en-US" sz="2400" dirty="0" err="1"/>
                  <a:t>bo‘ladi</a:t>
                </a:r>
                <a:r>
                  <a:rPr lang="en-US" sz="2400" dirty="0"/>
                  <a:t>.</a:t>
                </a:r>
                <a:endParaRPr lang="ru-RU" sz="2400" dirty="0"/>
              </a:p>
            </p:txBody>
          </p:sp>
        </mc:Choice>
        <mc:Fallback>
          <p:sp>
            <p:nvSpPr>
              <p:cNvPr id="3" name="Прямоугольник 2"/>
              <p:cNvSpPr>
                <a:spLocks noRot="1" noChangeAspect="1" noMove="1" noResize="1" noEditPoints="1" noAdjustHandles="1" noChangeArrowheads="1" noChangeShapeType="1" noTextEdit="1"/>
              </p:cNvSpPr>
              <p:nvPr/>
            </p:nvSpPr>
            <p:spPr>
              <a:xfrm>
                <a:off x="5428891" y="401158"/>
                <a:ext cx="6096000" cy="6324295"/>
              </a:xfrm>
              <a:prstGeom prst="rect">
                <a:avLst/>
              </a:prstGeom>
              <a:blipFill rotWithShape="1">
                <a:blip r:embed="rId4"/>
                <a:stretch>
                  <a:fillRect l="-1600" t="-771" r="-1900" b="-1254"/>
                </a:stretch>
              </a:blipFill>
            </p:spPr>
            <p:txBody>
              <a:bodyPr/>
              <a:lstStyle/>
              <a:p>
                <a:r>
                  <a:rPr lang="ru-RU">
                    <a:noFill/>
                  </a:rPr>
                  <a:t> </a:t>
                </a:r>
              </a:p>
            </p:txBody>
          </p:sp>
        </mc:Fallback>
      </mc:AlternateContent>
    </p:spTree>
    <p:extLst>
      <p:ext uri="{BB962C8B-B14F-4D97-AF65-F5344CB8AC3E}">
        <p14:creationId xmlns:p14="http://schemas.microsoft.com/office/powerpoint/2010/main" val="712013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sp>
        <p:nvSpPr>
          <p:cNvPr id="4" name="Прямоугольник 3"/>
          <p:cNvSpPr/>
          <p:nvPr/>
        </p:nvSpPr>
        <p:spPr>
          <a:xfrm>
            <a:off x="1176066" y="213125"/>
            <a:ext cx="10633495" cy="1477328"/>
          </a:xfrm>
          <a:prstGeom prst="rect">
            <a:avLst/>
          </a:prstGeom>
        </p:spPr>
        <p:txBody>
          <a:bodyPr wrap="square">
            <a:spAutoFit/>
          </a:bodyPr>
          <a:lstStyle/>
          <a:p>
            <a:pPr algn="ctr"/>
            <a:r>
              <a:rPr lang="en-US" dirty="0"/>
              <a:t> (7</a:t>
            </a:r>
            <a:r>
              <a:rPr lang="en-US" baseline="30000" dirty="0"/>
              <a:t>II</a:t>
            </a:r>
            <a:r>
              <a:rPr lang="en-US" dirty="0"/>
              <a:t>) </a:t>
            </a:r>
            <a:r>
              <a:rPr lang="en-US" dirty="0" err="1"/>
              <a:t>formulaga</a:t>
            </a:r>
            <a:r>
              <a:rPr lang="en-US" dirty="0"/>
              <a:t> </a:t>
            </a:r>
            <a:r>
              <a:rPr lang="en-US" dirty="0" err="1"/>
              <a:t>ko‘ra</a:t>
            </a:r>
            <a:r>
              <a:rPr lang="en-US" dirty="0"/>
              <a:t> </a:t>
            </a:r>
            <a:r>
              <a:rPr lang="en-US" dirty="0" err="1"/>
              <a:t>avtomobil</a:t>
            </a:r>
            <a:r>
              <a:rPr lang="en-US" dirty="0"/>
              <a:t> </a:t>
            </a:r>
            <a:r>
              <a:rPr lang="en-US" dirty="0" err="1"/>
              <a:t>ish</a:t>
            </a:r>
            <a:r>
              <a:rPr lang="en-US" dirty="0"/>
              <a:t> </a:t>
            </a:r>
            <a:r>
              <a:rPr lang="en-US" dirty="0" err="1"/>
              <a:t>unumining</a:t>
            </a:r>
            <a:r>
              <a:rPr lang="en-US" dirty="0"/>
              <a:t> </a:t>
            </a:r>
            <a:r>
              <a:rPr lang="en-US" dirty="0" err="1"/>
              <a:t>o‘zgarishi</a:t>
            </a:r>
            <a:r>
              <a:rPr lang="en-US" dirty="0"/>
              <a:t> </a:t>
            </a:r>
            <a:r>
              <a:rPr lang="en-US" dirty="0" err="1"/>
              <a:t>uning</a:t>
            </a:r>
            <a:r>
              <a:rPr lang="en-US" dirty="0"/>
              <a:t> nominal yuk </a:t>
            </a:r>
            <a:r>
              <a:rPr lang="en-US" dirty="0" err="1"/>
              <a:t>ko‘taruvchanligi</a:t>
            </a:r>
            <a:r>
              <a:rPr lang="en-US" dirty="0"/>
              <a:t> </a:t>
            </a:r>
            <a:r>
              <a:rPr lang="en-US" dirty="0" err="1"/>
              <a:t>o‘zgarishiga</a:t>
            </a:r>
            <a:r>
              <a:rPr lang="en-US" dirty="0"/>
              <a:t> </a:t>
            </a:r>
            <a:r>
              <a:rPr lang="en-US" dirty="0" err="1"/>
              <a:t>to‘g‘ri</a:t>
            </a:r>
            <a:r>
              <a:rPr lang="en-US" dirty="0"/>
              <a:t> </a:t>
            </a:r>
            <a:r>
              <a:rPr lang="en-US" dirty="0" err="1"/>
              <a:t>mutanosib</a:t>
            </a:r>
            <a:r>
              <a:rPr lang="en-US" dirty="0"/>
              <a:t> (</a:t>
            </a:r>
            <a:r>
              <a:rPr lang="en-US" dirty="0" err="1"/>
              <a:t>proporsional</a:t>
            </a:r>
            <a:r>
              <a:rPr lang="en-US" dirty="0"/>
              <a:t>), </a:t>
            </a:r>
            <a:r>
              <a:rPr lang="en-US" dirty="0" err="1"/>
              <a:t>ya’ni</a:t>
            </a:r>
            <a:r>
              <a:rPr lang="en-US" dirty="0"/>
              <a:t> </a:t>
            </a:r>
            <a:r>
              <a:rPr lang="en-US" dirty="0" err="1"/>
              <a:t>avtomobil</a:t>
            </a:r>
            <a:r>
              <a:rPr lang="en-US" dirty="0"/>
              <a:t> </a:t>
            </a:r>
            <a:r>
              <a:rPr lang="en-US" dirty="0" err="1"/>
              <a:t>ish</a:t>
            </a:r>
            <a:r>
              <a:rPr lang="en-US" dirty="0"/>
              <a:t> </a:t>
            </a:r>
            <a:r>
              <a:rPr lang="en-US" dirty="0" err="1"/>
              <a:t>unumining</a:t>
            </a:r>
            <a:r>
              <a:rPr lang="en-US" dirty="0"/>
              <a:t> </a:t>
            </a:r>
            <a:r>
              <a:rPr lang="en-US" dirty="0" err="1"/>
              <a:t>o‘zgarishi</a:t>
            </a:r>
            <a:r>
              <a:rPr lang="en-US" dirty="0"/>
              <a:t> </a:t>
            </a:r>
            <a:r>
              <a:rPr lang="en-US" dirty="0" err="1"/>
              <a:t>to‘g‘ri</a:t>
            </a:r>
            <a:r>
              <a:rPr lang="en-US" dirty="0"/>
              <a:t> </a:t>
            </a:r>
            <a:r>
              <a:rPr lang="en-US" dirty="0" err="1"/>
              <a:t>chiziq</a:t>
            </a:r>
            <a:r>
              <a:rPr lang="en-US" dirty="0"/>
              <a:t> </a:t>
            </a:r>
            <a:r>
              <a:rPr lang="en-US" dirty="0" err="1"/>
              <a:t>qonuniga</a:t>
            </a:r>
            <a:r>
              <a:rPr lang="en-US" dirty="0"/>
              <a:t> </a:t>
            </a:r>
            <a:r>
              <a:rPr lang="en-US" dirty="0" err="1"/>
              <a:t>bo‘ysunar</a:t>
            </a:r>
            <a:r>
              <a:rPr lang="en-US" dirty="0"/>
              <a:t> </a:t>
            </a:r>
            <a:r>
              <a:rPr lang="en-US" dirty="0" err="1"/>
              <a:t>ekan</a:t>
            </a:r>
            <a:r>
              <a:rPr lang="en-US" dirty="0"/>
              <a:t>. </a:t>
            </a:r>
            <a:r>
              <a:rPr lang="en-US" dirty="0" err="1"/>
              <a:t>W</a:t>
            </a:r>
            <a:r>
              <a:rPr lang="en-US" baseline="-25000" dirty="0" err="1"/>
              <a:t>p</a:t>
            </a:r>
            <a:r>
              <a:rPr lang="en-US" baseline="-25000" dirty="0"/>
              <a:t>-q</a:t>
            </a:r>
            <a:r>
              <a:rPr lang="en-US" dirty="0"/>
              <a:t> </a:t>
            </a:r>
            <a:r>
              <a:rPr lang="en-US" dirty="0" err="1"/>
              <a:t>koordinatalar</a:t>
            </a:r>
            <a:r>
              <a:rPr lang="en-US" dirty="0"/>
              <a:t> </a:t>
            </a:r>
            <a:r>
              <a:rPr lang="en-US" dirty="0" err="1"/>
              <a:t>tizimida</a:t>
            </a:r>
            <a:r>
              <a:rPr lang="en-US" dirty="0"/>
              <a:t> (7</a:t>
            </a:r>
            <a:r>
              <a:rPr lang="en-US" baseline="30000" dirty="0"/>
              <a:t>II</a:t>
            </a:r>
            <a:r>
              <a:rPr lang="en-US" dirty="0"/>
              <a:t>) </a:t>
            </a:r>
            <a:r>
              <a:rPr lang="en-US" dirty="0" err="1"/>
              <a:t>formulaga</a:t>
            </a:r>
            <a:r>
              <a:rPr lang="en-US" dirty="0"/>
              <a:t> </a:t>
            </a:r>
            <a:r>
              <a:rPr lang="en-US" dirty="0" err="1"/>
              <a:t>ko‘ra</a:t>
            </a:r>
            <a:r>
              <a:rPr lang="en-US" dirty="0"/>
              <a:t> </a:t>
            </a:r>
            <a:r>
              <a:rPr lang="en-US" dirty="0" err="1"/>
              <a:t>ish</a:t>
            </a:r>
            <a:r>
              <a:rPr lang="en-US" dirty="0"/>
              <a:t> </a:t>
            </a:r>
            <a:r>
              <a:rPr lang="en-US" dirty="0" err="1"/>
              <a:t>unumi</a:t>
            </a:r>
            <a:r>
              <a:rPr lang="en-US" dirty="0"/>
              <a:t> </a:t>
            </a:r>
            <a:r>
              <a:rPr lang="en-US" dirty="0" err="1"/>
              <a:t>chizig‘i</a:t>
            </a:r>
            <a:r>
              <a:rPr lang="en-US" dirty="0"/>
              <a:t> </a:t>
            </a:r>
            <a:r>
              <a:rPr lang="en-US" dirty="0" err="1"/>
              <a:t>koordinatalar</a:t>
            </a:r>
            <a:r>
              <a:rPr lang="en-US" dirty="0"/>
              <a:t> </a:t>
            </a:r>
            <a:r>
              <a:rPr lang="en-US" dirty="0" err="1"/>
              <a:t>boshidan</a:t>
            </a:r>
            <a:r>
              <a:rPr lang="en-US" dirty="0"/>
              <a:t> </a:t>
            </a:r>
            <a:r>
              <a:rPr lang="en-US" i="1" dirty="0"/>
              <a:t>a </a:t>
            </a:r>
            <a:r>
              <a:rPr lang="en-US" dirty="0" err="1"/>
              <a:t>burchagi</a:t>
            </a:r>
            <a:r>
              <a:rPr lang="en-US" dirty="0"/>
              <a:t> (</a:t>
            </a:r>
            <a:r>
              <a:rPr lang="en-US" dirty="0" err="1"/>
              <a:t>uning</a:t>
            </a:r>
            <a:r>
              <a:rPr lang="en-US" dirty="0"/>
              <a:t> </a:t>
            </a:r>
            <a:r>
              <a:rPr lang="en-US" dirty="0" err="1"/>
              <a:t>tangensi</a:t>
            </a:r>
            <a:r>
              <a:rPr lang="en-US" dirty="0"/>
              <a:t> </a:t>
            </a:r>
            <a:r>
              <a:rPr lang="en-US" dirty="0" err="1"/>
              <a:t>tg</a:t>
            </a:r>
            <a:r>
              <a:rPr lang="en-US" dirty="0"/>
              <a:t>α</a:t>
            </a:r>
            <a:r>
              <a:rPr lang="en-US" baseline="-25000" dirty="0"/>
              <a:t>p</a:t>
            </a:r>
            <a:r>
              <a:rPr lang="en-US" dirty="0"/>
              <a:t>= W</a:t>
            </a:r>
            <a:r>
              <a:rPr lang="en-US" baseline="-25000" dirty="0"/>
              <a:t>p</a:t>
            </a:r>
            <a:r>
              <a:rPr lang="en-US" dirty="0"/>
              <a:t>) bilan o‘tar ekan (2-rasm). </a:t>
            </a:r>
            <a:endParaRPr lang="ru-RU" dirty="0"/>
          </a:p>
        </p:txBody>
      </p:sp>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2242868" y="1690453"/>
            <a:ext cx="7656967" cy="4202706"/>
          </a:xfrm>
          <a:prstGeom prst="rect">
            <a:avLst/>
          </a:prstGeom>
          <a:noFill/>
          <a:ln>
            <a:noFill/>
          </a:ln>
        </p:spPr>
      </p:pic>
      <p:sp>
        <p:nvSpPr>
          <p:cNvPr id="6" name="Прямоугольник 5"/>
          <p:cNvSpPr/>
          <p:nvPr/>
        </p:nvSpPr>
        <p:spPr>
          <a:xfrm>
            <a:off x="1969696" y="6055961"/>
            <a:ext cx="8394732" cy="646331"/>
          </a:xfrm>
          <a:prstGeom prst="rect">
            <a:avLst/>
          </a:prstGeom>
        </p:spPr>
        <p:txBody>
          <a:bodyPr wrap="square">
            <a:spAutoFit/>
          </a:bodyPr>
          <a:lstStyle/>
          <a:p>
            <a:pPr algn="ctr"/>
            <a:r>
              <a:rPr lang="en-US" b="1" dirty="0"/>
              <a:t>2 - </a:t>
            </a:r>
            <a:r>
              <a:rPr lang="en-US" b="1" dirty="0" err="1"/>
              <a:t>rasm</a:t>
            </a:r>
            <a:r>
              <a:rPr lang="en-US" b="1" dirty="0"/>
              <a:t> .</a:t>
            </a:r>
            <a:r>
              <a:rPr lang="en-US" dirty="0"/>
              <a:t> </a:t>
            </a:r>
            <a:r>
              <a:rPr lang="en-US" b="1" dirty="0"/>
              <a:t>Yuk </a:t>
            </a:r>
            <a:r>
              <a:rPr lang="en-US" b="1" dirty="0" err="1"/>
              <a:t>ko‘tarish</a:t>
            </a:r>
            <a:r>
              <a:rPr lang="en-US" b="1" dirty="0"/>
              <a:t> </a:t>
            </a:r>
            <a:r>
              <a:rPr lang="en-US" b="1" dirty="0" err="1"/>
              <a:t>koeffitsieitining</a:t>
            </a:r>
            <a:r>
              <a:rPr lang="en-US" b="1" dirty="0"/>
              <a:t> </a:t>
            </a:r>
            <a:r>
              <a:rPr lang="en-US" b="1" dirty="0" err="1"/>
              <a:t>ish</a:t>
            </a:r>
            <a:r>
              <a:rPr lang="en-US" b="1" dirty="0"/>
              <a:t> </a:t>
            </a:r>
            <a:r>
              <a:rPr lang="en-US" b="1" dirty="0" err="1"/>
              <a:t>unumiga</a:t>
            </a:r>
            <a:r>
              <a:rPr lang="en-US" b="1" dirty="0"/>
              <a:t> </a:t>
            </a:r>
            <a:r>
              <a:rPr lang="en-US" b="1" dirty="0" err="1"/>
              <a:t>bog‘liqligi</a:t>
            </a:r>
            <a:r>
              <a:rPr lang="en-US" b="1" dirty="0"/>
              <a:t>.</a:t>
            </a:r>
            <a:endParaRPr lang="ru-RU" dirty="0"/>
          </a:p>
          <a:p>
            <a:pPr algn="ctr"/>
            <a:r>
              <a:rPr lang="en-US" b="1" dirty="0"/>
              <a:t>1—</a:t>
            </a:r>
            <a:r>
              <a:rPr lang="en-US" b="1" dirty="0" err="1"/>
              <a:t>nazariy</a:t>
            </a:r>
            <a:r>
              <a:rPr lang="en-US" b="1" dirty="0"/>
              <a:t> </a:t>
            </a:r>
            <a:r>
              <a:rPr lang="en-US" b="1" dirty="0" err="1"/>
              <a:t>jihatdan</a:t>
            </a:r>
            <a:r>
              <a:rPr lang="en-US" b="1" dirty="0"/>
              <a:t>, 2—</a:t>
            </a:r>
            <a:r>
              <a:rPr lang="en-US" b="1" dirty="0" err="1"/>
              <a:t>amalda</a:t>
            </a:r>
            <a:r>
              <a:rPr lang="en-US" b="1" dirty="0"/>
              <a:t> </a:t>
            </a:r>
            <a:r>
              <a:rPr lang="en-US" b="1" dirty="0" err="1"/>
              <a:t>ba’zi</a:t>
            </a:r>
            <a:r>
              <a:rPr lang="en-US" b="1" dirty="0"/>
              <a:t> </a:t>
            </a:r>
            <a:r>
              <a:rPr lang="en-US" b="1" dirty="0" err="1"/>
              <a:t>o‘zgarishlarga</a:t>
            </a:r>
            <a:r>
              <a:rPr lang="en-US" b="1" dirty="0"/>
              <a:t> </a:t>
            </a:r>
            <a:r>
              <a:rPr lang="en-US" b="1" dirty="0" err="1"/>
              <a:t>ko‘ra</a:t>
            </a:r>
            <a:r>
              <a:rPr lang="en-US" b="1" dirty="0"/>
              <a:t>.</a:t>
            </a:r>
            <a:endParaRPr lang="ru-RU" dirty="0"/>
          </a:p>
        </p:txBody>
      </p:sp>
    </p:spTree>
    <p:extLst>
      <p:ext uri="{BB962C8B-B14F-4D97-AF65-F5344CB8AC3E}">
        <p14:creationId xmlns:p14="http://schemas.microsoft.com/office/powerpoint/2010/main" val="39487488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13" name="Rectangle 2"/>
          <p:cNvSpPr>
            <a:spLocks noChangeArrowheads="1"/>
          </p:cNvSpPr>
          <p:nvPr/>
        </p:nvSpPr>
        <p:spPr bwMode="auto">
          <a:xfrm>
            <a:off x="843379" y="664974"/>
            <a:ext cx="10405466"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Yuk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taruvchanlikdan</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foydalanish</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koeffitsienti</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γ</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ning</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transport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vositasining</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unumiga</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ta</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siri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tahlil</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etilganda</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ham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yuqoridagi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xulosa</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ya</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ular</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o</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rtasidagi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bog</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liqlik</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ham to</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g</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chiziq</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qonuniga</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binoan</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lishi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kelib</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chiqar</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ekan</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Faqat</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bunda</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W</a:t>
            </a:r>
            <a:r>
              <a:rPr kumimoji="0" lang="en-US" altLang="ru-RU" sz="2000" b="0" i="0" u="none" strike="noStrike" cap="none" normalizeH="0" baseline="-30000" dirty="0" err="1" smtClean="0">
                <a:ln>
                  <a:noFill/>
                </a:ln>
                <a:solidFill>
                  <a:schemeClr val="tx1"/>
                </a:solidFill>
                <a:effectLst/>
                <a:latin typeface="Arial" pitchFamily="34" charset="0"/>
                <a:ea typeface="Times New Roman" pitchFamily="18" charset="0"/>
                <a:cs typeface="Arial" pitchFamily="34" charset="0"/>
              </a:rPr>
              <a:t>p</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a:t>
            </a:r>
            <a:r>
              <a:rPr kumimoji="0" lang="en-US" altLang="ru-RU" sz="2000" b="0" i="0" u="none" strike="noStrike" cap="none" normalizeH="0" baseline="-30000" dirty="0" err="1" smtClean="0">
                <a:ln>
                  <a:noFill/>
                </a:ln>
                <a:solidFill>
                  <a:schemeClr val="tx1"/>
                </a:solidFill>
                <a:effectLst/>
                <a:latin typeface="Arial" pitchFamily="34" charset="0"/>
                <a:ea typeface="Times New Roman" pitchFamily="18" charset="0"/>
                <a:cs typeface="Arial" pitchFamily="34" charset="0"/>
              </a:rPr>
              <a:t>γ</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γ</a:t>
            </a:r>
            <a:endParaRPr kumimoji="0" lang="ru-RU" altLang="ru-RU"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O</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zgarmas</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koeffitsient</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1"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a:t>
            </a:r>
            <a:r>
              <a:rPr kumimoji="0" lang="en-US" altLang="ru-RU" sz="2000" b="0" i="0" u="none" strike="noStrike" cap="none" normalizeH="0" baseline="-30000" dirty="0" err="1" smtClean="0">
                <a:ln>
                  <a:noFill/>
                </a:ln>
                <a:solidFill>
                  <a:schemeClr val="tx1"/>
                </a:solidFill>
                <a:effectLst/>
                <a:latin typeface="Arial" pitchFamily="34" charset="0"/>
                <a:ea typeface="Times New Roman" pitchFamily="18" charset="0"/>
                <a:cs typeface="Arial" pitchFamily="34" charset="0"/>
              </a:rPr>
              <a:t>γ</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a:t>
            </a:r>
            <a:r>
              <a:rPr kumimoji="0" lang="en-US" altLang="ru-RU" sz="2000" b="0" i="1"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qHl</a:t>
            </a: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βVr</a:t>
            </a:r>
            <a:r>
              <a:rPr kumimoji="0" lang="ru-RU"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a:t>
            </a: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to</a:t>
            </a:r>
            <a:r>
              <a:rPr kumimoji="0" lang="ru-RU"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a:t>
            </a:r>
            <a:r>
              <a:rPr kumimoji="0" lang="en-US" altLang="ru-RU" sz="2000" b="0" i="1"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Tlyuk</a:t>
            </a:r>
            <a:r>
              <a:rPr kumimoji="0" lang="ru-RU"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ga</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teng</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lib</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miqdor</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jihatdan</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oldingi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koeffitsient</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miqdoridan</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farq</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qilgani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uchun</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burchak</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miqdori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ham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farqlanadi</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ru-RU" altLang="ru-RU"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Yo‘ldan</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foydalanish</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koeffitsienti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β</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ning</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avtomobilning</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unumiga</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ta’siri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quyidagicha</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aniqlanadi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altLang="ru-RU"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(6</a:t>
            </a:r>
            <a:r>
              <a:rPr kumimoji="0" lang="en-US" altLang="ru-RU" sz="20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1</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formuladagi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β</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o‘zgaruvchan</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qolgan</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omillarni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esa</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o‘zgarmas</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deb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qabul</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etib</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formulani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quyidagi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ko‘rinishga</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keltiramiz</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altLang="ru-RU"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βVT*</a:t>
            </a:r>
            <a:r>
              <a:rPr kumimoji="0" lang="en-US" altLang="ru-RU" sz="2000" b="0" i="1"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Wp+to-tlyuk</a:t>
            </a: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a:t>
            </a:r>
            <a:r>
              <a:rPr kumimoji="0" lang="en-US" altLang="ru-RU" sz="2000" b="0" i="1"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Wp</a:t>
            </a: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a:t>
            </a:r>
            <a:r>
              <a:rPr kumimoji="0" lang="en-US" altLang="ru-RU" sz="2000" b="0" i="1"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qH</a:t>
            </a:r>
            <a:r>
              <a:rPr kumimoji="0" lang="en-US" altLang="ru-RU" sz="2000" b="0" i="0"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γ</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(8)</a:t>
            </a:r>
            <a:endParaRPr kumimoji="0" lang="ru-RU" altLang="ru-RU"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(8)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formulaning</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o‘ng</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chap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tomonlarini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β</a:t>
            </a:r>
            <a:r>
              <a:rPr kumimoji="0" lang="en-US" altLang="ru-RU" sz="2000" b="0" i="1"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lyukto</a:t>
            </a: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-t</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ga</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ko‘paytirsak</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tenglik</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buzilmaydi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ru-RU" altLang="ru-RU"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β</a:t>
            </a:r>
            <a:r>
              <a:rPr kumimoji="0" lang="en-US" altLang="ru-RU" sz="2000" b="0" i="1"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lyukto</a:t>
            </a: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-t</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1β</a:t>
            </a:r>
            <a:r>
              <a:rPr kumimoji="0" lang="en-US" altLang="ru-RU" sz="2000" b="0" i="1"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VTWp</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β</a:t>
            </a:r>
            <a:r>
              <a:rPr kumimoji="0" lang="en-US" altLang="ru-RU" sz="2000" b="0" i="1"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lyukto</a:t>
            </a: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-t</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to-</a:t>
            </a:r>
            <a:r>
              <a:rPr kumimoji="0" lang="en-US" altLang="ru-RU" sz="2000" b="0" i="1"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tlyu.q</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W</a:t>
            </a:r>
            <a:r>
              <a:rPr kumimoji="0" lang="en-US" altLang="ru-RU" sz="2000" b="0" i="0" u="none" strike="noStrike" cap="none" normalizeH="0" baseline="-30000" dirty="0" err="1" smtClean="0">
                <a:ln>
                  <a:noFill/>
                </a:ln>
                <a:solidFill>
                  <a:schemeClr val="tx1"/>
                </a:solidFill>
                <a:effectLst/>
                <a:latin typeface="Arial" pitchFamily="34" charset="0"/>
                <a:ea typeface="Times New Roman" pitchFamily="18" charset="0"/>
                <a:cs typeface="Arial" pitchFamily="34" charset="0"/>
              </a:rPr>
              <a:t>p</a:t>
            </a:r>
            <a:r>
              <a:rPr kumimoji="0" lang="en-US" altLang="ru-RU" sz="20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β</a:t>
            </a:r>
            <a:r>
              <a:rPr kumimoji="0" lang="en-US" altLang="ru-RU" sz="2000" b="0" i="1"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lyukto</a:t>
            </a: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-t</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a:t>
            </a:r>
            <a:r>
              <a:rPr kumimoji="0" lang="en-US" altLang="ru-RU" sz="2000" b="0" i="0" u="none" strike="noStrike" cap="none" normalizeH="0" baseline="-30000" dirty="0" err="1" smtClean="0">
                <a:ln>
                  <a:noFill/>
                </a:ln>
                <a:solidFill>
                  <a:schemeClr val="tx1"/>
                </a:solidFill>
                <a:effectLst/>
                <a:latin typeface="Arial" pitchFamily="34" charset="0"/>
                <a:ea typeface="Times New Roman" pitchFamily="18" charset="0"/>
                <a:cs typeface="Arial" pitchFamily="34" charset="0"/>
              </a:rPr>
              <a:t>H</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γ</a:t>
            </a:r>
            <a:r>
              <a:rPr kumimoji="0" lang="en-US" altLang="ru-RU" sz="20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(9)</a:t>
            </a:r>
            <a:endParaRPr kumimoji="0" lang="ru-RU" altLang="ru-RU"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Ma’lum</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qisqartirishlardan</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so‘ng</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tenglamani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quyidagi</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ko‘rinishga</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keltiramiz</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altLang="ru-RU"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β</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W</a:t>
            </a:r>
            <a:r>
              <a:rPr kumimoji="0" lang="en-US" altLang="ru-RU" sz="2000" b="0" i="0" u="none" strike="noStrike" cap="none" normalizeH="0" baseline="-30000" dirty="0" err="1" smtClean="0">
                <a:ln>
                  <a:noFill/>
                </a:ln>
                <a:solidFill>
                  <a:schemeClr val="tx1"/>
                </a:solidFill>
                <a:effectLst/>
                <a:latin typeface="Arial" pitchFamily="34" charset="0"/>
                <a:ea typeface="Times New Roman" pitchFamily="18" charset="0"/>
                <a:cs typeface="Arial" pitchFamily="34" charset="0"/>
              </a:rPr>
              <a:t>p­</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a:t>
            </a:r>
            <a:r>
              <a:rPr kumimoji="0" lang="en-US" altLang="ru-RU" sz="2000" b="0" i="1"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lyuk</a:t>
            </a:r>
            <a:r>
              <a:rPr kumimoji="0" lang="en-US" altLang="ru-RU" sz="2000" b="0" i="0"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q</a:t>
            </a:r>
            <a:r>
              <a:rPr kumimoji="0" lang="en-US" altLang="ru-RU" sz="2000" b="0" i="0" u="none" strike="noStrike" cap="none" normalizeH="0" baseline="-30000" dirty="0" err="1" smtClean="0">
                <a:ln>
                  <a:noFill/>
                </a:ln>
                <a:solidFill>
                  <a:schemeClr val="tx1"/>
                </a:solidFill>
                <a:effectLst/>
                <a:latin typeface="Cambria Math" pitchFamily="18" charset="0"/>
                <a:ea typeface="Times New Roman" pitchFamily="18" charset="0"/>
                <a:cs typeface="Arial" pitchFamily="34" charset="0"/>
              </a:rPr>
              <a:t>H</a:t>
            </a:r>
            <a:r>
              <a:rPr kumimoji="0" lang="en-US" altLang="ru-RU" sz="2000" b="0" i="0"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γ</a:t>
            </a:r>
            <a:r>
              <a:rPr kumimoji="0" lang="en-US" altLang="ru-RU" sz="2000" b="0" i="0" u="none" strike="noStrike" cap="none" normalizeH="0" baseline="-30000" dirty="0" smtClean="0">
                <a:ln>
                  <a:noFill/>
                </a:ln>
                <a:solidFill>
                  <a:schemeClr val="tx1"/>
                </a:solidFill>
                <a:effectLst/>
                <a:latin typeface="Cambria Math" pitchFamily="18" charset="0"/>
                <a:ea typeface="Times New Roman" pitchFamily="18" charset="0"/>
                <a:cs typeface="Arial" pitchFamily="34" charset="0"/>
              </a:rPr>
              <a:t> </a:t>
            </a: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 to-t</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β</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a:t>
            </a:r>
            <a:r>
              <a:rPr kumimoji="0" lang="en-US" altLang="ru-RU" sz="2000" b="0" i="1"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lyuk</a:t>
            </a:r>
            <a:r>
              <a:rPr kumimoji="0" lang="en-US" altLang="ru-RU" sz="2000" b="0" i="0" u="none" strike="noStrike" cap="none" normalizeH="0" baseline="-30000" dirty="0" smtClean="0">
                <a:ln>
                  <a:noFill/>
                </a:ln>
                <a:solidFill>
                  <a:schemeClr val="tx1"/>
                </a:solidFill>
                <a:effectLst/>
                <a:latin typeface="Cambria Math" pitchFamily="18" charset="0"/>
                <a:ea typeface="Times New Roman" pitchFamily="18" charset="0"/>
                <a:cs typeface="Arial" pitchFamily="34" charset="0"/>
              </a:rPr>
              <a:t> </a:t>
            </a: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 </a:t>
            </a:r>
            <a:r>
              <a:rPr kumimoji="0" lang="en-US" altLang="ru-RU" sz="2000" b="0" i="1"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VTto</a:t>
            </a:r>
            <a:r>
              <a:rPr kumimoji="0" lang="en-US" altLang="ru-RU" sz="20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-t</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W</a:t>
            </a:r>
            <a:r>
              <a:rPr kumimoji="0" lang="en-US" altLang="ru-RU" sz="2000" b="0" i="0" u="none" strike="noStrike" cap="none" normalizeH="0" baseline="-30000" dirty="0" err="1" smtClean="0">
                <a:ln>
                  <a:noFill/>
                </a:ln>
                <a:solidFill>
                  <a:schemeClr val="tx1"/>
                </a:solidFill>
                <a:effectLst/>
                <a:latin typeface="Arial" pitchFamily="34" charset="0"/>
                <a:ea typeface="Times New Roman" pitchFamily="18" charset="0"/>
                <a:cs typeface="Arial" pitchFamily="34" charset="0"/>
              </a:rPr>
              <a:t>p</a:t>
            </a:r>
            <a:r>
              <a:rPr kumimoji="0" lang="en-US" alt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0	(10) </a:t>
            </a:r>
            <a:endParaRPr kumimoji="0" lang="en-US" altLang="ru-RU"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Объект 13"/>
          <p:cNvSpPr>
            <a:spLocks noGrp="1"/>
          </p:cNvSpPr>
          <p:nvPr>
            <p:ph idx="1"/>
          </p:nvPr>
        </p:nvSpPr>
        <p:spPr/>
        <p:txBody>
          <a:bodyPr/>
          <a:lstStyle/>
          <a:p>
            <a:endParaRPr lang="ru-RU" dirty="0"/>
          </a:p>
        </p:txBody>
      </p:sp>
    </p:spTree>
    <p:extLst>
      <p:ext uri="{BB962C8B-B14F-4D97-AF65-F5344CB8AC3E}">
        <p14:creationId xmlns:p14="http://schemas.microsoft.com/office/powerpoint/2010/main" val="6250811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mc:AlternateContent xmlns:mc="http://schemas.openxmlformats.org/markup-compatibility/2006">
        <mc:Choice xmlns:a14="http://schemas.microsoft.com/office/drawing/2010/main" Requires="a14">
          <p:sp>
            <p:nvSpPr>
              <p:cNvPr id="4" name="Прямоугольник 3"/>
              <p:cNvSpPr/>
              <p:nvPr/>
            </p:nvSpPr>
            <p:spPr>
              <a:xfrm>
                <a:off x="767751" y="344915"/>
                <a:ext cx="10498347" cy="3040641"/>
              </a:xfrm>
              <a:prstGeom prst="rect">
                <a:avLst/>
              </a:prstGeom>
            </p:spPr>
            <p:txBody>
              <a:bodyPr wrap="square">
                <a:spAutoFit/>
              </a:bodyPr>
              <a:lstStyle/>
              <a:p>
                <a:r>
                  <a:rPr lang="en-US" dirty="0" err="1"/>
                  <a:t>Oldingi</a:t>
                </a:r>
                <a:r>
                  <a:rPr lang="en-US" dirty="0"/>
                  <a:t> </a:t>
                </a:r>
                <a:r>
                  <a:rPr lang="en-US" dirty="0" err="1"/>
                  <a:t>qabul</a:t>
                </a:r>
                <a:r>
                  <a:rPr lang="en-US" dirty="0"/>
                  <a:t> </a:t>
                </a:r>
                <a:r>
                  <a:rPr lang="en-US" dirty="0" err="1"/>
                  <a:t>etilgan</a:t>
                </a:r>
                <a:r>
                  <a:rPr lang="en-US" dirty="0"/>
                  <a:t> </a:t>
                </a:r>
                <a:r>
                  <a:rPr lang="en-US" dirty="0" err="1"/>
                  <a:t>shartga</a:t>
                </a:r>
                <a:r>
                  <a:rPr lang="en-US" dirty="0"/>
                  <a:t> </a:t>
                </a:r>
                <a:r>
                  <a:rPr lang="en-US" dirty="0" err="1"/>
                  <a:t>ko‘ra</a:t>
                </a:r>
                <a:r>
                  <a:rPr lang="en-US" dirty="0"/>
                  <a:t> </a:t>
                </a:r>
                <a:r>
                  <a:rPr lang="en-US" i="1" dirty="0"/>
                  <a:t>β</a:t>
                </a:r>
                <a:r>
                  <a:rPr lang="en-US" dirty="0"/>
                  <a:t> </a:t>
                </a:r>
                <a:r>
                  <a:rPr lang="en-US" dirty="0" err="1"/>
                  <a:t>omilini</a:t>
                </a:r>
                <a:r>
                  <a:rPr lang="en-US" dirty="0"/>
                  <a:t> </a:t>
                </a:r>
                <a:r>
                  <a:rPr lang="en-US" dirty="0" err="1"/>
                  <a:t>bog‘liq</a:t>
                </a:r>
                <a:r>
                  <a:rPr lang="en-US" dirty="0"/>
                  <a:t> </a:t>
                </a:r>
                <a:r>
                  <a:rPr lang="en-US" dirty="0" err="1"/>
                  <a:t>bo‘lmagan</a:t>
                </a:r>
                <a:r>
                  <a:rPr lang="en-US" dirty="0"/>
                  <a:t> </a:t>
                </a:r>
                <a:r>
                  <a:rPr lang="en-US" dirty="0" err="1"/>
                  <a:t>va</a:t>
                </a:r>
                <a:r>
                  <a:rPr lang="en-US" dirty="0"/>
                  <a:t> </a:t>
                </a:r>
                <a:r>
                  <a:rPr lang="en-US" dirty="0" err="1"/>
                  <a:t>W</a:t>
                </a:r>
                <a:r>
                  <a:rPr lang="en-US" baseline="-25000" dirty="0" err="1"/>
                  <a:t>p</a:t>
                </a:r>
                <a:r>
                  <a:rPr lang="en-US" dirty="0"/>
                  <a:t> </a:t>
                </a:r>
                <a:r>
                  <a:rPr lang="en-US" dirty="0" err="1"/>
                  <a:t>ni</a:t>
                </a:r>
                <a:r>
                  <a:rPr lang="en-US" dirty="0"/>
                  <a:t> </a:t>
                </a:r>
                <a:r>
                  <a:rPr lang="en-US" i="1" dirty="0"/>
                  <a:t>β</a:t>
                </a:r>
                <a:r>
                  <a:rPr lang="en-US" dirty="0"/>
                  <a:t> </a:t>
                </a:r>
                <a:r>
                  <a:rPr lang="en-US" dirty="0" err="1"/>
                  <a:t>ga</a:t>
                </a:r>
                <a:r>
                  <a:rPr lang="en-US" dirty="0"/>
                  <a:t> </a:t>
                </a:r>
                <a:r>
                  <a:rPr lang="en-US" dirty="0" err="1"/>
                  <a:t>og‘liqo‘zgaruvchi</a:t>
                </a:r>
                <a:r>
                  <a:rPr lang="en-US" dirty="0"/>
                  <a:t>, </a:t>
                </a:r>
                <a:r>
                  <a:rPr lang="en-US" dirty="0" err="1"/>
                  <a:t>qolgan</a:t>
                </a:r>
                <a:r>
                  <a:rPr lang="en-US" dirty="0"/>
                  <a:t> </a:t>
                </a:r>
                <a:r>
                  <a:rPr lang="en-US" dirty="0" err="1"/>
                  <a:t>omillarni</a:t>
                </a:r>
                <a:r>
                  <a:rPr lang="en-US" dirty="0"/>
                  <a:t> </a:t>
                </a:r>
                <a:r>
                  <a:rPr lang="en-US" dirty="0" err="1"/>
                  <a:t>shartli</a:t>
                </a:r>
                <a:r>
                  <a:rPr lang="en-US" dirty="0"/>
                  <a:t> </a:t>
                </a:r>
                <a:r>
                  <a:rPr lang="en-US" dirty="0" err="1"/>
                  <a:t>ravishda</a:t>
                </a:r>
                <a:r>
                  <a:rPr lang="en-US" dirty="0"/>
                  <a:t> </a:t>
                </a:r>
                <a:r>
                  <a:rPr lang="en-US" dirty="0" err="1"/>
                  <a:t>o‘zgarmas</a:t>
                </a:r>
                <a:r>
                  <a:rPr lang="en-US" dirty="0"/>
                  <a:t> deb, (10) </a:t>
                </a:r>
                <a:r>
                  <a:rPr lang="en-US" dirty="0" err="1"/>
                  <a:t>formulani</a:t>
                </a:r>
                <a:r>
                  <a:rPr lang="en-US" dirty="0"/>
                  <a:t> </a:t>
                </a:r>
                <a:r>
                  <a:rPr lang="en-US" dirty="0" err="1"/>
                  <a:t>quyidagi</a:t>
                </a:r>
                <a:r>
                  <a:rPr lang="en-US" dirty="0"/>
                  <a:t> </a:t>
                </a:r>
                <a:r>
                  <a:rPr lang="en-US" dirty="0" err="1"/>
                  <a:t>ko‘rinishda</a:t>
                </a:r>
                <a:r>
                  <a:rPr lang="en-US" dirty="0"/>
                  <a:t> </a:t>
                </a:r>
                <a:r>
                  <a:rPr lang="en-US" dirty="0" err="1"/>
                  <a:t>yozish</a:t>
                </a:r>
                <a:r>
                  <a:rPr lang="en-US" dirty="0"/>
                  <a:t> </a:t>
                </a:r>
                <a:r>
                  <a:rPr lang="en-US" dirty="0" err="1"/>
                  <a:t>mumkin</a:t>
                </a:r>
                <a:r>
                  <a:rPr lang="en-US" dirty="0"/>
                  <a:t>:</a:t>
                </a:r>
                <a:endParaRPr lang="ru-RU" dirty="0"/>
              </a:p>
              <a:p>
                <a:r>
                  <a:rPr lang="en-US" i="1" dirty="0"/>
                  <a:t>β</a:t>
                </a:r>
                <a:r>
                  <a:rPr lang="en-US" dirty="0"/>
                  <a:t> </a:t>
                </a:r>
                <a:r>
                  <a:rPr lang="en-US" dirty="0" err="1"/>
                  <a:t>W</a:t>
                </a:r>
                <a:r>
                  <a:rPr lang="en-US" baseline="-25000" dirty="0" err="1"/>
                  <a:t>p</a:t>
                </a:r>
                <a:r>
                  <a:rPr lang="en-US" dirty="0"/>
                  <a:t> – α</a:t>
                </a:r>
                <a:r>
                  <a:rPr lang="en-US" baseline="-25000" dirty="0"/>
                  <a:t>β</a:t>
                </a:r>
                <a:r>
                  <a:rPr lang="en-US" dirty="0"/>
                  <a:t>β + b</a:t>
                </a:r>
                <a:r>
                  <a:rPr lang="en-US" baseline="-25000" dirty="0"/>
                  <a:t>β </a:t>
                </a:r>
                <a:r>
                  <a:rPr lang="en-US" dirty="0"/>
                  <a:t> </a:t>
                </a:r>
                <a:r>
                  <a:rPr lang="en-US" dirty="0" err="1"/>
                  <a:t>W</a:t>
                </a:r>
                <a:r>
                  <a:rPr lang="en-US" baseline="-25000" dirty="0" err="1"/>
                  <a:t>p</a:t>
                </a:r>
                <a:r>
                  <a:rPr lang="en-US" dirty="0"/>
                  <a:t>=0		(10</a:t>
                </a:r>
                <a:r>
                  <a:rPr lang="en-US" baseline="30000" dirty="0"/>
                  <a:t>1</a:t>
                </a:r>
                <a:r>
                  <a:rPr lang="en-US" dirty="0"/>
                  <a:t>)</a:t>
                </a:r>
                <a:endParaRPr lang="ru-RU" dirty="0"/>
              </a:p>
              <a:p>
                <a:r>
                  <a:rPr lang="en-US" dirty="0" err="1"/>
                  <a:t>Bunda</a:t>
                </a:r>
                <a:r>
                  <a:rPr lang="en-US" dirty="0"/>
                  <a:t> </a:t>
                </a:r>
                <a:r>
                  <a:rPr lang="en-US" dirty="0" err="1"/>
                  <a:t>o‘zgarmas</a:t>
                </a:r>
                <a:r>
                  <a:rPr lang="en-US" dirty="0"/>
                  <a:t> </a:t>
                </a:r>
                <a:r>
                  <a:rPr lang="en-US" i="1" dirty="0"/>
                  <a:t>a</a:t>
                </a:r>
                <a:r>
                  <a:rPr lang="en-US" i="1" baseline="-25000" dirty="0"/>
                  <a:t>β</a:t>
                </a:r>
                <a:r>
                  <a:rPr lang="en-US" i="1" dirty="0"/>
                  <a:t> </a:t>
                </a:r>
                <a:r>
                  <a:rPr lang="en-US" dirty="0" err="1"/>
                  <a:t>va</a:t>
                </a:r>
                <a:r>
                  <a:rPr lang="en-US" dirty="0"/>
                  <a:t> b</a:t>
                </a:r>
                <a:r>
                  <a:rPr lang="en-US" i="1" baseline="-25000" dirty="0"/>
                  <a:t>β</a:t>
                </a:r>
                <a:r>
                  <a:rPr lang="en-US" dirty="0"/>
                  <a:t> </a:t>
                </a:r>
                <a:r>
                  <a:rPr lang="en-US" dirty="0" err="1"/>
                  <a:t>koeffitsientlar</a:t>
                </a:r>
                <a:r>
                  <a:rPr lang="en-US" dirty="0"/>
                  <a:t> </a:t>
                </a:r>
                <a:r>
                  <a:rPr lang="en-US" dirty="0" err="1"/>
                  <a:t>quyidagi</a:t>
                </a:r>
                <a:r>
                  <a:rPr lang="en-US" dirty="0"/>
                  <a:t> </a:t>
                </a:r>
                <a:r>
                  <a:rPr lang="en-US" dirty="0" err="1"/>
                  <a:t>miqdorlarga</a:t>
                </a:r>
                <a:r>
                  <a:rPr lang="en-US" dirty="0"/>
                  <a:t> </a:t>
                </a:r>
                <a:r>
                  <a:rPr lang="en-US" dirty="0" err="1"/>
                  <a:t>teng</a:t>
                </a:r>
                <a:r>
                  <a:rPr lang="en-US" dirty="0"/>
                  <a:t>:</a:t>
                </a:r>
                <a:endParaRPr lang="ru-RU" dirty="0"/>
              </a:p>
              <a:p>
                <a:r>
                  <a:rPr lang="en-US" dirty="0"/>
                  <a:t>α</a:t>
                </a:r>
                <a:r>
                  <a:rPr lang="en-US" baseline="-25000" dirty="0"/>
                  <a:t>β</a:t>
                </a:r>
                <a:r>
                  <a:rPr lang="en-US" dirty="0"/>
                  <a:t>= </a:t>
                </a:r>
                <a14:m>
                  <m:oMath xmlns:m="http://schemas.openxmlformats.org/officeDocument/2006/math">
                    <m:f>
                      <m:fPr>
                        <m:ctrlPr>
                          <a:rPr lang="ru-RU" i="1"/>
                        </m:ctrlPr>
                      </m:fPr>
                      <m:num>
                        <m:sSub>
                          <m:sSubPr>
                            <m:ctrlPr>
                              <a:rPr lang="ru-RU" i="1"/>
                            </m:ctrlPr>
                          </m:sSubPr>
                          <m:e>
                            <m:r>
                              <a:rPr lang="en-US" i="1"/>
                              <m:t>𝑙</m:t>
                            </m:r>
                          </m:e>
                          <m:sub>
                            <m:r>
                              <a:rPr lang="en-US" i="1"/>
                              <m:t>𝑦𝑢𝑘</m:t>
                            </m:r>
                          </m:sub>
                        </m:sSub>
                        <m:sSub>
                          <m:sSubPr>
                            <m:ctrlPr>
                              <a:rPr lang="ru-RU" i="1"/>
                            </m:ctrlPr>
                          </m:sSubPr>
                          <m:e>
                            <m:r>
                              <m:rPr>
                                <m:sty m:val="p"/>
                              </m:rPr>
                              <a:rPr lang="en-US"/>
                              <m:t>q</m:t>
                            </m:r>
                          </m:e>
                          <m:sub>
                            <m:r>
                              <m:rPr>
                                <m:sty m:val="p"/>
                              </m:rPr>
                              <a:rPr lang="en-US" baseline="-25000"/>
                              <m:t>H</m:t>
                            </m:r>
                          </m:sub>
                        </m:sSub>
                        <m:r>
                          <m:rPr>
                            <m:sty m:val="p"/>
                          </m:rPr>
                          <a:rPr lang="en-US"/>
                          <m:t>γ</m:t>
                        </m:r>
                        <m:r>
                          <a:rPr lang="en-US" baseline="-25000"/>
                          <m:t> </m:t>
                        </m:r>
                        <m:r>
                          <a:rPr lang="en-US" i="1"/>
                          <m:t> </m:t>
                        </m:r>
                      </m:num>
                      <m:den>
                        <m:sSub>
                          <m:sSubPr>
                            <m:ctrlPr>
                              <a:rPr lang="ru-RU" i="1"/>
                            </m:ctrlPr>
                          </m:sSubPr>
                          <m:e>
                            <m:r>
                              <a:rPr lang="en-US" i="1"/>
                              <m:t>𝑡</m:t>
                            </m:r>
                          </m:e>
                          <m:sub>
                            <m:r>
                              <a:rPr lang="en-US" i="1"/>
                              <m:t>𝑜</m:t>
                            </m:r>
                            <m:r>
                              <a:rPr lang="en-US" i="1"/>
                              <m:t>−</m:t>
                            </m:r>
                            <m:r>
                              <a:rPr lang="en-US" i="1"/>
                              <m:t>𝑡</m:t>
                            </m:r>
                          </m:sub>
                        </m:sSub>
                      </m:den>
                    </m:f>
                  </m:oMath>
                </a14:m>
                <a:r>
                  <a:rPr lang="en-US" dirty="0"/>
                  <a:t>;		b</a:t>
                </a:r>
                <a:r>
                  <a:rPr lang="en-US" i="1" baseline="-25000" dirty="0"/>
                  <a:t>β</a:t>
                </a:r>
                <a:r>
                  <a:rPr lang="en-US" dirty="0"/>
                  <a:t> = </a:t>
                </a:r>
                <a14:m>
                  <m:oMath xmlns:m="http://schemas.openxmlformats.org/officeDocument/2006/math">
                    <m:f>
                      <m:fPr>
                        <m:ctrlPr>
                          <a:rPr lang="ru-RU" i="1"/>
                        </m:ctrlPr>
                      </m:fPr>
                      <m:num>
                        <m:sSub>
                          <m:sSubPr>
                            <m:ctrlPr>
                              <a:rPr lang="ru-RU" i="1"/>
                            </m:ctrlPr>
                          </m:sSubPr>
                          <m:e>
                            <m:r>
                              <a:rPr lang="en-US" i="1"/>
                              <m:t>𝑙</m:t>
                            </m:r>
                          </m:e>
                          <m:sub>
                            <m:r>
                              <a:rPr lang="en-US" i="1"/>
                              <m:t>𝑦𝑢𝑘</m:t>
                            </m:r>
                          </m:sub>
                        </m:sSub>
                        <m:r>
                          <a:rPr lang="en-US" baseline="-25000"/>
                          <m:t> </m:t>
                        </m:r>
                        <m:r>
                          <a:rPr lang="en-US" i="1"/>
                          <m:t> </m:t>
                        </m:r>
                      </m:num>
                      <m:den>
                        <m:sSub>
                          <m:sSubPr>
                            <m:ctrlPr>
                              <a:rPr lang="ru-RU" i="1"/>
                            </m:ctrlPr>
                          </m:sSubPr>
                          <m:e>
                            <m:r>
                              <a:rPr lang="en-US" i="1"/>
                              <m:t>𝑉</m:t>
                            </m:r>
                          </m:e>
                          <m:sub>
                            <m:r>
                              <a:rPr lang="en-US" i="1"/>
                              <m:t>𝑇</m:t>
                            </m:r>
                          </m:sub>
                        </m:sSub>
                        <m:sSub>
                          <m:sSubPr>
                            <m:ctrlPr>
                              <a:rPr lang="ru-RU" i="1"/>
                            </m:ctrlPr>
                          </m:sSubPr>
                          <m:e>
                            <m:r>
                              <a:rPr lang="en-US" i="1"/>
                              <m:t>𝑡</m:t>
                            </m:r>
                          </m:e>
                          <m:sub>
                            <m:r>
                              <a:rPr lang="en-US" i="1"/>
                              <m:t>𝑜</m:t>
                            </m:r>
                            <m:r>
                              <a:rPr lang="en-US" i="1"/>
                              <m:t>−</m:t>
                            </m:r>
                            <m:r>
                              <a:rPr lang="en-US" i="1"/>
                              <m:t>𝑡</m:t>
                            </m:r>
                          </m:sub>
                        </m:sSub>
                      </m:den>
                    </m:f>
                  </m:oMath>
                </a14:m>
                <a:endParaRPr lang="ru-RU" dirty="0"/>
              </a:p>
              <a:p>
                <a:r>
                  <a:rPr lang="en-US" dirty="0"/>
                  <a:t> (10</a:t>
                </a:r>
                <a:r>
                  <a:rPr lang="en-US" baseline="30000" dirty="0"/>
                  <a:t>I</a:t>
                </a:r>
                <a:r>
                  <a:rPr lang="en-US" dirty="0"/>
                  <a:t>) formula </a:t>
                </a:r>
                <a:r>
                  <a:rPr lang="en-US" dirty="0" err="1"/>
                  <a:t>matematik</a:t>
                </a:r>
                <a:r>
                  <a:rPr lang="en-US" dirty="0"/>
                  <a:t> </a:t>
                </a:r>
                <a:r>
                  <a:rPr lang="en-US" dirty="0" err="1"/>
                  <a:t>nuqtai</a:t>
                </a:r>
                <a:r>
                  <a:rPr lang="en-US" dirty="0"/>
                  <a:t> </a:t>
                </a:r>
                <a:r>
                  <a:rPr lang="en-US" dirty="0" err="1"/>
                  <a:t>nazardan</a:t>
                </a:r>
                <a:r>
                  <a:rPr lang="en-US" dirty="0"/>
                  <a:t> </a:t>
                </a:r>
                <a:r>
                  <a:rPr lang="en-US" dirty="0" err="1"/>
                  <a:t>ikkinchi</a:t>
                </a:r>
                <a:r>
                  <a:rPr lang="en-US" dirty="0"/>
                  <a:t> </a:t>
                </a:r>
                <a:r>
                  <a:rPr lang="en-US" dirty="0" err="1"/>
                  <a:t>darajali</a:t>
                </a:r>
                <a:r>
                  <a:rPr lang="en-US" dirty="0"/>
                  <a:t> </a:t>
                </a:r>
                <a:r>
                  <a:rPr lang="en-US" dirty="0" err="1"/>
                  <a:t>egri</a:t>
                </a:r>
                <a:r>
                  <a:rPr lang="en-US" dirty="0"/>
                  <a:t> </a:t>
                </a:r>
                <a:r>
                  <a:rPr lang="en-US" dirty="0" err="1"/>
                  <a:t>chiziq</a:t>
                </a:r>
                <a:r>
                  <a:rPr lang="en-US" dirty="0"/>
                  <a:t> (</a:t>
                </a:r>
                <a:r>
                  <a:rPr lang="en-US" dirty="0" err="1"/>
                  <a:t>teng</a:t>
                </a:r>
                <a:r>
                  <a:rPr lang="en-US" dirty="0"/>
                  <a:t> </a:t>
                </a:r>
                <a:r>
                  <a:rPr lang="en-US" dirty="0" err="1"/>
                  <a:t>tomonli</a:t>
                </a:r>
                <a:r>
                  <a:rPr lang="en-US" dirty="0"/>
                  <a:t> </a:t>
                </a:r>
                <a:r>
                  <a:rPr lang="en-US" dirty="0" err="1"/>
                  <a:t>giperbola</a:t>
                </a:r>
                <a:r>
                  <a:rPr lang="en-US" dirty="0"/>
                  <a:t>) </a:t>
                </a:r>
                <a:r>
                  <a:rPr lang="en-US" dirty="0" err="1"/>
                  <a:t>tenglamasidir</a:t>
                </a:r>
                <a:r>
                  <a:rPr lang="en-US" dirty="0"/>
                  <a:t>. </a:t>
                </a:r>
                <a:r>
                  <a:rPr lang="en-US" dirty="0" err="1"/>
                  <a:t>Demak</a:t>
                </a:r>
                <a:r>
                  <a:rPr lang="en-US" dirty="0"/>
                  <a:t>, transport </a:t>
                </a:r>
                <a:r>
                  <a:rPr lang="en-US" dirty="0" err="1"/>
                  <a:t>vositasi</a:t>
                </a:r>
                <a:r>
                  <a:rPr lang="en-US" dirty="0"/>
                  <a:t> </a:t>
                </a:r>
                <a:r>
                  <a:rPr lang="en-US" dirty="0" err="1"/>
                  <a:t>ish</a:t>
                </a:r>
                <a:r>
                  <a:rPr lang="en-US" dirty="0"/>
                  <a:t> </a:t>
                </a:r>
                <a:r>
                  <a:rPr lang="en-US" dirty="0" err="1"/>
                  <a:t>unumining</a:t>
                </a:r>
                <a:r>
                  <a:rPr lang="en-US" dirty="0"/>
                  <a:t> </a:t>
                </a:r>
                <a:r>
                  <a:rPr lang="en-US" i="1" dirty="0"/>
                  <a:t>β </a:t>
                </a:r>
                <a:r>
                  <a:rPr lang="en-US" dirty="0" err="1"/>
                  <a:t>koeffitsient</a:t>
                </a:r>
                <a:r>
                  <a:rPr lang="en-US" dirty="0"/>
                  <a:t> </a:t>
                </a:r>
                <a:r>
                  <a:rPr lang="en-US" dirty="0" err="1"/>
                  <a:t>ta’sirida</a:t>
                </a:r>
                <a:r>
                  <a:rPr lang="en-US" dirty="0"/>
                  <a:t> </a:t>
                </a:r>
                <a:r>
                  <a:rPr lang="en-US" dirty="0" err="1"/>
                  <a:t>o‘zgarishi</a:t>
                </a:r>
                <a:r>
                  <a:rPr lang="en-US" dirty="0"/>
                  <a:t> </a:t>
                </a:r>
                <a:r>
                  <a:rPr lang="en-US" dirty="0" err="1"/>
                  <a:t>teng</a:t>
                </a:r>
                <a:r>
                  <a:rPr lang="en-US" dirty="0"/>
                  <a:t> </a:t>
                </a:r>
                <a:r>
                  <a:rPr lang="en-US" dirty="0" err="1"/>
                  <a:t>tomonli</a:t>
                </a:r>
                <a:r>
                  <a:rPr lang="en-US" dirty="0"/>
                  <a:t> </a:t>
                </a:r>
                <a:r>
                  <a:rPr lang="en-US" dirty="0" err="1"/>
                  <a:t>giperbola</a:t>
                </a:r>
                <a:r>
                  <a:rPr lang="en-US" dirty="0"/>
                  <a:t> </a:t>
                </a:r>
                <a:r>
                  <a:rPr lang="en-US" dirty="0" err="1"/>
                  <a:t>qonuniga</a:t>
                </a:r>
                <a:r>
                  <a:rPr lang="en-US" dirty="0"/>
                  <a:t> </a:t>
                </a:r>
                <a:r>
                  <a:rPr lang="en-US" dirty="0" err="1"/>
                  <a:t>binoan</a:t>
                </a:r>
                <a:r>
                  <a:rPr lang="en-US" dirty="0"/>
                  <a:t> </a:t>
                </a:r>
                <a:r>
                  <a:rPr lang="en-US" dirty="0" err="1"/>
                  <a:t>bo‘lib</a:t>
                </a:r>
                <a:r>
                  <a:rPr lang="en-US" dirty="0"/>
                  <a:t>, </a:t>
                </a:r>
                <a:r>
                  <a:rPr lang="en-US" dirty="0" err="1"/>
                  <a:t>W</a:t>
                </a:r>
                <a:r>
                  <a:rPr lang="en-US" baseline="-25000" dirty="0" err="1"/>
                  <a:t>p</a:t>
                </a:r>
                <a:r>
                  <a:rPr lang="en-US" dirty="0"/>
                  <a:t>-</a:t>
                </a:r>
                <a:r>
                  <a:rPr lang="en-US" i="1" dirty="0"/>
                  <a:t> β</a:t>
                </a:r>
                <a:r>
                  <a:rPr lang="en-US" dirty="0"/>
                  <a:t> </a:t>
                </a:r>
                <a:r>
                  <a:rPr lang="en-US" dirty="0" err="1"/>
                  <a:t>koordinatalar</a:t>
                </a:r>
                <a:r>
                  <a:rPr lang="en-US" dirty="0"/>
                  <a:t> </a:t>
                </a:r>
                <a:r>
                  <a:rPr lang="en-US" dirty="0" err="1"/>
                  <a:t>tizimining</a:t>
                </a:r>
                <a:r>
                  <a:rPr lang="en-US" dirty="0"/>
                  <a:t> </a:t>
                </a:r>
                <a:r>
                  <a:rPr lang="en-US" dirty="0" err="1"/>
                  <a:t>boshlanish</a:t>
                </a:r>
                <a:r>
                  <a:rPr lang="en-US" dirty="0"/>
                  <a:t> </a:t>
                </a:r>
                <a:r>
                  <a:rPr lang="en-US" dirty="0" err="1"/>
                  <a:t>nuqtasidan</a:t>
                </a:r>
                <a:r>
                  <a:rPr lang="en-US" dirty="0"/>
                  <a:t> </a:t>
                </a:r>
                <a:r>
                  <a:rPr lang="en-US" dirty="0" err="1"/>
                  <a:t>o‘tuvchi</a:t>
                </a:r>
                <a:r>
                  <a:rPr lang="en-US" dirty="0"/>
                  <a:t> </a:t>
                </a:r>
                <a:r>
                  <a:rPr lang="en-US" dirty="0" err="1"/>
                  <a:t>egri</a:t>
                </a:r>
                <a:r>
                  <a:rPr lang="en-US" dirty="0"/>
                  <a:t> </a:t>
                </a:r>
                <a:r>
                  <a:rPr lang="en-US" dirty="0" err="1"/>
                  <a:t>chiziq</a:t>
                </a:r>
                <a:r>
                  <a:rPr lang="en-US" dirty="0"/>
                  <a:t> </a:t>
                </a:r>
                <a:r>
                  <a:rPr lang="en-US" dirty="0" err="1"/>
                  <a:t>ekan</a:t>
                </a:r>
                <a:r>
                  <a:rPr lang="en-US" dirty="0"/>
                  <a:t> (3-rasm).</a:t>
                </a:r>
                <a:endParaRPr lang="ru-RU" dirty="0"/>
              </a:p>
            </p:txBody>
          </p:sp>
        </mc:Choice>
        <mc:Fallback>
          <p:sp>
            <p:nvSpPr>
              <p:cNvPr id="4" name="Прямоугольник 3"/>
              <p:cNvSpPr>
                <a:spLocks noRot="1" noChangeAspect="1" noMove="1" noResize="1" noEditPoints="1" noAdjustHandles="1" noChangeArrowheads="1" noChangeShapeType="1" noTextEdit="1"/>
              </p:cNvSpPr>
              <p:nvPr/>
            </p:nvSpPr>
            <p:spPr>
              <a:xfrm>
                <a:off x="767751" y="344915"/>
                <a:ext cx="10498347" cy="3040641"/>
              </a:xfrm>
              <a:prstGeom prst="rect">
                <a:avLst/>
              </a:prstGeom>
              <a:blipFill rotWithShape="1">
                <a:blip r:embed="rId2"/>
                <a:stretch>
                  <a:fillRect l="-523" t="-1004" b="-2410"/>
                </a:stretch>
              </a:blipFill>
            </p:spPr>
            <p:txBody>
              <a:bodyPr/>
              <a:lstStyle/>
              <a:p>
                <a:r>
                  <a:rPr lang="ru-RU">
                    <a:noFill/>
                  </a:rPr>
                  <a:t> </a:t>
                </a:r>
              </a:p>
            </p:txBody>
          </p:sp>
        </mc:Fallback>
      </mc:AlternateContent>
      <p:pic>
        <p:nvPicPr>
          <p:cNvPr id="5" name="Рисунок 4"/>
          <p:cNvPicPr/>
          <p:nvPr/>
        </p:nvPicPr>
        <p:blipFill>
          <a:blip r:embed="rId3">
            <a:extLst>
              <a:ext uri="{28A0092B-C50C-407E-A947-70E740481C1C}">
                <a14:useLocalDpi xmlns:a14="http://schemas.microsoft.com/office/drawing/2010/main" val="0"/>
              </a:ext>
            </a:extLst>
          </a:blip>
          <a:srcRect/>
          <a:stretch>
            <a:fillRect/>
          </a:stretch>
        </p:blipFill>
        <p:spPr bwMode="auto">
          <a:xfrm>
            <a:off x="3755054" y="3630384"/>
            <a:ext cx="4523740" cy="2064385"/>
          </a:xfrm>
          <a:prstGeom prst="rect">
            <a:avLst/>
          </a:prstGeom>
          <a:noFill/>
          <a:ln>
            <a:noFill/>
          </a:ln>
        </p:spPr>
      </p:pic>
      <p:sp>
        <p:nvSpPr>
          <p:cNvPr id="7" name="Прямоугольник 6"/>
          <p:cNvSpPr/>
          <p:nvPr/>
        </p:nvSpPr>
        <p:spPr>
          <a:xfrm>
            <a:off x="3926320" y="6142809"/>
            <a:ext cx="4352474" cy="369332"/>
          </a:xfrm>
          <a:prstGeom prst="rect">
            <a:avLst/>
          </a:prstGeom>
        </p:spPr>
        <p:txBody>
          <a:bodyPr wrap="none">
            <a:spAutoFit/>
          </a:bodyPr>
          <a:lstStyle/>
          <a:p>
            <a:r>
              <a:rPr lang="en-US" b="1" dirty="0"/>
              <a:t>3-rasm</a:t>
            </a:r>
            <a:r>
              <a:rPr lang="en-US" b="1" i="1" dirty="0"/>
              <a:t>. β </a:t>
            </a:r>
            <a:r>
              <a:rPr lang="en-US" b="1" dirty="0" err="1"/>
              <a:t>ning</a:t>
            </a:r>
            <a:r>
              <a:rPr lang="en-US" b="1" dirty="0"/>
              <a:t> </a:t>
            </a:r>
            <a:r>
              <a:rPr lang="en-US" b="1" dirty="0" err="1"/>
              <a:t>ish</a:t>
            </a:r>
            <a:r>
              <a:rPr lang="en-US" b="1" dirty="0"/>
              <a:t> </a:t>
            </a:r>
            <a:r>
              <a:rPr lang="en-US" b="1" dirty="0" err="1"/>
              <a:t>unumiga</a:t>
            </a:r>
            <a:r>
              <a:rPr lang="en-US" b="1" dirty="0"/>
              <a:t> </a:t>
            </a:r>
            <a:r>
              <a:rPr lang="en-US" b="1" dirty="0" err="1"/>
              <a:t>bog‘liqligi</a:t>
            </a:r>
            <a:endParaRPr lang="ru-RU" dirty="0"/>
          </a:p>
        </p:txBody>
      </p:sp>
    </p:spTree>
    <p:extLst>
      <p:ext uri="{BB962C8B-B14F-4D97-AF65-F5344CB8AC3E}">
        <p14:creationId xmlns:p14="http://schemas.microsoft.com/office/powerpoint/2010/main" val="33589080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6086" y="617768"/>
            <a:ext cx="4529638" cy="3357122"/>
          </a:xfrm>
          <a:prstGeom prst="rect">
            <a:avLst/>
          </a:prstGeom>
          <a:ln>
            <a:noFill/>
          </a:ln>
          <a:effectLst>
            <a:softEdge rad="112500"/>
          </a:effectLst>
        </p:spPr>
      </p:pic>
      <p:sp>
        <p:nvSpPr>
          <p:cNvPr id="5" name="Прямоугольник 4"/>
          <p:cNvSpPr/>
          <p:nvPr/>
        </p:nvSpPr>
        <p:spPr>
          <a:xfrm>
            <a:off x="135572" y="5240865"/>
            <a:ext cx="3070167" cy="1384995"/>
          </a:xfrm>
          <a:prstGeom prst="rect">
            <a:avLst/>
          </a:prstGeom>
        </p:spPr>
        <p:txBody>
          <a:bodyPr wrap="square">
            <a:spAutoFit/>
          </a:bodyPr>
          <a:lstStyle/>
          <a:p>
            <a:r>
              <a:rPr lang="ru-RU" sz="1400" dirty="0" err="1">
                <a:solidFill>
                  <a:schemeClr val="tx2">
                    <a:lumMod val="60000"/>
                    <a:lumOff val="40000"/>
                  </a:schemeClr>
                </a:solidFill>
              </a:rPr>
              <a:t>Meissner</a:t>
            </a:r>
            <a:r>
              <a:rPr lang="ru-RU" sz="1400" dirty="0">
                <a:solidFill>
                  <a:schemeClr val="tx2">
                    <a:lumMod val="60000"/>
                    <a:lumOff val="40000"/>
                  </a:schemeClr>
                </a:solidFill>
              </a:rPr>
              <a:t> J. (</a:t>
            </a:r>
            <a:r>
              <a:rPr lang="ru-RU" sz="1400" dirty="0" err="1">
                <a:solidFill>
                  <a:schemeClr val="tx2">
                    <a:lumMod val="60000"/>
                    <a:lumOff val="40000"/>
                  </a:schemeClr>
                </a:solidFill>
              </a:rPr>
              <a:t>Published</a:t>
            </a:r>
            <a:r>
              <a:rPr lang="ru-RU" sz="1400" dirty="0">
                <a:solidFill>
                  <a:schemeClr val="tx2">
                    <a:lumMod val="60000"/>
                    <a:lumOff val="40000"/>
                  </a:schemeClr>
                </a:solidFill>
              </a:rPr>
              <a:t> </a:t>
            </a:r>
            <a:r>
              <a:rPr lang="ru-RU" sz="1400" dirty="0" err="1">
                <a:solidFill>
                  <a:schemeClr val="tx2">
                    <a:lumMod val="60000"/>
                    <a:lumOff val="40000"/>
                  </a:schemeClr>
                </a:solidFill>
              </a:rPr>
              <a:t>on</a:t>
            </a:r>
            <a:r>
              <a:rPr lang="ru-RU" sz="1400" dirty="0">
                <a:solidFill>
                  <a:schemeClr val="tx2">
                    <a:lumMod val="60000"/>
                    <a:lumOff val="40000"/>
                  </a:schemeClr>
                </a:solidFill>
              </a:rPr>
              <a:t> </a:t>
            </a:r>
            <a:r>
              <a:rPr lang="ru-RU" sz="1400" dirty="0" err="1">
                <a:solidFill>
                  <a:schemeClr val="tx2">
                    <a:lumMod val="60000"/>
                    <a:lumOff val="40000"/>
                  </a:schemeClr>
                </a:solidFill>
              </a:rPr>
              <a:t>July</a:t>
            </a:r>
            <a:r>
              <a:rPr lang="ru-RU" sz="1400" dirty="0">
                <a:solidFill>
                  <a:schemeClr val="tx2">
                    <a:lumMod val="60000"/>
                    <a:lumOff val="40000"/>
                  </a:schemeClr>
                </a:solidFill>
              </a:rPr>
              <a:t> 28, 2020). </a:t>
            </a:r>
            <a:r>
              <a:rPr lang="ru-RU" sz="1400" dirty="0" err="1">
                <a:solidFill>
                  <a:schemeClr val="tx2">
                    <a:lumMod val="60000"/>
                    <a:lumOff val="40000"/>
                  </a:schemeClr>
                </a:solidFill>
              </a:rPr>
              <a:t>Outer</a:t>
            </a:r>
            <a:r>
              <a:rPr lang="ru-RU" sz="1400" dirty="0">
                <a:solidFill>
                  <a:schemeClr val="tx2">
                    <a:lumMod val="60000"/>
                    <a:lumOff val="40000"/>
                  </a:schemeClr>
                </a:solidFill>
              </a:rPr>
              <a:t> </a:t>
            </a:r>
            <a:r>
              <a:rPr lang="ru-RU" sz="1400" dirty="0" err="1">
                <a:solidFill>
                  <a:schemeClr val="tx2">
                    <a:lumMod val="60000"/>
                    <a:lumOff val="40000"/>
                  </a:schemeClr>
                </a:solidFill>
              </a:rPr>
              <a:t>Harbor</a:t>
            </a:r>
            <a:r>
              <a:rPr lang="ru-RU" sz="1400" dirty="0">
                <a:solidFill>
                  <a:schemeClr val="tx2">
                    <a:lumMod val="60000"/>
                    <a:lumOff val="40000"/>
                  </a:schemeClr>
                </a:solidFill>
              </a:rPr>
              <a:t>, </a:t>
            </a:r>
            <a:r>
              <a:rPr lang="ru-RU" sz="1400" dirty="0" err="1">
                <a:solidFill>
                  <a:schemeClr val="tx2">
                    <a:lumMod val="60000"/>
                    <a:lumOff val="40000"/>
                  </a:schemeClr>
                </a:solidFill>
              </a:rPr>
              <a:t>Hamburg</a:t>
            </a:r>
            <a:r>
              <a:rPr lang="ru-RU" sz="1400" dirty="0">
                <a:solidFill>
                  <a:schemeClr val="tx2">
                    <a:lumMod val="60000"/>
                    <a:lumOff val="40000"/>
                  </a:schemeClr>
                </a:solidFill>
              </a:rPr>
              <a:t>, </a:t>
            </a:r>
            <a:r>
              <a:rPr lang="ru-RU" sz="1400" dirty="0" err="1">
                <a:solidFill>
                  <a:schemeClr val="tx2">
                    <a:lumMod val="60000"/>
                    <a:lumOff val="40000"/>
                  </a:schemeClr>
                </a:solidFill>
              </a:rPr>
              <a:t>Germany</a:t>
            </a:r>
            <a:r>
              <a:rPr lang="ru-RU" sz="1400" dirty="0">
                <a:solidFill>
                  <a:schemeClr val="tx2">
                    <a:lumMod val="60000"/>
                    <a:lumOff val="40000"/>
                  </a:schemeClr>
                </a:solidFill>
              </a:rPr>
              <a:t>. </a:t>
            </a:r>
            <a:r>
              <a:rPr lang="ru-RU" sz="1400" dirty="0" err="1">
                <a:solidFill>
                  <a:schemeClr val="tx2">
                    <a:lumMod val="60000"/>
                    <a:lumOff val="40000"/>
                  </a:schemeClr>
                </a:solidFill>
              </a:rPr>
              <a:t>Free</a:t>
            </a:r>
            <a:r>
              <a:rPr lang="ru-RU" sz="1400" dirty="0">
                <a:solidFill>
                  <a:schemeClr val="tx2">
                    <a:lumMod val="60000"/>
                    <a:lumOff val="40000"/>
                  </a:schemeClr>
                </a:solidFill>
              </a:rPr>
              <a:t> </a:t>
            </a:r>
            <a:r>
              <a:rPr lang="ru-RU" sz="1400" dirty="0" err="1">
                <a:solidFill>
                  <a:schemeClr val="tx2">
                    <a:lumMod val="60000"/>
                    <a:lumOff val="40000"/>
                  </a:schemeClr>
                </a:solidFill>
              </a:rPr>
              <a:t>to</a:t>
            </a:r>
            <a:r>
              <a:rPr lang="ru-RU" sz="1400" dirty="0">
                <a:solidFill>
                  <a:schemeClr val="tx2">
                    <a:lumMod val="60000"/>
                    <a:lumOff val="40000"/>
                  </a:schemeClr>
                </a:solidFill>
              </a:rPr>
              <a:t> </a:t>
            </a:r>
            <a:r>
              <a:rPr lang="ru-RU" sz="1400" dirty="0" err="1">
                <a:solidFill>
                  <a:schemeClr val="tx2">
                    <a:lumMod val="60000"/>
                    <a:lumOff val="40000"/>
                  </a:schemeClr>
                </a:solidFill>
              </a:rPr>
              <a:t>use</a:t>
            </a:r>
            <a:r>
              <a:rPr lang="ru-RU" sz="1400" dirty="0">
                <a:solidFill>
                  <a:schemeClr val="tx2">
                    <a:lumMod val="60000"/>
                    <a:lumOff val="40000"/>
                  </a:schemeClr>
                </a:solidFill>
              </a:rPr>
              <a:t> </a:t>
            </a:r>
            <a:r>
              <a:rPr lang="ru-RU" sz="1400" dirty="0" err="1">
                <a:solidFill>
                  <a:schemeClr val="tx2">
                    <a:lumMod val="60000"/>
                    <a:lumOff val="40000"/>
                  </a:schemeClr>
                </a:solidFill>
              </a:rPr>
              <a:t>under</a:t>
            </a:r>
            <a:r>
              <a:rPr lang="ru-RU" sz="1400" dirty="0">
                <a:solidFill>
                  <a:schemeClr val="tx2">
                    <a:lumMod val="60000"/>
                    <a:lumOff val="40000"/>
                  </a:schemeClr>
                </a:solidFill>
              </a:rPr>
              <a:t> </a:t>
            </a:r>
            <a:r>
              <a:rPr lang="ru-RU" sz="1400" dirty="0" err="1">
                <a:solidFill>
                  <a:schemeClr val="tx2">
                    <a:lumMod val="60000"/>
                    <a:lumOff val="40000"/>
                  </a:schemeClr>
                </a:solidFill>
              </a:rPr>
              <a:t>the</a:t>
            </a:r>
            <a:r>
              <a:rPr lang="ru-RU" sz="1400" dirty="0">
                <a:solidFill>
                  <a:schemeClr val="tx2">
                    <a:lumMod val="60000"/>
                    <a:lumOff val="40000"/>
                  </a:schemeClr>
                </a:solidFill>
              </a:rPr>
              <a:t> </a:t>
            </a:r>
            <a:r>
              <a:rPr lang="ru-RU" sz="1400" dirty="0" err="1">
                <a:solidFill>
                  <a:schemeClr val="tx2">
                    <a:lumMod val="60000"/>
                    <a:lumOff val="40000"/>
                  </a:schemeClr>
                </a:solidFill>
              </a:rPr>
              <a:t>Unsplash</a:t>
            </a:r>
            <a:r>
              <a:rPr lang="ru-RU" sz="1400" dirty="0">
                <a:solidFill>
                  <a:schemeClr val="tx2">
                    <a:lumMod val="60000"/>
                    <a:lumOff val="40000"/>
                  </a:schemeClr>
                </a:solidFill>
              </a:rPr>
              <a:t> </a:t>
            </a:r>
            <a:r>
              <a:rPr lang="ru-RU" sz="1400" dirty="0" err="1">
                <a:solidFill>
                  <a:schemeClr val="tx2">
                    <a:lumMod val="60000"/>
                    <a:lumOff val="40000"/>
                  </a:schemeClr>
                </a:solidFill>
              </a:rPr>
              <a:t>License</a:t>
            </a:r>
            <a:r>
              <a:rPr lang="en-US" sz="1400" dirty="0">
                <a:solidFill>
                  <a:schemeClr val="tx2">
                    <a:lumMod val="60000"/>
                    <a:lumOff val="40000"/>
                  </a:schemeClr>
                </a:solidFill>
              </a:rPr>
              <a:t>.</a:t>
            </a:r>
            <a:r>
              <a:rPr lang="ru-RU" sz="1400" dirty="0">
                <a:solidFill>
                  <a:schemeClr val="tx2">
                    <a:lumMod val="60000"/>
                    <a:lumOff val="40000"/>
                  </a:schemeClr>
                </a:solidFill>
              </a:rPr>
              <a:t> </a:t>
            </a:r>
            <a:r>
              <a:rPr lang="ru-RU" sz="1400" dirty="0">
                <a:solidFill>
                  <a:schemeClr val="tx2">
                    <a:lumMod val="60000"/>
                    <a:lumOff val="40000"/>
                  </a:schemeClr>
                </a:solidFill>
                <a:hlinkClick r:id="rId3"/>
              </a:rPr>
              <a:t>https://unsplash.com/photos/oGafvInnHlY</a:t>
            </a:r>
            <a:r>
              <a:rPr lang="en-US" sz="1400" dirty="0">
                <a:solidFill>
                  <a:schemeClr val="tx2">
                    <a:lumMod val="60000"/>
                    <a:lumOff val="40000"/>
                  </a:schemeClr>
                </a:solidFill>
              </a:rPr>
              <a:t> </a:t>
            </a:r>
            <a:endParaRPr lang="ru-RU" sz="1400" dirty="0">
              <a:solidFill>
                <a:schemeClr val="tx2">
                  <a:lumMod val="60000"/>
                  <a:lumOff val="40000"/>
                </a:schemeClr>
              </a:solidFill>
            </a:endParaRPr>
          </a:p>
        </p:txBody>
      </p:sp>
      <p:sp>
        <p:nvSpPr>
          <p:cNvPr id="6" name="Объект 5">
            <a:extLst>
              <a:ext uri="{FF2B5EF4-FFF2-40B4-BE49-F238E27FC236}">
                <a16:creationId xmlns:a16="http://schemas.microsoft.com/office/drawing/2014/main" xmlns="" id="{3E895207-AA3C-46D4-9DA9-71198087D059}"/>
              </a:ext>
            </a:extLst>
          </p:cNvPr>
          <p:cNvSpPr>
            <a:spLocks noGrp="1"/>
          </p:cNvSpPr>
          <p:nvPr>
            <p:ph idx="1"/>
          </p:nvPr>
        </p:nvSpPr>
        <p:spPr/>
        <p:txBody>
          <a:bodyPr/>
          <a:lstStyle/>
          <a:p>
            <a:endParaRPr lang="ru-RU" dirty="0"/>
          </a:p>
        </p:txBody>
      </p:sp>
      <mc:AlternateContent xmlns:mc="http://schemas.openxmlformats.org/markup-compatibility/2006">
        <mc:Choice xmlns:a14="http://schemas.microsoft.com/office/drawing/2010/main" Requires="a14">
          <p:sp>
            <p:nvSpPr>
              <p:cNvPr id="2" name="Прямоугольник 1"/>
              <p:cNvSpPr/>
              <p:nvPr/>
            </p:nvSpPr>
            <p:spPr>
              <a:xfrm>
                <a:off x="5368505" y="415144"/>
                <a:ext cx="6096000" cy="5147819"/>
              </a:xfrm>
              <a:prstGeom prst="rect">
                <a:avLst/>
              </a:prstGeom>
            </p:spPr>
            <p:txBody>
              <a:bodyPr>
                <a:spAutoFit/>
              </a:bodyPr>
              <a:lstStyle/>
              <a:p>
                <a:r>
                  <a:rPr lang="en-US" dirty="0" err="1"/>
                  <a:t>Yukli</a:t>
                </a:r>
                <a:r>
                  <a:rPr lang="en-US" dirty="0"/>
                  <a:t> </a:t>
                </a:r>
                <a:r>
                  <a:rPr lang="en-US" dirty="0" err="1"/>
                  <a:t>qatnov</a:t>
                </a:r>
                <a:r>
                  <a:rPr lang="en-US" dirty="0"/>
                  <a:t> </a:t>
                </a:r>
                <a:r>
                  <a:rPr lang="en-US" dirty="0" err="1"/>
                  <a:t>masofasi</a:t>
                </a:r>
                <a:r>
                  <a:rPr lang="ru-RU" dirty="0"/>
                  <a:t> (</a:t>
                </a:r>
                <a:r>
                  <a:rPr lang="ru-RU" i="1" dirty="0"/>
                  <a:t>1</a:t>
                </a:r>
                <a:r>
                  <a:rPr lang="en-US" baseline="-25000" dirty="0"/>
                  <a:t>yuk</a:t>
                </a:r>
                <a:r>
                  <a:rPr lang="ru-RU" dirty="0"/>
                  <a:t>) </a:t>
                </a:r>
                <a:r>
                  <a:rPr lang="en-US" dirty="0" err="1"/>
                  <a:t>ning</a:t>
                </a:r>
                <a:r>
                  <a:rPr lang="en-US" dirty="0"/>
                  <a:t> </a:t>
                </a:r>
                <a:r>
                  <a:rPr lang="en-US" dirty="0" err="1"/>
                  <a:t>avtomobilning</a:t>
                </a:r>
                <a:r>
                  <a:rPr lang="en-US" dirty="0"/>
                  <a:t> </a:t>
                </a:r>
                <a:r>
                  <a:rPr lang="en-US" dirty="0" err="1"/>
                  <a:t>ish</a:t>
                </a:r>
                <a:r>
                  <a:rPr lang="en-US" dirty="0"/>
                  <a:t> </a:t>
                </a:r>
                <a:r>
                  <a:rPr lang="en-US" dirty="0" err="1"/>
                  <a:t>unumiga</a:t>
                </a:r>
                <a:r>
                  <a:rPr lang="en-US" dirty="0"/>
                  <a:t> ta</a:t>
                </a:r>
                <a:r>
                  <a:rPr lang="ru-RU" dirty="0"/>
                  <a:t>’</a:t>
                </a:r>
                <a:r>
                  <a:rPr lang="en-US" dirty="0" err="1"/>
                  <a:t>sirini</a:t>
                </a:r>
                <a:r>
                  <a:rPr lang="en-US" dirty="0"/>
                  <a:t> </a:t>
                </a:r>
                <a:r>
                  <a:rPr lang="en-US" dirty="0" err="1"/>
                  <a:t>aniqlash</a:t>
                </a:r>
                <a:r>
                  <a:rPr lang="en-US" dirty="0"/>
                  <a:t> </a:t>
                </a:r>
                <a:r>
                  <a:rPr lang="en-US" dirty="0" err="1"/>
                  <a:t>uchun</a:t>
                </a:r>
                <a:r>
                  <a:rPr lang="en-US" dirty="0"/>
                  <a:t> </a:t>
                </a:r>
                <a:r>
                  <a:rPr lang="en-US" dirty="0" err="1"/>
                  <a:t>yuqoridagi</a:t>
                </a:r>
                <a:r>
                  <a:rPr lang="ru-RU" dirty="0"/>
                  <a:t> (49) </a:t>
                </a:r>
                <a:r>
                  <a:rPr lang="en-US" dirty="0" err="1"/>
                  <a:t>formuladan</a:t>
                </a:r>
                <a:r>
                  <a:rPr lang="en-US" dirty="0"/>
                  <a:t> </a:t>
                </a:r>
                <a:r>
                  <a:rPr lang="en-US" dirty="0" err="1"/>
                  <a:t>foydalanish</a:t>
                </a:r>
                <a:r>
                  <a:rPr lang="en-US" dirty="0"/>
                  <a:t> </a:t>
                </a:r>
                <a:r>
                  <a:rPr lang="en-US" dirty="0" err="1"/>
                  <a:t>mumkin</a:t>
                </a:r>
                <a:r>
                  <a:rPr lang="ru-RU" dirty="0"/>
                  <a:t>. </a:t>
                </a:r>
                <a:r>
                  <a:rPr lang="en-US" dirty="0" err="1"/>
                  <a:t>Unda</a:t>
                </a:r>
                <a:r>
                  <a:rPr lang="en-US" dirty="0"/>
                  <a:t> </a:t>
                </a:r>
                <a:r>
                  <a:rPr lang="ru-RU" i="1" dirty="0"/>
                  <a:t>1</a:t>
                </a:r>
                <a:r>
                  <a:rPr lang="en-US" baseline="-25000" dirty="0"/>
                  <a:t>yuk</a:t>
                </a:r>
                <a:r>
                  <a:rPr lang="en-US" dirty="0"/>
                  <a:t> </a:t>
                </a:r>
                <a:r>
                  <a:rPr lang="en-US" dirty="0" err="1"/>
                  <a:t>omilini</a:t>
                </a:r>
                <a:r>
                  <a:rPr lang="en-US" dirty="0"/>
                  <a:t> bog</a:t>
                </a:r>
                <a:r>
                  <a:rPr lang="ru-RU" dirty="0"/>
                  <a:t>‘</a:t>
                </a:r>
                <a:r>
                  <a:rPr lang="en-US" dirty="0" err="1"/>
                  <a:t>liq</a:t>
                </a:r>
                <a:r>
                  <a:rPr lang="en-US" dirty="0"/>
                  <a:t> </a:t>
                </a:r>
                <a:r>
                  <a:rPr lang="en-US" dirty="0" err="1"/>
                  <a:t>bo</a:t>
                </a:r>
                <a:r>
                  <a:rPr lang="ru-RU" dirty="0"/>
                  <a:t>‘</a:t>
                </a:r>
                <a:r>
                  <a:rPr lang="en-US" dirty="0"/>
                  <a:t>l</a:t>
                </a:r>
                <a:r>
                  <a:rPr lang="ru-RU" dirty="0"/>
                  <a:t>-</a:t>
                </a:r>
                <a:r>
                  <a:rPr lang="en-US" dirty="0" err="1"/>
                  <a:t>gan</a:t>
                </a:r>
                <a:r>
                  <a:rPr lang="en-US" dirty="0"/>
                  <a:t> </a:t>
                </a:r>
                <a:r>
                  <a:rPr lang="en-US" dirty="0" err="1"/>
                  <a:t>va</a:t>
                </a:r>
                <a:r>
                  <a:rPr lang="en-US" dirty="0"/>
                  <a:t> </a:t>
                </a:r>
                <a:r>
                  <a:rPr lang="en-US" dirty="0" err="1"/>
                  <a:t>W</a:t>
                </a:r>
                <a:r>
                  <a:rPr lang="en-US" baseline="-25000" dirty="0" err="1"/>
                  <a:t>p</a:t>
                </a:r>
                <a:r>
                  <a:rPr lang="en-US" baseline="-25000" dirty="0"/>
                  <a:t> </a:t>
                </a:r>
                <a:r>
                  <a:rPr lang="en-US" dirty="0" err="1"/>
                  <a:t>ni</a:t>
                </a:r>
                <a:r>
                  <a:rPr lang="en-US" dirty="0"/>
                  <a:t> </a:t>
                </a:r>
                <a:r>
                  <a:rPr lang="ru-RU" i="1" dirty="0"/>
                  <a:t>1</a:t>
                </a:r>
                <a:r>
                  <a:rPr lang="en-US" baseline="-25000" dirty="0"/>
                  <a:t>yuk</a:t>
                </a:r>
                <a:r>
                  <a:rPr lang="en-US" dirty="0"/>
                  <a:t> </a:t>
                </a:r>
                <a:r>
                  <a:rPr lang="en-US" dirty="0" err="1"/>
                  <a:t>ga</a:t>
                </a:r>
                <a:r>
                  <a:rPr lang="en-US" dirty="0"/>
                  <a:t> bog</a:t>
                </a:r>
                <a:r>
                  <a:rPr lang="ru-RU" dirty="0"/>
                  <a:t>‘</a:t>
                </a:r>
                <a:r>
                  <a:rPr lang="en-US" dirty="0" err="1"/>
                  <a:t>liq</a:t>
                </a:r>
                <a:r>
                  <a:rPr lang="en-US" dirty="0"/>
                  <a:t> o</a:t>
                </a:r>
                <a:r>
                  <a:rPr lang="ru-RU" dirty="0"/>
                  <a:t>‘</a:t>
                </a:r>
                <a:r>
                  <a:rPr lang="en-US" dirty="0" err="1"/>
                  <a:t>zgaruvchi</a:t>
                </a:r>
                <a:r>
                  <a:rPr lang="ru-RU" dirty="0"/>
                  <a:t>, </a:t>
                </a:r>
                <a:r>
                  <a:rPr lang="en-US" dirty="0" err="1"/>
                  <a:t>qolgan</a:t>
                </a:r>
                <a:r>
                  <a:rPr lang="en-US" dirty="0"/>
                  <a:t> </a:t>
                </a:r>
                <a:r>
                  <a:rPr lang="en-US" dirty="0" err="1"/>
                  <a:t>omillarni</a:t>
                </a:r>
                <a:r>
                  <a:rPr lang="en-US" dirty="0"/>
                  <a:t> </a:t>
                </a:r>
                <a:r>
                  <a:rPr lang="en-US" dirty="0" err="1"/>
                  <a:t>shartli</a:t>
                </a:r>
                <a:r>
                  <a:rPr lang="en-US" dirty="0"/>
                  <a:t> </a:t>
                </a:r>
                <a:r>
                  <a:rPr lang="en-US" dirty="0" err="1"/>
                  <a:t>ravishda</a:t>
                </a:r>
                <a:r>
                  <a:rPr lang="en-US" dirty="0"/>
                  <a:t> o</a:t>
                </a:r>
                <a:r>
                  <a:rPr lang="ru-RU" dirty="0"/>
                  <a:t>‘</a:t>
                </a:r>
                <a:r>
                  <a:rPr lang="en-US" dirty="0" err="1"/>
                  <a:t>zgarmas</a:t>
                </a:r>
                <a:r>
                  <a:rPr lang="en-US" dirty="0"/>
                  <a:t> deb </a:t>
                </a:r>
                <a:r>
                  <a:rPr lang="en-US" dirty="0" err="1"/>
                  <a:t>qabul</a:t>
                </a:r>
                <a:r>
                  <a:rPr lang="en-US" dirty="0"/>
                  <a:t> </a:t>
                </a:r>
                <a:r>
                  <a:rPr lang="en-US" dirty="0" err="1"/>
                  <a:t>etamiz</a:t>
                </a:r>
                <a:r>
                  <a:rPr lang="ru-RU" dirty="0"/>
                  <a:t>.</a:t>
                </a:r>
              </a:p>
              <a:p>
                <a:r>
                  <a:rPr lang="en-US" dirty="0"/>
                  <a:t>(8) </a:t>
                </a:r>
                <a:r>
                  <a:rPr lang="en-US" dirty="0" err="1"/>
                  <a:t>formulaning</a:t>
                </a:r>
                <a:r>
                  <a:rPr lang="en-US" dirty="0"/>
                  <a:t> </a:t>
                </a:r>
                <a:r>
                  <a:rPr lang="en-US" dirty="0" err="1"/>
                  <a:t>ikki</a:t>
                </a:r>
                <a:r>
                  <a:rPr lang="en-US" dirty="0"/>
                  <a:t> </a:t>
                </a:r>
                <a:r>
                  <a:rPr lang="en-US" dirty="0" err="1"/>
                  <a:t>tomonini</a:t>
                </a:r>
                <a:r>
                  <a:rPr lang="en-US" dirty="0"/>
                  <a:t> ham </a:t>
                </a:r>
                <a:r>
                  <a:rPr lang="en-US" i="1" dirty="0"/>
                  <a:t>β</a:t>
                </a:r>
                <a:r>
                  <a:rPr lang="en-US" dirty="0"/>
                  <a:t> </a:t>
                </a:r>
                <a:r>
                  <a:rPr lang="en-US" dirty="0" err="1"/>
                  <a:t>V</a:t>
                </a:r>
                <a:r>
                  <a:rPr lang="en-US" baseline="-25000" dirty="0" err="1"/>
                  <a:t>t</a:t>
                </a:r>
                <a:r>
                  <a:rPr lang="en-US" i="1" dirty="0" err="1"/>
                  <a:t>l</a:t>
                </a:r>
                <a:r>
                  <a:rPr lang="en-US" baseline="-25000" dirty="0" err="1"/>
                  <a:t>yuk</a:t>
                </a:r>
                <a:r>
                  <a:rPr lang="en-US" dirty="0"/>
                  <a:t> </a:t>
                </a:r>
                <a:r>
                  <a:rPr lang="en-US" dirty="0" err="1"/>
                  <a:t>ga</a:t>
                </a:r>
                <a:r>
                  <a:rPr lang="en-US" dirty="0"/>
                  <a:t> </a:t>
                </a:r>
                <a:r>
                  <a:rPr lang="en-US" dirty="0" err="1"/>
                  <a:t>ko‘paytirib</a:t>
                </a:r>
                <a:r>
                  <a:rPr lang="en-US" dirty="0"/>
                  <a:t> </a:t>
                </a:r>
                <a:r>
                  <a:rPr lang="en-US" dirty="0" err="1"/>
                  <a:t>formulaning</a:t>
                </a:r>
                <a:r>
                  <a:rPr lang="en-US" dirty="0"/>
                  <a:t> </a:t>
                </a:r>
                <a:r>
                  <a:rPr lang="en-US" dirty="0" err="1"/>
                  <a:t>o‘ng</a:t>
                </a:r>
                <a:r>
                  <a:rPr lang="en-US" dirty="0"/>
                  <a:t> </a:t>
                </a:r>
                <a:r>
                  <a:rPr lang="en-US" dirty="0" err="1"/>
                  <a:t>tomonini</a:t>
                </a:r>
                <a:r>
                  <a:rPr lang="en-US" dirty="0"/>
                  <a:t> chap </a:t>
                </a:r>
                <a:r>
                  <a:rPr lang="en-US" dirty="0" err="1"/>
                  <a:t>tomonga</a:t>
                </a:r>
                <a:r>
                  <a:rPr lang="en-US" dirty="0"/>
                  <a:t> </a:t>
                </a:r>
                <a:r>
                  <a:rPr lang="en-US" dirty="0" err="1"/>
                  <a:t>o‘tkazsak,quyidagi</a:t>
                </a:r>
                <a:r>
                  <a:rPr lang="en-US" dirty="0"/>
                  <a:t> </a:t>
                </a:r>
                <a:r>
                  <a:rPr lang="en-US" dirty="0" err="1"/>
                  <a:t>ko‘rinishni</a:t>
                </a:r>
                <a:r>
                  <a:rPr lang="en-US" dirty="0"/>
                  <a:t> </a:t>
                </a:r>
                <a:r>
                  <a:rPr lang="en-US" dirty="0" err="1"/>
                  <a:t>oladi</a:t>
                </a:r>
                <a:r>
                  <a:rPr lang="en-US" dirty="0"/>
                  <a:t>:</a:t>
                </a:r>
                <a:endParaRPr lang="ru-RU" dirty="0"/>
              </a:p>
              <a:p>
                <a14:m>
                  <m:oMath xmlns:m="http://schemas.openxmlformats.org/officeDocument/2006/math">
                    <m:f>
                      <m:fPr>
                        <m:ctrlPr>
                          <a:rPr lang="ru-RU" i="1"/>
                        </m:ctrlPr>
                      </m:fPr>
                      <m:num>
                        <m:r>
                          <a:rPr lang="en-US" i="1"/>
                          <m:t>𝛽</m:t>
                        </m:r>
                        <m:sSub>
                          <m:sSubPr>
                            <m:ctrlPr>
                              <a:rPr lang="ru-RU" i="1"/>
                            </m:ctrlPr>
                          </m:sSubPr>
                          <m:e>
                            <m:r>
                              <a:rPr lang="en-US" i="1"/>
                              <m:t>𝑉</m:t>
                            </m:r>
                          </m:e>
                          <m:sub>
                            <m:r>
                              <a:rPr lang="en-US" i="1"/>
                              <m:t>𝑡</m:t>
                            </m:r>
                          </m:sub>
                        </m:sSub>
                        <m:sSub>
                          <m:sSubPr>
                            <m:ctrlPr>
                              <a:rPr lang="ru-RU" i="1"/>
                            </m:ctrlPr>
                          </m:sSubPr>
                          <m:e>
                            <m:r>
                              <a:rPr lang="en-US" i="1"/>
                              <m:t>𝑙</m:t>
                            </m:r>
                          </m:e>
                          <m:sub>
                            <m:r>
                              <a:rPr lang="en-US" i="1"/>
                              <m:t>𝑦𝑢</m:t>
                            </m:r>
                            <m:r>
                              <a:rPr lang="en-US" i="1"/>
                              <m:t>.</m:t>
                            </m:r>
                            <m:r>
                              <a:rPr lang="en-US" i="1"/>
                              <m:t>𝑞</m:t>
                            </m:r>
                            <m:r>
                              <a:rPr lang="en-US" i="1"/>
                              <m:t>.</m:t>
                            </m:r>
                          </m:sub>
                        </m:sSub>
                      </m:num>
                      <m:den>
                        <m:r>
                          <a:rPr lang="en-US" i="1"/>
                          <m:t>𝛽</m:t>
                        </m:r>
                        <m:sSub>
                          <m:sSubPr>
                            <m:ctrlPr>
                              <a:rPr lang="ru-RU" i="1"/>
                            </m:ctrlPr>
                          </m:sSubPr>
                          <m:e>
                            <m:r>
                              <a:rPr lang="en-US" i="1"/>
                              <m:t>𝑉</m:t>
                            </m:r>
                          </m:e>
                          <m:sub>
                            <m:r>
                              <a:rPr lang="en-US" i="1"/>
                              <m:t>𝑡</m:t>
                            </m:r>
                          </m:sub>
                        </m:sSub>
                      </m:den>
                    </m:f>
                  </m:oMath>
                </a14:m>
                <a:r>
                  <a:rPr lang="en-US" dirty="0"/>
                  <a:t> </a:t>
                </a:r>
                <a:r>
                  <a:rPr lang="en-US" dirty="0" err="1"/>
                  <a:t>W</a:t>
                </a:r>
                <a:r>
                  <a:rPr lang="en-US" baseline="-25000" dirty="0" err="1"/>
                  <a:t>p</a:t>
                </a:r>
                <a:r>
                  <a:rPr lang="en-US" dirty="0"/>
                  <a:t> – </a:t>
                </a:r>
                <a:r>
                  <a:rPr lang="en-US" i="1" dirty="0"/>
                  <a:t>β</a:t>
                </a:r>
                <a:r>
                  <a:rPr lang="en-US" dirty="0"/>
                  <a:t> </a:t>
                </a:r>
                <a:r>
                  <a:rPr lang="en-US" dirty="0" err="1"/>
                  <a:t>V</a:t>
                </a:r>
                <a:r>
                  <a:rPr lang="en-US" baseline="-25000" dirty="0" err="1"/>
                  <a:t>t</a:t>
                </a:r>
                <a:r>
                  <a:rPr lang="en-US" baseline="-25000" dirty="0"/>
                  <a:t> </a:t>
                </a:r>
                <a14:m>
                  <m:oMath xmlns:m="http://schemas.openxmlformats.org/officeDocument/2006/math">
                    <m:sSub>
                      <m:sSubPr>
                        <m:ctrlPr>
                          <a:rPr lang="ru-RU" i="1"/>
                        </m:ctrlPr>
                      </m:sSubPr>
                      <m:e>
                        <m:r>
                          <a:rPr lang="en-US" i="1"/>
                          <m:t>𝑞</m:t>
                        </m:r>
                      </m:e>
                      <m:sub>
                        <m:r>
                          <a:rPr lang="en-US" i="1"/>
                          <m:t>𝐻</m:t>
                        </m:r>
                      </m:sub>
                    </m:sSub>
                    <m:r>
                      <m:rPr>
                        <m:sty m:val="p"/>
                      </m:rPr>
                      <a:rPr lang="en-US"/>
                      <m:t>γ</m:t>
                    </m:r>
                    <m:sSub>
                      <m:sSubPr>
                        <m:ctrlPr>
                          <a:rPr lang="ru-RU" i="1"/>
                        </m:ctrlPr>
                      </m:sSubPr>
                      <m:e>
                        <m:r>
                          <a:rPr lang="en-US" i="1"/>
                          <m:t> </m:t>
                        </m:r>
                        <m:r>
                          <a:rPr lang="en-US" i="1"/>
                          <m:t>𝑙</m:t>
                        </m:r>
                      </m:e>
                      <m:sub>
                        <m:r>
                          <a:rPr lang="en-US" i="1"/>
                          <m:t>𝑦𝑢</m:t>
                        </m:r>
                        <m:r>
                          <a:rPr lang="en-US" i="1"/>
                          <m:t>.</m:t>
                        </m:r>
                        <m:r>
                          <a:rPr lang="en-US" i="1"/>
                          <m:t>𝑞</m:t>
                        </m:r>
                        <m:r>
                          <a:rPr lang="en-US" i="1"/>
                          <m:t>.</m:t>
                        </m:r>
                      </m:sub>
                    </m:sSub>
                  </m:oMath>
                </a14:m>
                <a:r>
                  <a:rPr lang="en-US" dirty="0"/>
                  <a:t>+</a:t>
                </a:r>
                <a14:m>
                  <m:oMath xmlns:m="http://schemas.openxmlformats.org/officeDocument/2006/math">
                    <m:f>
                      <m:fPr>
                        <m:ctrlPr>
                          <a:rPr lang="ru-RU" i="1"/>
                        </m:ctrlPr>
                      </m:fPr>
                      <m:num>
                        <m:sSub>
                          <m:sSubPr>
                            <m:ctrlPr>
                              <a:rPr lang="ru-RU" i="1"/>
                            </m:ctrlPr>
                          </m:sSubPr>
                          <m:e>
                            <m:r>
                              <a:rPr lang="en-US" i="1"/>
                              <m:t>𝑡</m:t>
                            </m:r>
                          </m:e>
                          <m:sub>
                            <m:r>
                              <a:rPr lang="en-US" i="1"/>
                              <m:t>𝑜</m:t>
                            </m:r>
                            <m:r>
                              <a:rPr lang="en-US" i="1"/>
                              <m:t>−</m:t>
                            </m:r>
                            <m:r>
                              <a:rPr lang="en-US" i="1"/>
                              <m:t>𝑡</m:t>
                            </m:r>
                            <m:r>
                              <a:rPr lang="en-US" i="1"/>
                              <m:t>𝛽</m:t>
                            </m:r>
                            <m:sSub>
                              <m:sSubPr>
                                <m:ctrlPr>
                                  <a:rPr lang="ru-RU" i="1"/>
                                </m:ctrlPr>
                              </m:sSubPr>
                              <m:e>
                                <m:r>
                                  <a:rPr lang="en-US" i="1"/>
                                  <m:t>𝑉</m:t>
                                </m:r>
                              </m:e>
                              <m:sub>
                                <m:r>
                                  <a:rPr lang="en-US" i="1"/>
                                  <m:t>𝑡</m:t>
                                </m:r>
                              </m:sub>
                            </m:sSub>
                            <m:sSub>
                              <m:sSubPr>
                                <m:ctrlPr>
                                  <a:rPr lang="ru-RU" i="1"/>
                                </m:ctrlPr>
                              </m:sSubPr>
                              <m:e>
                                <m:r>
                                  <a:rPr lang="en-US" i="1"/>
                                  <m:t>𝑙</m:t>
                                </m:r>
                              </m:e>
                              <m:sub>
                                <m:r>
                                  <a:rPr lang="en-US" i="1"/>
                                  <m:t>𝑦𝑢</m:t>
                                </m:r>
                                <m:r>
                                  <a:rPr lang="en-US" i="1"/>
                                  <m:t>.</m:t>
                                </m:r>
                                <m:r>
                                  <a:rPr lang="en-US" i="1"/>
                                  <m:t>𝑞</m:t>
                                </m:r>
                                <m:r>
                                  <a:rPr lang="en-US" i="1"/>
                                  <m:t>.</m:t>
                                </m:r>
                              </m:sub>
                            </m:sSub>
                          </m:sub>
                        </m:sSub>
                      </m:num>
                      <m:den>
                        <m:sSub>
                          <m:sSubPr>
                            <m:ctrlPr>
                              <a:rPr lang="ru-RU" i="1"/>
                            </m:ctrlPr>
                          </m:sSubPr>
                          <m:e>
                            <m:r>
                              <a:rPr lang="en-US" i="1"/>
                              <m:t>𝑙</m:t>
                            </m:r>
                          </m:e>
                          <m:sub>
                            <m:r>
                              <a:rPr lang="en-US" i="1"/>
                              <m:t>𝑦𝑢</m:t>
                            </m:r>
                            <m:r>
                              <a:rPr lang="en-US" i="1"/>
                              <m:t>.</m:t>
                            </m:r>
                            <m:r>
                              <a:rPr lang="en-US" i="1"/>
                              <m:t>𝑞</m:t>
                            </m:r>
                            <m:r>
                              <a:rPr lang="en-US" i="1"/>
                              <m:t>.</m:t>
                            </m:r>
                          </m:sub>
                        </m:sSub>
                      </m:den>
                    </m:f>
                  </m:oMath>
                </a14:m>
                <a:r>
                  <a:rPr lang="en-US" dirty="0"/>
                  <a:t> </a:t>
                </a:r>
                <a:r>
                  <a:rPr lang="en-US" dirty="0" err="1"/>
                  <a:t>W</a:t>
                </a:r>
                <a:r>
                  <a:rPr lang="en-US" baseline="-25000" dirty="0" err="1"/>
                  <a:t>p</a:t>
                </a:r>
                <a:r>
                  <a:rPr lang="en-US" baseline="-25000" dirty="0"/>
                  <a:t> </a:t>
                </a:r>
                <a:r>
                  <a:rPr lang="en-US" dirty="0"/>
                  <a:t>= 0</a:t>
                </a:r>
                <a:endParaRPr lang="ru-RU" dirty="0"/>
              </a:p>
              <a:p>
                <a:r>
                  <a:rPr lang="en-US" dirty="0"/>
                  <a:t> </a:t>
                </a:r>
                <a:r>
                  <a:rPr lang="en-US" dirty="0" err="1"/>
                  <a:t>Formuladagi</a:t>
                </a:r>
                <a:r>
                  <a:rPr lang="en-US" dirty="0"/>
                  <a:t> </a:t>
                </a:r>
                <a:r>
                  <a:rPr lang="en-US" dirty="0" err="1"/>
                  <a:t>ba’zi</a:t>
                </a:r>
                <a:r>
                  <a:rPr lang="en-US" dirty="0"/>
                  <a:t> </a:t>
                </a:r>
                <a:r>
                  <a:rPr lang="en-US" dirty="0" err="1"/>
                  <a:t>qisqartirishlardan</a:t>
                </a:r>
                <a:r>
                  <a:rPr lang="en-US" dirty="0"/>
                  <a:t> </a:t>
                </a:r>
                <a:r>
                  <a:rPr lang="en-US" dirty="0" err="1"/>
                  <a:t>so‘ng</a:t>
                </a:r>
                <a:r>
                  <a:rPr lang="en-US" dirty="0"/>
                  <a:t> </a:t>
                </a:r>
                <a:r>
                  <a:rPr lang="en-US" dirty="0" err="1"/>
                  <a:t>esa</a:t>
                </a:r>
                <a:r>
                  <a:rPr lang="en-US" dirty="0"/>
                  <a:t>, u </a:t>
                </a:r>
                <a:r>
                  <a:rPr lang="en-US" dirty="0" err="1"/>
                  <a:t>quyidagicha</a:t>
                </a:r>
                <a:r>
                  <a:rPr lang="en-US" dirty="0"/>
                  <a:t> </a:t>
                </a:r>
                <a:r>
                  <a:rPr lang="en-US" dirty="0" err="1"/>
                  <a:t>bo‘ladi</a:t>
                </a:r>
                <a:r>
                  <a:rPr lang="en-US" dirty="0"/>
                  <a:t>:</a:t>
                </a:r>
                <a:endParaRPr lang="ru-RU" dirty="0"/>
              </a:p>
              <a:p>
                <a14:m>
                  <m:oMath xmlns:m="http://schemas.openxmlformats.org/officeDocument/2006/math">
                    <m:sSub>
                      <m:sSubPr>
                        <m:ctrlPr>
                          <a:rPr lang="ru-RU" i="1"/>
                        </m:ctrlPr>
                      </m:sSubPr>
                      <m:e>
                        <m:r>
                          <a:rPr lang="en-US" i="1"/>
                          <m:t> </m:t>
                        </m:r>
                        <m:r>
                          <a:rPr lang="en-US" i="1"/>
                          <m:t>𝑙</m:t>
                        </m:r>
                      </m:e>
                      <m:sub>
                        <m:r>
                          <a:rPr lang="en-US" i="1"/>
                          <m:t>𝑦𝑢</m:t>
                        </m:r>
                        <m:r>
                          <a:rPr lang="en-US" i="1"/>
                          <m:t>.</m:t>
                        </m:r>
                        <m:r>
                          <a:rPr lang="en-US" i="1"/>
                          <m:t>𝑞</m:t>
                        </m:r>
                        <m:r>
                          <a:rPr lang="en-US" i="1"/>
                          <m:t>.</m:t>
                        </m:r>
                      </m:sub>
                    </m:sSub>
                    <m:r>
                      <m:rPr>
                        <m:sty m:val="p"/>
                      </m:rPr>
                      <a:rPr lang="en-US"/>
                      <m:t>W</m:t>
                    </m:r>
                    <m:r>
                      <m:rPr>
                        <m:sty m:val="p"/>
                      </m:rPr>
                      <a:rPr lang="en-US" baseline="-25000"/>
                      <m:t>p</m:t>
                    </m:r>
                    <m:r>
                      <a:rPr lang="en-US"/>
                      <m:t> – </m:t>
                    </m:r>
                    <m:r>
                      <a:rPr lang="en-US" i="1"/>
                      <m:t>𝛽</m:t>
                    </m:r>
                    <m:r>
                      <a:rPr lang="en-US"/>
                      <m:t> </m:t>
                    </m:r>
                    <m:r>
                      <m:rPr>
                        <m:sty m:val="p"/>
                      </m:rPr>
                      <a:rPr lang="en-US"/>
                      <m:t>Vt</m:t>
                    </m:r>
                    <m:r>
                      <a:rPr lang="en-US" baseline="-25000"/>
                      <m:t> </m:t>
                    </m:r>
                    <m:sSub>
                      <m:sSubPr>
                        <m:ctrlPr>
                          <a:rPr lang="ru-RU" i="1"/>
                        </m:ctrlPr>
                      </m:sSubPr>
                      <m:e>
                        <m:r>
                          <a:rPr lang="en-US" i="1"/>
                          <m:t>𝑞</m:t>
                        </m:r>
                      </m:e>
                      <m:sub>
                        <m:r>
                          <a:rPr lang="en-US" i="1"/>
                          <m:t>𝐻</m:t>
                        </m:r>
                      </m:sub>
                    </m:sSub>
                    <m:r>
                      <m:rPr>
                        <m:sty m:val="p"/>
                      </m:rPr>
                      <a:rPr lang="en-US"/>
                      <m:t>γ</m:t>
                    </m:r>
                    <m:sSub>
                      <m:sSubPr>
                        <m:ctrlPr>
                          <a:rPr lang="ru-RU" i="1"/>
                        </m:ctrlPr>
                      </m:sSubPr>
                      <m:e>
                        <m:r>
                          <a:rPr lang="en-US" i="1"/>
                          <m:t> </m:t>
                        </m:r>
                        <m:r>
                          <a:rPr lang="en-US" i="1"/>
                          <m:t>𝑙</m:t>
                        </m:r>
                      </m:e>
                      <m:sub>
                        <m:r>
                          <a:rPr lang="en-US" i="1"/>
                          <m:t>𝑦𝑢</m:t>
                        </m:r>
                        <m:r>
                          <a:rPr lang="en-US" i="1"/>
                          <m:t>.</m:t>
                        </m:r>
                        <m:r>
                          <a:rPr lang="en-US" i="1"/>
                          <m:t>𝑞</m:t>
                        </m:r>
                        <m:r>
                          <a:rPr lang="en-US" i="1"/>
                          <m:t>.</m:t>
                        </m:r>
                      </m:sub>
                    </m:sSub>
                    <m:r>
                      <a:rPr lang="en-US"/>
                      <m:t>+</m:t>
                    </m:r>
                    <m:sSub>
                      <m:sSubPr>
                        <m:ctrlPr>
                          <a:rPr lang="ru-RU" i="1"/>
                        </m:ctrlPr>
                      </m:sSubPr>
                      <m:e>
                        <m:r>
                          <a:rPr lang="en-US" i="1"/>
                          <m:t>𝑡</m:t>
                        </m:r>
                      </m:e>
                      <m:sub>
                        <m:r>
                          <a:rPr lang="en-US" i="1"/>
                          <m:t>𝑜</m:t>
                        </m:r>
                        <m:r>
                          <a:rPr lang="en-US" i="1"/>
                          <m:t>−</m:t>
                        </m:r>
                        <m:r>
                          <a:rPr lang="en-US" i="1"/>
                          <m:t>𝑡</m:t>
                        </m:r>
                        <m:r>
                          <a:rPr lang="en-US" i="1"/>
                          <m:t>𝛽</m:t>
                        </m:r>
                        <m:sSub>
                          <m:sSubPr>
                            <m:ctrlPr>
                              <a:rPr lang="ru-RU" i="1"/>
                            </m:ctrlPr>
                          </m:sSubPr>
                          <m:e>
                            <m:r>
                              <a:rPr lang="en-US" i="1"/>
                              <m:t>𝑉</m:t>
                            </m:r>
                          </m:e>
                          <m:sub>
                            <m:r>
                              <a:rPr lang="en-US" i="1"/>
                              <m:t>𝑡</m:t>
                            </m:r>
                          </m:sub>
                        </m:sSub>
                      </m:sub>
                    </m:sSub>
                    <m:r>
                      <m:rPr>
                        <m:sty m:val="p"/>
                      </m:rPr>
                      <a:rPr lang="en-US"/>
                      <m:t>W</m:t>
                    </m:r>
                    <m:r>
                      <m:rPr>
                        <m:sty m:val="p"/>
                      </m:rPr>
                      <a:rPr lang="en-US" baseline="-25000"/>
                      <m:t>p</m:t>
                    </m:r>
                  </m:oMath>
                </a14:m>
                <a:r>
                  <a:rPr lang="en-US" baseline="-25000" dirty="0"/>
                  <a:t> </a:t>
                </a:r>
                <a:r>
                  <a:rPr lang="en-US" dirty="0"/>
                  <a:t>= 0 	(11) </a:t>
                </a:r>
                <a:endParaRPr lang="ru-RU" dirty="0"/>
              </a:p>
              <a:p>
                <a:r>
                  <a:rPr lang="en-US" dirty="0" err="1"/>
                  <a:t>yoki</a:t>
                </a:r>
                <a:r>
                  <a:rPr lang="en-US" dirty="0"/>
                  <a:t> </a:t>
                </a:r>
                <a:r>
                  <a:rPr lang="en-US" dirty="0" err="1"/>
                  <a:t>uning</a:t>
                </a:r>
                <a:r>
                  <a:rPr lang="en-US" dirty="0"/>
                  <a:t> </a:t>
                </a:r>
                <a:r>
                  <a:rPr lang="en-US" dirty="0" err="1"/>
                  <a:t>ko‘rinishini</a:t>
                </a:r>
                <a:r>
                  <a:rPr lang="en-US" dirty="0"/>
                  <a:t> ham </a:t>
                </a:r>
                <a:r>
                  <a:rPr lang="en-US" dirty="0" err="1"/>
                  <a:t>ikkinchi</a:t>
                </a:r>
                <a:r>
                  <a:rPr lang="en-US" dirty="0"/>
                  <a:t> </a:t>
                </a:r>
                <a:r>
                  <a:rPr lang="en-US" dirty="0" err="1"/>
                  <a:t>darajali</a:t>
                </a:r>
                <a:r>
                  <a:rPr lang="en-US" dirty="0"/>
                  <a:t> </a:t>
                </a:r>
                <a:r>
                  <a:rPr lang="en-US" dirty="0" err="1"/>
                  <a:t>egri</a:t>
                </a:r>
                <a:r>
                  <a:rPr lang="en-US" dirty="0"/>
                  <a:t> </a:t>
                </a:r>
                <a:r>
                  <a:rPr lang="en-US" dirty="0" err="1"/>
                  <a:t>chiziq</a:t>
                </a:r>
                <a:r>
                  <a:rPr lang="en-US" dirty="0"/>
                  <a:t>, </a:t>
                </a:r>
                <a:r>
                  <a:rPr lang="en-US" dirty="0" err="1"/>
                  <a:t>ya’ni</a:t>
                </a:r>
                <a:r>
                  <a:rPr lang="en-US" dirty="0"/>
                  <a:t> </a:t>
                </a:r>
                <a:r>
                  <a:rPr lang="en-US" dirty="0" err="1"/>
                  <a:t>teng</a:t>
                </a:r>
                <a:r>
                  <a:rPr lang="en-US" dirty="0"/>
                  <a:t> </a:t>
                </a:r>
                <a:r>
                  <a:rPr lang="en-US" dirty="0" err="1"/>
                  <a:t>tomonli</a:t>
                </a:r>
                <a:r>
                  <a:rPr lang="en-US" dirty="0"/>
                  <a:t> </a:t>
                </a:r>
                <a:r>
                  <a:rPr lang="en-US" dirty="0" err="1"/>
                  <a:t>giperbola</a:t>
                </a:r>
                <a:r>
                  <a:rPr lang="en-US" dirty="0"/>
                  <a:t> </a:t>
                </a:r>
                <a:r>
                  <a:rPr lang="en-US" dirty="0" err="1"/>
                  <a:t>ko‘rinishiga</a:t>
                </a:r>
                <a:r>
                  <a:rPr lang="en-US" dirty="0"/>
                  <a:t> </a:t>
                </a:r>
                <a:r>
                  <a:rPr lang="en-US" dirty="0" err="1"/>
                  <a:t>keltirish</a:t>
                </a:r>
                <a:r>
                  <a:rPr lang="en-US" dirty="0"/>
                  <a:t> </a:t>
                </a:r>
                <a:r>
                  <a:rPr lang="en-US" dirty="0" err="1"/>
                  <a:t>mumkin</a:t>
                </a:r>
                <a:r>
                  <a:rPr lang="en-US" dirty="0"/>
                  <a:t>:</a:t>
                </a:r>
                <a:endParaRPr lang="ru-RU" dirty="0"/>
              </a:p>
              <a:p>
                <a14:m>
                  <m:oMath xmlns:m="http://schemas.openxmlformats.org/officeDocument/2006/math">
                    <m:sSub>
                      <m:sSubPr>
                        <m:ctrlPr>
                          <a:rPr lang="ru-RU" i="1"/>
                        </m:ctrlPr>
                      </m:sSubPr>
                      <m:e>
                        <m:r>
                          <a:rPr lang="en-US" i="1"/>
                          <m:t> </m:t>
                        </m:r>
                        <m:r>
                          <a:rPr lang="en-US" i="1"/>
                          <m:t>𝑙</m:t>
                        </m:r>
                      </m:e>
                      <m:sub>
                        <m:r>
                          <a:rPr lang="en-US" i="1"/>
                          <m:t>𝑦𝑢</m:t>
                        </m:r>
                        <m:r>
                          <a:rPr lang="en-US" i="1"/>
                          <m:t>.</m:t>
                        </m:r>
                        <m:r>
                          <a:rPr lang="en-US" i="1"/>
                          <m:t>𝑞</m:t>
                        </m:r>
                        <m:r>
                          <a:rPr lang="en-US" i="1"/>
                          <m:t>.</m:t>
                        </m:r>
                      </m:sub>
                    </m:sSub>
                    <m:r>
                      <m:rPr>
                        <m:sty m:val="p"/>
                      </m:rPr>
                      <a:rPr lang="en-US"/>
                      <m:t>W</m:t>
                    </m:r>
                    <m:r>
                      <m:rPr>
                        <m:sty m:val="p"/>
                      </m:rPr>
                      <a:rPr lang="en-US" baseline="-25000"/>
                      <m:t>p</m:t>
                    </m:r>
                    <m:r>
                      <a:rPr lang="en-US"/>
                      <m:t> –</m:t>
                    </m:r>
                  </m:oMath>
                </a14:m>
                <a:r>
                  <a:rPr lang="en-US" dirty="0"/>
                  <a:t>a</a:t>
                </a:r>
                <a:r>
                  <a:rPr lang="en-US" baseline="-25000" dirty="0"/>
                  <a:t>1</a:t>
                </a:r>
                <a14:m>
                  <m:oMath xmlns:m="http://schemas.openxmlformats.org/officeDocument/2006/math">
                    <m:sSub>
                      <m:sSubPr>
                        <m:ctrlPr>
                          <a:rPr lang="ru-RU" i="1"/>
                        </m:ctrlPr>
                      </m:sSubPr>
                      <m:e>
                        <m:r>
                          <a:rPr lang="en-US" i="1"/>
                          <m:t> </m:t>
                        </m:r>
                        <m:r>
                          <a:rPr lang="en-US" i="1"/>
                          <m:t>𝑙</m:t>
                        </m:r>
                      </m:e>
                      <m:sub>
                        <m:r>
                          <a:rPr lang="en-US" i="1"/>
                          <m:t>𝑦𝑢</m:t>
                        </m:r>
                        <m:r>
                          <a:rPr lang="en-US" i="1"/>
                          <m:t>.</m:t>
                        </m:r>
                        <m:r>
                          <a:rPr lang="en-US" i="1"/>
                          <m:t>𝑞</m:t>
                        </m:r>
                        <m:r>
                          <a:rPr lang="en-US" i="1"/>
                          <m:t>.</m:t>
                        </m:r>
                      </m:sub>
                    </m:sSub>
                  </m:oMath>
                </a14:m>
                <a:r>
                  <a:rPr lang="en-US" dirty="0"/>
                  <a:t>+ b</a:t>
                </a:r>
                <a:r>
                  <a:rPr lang="en-US" baseline="-25000" dirty="0"/>
                  <a:t>1</a:t>
                </a:r>
                <a14:m>
                  <m:oMath xmlns:m="http://schemas.openxmlformats.org/officeDocument/2006/math">
                    <m:r>
                      <a:rPr lang="en-US"/>
                      <m:t> </m:t>
                    </m:r>
                    <m:r>
                      <m:rPr>
                        <m:sty m:val="p"/>
                      </m:rPr>
                      <a:rPr lang="en-US"/>
                      <m:t>Wp</m:t>
                    </m:r>
                  </m:oMath>
                </a14:m>
                <a:r>
                  <a:rPr lang="en-US" baseline="-25000" dirty="0"/>
                  <a:t> </a:t>
                </a:r>
                <a:r>
                  <a:rPr lang="en-US" dirty="0"/>
                  <a:t>= 0	(12)</a:t>
                </a:r>
                <a:endParaRPr lang="ru-RU" dirty="0"/>
              </a:p>
            </p:txBody>
          </p:sp>
        </mc:Choice>
        <mc:Fallback>
          <p:sp>
            <p:nvSpPr>
              <p:cNvPr id="2" name="Прямоугольник 1"/>
              <p:cNvSpPr>
                <a:spLocks noRot="1" noChangeAspect="1" noMove="1" noResize="1" noEditPoints="1" noAdjustHandles="1" noChangeArrowheads="1" noChangeShapeType="1" noTextEdit="1"/>
              </p:cNvSpPr>
              <p:nvPr/>
            </p:nvSpPr>
            <p:spPr>
              <a:xfrm>
                <a:off x="5368505" y="415144"/>
                <a:ext cx="6096000" cy="5147819"/>
              </a:xfrm>
              <a:prstGeom prst="rect">
                <a:avLst/>
              </a:prstGeom>
              <a:blipFill rotWithShape="1">
                <a:blip r:embed="rId4"/>
                <a:stretch>
                  <a:fillRect l="-900" t="-592" r="-1000" b="-237"/>
                </a:stretch>
              </a:blipFill>
            </p:spPr>
            <p:txBody>
              <a:bodyPr/>
              <a:lstStyle/>
              <a:p>
                <a:r>
                  <a:rPr lang="ru-RU">
                    <a:noFill/>
                  </a:rPr>
                  <a:t> </a:t>
                </a:r>
              </a:p>
            </p:txBody>
          </p:sp>
        </mc:Fallback>
      </mc:AlternateContent>
    </p:spTree>
    <p:extLst>
      <p:ext uri="{BB962C8B-B14F-4D97-AF65-F5344CB8AC3E}">
        <p14:creationId xmlns:p14="http://schemas.microsoft.com/office/powerpoint/2010/main" val="41824315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mc:AlternateContent xmlns:mc="http://schemas.openxmlformats.org/markup-compatibility/2006">
        <mc:Choice xmlns:a14="http://schemas.microsoft.com/office/drawing/2010/main" Requires="a14">
          <p:sp>
            <p:nvSpPr>
              <p:cNvPr id="4" name="Прямоугольник 3"/>
              <p:cNvSpPr/>
              <p:nvPr/>
            </p:nvSpPr>
            <p:spPr>
              <a:xfrm>
                <a:off x="684362" y="366874"/>
                <a:ext cx="11289102" cy="5277279"/>
              </a:xfrm>
              <a:prstGeom prst="rect">
                <a:avLst/>
              </a:prstGeom>
            </p:spPr>
            <p:txBody>
              <a:bodyPr wrap="square">
                <a:spAutoFit/>
              </a:bodyPr>
              <a:lstStyle/>
              <a:p>
                <a:r>
                  <a:rPr lang="en-US" sz="2400" dirty="0" err="1"/>
                  <a:t>Bunda</a:t>
                </a:r>
                <a:r>
                  <a:rPr lang="en-US" sz="2400" dirty="0"/>
                  <a:t> </a:t>
                </a:r>
                <a:r>
                  <a:rPr lang="en-US" sz="2400" dirty="0" err="1"/>
                  <a:t>o‘zgarmas</a:t>
                </a:r>
                <a:r>
                  <a:rPr lang="en-US" sz="2400" dirty="0"/>
                  <a:t> </a:t>
                </a:r>
                <a:r>
                  <a:rPr lang="en-US" sz="2400" dirty="0" err="1"/>
                  <a:t>koeffitsientlar</a:t>
                </a:r>
                <a:endParaRPr lang="ru-RU" sz="2400" dirty="0"/>
              </a:p>
              <a:p>
                <a:r>
                  <a:rPr lang="en-US" sz="2400" dirty="0"/>
                  <a:t>a</a:t>
                </a:r>
                <a:r>
                  <a:rPr lang="en-US" sz="2400" baseline="-25000" dirty="0"/>
                  <a:t>1</a:t>
                </a:r>
                <a:r>
                  <a:rPr lang="en-US" sz="2400" dirty="0"/>
                  <a:t>= </a:t>
                </a:r>
                <a:r>
                  <a:rPr lang="en-US" sz="2400" i="1" dirty="0"/>
                  <a:t>β</a:t>
                </a:r>
                <a:r>
                  <a:rPr lang="en-US" sz="2400" dirty="0"/>
                  <a:t> </a:t>
                </a:r>
                <a:r>
                  <a:rPr lang="en-US" sz="2400" dirty="0" err="1"/>
                  <a:t>V</a:t>
                </a:r>
                <a:r>
                  <a:rPr lang="en-US" sz="2400" baseline="-25000" dirty="0" err="1"/>
                  <a:t>t</a:t>
                </a:r>
                <a:r>
                  <a:rPr lang="en-US" sz="2400" baseline="-25000" dirty="0"/>
                  <a:t>  </a:t>
                </a:r>
                <a14:m>
                  <m:oMath xmlns:m="http://schemas.openxmlformats.org/officeDocument/2006/math">
                    <m:sSub>
                      <m:sSubPr>
                        <m:ctrlPr>
                          <a:rPr lang="ru-RU" sz="2400" i="1" baseline="-25000"/>
                        </m:ctrlPr>
                      </m:sSubPr>
                      <m:e>
                        <m:r>
                          <a:rPr lang="en-US" sz="2400" i="1" baseline="-25000"/>
                          <m:t>𝑞</m:t>
                        </m:r>
                      </m:e>
                      <m:sub>
                        <m:r>
                          <a:rPr lang="en-US" sz="2400" i="1" baseline="-25000"/>
                          <m:t>𝐻</m:t>
                        </m:r>
                      </m:sub>
                    </m:sSub>
                    <m:r>
                      <m:rPr>
                        <m:sty m:val="p"/>
                      </m:rPr>
                      <a:rPr lang="en-US" sz="2400" baseline="-25000"/>
                      <m:t>γ</m:t>
                    </m:r>
                  </m:oMath>
                </a14:m>
                <a:r>
                  <a:rPr lang="en-US" sz="2400" dirty="0"/>
                  <a:t> ; 		b</a:t>
                </a:r>
                <a:r>
                  <a:rPr lang="en-US" sz="2400" baseline="-25000" dirty="0"/>
                  <a:t>1</a:t>
                </a:r>
                <a:r>
                  <a:rPr lang="en-US" sz="2400" dirty="0"/>
                  <a:t>= t</a:t>
                </a:r>
                <a:r>
                  <a:rPr lang="en-US" sz="2400" baseline="-25000" dirty="0"/>
                  <a:t>o-t</a:t>
                </a:r>
                <a:r>
                  <a:rPr lang="en-US" sz="2400" i="1" baseline="-25000" dirty="0"/>
                  <a:t> </a:t>
                </a:r>
                <a:r>
                  <a:rPr lang="en-US" sz="2400" i="1" dirty="0"/>
                  <a:t>β</a:t>
                </a:r>
                <a:r>
                  <a:rPr lang="en-US" sz="2400" dirty="0"/>
                  <a:t> </a:t>
                </a:r>
                <a:r>
                  <a:rPr lang="en-US" sz="2400" dirty="0" err="1"/>
                  <a:t>V</a:t>
                </a:r>
                <a:r>
                  <a:rPr lang="en-US" sz="2400" baseline="-25000" dirty="0" err="1"/>
                  <a:t>t</a:t>
                </a:r>
                <a:r>
                  <a:rPr lang="en-US" sz="2400" dirty="0"/>
                  <a:t> </a:t>
                </a:r>
                <a:r>
                  <a:rPr lang="en-US" sz="2400" dirty="0" err="1"/>
                  <a:t>ga</a:t>
                </a:r>
                <a:r>
                  <a:rPr lang="en-US" sz="2400" dirty="0"/>
                  <a:t> </a:t>
                </a:r>
                <a:r>
                  <a:rPr lang="en-US" sz="2400" dirty="0" err="1"/>
                  <a:t>teng</a:t>
                </a:r>
                <a:r>
                  <a:rPr lang="en-US" sz="2400" dirty="0"/>
                  <a:t> </a:t>
                </a:r>
                <a:endParaRPr lang="ru-RU" sz="2400" dirty="0"/>
              </a:p>
              <a:p>
                <a:r>
                  <a:rPr lang="en-US" sz="2400" dirty="0"/>
                  <a:t>(12) </a:t>
                </a:r>
                <a:r>
                  <a:rPr lang="en-US" sz="2400" dirty="0" err="1"/>
                  <a:t>formulani</a:t>
                </a:r>
                <a:r>
                  <a:rPr lang="en-US" sz="2400" dirty="0"/>
                  <a:t> (10) </a:t>
                </a:r>
                <a:r>
                  <a:rPr lang="en-US" sz="2400" dirty="0" err="1"/>
                  <a:t>bilan</a:t>
                </a:r>
                <a:r>
                  <a:rPr lang="en-US" sz="2400" dirty="0"/>
                  <a:t> </a:t>
                </a:r>
                <a:r>
                  <a:rPr lang="en-US" sz="2400" dirty="0" err="1"/>
                  <a:t>solishtirib</a:t>
                </a:r>
                <a:r>
                  <a:rPr lang="en-US" sz="2400" dirty="0"/>
                  <a:t>, </a:t>
                </a:r>
                <a:r>
                  <a:rPr lang="en-US" sz="2400" dirty="0" err="1"/>
                  <a:t>ikkala</a:t>
                </a:r>
                <a:r>
                  <a:rPr lang="en-US" sz="2400" dirty="0"/>
                  <a:t> </a:t>
                </a:r>
                <a:r>
                  <a:rPr lang="en-US" sz="2400" dirty="0" err="1"/>
                  <a:t>tenglama</a:t>
                </a:r>
                <a:r>
                  <a:rPr lang="en-US" sz="2400" dirty="0"/>
                  <a:t> ham </a:t>
                </a:r>
                <a:r>
                  <a:rPr lang="en-US" sz="2400" dirty="0" err="1"/>
                  <a:t>matematik</a:t>
                </a:r>
                <a:r>
                  <a:rPr lang="en-US" sz="2400" dirty="0"/>
                  <a:t> </a:t>
                </a:r>
                <a:r>
                  <a:rPr lang="en-US" sz="2400" dirty="0" err="1"/>
                  <a:t>nuqtan</a:t>
                </a:r>
                <a:r>
                  <a:rPr lang="en-US" sz="2400" dirty="0"/>
                  <a:t> </a:t>
                </a:r>
                <a:r>
                  <a:rPr lang="en-US" sz="2400" dirty="0" err="1"/>
                  <a:t>nazardan</a:t>
                </a:r>
                <a:r>
                  <a:rPr lang="en-US" sz="2400" dirty="0"/>
                  <a:t> </a:t>
                </a:r>
                <a:r>
                  <a:rPr lang="en-US" sz="2400" dirty="0" err="1"/>
                  <a:t>bir</a:t>
                </a:r>
                <a:r>
                  <a:rPr lang="en-US" sz="2400" dirty="0"/>
                  <a:t> </a:t>
                </a:r>
                <a:r>
                  <a:rPr lang="en-US" sz="2400" dirty="0" err="1"/>
                  <a:t>xil</a:t>
                </a:r>
                <a:r>
                  <a:rPr lang="en-US" sz="2400" dirty="0"/>
                  <a:t> </a:t>
                </a:r>
                <a:r>
                  <a:rPr lang="en-US" sz="2400" dirty="0" err="1"/>
                  <a:t>degan</a:t>
                </a:r>
                <a:r>
                  <a:rPr lang="en-US" sz="2400" dirty="0"/>
                  <a:t> </a:t>
                </a:r>
                <a:r>
                  <a:rPr lang="en-US" sz="2400" dirty="0" err="1"/>
                  <a:t>xulosaga</a:t>
                </a:r>
                <a:r>
                  <a:rPr lang="en-US" sz="2400" dirty="0"/>
                  <a:t> </a:t>
                </a:r>
                <a:r>
                  <a:rPr lang="en-US" sz="2400" dirty="0" err="1"/>
                  <a:t>kelamiz</a:t>
                </a:r>
                <a:r>
                  <a:rPr lang="en-US" sz="2400" dirty="0"/>
                  <a:t>.</a:t>
                </a:r>
                <a:endParaRPr lang="ru-RU" sz="2400" dirty="0"/>
              </a:p>
              <a:p>
                <a:r>
                  <a:rPr lang="en-US" sz="2400" dirty="0" err="1"/>
                  <a:t>Shuning</a:t>
                </a:r>
                <a:r>
                  <a:rPr lang="en-US" sz="2400" dirty="0"/>
                  <a:t> </a:t>
                </a:r>
                <a:r>
                  <a:rPr lang="en-US" sz="2400" dirty="0" err="1"/>
                  <a:t>uchun</a:t>
                </a:r>
                <a:r>
                  <a:rPr lang="en-US" sz="2400" dirty="0"/>
                  <a:t> (10</a:t>
                </a:r>
                <a:r>
                  <a:rPr lang="en-US" sz="2400" baseline="30000" dirty="0"/>
                  <a:t>1</a:t>
                </a:r>
                <a:r>
                  <a:rPr lang="en-US" sz="2400" dirty="0"/>
                  <a:t>) </a:t>
                </a:r>
                <a:r>
                  <a:rPr lang="en-US" sz="2400" dirty="0" err="1"/>
                  <a:t>tenglamaga</a:t>
                </a:r>
                <a:r>
                  <a:rPr lang="en-US" sz="2400" dirty="0"/>
                  <a:t> ham </a:t>
                </a:r>
                <a:r>
                  <a:rPr lang="en-US" sz="2400" dirty="0" err="1"/>
                  <a:t>nisbatan</a:t>
                </a:r>
                <a:r>
                  <a:rPr lang="en-US" sz="2400" dirty="0"/>
                  <a:t> </a:t>
                </a:r>
                <a:r>
                  <a:rPr lang="en-US" sz="2400" dirty="0" err="1"/>
                  <a:t>chiqarilgan</a:t>
                </a:r>
                <a:r>
                  <a:rPr lang="en-US" sz="2400" dirty="0"/>
                  <a:t> </a:t>
                </a:r>
                <a:r>
                  <a:rPr lang="en-US" sz="2400" dirty="0" err="1"/>
                  <a:t>xulosa</a:t>
                </a:r>
                <a:r>
                  <a:rPr lang="en-US" sz="2400" dirty="0"/>
                  <a:t>, (12) </a:t>
                </a:r>
                <a:r>
                  <a:rPr lang="en-US" sz="2400" dirty="0" err="1"/>
                  <a:t>tenglamaga</a:t>
                </a:r>
                <a:r>
                  <a:rPr lang="en-US" sz="2400" dirty="0"/>
                  <a:t> ham </a:t>
                </a:r>
                <a:r>
                  <a:rPr lang="en-US" sz="2400" dirty="0" err="1"/>
                  <a:t>to‘liq</a:t>
                </a:r>
                <a:r>
                  <a:rPr lang="en-US" sz="2400" dirty="0"/>
                  <a:t> </a:t>
                </a:r>
                <a:r>
                  <a:rPr lang="en-US" sz="2400" dirty="0" err="1"/>
                  <a:t>mos</a:t>
                </a:r>
                <a:r>
                  <a:rPr lang="en-US" sz="2400" dirty="0"/>
                  <a:t> </a:t>
                </a:r>
                <a:r>
                  <a:rPr lang="en-US" sz="2400" dirty="0" err="1"/>
                  <a:t>keladi</a:t>
                </a:r>
                <a:r>
                  <a:rPr lang="en-US" sz="2400" dirty="0"/>
                  <a:t>, </a:t>
                </a:r>
                <a:r>
                  <a:rPr lang="en-US" sz="2400" dirty="0" err="1"/>
                  <a:t>ya’ni</a:t>
                </a:r>
                <a:r>
                  <a:rPr lang="en-US" sz="2400" dirty="0"/>
                  <a:t> </a:t>
                </a:r>
                <a:r>
                  <a:rPr lang="en-US" sz="2400" dirty="0" err="1"/>
                  <a:t>avtomobil</a:t>
                </a:r>
                <a:r>
                  <a:rPr lang="en-US" sz="2400" dirty="0"/>
                  <a:t> </a:t>
                </a:r>
                <a:r>
                  <a:rPr lang="en-US" sz="2400" dirty="0" err="1"/>
                  <a:t>ish</a:t>
                </a:r>
                <a:r>
                  <a:rPr lang="en-US" sz="2400" dirty="0"/>
                  <a:t> </a:t>
                </a:r>
                <a:r>
                  <a:rPr lang="en-US" sz="2400" dirty="0" err="1"/>
                  <a:t>unumining</a:t>
                </a:r>
                <a:r>
                  <a:rPr lang="en-US" sz="2400" dirty="0"/>
                  <a:t> </a:t>
                </a:r>
                <a:r>
                  <a:rPr lang="en-US" sz="2400" dirty="0" err="1"/>
                  <a:t>l</a:t>
                </a:r>
                <a:r>
                  <a:rPr lang="en-US" sz="2400" baseline="-25000" dirty="0" err="1"/>
                  <a:t>yuk</a:t>
                </a:r>
                <a:r>
                  <a:rPr lang="en-US" sz="2400" dirty="0"/>
                  <a:t> </a:t>
                </a:r>
                <a:r>
                  <a:rPr lang="en-US" sz="2400" dirty="0" err="1"/>
                  <a:t>ta’sirida</a:t>
                </a:r>
                <a:r>
                  <a:rPr lang="en-US" sz="2400" dirty="0"/>
                  <a:t> </a:t>
                </a:r>
                <a:r>
                  <a:rPr lang="en-US" sz="2400" dirty="0" err="1"/>
                  <a:t>o‘zgarishi</a:t>
                </a:r>
                <a:r>
                  <a:rPr lang="en-US" sz="2400" dirty="0"/>
                  <a:t> ham </a:t>
                </a:r>
                <a:r>
                  <a:rPr lang="en-US" sz="2400" dirty="0" err="1"/>
                  <a:t>teng</a:t>
                </a:r>
                <a:r>
                  <a:rPr lang="en-US" sz="2400" dirty="0"/>
                  <a:t> </a:t>
                </a:r>
                <a:r>
                  <a:rPr lang="en-US" sz="2400" dirty="0" err="1"/>
                  <a:t>tomonli</a:t>
                </a:r>
                <a:r>
                  <a:rPr lang="en-US" sz="2400" dirty="0"/>
                  <a:t> </a:t>
                </a:r>
                <a:r>
                  <a:rPr lang="en-US" sz="2400" dirty="0" err="1"/>
                  <a:t>giperbola</a:t>
                </a:r>
                <a:r>
                  <a:rPr lang="en-US" sz="2400" dirty="0"/>
                  <a:t> </a:t>
                </a:r>
                <a:r>
                  <a:rPr lang="en-US" sz="2400" dirty="0" err="1"/>
                  <a:t>qonuniga</a:t>
                </a:r>
                <a:r>
                  <a:rPr lang="en-US" sz="2400" dirty="0"/>
                  <a:t> </a:t>
                </a:r>
                <a:r>
                  <a:rPr lang="en-US" sz="2400" dirty="0" err="1"/>
                  <a:t>to‘g‘ri</a:t>
                </a:r>
                <a:r>
                  <a:rPr lang="en-US" sz="2400" dirty="0"/>
                  <a:t> </a:t>
                </a:r>
                <a:r>
                  <a:rPr lang="en-US" sz="2400" dirty="0" err="1"/>
                  <a:t>kelib</a:t>
                </a:r>
                <a:r>
                  <a:rPr lang="en-US" sz="2400" dirty="0"/>
                  <a:t>, W</a:t>
                </a:r>
                <a:r>
                  <a:rPr lang="en-US" sz="2400" baseline="-25000" dirty="0"/>
                  <a:t>p</a:t>
                </a:r>
                <a:r>
                  <a:rPr lang="en-US" sz="2400" dirty="0"/>
                  <a:t>-1</a:t>
                </a:r>
                <a:r>
                  <a:rPr lang="en-US" sz="2400" baseline="-25000" dirty="0"/>
                  <a:t>yuk</a:t>
                </a:r>
                <a:r>
                  <a:rPr lang="en-US" sz="2400" dirty="0"/>
                  <a:t> </a:t>
                </a:r>
                <a:r>
                  <a:rPr lang="en-US" sz="2400" dirty="0" err="1"/>
                  <a:t>koordinatalar</a:t>
                </a:r>
                <a:r>
                  <a:rPr lang="en-US" sz="2400" dirty="0"/>
                  <a:t> </a:t>
                </a:r>
                <a:r>
                  <a:rPr lang="en-US" sz="2400" dirty="0" err="1"/>
                  <a:t>tizimining</a:t>
                </a:r>
                <a:r>
                  <a:rPr lang="en-US" sz="2400" dirty="0"/>
                  <a:t> </a:t>
                </a:r>
                <a:r>
                  <a:rPr lang="en-US" sz="2400" dirty="0" err="1"/>
                  <a:t>boshlanish</a:t>
                </a:r>
                <a:r>
                  <a:rPr lang="en-US" sz="2400" dirty="0"/>
                  <a:t> </a:t>
                </a:r>
                <a:r>
                  <a:rPr lang="en-US" sz="2400" dirty="0" err="1"/>
                  <a:t>nuqtasidan</a:t>
                </a:r>
                <a:r>
                  <a:rPr lang="en-US" sz="2400" dirty="0"/>
                  <a:t> </a:t>
                </a:r>
                <a:r>
                  <a:rPr lang="en-US" sz="2400" dirty="0" err="1"/>
                  <a:t>o‘tuvchi</a:t>
                </a:r>
                <a:r>
                  <a:rPr lang="en-US" sz="2400" dirty="0"/>
                  <a:t> </a:t>
                </a:r>
                <a:r>
                  <a:rPr lang="en-US" sz="2400" dirty="0" err="1"/>
                  <a:t>egri</a:t>
                </a:r>
                <a:r>
                  <a:rPr lang="en-US" sz="2400" dirty="0"/>
                  <a:t> </a:t>
                </a:r>
                <a:r>
                  <a:rPr lang="en-US" sz="2400" dirty="0" err="1"/>
                  <a:t>chiziq</a:t>
                </a:r>
                <a:r>
                  <a:rPr lang="en-US" sz="2400" dirty="0"/>
                  <a:t> </a:t>
                </a:r>
                <a:r>
                  <a:rPr lang="en-US" sz="2400" dirty="0" err="1"/>
                  <a:t>bo‘ladi</a:t>
                </a:r>
                <a:r>
                  <a:rPr lang="en-US" sz="2400" dirty="0"/>
                  <a:t>. </a:t>
                </a:r>
                <a:r>
                  <a:rPr lang="en-US" sz="2400" dirty="0" err="1"/>
                  <a:t>Uning</a:t>
                </a:r>
                <a:r>
                  <a:rPr lang="en-US" sz="2400" dirty="0"/>
                  <a:t> </a:t>
                </a:r>
                <a:r>
                  <a:rPr lang="en-US" sz="2400" dirty="0" err="1"/>
                  <a:t>chizmasini</a:t>
                </a:r>
                <a:r>
                  <a:rPr lang="en-US" sz="2400" dirty="0"/>
                  <a:t> </a:t>
                </a:r>
                <a:r>
                  <a:rPr lang="en-US" sz="2400" dirty="0" err="1"/>
                  <a:t>berishdan</a:t>
                </a:r>
                <a:r>
                  <a:rPr lang="en-US" sz="2400" dirty="0"/>
                  <a:t> </a:t>
                </a:r>
                <a:r>
                  <a:rPr lang="en-US" sz="2400" dirty="0" err="1"/>
                  <a:t>avval</a:t>
                </a:r>
                <a:r>
                  <a:rPr lang="en-US" sz="2400" dirty="0"/>
                  <a:t> </a:t>
                </a:r>
                <a:r>
                  <a:rPr lang="en-US" sz="2400" dirty="0" err="1"/>
                  <a:t>quyidagi</a:t>
                </a:r>
                <a:r>
                  <a:rPr lang="en-US" sz="2400" dirty="0"/>
                  <a:t> </a:t>
                </a:r>
                <a:r>
                  <a:rPr lang="en-US" sz="2400" dirty="0" err="1"/>
                  <a:t>ikki</a:t>
                </a:r>
                <a:r>
                  <a:rPr lang="en-US" sz="2400" dirty="0"/>
                  <a:t> </a:t>
                </a:r>
                <a:r>
                  <a:rPr lang="en-US" sz="2400" dirty="0" err="1"/>
                  <a:t>misolni</a:t>
                </a:r>
                <a:r>
                  <a:rPr lang="en-US" sz="2400" dirty="0"/>
                  <a:t> </a:t>
                </a:r>
                <a:r>
                  <a:rPr lang="en-US" sz="2400" dirty="0" err="1"/>
                  <a:t>ko‘rib</a:t>
                </a:r>
                <a:r>
                  <a:rPr lang="en-US" sz="2400" dirty="0"/>
                  <a:t> </a:t>
                </a:r>
                <a:r>
                  <a:rPr lang="en-US" sz="2400" dirty="0" err="1"/>
                  <a:t>chiqamiz</a:t>
                </a:r>
                <a:r>
                  <a:rPr lang="en-US" sz="2400" dirty="0"/>
                  <a:t>.</a:t>
                </a:r>
                <a:endParaRPr lang="ru-RU" sz="2400" dirty="0"/>
              </a:p>
              <a:p>
                <a:r>
                  <a:rPr lang="en-US" sz="2400" i="1" dirty="0"/>
                  <a:t>1-misol. </a:t>
                </a:r>
                <a:r>
                  <a:rPr lang="en-US" sz="2400" dirty="0"/>
                  <a:t>Agar MA3-503B </a:t>
                </a:r>
                <a:r>
                  <a:rPr lang="en-US" sz="2400" dirty="0" err="1"/>
                  <a:t>samosval</a:t>
                </a:r>
                <a:r>
                  <a:rPr lang="en-US" sz="2400" dirty="0"/>
                  <a:t> </a:t>
                </a:r>
                <a:r>
                  <a:rPr lang="en-US" sz="2400" dirty="0" err="1"/>
                  <a:t>avtomobili</a:t>
                </a:r>
                <a:r>
                  <a:rPr lang="en-US" sz="2400" dirty="0"/>
                  <a:t> (</a:t>
                </a:r>
                <a:r>
                  <a:rPr lang="en-US" sz="2400" dirty="0" err="1"/>
                  <a:t>q</a:t>
                </a:r>
                <a:r>
                  <a:rPr lang="en-US" sz="2400" baseline="-25000" dirty="0" err="1"/>
                  <a:t>H</a:t>
                </a:r>
                <a:r>
                  <a:rPr lang="en-US" sz="2400" dirty="0"/>
                  <a:t>= 7,5t) </a:t>
                </a:r>
                <a:r>
                  <a:rPr lang="en-US" sz="2400" dirty="0" err="1"/>
                  <a:t>uyulib</a:t>
                </a:r>
                <a:r>
                  <a:rPr lang="en-US" sz="2400" dirty="0"/>
                  <a:t> </a:t>
                </a:r>
                <a:r>
                  <a:rPr lang="en-US" sz="2400" dirty="0" err="1"/>
                  <a:t>tashiluvchi</a:t>
                </a:r>
                <a:r>
                  <a:rPr lang="en-US" sz="2400" dirty="0"/>
                  <a:t> </a:t>
                </a:r>
                <a:r>
                  <a:rPr lang="en-US" sz="2400" dirty="0" err="1"/>
                  <a:t>yukni</a:t>
                </a:r>
                <a:r>
                  <a:rPr lang="en-US" sz="2400" dirty="0"/>
                  <a:t> 1</a:t>
                </a:r>
                <a:r>
                  <a:rPr lang="en-US" sz="2400" baseline="-25000" dirty="0"/>
                  <a:t>yuk</a:t>
                </a:r>
                <a:r>
                  <a:rPr lang="en-US" sz="2400" dirty="0"/>
                  <a:t>=5 km </a:t>
                </a:r>
                <a:r>
                  <a:rPr lang="en-US" sz="2400" dirty="0" err="1"/>
                  <a:t>ga</a:t>
                </a:r>
                <a:r>
                  <a:rPr lang="en-US" sz="2400" dirty="0"/>
                  <a:t> </a:t>
                </a:r>
                <a:r>
                  <a:rPr lang="en-US" sz="2400" dirty="0" err="1"/>
                  <a:t>tashishda</a:t>
                </a:r>
                <a:r>
                  <a:rPr lang="en-US" sz="2400" dirty="0"/>
                  <a:t> </a:t>
                </a:r>
                <a:r>
                  <a:rPr lang="en-US" sz="2400" dirty="0" err="1"/>
                  <a:t>quyidagi</a:t>
                </a:r>
                <a:r>
                  <a:rPr lang="en-US" sz="2400" dirty="0"/>
                  <a:t> </a:t>
                </a:r>
                <a:r>
                  <a:rPr lang="en-US" sz="2400" dirty="0" err="1"/>
                  <a:t>ko‘rsatkichlarga</a:t>
                </a:r>
                <a:r>
                  <a:rPr lang="en-US" sz="2400" dirty="0"/>
                  <a:t>: </a:t>
                </a:r>
                <a:r>
                  <a:rPr lang="en-US" sz="2400" i="1" dirty="0"/>
                  <a:t>β</a:t>
                </a:r>
                <a:r>
                  <a:rPr lang="en-US" sz="2400" baseline="-25000" dirty="0"/>
                  <a:t>m</a:t>
                </a:r>
                <a:r>
                  <a:rPr lang="en-US" sz="2400" dirty="0"/>
                  <a:t>=0.5; γ=1.0; V</a:t>
                </a:r>
                <a:r>
                  <a:rPr lang="en-US" sz="2400" baseline="-25000" dirty="0"/>
                  <a:t>T</a:t>
                </a:r>
                <a:r>
                  <a:rPr lang="en-US" sz="2400" dirty="0"/>
                  <a:t>=20 km/</a:t>
                </a:r>
                <a:r>
                  <a:rPr lang="en-US" sz="2400" dirty="0" err="1"/>
                  <a:t>soat</a:t>
                </a:r>
                <a:r>
                  <a:rPr lang="en-US" sz="2400" dirty="0"/>
                  <a:t>; t</a:t>
                </a:r>
                <a:r>
                  <a:rPr lang="en-US" sz="2400" baseline="-25000" dirty="0"/>
                  <a:t>o-t</a:t>
                </a:r>
                <a:r>
                  <a:rPr lang="en-US" sz="2400" dirty="0"/>
                  <a:t>= 0.27 </a:t>
                </a:r>
                <a:r>
                  <a:rPr lang="en-US" sz="2400" dirty="0" err="1"/>
                  <a:t>soatga</a:t>
                </a:r>
                <a:r>
                  <a:rPr lang="en-US" sz="2400" dirty="0"/>
                  <a:t> </a:t>
                </a:r>
                <a:r>
                  <a:rPr lang="en-US" sz="2400" dirty="0" err="1"/>
                  <a:t>ega</a:t>
                </a:r>
                <a:r>
                  <a:rPr lang="en-US" sz="2400" dirty="0"/>
                  <a:t> </a:t>
                </a:r>
                <a:r>
                  <a:rPr lang="en-US" sz="2400" dirty="0" err="1"/>
                  <a:t>bo‘lsa</a:t>
                </a:r>
                <a:r>
                  <a:rPr lang="en-US" sz="2400" dirty="0"/>
                  <a:t>, </a:t>
                </a:r>
                <a:r>
                  <a:rPr lang="en-US" sz="2400" dirty="0" err="1"/>
                  <a:t>avtomobilning</a:t>
                </a:r>
                <a:r>
                  <a:rPr lang="en-US" sz="2400" dirty="0"/>
                  <a:t> </a:t>
                </a:r>
                <a:r>
                  <a:rPr lang="en-US" sz="2400" dirty="0" err="1"/>
                  <a:t>bir</a:t>
                </a:r>
                <a:r>
                  <a:rPr lang="en-US" sz="2400" dirty="0"/>
                  <a:t> </a:t>
                </a:r>
                <a:r>
                  <a:rPr lang="en-US" sz="2400" dirty="0" err="1"/>
                  <a:t>soatli</a:t>
                </a:r>
                <a:r>
                  <a:rPr lang="en-US" sz="2400" dirty="0"/>
                  <a:t> (</a:t>
                </a:r>
                <a:r>
                  <a:rPr lang="en-US" sz="2400" dirty="0" err="1"/>
                  <a:t>tonnadagi</a:t>
                </a:r>
                <a:r>
                  <a:rPr lang="en-US" sz="2400" dirty="0"/>
                  <a:t>) </a:t>
                </a:r>
                <a:r>
                  <a:rPr lang="en-US" sz="2400" dirty="0" err="1"/>
                  <a:t>ish</a:t>
                </a:r>
                <a:r>
                  <a:rPr lang="en-US" sz="2400" dirty="0"/>
                  <a:t> </a:t>
                </a:r>
                <a:r>
                  <a:rPr lang="en-US" sz="2400" dirty="0" err="1"/>
                  <a:t>unumi</a:t>
                </a:r>
                <a:r>
                  <a:rPr lang="en-US" sz="2400" dirty="0"/>
                  <a:t> </a:t>
                </a:r>
                <a:r>
                  <a:rPr lang="en-US" sz="2400" dirty="0" err="1"/>
                  <a:t>aniqlansin</a:t>
                </a:r>
                <a:r>
                  <a:rPr lang="en-US" sz="2400" dirty="0"/>
                  <a:t>.</a:t>
                </a:r>
                <a:endParaRPr lang="ru-RU" sz="2400" dirty="0"/>
              </a:p>
            </p:txBody>
          </p:sp>
        </mc:Choice>
        <mc:Fallback>
          <p:sp>
            <p:nvSpPr>
              <p:cNvPr id="4" name="Прямоугольник 3"/>
              <p:cNvSpPr>
                <a:spLocks noRot="1" noChangeAspect="1" noMove="1" noResize="1" noEditPoints="1" noAdjustHandles="1" noChangeArrowheads="1" noChangeShapeType="1" noTextEdit="1"/>
              </p:cNvSpPr>
              <p:nvPr/>
            </p:nvSpPr>
            <p:spPr>
              <a:xfrm>
                <a:off x="684362" y="366874"/>
                <a:ext cx="11289102" cy="5277279"/>
              </a:xfrm>
              <a:prstGeom prst="rect">
                <a:avLst/>
              </a:prstGeom>
              <a:blipFill rotWithShape="1">
                <a:blip r:embed="rId2"/>
                <a:stretch>
                  <a:fillRect l="-810" t="-924" r="-1404" b="-1617"/>
                </a:stretch>
              </a:blipFill>
            </p:spPr>
            <p:txBody>
              <a:bodyPr/>
              <a:lstStyle/>
              <a:p>
                <a:r>
                  <a:rPr lang="ru-RU">
                    <a:noFill/>
                  </a:rPr>
                  <a:t> </a:t>
                </a:r>
              </a:p>
            </p:txBody>
          </p:sp>
        </mc:Fallback>
      </mc:AlternateContent>
    </p:spTree>
    <p:extLst>
      <p:ext uri="{BB962C8B-B14F-4D97-AF65-F5344CB8AC3E}">
        <p14:creationId xmlns:p14="http://schemas.microsoft.com/office/powerpoint/2010/main" val="21699720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573588" cy="6858000"/>
          </a:xfrm>
          <a:prstGeom prst="rect">
            <a:avLst/>
          </a:prstGeom>
        </p:spPr>
      </p:pic>
      <p:sp>
        <p:nvSpPr>
          <p:cNvPr id="5" name="Прямоугольник 4"/>
          <p:cNvSpPr/>
          <p:nvPr/>
        </p:nvSpPr>
        <p:spPr>
          <a:xfrm>
            <a:off x="5255095" y="6078974"/>
            <a:ext cx="6795450" cy="415498"/>
          </a:xfrm>
          <a:prstGeom prst="rect">
            <a:avLst/>
          </a:prstGeom>
        </p:spPr>
        <p:txBody>
          <a:bodyPr wrap="none">
            <a:spAutoFit/>
          </a:bodyPr>
          <a:lstStyle/>
          <a:p>
            <a:r>
              <a:rPr lang="en-US" sz="1050" dirty="0" err="1"/>
              <a:t>Ruiter</a:t>
            </a:r>
            <a:r>
              <a:rPr lang="en-US" sz="1050" dirty="0"/>
              <a:t> C. (Published on March 22, 2021). Sunset on Semi Truck. Free to use under the </a:t>
            </a:r>
            <a:r>
              <a:rPr lang="en-US" sz="1050" dirty="0" err="1"/>
              <a:t>Unsplash</a:t>
            </a:r>
            <a:r>
              <a:rPr lang="en-US" sz="1050" dirty="0"/>
              <a:t> License. </a:t>
            </a:r>
          </a:p>
          <a:p>
            <a:r>
              <a:rPr lang="en-US" sz="1050" dirty="0"/>
              <a:t>https://unsplash.com/photos/EmEQ6kK_5P0</a:t>
            </a:r>
            <a:endParaRPr lang="ru-RU" sz="1050" dirty="0"/>
          </a:p>
        </p:txBody>
      </p:sp>
      <p:sp>
        <p:nvSpPr>
          <p:cNvPr id="9" name="Заголовок 8">
            <a:extLst>
              <a:ext uri="{FF2B5EF4-FFF2-40B4-BE49-F238E27FC236}">
                <a16:creationId xmlns:a16="http://schemas.microsoft.com/office/drawing/2014/main" xmlns="" id="{092E4C61-F432-4BF5-B619-B87A1F774466}"/>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xmlns="" id="{50FDEAD7-078F-4E65-B0F7-F2B54BC8676D}"/>
              </a:ext>
            </a:extLst>
          </p:cNvPr>
          <p:cNvSpPr>
            <a:spLocks noGrp="1"/>
          </p:cNvSpPr>
          <p:nvPr>
            <p:ph idx="1"/>
          </p:nvPr>
        </p:nvSpPr>
        <p:spPr/>
        <p:txBody>
          <a:bodyPr/>
          <a:lstStyle/>
          <a:p>
            <a:endParaRPr lang="ru-RU"/>
          </a:p>
        </p:txBody>
      </p:sp>
      <mc:AlternateContent xmlns:mc="http://schemas.openxmlformats.org/markup-compatibility/2006">
        <mc:Choice xmlns:a14="http://schemas.microsoft.com/office/drawing/2010/main" Requires="a14">
          <p:sp>
            <p:nvSpPr>
              <p:cNvPr id="2" name="Прямоугольник 1"/>
              <p:cNvSpPr/>
              <p:nvPr/>
            </p:nvSpPr>
            <p:spPr>
              <a:xfrm>
                <a:off x="5023450" y="546164"/>
                <a:ext cx="6665342" cy="4805162"/>
              </a:xfrm>
              <a:prstGeom prst="rect">
                <a:avLst/>
              </a:prstGeom>
            </p:spPr>
            <p:txBody>
              <a:bodyPr wrap="square">
                <a:spAutoFit/>
              </a:bodyPr>
              <a:lstStyle/>
              <a:p>
                <a:r>
                  <a:rPr lang="en-US" sz="2000" dirty="0"/>
                  <a:t>W</a:t>
                </a:r>
                <a:r>
                  <a:rPr lang="en-US" sz="2000" baseline="-25000" dirty="0"/>
                  <a:t>Q</a:t>
                </a:r>
                <a:r>
                  <a:rPr lang="en-US" sz="2000" dirty="0"/>
                  <a:t> = </a:t>
                </a:r>
                <a14:m>
                  <m:oMath xmlns:m="http://schemas.openxmlformats.org/officeDocument/2006/math">
                    <m:f>
                      <m:fPr>
                        <m:ctrlPr>
                          <a:rPr lang="ru-RU" sz="2000" i="1"/>
                        </m:ctrlPr>
                      </m:fPr>
                      <m:num>
                        <m:r>
                          <a:rPr lang="en-US" sz="2000" i="1"/>
                          <m:t>𝛽</m:t>
                        </m:r>
                        <m:r>
                          <a:rPr lang="en-US" sz="2000"/>
                          <m:t> </m:t>
                        </m:r>
                        <m:r>
                          <m:rPr>
                            <m:sty m:val="p"/>
                          </m:rPr>
                          <a:rPr lang="en-US" sz="2000"/>
                          <m:t>Vt</m:t>
                        </m:r>
                        <m:r>
                          <a:rPr lang="en-US" sz="2000" baseline="-25000"/>
                          <m:t> </m:t>
                        </m:r>
                        <m:sSub>
                          <m:sSubPr>
                            <m:ctrlPr>
                              <a:rPr lang="ru-RU" sz="2000" i="1"/>
                            </m:ctrlPr>
                          </m:sSubPr>
                          <m:e>
                            <m:r>
                              <a:rPr lang="en-US" sz="2000" i="1"/>
                              <m:t>𝑞</m:t>
                            </m:r>
                          </m:e>
                          <m:sub>
                            <m:r>
                              <a:rPr lang="en-US" sz="2000" i="1"/>
                              <m:t>𝐻</m:t>
                            </m:r>
                          </m:sub>
                        </m:sSub>
                        <m:r>
                          <m:rPr>
                            <m:sty m:val="p"/>
                          </m:rPr>
                          <a:rPr lang="en-US" sz="2000"/>
                          <m:t>γ</m:t>
                        </m:r>
                      </m:num>
                      <m:den>
                        <m:sSub>
                          <m:sSubPr>
                            <m:ctrlPr>
                              <a:rPr lang="ru-RU" sz="2000" i="1"/>
                            </m:ctrlPr>
                          </m:sSubPr>
                          <m:e>
                            <m:r>
                              <a:rPr lang="en-US" sz="2000" i="1"/>
                              <m:t> </m:t>
                            </m:r>
                            <m:r>
                              <a:rPr lang="en-US" sz="2000" i="1"/>
                              <m:t>𝑙</m:t>
                            </m:r>
                          </m:e>
                          <m:sub>
                            <m:r>
                              <a:rPr lang="en-US" sz="2000" i="1"/>
                              <m:t>𝑦𝑢</m:t>
                            </m:r>
                            <m:r>
                              <a:rPr lang="en-US" sz="2000" i="1"/>
                              <m:t>.</m:t>
                            </m:r>
                            <m:r>
                              <a:rPr lang="en-US" sz="2000" i="1"/>
                              <m:t>𝑞</m:t>
                            </m:r>
                            <m:r>
                              <a:rPr lang="en-US" sz="2000" i="1"/>
                              <m:t>.</m:t>
                            </m:r>
                          </m:sub>
                        </m:sSub>
                        <m:r>
                          <a:rPr lang="en-US" sz="2000" i="1"/>
                          <m:t>+</m:t>
                        </m:r>
                        <m:sSub>
                          <m:sSubPr>
                            <m:ctrlPr>
                              <a:rPr lang="ru-RU" sz="2000" i="1"/>
                            </m:ctrlPr>
                          </m:sSubPr>
                          <m:e>
                            <m:r>
                              <a:rPr lang="en-US" sz="2000" i="1"/>
                              <m:t>𝑡</m:t>
                            </m:r>
                          </m:e>
                          <m:sub>
                            <m:r>
                              <a:rPr lang="en-US" sz="2000" i="1"/>
                              <m:t>𝑜</m:t>
                            </m:r>
                            <m:r>
                              <a:rPr lang="en-US" sz="2000" i="1"/>
                              <m:t>−</m:t>
                            </m:r>
                            <m:r>
                              <a:rPr lang="en-US" sz="2000" i="1"/>
                              <m:t>𝑡</m:t>
                            </m:r>
                            <m:r>
                              <a:rPr lang="en-US" sz="2000" i="1"/>
                              <m:t>𝛽</m:t>
                            </m:r>
                            <m:sSub>
                              <m:sSubPr>
                                <m:ctrlPr>
                                  <a:rPr lang="ru-RU" sz="2000" i="1"/>
                                </m:ctrlPr>
                              </m:sSubPr>
                              <m:e>
                                <m:r>
                                  <a:rPr lang="en-US" sz="2000" i="1"/>
                                  <m:t>𝑉</m:t>
                                </m:r>
                              </m:e>
                              <m:sub>
                                <m:r>
                                  <a:rPr lang="en-US" sz="2000" i="1"/>
                                  <m:t>𝑡</m:t>
                                </m:r>
                              </m:sub>
                            </m:sSub>
                            <m:sSub>
                              <m:sSubPr>
                                <m:ctrlPr>
                                  <a:rPr lang="ru-RU" sz="2000" i="1"/>
                                </m:ctrlPr>
                              </m:sSubPr>
                              <m:e>
                                <m:r>
                                  <a:rPr lang="en-US" sz="2000" i="1"/>
                                  <m:t>𝑙</m:t>
                                </m:r>
                              </m:e>
                              <m:sub>
                                <m:r>
                                  <a:rPr lang="en-US" sz="2000" i="1"/>
                                  <m:t>𝑦𝑢</m:t>
                                </m:r>
                                <m:r>
                                  <a:rPr lang="en-US" sz="2000" i="1"/>
                                  <m:t>.</m:t>
                                </m:r>
                                <m:r>
                                  <a:rPr lang="en-US" sz="2000" i="1"/>
                                  <m:t>𝑞</m:t>
                                </m:r>
                                <m:r>
                                  <a:rPr lang="en-US" sz="2000" i="1"/>
                                  <m:t>.</m:t>
                                </m:r>
                              </m:sub>
                            </m:sSub>
                          </m:sub>
                        </m:sSub>
                      </m:den>
                    </m:f>
                    <m:r>
                      <a:rPr lang="en-US" sz="2000" i="1"/>
                      <m:t>=</m:t>
                    </m:r>
                    <m:f>
                      <m:fPr>
                        <m:ctrlPr>
                          <a:rPr lang="ru-RU" sz="2000" i="1"/>
                        </m:ctrlPr>
                      </m:fPr>
                      <m:num>
                        <m:r>
                          <a:rPr lang="en-US" sz="2000" i="1"/>
                          <m:t>7.5∙1.0∙0.5∙20</m:t>
                        </m:r>
                      </m:num>
                      <m:den>
                        <m:r>
                          <a:rPr lang="en-US" sz="2000" i="1"/>
                          <m:t>5+0.5∙20∙0.27</m:t>
                        </m:r>
                      </m:den>
                    </m:f>
                  </m:oMath>
                </a14:m>
                <a:r>
                  <a:rPr lang="en-US" sz="2000" dirty="0"/>
                  <a:t> = 9.74 t/</a:t>
                </a:r>
                <a:r>
                  <a:rPr lang="en-US" sz="2000" dirty="0" err="1"/>
                  <a:t>soat</a:t>
                </a:r>
                <a:endParaRPr lang="ru-RU" sz="2000" dirty="0"/>
              </a:p>
              <a:p>
                <a:r>
                  <a:rPr lang="en-US" sz="2000" dirty="0"/>
                  <a:t>Yuk </a:t>
                </a:r>
                <a:r>
                  <a:rPr lang="en-US" sz="2000" dirty="0" err="1"/>
                  <a:t>oboroti</a:t>
                </a:r>
                <a:r>
                  <a:rPr lang="en-US" sz="2000" dirty="0"/>
                  <a:t> </a:t>
                </a:r>
                <a:r>
                  <a:rPr lang="en-US" sz="2000" dirty="0" err="1"/>
                  <a:t>esa</a:t>
                </a:r>
                <a:endParaRPr lang="ru-RU" sz="2000" dirty="0"/>
              </a:p>
              <a:p>
                <a:r>
                  <a:rPr lang="en-US" sz="2000" dirty="0" err="1"/>
                  <a:t>W</a:t>
                </a:r>
                <a:r>
                  <a:rPr lang="en-US" sz="2000" baseline="-25000" dirty="0" err="1"/>
                  <a:t>p</a:t>
                </a:r>
                <a:r>
                  <a:rPr lang="en-US" sz="2000" dirty="0"/>
                  <a:t> = W</a:t>
                </a:r>
                <a:r>
                  <a:rPr lang="en-US" sz="2000" baseline="-25000" dirty="0"/>
                  <a:t>Q</a:t>
                </a:r>
                <a:r>
                  <a:rPr lang="en-US" sz="2000" dirty="0"/>
                  <a:t> </a:t>
                </a:r>
                <a:r>
                  <a:rPr lang="en-US" sz="2000" dirty="0" err="1"/>
                  <a:t>l</a:t>
                </a:r>
                <a:r>
                  <a:rPr lang="en-US" sz="2000" baseline="-25000" dirty="0" err="1"/>
                  <a:t>yu.q</a:t>
                </a:r>
                <a:r>
                  <a:rPr lang="en-US" sz="2000" baseline="-25000" dirty="0"/>
                  <a:t>.</a:t>
                </a:r>
                <a:r>
                  <a:rPr lang="en-US" sz="2000" dirty="0"/>
                  <a:t>= 9.74   5=48.7 </a:t>
                </a:r>
                <a:r>
                  <a:rPr lang="en-US" sz="2000" dirty="0" err="1"/>
                  <a:t>tkm</a:t>
                </a:r>
                <a:r>
                  <a:rPr lang="en-US" sz="2000" dirty="0"/>
                  <a:t>/</a:t>
                </a:r>
                <a:r>
                  <a:rPr lang="en-US" sz="2000" dirty="0" err="1"/>
                  <a:t>soat</a:t>
                </a:r>
                <a:endParaRPr lang="ru-RU" sz="2000" dirty="0"/>
              </a:p>
              <a:p>
                <a:r>
                  <a:rPr lang="en-US" sz="2000" dirty="0"/>
                  <a:t>Agar </a:t>
                </a:r>
                <a:r>
                  <a:rPr lang="en-US" sz="2000" dirty="0" err="1"/>
                  <a:t>ayni</a:t>
                </a:r>
                <a:r>
                  <a:rPr lang="en-US" sz="2000" dirty="0"/>
                  <a:t> </a:t>
                </a:r>
                <a:r>
                  <a:rPr lang="en-US" sz="2000" dirty="0" err="1"/>
                  <a:t>tashishdagi</a:t>
                </a:r>
                <a:r>
                  <a:rPr lang="en-US" sz="2000" dirty="0"/>
                  <a:t> </a:t>
                </a:r>
                <a:r>
                  <a:rPr lang="en-US" sz="2000" dirty="0" err="1"/>
                  <a:t>yukli</a:t>
                </a:r>
                <a:r>
                  <a:rPr lang="en-US" sz="2000" dirty="0"/>
                  <a:t> </a:t>
                </a:r>
                <a:r>
                  <a:rPr lang="en-US" sz="2000" dirty="0" err="1"/>
                  <a:t>qatnov</a:t>
                </a:r>
                <a:r>
                  <a:rPr lang="en-US" sz="2000" dirty="0"/>
                  <a:t> </a:t>
                </a:r>
                <a:r>
                  <a:rPr lang="en-US" sz="2000" dirty="0" err="1"/>
                  <a:t>masofasi</a:t>
                </a:r>
                <a:r>
                  <a:rPr lang="en-US" sz="2000" dirty="0"/>
                  <a:t> (</a:t>
                </a:r>
                <a:r>
                  <a:rPr lang="en-US" sz="2000" dirty="0" err="1"/>
                  <a:t>l</a:t>
                </a:r>
                <a:r>
                  <a:rPr lang="en-US" sz="2000" baseline="-25000" dirty="0" err="1"/>
                  <a:t>yuk</a:t>
                </a:r>
                <a:r>
                  <a:rPr lang="en-US" sz="2000" dirty="0"/>
                  <a:t>) 2.5 </a:t>
                </a:r>
                <a:r>
                  <a:rPr lang="en-US" sz="2000" dirty="0" err="1"/>
                  <a:t>gacha</a:t>
                </a:r>
                <a:r>
                  <a:rPr lang="en-US" sz="2000" dirty="0"/>
                  <a:t> </a:t>
                </a:r>
                <a:r>
                  <a:rPr lang="en-US" sz="2000" dirty="0" err="1"/>
                  <a:t>qisqarsa</a:t>
                </a:r>
                <a:r>
                  <a:rPr lang="en-US" sz="2000" dirty="0"/>
                  <a:t>, </a:t>
                </a:r>
                <a:r>
                  <a:rPr lang="en-US" sz="2000" dirty="0" err="1"/>
                  <a:t>uning</a:t>
                </a:r>
                <a:r>
                  <a:rPr lang="en-US" sz="2000" dirty="0"/>
                  <a:t> </a:t>
                </a:r>
                <a:r>
                  <a:rPr lang="en-US" sz="2000" dirty="0" err="1"/>
                  <a:t>bir</a:t>
                </a:r>
                <a:r>
                  <a:rPr lang="en-US" sz="2000" dirty="0"/>
                  <a:t> </a:t>
                </a:r>
                <a:r>
                  <a:rPr lang="en-US" sz="2000" dirty="0" err="1"/>
                  <a:t>soatlik</a:t>
                </a:r>
                <a:r>
                  <a:rPr lang="en-US" sz="2000" dirty="0"/>
                  <a:t> </a:t>
                </a:r>
                <a:r>
                  <a:rPr lang="en-US" sz="2000" dirty="0" err="1"/>
                  <a:t>ish</a:t>
                </a:r>
                <a:r>
                  <a:rPr lang="en-US" sz="2000" dirty="0"/>
                  <a:t> </a:t>
                </a:r>
                <a:r>
                  <a:rPr lang="en-US" sz="2000" dirty="0" err="1"/>
                  <a:t>unumi</a:t>
                </a:r>
                <a:r>
                  <a:rPr lang="en-US" sz="2000" dirty="0"/>
                  <a:t> </a:t>
                </a:r>
                <a:r>
                  <a:rPr lang="en-US" sz="2000" dirty="0" err="1"/>
                  <a:t>quyidagiga</a:t>
                </a:r>
                <a:r>
                  <a:rPr lang="en-US" sz="2000" dirty="0"/>
                  <a:t> </a:t>
                </a:r>
                <a:r>
                  <a:rPr lang="en-US" sz="2000" dirty="0" err="1"/>
                  <a:t>teng</a:t>
                </a:r>
                <a:r>
                  <a:rPr lang="en-US" sz="2000" dirty="0"/>
                  <a:t> </a:t>
                </a:r>
                <a:r>
                  <a:rPr lang="en-US" sz="2000" dirty="0" err="1"/>
                  <a:t>bo‘ladi</a:t>
                </a:r>
                <a:r>
                  <a:rPr lang="en-US" sz="2000" dirty="0"/>
                  <a:t>:</a:t>
                </a:r>
                <a:endParaRPr lang="ru-RU" sz="2000" dirty="0"/>
              </a:p>
              <a:p>
                <a:r>
                  <a:rPr lang="en-US" sz="2000" dirty="0" err="1"/>
                  <a:t>tonnada</a:t>
                </a:r>
                <a:endParaRPr lang="ru-RU" sz="2000" dirty="0"/>
              </a:p>
              <a:p>
                <a:r>
                  <a:rPr lang="en-US" sz="2000" dirty="0"/>
                  <a:t>W</a:t>
                </a:r>
                <a:r>
                  <a:rPr lang="en-US" sz="2000" baseline="-25000" dirty="0"/>
                  <a:t>Q</a:t>
                </a:r>
                <a14:m>
                  <m:oMath xmlns:m="http://schemas.openxmlformats.org/officeDocument/2006/math">
                    <m:r>
                      <a:rPr lang="en-US" sz="2000" i="1"/>
                      <m:t> =</m:t>
                    </m:r>
                    <m:f>
                      <m:fPr>
                        <m:ctrlPr>
                          <a:rPr lang="ru-RU" sz="2000" i="1"/>
                        </m:ctrlPr>
                      </m:fPr>
                      <m:num>
                        <m:r>
                          <a:rPr lang="en-US" sz="2000" i="1"/>
                          <m:t>7.5∙1.0∙0.5∙20</m:t>
                        </m:r>
                      </m:num>
                      <m:den>
                        <m:r>
                          <a:rPr lang="en-US" sz="2000" i="1"/>
                          <m:t>2.5+0.5∙20∙0.27</m:t>
                        </m:r>
                      </m:den>
                    </m:f>
                    <m:r>
                      <a:rPr lang="en-US" sz="2000" i="1"/>
                      <m:t>=14.4 </m:t>
                    </m:r>
                  </m:oMath>
                </a14:m>
                <a:r>
                  <a:rPr lang="en-US" sz="2000" dirty="0"/>
                  <a:t>t/</a:t>
                </a:r>
                <a:r>
                  <a:rPr lang="en-US" sz="2000" dirty="0" err="1"/>
                  <a:t>soat</a:t>
                </a:r>
                <a:r>
                  <a:rPr lang="en-US" sz="2000" dirty="0"/>
                  <a:t>,</a:t>
                </a:r>
                <a:endParaRPr lang="ru-RU" sz="2000" dirty="0"/>
              </a:p>
              <a:p>
                <a:r>
                  <a:rPr lang="en-US" sz="2000" dirty="0" err="1"/>
                  <a:t>tonna</a:t>
                </a:r>
                <a:r>
                  <a:rPr lang="en-US" sz="2000" dirty="0"/>
                  <a:t> </a:t>
                </a:r>
                <a:r>
                  <a:rPr lang="en-US" sz="2000" dirty="0" err="1"/>
                  <a:t>kilometrda</a:t>
                </a:r>
                <a:endParaRPr lang="ru-RU" sz="2000" dirty="0"/>
              </a:p>
              <a:p>
                <a:r>
                  <a:rPr lang="en-US" sz="2000" dirty="0" err="1"/>
                  <a:t>W</a:t>
                </a:r>
                <a:r>
                  <a:rPr lang="en-US" sz="2000" baseline="-25000" dirty="0" err="1"/>
                  <a:t>p</a:t>
                </a:r>
                <a:r>
                  <a:rPr lang="en-US" sz="2000" dirty="0"/>
                  <a:t> = W</a:t>
                </a:r>
                <a:r>
                  <a:rPr lang="en-US" sz="2000" baseline="-25000" dirty="0"/>
                  <a:t>Q</a:t>
                </a:r>
                <a:r>
                  <a:rPr lang="en-US" sz="2000" dirty="0"/>
                  <a:t> </a:t>
                </a:r>
                <a:r>
                  <a:rPr lang="en-US" sz="2000" dirty="0" err="1"/>
                  <a:t>l</a:t>
                </a:r>
                <a:r>
                  <a:rPr lang="en-US" sz="2000" baseline="-25000" dirty="0" err="1"/>
                  <a:t>yu.q</a:t>
                </a:r>
                <a:r>
                  <a:rPr lang="en-US" sz="2000" baseline="-25000" dirty="0"/>
                  <a:t>.</a:t>
                </a:r>
                <a:r>
                  <a:rPr lang="en-US" sz="2000" dirty="0"/>
                  <a:t>= 14.4   2.5=36 </a:t>
                </a:r>
                <a:r>
                  <a:rPr lang="en-US" sz="2000" dirty="0" err="1"/>
                  <a:t>tkm</a:t>
                </a:r>
                <a:r>
                  <a:rPr lang="en-US" sz="2000" dirty="0"/>
                  <a:t>/</a:t>
                </a:r>
                <a:r>
                  <a:rPr lang="en-US" sz="2000" dirty="0" err="1"/>
                  <a:t>soat</a:t>
                </a:r>
                <a:r>
                  <a:rPr lang="en-US" sz="2000" dirty="0"/>
                  <a:t>,</a:t>
                </a:r>
                <a:endParaRPr lang="ru-RU" sz="2000" dirty="0"/>
              </a:p>
              <a:p>
                <a:r>
                  <a:rPr lang="en-US" sz="2000" dirty="0" err="1"/>
                  <a:t>Yukli</a:t>
                </a:r>
                <a:r>
                  <a:rPr lang="en-US" sz="2000" dirty="0"/>
                  <a:t> </a:t>
                </a:r>
                <a:r>
                  <a:rPr lang="en-US" sz="2000" dirty="0" err="1"/>
                  <a:t>qatnov</a:t>
                </a:r>
                <a:r>
                  <a:rPr lang="en-US" sz="2000" dirty="0"/>
                  <a:t> </a:t>
                </a:r>
                <a:r>
                  <a:rPr lang="en-US" sz="2000" dirty="0" err="1"/>
                  <a:t>masofasining</a:t>
                </a:r>
                <a:r>
                  <a:rPr lang="en-US" sz="2000" dirty="0"/>
                  <a:t> 5 km </a:t>
                </a:r>
                <a:r>
                  <a:rPr lang="en-US" sz="2000" dirty="0" err="1"/>
                  <a:t>dan</a:t>
                </a:r>
                <a:r>
                  <a:rPr lang="en-US" sz="2000" dirty="0"/>
                  <a:t> 2,5 km </a:t>
                </a:r>
                <a:r>
                  <a:rPr lang="en-US" sz="2000" dirty="0" err="1"/>
                  <a:t>gacha</a:t>
                </a:r>
                <a:r>
                  <a:rPr lang="en-US" sz="2000" dirty="0"/>
                  <a:t> </a:t>
                </a:r>
                <a:r>
                  <a:rPr lang="en-US" sz="2000" dirty="0" err="1"/>
                  <a:t>kamayishi</a:t>
                </a:r>
                <a:r>
                  <a:rPr lang="en-US" sz="2000" dirty="0"/>
                  <a:t>, </a:t>
                </a:r>
                <a:r>
                  <a:rPr lang="en-US" sz="2000" dirty="0" err="1"/>
                  <a:t>ya’ni</a:t>
                </a:r>
                <a:r>
                  <a:rPr lang="en-US" sz="2000" dirty="0"/>
                  <a:t> </a:t>
                </a:r>
                <a:r>
                  <a:rPr lang="en-US" sz="2000" dirty="0" err="1"/>
                  <a:t>uning</a:t>
                </a:r>
                <a:r>
                  <a:rPr lang="en-US" sz="2000" dirty="0"/>
                  <a:t> </a:t>
                </a:r>
                <a:r>
                  <a:rPr lang="en-US" sz="2000" dirty="0" err="1"/>
                  <a:t>ikki</a:t>
                </a:r>
                <a:r>
                  <a:rPr lang="en-US" sz="2000" dirty="0"/>
                  <a:t> </a:t>
                </a:r>
                <a:r>
                  <a:rPr lang="en-US" sz="2000" dirty="0" err="1"/>
                  <a:t>martagacha</a:t>
                </a:r>
                <a:r>
                  <a:rPr lang="en-US" sz="2000" dirty="0"/>
                  <a:t> </a:t>
                </a:r>
                <a:r>
                  <a:rPr lang="en-US" sz="2000" dirty="0" err="1"/>
                  <a:t>qisqarishi</a:t>
                </a:r>
                <a:r>
                  <a:rPr lang="en-US" sz="2000" dirty="0"/>
                  <a:t> </a:t>
                </a:r>
                <a:r>
                  <a:rPr lang="en-US" sz="2000" dirty="0" err="1"/>
                  <a:t>avtomobilning</a:t>
                </a:r>
                <a:r>
                  <a:rPr lang="en-US" sz="2000" dirty="0"/>
                  <a:t> </a:t>
                </a:r>
                <a:r>
                  <a:rPr lang="en-US" sz="2000" dirty="0" err="1"/>
                  <a:t>tonnadagi</a:t>
                </a:r>
                <a:r>
                  <a:rPr lang="en-US" sz="2000" dirty="0"/>
                  <a:t> </a:t>
                </a:r>
                <a:r>
                  <a:rPr lang="en-US" sz="2000" dirty="0" err="1"/>
                  <a:t>ish</a:t>
                </a:r>
                <a:r>
                  <a:rPr lang="en-US" sz="2000" dirty="0"/>
                  <a:t> </a:t>
                </a:r>
                <a:r>
                  <a:rPr lang="en-US" sz="2000" dirty="0" err="1"/>
                  <a:t>unumini</a:t>
                </a:r>
                <a:r>
                  <a:rPr lang="en-US" sz="2000" dirty="0"/>
                  <a:t> 48 </a:t>
                </a:r>
                <a:r>
                  <a:rPr lang="en-US" sz="2000" dirty="0" err="1"/>
                  <a:t>foizga</a:t>
                </a:r>
                <a:r>
                  <a:rPr lang="en-US" sz="2000" dirty="0"/>
                  <a:t> </a:t>
                </a:r>
                <a:r>
                  <a:rPr lang="en-US" sz="2000" dirty="0" err="1"/>
                  <a:t>va</a:t>
                </a:r>
                <a:r>
                  <a:rPr lang="en-US" sz="2000" dirty="0"/>
                  <a:t> </a:t>
                </a:r>
                <a:r>
                  <a:rPr lang="en-US" sz="2000" dirty="0" err="1"/>
                  <a:t>tonna-kilometrdagi</a:t>
                </a:r>
                <a:r>
                  <a:rPr lang="en-US" sz="2000" dirty="0"/>
                  <a:t> </a:t>
                </a:r>
                <a:r>
                  <a:rPr lang="en-US" sz="2000" dirty="0" err="1"/>
                  <a:t>ish</a:t>
                </a:r>
                <a:r>
                  <a:rPr lang="en-US" sz="2000" dirty="0"/>
                  <a:t> </a:t>
                </a:r>
                <a:r>
                  <a:rPr lang="en-US" sz="2000" dirty="0" err="1"/>
                  <a:t>unumini</a:t>
                </a:r>
                <a:r>
                  <a:rPr lang="en-US" sz="2000" dirty="0"/>
                  <a:t> </a:t>
                </a:r>
                <a:r>
                  <a:rPr lang="en-US" sz="2000" dirty="0" err="1"/>
                  <a:t>esa</a:t>
                </a:r>
                <a:r>
                  <a:rPr lang="en-US" sz="2000" dirty="0"/>
                  <a:t> 35 </a:t>
                </a:r>
                <a:r>
                  <a:rPr lang="en-US" sz="2000" dirty="0" err="1"/>
                  <a:t>foizga</a:t>
                </a:r>
                <a:r>
                  <a:rPr lang="en-US" sz="2000" dirty="0"/>
                  <a:t> </a:t>
                </a:r>
                <a:r>
                  <a:rPr lang="en-US" sz="2000" dirty="0" err="1"/>
                  <a:t>oshirdi</a:t>
                </a:r>
                <a:r>
                  <a:rPr lang="en-US" sz="2000" dirty="0"/>
                  <a:t>.</a:t>
                </a:r>
                <a:endParaRPr lang="ru-RU" sz="2000" dirty="0"/>
              </a:p>
            </p:txBody>
          </p:sp>
        </mc:Choice>
        <mc:Fallback>
          <p:sp>
            <p:nvSpPr>
              <p:cNvPr id="2" name="Прямоугольник 1"/>
              <p:cNvSpPr>
                <a:spLocks noRot="1" noChangeAspect="1" noMove="1" noResize="1" noEditPoints="1" noAdjustHandles="1" noChangeArrowheads="1" noChangeShapeType="1" noTextEdit="1"/>
              </p:cNvSpPr>
              <p:nvPr/>
            </p:nvSpPr>
            <p:spPr>
              <a:xfrm>
                <a:off x="5023450" y="546164"/>
                <a:ext cx="6665342" cy="4805162"/>
              </a:xfrm>
              <a:prstGeom prst="rect">
                <a:avLst/>
              </a:prstGeom>
              <a:blipFill rotWithShape="1">
                <a:blip r:embed="rId3"/>
                <a:stretch>
                  <a:fillRect l="-915" r="-274" b="-1269"/>
                </a:stretch>
              </a:blipFill>
            </p:spPr>
            <p:txBody>
              <a:bodyPr/>
              <a:lstStyle/>
              <a:p>
                <a:r>
                  <a:rPr lang="ru-RU">
                    <a:noFill/>
                  </a:rPr>
                  <a:t> </a:t>
                </a:r>
              </a:p>
            </p:txBody>
          </p:sp>
        </mc:Fallback>
      </mc:AlternateContent>
    </p:spTree>
    <p:extLst>
      <p:ext uri="{BB962C8B-B14F-4D97-AF65-F5344CB8AC3E}">
        <p14:creationId xmlns:p14="http://schemas.microsoft.com/office/powerpoint/2010/main" val="38250039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7" name="Rectangle 2"/>
          <p:cNvSpPr>
            <a:spLocks noChangeArrowheads="1"/>
          </p:cNvSpPr>
          <p:nvPr/>
        </p:nvSpPr>
        <p:spPr bwMode="auto">
          <a:xfrm>
            <a:off x="790112" y="992639"/>
            <a:ext cx="10910657"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ru-RU"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2-misol. </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Nominal yuk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ko‘taruvchanligi</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8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tonnali</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universal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bortli</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MAZ-500A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avtomobili</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8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tonnali</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GKB-8350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tirkamasi</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bilan</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180 km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masofaga</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quyidagi</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ko‘rsatkichlar</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β</a:t>
            </a:r>
            <a:r>
              <a:rPr kumimoji="0" lang="en-US" altLang="ru-RU"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m</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=1,0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ikki</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tomonlama</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yuklangan</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γ</a:t>
            </a:r>
            <a:r>
              <a:rPr kumimoji="0" lang="en-US" altLang="ru-RU" sz="2400" b="0" i="0" u="none" strike="noStrike" cap="none" normalizeH="0" baseline="-30000" dirty="0" err="1" smtClean="0">
                <a:ln>
                  <a:noFill/>
                </a:ln>
                <a:solidFill>
                  <a:schemeClr val="tx1"/>
                </a:solidFill>
                <a:effectLst/>
                <a:latin typeface="Arial" pitchFamily="34" charset="0"/>
                <a:ea typeface="Times New Roman" pitchFamily="18" charset="0"/>
                <a:cs typeface="Arial" pitchFamily="34" charset="0"/>
              </a:rPr>
              <a:t>d</a:t>
            </a:r>
            <a:r>
              <a:rPr kumimoji="0" lang="en-US" altLang="ru-RU"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1.0; V</a:t>
            </a:r>
            <a:r>
              <a:rPr kumimoji="0" lang="en-US" altLang="ru-RU"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T</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=40 km/</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soat</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t>
            </a:r>
            <a:r>
              <a:rPr kumimoji="0" lang="en-US" altLang="ru-RU" sz="2400" b="0" i="0" u="none" strike="noStrike" cap="none" normalizeH="0" baseline="-30000" dirty="0" err="1" smtClean="0">
                <a:ln>
                  <a:noFill/>
                </a:ln>
                <a:solidFill>
                  <a:schemeClr val="tx1"/>
                </a:solidFill>
                <a:effectLst/>
                <a:latin typeface="Arial" pitchFamily="34" charset="0"/>
                <a:ea typeface="Times New Roman" pitchFamily="18" charset="0"/>
                <a:cs typeface="Arial" pitchFamily="34" charset="0"/>
              </a:rPr>
              <a:t>O</a:t>
            </a:r>
            <a:r>
              <a:rPr kumimoji="0" lang="en-US" altLang="ru-RU"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-T</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=l,0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soat</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bilan</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ishlaganda</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uning</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unumi</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aniqlansin</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altLang="ru-RU"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ru-RU" sz="2400" b="0" i="1"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Yechimi</a:t>
            </a:r>
            <a:r>
              <a:rPr kumimoji="0" lang="en-US" altLang="ru-RU"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ru-RU" altLang="ru-RU"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W</a:t>
            </a:r>
            <a:r>
              <a:rPr kumimoji="0" lang="en-US" altLang="ru-RU" sz="2400" b="0" i="0" u="none" strike="noStrike" cap="none" normalizeH="0" baseline="-30000" dirty="0" err="1" smtClean="0">
                <a:ln>
                  <a:noFill/>
                </a:ln>
                <a:solidFill>
                  <a:schemeClr val="tx1"/>
                </a:solidFill>
                <a:effectLst/>
                <a:latin typeface="Arial" pitchFamily="34" charset="0"/>
                <a:ea typeface="Times New Roman" pitchFamily="18" charset="0"/>
                <a:cs typeface="Arial" pitchFamily="34" charset="0"/>
              </a:rPr>
              <a:t>p</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a:t>
            </a:r>
            <a:r>
              <a:rPr kumimoji="0" lang="en-US" altLang="ru-RU" sz="24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β</a:t>
            </a:r>
            <a:r>
              <a:rPr kumimoji="0" lang="en-US" altLang="ru-RU" sz="2400" b="0" i="1"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MVtqHγDlyu.q.lyu.q</a:t>
            </a:r>
            <a:r>
              <a:rPr kumimoji="0" lang="en-US" altLang="ru-RU" sz="24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.+β</a:t>
            </a:r>
            <a:r>
              <a:rPr kumimoji="0" lang="en-US" altLang="ru-RU" sz="2400" b="0" i="0"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Cambria Math" pitchFamily="18" charset="0"/>
                <a:ea typeface="Times New Roman" pitchFamily="18" charset="0"/>
                <a:cs typeface="Arial" pitchFamily="34" charset="0"/>
              </a:rPr>
              <a:t>V</a:t>
            </a:r>
            <a:r>
              <a:rPr kumimoji="0" lang="en-US" altLang="ru-RU" sz="2400" b="0" i="0" u="none" strike="noStrike" cap="none" normalizeH="0" baseline="-30000" dirty="0" err="1" smtClean="0">
                <a:ln>
                  <a:noFill/>
                </a:ln>
                <a:solidFill>
                  <a:schemeClr val="tx1"/>
                </a:solidFill>
                <a:effectLst/>
                <a:latin typeface="Cambria Math" pitchFamily="18" charset="0"/>
                <a:ea typeface="Times New Roman" pitchFamily="18" charset="0"/>
                <a:cs typeface="Arial" pitchFamily="34" charset="0"/>
              </a:rPr>
              <a:t>t</a:t>
            </a:r>
            <a:r>
              <a:rPr kumimoji="0" lang="en-US" altLang="ru-RU" sz="2400" b="0" i="1" u="none" strike="noStrike" cap="none" normalizeH="0" baseline="-30000" dirty="0" err="1" smtClean="0">
                <a:ln>
                  <a:noFill/>
                </a:ln>
                <a:solidFill>
                  <a:schemeClr val="tx1"/>
                </a:solidFill>
                <a:effectLst/>
                <a:latin typeface="Cambria Math" pitchFamily="18" charset="0"/>
                <a:ea typeface="Times New Roman" pitchFamily="18" charset="0"/>
                <a:cs typeface="Arial" pitchFamily="34" charset="0"/>
              </a:rPr>
              <a:t>to</a:t>
            </a:r>
            <a:r>
              <a:rPr kumimoji="0" lang="en-US" altLang="ru-RU" sz="2400" b="0" i="1" u="none" strike="noStrike" cap="none" normalizeH="0" baseline="-30000" dirty="0" smtClean="0">
                <a:ln>
                  <a:noFill/>
                </a:ln>
                <a:solidFill>
                  <a:schemeClr val="tx1"/>
                </a:solidFill>
                <a:effectLst/>
                <a:latin typeface="Cambria Math" pitchFamily="18" charset="0"/>
                <a:ea typeface="Times New Roman" pitchFamily="18" charset="0"/>
                <a:cs typeface="Arial" pitchFamily="34" charset="0"/>
              </a:rPr>
              <a:t>-t</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a:t>
            </a:r>
            <a:r>
              <a:rPr kumimoji="0" lang="en-US" altLang="ru-RU" sz="24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16∙1.0∙1.0∙40∙180180+1.0∙40∙1.0</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523.6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tkm</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soat</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altLang="ru-RU"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Agar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tashish</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masofasi</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200 km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gacha</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oshsa</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avtopoezdning</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tonna-kilometrdagi</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unumi</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altLang="ru-RU"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W</a:t>
            </a:r>
            <a:r>
              <a:rPr kumimoji="0" lang="en-US" altLang="ru-RU" sz="2400" b="0" i="0" u="none" strike="noStrike" cap="none" normalizeH="0" baseline="-30000" dirty="0" err="1" smtClean="0">
                <a:ln>
                  <a:noFill/>
                </a:ln>
                <a:solidFill>
                  <a:schemeClr val="tx1"/>
                </a:solidFill>
                <a:effectLst/>
                <a:latin typeface="Arial" pitchFamily="34" charset="0"/>
                <a:ea typeface="Times New Roman" pitchFamily="18" charset="0"/>
                <a:cs typeface="Arial" pitchFamily="34" charset="0"/>
              </a:rPr>
              <a:t>p</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a:t>
            </a:r>
            <a:r>
              <a:rPr kumimoji="0" lang="en-US" altLang="ru-RU" sz="2400" b="0" i="1" u="none" strike="noStrike" cap="none" normalizeH="0" baseline="0" dirty="0" smtClean="0">
                <a:ln>
                  <a:noFill/>
                </a:ln>
                <a:solidFill>
                  <a:schemeClr val="tx1"/>
                </a:solidFill>
                <a:effectLst/>
                <a:latin typeface="Cambria Math" pitchFamily="18" charset="0"/>
                <a:ea typeface="Times New Roman" pitchFamily="18" charset="0"/>
                <a:cs typeface="Arial" pitchFamily="34" charset="0"/>
              </a:rPr>
              <a:t>16∙1.0∙1.0∙40∙200200+1.0∙40∙1.0</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533.3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tkm</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soat</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altLang="ru-RU"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Demak</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tashish</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masofasi</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180 km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dan</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200 km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gacha</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yoki</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11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foizga</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oshsa</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avtopoezdning</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unumi</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523,6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dan</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533,3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tkm</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soat</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mikdorgacha</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ya’ni</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1,9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foizgagina</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oshar</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ekan</a:t>
            </a:r>
            <a:r>
              <a:rPr kumimoji="0" lang="en-US" alt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US" altLang="ru-RU" sz="32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86383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p:txBody>
          <a:bodyPr/>
          <a:lstStyle/>
          <a:p>
            <a:endParaRPr lang="ru-RU"/>
          </a:p>
        </p:txBody>
      </p:sp>
      <p:sp>
        <p:nvSpPr>
          <p:cNvPr id="4" name="Прямоугольник 3"/>
          <p:cNvSpPr/>
          <p:nvPr/>
        </p:nvSpPr>
        <p:spPr>
          <a:xfrm>
            <a:off x="710242" y="325268"/>
            <a:ext cx="11099320" cy="1200329"/>
          </a:xfrm>
          <a:prstGeom prst="rect">
            <a:avLst/>
          </a:prstGeom>
        </p:spPr>
        <p:txBody>
          <a:bodyPr wrap="square">
            <a:spAutoFit/>
          </a:bodyPr>
          <a:lstStyle/>
          <a:p>
            <a:r>
              <a:rPr lang="en-US" dirty="0" err="1"/>
              <a:t>Yuqoridagi</a:t>
            </a:r>
            <a:r>
              <a:rPr lang="en-US" dirty="0"/>
              <a:t> </a:t>
            </a:r>
            <a:r>
              <a:rPr lang="en-US" dirty="0" err="1"/>
              <a:t>misollar</a:t>
            </a:r>
            <a:r>
              <a:rPr lang="en-US" dirty="0"/>
              <a:t> </a:t>
            </a:r>
            <a:r>
              <a:rPr lang="en-US" dirty="0" err="1"/>
              <a:t>yechimidan</a:t>
            </a:r>
            <a:r>
              <a:rPr lang="en-US" dirty="0"/>
              <a:t> </a:t>
            </a:r>
            <a:r>
              <a:rPr lang="en-US" dirty="0" err="1"/>
              <a:t>ko‘rinib</a:t>
            </a:r>
            <a:r>
              <a:rPr lang="en-US" dirty="0"/>
              <a:t> </a:t>
            </a:r>
            <a:r>
              <a:rPr lang="en-US" dirty="0" err="1"/>
              <a:t>turibdiki</a:t>
            </a:r>
            <a:r>
              <a:rPr lang="en-US" dirty="0"/>
              <a:t>, </a:t>
            </a:r>
            <a:r>
              <a:rPr lang="en-US" dirty="0" err="1"/>
              <a:t>avtomobil</a:t>
            </a:r>
            <a:r>
              <a:rPr lang="en-US" dirty="0"/>
              <a:t> (</a:t>
            </a:r>
            <a:r>
              <a:rPr lang="en-US" dirty="0" err="1"/>
              <a:t>avtopoezd</a:t>
            </a:r>
            <a:r>
              <a:rPr lang="en-US" dirty="0"/>
              <a:t>) </a:t>
            </a:r>
            <a:r>
              <a:rPr lang="en-US" dirty="0" err="1"/>
              <a:t>qisqa</a:t>
            </a:r>
            <a:r>
              <a:rPr lang="en-US" dirty="0"/>
              <a:t> </a:t>
            </a:r>
            <a:r>
              <a:rPr lang="en-US" dirty="0" err="1"/>
              <a:t>masofada</a:t>
            </a:r>
            <a:r>
              <a:rPr lang="en-US" dirty="0"/>
              <a:t> </a:t>
            </a:r>
            <a:r>
              <a:rPr lang="en-US" dirty="0" err="1"/>
              <a:t>ishlatilganda</a:t>
            </a:r>
            <a:r>
              <a:rPr lang="en-US" dirty="0"/>
              <a:t>, </a:t>
            </a:r>
            <a:r>
              <a:rPr lang="en-US" dirty="0" err="1"/>
              <a:t>uning</a:t>
            </a:r>
            <a:r>
              <a:rPr lang="en-US" dirty="0"/>
              <a:t> yuk </a:t>
            </a:r>
            <a:r>
              <a:rPr lang="en-US" dirty="0" err="1"/>
              <a:t>tashish</a:t>
            </a:r>
            <a:r>
              <a:rPr lang="en-US" dirty="0"/>
              <a:t> </a:t>
            </a:r>
            <a:r>
              <a:rPr lang="en-US" dirty="0" err="1"/>
              <a:t>masofasining</a:t>
            </a:r>
            <a:r>
              <a:rPr lang="en-US" dirty="0"/>
              <a:t> </a:t>
            </a:r>
            <a:r>
              <a:rPr lang="en-US" dirty="0" err="1"/>
              <a:t>oz</a:t>
            </a:r>
            <a:r>
              <a:rPr lang="en-US" dirty="0"/>
              <a:t> </a:t>
            </a:r>
            <a:r>
              <a:rPr lang="en-US" dirty="0" err="1"/>
              <a:t>mikdorda</a:t>
            </a:r>
            <a:r>
              <a:rPr lang="en-US" dirty="0"/>
              <a:t> </a:t>
            </a:r>
            <a:r>
              <a:rPr lang="en-US" dirty="0" err="1"/>
              <a:t>o‘zgarishi</a:t>
            </a:r>
            <a:r>
              <a:rPr lang="en-US" dirty="0"/>
              <a:t> ham </a:t>
            </a:r>
            <a:r>
              <a:rPr lang="en-US" dirty="0" err="1"/>
              <a:t>uning</a:t>
            </a:r>
            <a:r>
              <a:rPr lang="en-US" dirty="0"/>
              <a:t> </a:t>
            </a:r>
            <a:r>
              <a:rPr lang="en-US" dirty="0" err="1"/>
              <a:t>ish</a:t>
            </a:r>
            <a:r>
              <a:rPr lang="en-US" dirty="0"/>
              <a:t> </a:t>
            </a:r>
            <a:r>
              <a:rPr lang="en-US" dirty="0" err="1"/>
              <a:t>unumi</a:t>
            </a:r>
            <a:r>
              <a:rPr lang="en-US" dirty="0"/>
              <a:t> </a:t>
            </a:r>
            <a:r>
              <a:rPr lang="en-US" dirty="0" err="1"/>
              <a:t>o‘zgarishiga</a:t>
            </a:r>
            <a:r>
              <a:rPr lang="en-US" dirty="0"/>
              <a:t> </a:t>
            </a:r>
            <a:r>
              <a:rPr lang="en-US" dirty="0" err="1"/>
              <a:t>katta</a:t>
            </a:r>
            <a:r>
              <a:rPr lang="en-US" dirty="0"/>
              <a:t> </a:t>
            </a:r>
            <a:r>
              <a:rPr lang="en-US" dirty="0" err="1"/>
              <a:t>ta’sir</a:t>
            </a:r>
            <a:r>
              <a:rPr lang="en-US" dirty="0"/>
              <a:t> </a:t>
            </a:r>
            <a:r>
              <a:rPr lang="en-US" dirty="0" err="1"/>
              <a:t>etar</a:t>
            </a:r>
            <a:r>
              <a:rPr lang="en-US" dirty="0"/>
              <a:t> </a:t>
            </a:r>
            <a:r>
              <a:rPr lang="en-US" dirty="0" err="1"/>
              <a:t>ekan</a:t>
            </a:r>
            <a:r>
              <a:rPr lang="en-US" dirty="0"/>
              <a:t>. Agar transport </a:t>
            </a:r>
            <a:r>
              <a:rPr lang="en-US" dirty="0" err="1"/>
              <a:t>vositasi</a:t>
            </a:r>
            <a:r>
              <a:rPr lang="en-US" dirty="0"/>
              <a:t> </a:t>
            </a:r>
            <a:r>
              <a:rPr lang="en-US" dirty="0" err="1"/>
              <a:t>uzoq</a:t>
            </a:r>
            <a:r>
              <a:rPr lang="en-US" dirty="0"/>
              <a:t> </a:t>
            </a:r>
            <a:r>
              <a:rPr lang="en-US" dirty="0" err="1"/>
              <a:t>masofada</a:t>
            </a:r>
            <a:r>
              <a:rPr lang="en-US" dirty="0"/>
              <a:t> </a:t>
            </a:r>
            <a:r>
              <a:rPr lang="en-US" dirty="0" err="1"/>
              <a:t>ishlasa</a:t>
            </a:r>
            <a:r>
              <a:rPr lang="en-US" dirty="0"/>
              <a:t>, </a:t>
            </a:r>
            <a:r>
              <a:rPr lang="en-US" dirty="0" err="1"/>
              <a:t>tashish</a:t>
            </a:r>
            <a:r>
              <a:rPr lang="en-US" dirty="0"/>
              <a:t> </a:t>
            </a:r>
            <a:r>
              <a:rPr lang="en-US" dirty="0" err="1"/>
              <a:t>masofasining</a:t>
            </a:r>
            <a:r>
              <a:rPr lang="en-US" dirty="0"/>
              <a:t> </a:t>
            </a:r>
            <a:r>
              <a:rPr lang="en-US" dirty="0" err="1"/>
              <a:t>o‘zgarishi</a:t>
            </a:r>
            <a:r>
              <a:rPr lang="en-US" dirty="0"/>
              <a:t>, </a:t>
            </a:r>
            <a:r>
              <a:rPr lang="en-US" dirty="0" err="1"/>
              <a:t>uning</a:t>
            </a:r>
            <a:r>
              <a:rPr lang="en-US" dirty="0"/>
              <a:t> </a:t>
            </a:r>
            <a:r>
              <a:rPr lang="en-US" dirty="0" err="1"/>
              <a:t>ish</a:t>
            </a:r>
            <a:r>
              <a:rPr lang="en-US" dirty="0"/>
              <a:t> </a:t>
            </a:r>
            <a:r>
              <a:rPr lang="en-US" dirty="0" err="1"/>
              <a:t>unumi</a:t>
            </a:r>
            <a:r>
              <a:rPr lang="en-US" dirty="0"/>
              <a:t> </a:t>
            </a:r>
            <a:r>
              <a:rPr lang="en-US" dirty="0" err="1"/>
              <a:t>o‘zgarishiga</a:t>
            </a:r>
            <a:r>
              <a:rPr lang="en-US" dirty="0"/>
              <a:t> </a:t>
            </a:r>
            <a:r>
              <a:rPr lang="en-US" dirty="0" err="1"/>
              <a:t>kam</a:t>
            </a:r>
            <a:r>
              <a:rPr lang="en-US" dirty="0"/>
              <a:t> </a:t>
            </a:r>
            <a:r>
              <a:rPr lang="en-US" dirty="0" err="1"/>
              <a:t>ta’sir</a:t>
            </a:r>
            <a:r>
              <a:rPr lang="en-US" dirty="0"/>
              <a:t> </a:t>
            </a:r>
            <a:r>
              <a:rPr lang="en-US" dirty="0" err="1"/>
              <a:t>etar</a:t>
            </a:r>
            <a:r>
              <a:rPr lang="en-US" dirty="0"/>
              <a:t> </a:t>
            </a:r>
            <a:r>
              <a:rPr lang="en-US" dirty="0" err="1"/>
              <a:t>ekan</a:t>
            </a:r>
            <a:r>
              <a:rPr lang="en-US" dirty="0"/>
              <a:t> (4-rasm).</a:t>
            </a:r>
            <a:endParaRPr lang="ru-RU" dirty="0"/>
          </a:p>
        </p:txBody>
      </p:sp>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1029209" y="2016322"/>
            <a:ext cx="4560708" cy="2659195"/>
          </a:xfrm>
          <a:prstGeom prst="rect">
            <a:avLst/>
          </a:prstGeom>
          <a:noFill/>
          <a:ln>
            <a:noFill/>
          </a:ln>
        </p:spPr>
      </p:pic>
      <p:pic>
        <p:nvPicPr>
          <p:cNvPr id="6" name="Рисунок 5"/>
          <p:cNvPicPr/>
          <p:nvPr/>
        </p:nvPicPr>
        <p:blipFill>
          <a:blip r:embed="rId3">
            <a:extLst>
              <a:ext uri="{28A0092B-C50C-407E-A947-70E740481C1C}">
                <a14:useLocalDpi xmlns:a14="http://schemas.microsoft.com/office/drawing/2010/main" val="0"/>
              </a:ext>
            </a:extLst>
          </a:blip>
          <a:srcRect/>
          <a:stretch>
            <a:fillRect/>
          </a:stretch>
        </p:blipFill>
        <p:spPr bwMode="auto">
          <a:xfrm>
            <a:off x="6440744" y="2016322"/>
            <a:ext cx="4661451" cy="2659195"/>
          </a:xfrm>
          <a:prstGeom prst="rect">
            <a:avLst/>
          </a:prstGeom>
          <a:noFill/>
          <a:ln>
            <a:noFill/>
          </a:ln>
        </p:spPr>
      </p:pic>
      <p:sp>
        <p:nvSpPr>
          <p:cNvPr id="7" name="Прямоугольник 6"/>
          <p:cNvSpPr/>
          <p:nvPr/>
        </p:nvSpPr>
        <p:spPr>
          <a:xfrm>
            <a:off x="7117880" y="5132718"/>
            <a:ext cx="3581430" cy="646331"/>
          </a:xfrm>
          <a:prstGeom prst="rect">
            <a:avLst/>
          </a:prstGeom>
        </p:spPr>
        <p:txBody>
          <a:bodyPr wrap="none">
            <a:spAutoFit/>
          </a:bodyPr>
          <a:lstStyle/>
          <a:p>
            <a:pPr algn="ctr"/>
            <a:r>
              <a:rPr lang="en-US" b="1" dirty="0"/>
              <a:t>5-rasm.Texnik </a:t>
            </a:r>
            <a:r>
              <a:rPr lang="en-US" b="1" dirty="0" err="1"/>
              <a:t>tezlikning</a:t>
            </a:r>
            <a:r>
              <a:rPr lang="en-US" b="1" dirty="0"/>
              <a:t> </a:t>
            </a:r>
            <a:r>
              <a:rPr lang="en-US" b="1" dirty="0" err="1"/>
              <a:t>ish</a:t>
            </a:r>
            <a:r>
              <a:rPr lang="en-US" b="1" dirty="0"/>
              <a:t>      </a:t>
            </a:r>
            <a:r>
              <a:rPr lang="en-US" b="1" dirty="0" smtClean="0"/>
              <a:t/>
            </a:r>
            <a:br>
              <a:rPr lang="en-US" b="1" dirty="0" smtClean="0"/>
            </a:br>
            <a:r>
              <a:rPr lang="en-US" b="1" dirty="0" err="1" smtClean="0"/>
              <a:t>unumiga</a:t>
            </a:r>
            <a:r>
              <a:rPr lang="en-US" b="1" dirty="0" smtClean="0"/>
              <a:t> </a:t>
            </a:r>
            <a:r>
              <a:rPr lang="en-US" b="1" dirty="0" err="1"/>
              <a:t>bog‘liqligi</a:t>
            </a:r>
            <a:r>
              <a:rPr lang="en-US" b="1" dirty="0"/>
              <a:t>.</a:t>
            </a:r>
            <a:endParaRPr lang="ru-RU" dirty="0"/>
          </a:p>
        </p:txBody>
      </p:sp>
      <p:sp>
        <p:nvSpPr>
          <p:cNvPr id="8" name="Прямоугольник 7"/>
          <p:cNvSpPr/>
          <p:nvPr/>
        </p:nvSpPr>
        <p:spPr>
          <a:xfrm>
            <a:off x="1103288" y="5521707"/>
            <a:ext cx="4602542" cy="369332"/>
          </a:xfrm>
          <a:prstGeom prst="rect">
            <a:avLst/>
          </a:prstGeom>
        </p:spPr>
        <p:txBody>
          <a:bodyPr wrap="none">
            <a:spAutoFit/>
          </a:bodyPr>
          <a:lstStyle/>
          <a:p>
            <a:r>
              <a:rPr lang="en-US" b="1" dirty="0"/>
              <a:t>4-rasm. </a:t>
            </a:r>
            <a:r>
              <a:rPr lang="en-US" b="1" dirty="0" err="1"/>
              <a:t>l</a:t>
            </a:r>
            <a:r>
              <a:rPr lang="en-US" b="1" baseline="-25000" dirty="0" err="1"/>
              <a:t>yuk</a:t>
            </a:r>
            <a:r>
              <a:rPr lang="en-US" b="1" dirty="0"/>
              <a:t> </a:t>
            </a:r>
            <a:r>
              <a:rPr lang="en-US" b="1" dirty="0" err="1"/>
              <a:t>ning</a:t>
            </a:r>
            <a:r>
              <a:rPr lang="en-US" b="1" dirty="0"/>
              <a:t> </a:t>
            </a:r>
            <a:r>
              <a:rPr lang="en-US" b="1" dirty="0" err="1"/>
              <a:t>ish</a:t>
            </a:r>
            <a:r>
              <a:rPr lang="en-US" b="1" dirty="0"/>
              <a:t> </a:t>
            </a:r>
            <a:r>
              <a:rPr lang="en-US" b="1" dirty="0" err="1"/>
              <a:t>unumiga</a:t>
            </a:r>
            <a:r>
              <a:rPr lang="en-US" b="1" dirty="0"/>
              <a:t> </a:t>
            </a:r>
            <a:r>
              <a:rPr lang="en-US" b="1" dirty="0" err="1"/>
              <a:t>bog‘liqligi</a:t>
            </a:r>
            <a:r>
              <a:rPr lang="en-US" b="1" dirty="0"/>
              <a:t>.</a:t>
            </a:r>
            <a:endParaRPr lang="ru-RU" dirty="0"/>
          </a:p>
        </p:txBody>
      </p:sp>
    </p:spTree>
    <p:extLst>
      <p:ext uri="{BB962C8B-B14F-4D97-AF65-F5344CB8AC3E}">
        <p14:creationId xmlns:p14="http://schemas.microsoft.com/office/powerpoint/2010/main" val="3215422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mc:AlternateContent xmlns:mc="http://schemas.openxmlformats.org/markup-compatibility/2006">
        <mc:Choice xmlns:a14="http://schemas.microsoft.com/office/drawing/2010/main" Requires="a14">
          <p:sp>
            <p:nvSpPr>
              <p:cNvPr id="4" name="Прямоугольник 3"/>
              <p:cNvSpPr/>
              <p:nvPr/>
            </p:nvSpPr>
            <p:spPr>
              <a:xfrm>
                <a:off x="621102" y="793592"/>
                <a:ext cx="10757140" cy="5303568"/>
              </a:xfrm>
              <a:prstGeom prst="rect">
                <a:avLst/>
              </a:prstGeom>
            </p:spPr>
            <p:txBody>
              <a:bodyPr wrap="square">
                <a:spAutoFit/>
              </a:bodyPr>
              <a:lstStyle/>
              <a:p>
                <a:r>
                  <a:rPr lang="en-US" sz="2000" dirty="0" err="1"/>
                  <a:t>Avtomobil</a:t>
                </a:r>
                <a:r>
                  <a:rPr lang="en-US" sz="2000" dirty="0"/>
                  <a:t> </a:t>
                </a:r>
                <a:r>
                  <a:rPr lang="en-US" sz="2000" dirty="0" err="1"/>
                  <a:t>texnik</a:t>
                </a:r>
                <a:r>
                  <a:rPr lang="en-US" sz="2000" dirty="0"/>
                  <a:t> </a:t>
                </a:r>
                <a:r>
                  <a:rPr lang="en-US" sz="2000" dirty="0" err="1"/>
                  <a:t>tezligining</a:t>
                </a:r>
                <a:r>
                  <a:rPr lang="en-US" sz="2000" dirty="0"/>
                  <a:t> </a:t>
                </a:r>
                <a:r>
                  <a:rPr lang="en-US" sz="2000" dirty="0" err="1"/>
                  <a:t>uning</a:t>
                </a:r>
                <a:r>
                  <a:rPr lang="en-US" sz="2000" dirty="0"/>
                  <a:t> </a:t>
                </a:r>
                <a:r>
                  <a:rPr lang="en-US" sz="2000" dirty="0" err="1"/>
                  <a:t>ish</a:t>
                </a:r>
                <a:r>
                  <a:rPr lang="en-US" sz="2000" dirty="0"/>
                  <a:t> </a:t>
                </a:r>
                <a:r>
                  <a:rPr lang="en-US" sz="2000" dirty="0" err="1"/>
                  <a:t>unumiga</a:t>
                </a:r>
                <a:r>
                  <a:rPr lang="en-US" sz="2000" dirty="0"/>
                  <a:t> </a:t>
                </a:r>
                <a:r>
                  <a:rPr lang="en-US" sz="2000" dirty="0" err="1"/>
                  <a:t>ta’siri</a:t>
                </a:r>
                <a:r>
                  <a:rPr lang="en-US" sz="2000" dirty="0"/>
                  <a:t> </a:t>
                </a:r>
                <a:r>
                  <a:rPr lang="en-US" sz="2000" dirty="0" err="1"/>
                  <a:t>quyidagicha</a:t>
                </a:r>
                <a:r>
                  <a:rPr lang="en-US" sz="2000" dirty="0"/>
                  <a:t> </a:t>
                </a:r>
                <a:r>
                  <a:rPr lang="en-US" sz="2000" dirty="0" err="1"/>
                  <a:t>aniqlanadi</a:t>
                </a:r>
                <a:r>
                  <a:rPr lang="en-US" sz="2000" dirty="0"/>
                  <a:t>. (8) </a:t>
                </a:r>
                <a:r>
                  <a:rPr lang="en-US" sz="2000" dirty="0" err="1"/>
                  <a:t>tenglamadagi</a:t>
                </a:r>
                <a:r>
                  <a:rPr lang="en-US" sz="2000" dirty="0"/>
                  <a:t> </a:t>
                </a:r>
                <a:r>
                  <a:rPr lang="en-US" sz="2000" dirty="0" err="1"/>
                  <a:t>texnik</a:t>
                </a:r>
                <a:r>
                  <a:rPr lang="en-US" sz="2000" dirty="0"/>
                  <a:t> </a:t>
                </a:r>
                <a:r>
                  <a:rPr lang="en-US" sz="2000" dirty="0" err="1"/>
                  <a:t>harakat</a:t>
                </a:r>
                <a:r>
                  <a:rPr lang="en-US" sz="2000" dirty="0"/>
                  <a:t> </a:t>
                </a:r>
                <a:r>
                  <a:rPr lang="en-US" sz="2000" dirty="0" err="1"/>
                  <a:t>tezligi</a:t>
                </a:r>
                <a:r>
                  <a:rPr lang="en-US" sz="2000" dirty="0"/>
                  <a:t> (V</a:t>
                </a:r>
                <a:r>
                  <a:rPr lang="en-US" sz="2000" baseline="-25000" dirty="0"/>
                  <a:t>T</a:t>
                </a:r>
                <a:r>
                  <a:rPr lang="en-US" sz="2000" dirty="0"/>
                  <a:t>) </a:t>
                </a:r>
                <a:r>
                  <a:rPr lang="en-US" sz="2000" dirty="0" err="1"/>
                  <a:t>bog‘liq</a:t>
                </a:r>
                <a:r>
                  <a:rPr lang="en-US" sz="2000" dirty="0"/>
                  <a:t> </a:t>
                </a:r>
                <a:r>
                  <a:rPr lang="en-US" sz="2000" dirty="0" err="1"/>
                  <a:t>bo‘lmagan</a:t>
                </a:r>
                <a:r>
                  <a:rPr lang="en-US" sz="2000" dirty="0"/>
                  <a:t> </a:t>
                </a:r>
                <a:r>
                  <a:rPr lang="en-US" sz="2000" dirty="0" err="1"/>
                  <a:t>o‘zgaruvchi</a:t>
                </a:r>
                <a:r>
                  <a:rPr lang="en-US" sz="2000" dirty="0"/>
                  <a:t> </a:t>
                </a:r>
                <a:r>
                  <a:rPr lang="en-US" sz="2000" dirty="0" err="1"/>
                  <a:t>va</a:t>
                </a:r>
                <a:r>
                  <a:rPr lang="en-US" sz="2000" dirty="0"/>
                  <a:t> </a:t>
                </a:r>
                <a:r>
                  <a:rPr lang="en-US" sz="2000" dirty="0" err="1"/>
                  <a:t>ish</a:t>
                </a:r>
                <a:r>
                  <a:rPr lang="en-US" sz="2000" dirty="0"/>
                  <a:t> </a:t>
                </a:r>
                <a:r>
                  <a:rPr lang="en-US" sz="2000" dirty="0" err="1"/>
                  <a:t>unumining</a:t>
                </a:r>
                <a:r>
                  <a:rPr lang="en-US" sz="2000" dirty="0"/>
                  <a:t> </a:t>
                </a:r>
                <a:r>
                  <a:rPr lang="en-US" sz="2000" dirty="0" err="1"/>
                  <a:t>o‘zgarishi</a:t>
                </a:r>
                <a:r>
                  <a:rPr lang="en-US" sz="2000" dirty="0"/>
                  <a:t> </a:t>
                </a:r>
                <a:r>
                  <a:rPr lang="en-US" sz="2000" dirty="0" err="1"/>
                  <a:t>esa</a:t>
                </a:r>
                <a:r>
                  <a:rPr lang="en-US" sz="2000" dirty="0"/>
                  <a:t> </a:t>
                </a:r>
                <a:r>
                  <a:rPr lang="en-US" sz="2000" dirty="0" err="1"/>
                  <a:t>unga</a:t>
                </a:r>
                <a:r>
                  <a:rPr lang="en-US" sz="2000" dirty="0"/>
                  <a:t> </a:t>
                </a:r>
                <a:r>
                  <a:rPr lang="en-US" sz="2000" dirty="0" err="1"/>
                  <a:t>bog‘liq</a:t>
                </a:r>
                <a:r>
                  <a:rPr lang="en-US" sz="2000" dirty="0"/>
                  <a:t>, </a:t>
                </a:r>
                <a:r>
                  <a:rPr lang="en-US" sz="2000" dirty="0" err="1"/>
                  <a:t>qolgan</a:t>
                </a:r>
                <a:r>
                  <a:rPr lang="en-US" sz="2000" dirty="0"/>
                  <a:t> </a:t>
                </a:r>
                <a:r>
                  <a:rPr lang="en-US" sz="2000" dirty="0" err="1"/>
                  <a:t>omillarni</a:t>
                </a:r>
                <a:r>
                  <a:rPr lang="en-US" sz="2000" dirty="0"/>
                  <a:t> </a:t>
                </a:r>
                <a:r>
                  <a:rPr lang="en-US" sz="2000" dirty="0" err="1"/>
                  <a:t>shartli</a:t>
                </a:r>
                <a:r>
                  <a:rPr lang="en-US" sz="2000" dirty="0"/>
                  <a:t> </a:t>
                </a:r>
                <a:r>
                  <a:rPr lang="en-US" sz="2000" dirty="0" err="1"/>
                  <a:t>o‘zgarmas</a:t>
                </a:r>
                <a:r>
                  <a:rPr lang="en-US" sz="2000" dirty="0"/>
                  <a:t> deb, </a:t>
                </a:r>
                <a:r>
                  <a:rPr lang="en-US" sz="2000" dirty="0" err="1"/>
                  <a:t>tenglamaning</a:t>
                </a:r>
                <a:r>
                  <a:rPr lang="en-US" sz="2000" dirty="0"/>
                  <a:t> </a:t>
                </a:r>
                <a:r>
                  <a:rPr lang="en-US" sz="2000" dirty="0" err="1"/>
                  <a:t>ikkala</a:t>
                </a:r>
                <a:r>
                  <a:rPr lang="en-US" sz="2000" dirty="0"/>
                  <a:t> </a:t>
                </a:r>
                <a:r>
                  <a:rPr lang="en-US" sz="2000" dirty="0" err="1"/>
                  <a:t>tomonini</a:t>
                </a:r>
                <a:r>
                  <a:rPr lang="en-US" sz="2000" dirty="0"/>
                  <a:t>  </a:t>
                </a:r>
                <a14:m>
                  <m:oMath xmlns:m="http://schemas.openxmlformats.org/officeDocument/2006/math">
                    <m:f>
                      <m:fPr>
                        <m:ctrlPr>
                          <a:rPr lang="ru-RU" sz="2000" i="1"/>
                        </m:ctrlPr>
                      </m:fPr>
                      <m:num>
                        <m:sSub>
                          <m:sSubPr>
                            <m:ctrlPr>
                              <a:rPr lang="ru-RU" sz="2000" i="1"/>
                            </m:ctrlPr>
                          </m:sSubPr>
                          <m:e>
                            <m:r>
                              <a:rPr lang="en-US" sz="2000" i="1"/>
                              <m:t>𝑙</m:t>
                            </m:r>
                          </m:e>
                          <m:sub>
                            <m:r>
                              <a:rPr lang="en-US" sz="2000" i="1"/>
                              <m:t>𝑦𝑢𝑘</m:t>
                            </m:r>
                          </m:sub>
                        </m:sSub>
                        <m:r>
                          <a:rPr lang="en-US" sz="2000" i="1"/>
                          <m:t>∗</m:t>
                        </m:r>
                        <m:sSub>
                          <m:sSubPr>
                            <m:ctrlPr>
                              <a:rPr lang="ru-RU" sz="2000" i="1"/>
                            </m:ctrlPr>
                          </m:sSubPr>
                          <m:e>
                            <m:r>
                              <a:rPr lang="en-US" sz="2000" i="1"/>
                              <m:t>𝑊</m:t>
                            </m:r>
                          </m:e>
                          <m:sub>
                            <m:r>
                              <a:rPr lang="en-US" sz="2000" i="1"/>
                              <m:t>𝑝</m:t>
                            </m:r>
                          </m:sub>
                        </m:sSub>
                      </m:num>
                      <m:den>
                        <m:sSub>
                          <m:sSubPr>
                            <m:ctrlPr>
                              <a:rPr lang="ru-RU" sz="2000" i="1"/>
                            </m:ctrlPr>
                          </m:sSubPr>
                          <m:e>
                            <m:r>
                              <a:rPr lang="en-US" sz="2000" i="1"/>
                              <m:t>𝑡</m:t>
                            </m:r>
                          </m:e>
                          <m:sub>
                            <m:r>
                              <a:rPr lang="en-US" sz="2000" i="1"/>
                              <m:t>𝑜</m:t>
                            </m:r>
                            <m:r>
                              <a:rPr lang="en-US" sz="2000" i="1"/>
                              <m:t>−</m:t>
                            </m:r>
                            <m:r>
                              <a:rPr lang="en-US" sz="2000" i="1"/>
                              <m:t>𝑡</m:t>
                            </m:r>
                          </m:sub>
                        </m:sSub>
                      </m:den>
                    </m:f>
                  </m:oMath>
                </a14:m>
                <a:r>
                  <a:rPr lang="en-US" sz="2000" dirty="0"/>
                  <a:t> ham </a:t>
                </a:r>
                <a:r>
                  <a:rPr lang="en-US" sz="2000" dirty="0" err="1"/>
                  <a:t>ko‘paytirib</a:t>
                </a:r>
                <a:r>
                  <a:rPr lang="en-US" sz="2000" dirty="0"/>
                  <a:t>, </a:t>
                </a:r>
                <a:r>
                  <a:rPr lang="en-US" sz="2000" dirty="0" err="1"/>
                  <a:t>uni</a:t>
                </a:r>
                <a:r>
                  <a:rPr lang="en-US" sz="2000" dirty="0"/>
                  <a:t> </a:t>
                </a:r>
                <a:r>
                  <a:rPr lang="en-US" sz="2000" dirty="0" err="1"/>
                  <a:t>boshqa</a:t>
                </a:r>
                <a:r>
                  <a:rPr lang="en-US" sz="2000" dirty="0"/>
                  <a:t> </a:t>
                </a:r>
                <a:r>
                  <a:rPr lang="en-US" sz="2000" dirty="0" err="1"/>
                  <a:t>ko‘rinishga</a:t>
                </a:r>
                <a:r>
                  <a:rPr lang="en-US" sz="2000" dirty="0"/>
                  <a:t> </a:t>
                </a:r>
                <a:r>
                  <a:rPr lang="en-US" sz="2000" dirty="0" err="1"/>
                  <a:t>keltiramiz</a:t>
                </a:r>
                <a:r>
                  <a:rPr lang="en-US" sz="2000" dirty="0"/>
                  <a:t>:</a:t>
                </a:r>
                <a:endParaRPr lang="ru-RU" sz="2000" dirty="0"/>
              </a:p>
              <a:p>
                <a:r>
                  <a:rPr lang="en-US" sz="2000" dirty="0"/>
                  <a:t>V</a:t>
                </a:r>
                <a:r>
                  <a:rPr lang="en-US" sz="2000" baseline="-25000" dirty="0"/>
                  <a:t>T </a:t>
                </a:r>
                <a:r>
                  <a:rPr lang="en-US" sz="2000" dirty="0"/>
                  <a:t>W</a:t>
                </a:r>
                <a:r>
                  <a:rPr lang="en-US" sz="2000" baseline="-25000" dirty="0"/>
                  <a:t>P</a:t>
                </a:r>
                <a:r>
                  <a:rPr lang="en-US" sz="2000" dirty="0"/>
                  <a:t> = </a:t>
                </a:r>
                <a14:m>
                  <m:oMath xmlns:m="http://schemas.openxmlformats.org/officeDocument/2006/math">
                    <m:f>
                      <m:fPr>
                        <m:ctrlPr>
                          <a:rPr lang="ru-RU" sz="2000" i="1"/>
                        </m:ctrlPr>
                      </m:fPr>
                      <m:num>
                        <m:sSub>
                          <m:sSubPr>
                            <m:ctrlPr>
                              <a:rPr lang="ru-RU" sz="2000" i="1"/>
                            </m:ctrlPr>
                          </m:sSubPr>
                          <m:e>
                            <m:r>
                              <a:rPr lang="en-US" sz="2000" i="1"/>
                              <m:t>𝑞</m:t>
                            </m:r>
                          </m:e>
                          <m:sub>
                            <m:r>
                              <a:rPr lang="en-US" sz="2000" i="1"/>
                              <m:t>𝐻</m:t>
                            </m:r>
                          </m:sub>
                        </m:sSub>
                        <m:sSub>
                          <m:sSubPr>
                            <m:ctrlPr>
                              <a:rPr lang="ru-RU" sz="2000" i="1"/>
                            </m:ctrlPr>
                          </m:sSubPr>
                          <m:e>
                            <m:r>
                              <a:rPr lang="en-US" sz="2000" i="1"/>
                              <m:t>𝛾</m:t>
                            </m:r>
                          </m:e>
                          <m:sub>
                            <m:r>
                              <a:rPr lang="en-US" sz="2000" i="1"/>
                              <m:t>𝐷</m:t>
                            </m:r>
                          </m:sub>
                        </m:sSub>
                        <m:sSub>
                          <m:sSubPr>
                            <m:ctrlPr>
                              <a:rPr lang="ru-RU" sz="2000" i="1"/>
                            </m:ctrlPr>
                          </m:sSubPr>
                          <m:e>
                            <m:r>
                              <a:rPr lang="en-US" sz="2000" i="1"/>
                              <m:t>𝑙</m:t>
                            </m:r>
                          </m:e>
                          <m:sub>
                            <m:r>
                              <a:rPr lang="en-US" sz="2000" i="1"/>
                              <m:t>𝑦𝑢</m:t>
                            </m:r>
                            <m:r>
                              <a:rPr lang="en-US" sz="2000" i="1"/>
                              <m:t>.</m:t>
                            </m:r>
                            <m:r>
                              <a:rPr lang="en-US" sz="2000" i="1"/>
                              <m:t>𝑞</m:t>
                            </m:r>
                            <m:r>
                              <a:rPr lang="en-US" sz="2000" i="1"/>
                              <m:t>.</m:t>
                            </m:r>
                          </m:sub>
                        </m:sSub>
                      </m:num>
                      <m:den>
                        <m:sSub>
                          <m:sSubPr>
                            <m:ctrlPr>
                              <a:rPr lang="ru-RU" sz="2000" i="1" baseline="-25000"/>
                            </m:ctrlPr>
                          </m:sSubPr>
                          <m:e>
                            <m:r>
                              <a:rPr lang="en-US" sz="2000" i="1" baseline="-25000"/>
                              <m:t>𝑡</m:t>
                            </m:r>
                          </m:e>
                          <m:sub>
                            <m:r>
                              <a:rPr lang="en-US" sz="2000" i="1" baseline="-25000"/>
                              <m:t>𝑜</m:t>
                            </m:r>
                            <m:r>
                              <a:rPr lang="en-US" sz="2000" i="1" baseline="-25000"/>
                              <m:t>−</m:t>
                            </m:r>
                            <m:r>
                              <a:rPr lang="en-US" sz="2000" i="1" baseline="-25000"/>
                              <m:t>𝑡</m:t>
                            </m:r>
                          </m:sub>
                        </m:sSub>
                      </m:den>
                    </m:f>
                    <m:r>
                      <a:rPr lang="en-US" sz="2000" i="1"/>
                      <m:t>+ </m:t>
                    </m:r>
                    <m:f>
                      <m:fPr>
                        <m:ctrlPr>
                          <a:rPr lang="ru-RU" sz="2000" i="1"/>
                        </m:ctrlPr>
                      </m:fPr>
                      <m:num>
                        <m:sSub>
                          <m:sSubPr>
                            <m:ctrlPr>
                              <a:rPr lang="ru-RU" sz="2000" i="1"/>
                            </m:ctrlPr>
                          </m:sSubPr>
                          <m:e>
                            <m:r>
                              <a:rPr lang="en-US" sz="2000" i="1"/>
                              <m:t>𝑙</m:t>
                            </m:r>
                          </m:e>
                          <m:sub>
                            <m:r>
                              <a:rPr lang="en-US" sz="2000" i="1"/>
                              <m:t>𝑦𝑢</m:t>
                            </m:r>
                            <m:r>
                              <a:rPr lang="en-US" sz="2000" i="1"/>
                              <m:t>.</m:t>
                            </m:r>
                            <m:r>
                              <a:rPr lang="en-US" sz="2000" i="1"/>
                              <m:t>𝑞</m:t>
                            </m:r>
                            <m:r>
                              <a:rPr lang="en-US" sz="2000" i="1"/>
                              <m:t>.</m:t>
                            </m:r>
                          </m:sub>
                        </m:sSub>
                      </m:num>
                      <m:den>
                        <m:r>
                          <a:rPr lang="en-US" sz="2000" i="1"/>
                          <m:t>𝛽</m:t>
                        </m:r>
                        <m:r>
                          <a:rPr lang="en-US" sz="2000"/>
                          <m:t> </m:t>
                        </m:r>
                        <m:sSub>
                          <m:sSubPr>
                            <m:ctrlPr>
                              <a:rPr lang="ru-RU" sz="2000" i="1" baseline="-25000"/>
                            </m:ctrlPr>
                          </m:sSubPr>
                          <m:e>
                            <m:r>
                              <a:rPr lang="en-US" sz="2000" i="1" baseline="-25000"/>
                              <m:t>𝑡</m:t>
                            </m:r>
                          </m:e>
                          <m:sub>
                            <m:r>
                              <a:rPr lang="en-US" sz="2000" i="1" baseline="-25000"/>
                              <m:t>𝑜</m:t>
                            </m:r>
                            <m:r>
                              <a:rPr lang="en-US" sz="2000" i="1" baseline="-25000"/>
                              <m:t>−</m:t>
                            </m:r>
                            <m:r>
                              <a:rPr lang="en-US" sz="2000" i="1" baseline="-25000"/>
                              <m:t>𝑡</m:t>
                            </m:r>
                          </m:sub>
                        </m:sSub>
                      </m:den>
                    </m:f>
                    <m:r>
                      <a:rPr lang="en-US" sz="2000" i="1"/>
                      <m:t> </m:t>
                    </m:r>
                  </m:oMath>
                </a14:m>
                <a:r>
                  <a:rPr lang="en-US" sz="2000" dirty="0"/>
                  <a:t> W</a:t>
                </a:r>
                <a:r>
                  <a:rPr lang="en-US" sz="2000" baseline="-25000" dirty="0"/>
                  <a:t>P  </a:t>
                </a:r>
                <a:r>
                  <a:rPr lang="en-US" sz="2000" dirty="0"/>
                  <a:t>= 0 	(13)</a:t>
                </a:r>
                <a:endParaRPr lang="ru-RU" sz="2000" dirty="0"/>
              </a:p>
              <a:p>
                <a:r>
                  <a:rPr lang="en-US" sz="2000" dirty="0" err="1"/>
                  <a:t>Tenglamani</a:t>
                </a:r>
                <a:r>
                  <a:rPr lang="en-US" sz="2000" dirty="0"/>
                  <a:t> </a:t>
                </a:r>
                <a:r>
                  <a:rPr lang="en-US" sz="2000" dirty="0" err="1"/>
                  <a:t>o‘zgarmas</a:t>
                </a:r>
                <a:r>
                  <a:rPr lang="en-US" sz="2000" dirty="0"/>
                  <a:t> </a:t>
                </a:r>
                <a:r>
                  <a:rPr lang="en-US" sz="2000" dirty="0" err="1"/>
                  <a:t>qiymatli</a:t>
                </a:r>
                <a:r>
                  <a:rPr lang="en-US" sz="2000" dirty="0"/>
                  <a:t> </a:t>
                </a:r>
                <a:r>
                  <a:rPr lang="en-US" sz="2000" i="1" dirty="0" err="1"/>
                  <a:t>a</a:t>
                </a:r>
                <a:r>
                  <a:rPr lang="en-US" sz="2000" baseline="-25000" dirty="0" err="1"/>
                  <a:t>γ</a:t>
                </a:r>
                <a:r>
                  <a:rPr lang="en-US" sz="2000" i="1" dirty="0"/>
                  <a:t> </a:t>
                </a:r>
                <a:r>
                  <a:rPr lang="en-US" sz="2000" dirty="0" err="1"/>
                  <a:t>va</a:t>
                </a:r>
                <a:r>
                  <a:rPr lang="en-US" sz="2000" dirty="0"/>
                  <a:t> </a:t>
                </a:r>
                <a:r>
                  <a:rPr lang="en-US" sz="2000" i="1" dirty="0" err="1"/>
                  <a:t>b</a:t>
                </a:r>
                <a:r>
                  <a:rPr lang="en-US" sz="2000" baseline="-25000" dirty="0" err="1"/>
                  <a:t>γ</a:t>
                </a:r>
                <a:r>
                  <a:rPr lang="en-US" sz="2000" i="1" dirty="0"/>
                  <a:t> </a:t>
                </a:r>
                <a:r>
                  <a:rPr lang="en-US" sz="2000" dirty="0" err="1"/>
                  <a:t>koeffitsientlari</a:t>
                </a:r>
                <a:endParaRPr lang="ru-RU" sz="2000" dirty="0"/>
              </a:p>
              <a:p>
                <a:r>
                  <a:rPr lang="en-US" sz="2000" dirty="0" err="1"/>
                  <a:t>a</a:t>
                </a:r>
                <a:r>
                  <a:rPr lang="en-US" sz="2000" baseline="-25000" dirty="0" err="1"/>
                  <a:t>v</a:t>
                </a:r>
                <a:r>
                  <a:rPr lang="en-US" sz="2000" dirty="0"/>
                  <a:t>=</a:t>
                </a:r>
                <a14:m>
                  <m:oMath xmlns:m="http://schemas.openxmlformats.org/officeDocument/2006/math">
                    <m:r>
                      <a:rPr lang="en-US" sz="2000" i="1"/>
                      <m:t> </m:t>
                    </m:r>
                    <m:f>
                      <m:fPr>
                        <m:ctrlPr>
                          <a:rPr lang="ru-RU" sz="2000" i="1"/>
                        </m:ctrlPr>
                      </m:fPr>
                      <m:num>
                        <m:sSub>
                          <m:sSubPr>
                            <m:ctrlPr>
                              <a:rPr lang="ru-RU" sz="2000" i="1"/>
                            </m:ctrlPr>
                          </m:sSubPr>
                          <m:e>
                            <m:r>
                              <a:rPr lang="en-US" sz="2000" i="1"/>
                              <m:t>𝑞</m:t>
                            </m:r>
                          </m:e>
                          <m:sub>
                            <m:r>
                              <a:rPr lang="en-US" sz="2000" i="1"/>
                              <m:t>𝐻</m:t>
                            </m:r>
                          </m:sub>
                        </m:sSub>
                        <m:sSub>
                          <m:sSubPr>
                            <m:ctrlPr>
                              <a:rPr lang="ru-RU" sz="2000" i="1"/>
                            </m:ctrlPr>
                          </m:sSubPr>
                          <m:e>
                            <m:r>
                              <a:rPr lang="en-US" sz="2000" i="1"/>
                              <m:t>𝛾</m:t>
                            </m:r>
                          </m:e>
                          <m:sub>
                            <m:r>
                              <a:rPr lang="en-US" sz="2000" i="1"/>
                              <m:t>𝐷</m:t>
                            </m:r>
                          </m:sub>
                        </m:sSub>
                        <m:sSub>
                          <m:sSubPr>
                            <m:ctrlPr>
                              <a:rPr lang="ru-RU" sz="2000" i="1"/>
                            </m:ctrlPr>
                          </m:sSubPr>
                          <m:e>
                            <m:r>
                              <a:rPr lang="en-US" sz="2000" i="1"/>
                              <m:t>𝑙</m:t>
                            </m:r>
                          </m:e>
                          <m:sub>
                            <m:r>
                              <a:rPr lang="en-US" sz="2000" i="1"/>
                              <m:t>𝑦𝑢</m:t>
                            </m:r>
                            <m:r>
                              <a:rPr lang="en-US" sz="2000" i="1"/>
                              <m:t>.</m:t>
                            </m:r>
                            <m:r>
                              <a:rPr lang="en-US" sz="2000" i="1"/>
                              <m:t>𝑞</m:t>
                            </m:r>
                            <m:r>
                              <a:rPr lang="en-US" sz="2000" i="1"/>
                              <m:t>.</m:t>
                            </m:r>
                          </m:sub>
                        </m:sSub>
                      </m:num>
                      <m:den>
                        <m:sSub>
                          <m:sSubPr>
                            <m:ctrlPr>
                              <a:rPr lang="ru-RU" sz="2000" i="1" baseline="-25000"/>
                            </m:ctrlPr>
                          </m:sSubPr>
                          <m:e>
                            <m:r>
                              <a:rPr lang="en-US" sz="2000" i="1" baseline="-25000"/>
                              <m:t>𝑡</m:t>
                            </m:r>
                          </m:e>
                          <m:sub>
                            <m:r>
                              <a:rPr lang="en-US" sz="2000" i="1" baseline="-25000"/>
                              <m:t>𝑜</m:t>
                            </m:r>
                            <m:r>
                              <a:rPr lang="en-US" sz="2000" i="1" baseline="-25000"/>
                              <m:t>−</m:t>
                            </m:r>
                            <m:r>
                              <a:rPr lang="en-US" sz="2000" i="1" baseline="-25000"/>
                              <m:t>𝑡</m:t>
                            </m:r>
                          </m:sub>
                        </m:sSub>
                      </m:den>
                    </m:f>
                  </m:oMath>
                </a14:m>
                <a:r>
                  <a:rPr lang="en-US" sz="2000" dirty="0"/>
                  <a:t> 		</a:t>
                </a:r>
                <a:r>
                  <a:rPr lang="en-US" sz="2000" dirty="0" err="1"/>
                  <a:t>b</a:t>
                </a:r>
                <a:r>
                  <a:rPr lang="en-US" sz="2000" baseline="-25000" dirty="0" err="1"/>
                  <a:t>v</a:t>
                </a:r>
                <a:r>
                  <a:rPr lang="en-US" sz="2000" dirty="0"/>
                  <a:t> = </a:t>
                </a:r>
                <a14:m>
                  <m:oMath xmlns:m="http://schemas.openxmlformats.org/officeDocument/2006/math">
                    <m:f>
                      <m:fPr>
                        <m:ctrlPr>
                          <a:rPr lang="ru-RU" sz="2000" i="1"/>
                        </m:ctrlPr>
                      </m:fPr>
                      <m:num>
                        <m:sSub>
                          <m:sSubPr>
                            <m:ctrlPr>
                              <a:rPr lang="ru-RU" sz="2000" i="1"/>
                            </m:ctrlPr>
                          </m:sSubPr>
                          <m:e>
                            <m:r>
                              <a:rPr lang="en-US" sz="2000" i="1"/>
                              <m:t>𝑙</m:t>
                            </m:r>
                          </m:e>
                          <m:sub>
                            <m:r>
                              <a:rPr lang="en-US" sz="2000" i="1"/>
                              <m:t>𝑦𝑢</m:t>
                            </m:r>
                            <m:r>
                              <a:rPr lang="en-US" sz="2000" i="1"/>
                              <m:t>.</m:t>
                            </m:r>
                            <m:r>
                              <a:rPr lang="en-US" sz="2000" i="1"/>
                              <m:t>𝑞</m:t>
                            </m:r>
                            <m:r>
                              <a:rPr lang="en-US" sz="2000" i="1"/>
                              <m:t>.</m:t>
                            </m:r>
                          </m:sub>
                        </m:sSub>
                      </m:num>
                      <m:den>
                        <m:r>
                          <a:rPr lang="en-US" sz="2000" i="1"/>
                          <m:t>𝛽</m:t>
                        </m:r>
                        <m:r>
                          <a:rPr lang="en-US" sz="2000"/>
                          <m:t> </m:t>
                        </m:r>
                        <m:sSub>
                          <m:sSubPr>
                            <m:ctrlPr>
                              <a:rPr lang="ru-RU" sz="2000" i="1" baseline="-25000"/>
                            </m:ctrlPr>
                          </m:sSubPr>
                          <m:e>
                            <m:r>
                              <a:rPr lang="en-US" sz="2000" i="1" baseline="-25000"/>
                              <m:t>𝑡</m:t>
                            </m:r>
                          </m:e>
                          <m:sub>
                            <m:r>
                              <a:rPr lang="en-US" sz="2000" i="1" baseline="-25000"/>
                              <m:t>𝑜</m:t>
                            </m:r>
                            <m:r>
                              <a:rPr lang="en-US" sz="2000" i="1" baseline="-25000"/>
                              <m:t>−</m:t>
                            </m:r>
                            <m:r>
                              <a:rPr lang="en-US" sz="2000" i="1" baseline="-25000"/>
                              <m:t>𝑡</m:t>
                            </m:r>
                          </m:sub>
                        </m:sSub>
                      </m:den>
                    </m:f>
                  </m:oMath>
                </a14:m>
                <a:endParaRPr lang="ru-RU" sz="2000" dirty="0"/>
              </a:p>
              <a:p>
                <a:r>
                  <a:rPr lang="en-US" sz="2000" dirty="0" err="1"/>
                  <a:t>bilan</a:t>
                </a:r>
                <a:r>
                  <a:rPr lang="en-US" sz="2000" dirty="0"/>
                  <a:t> </a:t>
                </a:r>
                <a:r>
                  <a:rPr lang="en-US" sz="2000" dirty="0" err="1"/>
                  <a:t>almashtirsak</a:t>
                </a:r>
                <a:r>
                  <a:rPr lang="en-US" sz="2000" dirty="0"/>
                  <a:t>, </a:t>
                </a:r>
                <a:r>
                  <a:rPr lang="en-US" sz="2000" dirty="0" err="1"/>
                  <a:t>quyidagicha</a:t>
                </a:r>
                <a:r>
                  <a:rPr lang="en-US" sz="2000" dirty="0"/>
                  <a:t> </a:t>
                </a:r>
                <a:r>
                  <a:rPr lang="en-US" sz="2000" dirty="0" err="1"/>
                  <a:t>bo‘ladi</a:t>
                </a:r>
                <a:r>
                  <a:rPr lang="en-US" sz="2000" dirty="0"/>
                  <a:t>:</a:t>
                </a:r>
                <a:endParaRPr lang="ru-RU" sz="2000" dirty="0"/>
              </a:p>
              <a:p>
                <a:r>
                  <a:rPr lang="en-US" sz="2000" dirty="0"/>
                  <a:t>V</a:t>
                </a:r>
                <a:r>
                  <a:rPr lang="en-US" sz="2000" baseline="-25000" dirty="0"/>
                  <a:t>T </a:t>
                </a:r>
                <a:r>
                  <a:rPr lang="en-US" sz="2000" dirty="0"/>
                  <a:t>W</a:t>
                </a:r>
                <a:r>
                  <a:rPr lang="en-US" sz="2000" baseline="-25000" dirty="0"/>
                  <a:t>P </a:t>
                </a:r>
                <a:r>
                  <a:rPr lang="en-US" sz="2000" dirty="0"/>
                  <a:t>– </a:t>
                </a:r>
                <a:r>
                  <a:rPr lang="en-US" sz="2000" dirty="0" err="1"/>
                  <a:t>a</a:t>
                </a:r>
                <a:r>
                  <a:rPr lang="en-US" sz="2000" baseline="-25000" dirty="0" err="1"/>
                  <a:t>v</a:t>
                </a:r>
                <a:r>
                  <a:rPr lang="en-US" sz="2000" baseline="-25000" dirty="0"/>
                  <a:t> </a:t>
                </a:r>
                <a:r>
                  <a:rPr lang="en-US" sz="2000" dirty="0"/>
                  <a:t>V</a:t>
                </a:r>
                <a:r>
                  <a:rPr lang="en-US" sz="2000" baseline="-25000" dirty="0"/>
                  <a:t>T </a:t>
                </a:r>
                <a:r>
                  <a:rPr lang="en-US" sz="2000" dirty="0"/>
                  <a:t>+  </a:t>
                </a:r>
                <a:r>
                  <a:rPr lang="en-US" sz="2000" dirty="0" err="1"/>
                  <a:t>b</a:t>
                </a:r>
                <a:r>
                  <a:rPr lang="en-US" sz="2000" baseline="-25000" dirty="0" err="1"/>
                  <a:t>v</a:t>
                </a:r>
                <a:r>
                  <a:rPr lang="en-US" sz="2000" dirty="0"/>
                  <a:t> W</a:t>
                </a:r>
                <a:r>
                  <a:rPr lang="en-US" sz="2000" baseline="-25000" dirty="0"/>
                  <a:t>P </a:t>
                </a:r>
                <a:r>
                  <a:rPr lang="en-US" sz="2000" dirty="0"/>
                  <a:t>= 0	 (14)</a:t>
                </a:r>
                <a:endParaRPr lang="ru-RU" sz="2000" dirty="0"/>
              </a:p>
              <a:p>
                <a:r>
                  <a:rPr lang="en-US" sz="2000" dirty="0"/>
                  <a:t>(14) </a:t>
                </a:r>
                <a:r>
                  <a:rPr lang="en-US" sz="2000" dirty="0" err="1"/>
                  <a:t>tenglama</a:t>
                </a:r>
                <a:r>
                  <a:rPr lang="en-US" sz="2000" dirty="0"/>
                  <a:t> </a:t>
                </a:r>
                <a:r>
                  <a:rPr lang="en-US" sz="2000" dirty="0" err="1"/>
                  <a:t>oldingilaridan</a:t>
                </a:r>
                <a:r>
                  <a:rPr lang="en-US" sz="2000" dirty="0"/>
                  <a:t> </a:t>
                </a:r>
                <a:r>
                  <a:rPr lang="en-US" sz="2000" dirty="0" err="1"/>
                  <a:t>o‘zgarmas</a:t>
                </a:r>
                <a:r>
                  <a:rPr lang="en-US" sz="2000" dirty="0"/>
                  <a:t> </a:t>
                </a:r>
                <a:r>
                  <a:rPr lang="en-US" sz="2000" i="1" dirty="0" err="1"/>
                  <a:t>a</a:t>
                </a:r>
                <a:r>
                  <a:rPr lang="en-US" sz="2000" i="1" baseline="-25000" dirty="0" err="1"/>
                  <a:t>v</a:t>
                </a:r>
                <a:r>
                  <a:rPr lang="en-US" sz="2000" i="1" dirty="0"/>
                  <a:t> </a:t>
                </a:r>
                <a:r>
                  <a:rPr lang="en-US" sz="2000" dirty="0" err="1"/>
                  <a:t>va</a:t>
                </a:r>
                <a:r>
                  <a:rPr lang="en-US" sz="2000" dirty="0"/>
                  <a:t> </a:t>
                </a:r>
                <a:r>
                  <a:rPr lang="en-US" sz="2000" dirty="0" err="1"/>
                  <a:t>b</a:t>
                </a:r>
                <a:r>
                  <a:rPr lang="en-US" sz="2000" baseline="-25000" dirty="0" err="1"/>
                  <a:t>v</a:t>
                </a:r>
                <a:r>
                  <a:rPr lang="en-US" sz="2000" dirty="0"/>
                  <a:t> </a:t>
                </a:r>
                <a:r>
                  <a:rPr lang="en-US" sz="2000" dirty="0" err="1"/>
                  <a:t>koeffisientlarning</a:t>
                </a:r>
                <a:r>
                  <a:rPr lang="en-US" sz="2000" dirty="0"/>
                  <a:t> </a:t>
                </a:r>
                <a:r>
                  <a:rPr lang="en-US" sz="2000" dirty="0" err="1"/>
                  <a:t>miqdorlari</a:t>
                </a:r>
                <a:r>
                  <a:rPr lang="en-US" sz="2000" dirty="0"/>
                  <a:t> </a:t>
                </a:r>
                <a:r>
                  <a:rPr lang="en-US" sz="2000" dirty="0" err="1"/>
                  <a:t>bilangina</a:t>
                </a:r>
                <a:r>
                  <a:rPr lang="en-US" sz="2000" dirty="0"/>
                  <a:t> </a:t>
                </a:r>
                <a:r>
                  <a:rPr lang="en-US" sz="2000" dirty="0" err="1"/>
                  <a:t>farqlanadi</a:t>
                </a:r>
                <a:r>
                  <a:rPr lang="en-US" sz="2000" dirty="0"/>
                  <a:t>. </a:t>
                </a:r>
                <a:r>
                  <a:rPr lang="en-US" sz="2000" dirty="0" err="1"/>
                  <a:t>Demak</a:t>
                </a:r>
                <a:r>
                  <a:rPr lang="en-US" sz="2000" dirty="0"/>
                  <a:t>, </a:t>
                </a:r>
                <a:r>
                  <a:rPr lang="en-US" sz="2000" dirty="0" err="1"/>
                  <a:t>texnik</a:t>
                </a:r>
                <a:r>
                  <a:rPr lang="en-US" sz="2000" dirty="0"/>
                  <a:t> </a:t>
                </a:r>
                <a:r>
                  <a:rPr lang="en-US" sz="2000" dirty="0" err="1"/>
                  <a:t>harakat</a:t>
                </a:r>
                <a:r>
                  <a:rPr lang="en-US" sz="2000" dirty="0"/>
                  <a:t> </a:t>
                </a:r>
                <a:r>
                  <a:rPr lang="en-US" sz="2000" dirty="0" err="1"/>
                  <a:t>tezligining</a:t>
                </a:r>
                <a:r>
                  <a:rPr lang="en-US" sz="2000" dirty="0"/>
                  <a:t> </a:t>
                </a:r>
                <a:r>
                  <a:rPr lang="en-US" sz="2000" dirty="0" err="1"/>
                  <a:t>avtomobilning</a:t>
                </a:r>
                <a:r>
                  <a:rPr lang="en-US" sz="2000" dirty="0"/>
                  <a:t> </a:t>
                </a:r>
                <a:r>
                  <a:rPr lang="en-US" sz="2000" dirty="0" err="1"/>
                  <a:t>ish</a:t>
                </a:r>
                <a:r>
                  <a:rPr lang="en-US" sz="2000" dirty="0"/>
                  <a:t> </a:t>
                </a:r>
                <a:r>
                  <a:rPr lang="en-US" sz="2000" dirty="0" err="1"/>
                  <a:t>unumiga</a:t>
                </a:r>
                <a:r>
                  <a:rPr lang="en-US" sz="2000" dirty="0"/>
                  <a:t> </a:t>
                </a:r>
                <a:r>
                  <a:rPr lang="en-US" sz="2000" dirty="0" err="1"/>
                  <a:t>bog‘liqligi</a:t>
                </a:r>
                <a:r>
                  <a:rPr lang="en-US" sz="2000" dirty="0"/>
                  <a:t> ham </a:t>
                </a:r>
                <a:r>
                  <a:rPr lang="en-US" sz="2000" dirty="0" err="1"/>
                  <a:t>teng</a:t>
                </a:r>
                <a:r>
                  <a:rPr lang="en-US" sz="2000" dirty="0"/>
                  <a:t> </a:t>
                </a:r>
                <a:r>
                  <a:rPr lang="en-US" sz="2000" dirty="0" err="1"/>
                  <a:t>tomonli</a:t>
                </a:r>
                <a:r>
                  <a:rPr lang="en-US" sz="2000" dirty="0"/>
                  <a:t> </a:t>
                </a:r>
                <a:r>
                  <a:rPr lang="en-US" sz="2000" dirty="0" err="1"/>
                  <a:t>giperbola</a:t>
                </a:r>
                <a:r>
                  <a:rPr lang="en-US" sz="2000" dirty="0"/>
                  <a:t> </a:t>
                </a:r>
                <a:r>
                  <a:rPr lang="en-US" sz="2000" dirty="0" err="1"/>
                  <a:t>egri</a:t>
                </a:r>
                <a:r>
                  <a:rPr lang="en-US" sz="2000" dirty="0"/>
                  <a:t> </a:t>
                </a:r>
                <a:r>
                  <a:rPr lang="en-US" sz="2000" dirty="0" err="1"/>
                  <a:t>chizig‘i</a:t>
                </a:r>
                <a:r>
                  <a:rPr lang="en-US" sz="2000" dirty="0"/>
                  <a:t> </a:t>
                </a:r>
                <a:r>
                  <a:rPr lang="en-US" sz="2000" dirty="0" err="1"/>
                  <a:t>qonuniyatiga</a:t>
                </a:r>
                <a:r>
                  <a:rPr lang="en-US" sz="2000" dirty="0"/>
                  <a:t> </a:t>
                </a:r>
                <a:r>
                  <a:rPr lang="en-US" sz="2000" dirty="0" err="1"/>
                  <a:t>bo‘ysunar</a:t>
                </a:r>
                <a:r>
                  <a:rPr lang="en-US" sz="2000" dirty="0"/>
                  <a:t> </a:t>
                </a:r>
                <a:r>
                  <a:rPr lang="en-US" sz="2000" dirty="0" err="1"/>
                  <a:t>ekan</a:t>
                </a:r>
                <a:r>
                  <a:rPr lang="en-US" sz="2000" dirty="0"/>
                  <a:t> (5-rasm). </a:t>
                </a:r>
                <a:r>
                  <a:rPr lang="en-US" sz="2000" dirty="0" err="1"/>
                  <a:t>Avtomobil</a:t>
                </a:r>
                <a:r>
                  <a:rPr lang="en-US" sz="2000" dirty="0"/>
                  <a:t> (</a:t>
                </a:r>
                <a:r>
                  <a:rPr lang="en-US" sz="2000" dirty="0" err="1"/>
                  <a:t>avtopoezd</a:t>
                </a:r>
                <a:r>
                  <a:rPr lang="en-US" sz="2000" dirty="0"/>
                  <a:t>)</a:t>
                </a:r>
                <a:r>
                  <a:rPr lang="en-US" sz="2000" dirty="0" err="1"/>
                  <a:t>larning</a:t>
                </a:r>
                <a:r>
                  <a:rPr lang="en-US" sz="2000" dirty="0"/>
                  <a:t> </a:t>
                </a:r>
                <a:r>
                  <a:rPr lang="en-US" sz="2000" dirty="0" err="1"/>
                  <a:t>ortish-tushirish</a:t>
                </a:r>
                <a:r>
                  <a:rPr lang="en-US" sz="2000" dirty="0"/>
                  <a:t> </a:t>
                </a:r>
                <a:r>
                  <a:rPr lang="en-US" sz="2000" dirty="0" err="1"/>
                  <a:t>operatsiyalaridagi</a:t>
                </a:r>
                <a:r>
                  <a:rPr lang="en-US" sz="2000" dirty="0"/>
                  <a:t> </a:t>
                </a:r>
                <a:r>
                  <a:rPr lang="en-US" sz="2000" dirty="0" err="1"/>
                  <a:t>turishlarining</a:t>
                </a:r>
                <a:r>
                  <a:rPr lang="en-US" sz="2000" dirty="0"/>
                  <a:t> </a:t>
                </a:r>
                <a:r>
                  <a:rPr lang="en-US" sz="2000" dirty="0" err="1"/>
                  <a:t>ularning</a:t>
                </a:r>
                <a:r>
                  <a:rPr lang="en-US" sz="2000" dirty="0"/>
                  <a:t> </a:t>
                </a:r>
                <a:r>
                  <a:rPr lang="en-US" sz="2000" dirty="0" err="1"/>
                  <a:t>ish</a:t>
                </a:r>
                <a:r>
                  <a:rPr lang="en-US" sz="2000" dirty="0"/>
                  <a:t> </a:t>
                </a:r>
                <a:r>
                  <a:rPr lang="en-US" sz="2000" dirty="0" err="1"/>
                  <a:t>unumiga</a:t>
                </a:r>
                <a:r>
                  <a:rPr lang="en-US" sz="2000" dirty="0"/>
                  <a:t> ta’ </a:t>
                </a:r>
                <a:r>
                  <a:rPr lang="en-US" sz="2000" dirty="0" err="1"/>
                  <a:t>sirini</a:t>
                </a:r>
                <a:r>
                  <a:rPr lang="en-US" sz="2000" dirty="0"/>
                  <a:t> </a:t>
                </a:r>
                <a:r>
                  <a:rPr lang="en-US" sz="2000" dirty="0" err="1"/>
                  <a:t>quyidagi</a:t>
                </a:r>
                <a:r>
                  <a:rPr lang="en-US" sz="2000" dirty="0"/>
                  <a:t> </a:t>
                </a:r>
                <a:r>
                  <a:rPr lang="en-US" sz="2000" dirty="0" err="1"/>
                  <a:t>tartibda</a:t>
                </a:r>
                <a:r>
                  <a:rPr lang="en-US" sz="2000" dirty="0"/>
                  <a:t> </a:t>
                </a:r>
                <a:r>
                  <a:rPr lang="en-US" sz="2000" dirty="0" err="1"/>
                  <a:t>aniqlaymiz</a:t>
                </a:r>
                <a:r>
                  <a:rPr lang="en-US" sz="2000" dirty="0"/>
                  <a:t>.</a:t>
                </a:r>
                <a:endParaRPr lang="ru-RU" sz="2000" dirty="0"/>
              </a:p>
            </p:txBody>
          </p:sp>
        </mc:Choice>
        <mc:Fallback>
          <p:sp>
            <p:nvSpPr>
              <p:cNvPr id="4" name="Прямоугольник 3"/>
              <p:cNvSpPr>
                <a:spLocks noRot="1" noChangeAspect="1" noMove="1" noResize="1" noEditPoints="1" noAdjustHandles="1" noChangeArrowheads="1" noChangeShapeType="1" noTextEdit="1"/>
              </p:cNvSpPr>
              <p:nvPr/>
            </p:nvSpPr>
            <p:spPr>
              <a:xfrm>
                <a:off x="621102" y="793592"/>
                <a:ext cx="10757140" cy="5303568"/>
              </a:xfrm>
              <a:prstGeom prst="rect">
                <a:avLst/>
              </a:prstGeom>
              <a:blipFill rotWithShape="1">
                <a:blip r:embed="rId2"/>
                <a:stretch>
                  <a:fillRect l="-623" t="-575" r="-510" b="-1034"/>
                </a:stretch>
              </a:blipFill>
            </p:spPr>
            <p:txBody>
              <a:bodyPr/>
              <a:lstStyle/>
              <a:p>
                <a:r>
                  <a:rPr lang="ru-RU">
                    <a:noFill/>
                  </a:rPr>
                  <a:t> </a:t>
                </a:r>
              </a:p>
            </p:txBody>
          </p:sp>
        </mc:Fallback>
      </mc:AlternateContent>
    </p:spTree>
    <p:extLst>
      <p:ext uri="{BB962C8B-B14F-4D97-AF65-F5344CB8AC3E}">
        <p14:creationId xmlns:p14="http://schemas.microsoft.com/office/powerpoint/2010/main" val="15321811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3231107" y="446932"/>
            <a:ext cx="5091430" cy="3186430"/>
          </a:xfrm>
          <a:prstGeom prst="rect">
            <a:avLst/>
          </a:prstGeom>
          <a:noFill/>
          <a:ln>
            <a:noFill/>
          </a:ln>
        </p:spPr>
      </p:pic>
      <p:sp>
        <p:nvSpPr>
          <p:cNvPr id="5" name="Прямоугольник 4"/>
          <p:cNvSpPr/>
          <p:nvPr/>
        </p:nvSpPr>
        <p:spPr>
          <a:xfrm>
            <a:off x="2918604" y="3882213"/>
            <a:ext cx="6096000" cy="646331"/>
          </a:xfrm>
          <a:prstGeom prst="rect">
            <a:avLst/>
          </a:prstGeom>
        </p:spPr>
        <p:txBody>
          <a:bodyPr>
            <a:spAutoFit/>
          </a:bodyPr>
          <a:lstStyle/>
          <a:p>
            <a:pPr algn="ctr"/>
            <a:r>
              <a:rPr lang="en-US" b="1" smtClean="0"/>
              <a:t>6 - rasm. Ortish-tushirishda bekor turish </a:t>
            </a:r>
            <a:endParaRPr lang="ru-RU" smtClean="0"/>
          </a:p>
          <a:p>
            <a:pPr algn="ctr"/>
            <a:r>
              <a:rPr lang="en-US" b="1" smtClean="0"/>
              <a:t>vaqtining ish unumiga bog‘liqligi.</a:t>
            </a:r>
            <a:endParaRPr lang="ru-RU" dirty="0"/>
          </a:p>
        </p:txBody>
      </p:sp>
      <p:sp>
        <p:nvSpPr>
          <p:cNvPr id="6" name="Прямоугольник 5"/>
          <p:cNvSpPr/>
          <p:nvPr/>
        </p:nvSpPr>
        <p:spPr>
          <a:xfrm>
            <a:off x="1469366" y="4664832"/>
            <a:ext cx="8882332" cy="1938992"/>
          </a:xfrm>
          <a:prstGeom prst="rect">
            <a:avLst/>
          </a:prstGeom>
        </p:spPr>
        <p:txBody>
          <a:bodyPr wrap="square">
            <a:spAutoFit/>
          </a:bodyPr>
          <a:lstStyle/>
          <a:p>
            <a:pPr algn="just"/>
            <a:r>
              <a:rPr lang="en-US" sz="2000" dirty="0"/>
              <a:t>(8) </a:t>
            </a:r>
            <a:r>
              <a:rPr lang="en-US" sz="2000" dirty="0" err="1"/>
              <a:t>tenglamadagi</a:t>
            </a:r>
            <a:r>
              <a:rPr lang="en-US" sz="2000" dirty="0"/>
              <a:t> </a:t>
            </a:r>
            <a:r>
              <a:rPr lang="en-US" sz="2000" dirty="0" err="1"/>
              <a:t>avtomobil</a:t>
            </a:r>
            <a:r>
              <a:rPr lang="en-US" sz="2000" dirty="0"/>
              <a:t> (</a:t>
            </a:r>
            <a:r>
              <a:rPr lang="en-US" sz="2000" dirty="0" err="1"/>
              <a:t>avtopoezd</a:t>
            </a:r>
            <a:r>
              <a:rPr lang="en-US" sz="2000" dirty="0"/>
              <a:t>)</a:t>
            </a:r>
            <a:r>
              <a:rPr lang="en-US" sz="2000" dirty="0" err="1"/>
              <a:t>ning</a:t>
            </a:r>
            <a:r>
              <a:rPr lang="en-US" sz="2000" dirty="0"/>
              <a:t> </a:t>
            </a:r>
            <a:r>
              <a:rPr lang="en-US" sz="2000" dirty="0" err="1"/>
              <a:t>ortish-tushirish</a:t>
            </a:r>
            <a:r>
              <a:rPr lang="en-US" sz="2000" dirty="0"/>
              <a:t> </a:t>
            </a:r>
            <a:r>
              <a:rPr lang="en-US" sz="2000" dirty="0" err="1"/>
              <a:t>operatsiyalarida</a:t>
            </a:r>
            <a:r>
              <a:rPr lang="en-US" sz="2000" dirty="0"/>
              <a:t> </a:t>
            </a:r>
            <a:r>
              <a:rPr lang="en-US" sz="2000" dirty="0" err="1"/>
              <a:t>bekor</a:t>
            </a:r>
            <a:r>
              <a:rPr lang="en-US" sz="2000" dirty="0"/>
              <a:t> </a:t>
            </a:r>
            <a:r>
              <a:rPr lang="en-US" sz="2000" dirty="0" err="1"/>
              <a:t>turish</a:t>
            </a:r>
            <a:r>
              <a:rPr lang="en-US" sz="2000" dirty="0"/>
              <a:t> </a:t>
            </a:r>
            <a:r>
              <a:rPr lang="en-US" sz="2000" dirty="0" err="1"/>
              <a:t>vaqtini</a:t>
            </a:r>
            <a:r>
              <a:rPr lang="en-US" sz="2000" dirty="0"/>
              <a:t> </a:t>
            </a:r>
            <a:r>
              <a:rPr lang="en-US" sz="2000" dirty="0" err="1"/>
              <a:t>boshqa</a:t>
            </a:r>
            <a:r>
              <a:rPr lang="en-US" sz="2000" dirty="0"/>
              <a:t> </a:t>
            </a:r>
            <a:r>
              <a:rPr lang="en-US" sz="2000" dirty="0" err="1"/>
              <a:t>omillarga</a:t>
            </a:r>
            <a:r>
              <a:rPr lang="en-US" sz="2000" dirty="0"/>
              <a:t> </a:t>
            </a:r>
            <a:r>
              <a:rPr lang="en-US" sz="2000" dirty="0" err="1"/>
              <a:t>bog‘liq</a:t>
            </a:r>
            <a:r>
              <a:rPr lang="en-US" sz="2000" dirty="0"/>
              <a:t> </a:t>
            </a:r>
            <a:r>
              <a:rPr lang="en-US" sz="2000" dirty="0" err="1"/>
              <a:t>bo‘lmagan</a:t>
            </a:r>
            <a:r>
              <a:rPr lang="en-US" sz="2000" dirty="0"/>
              <a:t> </a:t>
            </a:r>
            <a:r>
              <a:rPr lang="en-US" sz="2000" dirty="0" err="1"/>
              <a:t>uzgaruvchi</a:t>
            </a:r>
            <a:r>
              <a:rPr lang="en-US" sz="2000" dirty="0"/>
              <a:t> </a:t>
            </a:r>
            <a:r>
              <a:rPr lang="en-US" sz="2000" dirty="0" err="1"/>
              <a:t>va</a:t>
            </a:r>
            <a:r>
              <a:rPr lang="en-US" sz="2000" dirty="0"/>
              <a:t> </a:t>
            </a:r>
            <a:r>
              <a:rPr lang="en-US" sz="2000" dirty="0" err="1"/>
              <a:t>ish</a:t>
            </a:r>
            <a:r>
              <a:rPr lang="en-US" sz="2000" dirty="0"/>
              <a:t> </a:t>
            </a:r>
            <a:r>
              <a:rPr lang="en-US" sz="2000" dirty="0" err="1"/>
              <a:t>unumining</a:t>
            </a:r>
            <a:r>
              <a:rPr lang="en-US" sz="2000" dirty="0"/>
              <a:t> </a:t>
            </a:r>
            <a:r>
              <a:rPr lang="en-US" sz="2000" dirty="0" err="1"/>
              <a:t>o‘zgarishi</a:t>
            </a:r>
            <a:r>
              <a:rPr lang="en-US" sz="2000" dirty="0"/>
              <a:t> </a:t>
            </a:r>
            <a:r>
              <a:rPr lang="en-US" sz="2000" dirty="0" err="1"/>
              <a:t>esa</a:t>
            </a:r>
            <a:r>
              <a:rPr lang="en-US" sz="2000" dirty="0"/>
              <a:t> </a:t>
            </a:r>
            <a:r>
              <a:rPr lang="en-US" sz="2000" dirty="0" err="1"/>
              <a:t>unga</a:t>
            </a:r>
            <a:r>
              <a:rPr lang="en-US" sz="2000" dirty="0"/>
              <a:t> </a:t>
            </a:r>
            <a:r>
              <a:rPr lang="en-US" sz="2000" dirty="0" err="1"/>
              <a:t>bog‘liq</a:t>
            </a:r>
            <a:r>
              <a:rPr lang="en-US" sz="2000" dirty="0"/>
              <a:t>, </a:t>
            </a:r>
            <a:r>
              <a:rPr lang="en-US" sz="2000" dirty="0" err="1"/>
              <a:t>qolgan</a:t>
            </a:r>
            <a:r>
              <a:rPr lang="en-US" sz="2000" dirty="0"/>
              <a:t> </a:t>
            </a:r>
            <a:r>
              <a:rPr lang="en-US" sz="2000" dirty="0" err="1"/>
              <a:t>omillarni</a:t>
            </a:r>
            <a:r>
              <a:rPr lang="en-US" sz="2000" dirty="0"/>
              <a:t> </a:t>
            </a:r>
            <a:r>
              <a:rPr lang="en-US" sz="2000" dirty="0" err="1"/>
              <a:t>shartli</a:t>
            </a:r>
            <a:r>
              <a:rPr lang="en-US" sz="2000" dirty="0"/>
              <a:t> </a:t>
            </a:r>
            <a:r>
              <a:rPr lang="en-US" sz="2000" dirty="0" err="1"/>
              <a:t>o‘zgarmas</a:t>
            </a:r>
            <a:r>
              <a:rPr lang="en-US" sz="2000" dirty="0"/>
              <a:t> deb, </a:t>
            </a:r>
            <a:r>
              <a:rPr lang="en-US" sz="2000" dirty="0" err="1"/>
              <a:t>tenglamaning</a:t>
            </a:r>
            <a:r>
              <a:rPr lang="en-US" sz="2000" dirty="0"/>
              <a:t> </a:t>
            </a:r>
            <a:r>
              <a:rPr lang="en-US" sz="2000" dirty="0" err="1"/>
              <a:t>ikkala</a:t>
            </a:r>
            <a:r>
              <a:rPr lang="en-US" sz="2000" dirty="0"/>
              <a:t> </a:t>
            </a:r>
            <a:r>
              <a:rPr lang="en-US" sz="2000" dirty="0" err="1"/>
              <a:t>tomonini</a:t>
            </a:r>
            <a:r>
              <a:rPr lang="en-US" sz="2000" dirty="0"/>
              <a:t> ham </a:t>
            </a:r>
            <a:r>
              <a:rPr lang="en-US" sz="2000" i="1" dirty="0"/>
              <a:t>1</a:t>
            </a:r>
            <a:r>
              <a:rPr lang="en-US" sz="2000" baseline="-25000" dirty="0"/>
              <a:t>yuk</a:t>
            </a:r>
            <a:r>
              <a:rPr lang="en-US" sz="2000" dirty="0"/>
              <a:t> </a:t>
            </a:r>
            <a:r>
              <a:rPr lang="en-US" sz="2000" dirty="0" err="1"/>
              <a:t>miqdoriga</a:t>
            </a:r>
            <a:r>
              <a:rPr lang="en-US" sz="2000" dirty="0"/>
              <a:t> </a:t>
            </a:r>
            <a:r>
              <a:rPr lang="en-US" sz="2000" dirty="0" err="1"/>
              <a:t>ko‘paytirsak</a:t>
            </a:r>
            <a:r>
              <a:rPr lang="en-US" sz="2000" dirty="0"/>
              <a:t>, </a:t>
            </a:r>
            <a:r>
              <a:rPr lang="en-US" sz="2000" dirty="0" err="1"/>
              <a:t>natijaviy</a:t>
            </a:r>
            <a:r>
              <a:rPr lang="en-US" sz="2000" dirty="0"/>
              <a:t> </a:t>
            </a:r>
            <a:r>
              <a:rPr lang="en-US" sz="2000" dirty="0" err="1"/>
              <a:t>tenglama</a:t>
            </a:r>
            <a:r>
              <a:rPr lang="en-US" sz="2000" dirty="0"/>
              <a:t> </a:t>
            </a:r>
            <a:r>
              <a:rPr lang="en-US" sz="2000" dirty="0" err="1"/>
              <a:t>quyidagicha</a:t>
            </a:r>
            <a:r>
              <a:rPr lang="en-US" sz="2000" dirty="0"/>
              <a:t> </a:t>
            </a:r>
            <a:r>
              <a:rPr lang="en-US" sz="2000" dirty="0" err="1"/>
              <a:t>bo‘ladi</a:t>
            </a:r>
            <a:r>
              <a:rPr lang="en-US" sz="2000" dirty="0"/>
              <a:t>:</a:t>
            </a:r>
            <a:endParaRPr lang="ru-RU" sz="2000" dirty="0"/>
          </a:p>
        </p:txBody>
      </p:sp>
    </p:spTree>
    <p:extLst>
      <p:ext uri="{BB962C8B-B14F-4D97-AF65-F5344CB8AC3E}">
        <p14:creationId xmlns:p14="http://schemas.microsoft.com/office/powerpoint/2010/main" val="18894679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57190"/>
          <a:stretch/>
        </p:blipFill>
        <p:spPr>
          <a:xfrm>
            <a:off x="7763932" y="0"/>
            <a:ext cx="4428067" cy="6858000"/>
          </a:xfrm>
          <a:prstGeom prst="rect">
            <a:avLst/>
          </a:prstGeom>
        </p:spPr>
      </p:pic>
      <p:sp>
        <p:nvSpPr>
          <p:cNvPr id="5" name="Прямоугольник 4"/>
          <p:cNvSpPr/>
          <p:nvPr/>
        </p:nvSpPr>
        <p:spPr>
          <a:xfrm>
            <a:off x="7910946" y="501272"/>
            <a:ext cx="3984568" cy="830997"/>
          </a:xfrm>
          <a:prstGeom prst="rect">
            <a:avLst/>
          </a:prstGeom>
        </p:spPr>
        <p:txBody>
          <a:bodyPr wrap="square">
            <a:spAutoFit/>
          </a:bodyPr>
          <a:lstStyle/>
          <a:p>
            <a:r>
              <a:rPr lang="ru-RU" sz="1200" dirty="0" err="1"/>
              <a:t>Abreu</a:t>
            </a:r>
            <a:r>
              <a:rPr lang="ru-RU" sz="1200" dirty="0"/>
              <a:t> R. (</a:t>
            </a:r>
            <a:r>
              <a:rPr lang="ru-RU" sz="1200" dirty="0" err="1"/>
              <a:t>Published</a:t>
            </a:r>
            <a:r>
              <a:rPr lang="ru-RU" sz="1200" dirty="0"/>
              <a:t> </a:t>
            </a:r>
            <a:r>
              <a:rPr lang="ru-RU" sz="1200" dirty="0" err="1"/>
              <a:t>on</a:t>
            </a:r>
            <a:r>
              <a:rPr lang="ru-RU" sz="1200" dirty="0"/>
              <a:t> </a:t>
            </a:r>
            <a:r>
              <a:rPr lang="ru-RU" sz="1200" dirty="0" err="1"/>
              <a:t>February</a:t>
            </a:r>
            <a:r>
              <a:rPr lang="ru-RU" sz="1200" dirty="0"/>
              <a:t> 19, 2018). </a:t>
            </a:r>
            <a:r>
              <a:rPr lang="ru-RU" sz="1200" dirty="0" err="1"/>
              <a:t>truck</a:t>
            </a:r>
            <a:r>
              <a:rPr lang="ru-RU" sz="1200" dirty="0"/>
              <a:t> </a:t>
            </a:r>
            <a:r>
              <a:rPr lang="ru-RU" sz="1200" dirty="0" err="1"/>
              <a:t>in</a:t>
            </a:r>
            <a:r>
              <a:rPr lang="ru-RU" sz="1200" dirty="0"/>
              <a:t> </a:t>
            </a:r>
            <a:r>
              <a:rPr lang="ru-RU" sz="1200" dirty="0" err="1"/>
              <a:t>between</a:t>
            </a:r>
            <a:r>
              <a:rPr lang="ru-RU" sz="1200" dirty="0"/>
              <a:t> </a:t>
            </a:r>
            <a:r>
              <a:rPr lang="ru-RU" sz="1200" dirty="0" err="1"/>
              <a:t>the</a:t>
            </a:r>
            <a:r>
              <a:rPr lang="ru-RU" sz="1200" dirty="0"/>
              <a:t> </a:t>
            </a:r>
            <a:r>
              <a:rPr lang="ru-RU" sz="1200" dirty="0" err="1"/>
              <a:t>mountains</a:t>
            </a:r>
            <a:r>
              <a:rPr lang="ru-RU" sz="1200" dirty="0"/>
              <a:t>. </a:t>
            </a:r>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ru-RU" sz="1200" dirty="0"/>
              <a:t>. https://unsplash.com/photos/lq9PxpwDZUk</a:t>
            </a:r>
          </a:p>
        </p:txBody>
      </p:sp>
      <p:sp>
        <p:nvSpPr>
          <p:cNvPr id="3" name="Объект 2">
            <a:extLst>
              <a:ext uri="{FF2B5EF4-FFF2-40B4-BE49-F238E27FC236}">
                <a16:creationId xmlns:a16="http://schemas.microsoft.com/office/drawing/2014/main" xmlns="" id="{328B779C-04CF-43FA-810B-4134F4F26F97}"/>
              </a:ext>
            </a:extLst>
          </p:cNvPr>
          <p:cNvSpPr>
            <a:spLocks noGrp="1"/>
          </p:cNvSpPr>
          <p:nvPr>
            <p:ph idx="1"/>
          </p:nvPr>
        </p:nvSpPr>
        <p:spPr/>
        <p:txBody>
          <a:bodyPr/>
          <a:lstStyle/>
          <a:p>
            <a:endParaRPr lang="ru-RU"/>
          </a:p>
        </p:txBody>
      </p:sp>
      <mc:AlternateContent xmlns:mc="http://schemas.openxmlformats.org/markup-compatibility/2006">
        <mc:Choice xmlns:a14="http://schemas.microsoft.com/office/drawing/2010/main" Requires="a14">
          <p:sp>
            <p:nvSpPr>
              <p:cNvPr id="6" name="Прямоугольник 5"/>
              <p:cNvSpPr/>
              <p:nvPr/>
            </p:nvSpPr>
            <p:spPr>
              <a:xfrm>
                <a:off x="667107" y="768150"/>
                <a:ext cx="6518695" cy="4599464"/>
              </a:xfrm>
              <a:prstGeom prst="rect">
                <a:avLst/>
              </a:prstGeom>
            </p:spPr>
            <p:txBody>
              <a:bodyPr wrap="square">
                <a:spAutoFit/>
              </a:bodyPr>
              <a:lstStyle/>
              <a:p>
                <a:r>
                  <a:rPr lang="en-US" sz="2000" dirty="0"/>
                  <a:t>t</a:t>
                </a:r>
                <a:r>
                  <a:rPr lang="en-US" sz="2000" baseline="-25000" dirty="0"/>
                  <a:t>o-t</a:t>
                </a:r>
                <a:r>
                  <a:rPr lang="en-US" sz="2000" i="1" baseline="-25000" dirty="0"/>
                  <a:t> </a:t>
                </a:r>
                <a:r>
                  <a:rPr lang="en-US" sz="2000" dirty="0"/>
                  <a:t>W</a:t>
                </a:r>
                <a:r>
                  <a:rPr lang="en-US" sz="2000" baseline="-25000" dirty="0"/>
                  <a:t>P</a:t>
                </a:r>
                <a:r>
                  <a:rPr lang="en-US" sz="2000" b="1" dirty="0"/>
                  <a:t> – </a:t>
                </a:r>
                <a:r>
                  <a:rPr lang="en-US" sz="2000" dirty="0"/>
                  <a:t>q</a:t>
                </a:r>
                <a:r>
                  <a:rPr lang="en-US" sz="2000" baseline="-25000" dirty="0"/>
                  <a:t>H</a:t>
                </a:r>
                <a:r>
                  <a:rPr lang="en-US" sz="2000" dirty="0"/>
                  <a:t>1</a:t>
                </a:r>
                <a:r>
                  <a:rPr lang="en-US" sz="2000" baseline="-25000" dirty="0"/>
                  <a:t>yuk</a:t>
                </a:r>
                <a:r>
                  <a:rPr lang="en-US" sz="2000" dirty="0"/>
                  <a:t> γ + </a:t>
                </a:r>
                <a14:m>
                  <m:oMath xmlns:m="http://schemas.openxmlformats.org/officeDocument/2006/math">
                    <m:f>
                      <m:fPr>
                        <m:ctrlPr>
                          <a:rPr lang="ru-RU" sz="2000" i="1"/>
                        </m:ctrlPr>
                      </m:fPr>
                      <m:num>
                        <m:sSub>
                          <m:sSubPr>
                            <m:ctrlPr>
                              <a:rPr lang="ru-RU" sz="2000" i="1"/>
                            </m:ctrlPr>
                          </m:sSubPr>
                          <m:e>
                            <m:r>
                              <a:rPr lang="en-US" sz="2000" i="1"/>
                              <m:t>𝑙</m:t>
                            </m:r>
                          </m:e>
                          <m:sub>
                            <m:r>
                              <a:rPr lang="en-US" sz="2000" i="1"/>
                              <m:t>𝑦𝑢</m:t>
                            </m:r>
                            <m:r>
                              <a:rPr lang="en-US" sz="2000" i="1"/>
                              <m:t>.</m:t>
                            </m:r>
                            <m:r>
                              <a:rPr lang="en-US" sz="2000" i="1"/>
                              <m:t>𝑞</m:t>
                            </m:r>
                            <m:r>
                              <a:rPr lang="en-US" sz="2000" i="1"/>
                              <m:t>.</m:t>
                            </m:r>
                          </m:sub>
                        </m:sSub>
                      </m:num>
                      <m:den>
                        <m:r>
                          <a:rPr lang="en-US" sz="2000" i="1"/>
                          <m:t>𝛽</m:t>
                        </m:r>
                        <m:sSub>
                          <m:sSubPr>
                            <m:ctrlPr>
                              <a:rPr lang="ru-RU" sz="2000" i="1"/>
                            </m:ctrlPr>
                          </m:sSubPr>
                          <m:e>
                            <m:r>
                              <a:rPr lang="en-US" sz="2000" i="1"/>
                              <m:t>𝑉</m:t>
                            </m:r>
                          </m:e>
                          <m:sub>
                            <m:r>
                              <a:rPr lang="en-US" sz="2000" i="1"/>
                              <m:t>𝑡</m:t>
                            </m:r>
                          </m:sub>
                        </m:sSub>
                      </m:den>
                    </m:f>
                  </m:oMath>
                </a14:m>
                <a:r>
                  <a:rPr lang="en-US" sz="2000" b="1" dirty="0"/>
                  <a:t>        </a:t>
                </a:r>
                <a:r>
                  <a:rPr lang="en-US" sz="2000" dirty="0"/>
                  <a:t>(15)</a:t>
                </a:r>
                <a:endParaRPr lang="ru-RU" sz="2000" dirty="0"/>
              </a:p>
              <a:p>
                <a:r>
                  <a:rPr lang="en-US" sz="2000" dirty="0" err="1"/>
                  <a:t>O‘zgarmas</a:t>
                </a:r>
                <a:r>
                  <a:rPr lang="en-US" sz="2000" dirty="0"/>
                  <a:t> </a:t>
                </a:r>
                <a:r>
                  <a:rPr lang="en-US" sz="2000" dirty="0" err="1"/>
                  <a:t>qiymatlar</a:t>
                </a:r>
                <a:r>
                  <a:rPr lang="en-US" sz="2000" dirty="0"/>
                  <a:t> </a:t>
                </a:r>
                <a:r>
                  <a:rPr lang="en-US" sz="2000" i="1" dirty="0"/>
                  <a:t>a</a:t>
                </a:r>
                <a:r>
                  <a:rPr lang="en-US" sz="2000" i="1" baseline="-25000" dirty="0"/>
                  <a:t>1</a:t>
                </a:r>
                <a:r>
                  <a:rPr lang="en-US" sz="2000" i="1" dirty="0"/>
                  <a:t> </a:t>
                </a:r>
                <a:r>
                  <a:rPr lang="en-US" sz="2000" dirty="0"/>
                  <a:t>= </a:t>
                </a:r>
                <a:r>
                  <a:rPr lang="en-US" sz="2000" dirty="0" err="1"/>
                  <a:t>q</a:t>
                </a:r>
                <a:r>
                  <a:rPr lang="en-US" sz="2000" baseline="-25000" dirty="0" err="1"/>
                  <a:t>H</a:t>
                </a:r>
                <a:r>
                  <a:rPr lang="en-US" sz="2000" dirty="0"/>
                  <a:t>*γ*</a:t>
                </a:r>
                <a:r>
                  <a:rPr lang="en-US" sz="2000" i="1" dirty="0" err="1"/>
                  <a:t>l</a:t>
                </a:r>
                <a:r>
                  <a:rPr lang="en-US" sz="2000" baseline="-25000" dirty="0" err="1"/>
                  <a:t>yuk</a:t>
                </a:r>
                <a:r>
                  <a:rPr lang="en-US" sz="2000" dirty="0"/>
                  <a:t>; </a:t>
                </a:r>
                <a:r>
                  <a:rPr lang="en-US" sz="2000" i="1" dirty="0"/>
                  <a:t>  </a:t>
                </a:r>
                <a:r>
                  <a:rPr lang="en-US" sz="2000" i="1" dirty="0" err="1"/>
                  <a:t>b</a:t>
                </a:r>
                <a:r>
                  <a:rPr lang="en-US" sz="2000" i="1" baseline="-25000" dirty="0" err="1"/>
                  <a:t>t</a:t>
                </a:r>
                <a:r>
                  <a:rPr lang="en-US" sz="2000" dirty="0"/>
                  <a:t>=</a:t>
                </a:r>
                <a:r>
                  <a:rPr lang="en-US" sz="2000" dirty="0" err="1"/>
                  <a:t>l</a:t>
                </a:r>
                <a:r>
                  <a:rPr lang="en-US" sz="2000" baseline="-25000" dirty="0" err="1"/>
                  <a:t>yuk</a:t>
                </a:r>
                <a:r>
                  <a:rPr lang="en-US" sz="2000" baseline="-25000" dirty="0"/>
                  <a:t> </a:t>
                </a:r>
                <a:r>
                  <a:rPr lang="en-US" sz="2000" dirty="0"/>
                  <a:t>/ </a:t>
                </a:r>
                <a:r>
                  <a:rPr lang="en-US" sz="2000" i="1" dirty="0"/>
                  <a:t>βV</a:t>
                </a:r>
                <a:r>
                  <a:rPr lang="en-US" sz="2000" i="1" baseline="-25000" dirty="0"/>
                  <a:t>T</a:t>
                </a:r>
                <a:r>
                  <a:rPr lang="en-US" sz="2000" dirty="0"/>
                  <a:t> </a:t>
                </a:r>
                <a:r>
                  <a:rPr lang="en-US" sz="2000" dirty="0" err="1"/>
                  <a:t>larga</a:t>
                </a:r>
                <a:r>
                  <a:rPr lang="en-US" sz="2000" dirty="0"/>
                  <a:t> </a:t>
                </a:r>
                <a:r>
                  <a:rPr lang="en-US" sz="2000" dirty="0" err="1"/>
                  <a:t>almashtirib</a:t>
                </a:r>
                <a:r>
                  <a:rPr lang="en-US" sz="2000" dirty="0"/>
                  <a:t>, </a:t>
                </a:r>
                <a:r>
                  <a:rPr lang="en-US" sz="2000" dirty="0" err="1"/>
                  <a:t>tenglamani</a:t>
                </a:r>
                <a:r>
                  <a:rPr lang="en-US" sz="2000" dirty="0"/>
                  <a:t> </a:t>
                </a:r>
                <a:r>
                  <a:rPr lang="en-US" sz="2000" dirty="0" err="1"/>
                  <a:t>qayta</a:t>
                </a:r>
                <a:r>
                  <a:rPr lang="en-US" sz="2000" dirty="0"/>
                  <a:t> </a:t>
                </a:r>
                <a:r>
                  <a:rPr lang="en-US" sz="2000" dirty="0" err="1"/>
                  <a:t>yozsak</a:t>
                </a:r>
                <a:r>
                  <a:rPr lang="en-US" sz="2000" dirty="0"/>
                  <a:t>:</a:t>
                </a:r>
                <a:endParaRPr lang="ru-RU" sz="2000" dirty="0"/>
              </a:p>
              <a:p>
                <a:r>
                  <a:rPr lang="en-US" sz="2000" dirty="0"/>
                  <a:t>t</a:t>
                </a:r>
                <a:r>
                  <a:rPr lang="en-US" sz="2000" baseline="-25000" dirty="0"/>
                  <a:t>o-t</a:t>
                </a:r>
                <a:r>
                  <a:rPr lang="en-US" sz="2000" i="1" baseline="-25000" dirty="0"/>
                  <a:t> </a:t>
                </a:r>
                <a:r>
                  <a:rPr lang="en-US" sz="2000" dirty="0"/>
                  <a:t>W</a:t>
                </a:r>
                <a:r>
                  <a:rPr lang="en-US" sz="2000" baseline="-25000" dirty="0"/>
                  <a:t>P </a:t>
                </a:r>
                <a:r>
                  <a:rPr lang="en-US" sz="2000" dirty="0"/>
                  <a:t>– a</a:t>
                </a:r>
                <a:r>
                  <a:rPr lang="en-US" sz="2000" baseline="-25000" dirty="0"/>
                  <a:t>1</a:t>
                </a:r>
                <a:r>
                  <a:rPr lang="en-US" sz="2000" dirty="0"/>
                  <a:t>+b</a:t>
                </a:r>
                <a:r>
                  <a:rPr lang="en-US" sz="2000" baseline="-25000" dirty="0"/>
                  <a:t>1</a:t>
                </a:r>
                <a:r>
                  <a:rPr lang="en-US" sz="2000" dirty="0"/>
                  <a:t> W</a:t>
                </a:r>
                <a:r>
                  <a:rPr lang="en-US" sz="2000" baseline="-25000" dirty="0"/>
                  <a:t>P</a:t>
                </a:r>
                <a:r>
                  <a:rPr lang="en-US" sz="2000" dirty="0"/>
                  <a:t> = 0		(16)</a:t>
                </a:r>
                <a:endParaRPr lang="ru-RU" sz="2000" dirty="0"/>
              </a:p>
              <a:p>
                <a:r>
                  <a:rPr lang="en-US" sz="2000" dirty="0" err="1"/>
                  <a:t>Ayni</a:t>
                </a:r>
                <a:r>
                  <a:rPr lang="en-US" sz="2000" dirty="0"/>
                  <a:t> </a:t>
                </a:r>
                <a:r>
                  <a:rPr lang="en-US" sz="2000" dirty="0" err="1"/>
                  <a:t>tenglama</a:t>
                </a:r>
                <a:r>
                  <a:rPr lang="en-US" sz="2000" dirty="0"/>
                  <a:t> ham </a:t>
                </a:r>
                <a:r>
                  <a:rPr lang="en-US" sz="2000" dirty="0" err="1"/>
                  <a:t>ikkinchi</a:t>
                </a:r>
                <a:r>
                  <a:rPr lang="en-US" sz="2000" dirty="0"/>
                  <a:t> </a:t>
                </a:r>
                <a:r>
                  <a:rPr lang="en-US" sz="2000" dirty="0" err="1"/>
                  <a:t>darajali</a:t>
                </a:r>
                <a:r>
                  <a:rPr lang="en-US" sz="2000" dirty="0"/>
                  <a:t> </a:t>
                </a:r>
                <a:r>
                  <a:rPr lang="en-US" sz="2000" dirty="0" err="1"/>
                  <a:t>egri</a:t>
                </a:r>
                <a:r>
                  <a:rPr lang="en-US" sz="2000" dirty="0"/>
                  <a:t> </a:t>
                </a:r>
                <a:r>
                  <a:rPr lang="en-US" sz="2000" dirty="0" err="1"/>
                  <a:t>chiziq</a:t>
                </a:r>
                <a:r>
                  <a:rPr lang="en-US" sz="2000" dirty="0"/>
                  <a:t> </a:t>
                </a:r>
                <a:r>
                  <a:rPr lang="en-US" sz="2000" dirty="0" err="1"/>
                  <a:t>formulasidir</a:t>
                </a:r>
                <a:r>
                  <a:rPr lang="en-US" sz="2000" dirty="0"/>
                  <a:t>. Bu </a:t>
                </a:r>
                <a:r>
                  <a:rPr lang="en-US" sz="2000" dirty="0" err="1"/>
                  <a:t>tenglama</a:t>
                </a:r>
                <a:r>
                  <a:rPr lang="en-US" sz="2000" dirty="0"/>
                  <a:t> </a:t>
                </a:r>
                <a:r>
                  <a:rPr lang="en-US" sz="2000" dirty="0" err="1"/>
                  <a:t>oldingilaridan</a:t>
                </a:r>
                <a:r>
                  <a:rPr lang="en-US" sz="2000" dirty="0"/>
                  <a:t> </a:t>
                </a:r>
                <a:r>
                  <a:rPr lang="en-US" sz="2000" i="1" dirty="0"/>
                  <a:t>a</a:t>
                </a:r>
                <a:r>
                  <a:rPr lang="en-US" sz="2000" i="1" baseline="-25000" dirty="0"/>
                  <a:t>t</a:t>
                </a:r>
                <a:r>
                  <a:rPr lang="en-US" sz="2000" i="1" dirty="0"/>
                  <a:t> </a:t>
                </a:r>
                <a:r>
                  <a:rPr lang="en-US" sz="2000" dirty="0" err="1"/>
                  <a:t>koeffitsient</a:t>
                </a:r>
                <a:r>
                  <a:rPr lang="en-US" sz="2000" dirty="0"/>
                  <a:t> </a:t>
                </a:r>
                <a:r>
                  <a:rPr lang="en-US" sz="2000" dirty="0" err="1"/>
                  <a:t>yonida</a:t>
                </a:r>
                <a:r>
                  <a:rPr lang="en-US" sz="2000" dirty="0"/>
                  <a:t> </a:t>
                </a:r>
                <a:r>
                  <a:rPr lang="en-US" sz="2000" i="1" dirty="0"/>
                  <a:t>t</a:t>
                </a:r>
                <a:r>
                  <a:rPr lang="en-US" sz="2000" baseline="-25000" dirty="0"/>
                  <a:t>o-t</a:t>
                </a:r>
                <a:r>
                  <a:rPr lang="en-US" sz="2000" dirty="0"/>
                  <a:t> </a:t>
                </a:r>
                <a:r>
                  <a:rPr lang="en-US" sz="2000" dirty="0" err="1"/>
                  <a:t>shartli</a:t>
                </a:r>
                <a:r>
                  <a:rPr lang="en-US" sz="2000" dirty="0"/>
                  <a:t> </a:t>
                </a:r>
                <a:r>
                  <a:rPr lang="en-US" sz="2000" dirty="0" err="1"/>
                  <a:t>o‘zgaruvchi</a:t>
                </a:r>
                <a:r>
                  <a:rPr lang="en-US" sz="2000" dirty="0"/>
                  <a:t> </a:t>
                </a:r>
                <a:r>
                  <a:rPr lang="en-US" sz="2000" dirty="0" err="1"/>
                  <a:t>miqdor</a:t>
                </a:r>
                <a:r>
                  <a:rPr lang="en-US" sz="2000" dirty="0"/>
                  <a:t> </a:t>
                </a:r>
                <a:r>
                  <a:rPr lang="en-US" sz="2000" dirty="0" err="1"/>
                  <a:t>yo‘qligi</a:t>
                </a:r>
                <a:r>
                  <a:rPr lang="en-US" sz="2000" dirty="0"/>
                  <a:t> </a:t>
                </a:r>
                <a:r>
                  <a:rPr lang="en-US" sz="2000" dirty="0" err="1"/>
                  <a:t>bilangina</a:t>
                </a:r>
                <a:r>
                  <a:rPr lang="en-US" sz="2000" dirty="0"/>
                  <a:t> </a:t>
                </a:r>
                <a:r>
                  <a:rPr lang="en-US" sz="2000" dirty="0" err="1"/>
                  <a:t>farqlanadi</a:t>
                </a:r>
                <a:r>
                  <a:rPr lang="en-US" sz="2000" dirty="0"/>
                  <a:t>.</a:t>
                </a:r>
                <a:endParaRPr lang="ru-RU" sz="2000" dirty="0"/>
              </a:p>
              <a:p>
                <a:r>
                  <a:rPr lang="en-US" sz="2000" dirty="0" err="1"/>
                  <a:t>Demak</a:t>
                </a:r>
                <a:r>
                  <a:rPr lang="en-US" sz="2000" dirty="0"/>
                  <a:t>, </a:t>
                </a:r>
                <a:r>
                  <a:rPr lang="en-US" sz="2000" dirty="0" err="1"/>
                  <a:t>avtomobilning</a:t>
                </a:r>
                <a:r>
                  <a:rPr lang="en-US" sz="2000" dirty="0"/>
                  <a:t> </a:t>
                </a:r>
                <a:r>
                  <a:rPr lang="en-US" sz="2000" dirty="0" err="1"/>
                  <a:t>ortish-tushirish</a:t>
                </a:r>
                <a:r>
                  <a:rPr lang="en-US" sz="2000" dirty="0"/>
                  <a:t> </a:t>
                </a:r>
                <a:r>
                  <a:rPr lang="en-US" sz="2000" dirty="0" err="1"/>
                  <a:t>operatsiyalarida</a:t>
                </a:r>
                <a:r>
                  <a:rPr lang="en-US" sz="2000" dirty="0"/>
                  <a:t> </a:t>
                </a:r>
                <a:r>
                  <a:rPr lang="en-US" sz="2000" dirty="0" err="1"/>
                  <a:t>bekor</a:t>
                </a:r>
                <a:r>
                  <a:rPr lang="en-US" sz="2000" dirty="0"/>
                  <a:t> </a:t>
                </a:r>
                <a:r>
                  <a:rPr lang="en-US" sz="2000" dirty="0" err="1"/>
                  <a:t>turish</a:t>
                </a:r>
                <a:r>
                  <a:rPr lang="en-US" sz="2000" dirty="0"/>
                  <a:t> </a:t>
                </a:r>
                <a:r>
                  <a:rPr lang="en-US" sz="2000" dirty="0" err="1"/>
                  <a:t>vaqti</a:t>
                </a:r>
                <a:r>
                  <a:rPr lang="en-US" sz="2000" dirty="0"/>
                  <a:t> (</a:t>
                </a:r>
                <a:r>
                  <a:rPr lang="en-US" sz="2000" i="1" dirty="0"/>
                  <a:t>t</a:t>
                </a:r>
                <a:r>
                  <a:rPr lang="en-US" sz="2000" baseline="-25000" dirty="0"/>
                  <a:t>o-t</a:t>
                </a:r>
                <a:r>
                  <a:rPr lang="en-US" sz="2000" dirty="0"/>
                  <a:t>) </a:t>
                </a:r>
                <a:r>
                  <a:rPr lang="en-US" sz="2000" dirty="0" err="1"/>
                  <a:t>ning</a:t>
                </a:r>
                <a:r>
                  <a:rPr lang="en-US" sz="2000" dirty="0"/>
                  <a:t> </a:t>
                </a:r>
                <a:r>
                  <a:rPr lang="en-US" sz="2000" dirty="0" err="1"/>
                  <a:t>uning</a:t>
                </a:r>
                <a:r>
                  <a:rPr lang="en-US" sz="2000" dirty="0"/>
                  <a:t> </a:t>
                </a:r>
                <a:r>
                  <a:rPr lang="en-US" sz="2000" dirty="0" err="1"/>
                  <a:t>ish</a:t>
                </a:r>
                <a:r>
                  <a:rPr lang="en-US" sz="2000" dirty="0"/>
                  <a:t> </a:t>
                </a:r>
                <a:r>
                  <a:rPr lang="en-US" sz="2000" dirty="0" err="1"/>
                  <a:t>unumiga</a:t>
                </a:r>
                <a:r>
                  <a:rPr lang="en-US" sz="2000" dirty="0"/>
                  <a:t> </a:t>
                </a:r>
                <a:r>
                  <a:rPr lang="en-US" sz="2000" dirty="0" err="1"/>
                  <a:t>ta’siri</a:t>
                </a:r>
                <a:r>
                  <a:rPr lang="en-US" sz="2000" dirty="0"/>
                  <a:t> ham </a:t>
                </a:r>
                <a:r>
                  <a:rPr lang="en-US" sz="2000" dirty="0" err="1"/>
                  <a:t>teng</a:t>
                </a:r>
                <a:r>
                  <a:rPr lang="en-US" sz="2000" dirty="0"/>
                  <a:t> </a:t>
                </a:r>
                <a:r>
                  <a:rPr lang="en-US" sz="2000" dirty="0" err="1"/>
                  <a:t>tomonli</a:t>
                </a:r>
                <a:r>
                  <a:rPr lang="en-US" sz="2000" dirty="0"/>
                  <a:t> </a:t>
                </a:r>
                <a:r>
                  <a:rPr lang="en-US" sz="2000" dirty="0" err="1"/>
                  <a:t>giperbola</a:t>
                </a:r>
                <a:r>
                  <a:rPr lang="en-US" sz="2000" dirty="0"/>
                  <a:t> </a:t>
                </a:r>
                <a:r>
                  <a:rPr lang="en-US" sz="2000" dirty="0" err="1"/>
                  <a:t>egri</a:t>
                </a:r>
                <a:r>
                  <a:rPr lang="en-US" sz="2000" dirty="0"/>
                  <a:t> </a:t>
                </a:r>
                <a:r>
                  <a:rPr lang="en-US" sz="2000" dirty="0" err="1"/>
                  <a:t>chizig‘i</a:t>
                </a:r>
                <a:r>
                  <a:rPr lang="en-US" sz="2000" dirty="0"/>
                  <a:t> </a:t>
                </a:r>
                <a:r>
                  <a:rPr lang="en-US" sz="2000" dirty="0" err="1"/>
                  <a:t>qonuniyatiga</a:t>
                </a:r>
                <a:r>
                  <a:rPr lang="en-US" sz="2000" dirty="0"/>
                  <a:t> </a:t>
                </a:r>
                <a:r>
                  <a:rPr lang="en-US" sz="2000" dirty="0" err="1"/>
                  <a:t>bo‘ysunar</a:t>
                </a:r>
                <a:r>
                  <a:rPr lang="en-US" sz="2000" dirty="0"/>
                  <a:t> </a:t>
                </a:r>
                <a:r>
                  <a:rPr lang="en-US" sz="2000" dirty="0" err="1"/>
                  <a:t>ekan</a:t>
                </a:r>
                <a:r>
                  <a:rPr lang="en-US" sz="2000" dirty="0"/>
                  <a:t> </a:t>
                </a:r>
                <a:r>
                  <a:rPr lang="en-US" sz="2000" dirty="0" err="1"/>
                  <a:t>va</a:t>
                </a:r>
                <a:r>
                  <a:rPr lang="en-US" sz="2000" dirty="0"/>
                  <a:t> </a:t>
                </a:r>
                <a:r>
                  <a:rPr lang="en-US" sz="2000" dirty="0" err="1"/>
                  <a:t>uning</a:t>
                </a:r>
                <a:r>
                  <a:rPr lang="en-US" sz="2000" dirty="0"/>
                  <a:t> </a:t>
                </a:r>
                <a:r>
                  <a:rPr lang="en-US" sz="2000" dirty="0" err="1"/>
                  <a:t>W</a:t>
                </a:r>
                <a:r>
                  <a:rPr lang="en-US" sz="2000" baseline="-25000" dirty="0" err="1"/>
                  <a:t>p</a:t>
                </a:r>
                <a:r>
                  <a:rPr lang="en-US" sz="2000" dirty="0"/>
                  <a:t>- </a:t>
                </a:r>
                <a:r>
                  <a:rPr lang="en-US" sz="2000" i="1" dirty="0"/>
                  <a:t>t</a:t>
                </a:r>
                <a:r>
                  <a:rPr lang="en-US" sz="2000" baseline="-25000" dirty="0"/>
                  <a:t>o-t</a:t>
                </a:r>
                <a:r>
                  <a:rPr lang="en-US" sz="2000" dirty="0"/>
                  <a:t> </a:t>
                </a:r>
                <a:r>
                  <a:rPr lang="en-US" sz="2000" dirty="0" err="1"/>
                  <a:t>koordinatalar</a:t>
                </a:r>
                <a:r>
                  <a:rPr lang="en-US" sz="2000" dirty="0"/>
                  <a:t> </a:t>
                </a:r>
                <a:r>
                  <a:rPr lang="en-US" sz="2000" dirty="0" err="1"/>
                  <a:t>tizimidagi</a:t>
                </a:r>
                <a:r>
                  <a:rPr lang="en-US" sz="2000" dirty="0"/>
                  <a:t> </a:t>
                </a:r>
                <a:r>
                  <a:rPr lang="en-US" sz="2000" dirty="0" err="1"/>
                  <a:t>ko‘rinishi</a:t>
                </a:r>
                <a:r>
                  <a:rPr lang="en-US" sz="2000" dirty="0"/>
                  <a:t> 6-rasmdagidek </a:t>
                </a:r>
                <a:r>
                  <a:rPr lang="en-US" sz="2000" dirty="0" err="1"/>
                  <a:t>bo‘ladi</a:t>
                </a:r>
                <a:r>
                  <a:rPr lang="en-US" sz="2000" dirty="0"/>
                  <a:t>.</a:t>
                </a:r>
                <a:endParaRPr lang="ru-RU" sz="2000" dirty="0"/>
              </a:p>
            </p:txBody>
          </p:sp>
        </mc:Choice>
        <mc:Fallback>
          <p:sp>
            <p:nvSpPr>
              <p:cNvPr id="6" name="Прямоугольник 5"/>
              <p:cNvSpPr>
                <a:spLocks noRot="1" noChangeAspect="1" noMove="1" noResize="1" noEditPoints="1" noAdjustHandles="1" noChangeArrowheads="1" noChangeShapeType="1" noTextEdit="1"/>
              </p:cNvSpPr>
              <p:nvPr/>
            </p:nvSpPr>
            <p:spPr>
              <a:xfrm>
                <a:off x="667107" y="768150"/>
                <a:ext cx="6518695" cy="4599464"/>
              </a:xfrm>
              <a:prstGeom prst="rect">
                <a:avLst/>
              </a:prstGeom>
              <a:blipFill rotWithShape="1">
                <a:blip r:embed="rId3"/>
                <a:stretch>
                  <a:fillRect l="-935" r="-935" b="-1325"/>
                </a:stretch>
              </a:blipFill>
            </p:spPr>
            <p:txBody>
              <a:bodyPr/>
              <a:lstStyle/>
              <a:p>
                <a:r>
                  <a:rPr lang="ru-RU">
                    <a:noFill/>
                  </a:rPr>
                  <a:t> </a:t>
                </a:r>
              </a:p>
            </p:txBody>
          </p:sp>
        </mc:Fallback>
      </mc:AlternateContent>
    </p:spTree>
    <p:extLst>
      <p:ext uri="{BB962C8B-B14F-4D97-AF65-F5344CB8AC3E}">
        <p14:creationId xmlns:p14="http://schemas.microsoft.com/office/powerpoint/2010/main" val="26188987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39682" y="4578772"/>
            <a:ext cx="8534400" cy="1507067"/>
          </a:xfrm>
        </p:spPr>
        <p:txBody>
          <a:bodyPr/>
          <a:lstStyle/>
          <a:p>
            <a:r>
              <a:rPr lang="en-US"/>
              <a:t>E`tiboringiz uchun rahmat!</a:t>
            </a: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277687" y="447450"/>
            <a:ext cx="6365681" cy="4243787"/>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3" name="Прямоугольник 2"/>
          <p:cNvSpPr/>
          <p:nvPr/>
        </p:nvSpPr>
        <p:spPr>
          <a:xfrm>
            <a:off x="548640" y="118887"/>
            <a:ext cx="10490662" cy="646331"/>
          </a:xfrm>
          <a:prstGeom prst="rect">
            <a:avLst/>
          </a:prstGeom>
        </p:spPr>
        <p:txBody>
          <a:bodyPr wrap="square">
            <a:spAutoFit/>
          </a:bodyPr>
          <a:lstStyle/>
          <a:p>
            <a:r>
              <a:rPr lang="ru-RU" dirty="0" err="1">
                <a:solidFill>
                  <a:schemeClr val="bg1"/>
                </a:solidFill>
              </a:rPr>
              <a:t>Fewings</a:t>
            </a:r>
            <a:r>
              <a:rPr lang="ru-RU" dirty="0">
                <a:solidFill>
                  <a:schemeClr val="bg1"/>
                </a:solidFill>
              </a:rPr>
              <a:t> N. (</a:t>
            </a:r>
            <a:r>
              <a:rPr lang="ru-RU" dirty="0" err="1">
                <a:solidFill>
                  <a:schemeClr val="bg1"/>
                </a:solidFill>
              </a:rPr>
              <a:t>Published</a:t>
            </a:r>
            <a:r>
              <a:rPr lang="ru-RU" dirty="0">
                <a:solidFill>
                  <a:schemeClr val="bg1"/>
                </a:solidFill>
              </a:rPr>
              <a:t> </a:t>
            </a:r>
            <a:r>
              <a:rPr lang="ru-RU" dirty="0" err="1">
                <a:solidFill>
                  <a:schemeClr val="bg1"/>
                </a:solidFill>
              </a:rPr>
              <a:t>on</a:t>
            </a:r>
            <a:r>
              <a:rPr lang="ru-RU" dirty="0">
                <a:solidFill>
                  <a:schemeClr val="bg1"/>
                </a:solidFill>
              </a:rPr>
              <a:t> </a:t>
            </a:r>
            <a:r>
              <a:rPr lang="ru-RU" dirty="0" err="1">
                <a:solidFill>
                  <a:schemeClr val="bg1"/>
                </a:solidFill>
              </a:rPr>
              <a:t>March</a:t>
            </a:r>
            <a:r>
              <a:rPr lang="ru-RU" dirty="0">
                <a:solidFill>
                  <a:schemeClr val="bg1"/>
                </a:solidFill>
              </a:rPr>
              <a:t> 9, 2018), </a:t>
            </a:r>
            <a:r>
              <a:rPr lang="ru-RU" dirty="0" err="1">
                <a:solidFill>
                  <a:schemeClr val="bg1"/>
                </a:solidFill>
              </a:rPr>
              <a:t>aerial</a:t>
            </a:r>
            <a:r>
              <a:rPr lang="ru-RU" dirty="0">
                <a:solidFill>
                  <a:schemeClr val="bg1"/>
                </a:solidFill>
              </a:rPr>
              <a:t> </a:t>
            </a:r>
            <a:r>
              <a:rPr lang="ru-RU" dirty="0" err="1">
                <a:solidFill>
                  <a:schemeClr val="bg1"/>
                </a:solidFill>
              </a:rPr>
              <a:t>photography</a:t>
            </a:r>
            <a:r>
              <a:rPr lang="ru-RU" dirty="0">
                <a:solidFill>
                  <a:schemeClr val="bg1"/>
                </a:solidFill>
              </a:rPr>
              <a:t> </a:t>
            </a:r>
            <a:r>
              <a:rPr lang="ru-RU" dirty="0" err="1">
                <a:solidFill>
                  <a:schemeClr val="bg1"/>
                </a:solidFill>
              </a:rPr>
              <a:t>of</a:t>
            </a:r>
            <a:r>
              <a:rPr lang="ru-RU" dirty="0">
                <a:solidFill>
                  <a:schemeClr val="bg1"/>
                </a:solidFill>
              </a:rPr>
              <a:t> </a:t>
            </a:r>
            <a:r>
              <a:rPr lang="ru-RU" dirty="0" err="1">
                <a:solidFill>
                  <a:schemeClr val="bg1"/>
                </a:solidFill>
              </a:rPr>
              <a:t>gray</a:t>
            </a:r>
            <a:r>
              <a:rPr lang="ru-RU" dirty="0">
                <a:solidFill>
                  <a:schemeClr val="bg1"/>
                </a:solidFill>
              </a:rPr>
              <a:t> </a:t>
            </a:r>
            <a:r>
              <a:rPr lang="ru-RU" dirty="0" err="1">
                <a:solidFill>
                  <a:schemeClr val="bg1"/>
                </a:solidFill>
              </a:rPr>
              <a:t>concrete</a:t>
            </a:r>
            <a:r>
              <a:rPr lang="ru-RU" dirty="0">
                <a:solidFill>
                  <a:schemeClr val="bg1"/>
                </a:solidFill>
              </a:rPr>
              <a:t> </a:t>
            </a:r>
            <a:r>
              <a:rPr lang="ru-RU" dirty="0" err="1">
                <a:solidFill>
                  <a:schemeClr val="bg1"/>
                </a:solidFill>
              </a:rPr>
              <a:t>roads</a:t>
            </a:r>
            <a:r>
              <a:rPr lang="ru-RU" dirty="0">
                <a:solidFill>
                  <a:schemeClr val="bg1"/>
                </a:solidFill>
              </a:rPr>
              <a:t>. </a:t>
            </a:r>
            <a:r>
              <a:rPr lang="ru-RU" dirty="0" err="1">
                <a:solidFill>
                  <a:schemeClr val="bg1"/>
                </a:solidFill>
              </a:rPr>
              <a:t>Free</a:t>
            </a:r>
            <a:r>
              <a:rPr lang="ru-RU" dirty="0">
                <a:solidFill>
                  <a:schemeClr val="bg1"/>
                </a:solidFill>
              </a:rPr>
              <a:t> </a:t>
            </a:r>
            <a:r>
              <a:rPr lang="ru-RU" dirty="0" err="1">
                <a:solidFill>
                  <a:schemeClr val="bg1"/>
                </a:solidFill>
              </a:rPr>
              <a:t>to</a:t>
            </a:r>
            <a:r>
              <a:rPr lang="ru-RU" dirty="0">
                <a:solidFill>
                  <a:schemeClr val="bg1"/>
                </a:solidFill>
              </a:rPr>
              <a:t> </a:t>
            </a:r>
            <a:r>
              <a:rPr lang="ru-RU" dirty="0" err="1">
                <a:solidFill>
                  <a:schemeClr val="bg1"/>
                </a:solidFill>
              </a:rPr>
              <a:t>use</a:t>
            </a:r>
            <a:r>
              <a:rPr lang="ru-RU" dirty="0">
                <a:solidFill>
                  <a:schemeClr val="bg1"/>
                </a:solidFill>
              </a:rPr>
              <a:t> </a:t>
            </a:r>
            <a:r>
              <a:rPr lang="ru-RU" dirty="0" err="1">
                <a:solidFill>
                  <a:schemeClr val="bg1"/>
                </a:solidFill>
              </a:rPr>
              <a:t>under</a:t>
            </a:r>
            <a:r>
              <a:rPr lang="ru-RU" dirty="0">
                <a:solidFill>
                  <a:schemeClr val="bg1"/>
                </a:solidFill>
              </a:rPr>
              <a:t> </a:t>
            </a:r>
            <a:r>
              <a:rPr lang="ru-RU" dirty="0" err="1">
                <a:solidFill>
                  <a:schemeClr val="bg1"/>
                </a:solidFill>
              </a:rPr>
              <a:t>the</a:t>
            </a:r>
            <a:r>
              <a:rPr lang="ru-RU" dirty="0">
                <a:solidFill>
                  <a:schemeClr val="bg1"/>
                </a:solidFill>
              </a:rPr>
              <a:t> </a:t>
            </a:r>
            <a:r>
              <a:rPr lang="ru-RU" dirty="0" err="1">
                <a:solidFill>
                  <a:schemeClr val="bg1"/>
                </a:solidFill>
              </a:rPr>
              <a:t>Unsplash</a:t>
            </a:r>
            <a:r>
              <a:rPr lang="ru-RU" dirty="0">
                <a:solidFill>
                  <a:schemeClr val="bg1"/>
                </a:solidFill>
              </a:rPr>
              <a:t> </a:t>
            </a:r>
            <a:r>
              <a:rPr lang="ru-RU" dirty="0" err="1">
                <a:solidFill>
                  <a:schemeClr val="bg1"/>
                </a:solidFill>
              </a:rPr>
              <a:t>License</a:t>
            </a:r>
            <a:r>
              <a:rPr lang="ru-RU" dirty="0">
                <a:solidFill>
                  <a:schemeClr val="bg1"/>
                </a:solidFill>
              </a:rPr>
              <a:t>. https://unsplash.com/photos/br9D5K3UTRQ</a:t>
            </a:r>
          </a:p>
        </p:txBody>
      </p:sp>
    </p:spTree>
    <p:extLst>
      <p:ext uri="{BB962C8B-B14F-4D97-AF65-F5344CB8AC3E}">
        <p14:creationId xmlns:p14="http://schemas.microsoft.com/office/powerpoint/2010/main" val="3405967125"/>
      </p:ext>
    </p:extLst>
  </p:cSld>
  <p:clrMapOvr>
    <a:masterClrMapping/>
  </p:clrMapOvr>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xmlns=""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257</TotalTime>
  <Words>3520</Words>
  <Application>Microsoft Office PowerPoint</Application>
  <PresentationFormat>Произвольный</PresentationFormat>
  <Paragraphs>191</Paragraphs>
  <Slides>34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34</vt:i4>
      </vt:variant>
    </vt:vector>
  </HeadingPairs>
  <TitlesOfParts>
    <vt:vector size="35" baseType="lpstr">
      <vt:lpstr>Сектор</vt:lpstr>
      <vt:lpstr>AVTOMOBILLARDA TASHISH  VA HARAKAT XAVFSIZLIGINI TASHKIL  ETISH ASOSLARI </vt:lpstr>
      <vt:lpstr>Tayanch so`zlar: Avtomobilning ish unumi, yukli qatnov, yuk ko‘taruvchanlik, yo‘ldan foydalanish koeffitsienti, texnik harakat tezlik, avtomobilning yuk ko‘tarish qobiliyati, foydalanish koeffitsienti, bosib o‘tilgan yo‘ldan samarali foydalanish koeffitsienti, o‘rtacha yukli qatnov masofasi, texnik tezlik, ortish-tushirish vaqti.  </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E`tiboringiz uchun rahmat!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AVTOMOBILLARDA TASHISH  VA HARAKAT XAVFSIZLIGINI TASHKIL  ETISH ASOSLARI</dc:title>
  <dc:creator>Pilotech</dc:creator>
  <cp:lastModifiedBy>USER</cp:lastModifiedBy>
  <cp:revision>27</cp:revision>
  <dcterms:created xsi:type="dcterms:W3CDTF">2023-09-12T00:06:03Z</dcterms:created>
  <dcterms:modified xsi:type="dcterms:W3CDTF">2023-10-18T10:15:01Z</dcterms:modified>
</cp:coreProperties>
</file>