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335" r:id="rId4"/>
    <p:sldId id="309" r:id="rId5"/>
    <p:sldId id="259" r:id="rId6"/>
    <p:sldId id="310" r:id="rId7"/>
    <p:sldId id="336" r:id="rId8"/>
    <p:sldId id="260" r:id="rId9"/>
    <p:sldId id="264" r:id="rId10"/>
    <p:sldId id="337" r:id="rId11"/>
    <p:sldId id="258" r:id="rId12"/>
    <p:sldId id="261" r:id="rId13"/>
    <p:sldId id="338" r:id="rId14"/>
    <p:sldId id="339" r:id="rId15"/>
    <p:sldId id="262" r:id="rId16"/>
    <p:sldId id="340" r:id="rId17"/>
    <p:sldId id="341" r:id="rId18"/>
    <p:sldId id="263" r:id="rId19"/>
    <p:sldId id="342" r:id="rId20"/>
    <p:sldId id="343" r:id="rId21"/>
    <p:sldId id="286" r:id="rId22"/>
    <p:sldId id="344" r:id="rId23"/>
    <p:sldId id="345" r:id="rId24"/>
    <p:sldId id="279" r:id="rId25"/>
    <p:sldId id="307" r:id="rId26"/>
    <p:sldId id="346" r:id="rId27"/>
    <p:sldId id="348" r:id="rId28"/>
    <p:sldId id="349" r:id="rId29"/>
    <p:sldId id="347" r:id="rId30"/>
    <p:sldId id="350" r:id="rId31"/>
    <p:sldId id="352" r:id="rId32"/>
    <p:sldId id="285" r:id="rId3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604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1810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526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6004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614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1926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682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6264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7506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258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944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68038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49699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21512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660732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91731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4219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851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64B73CD-D11E-4D48-9061-8E7F5AFE98AF}" type="datetimeFigureOut">
              <a:rPr lang="ru-RU" smtClean="0"/>
              <a:t>28.10.2023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70366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oGafvInnHlY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mVqTumQH-c0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xmWlqeYtcQQ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oGafvInnHlY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mVqTumQH-c0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2074" y="344978"/>
            <a:ext cx="8001000" cy="2148841"/>
          </a:xfrm>
        </p:spPr>
        <p:txBody>
          <a:bodyPr>
            <a:normAutofit fontScale="90000"/>
          </a:bodyPr>
          <a:lstStyle/>
          <a:p>
            <a:pPr lvl="0" defTabSz="914400">
              <a:spcBef>
                <a:spcPts val="0"/>
              </a:spcBef>
            </a:pPr>
            <a:r>
              <a:rPr lang="uz-Cyrl-UZ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AVTOMOBILLARDA TASHISH </a:t>
            </a:r>
            <a:r>
              <a:rPr lang="en-US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VA HARAKAT XAVFSIZLIGINI TASHKIL  ETISH </a:t>
            </a:r>
            <a:r>
              <a:rPr lang="uz-Cyrl-UZ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ASOSLARI</a:t>
            </a:r>
            <a:br>
              <a:rPr lang="en-US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2074" y="2139757"/>
            <a:ext cx="6400800" cy="1359901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  <a:spcAft>
                <a:spcPts val="0"/>
              </a:spcAft>
              <a:buClrTx/>
              <a:buSzTx/>
            </a:pP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9 –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Mavzu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: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Avtotransport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vositalarining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ishlashi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va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unga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ta'sir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qiluvchi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asosiy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texnik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va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ekspluatatsion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omillar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.</a:t>
            </a:r>
            <a:endParaRPr lang="ru-RU" sz="2400" dirty="0">
              <a:solidFill>
                <a:prstClr val="white"/>
              </a:solidFill>
              <a:latin typeface="Oswald" pitchFamily="2" charset="-52"/>
              <a:ea typeface="Roboto Condens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1E0505-E303-D8ED-6CC0-D70EACE43B47}"/>
              </a:ext>
            </a:extLst>
          </p:cNvPr>
          <p:cNvSpPr txBox="1">
            <a:spLocks/>
          </p:cNvSpPr>
          <p:nvPr/>
        </p:nvSpPr>
        <p:spPr bwMode="gray">
          <a:xfrm>
            <a:off x="313715" y="4119321"/>
            <a:ext cx="380587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en-US" sz="2200" dirty="0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Prof. </a:t>
            </a:r>
            <a:r>
              <a:rPr lang="en-US" sz="2200" dirty="0" err="1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Nurdinov</a:t>
            </a:r>
            <a:r>
              <a:rPr lang="en-US" sz="2200" dirty="0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 </a:t>
            </a:r>
            <a:r>
              <a:rPr lang="en-US" sz="2200" dirty="0" err="1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Murodali</a:t>
            </a:r>
            <a:endParaRPr lang="ru-RU" sz="2200" dirty="0">
              <a:solidFill>
                <a:srgbClr val="FFFF00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  <p:sp>
        <p:nvSpPr>
          <p:cNvPr id="5" name="Rounded Rectangle 17">
            <a:extLst>
              <a:ext uri="{FF2B5EF4-FFF2-40B4-BE49-F238E27FC236}">
                <a16:creationId xmlns:a16="http://schemas.microsoft.com/office/drawing/2014/main" id="{6AB33A65-AF4F-1F56-FEAF-DC2BF6049A20}"/>
              </a:ext>
            </a:extLst>
          </p:cNvPr>
          <p:cNvSpPr/>
          <p:nvPr/>
        </p:nvSpPr>
        <p:spPr>
          <a:xfrm>
            <a:off x="313715" y="5217251"/>
            <a:ext cx="3174328" cy="510230"/>
          </a:xfrm>
          <a:prstGeom prst="roundRect">
            <a:avLst/>
          </a:prstGeom>
          <a:solidFill>
            <a:srgbClr val="00369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228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swald Light" pitchFamily="2" charset="-5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5399D5-B759-F1E3-BA76-36685FD6CB58}"/>
              </a:ext>
            </a:extLst>
          </p:cNvPr>
          <p:cNvSpPr txBox="1">
            <a:spLocks/>
          </p:cNvSpPr>
          <p:nvPr/>
        </p:nvSpPr>
        <p:spPr bwMode="gray">
          <a:xfrm>
            <a:off x="627155" y="5334046"/>
            <a:ext cx="277531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en-US" dirty="0" err="1">
                <a:solidFill>
                  <a:prstClr val="white"/>
                </a:solidFill>
                <a:latin typeface="Oswald Light" pitchFamily="2" charset="-52"/>
                <a:ea typeface="VTB Group Cond Book" panose="020B0506050504020204" pitchFamily="34" charset="77"/>
              </a:rPr>
              <a:t>AndMI</a:t>
            </a:r>
            <a:r>
              <a:rPr lang="en-US" dirty="0">
                <a:solidFill>
                  <a:prstClr val="white"/>
                </a:solidFill>
                <a:latin typeface="Oswald Light" pitchFamily="2" charset="-52"/>
                <a:ea typeface="VTB Group Cond Book" panose="020B0506050504020204" pitchFamily="34" charset="77"/>
              </a:rPr>
              <a:t>   2023-2024</a:t>
            </a:r>
            <a:endParaRPr lang="ru-RU" dirty="0">
              <a:solidFill>
                <a:prstClr val="white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63732" y="641929"/>
            <a:ext cx="6028267" cy="6216072"/>
          </a:xfrm>
          <a:prstGeom prst="rtTriangle">
            <a:avLst/>
          </a:prstGeom>
        </p:spPr>
      </p:pic>
      <p:sp>
        <p:nvSpPr>
          <p:cNvPr id="8" name="Прямоугольник 7"/>
          <p:cNvSpPr/>
          <p:nvPr/>
        </p:nvSpPr>
        <p:spPr>
          <a:xfrm rot="18843338">
            <a:off x="3798674" y="2753053"/>
            <a:ext cx="6096000" cy="92333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>
            <a:spAutoFit/>
          </a:bodyPr>
          <a:lstStyle/>
          <a:p>
            <a:pPr lvl="0"/>
            <a:r>
              <a:rPr lang="en-US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[Organizing vehicle transportation and traffic safety] week9 - Performance of vehicles and the main technical and operational factors affecting it.</a:t>
            </a:r>
          </a:p>
        </p:txBody>
      </p:sp>
    </p:spTree>
    <p:extLst>
      <p:ext uri="{BB962C8B-B14F-4D97-AF65-F5344CB8AC3E}">
        <p14:creationId xmlns:p14="http://schemas.microsoft.com/office/powerpoint/2010/main" val="37464545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4067" y="4903258"/>
            <a:ext cx="10809288" cy="1507067"/>
          </a:xfrm>
        </p:spPr>
        <p:txBody>
          <a:bodyPr>
            <a:noAutofit/>
          </a:bodyPr>
          <a:lstStyle/>
          <a:p>
            <a:pPr hangingPunct="0"/>
            <a:r>
              <a:rPr lang="en-US" sz="1800" b="1" dirty="0" err="1"/>
              <a:t>dinamik</a:t>
            </a:r>
            <a:r>
              <a:rPr lang="en-US" sz="1800" b="1" dirty="0"/>
              <a:t> </a:t>
            </a:r>
            <a:r>
              <a:rPr lang="en-US" sz="1800" b="1" dirty="0" err="1"/>
              <a:t>xususiyat</a:t>
            </a:r>
            <a:r>
              <a:rPr lang="en-US" sz="1800" b="1" dirty="0"/>
              <a:t>, </a:t>
            </a:r>
            <a:r>
              <a:rPr lang="en-US" sz="1800" b="1" dirty="0" err="1"/>
              <a:t>o‘tag‘on</a:t>
            </a:r>
            <a:r>
              <a:rPr lang="en-US" sz="1800" b="1" dirty="0"/>
              <a:t>,  </a:t>
            </a:r>
            <a:r>
              <a:rPr lang="en-US" sz="1800" b="1" dirty="0" err="1"/>
              <a:t>ko‘rish</a:t>
            </a:r>
            <a:r>
              <a:rPr lang="en-US" sz="1800" b="1" dirty="0"/>
              <a:t> </a:t>
            </a:r>
            <a:r>
              <a:rPr lang="en-US" sz="1800" b="1" dirty="0" err="1"/>
              <a:t>kengligi</a:t>
            </a:r>
            <a:r>
              <a:rPr lang="en-US" sz="1800" b="1" dirty="0"/>
              <a:t>, transport </a:t>
            </a:r>
            <a:r>
              <a:rPr lang="en-US" sz="1800" b="1" dirty="0" err="1"/>
              <a:t>sharoitlari</a:t>
            </a:r>
            <a:r>
              <a:rPr lang="en-US" sz="1800" b="1" dirty="0"/>
              <a:t>, </a:t>
            </a:r>
            <a:r>
              <a:rPr lang="en-US" sz="1800" b="1" dirty="0" err="1"/>
              <a:t>ortish</a:t>
            </a:r>
            <a:r>
              <a:rPr lang="en-US" sz="1800" b="1" dirty="0"/>
              <a:t> </a:t>
            </a:r>
            <a:r>
              <a:rPr lang="en-US" sz="1800" b="1" dirty="0" err="1"/>
              <a:t>usuli</a:t>
            </a:r>
            <a:r>
              <a:rPr lang="en-US" sz="1800" b="1" dirty="0"/>
              <a:t>, </a:t>
            </a:r>
            <a:r>
              <a:rPr lang="en-US" sz="1800" b="1" dirty="0" err="1"/>
              <a:t>tushirish</a:t>
            </a:r>
            <a:r>
              <a:rPr lang="en-US" sz="1800" b="1" dirty="0"/>
              <a:t> </a:t>
            </a:r>
            <a:r>
              <a:rPr lang="en-US" sz="1800" b="1" dirty="0" err="1"/>
              <a:t>usuli</a:t>
            </a:r>
            <a:r>
              <a:rPr lang="en-US" sz="1800" b="1" dirty="0"/>
              <a:t>, </a:t>
            </a:r>
            <a:r>
              <a:rPr lang="en-US" sz="1800" b="1" dirty="0" err="1"/>
              <a:t>tashish</a:t>
            </a:r>
            <a:r>
              <a:rPr lang="en-US" sz="1800" b="1" dirty="0"/>
              <a:t> </a:t>
            </a:r>
            <a:r>
              <a:rPr lang="en-US" sz="1800" b="1" dirty="0" err="1"/>
              <a:t>masofasi</a:t>
            </a:r>
            <a:r>
              <a:rPr lang="en-US" sz="1800" b="1" dirty="0"/>
              <a:t>, </a:t>
            </a:r>
            <a:r>
              <a:rPr lang="en-US" sz="1800" b="1" dirty="0" err="1"/>
              <a:t>yo‘l</a:t>
            </a:r>
            <a:r>
              <a:rPr lang="en-US" sz="1800" b="1" dirty="0"/>
              <a:t> </a:t>
            </a:r>
            <a:r>
              <a:rPr lang="en-US" sz="1800" b="1" dirty="0" err="1"/>
              <a:t>sharoiti</a:t>
            </a:r>
            <a:r>
              <a:rPr lang="en-US" sz="1800" b="1" dirty="0"/>
              <a:t>, harakat </a:t>
            </a:r>
            <a:r>
              <a:rPr lang="en-US" sz="1800" b="1" dirty="0" err="1"/>
              <a:t>jadalligi</a:t>
            </a:r>
            <a:r>
              <a:rPr lang="en-US" sz="1800" b="1" dirty="0"/>
              <a:t>, </a:t>
            </a:r>
            <a:r>
              <a:rPr lang="en-US" sz="1800" b="1" dirty="0" err="1"/>
              <a:t>tashkiliy-texnik</a:t>
            </a:r>
            <a:r>
              <a:rPr lang="en-US" sz="1800" b="1" dirty="0"/>
              <a:t> </a:t>
            </a:r>
            <a:r>
              <a:rPr lang="en-US" sz="1800" b="1" dirty="0" err="1"/>
              <a:t>sharoit</a:t>
            </a:r>
            <a:r>
              <a:rPr lang="en-US" sz="1800" b="1" dirty="0"/>
              <a:t>, yuk </a:t>
            </a:r>
            <a:r>
              <a:rPr lang="en-US" sz="1800" b="1" dirty="0" err="1"/>
              <a:t>oqimi</a:t>
            </a:r>
            <a:r>
              <a:rPr lang="en-US" sz="1800" b="1" dirty="0"/>
              <a:t>, </a:t>
            </a:r>
            <a:r>
              <a:rPr lang="en-US" sz="1800" b="1" dirty="0" err="1"/>
              <a:t>texnik</a:t>
            </a:r>
            <a:r>
              <a:rPr lang="en-US" sz="1800" b="1" dirty="0"/>
              <a:t>  </a:t>
            </a:r>
            <a:r>
              <a:rPr lang="en-US" sz="1800" b="1" dirty="0" err="1"/>
              <a:t>foydalanish</a:t>
            </a:r>
            <a:r>
              <a:rPr lang="en-US" sz="1800" b="1" dirty="0"/>
              <a:t> , </a:t>
            </a:r>
            <a:r>
              <a:rPr lang="en-US" sz="1800" b="1" dirty="0" err="1"/>
              <a:t>murakkablik</a:t>
            </a:r>
            <a:r>
              <a:rPr lang="en-US" sz="1800" b="1" dirty="0"/>
              <a:t>  </a:t>
            </a:r>
            <a:r>
              <a:rPr lang="en-US" sz="1800" b="1" dirty="0" err="1"/>
              <a:t>darajasi</a:t>
            </a:r>
            <a:r>
              <a:rPr lang="en-US" sz="1800" b="1" dirty="0"/>
              <a:t>,  </a:t>
            </a:r>
            <a:r>
              <a:rPr lang="en-US" sz="1800" b="1" dirty="0" err="1"/>
              <a:t>jamiyatni</a:t>
            </a:r>
            <a:r>
              <a:rPr lang="en-US" sz="1800" b="1" dirty="0"/>
              <a:t>  </a:t>
            </a:r>
            <a:r>
              <a:rPr lang="en-US" sz="1800" b="1" dirty="0" err="1"/>
              <a:t>avtomobillashtirish</a:t>
            </a:r>
            <a:r>
              <a:rPr lang="en-US" sz="1800" b="1" dirty="0"/>
              <a:t> , </a:t>
            </a:r>
            <a:r>
              <a:rPr lang="en-US" sz="1800" b="1" dirty="0" err="1"/>
              <a:t>ekologik</a:t>
            </a:r>
            <a:r>
              <a:rPr lang="en-US" sz="1800" b="1" dirty="0"/>
              <a:t>  </a:t>
            </a:r>
            <a:r>
              <a:rPr lang="en-US" sz="1800" b="1" dirty="0" err="1"/>
              <a:t>talablar</a:t>
            </a:r>
            <a:r>
              <a:rPr lang="en-US" sz="1800" b="1" dirty="0"/>
              <a:t>, </a:t>
            </a:r>
            <a:r>
              <a:rPr lang="en-US" sz="1800" b="1" dirty="0" err="1"/>
              <a:t>sifat</a:t>
            </a:r>
            <a:r>
              <a:rPr lang="en-US" sz="1800" b="1" dirty="0"/>
              <a:t> </a:t>
            </a:r>
            <a:r>
              <a:rPr lang="en-US" sz="1800" b="1" dirty="0" err="1"/>
              <a:t>ko‘rsatkichi</a:t>
            </a:r>
            <a:r>
              <a:rPr lang="en-US" sz="1800" b="1" dirty="0"/>
              <a:t>, </a:t>
            </a:r>
            <a:r>
              <a:rPr lang="en-US" sz="1800" b="1" dirty="0" err="1"/>
              <a:t>loyihalovchi</a:t>
            </a:r>
            <a:r>
              <a:rPr lang="en-US" sz="1800" b="1" dirty="0"/>
              <a:t>–</a:t>
            </a:r>
            <a:r>
              <a:rPr lang="en-US" sz="1800" b="1" dirty="0" err="1"/>
              <a:t>mutaxassis</a:t>
            </a:r>
            <a:r>
              <a:rPr lang="en-US" sz="1800" b="1" dirty="0"/>
              <a:t>, </a:t>
            </a:r>
            <a:r>
              <a:rPr lang="en-US" sz="1800" b="1" dirty="0" err="1"/>
              <a:t>harakatni</a:t>
            </a:r>
            <a:r>
              <a:rPr lang="en-US" sz="1800" b="1" dirty="0"/>
              <a:t> </a:t>
            </a:r>
            <a:r>
              <a:rPr lang="en-US" sz="1800" b="1" dirty="0" err="1"/>
              <a:t>tashkil</a:t>
            </a:r>
            <a:r>
              <a:rPr lang="en-US" sz="1800" b="1" dirty="0"/>
              <a:t> </a:t>
            </a:r>
            <a:r>
              <a:rPr lang="en-US" sz="1800" b="1" dirty="0" err="1"/>
              <a:t>etish</a:t>
            </a:r>
            <a:r>
              <a:rPr lang="en-US" sz="1800" b="1" dirty="0"/>
              <a:t> </a:t>
            </a:r>
            <a:r>
              <a:rPr lang="en-US" sz="1800" b="1" dirty="0" err="1"/>
              <a:t>mutaxassisi</a:t>
            </a:r>
            <a:r>
              <a:rPr lang="en-US" sz="1800" b="1" dirty="0"/>
              <a:t>, </a:t>
            </a:r>
            <a:r>
              <a:rPr lang="en-US" sz="1800" b="1" dirty="0" err="1"/>
              <a:t>tortish</a:t>
            </a:r>
            <a:r>
              <a:rPr lang="en-US" sz="1800" b="1" dirty="0"/>
              <a:t>–</a:t>
            </a:r>
            <a:r>
              <a:rPr lang="en-US" sz="1800" b="1" dirty="0" err="1"/>
              <a:t>tezlik</a:t>
            </a:r>
            <a:r>
              <a:rPr lang="en-US" sz="1800" b="1" dirty="0"/>
              <a:t>,  </a:t>
            </a:r>
            <a:r>
              <a:rPr lang="en-US" sz="1800" b="1" dirty="0" err="1"/>
              <a:t>tormozlanish</a:t>
            </a:r>
            <a:r>
              <a:rPr lang="en-US" sz="1800" b="1" dirty="0"/>
              <a:t>,  </a:t>
            </a:r>
            <a:r>
              <a:rPr lang="en-US" sz="1800" b="1" dirty="0" err="1"/>
              <a:t>yonilg‘i</a:t>
            </a:r>
            <a:r>
              <a:rPr lang="en-US" sz="1800" b="1" dirty="0"/>
              <a:t>  </a:t>
            </a:r>
            <a:r>
              <a:rPr lang="en-US" sz="1800" b="1" dirty="0" err="1"/>
              <a:t>tejamliligi</a:t>
            </a:r>
            <a:r>
              <a:rPr lang="en-US" sz="1800" b="1" dirty="0"/>
              <a:t>,  </a:t>
            </a:r>
            <a:r>
              <a:rPr lang="en-US" sz="1800" b="1" dirty="0" err="1"/>
              <a:t>boshqariluvchanlik</a:t>
            </a:r>
            <a:r>
              <a:rPr lang="en-US" sz="1800" b="1" dirty="0"/>
              <a:t>,  </a:t>
            </a:r>
            <a:r>
              <a:rPr lang="en-US" sz="1800" b="1" dirty="0" err="1"/>
              <a:t>turg‘unlik</a:t>
            </a:r>
            <a:r>
              <a:rPr lang="en-US" sz="1800" b="1" dirty="0"/>
              <a:t>,  </a:t>
            </a:r>
            <a:r>
              <a:rPr lang="en-US" sz="1800" b="1" dirty="0" err="1"/>
              <a:t>harakatchanlik</a:t>
            </a:r>
            <a:r>
              <a:rPr lang="en-US" sz="1800" b="1" dirty="0"/>
              <a:t> (</a:t>
            </a:r>
            <a:r>
              <a:rPr lang="en-US" sz="1800" b="1" dirty="0" err="1"/>
              <a:t>buriluv</a:t>
            </a:r>
            <a:r>
              <a:rPr lang="en-US" sz="1800" b="1" dirty="0"/>
              <a:t>),  </a:t>
            </a:r>
            <a:r>
              <a:rPr lang="en-US" sz="1800" b="1" dirty="0" err="1"/>
              <a:t>yurish</a:t>
            </a:r>
            <a:r>
              <a:rPr lang="en-US" sz="1800" b="1" dirty="0"/>
              <a:t>  </a:t>
            </a:r>
            <a:r>
              <a:rPr lang="en-US" sz="1800" b="1" dirty="0" err="1"/>
              <a:t>ravonligi</a:t>
            </a:r>
            <a:r>
              <a:rPr lang="en-US" sz="1800" b="1" dirty="0"/>
              <a:t>,  </a:t>
            </a:r>
            <a:r>
              <a:rPr lang="en-US" sz="1800" b="1" dirty="0" err="1"/>
              <a:t>o‘tuvchanlik</a:t>
            </a:r>
            <a:r>
              <a:rPr lang="en-US" sz="1800" b="1" dirty="0"/>
              <a:t>, </a:t>
            </a:r>
            <a:r>
              <a:rPr lang="en-US" sz="1800" b="1" dirty="0" err="1"/>
              <a:t>dinamiklik</a:t>
            </a:r>
            <a:r>
              <a:rPr lang="en-US" sz="1800" b="1" dirty="0"/>
              <a:t>.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57512" y="620889"/>
            <a:ext cx="8534400" cy="3615267"/>
          </a:xfrm>
        </p:spPr>
        <p:txBody>
          <a:bodyPr>
            <a:normAutofit/>
          </a:bodyPr>
          <a:lstStyle/>
          <a:p>
            <a:r>
              <a:rPr lang="en-US" b="1" dirty="0" err="1">
                <a:solidFill>
                  <a:schemeClr val="tx1"/>
                </a:solidFill>
              </a:rPr>
              <a:t>Rеja</a:t>
            </a:r>
            <a:r>
              <a:rPr lang="en-US" b="1" dirty="0">
                <a:solidFill>
                  <a:schemeClr val="tx1"/>
                </a:solidFill>
              </a:rPr>
              <a:t>: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en-US" sz="1800" dirty="0"/>
              <a:t>9.1. Transport </a:t>
            </a:r>
            <a:r>
              <a:rPr lang="en-US" sz="1800" dirty="0" err="1"/>
              <a:t>vositalariga</a:t>
            </a:r>
            <a:r>
              <a:rPr lang="en-US" sz="1800" dirty="0"/>
              <a:t> </a:t>
            </a:r>
            <a:r>
              <a:rPr lang="en-US" sz="1800" dirty="0" err="1"/>
              <a:t>qo‘yiladigan</a:t>
            </a:r>
            <a:r>
              <a:rPr lang="en-US" sz="1800" dirty="0"/>
              <a:t> </a:t>
            </a:r>
            <a:r>
              <a:rPr lang="en-US" sz="1800" dirty="0" err="1"/>
              <a:t>asosiy</a:t>
            </a:r>
            <a:r>
              <a:rPr lang="en-US" sz="1800" dirty="0"/>
              <a:t> </a:t>
            </a:r>
            <a:r>
              <a:rPr lang="en-US" sz="1800" dirty="0" err="1"/>
              <a:t>ekspluatatsion</a:t>
            </a:r>
            <a:r>
              <a:rPr lang="en-US" sz="1800" dirty="0"/>
              <a:t> </a:t>
            </a:r>
            <a:r>
              <a:rPr lang="en-US" sz="1800" dirty="0" err="1"/>
              <a:t>talablar</a:t>
            </a:r>
            <a:r>
              <a:rPr lang="en-US" sz="1800" dirty="0"/>
              <a:t>.</a:t>
            </a:r>
          </a:p>
          <a:p>
            <a:r>
              <a:rPr lang="en-US" sz="1800" dirty="0"/>
              <a:t>9.2. Transport </a:t>
            </a:r>
            <a:r>
              <a:rPr lang="en-US" sz="1800" dirty="0" err="1"/>
              <a:t>vositalaridan</a:t>
            </a:r>
            <a:r>
              <a:rPr lang="en-US" sz="1800" dirty="0"/>
              <a:t> </a:t>
            </a:r>
            <a:r>
              <a:rPr lang="en-US" sz="1800" dirty="0" err="1"/>
              <a:t>foydalanishda</a:t>
            </a:r>
            <a:r>
              <a:rPr lang="en-US" sz="1800" dirty="0"/>
              <a:t> transport, </a:t>
            </a:r>
            <a:r>
              <a:rPr lang="en-US" sz="1800" dirty="0" err="1"/>
              <a:t>yo‘l</a:t>
            </a:r>
            <a:r>
              <a:rPr lang="en-US" sz="1800" dirty="0"/>
              <a:t>, </a:t>
            </a:r>
            <a:r>
              <a:rPr lang="en-US" sz="1800" dirty="0" err="1"/>
              <a:t>iqlim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tashkiliy-texnik</a:t>
            </a:r>
            <a:r>
              <a:rPr lang="en-US" sz="1800" dirty="0"/>
              <a:t> </a:t>
            </a:r>
            <a:r>
              <a:rPr lang="en-US" sz="1800" dirty="0" err="1"/>
              <a:t>sharoitlar</a:t>
            </a:r>
            <a:r>
              <a:rPr lang="en-US" sz="1800" dirty="0"/>
              <a:t>.</a:t>
            </a:r>
          </a:p>
          <a:p>
            <a:r>
              <a:rPr lang="en-US" sz="1800" dirty="0"/>
              <a:t>9.3. Transport </a:t>
            </a:r>
            <a:r>
              <a:rPr lang="en-US" sz="1800" dirty="0" err="1"/>
              <a:t>vositalarining</a:t>
            </a:r>
            <a:r>
              <a:rPr lang="en-US" sz="1800" dirty="0"/>
              <a:t> </a:t>
            </a:r>
            <a:r>
              <a:rPr lang="en-US" sz="1800" dirty="0" err="1"/>
              <a:t>asosiy</a:t>
            </a:r>
            <a:r>
              <a:rPr lang="en-US" sz="1800" dirty="0"/>
              <a:t> </a:t>
            </a:r>
            <a:r>
              <a:rPr lang="en-US" sz="1800" dirty="0" err="1"/>
              <a:t>texnik-ekspluatatsion</a:t>
            </a:r>
            <a:r>
              <a:rPr lang="en-US" sz="1800" dirty="0"/>
              <a:t> </a:t>
            </a:r>
            <a:r>
              <a:rPr lang="en-US" sz="1800" dirty="0" err="1"/>
              <a:t>xususiyatlari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ularning</a:t>
            </a:r>
            <a:r>
              <a:rPr lang="en-US" sz="1800" dirty="0"/>
              <a:t> </a:t>
            </a:r>
            <a:r>
              <a:rPr lang="en-US" sz="1800" dirty="0" err="1"/>
              <a:t>amaliyotdagi</a:t>
            </a:r>
            <a:r>
              <a:rPr lang="en-US" sz="1800" dirty="0"/>
              <a:t> </a:t>
            </a:r>
            <a:r>
              <a:rPr lang="en-US" sz="1800" dirty="0" err="1"/>
              <a:t>ahamiyati</a:t>
            </a:r>
            <a:r>
              <a:rPr lang="en-US" sz="1800" dirty="0"/>
              <a:t>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86"/>
          <a:stretch/>
        </p:blipFill>
        <p:spPr>
          <a:xfrm>
            <a:off x="364067" y="368299"/>
            <a:ext cx="2442632" cy="25202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364067" y="3888906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err="1">
                <a:solidFill>
                  <a:schemeClr val="accent6"/>
                </a:solidFill>
              </a:rPr>
              <a:t>Henderson</a:t>
            </a:r>
            <a:r>
              <a:rPr lang="ru-RU" sz="1200" dirty="0">
                <a:solidFill>
                  <a:schemeClr val="accent6"/>
                </a:solidFill>
              </a:rPr>
              <a:t> K. (</a:t>
            </a:r>
            <a:r>
              <a:rPr lang="ru-RU" sz="1200" dirty="0" err="1">
                <a:solidFill>
                  <a:schemeClr val="accent6"/>
                </a:solidFill>
              </a:rPr>
              <a:t>Published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on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November</a:t>
            </a:r>
            <a:r>
              <a:rPr lang="ru-RU" sz="1200" dirty="0">
                <a:solidFill>
                  <a:schemeClr val="accent6"/>
                </a:solidFill>
              </a:rPr>
              <a:t> 5, 2015). </a:t>
            </a:r>
            <a:r>
              <a:rPr lang="ru-RU" sz="1200" dirty="0" err="1">
                <a:solidFill>
                  <a:schemeClr val="accent6"/>
                </a:solidFill>
              </a:rPr>
              <a:t>Pink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Japanese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truck</a:t>
            </a:r>
            <a:r>
              <a:rPr lang="ru-RU" sz="1200" dirty="0">
                <a:solidFill>
                  <a:schemeClr val="accent6"/>
                </a:solidFill>
              </a:rPr>
              <a:t>. </a:t>
            </a:r>
            <a:r>
              <a:rPr lang="ru-RU" sz="1200" dirty="0" err="1">
                <a:solidFill>
                  <a:schemeClr val="accent6"/>
                </a:solidFill>
              </a:rPr>
              <a:t>Free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to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use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under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the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Unsplash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License</a:t>
            </a:r>
            <a:r>
              <a:rPr lang="ru-RU" sz="1200" dirty="0">
                <a:solidFill>
                  <a:schemeClr val="accent6"/>
                </a:solidFill>
              </a:rPr>
              <a:t> https://unsplash.com/photos/Pj6TgpS_Vt4</a:t>
            </a:r>
          </a:p>
        </p:txBody>
      </p:sp>
    </p:spTree>
    <p:extLst>
      <p:ext uri="{BB962C8B-B14F-4D97-AF65-F5344CB8AC3E}">
        <p14:creationId xmlns:p14="http://schemas.microsoft.com/office/powerpoint/2010/main" val="3125761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86"/>
          <a:stretch/>
        </p:blipFill>
        <p:spPr>
          <a:xfrm>
            <a:off x="8165041" y="187324"/>
            <a:ext cx="3731683" cy="38502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5943599" y="6298731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err="1">
                <a:solidFill>
                  <a:schemeClr val="accent6"/>
                </a:solidFill>
              </a:rPr>
              <a:t>Henderson</a:t>
            </a:r>
            <a:r>
              <a:rPr lang="ru-RU" sz="1200" dirty="0">
                <a:solidFill>
                  <a:schemeClr val="accent6"/>
                </a:solidFill>
              </a:rPr>
              <a:t> K. (</a:t>
            </a:r>
            <a:r>
              <a:rPr lang="ru-RU" sz="1200" dirty="0" err="1">
                <a:solidFill>
                  <a:schemeClr val="accent6"/>
                </a:solidFill>
              </a:rPr>
              <a:t>Published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on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November</a:t>
            </a:r>
            <a:r>
              <a:rPr lang="ru-RU" sz="1200" dirty="0">
                <a:solidFill>
                  <a:schemeClr val="accent6"/>
                </a:solidFill>
              </a:rPr>
              <a:t> 5, 2015). </a:t>
            </a:r>
            <a:r>
              <a:rPr lang="ru-RU" sz="1200" dirty="0" err="1">
                <a:solidFill>
                  <a:schemeClr val="accent6"/>
                </a:solidFill>
              </a:rPr>
              <a:t>Pink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Japanese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truck</a:t>
            </a:r>
            <a:r>
              <a:rPr lang="ru-RU" sz="1200" dirty="0">
                <a:solidFill>
                  <a:schemeClr val="accent6"/>
                </a:solidFill>
              </a:rPr>
              <a:t>. </a:t>
            </a:r>
            <a:r>
              <a:rPr lang="ru-RU" sz="1200" dirty="0" err="1">
                <a:solidFill>
                  <a:schemeClr val="accent6"/>
                </a:solidFill>
              </a:rPr>
              <a:t>Free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to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use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under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the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Unsplash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License</a:t>
            </a:r>
            <a:r>
              <a:rPr lang="ru-RU" sz="1200" dirty="0">
                <a:solidFill>
                  <a:schemeClr val="accent6"/>
                </a:solidFill>
              </a:rPr>
              <a:t> https://unsplash.com/photos/Pj6TgpS_Vt4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A1BA1D9-359F-3D8C-B5D5-4CCBE41EC5A0}"/>
              </a:ext>
            </a:extLst>
          </p:cNvPr>
          <p:cNvSpPr txBox="1"/>
          <p:nvPr/>
        </p:nvSpPr>
        <p:spPr>
          <a:xfrm>
            <a:off x="614362" y="398919"/>
            <a:ext cx="6834187" cy="5940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/>
              <a:t>9.1. Transport </a:t>
            </a:r>
            <a:r>
              <a:rPr lang="en-US" sz="2000" b="1" dirty="0" err="1"/>
              <a:t>vositalariga</a:t>
            </a:r>
            <a:r>
              <a:rPr lang="en-US" sz="2000" b="1" dirty="0"/>
              <a:t> </a:t>
            </a:r>
            <a:r>
              <a:rPr lang="en-US" sz="2000" b="1" dirty="0" err="1"/>
              <a:t>qo‘yiladigan</a:t>
            </a:r>
            <a:r>
              <a:rPr lang="en-US" sz="2000" b="1" dirty="0"/>
              <a:t> </a:t>
            </a:r>
            <a:r>
              <a:rPr lang="en-US" sz="2000" b="1" dirty="0" err="1"/>
              <a:t>asosiy</a:t>
            </a:r>
            <a:r>
              <a:rPr lang="en-US" sz="2000" b="1" dirty="0"/>
              <a:t> </a:t>
            </a:r>
            <a:r>
              <a:rPr lang="en-US" sz="2000" b="1" dirty="0" err="1"/>
              <a:t>ekspluatatsion</a:t>
            </a:r>
            <a:r>
              <a:rPr lang="en-US" sz="2000" b="1" dirty="0"/>
              <a:t> </a:t>
            </a:r>
            <a:r>
              <a:rPr lang="en-US" sz="2000" b="1" dirty="0" err="1"/>
              <a:t>talablar</a:t>
            </a:r>
            <a:r>
              <a:rPr lang="en-US" sz="2000" b="1" dirty="0"/>
              <a:t>.</a:t>
            </a:r>
          </a:p>
          <a:p>
            <a:endParaRPr lang="en-US" sz="2000" dirty="0"/>
          </a:p>
          <a:p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transporti</a:t>
            </a:r>
            <a:r>
              <a:rPr lang="en-US" sz="2000" dirty="0"/>
              <a:t> </a:t>
            </a:r>
            <a:r>
              <a:rPr lang="en-US" sz="2000" dirty="0" err="1"/>
              <a:t>vositalarining</a:t>
            </a:r>
            <a:r>
              <a:rPr lang="en-US" sz="2000" dirty="0"/>
              <a:t> </a:t>
            </a:r>
            <a:r>
              <a:rPr lang="en-US" sz="2000" dirty="0" err="1"/>
              <a:t>konstruktsiyasi</a:t>
            </a:r>
            <a:r>
              <a:rPr lang="en-US" sz="2000" dirty="0"/>
              <a:t> </a:t>
            </a:r>
            <a:r>
              <a:rPr lang="en-US" sz="2000" dirty="0" err="1"/>
              <a:t>ishonchli</a:t>
            </a:r>
            <a:r>
              <a:rPr lang="en-US" sz="2000" dirty="0"/>
              <a:t>, </a:t>
            </a:r>
            <a:r>
              <a:rPr lang="en-US" sz="2000" dirty="0" err="1"/>
              <a:t>yuqori</a:t>
            </a:r>
            <a:r>
              <a:rPr lang="en-US" sz="2000" dirty="0"/>
              <a:t> </a:t>
            </a:r>
            <a:r>
              <a:rPr lang="en-US" sz="2000" dirty="0" err="1"/>
              <a:t>tortish</a:t>
            </a:r>
            <a:r>
              <a:rPr lang="en-US" sz="2000" dirty="0"/>
              <a:t> – </a:t>
            </a:r>
            <a:r>
              <a:rPr lang="en-US" sz="2000" dirty="0" err="1"/>
              <a:t>dinamik</a:t>
            </a:r>
            <a:r>
              <a:rPr lang="en-US" sz="2000" dirty="0"/>
              <a:t> </a:t>
            </a:r>
            <a:r>
              <a:rPr lang="en-US" sz="2000" dirty="0" err="1"/>
              <a:t>xususiyatli</a:t>
            </a:r>
            <a:r>
              <a:rPr lang="en-US" sz="2000" dirty="0"/>
              <a:t>, </a:t>
            </a:r>
            <a:r>
              <a:rPr lang="en-US" sz="2000" dirty="0" err="1"/>
              <a:t>o‘tag‘on</a:t>
            </a:r>
            <a:r>
              <a:rPr lang="en-US" sz="2000" dirty="0"/>
              <a:t>, </a:t>
            </a:r>
            <a:r>
              <a:rPr lang="en-US" sz="2000" dirty="0" err="1"/>
              <a:t>yetarli</a:t>
            </a:r>
            <a:r>
              <a:rPr lang="en-US" sz="2000" dirty="0"/>
              <a:t> </a:t>
            </a:r>
            <a:r>
              <a:rPr lang="en-US" sz="2000" dirty="0" err="1"/>
              <a:t>darajada</a:t>
            </a:r>
            <a:r>
              <a:rPr lang="en-US" sz="2000" dirty="0"/>
              <a:t> </a:t>
            </a:r>
            <a:r>
              <a:rPr lang="en-US" sz="2000" dirty="0" err="1"/>
              <a:t>yuruv</a:t>
            </a:r>
            <a:r>
              <a:rPr lang="en-US" sz="2000" dirty="0"/>
              <a:t> </a:t>
            </a:r>
            <a:r>
              <a:rPr lang="en-US" sz="2000" dirty="0" err="1"/>
              <a:t>zahirasiga</a:t>
            </a:r>
            <a:r>
              <a:rPr lang="en-US" sz="2000" dirty="0"/>
              <a:t> </a:t>
            </a:r>
            <a:r>
              <a:rPr lang="en-US" sz="2000" dirty="0" err="1"/>
              <a:t>ega</a:t>
            </a:r>
            <a:r>
              <a:rPr lang="en-US" sz="2000" dirty="0"/>
              <a:t>, </a:t>
            </a:r>
            <a:r>
              <a:rPr lang="en-US" sz="2000" dirty="0" err="1"/>
              <a:t>yuqori</a:t>
            </a:r>
            <a:r>
              <a:rPr lang="en-US" sz="2000" dirty="0"/>
              <a:t> </a:t>
            </a:r>
            <a:r>
              <a:rPr lang="en-US" sz="2000" dirty="0" err="1"/>
              <a:t>tejamli</a:t>
            </a:r>
            <a:r>
              <a:rPr lang="en-US" sz="2000" dirty="0"/>
              <a:t>, </a:t>
            </a:r>
            <a:r>
              <a:rPr lang="en-US" sz="2000" dirty="0" err="1"/>
              <a:t>yengil</a:t>
            </a:r>
            <a:r>
              <a:rPr lang="en-US" sz="2000" dirty="0"/>
              <a:t> </a:t>
            </a:r>
            <a:r>
              <a:rPr lang="en-US" sz="2000" dirty="0" err="1"/>
              <a:t>xizmat</a:t>
            </a:r>
            <a:r>
              <a:rPr lang="en-US" sz="2000" dirty="0"/>
              <a:t> talab </a:t>
            </a:r>
            <a:r>
              <a:rPr lang="en-US" sz="2000" dirty="0" err="1"/>
              <a:t>etuvchi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haydovchilar</a:t>
            </a:r>
            <a:r>
              <a:rPr lang="en-US" sz="2000" dirty="0"/>
              <a:t> </a:t>
            </a:r>
            <a:r>
              <a:rPr lang="en-US" sz="2000" dirty="0" err="1"/>
              <a:t>mehnat</a:t>
            </a:r>
            <a:r>
              <a:rPr lang="en-US" sz="2000" dirty="0"/>
              <a:t> </a:t>
            </a:r>
            <a:r>
              <a:rPr lang="en-US" sz="2000" dirty="0" err="1"/>
              <a:t>sharoiti</a:t>
            </a:r>
            <a:r>
              <a:rPr lang="en-US" sz="2000" dirty="0"/>
              <a:t> </a:t>
            </a:r>
            <a:r>
              <a:rPr lang="en-US" sz="2000" dirty="0" err="1"/>
              <a:t>me’yorli</a:t>
            </a:r>
            <a:r>
              <a:rPr lang="en-US" sz="2000" dirty="0"/>
              <a:t>, </a:t>
            </a:r>
            <a:r>
              <a:rPr lang="en-US" sz="2000" dirty="0" err="1"/>
              <a:t>maksimal</a:t>
            </a:r>
            <a:r>
              <a:rPr lang="en-US" sz="2000" dirty="0"/>
              <a:t> </a:t>
            </a:r>
            <a:r>
              <a:rPr lang="en-US" sz="2000" dirty="0" err="1"/>
              <a:t>miqdorida</a:t>
            </a:r>
            <a:r>
              <a:rPr lang="en-US" sz="2000" dirty="0"/>
              <a:t> </a:t>
            </a:r>
            <a:r>
              <a:rPr lang="en-US" sz="2000" dirty="0" err="1"/>
              <a:t>tashiy</a:t>
            </a:r>
            <a:r>
              <a:rPr lang="en-US" sz="2000" dirty="0"/>
              <a:t> </a:t>
            </a:r>
            <a:r>
              <a:rPr lang="en-US" sz="2000" dirty="0" err="1"/>
              <a:t>olish</a:t>
            </a:r>
            <a:r>
              <a:rPr lang="en-US" sz="2000" dirty="0"/>
              <a:t> </a:t>
            </a:r>
            <a:r>
              <a:rPr lang="en-US" sz="2000" dirty="0" err="1"/>
              <a:t>xususiyatlariga</a:t>
            </a:r>
            <a:r>
              <a:rPr lang="en-US" sz="2000" dirty="0"/>
              <a:t> </a:t>
            </a:r>
            <a:r>
              <a:rPr lang="en-US" sz="2000" dirty="0" err="1"/>
              <a:t>ega</a:t>
            </a:r>
            <a:r>
              <a:rPr lang="en-US" sz="2000" dirty="0"/>
              <a:t> </a:t>
            </a:r>
            <a:r>
              <a:rPr lang="en-US" sz="2000" dirty="0" err="1"/>
              <a:t>bo‘lishi</a:t>
            </a:r>
            <a:r>
              <a:rPr lang="en-US" sz="2000" dirty="0"/>
              <a:t> </a:t>
            </a:r>
            <a:r>
              <a:rPr lang="en-US" sz="2000" dirty="0" err="1"/>
              <a:t>zarur</a:t>
            </a:r>
            <a:r>
              <a:rPr lang="en-US" sz="2000" dirty="0"/>
              <a:t>. </a:t>
            </a:r>
          </a:p>
          <a:p>
            <a:r>
              <a:rPr lang="en-US" sz="2000" dirty="0" err="1"/>
              <a:t>Haydovchilar</a:t>
            </a:r>
            <a:r>
              <a:rPr lang="en-US" sz="2000" dirty="0"/>
              <a:t> </a:t>
            </a:r>
            <a:r>
              <a:rPr lang="en-US" sz="2000" dirty="0" err="1"/>
              <a:t>mehnati</a:t>
            </a:r>
            <a:r>
              <a:rPr lang="en-US" sz="2000" dirty="0"/>
              <a:t> </a:t>
            </a:r>
            <a:r>
              <a:rPr lang="en-US" sz="2000" dirty="0" err="1"/>
              <a:t>sharoitini</a:t>
            </a:r>
            <a:r>
              <a:rPr lang="en-US" sz="2000" dirty="0"/>
              <a:t> </a:t>
            </a:r>
            <a:r>
              <a:rPr lang="en-US" sz="2000" dirty="0" err="1"/>
              <a:t>me’yorli</a:t>
            </a:r>
            <a:r>
              <a:rPr lang="en-US" sz="2000" dirty="0"/>
              <a:t> </a:t>
            </a:r>
            <a:r>
              <a:rPr lang="en-US" sz="2000" dirty="0" err="1"/>
              <a:t>bo‘lishiga</a:t>
            </a:r>
            <a:r>
              <a:rPr lang="en-US" sz="2000" dirty="0"/>
              <a:t> </a:t>
            </a:r>
            <a:r>
              <a:rPr lang="en-US" sz="2000" dirty="0" err="1"/>
              <a:t>quyidagilar</a:t>
            </a:r>
            <a:r>
              <a:rPr lang="en-US" sz="2000" dirty="0"/>
              <a:t> </a:t>
            </a:r>
            <a:r>
              <a:rPr lang="en-US" sz="2000" dirty="0" err="1"/>
              <a:t>kiradi</a:t>
            </a:r>
            <a:r>
              <a:rPr lang="en-US" sz="2000" dirty="0"/>
              <a:t>: </a:t>
            </a:r>
            <a:r>
              <a:rPr lang="en-US" sz="2000" dirty="0" err="1"/>
              <a:t>boshqarishni</a:t>
            </a:r>
            <a:r>
              <a:rPr lang="en-US" sz="2000" dirty="0"/>
              <a:t> </a:t>
            </a:r>
            <a:r>
              <a:rPr lang="en-US" sz="2000" dirty="0" err="1"/>
              <a:t>yengilligi</a:t>
            </a:r>
            <a:r>
              <a:rPr lang="en-US" sz="2000" dirty="0"/>
              <a:t>, </a:t>
            </a:r>
            <a:r>
              <a:rPr lang="en-US" sz="2000" dirty="0" err="1"/>
              <a:t>boshqaruv</a:t>
            </a:r>
            <a:r>
              <a:rPr lang="en-US" sz="2000" dirty="0"/>
              <a:t> </a:t>
            </a:r>
            <a:r>
              <a:rPr lang="en-US" sz="2000" dirty="0" err="1"/>
              <a:t>mexanizmlarining</a:t>
            </a:r>
            <a:r>
              <a:rPr lang="en-US" sz="2000" dirty="0"/>
              <a:t> </a:t>
            </a:r>
            <a:r>
              <a:rPr lang="en-US" sz="2000" dirty="0" err="1"/>
              <a:t>avtomatlashganligi</a:t>
            </a:r>
            <a:r>
              <a:rPr lang="en-US" sz="2000" dirty="0"/>
              <a:t>, </a:t>
            </a:r>
            <a:r>
              <a:rPr lang="en-US" sz="2000" dirty="0" err="1"/>
              <a:t>atrofni</a:t>
            </a:r>
            <a:r>
              <a:rPr lang="en-US" sz="2000" dirty="0"/>
              <a:t> </a:t>
            </a:r>
            <a:r>
              <a:rPr lang="en-US" sz="2000" dirty="0" err="1"/>
              <a:t>ko‘rish</a:t>
            </a:r>
            <a:r>
              <a:rPr lang="en-US" sz="2000" dirty="0"/>
              <a:t> </a:t>
            </a:r>
            <a:r>
              <a:rPr lang="en-US" sz="2000" dirty="0" err="1"/>
              <a:t>kengligi</a:t>
            </a:r>
            <a:r>
              <a:rPr lang="en-US" sz="2000" dirty="0"/>
              <a:t>, </a:t>
            </a:r>
            <a:r>
              <a:rPr lang="en-US" sz="2000" dirty="0" err="1"/>
              <a:t>kabinaning</a:t>
            </a:r>
            <a:r>
              <a:rPr lang="en-US" sz="2000" dirty="0"/>
              <a:t> </a:t>
            </a:r>
            <a:r>
              <a:rPr lang="en-US" sz="2000" dirty="0" err="1"/>
              <a:t>isitilishi</a:t>
            </a:r>
            <a:r>
              <a:rPr lang="en-US" sz="2000" dirty="0"/>
              <a:t>, </a:t>
            </a:r>
            <a:r>
              <a:rPr lang="en-US" sz="2000" dirty="0" err="1"/>
              <a:t>ventilyatsiyasi</a:t>
            </a:r>
            <a:r>
              <a:rPr lang="en-US" sz="2000" dirty="0"/>
              <a:t>, </a:t>
            </a:r>
            <a:r>
              <a:rPr lang="en-US" sz="2000" dirty="0" err="1"/>
              <a:t>o‘tirgichning</a:t>
            </a:r>
            <a:r>
              <a:rPr lang="en-US" sz="2000" dirty="0"/>
              <a:t> </a:t>
            </a:r>
            <a:r>
              <a:rPr lang="en-US" sz="2000" dirty="0" err="1"/>
              <a:t>o‘ng‘ayligi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rostlanishi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boshqalar</a:t>
            </a:r>
            <a:r>
              <a:rPr lang="en-US" sz="2000" dirty="0"/>
              <a:t>. </a:t>
            </a:r>
          </a:p>
          <a:p>
            <a:r>
              <a:rPr lang="en-US" sz="2000" dirty="0" err="1"/>
              <a:t>Transrort</a:t>
            </a:r>
            <a:r>
              <a:rPr lang="en-US" sz="2000" dirty="0"/>
              <a:t> </a:t>
            </a:r>
            <a:r>
              <a:rPr lang="en-US" sz="2000" dirty="0" err="1"/>
              <a:t>vositasining</a:t>
            </a:r>
            <a:r>
              <a:rPr lang="en-US" sz="2000" dirty="0"/>
              <a:t> </a:t>
            </a:r>
            <a:r>
              <a:rPr lang="en-US" sz="2000" dirty="0" err="1"/>
              <a:t>tashiy</a:t>
            </a:r>
            <a:r>
              <a:rPr lang="en-US" sz="2000" dirty="0"/>
              <a:t> </a:t>
            </a:r>
            <a:r>
              <a:rPr lang="en-US" sz="2000" dirty="0" err="1"/>
              <a:t>olish</a:t>
            </a:r>
            <a:r>
              <a:rPr lang="en-US" sz="2000" dirty="0"/>
              <a:t> </a:t>
            </a:r>
            <a:r>
              <a:rPr lang="en-US" sz="2000" dirty="0" err="1"/>
              <a:t>xususiyatlariga</a:t>
            </a:r>
            <a:r>
              <a:rPr lang="en-US" sz="2000" dirty="0"/>
              <a:t> </a:t>
            </a:r>
            <a:r>
              <a:rPr lang="en-US" sz="2000" dirty="0" err="1"/>
              <a:t>ayni</a:t>
            </a:r>
            <a:r>
              <a:rPr lang="en-US" sz="2000" dirty="0"/>
              <a:t> </a:t>
            </a:r>
            <a:r>
              <a:rPr lang="en-US" sz="2000" dirty="0" err="1"/>
              <a:t>tashishga</a:t>
            </a:r>
            <a:r>
              <a:rPr lang="en-US" sz="2000" dirty="0"/>
              <a:t> </a:t>
            </a:r>
            <a:r>
              <a:rPr lang="en-US" sz="2000" dirty="0" err="1"/>
              <a:t>qo‘yiladigan</a:t>
            </a:r>
            <a:r>
              <a:rPr lang="en-US" sz="2000" dirty="0"/>
              <a:t> </a:t>
            </a:r>
            <a:r>
              <a:rPr lang="en-US" sz="2000" dirty="0" err="1"/>
              <a:t>talablarga</a:t>
            </a:r>
            <a:r>
              <a:rPr lang="en-US" sz="2000" dirty="0"/>
              <a:t> </a:t>
            </a:r>
            <a:r>
              <a:rPr lang="en-US" sz="2000" dirty="0" err="1"/>
              <a:t>rioya</a:t>
            </a:r>
            <a:r>
              <a:rPr lang="en-US" sz="2000" dirty="0"/>
              <a:t> </a:t>
            </a:r>
            <a:r>
              <a:rPr lang="en-US" sz="2000" dirty="0" err="1"/>
              <a:t>qilingan</a:t>
            </a:r>
            <a:r>
              <a:rPr lang="en-US" sz="2000" dirty="0"/>
              <a:t> </a:t>
            </a:r>
            <a:r>
              <a:rPr lang="en-US" sz="2000" dirty="0" err="1"/>
              <a:t>xolda</a:t>
            </a:r>
            <a:r>
              <a:rPr lang="en-US" sz="2000" dirty="0"/>
              <a:t> </a:t>
            </a:r>
            <a:r>
              <a:rPr lang="en-US" sz="2000" dirty="0" err="1"/>
              <a:t>avtobuslar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yo`lovchilarni</a:t>
            </a:r>
            <a:r>
              <a:rPr lang="en-US" sz="2000" dirty="0"/>
              <a:t> </a:t>
            </a:r>
            <a:r>
              <a:rPr lang="en-US" sz="2000" dirty="0" err="1"/>
              <a:t>sig‘dira</a:t>
            </a:r>
            <a:r>
              <a:rPr lang="en-US" sz="2000" dirty="0"/>
              <a:t> </a:t>
            </a:r>
            <a:r>
              <a:rPr lang="en-US" sz="2000" dirty="0" err="1"/>
              <a:t>olishi</a:t>
            </a:r>
            <a:r>
              <a:rPr lang="en-US" sz="2000" dirty="0"/>
              <a:t>, yuk </a:t>
            </a:r>
            <a:r>
              <a:rPr lang="en-US" sz="2000" dirty="0" err="1"/>
              <a:t>avtomobili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avtopoezdlar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ko‘tarish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kuzovini</a:t>
            </a:r>
            <a:r>
              <a:rPr lang="en-US" sz="2000" dirty="0"/>
              <a:t> </a:t>
            </a:r>
            <a:r>
              <a:rPr lang="en-US" sz="2000" dirty="0" err="1"/>
              <a:t>sig‘dira</a:t>
            </a:r>
            <a:r>
              <a:rPr lang="en-US" sz="2000" dirty="0"/>
              <a:t> </a:t>
            </a:r>
            <a:r>
              <a:rPr lang="en-US" sz="2000" dirty="0" err="1"/>
              <a:t>olish</a:t>
            </a:r>
            <a:r>
              <a:rPr lang="en-US" sz="2000" dirty="0"/>
              <a:t> </a:t>
            </a:r>
            <a:r>
              <a:rPr lang="en-US" sz="2000" dirty="0" err="1"/>
              <a:t>qobiliyatlari</a:t>
            </a:r>
            <a:r>
              <a:rPr lang="en-US" sz="2000" dirty="0"/>
              <a:t> </a:t>
            </a:r>
            <a:r>
              <a:rPr lang="en-US" sz="2000" dirty="0" err="1"/>
              <a:t>kiradi</a:t>
            </a:r>
            <a:r>
              <a:rPr lang="en-US" sz="20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61005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1531E8-B034-7D5C-FFBD-7A93F268348B}"/>
              </a:ext>
            </a:extLst>
          </p:cNvPr>
          <p:cNvSpPr txBox="1"/>
          <p:nvPr/>
        </p:nvSpPr>
        <p:spPr>
          <a:xfrm>
            <a:off x="161925" y="83725"/>
            <a:ext cx="11345863" cy="667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Avtomobil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avtopoezd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ning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ko‘tara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olish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qobiliyati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uning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kuzoviga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yukning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solishtirma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og‘irligini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inobatga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olgan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holda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tonnada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o‘lchanuvchi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yuk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miqdori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belgilanadi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Yuk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ko‘tara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olish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avtobus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sig‘imi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belgilangan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ortish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balandligida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ular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kuzovi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saloni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gabarit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o‘lchamlariga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bog‘liq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Ortish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balandligi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tashilayotgan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yuklar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turi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xarakteri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ular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upakovkasi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tarasiga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bog‘liqdir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Avtobuslar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sig‘imi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o‘rindiq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joylar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soni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salon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polining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bo‘sh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satxi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nisbiy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me’yorlarga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bog‘liqdir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Tashish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qobiliyatidan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yuqori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darajada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foydalanish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transport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gabaritidan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yuqori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darajada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foydalanish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Yuk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avtomobillarini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chiqaruvchilarning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oldiga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qo‘yiladigan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zarur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vazifalardan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ular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ko‘tarish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qobiliyatlari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kuzovlarini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sig‘dira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olishlari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iloji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boricha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yaqinroq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bo‘lishligidir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narsa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o‘z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navbatida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yuklarni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tashishda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ulardan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samarali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foydalanishni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ancha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yaxshilaydi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73590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     	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736"/>
          <a:stretch/>
        </p:blipFill>
        <p:spPr>
          <a:xfrm>
            <a:off x="0" y="0"/>
            <a:ext cx="3318933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10373" y="6195367"/>
            <a:ext cx="68718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CHUTTERSNAP.  (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May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10, 2017).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Busy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cargo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port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endParaRPr lang="en-US" sz="1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https://unsplash.com/photos/eqwFWHfQipg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59EF71C2-220C-4FAD-B1E2-7686B14F32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0BD07B-A40E-87B1-2F42-63583221F0C9}"/>
              </a:ext>
            </a:extLst>
          </p:cNvPr>
          <p:cNvSpPr txBox="1"/>
          <p:nvPr/>
        </p:nvSpPr>
        <p:spPr>
          <a:xfrm>
            <a:off x="4003144" y="200968"/>
            <a:ext cx="6871855" cy="5444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Yuk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avtomobillarining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tashiy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xususiyatiga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bulardan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tashqari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quyidagilar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etadi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yuklarni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tashishga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avtomobillar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kuzovida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tashiluvchi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yuklar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xarakteriga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ortish-tushirish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operatsiyalarini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tez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bajarishiga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ishlarni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tez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o‘ng‘ay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bajarilishiga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moslanganligidir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Qatnov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yuruvning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ravonligiga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ya’ni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avtomobilning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o‘nqir-chunqirlardan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o‘tishdagi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tebranishni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zudlik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kamaytirish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xususiyati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alohida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o‘rin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egallaydi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Chunki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shundagina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tashilayotgan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yuklar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sifat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miqdorning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saqlanuvi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yuqori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darajada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Yuruvning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ravonligi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osilmalar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konstruktsiyasi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maxsus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amartizatorlar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hamda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qo‘llanilayotgan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shina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turlari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jihatdan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bog‘liqdir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16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Boshqaruvning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yengilligi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haydovchilar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joyining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qulayligi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ularning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boshqarishga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sarflanuvchi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quvvati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hamda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kabinasining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mikroiqlimi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bog‘liqdir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16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0803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590FA7-88D6-AA9D-9DBC-96CDECAA9BDC}"/>
              </a:ext>
            </a:extLst>
          </p:cNvPr>
          <p:cNvSpPr txBox="1"/>
          <p:nvPr/>
        </p:nvSpPr>
        <p:spPr>
          <a:xfrm>
            <a:off x="819149" y="765403"/>
            <a:ext cx="10315575" cy="46130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9.2. Transport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vositalaridan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foydalanishda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transport,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iqlim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tashkiliy-texnik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Avtomobillarni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ekspluatatsiya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sharoitlari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deyilganda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tashishni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bajarishlikka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xos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transport,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tabiiy-iqlim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tashkiliy-texnik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kabi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tashqi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omillarni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birgalikdagi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ta’siri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tushuniladi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16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Transport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sharoitlari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tushunchaga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quyidagilar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kiradi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yukning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nomi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fizik-mexanik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xususiyatlari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hajmining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massasi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og‘irligi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qadoqlash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massa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miqdori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birligi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tashishda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buzilmay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borishlik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xususiyati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narxi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yetkazib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borish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muddati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Yuk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hajmiga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qo‘yidagilar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kiradi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vaqt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birligida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tashishga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mo‘ljallangan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yukning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tonna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o‘lchamdagi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miqdori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jo‘natish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partiyasi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avtomobilda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mahalda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tonna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o‘lchamida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qancha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yuk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jo‘natilish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mumkinligi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jo‘natish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partiyasini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yiriklashtirish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imkoniyati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16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Ortish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tushirish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usullari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Ortish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tushirish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operatsiyalarini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mexanizatsiyalash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vositalarini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u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turini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qo‘llab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qo‘l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kuchi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bajarilishi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16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08954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9750FA-F346-C4E4-3D7D-3F6715FF9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300FF0A-FC86-6548-29C1-143A1FBCB5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380F348-1154-5178-B9F1-A51B6CAADDF4}"/>
              </a:ext>
            </a:extLst>
          </p:cNvPr>
          <p:cNvSpPr txBox="1"/>
          <p:nvPr/>
        </p:nvSpPr>
        <p:spPr>
          <a:xfrm>
            <a:off x="933450" y="468327"/>
            <a:ext cx="9744075" cy="55769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Tashish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masofasi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yo`lovchilarni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qancha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masofaga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(km)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tashilishidir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Yo‘l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sharoitlari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Yo‘l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sharoitlari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tushunchasiga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ular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qoplamasi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ko‘prik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boshqa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inshoatlarga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TV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o‘qlaridan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bo‘lgan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chegaraviy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yuklanishlardagi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mustahkamligi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tushuniladi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Yo‘l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qoplamasining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tekisligi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uning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turlari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qoplama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tekisligining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barqarorligi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uning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barqaror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emasligi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o‘tkinchi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tipdagi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qoplamaliligi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aniqlanadi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Harakat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jadalligi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Yil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sutka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ichi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o‘rtacha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harakat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zichligining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barqarorligi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-dir.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Bunday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ko‘rsatkich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haftaning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kunlari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bo‘yicha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sutkaning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soati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bo‘yicha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inobatga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olinadi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harakatning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xarakteri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ondo-sonda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beto‘xtov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), harakat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turi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shahar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ichi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shahar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atrofi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). 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Tashkiliy-texnik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sharoitlari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rejimi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avtomobilning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ishda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bo‘lish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vaqti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sutka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davomida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bosib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o‘tilgan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o‘rtacha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masofa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(km):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yil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davomida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oylar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bo‘yicha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hafta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kunlari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ichida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sutka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soatlar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bo‘yicha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tashishning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tekisligi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haydovchilar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etilishi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99958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90"/>
          <a:stretch/>
        </p:blipFill>
        <p:spPr>
          <a:xfrm>
            <a:off x="7763932" y="0"/>
            <a:ext cx="4428067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910946" y="501272"/>
            <a:ext cx="39845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/>
              <a:t>Abreu</a:t>
            </a:r>
            <a:r>
              <a:rPr lang="ru-RU" sz="1200" dirty="0"/>
              <a:t> R.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February</a:t>
            </a:r>
            <a:r>
              <a:rPr lang="ru-RU" sz="1200" dirty="0"/>
              <a:t> 19, 2018). </a:t>
            </a:r>
            <a:r>
              <a:rPr lang="ru-RU" sz="1200" dirty="0" err="1"/>
              <a:t>truck</a:t>
            </a:r>
            <a:r>
              <a:rPr lang="ru-RU" sz="1200" dirty="0"/>
              <a:t> </a:t>
            </a:r>
            <a:r>
              <a:rPr lang="ru-RU" sz="1200" dirty="0" err="1"/>
              <a:t>in</a:t>
            </a:r>
            <a:r>
              <a:rPr lang="ru-RU" sz="1200" dirty="0"/>
              <a:t> </a:t>
            </a:r>
            <a:r>
              <a:rPr lang="ru-RU" sz="1200" dirty="0" err="1"/>
              <a:t>between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mountains</a:t>
            </a:r>
            <a:r>
              <a:rPr lang="ru-RU" sz="1200" dirty="0"/>
              <a:t>. </a:t>
            </a:r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ru-RU" sz="1200" dirty="0"/>
              <a:t>. https://unsplash.com/photos/lq9PxpwDZUk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28B779C-04CF-43FA-810B-4134F4F26F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834C229-D858-71DA-D18E-C5A1EEA1DD69}"/>
              </a:ext>
            </a:extLst>
          </p:cNvPr>
          <p:cNvSpPr txBox="1"/>
          <p:nvPr/>
        </p:nvSpPr>
        <p:spPr>
          <a:xfrm>
            <a:off x="385763" y="167450"/>
            <a:ext cx="6828648" cy="6690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Tashishning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tashkiliy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marshrutlar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turi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marshrutlar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mayatnik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aylana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tarzda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bo‘lishlari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Uzoq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masofalarga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tashishlar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«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yelkachalari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»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to‘g‘ridan-to‘g‘ri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avtopoezdlar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qatnaydigan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tizimlarda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etilishi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Yuqorida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bayon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etilgan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ekspluatatsion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sharoitlar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ichida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avtomobilsozlar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tomonidan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kamroq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hisobga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olinadiganlardan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tabiiy-iqlim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sharoitlaridir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Ko‘pincha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hollarda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sovuq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iqlimli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joylarda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ishlovchi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avtomobillar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konstruktsiyasi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(S-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indeksi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chiqarilgan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issiq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joylarga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moslangan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avtomobillar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konstruktsiyasini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yaratish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ancha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orqada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Bundan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tashqari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baland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tog‘li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joylarda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ishlovchi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avtomobillarni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seriya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chiqarish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yaxshi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yo‘lga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qo‘yilmagan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Markaziy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Osiyo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davlatlari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hududlari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asosan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issiq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iqlimlidir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Bunday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joylar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chegarasida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issiq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oylardagi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o‘rtacha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xarorat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+260S dan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iborat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issiq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iqlimli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joylar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uch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turli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cho‘lli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joylar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baland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tog‘li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joylar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suptropik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joylar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o‘ziga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xos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tomonlari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bor. 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62713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8106" y="4301067"/>
            <a:ext cx="3581011" cy="26540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35572" y="5240865"/>
            <a:ext cx="67224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Meissner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J. (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July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28, 2020).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Outer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Harbor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Hamburg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Germany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  <a:hlinkClick r:id="rId3"/>
              </a:rPr>
              <a:t>https://unsplash.com/photos/oGafvInnHlY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endParaRPr lang="ru-RU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7CA76AF-F673-4CF4-BB82-EBA48F8063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5A0037-F460-B7ED-641B-A1320A5B4DA1}"/>
              </a:ext>
            </a:extLst>
          </p:cNvPr>
          <p:cNvSpPr txBox="1"/>
          <p:nvPr/>
        </p:nvSpPr>
        <p:spPr>
          <a:xfrm>
            <a:off x="687329" y="312167"/>
            <a:ext cx="1073314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O‘ta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issiq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iqlimli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joylarning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cho‘l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zonalariga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Markaziy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Osiyoning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markaziy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g‘arbiy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qismlari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kiradi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Yer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usti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qatlamining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harorati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70-80</a:t>
            </a:r>
            <a:r>
              <a:rPr lang="en-US" sz="2400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gacha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bo‘ladi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Yoz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oylari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o‘ta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issiq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quruq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namlikning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ozligi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natijasidan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chang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juda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ko‘p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miqdorda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ayniqsa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loy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tuproqli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joylarda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bo‘ladi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issiq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iqlimli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baland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tog‘li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joylarga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Markaziy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Osiyoning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sharqiy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hududlari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Tog‘li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joylardan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o‘tishdagi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dovonlarining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balandligi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2000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metrdan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ortiq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dengiz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sathidan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4700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balandlikgacha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yetadi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joylarda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havoning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atmosfera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bosimi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pastligi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sababli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dvigatellar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quvvati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ancha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(30-40%)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kamayadi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natijasida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avtomobillarning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tortish-tezlik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anchaga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kamayib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ulardan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ancha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qiyinlashtiradi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5596951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CFD40E-74F0-2A27-135C-9FE174F66A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3968B08-43C6-4AAF-C2D9-95DBCC5994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C0A439A-29AD-9031-8E85-1D82DBC4839F}"/>
              </a:ext>
            </a:extLst>
          </p:cNvPr>
          <p:cNvSpPr txBox="1"/>
          <p:nvPr/>
        </p:nvSpPr>
        <p:spPr>
          <a:xfrm>
            <a:off x="684212" y="477331"/>
            <a:ext cx="10517188" cy="5444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Havo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harorati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30</a:t>
            </a:r>
            <a:r>
              <a:rPr lang="en-US" sz="1800" baseline="30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 dan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oshgandan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so‘ng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dvigatellar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quvvati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anchagacha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kamayadi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Masalan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o‘tkazilgan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ilmiy-tadqiqotlar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natijasida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KAZ-608V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tyagachli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paxta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xom-ashyosi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tashuvchi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avtopoezdi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havo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temperaturasi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+35-36 S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yetganda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dvigatelining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quvvaati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30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foizga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qadar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kamaydi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Prof. D.P.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Velikanov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ko‘rsatkichlariga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ko‘ra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o‘ta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issiq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iqlimli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sharoitda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ishlovchi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avtomobillarning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sovutish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tizimi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kuchaytirilgan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yopiq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turda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bo‘lishi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Sovutish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tizimining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yopiq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turda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bo‘lishi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sovituvchi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suyuqlikni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parlanishi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natijasida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yo‘qolishini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oldini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Moylash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tizimida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moylarni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sovituvchi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maxsus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radiatori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o‘rnatilishi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Cho‘l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zonalarda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ishlashga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mo‘ljallangan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avtomobillar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dvigatellari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barcha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moylash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uzellari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changdan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saqlanish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konstruktiv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elementiga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bo‘lishlari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Dvigatelning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karbyuratoriga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so‘riluvchi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havoni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kapot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tashqarisidan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qilib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ishlangan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bo‘lishi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so‘riluvchi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havoni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changdan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tozalab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o‘tkazadigan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uzellari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bo‘lishi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Shina,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barcha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rezina-texnik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buyumlar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polimer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materialdan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ishlangan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qismlar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yonilg‘i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tormoz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suyuqligi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boshqa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materiallar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o‘ta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issiq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havoga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chidamli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bo‘lishligi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Akkumulyator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bateriyasi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benzin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nasosini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avtomobilning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isiydigan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yeriga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joylashtirish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zarur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Kabina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salonning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tom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qismini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quyosh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nuridan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issiqlikni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o‘tkazmaydigan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qilishlik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maqsadga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muvofiqdir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16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71236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877"/>
          <a:stretch/>
        </p:blipFill>
        <p:spPr>
          <a:xfrm>
            <a:off x="0" y="4148903"/>
            <a:ext cx="12192000" cy="270909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729643" y="3641359"/>
            <a:ext cx="87228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Hochgesang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J. (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January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14, 2020).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Highway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https://unsplash.com/photos/3-y9vq8uoxk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12412EC-1028-A14E-C107-EAD4F1B10794}"/>
              </a:ext>
            </a:extLst>
          </p:cNvPr>
          <p:cNvSpPr txBox="1"/>
          <p:nvPr/>
        </p:nvSpPr>
        <p:spPr>
          <a:xfrm>
            <a:off x="514349" y="291475"/>
            <a:ext cx="11268075" cy="32465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Haydovchilar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kabinasi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o‘tkazmaydigan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jihozlanishi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ventilyator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kondentsinerlari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maqsadga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muvofiqdir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quyosh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nuri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tushadigan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yuzalarini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qattiq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isib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ketmasligi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tonli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quyosh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radiatsiyasiga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bardosh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beruvchi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kraska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ishlanishi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o‘tirgichlarni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g‘iloflash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45811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3480" y="3562350"/>
            <a:ext cx="4773506" cy="3174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565265" y="5461152"/>
            <a:ext cx="2621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Le J</a:t>
            </a:r>
            <a:r>
              <a:rPr lang="ru-RU" sz="1200" dirty="0"/>
              <a:t>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June</a:t>
            </a:r>
            <a:r>
              <a:rPr lang="ru-RU" sz="1200" dirty="0"/>
              <a:t> 10, 2020). </a:t>
            </a:r>
            <a:r>
              <a:rPr lang="ru-RU" sz="1200" dirty="0" err="1"/>
              <a:t>Truck</a:t>
            </a:r>
            <a:r>
              <a:rPr lang="ru-RU" sz="1200" dirty="0"/>
              <a:t> </a:t>
            </a:r>
            <a:r>
              <a:rPr lang="ru-RU" sz="1200" dirty="0" err="1"/>
              <a:t>driving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road</a:t>
            </a:r>
            <a:r>
              <a:rPr lang="ru-RU" sz="1200" dirty="0"/>
              <a:t>. </a:t>
            </a:r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en-US" sz="1200" dirty="0"/>
              <a:t>.</a:t>
            </a:r>
            <a:r>
              <a:rPr lang="ru-RU" sz="1200" dirty="0"/>
              <a:t> </a:t>
            </a:r>
            <a:r>
              <a:rPr lang="ru-RU" sz="1200" dirty="0">
                <a:hlinkClick r:id="rId3"/>
              </a:rPr>
              <a:t>https://unsplash.com/photos/mVqTumQH-c0</a:t>
            </a:r>
            <a:r>
              <a:rPr lang="en-US" sz="1200" dirty="0"/>
              <a:t> </a:t>
            </a:r>
            <a:endParaRPr lang="ru-RU" sz="1200" dirty="0"/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3E8E1804-6946-4510-A3B3-C88057985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050B179-AA63-E79A-1470-265CDF6DF0BB}"/>
              </a:ext>
            </a:extLst>
          </p:cNvPr>
          <p:cNvSpPr txBox="1"/>
          <p:nvPr/>
        </p:nvSpPr>
        <p:spPr>
          <a:xfrm>
            <a:off x="684212" y="120770"/>
            <a:ext cx="10791825" cy="37820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Ekspluatatsiyada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uchraydigan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faktorlarning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harakat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xavfsizligiga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Ekspluatatsiyada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uchraydigan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ko‘pgina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faktorlar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harakat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xavfsizligiga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u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ekspluatatsion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Avvalo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haydovchi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etuvchi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kuchlarni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burilish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tormozlash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paytida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qiymat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o‘zgarishini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Agar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olinmasa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burilish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bajarilsa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ag‘darilishi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markazining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baland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harakat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xavfsizligiga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salbiy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Agar yuk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o‘lchamli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ortilsa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markazining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balandligi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kattalashadi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ag‘darilish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havfini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41320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8219DC-0454-0B78-A07C-7CC36CB9B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932A987-C10D-FABB-9AE7-C8BE26C017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EDF9594-30B0-4306-EBD3-C2076B95EDD4}"/>
              </a:ext>
            </a:extLst>
          </p:cNvPr>
          <p:cNvSpPr txBox="1"/>
          <p:nvPr/>
        </p:nvSpPr>
        <p:spPr>
          <a:xfrm>
            <a:off x="752475" y="685800"/>
            <a:ext cx="9915525" cy="50285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g‘ildiraklarining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tishlashish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koeffitsienti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harakat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xavfsizligiga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Tishlashish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koeffitsientining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qiymati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shina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protektorining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qanchalik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yeyilganligiga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Agar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protektor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ortiqcha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yeyilgan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ayniqsa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ho‘l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tishlashish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koeffitsienti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kamayadi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sirpanib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turg‘unligi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yo‘qoladi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turg‘unmas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harakat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buzadi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tormozlash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sistemasining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texnikaviy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xavfsizlikni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ta’minlovchi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faktor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chiqishdan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avval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haydovchi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g‘ildirakning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sozlanganligini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tormoz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sistemasining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tekshirishi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G‘ildiraklarda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tormozlash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mexanizmining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sozlanmaganligi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paydo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tormozlash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kuchlarining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xilligiga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tormozlansa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sirpanib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turg‘unligini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yo‘qotadi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Ba’zan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pnevmatik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gidravlik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yuritmali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tormoz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sistemasida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shlangning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noto‘g‘ri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o‘rnatilishi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to‘satdan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uzilishiga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sabab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Natijada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tormoz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ishlamaydi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harakat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buziladi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10835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8FB439-A4A6-42CB-86F3-38DDFD7E1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5EF9BC4-5579-13AB-E342-4014872B4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92AA0B-42F6-9572-0BF2-5AFE2592B92A}"/>
              </a:ext>
            </a:extLst>
          </p:cNvPr>
          <p:cNvSpPr txBox="1"/>
          <p:nvPr/>
        </p:nvSpPr>
        <p:spPr>
          <a:xfrm>
            <a:off x="914400" y="521875"/>
            <a:ext cx="10687050" cy="611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Boshqariluvchi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g‘ildiraklarning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barqarorligi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shkvorenning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ko‘ndalang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bo‘ylama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burchaklariga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g‘ildirakning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yonaki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burchagiga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g‘ildiraklarning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yaqinlashuviga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Haydovchi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g‘ildiraklarining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noto‘g‘ri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joylashishini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sistematik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sozlash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yaxshi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harakat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xavfsizligini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ta’minlovchi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faktorlardan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hisoblanadi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tashqari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ayniqsa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yengil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g‘ildiraklarining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muvozanatlanganligi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boshqariluvchanligiga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demak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harakat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xavfsizligiga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ijobiy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Haydovchining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psixologik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fiziologik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harakat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xavfsizligiga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yaxshi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haydovchining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o‘tkir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ranglarni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ajrata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o‘zgarganda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ziyraklikni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74184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121"/>
          <a:stretch/>
        </p:blipFill>
        <p:spPr>
          <a:xfrm>
            <a:off x="0" y="0"/>
            <a:ext cx="12192000" cy="229431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41070" y="2421326"/>
            <a:ext cx="116461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Wang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C. (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July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23, 2018).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Central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Hong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Kong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https://unsplash.com/photos/3ttFTqPQs5A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9AD4AD8-D6E3-EE59-158E-856E46DDEE05}"/>
              </a:ext>
            </a:extLst>
          </p:cNvPr>
          <p:cNvSpPr txBox="1"/>
          <p:nvPr/>
        </p:nvSpPr>
        <p:spPr>
          <a:xfrm>
            <a:off x="519112" y="3429000"/>
            <a:ext cx="11153775" cy="32280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9.3. Transport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vositalarining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texnik-ekspluatatsion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amaliyotdagi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ahamiyati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davlat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iqtisodiyotini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muvaffaqiyatli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rivojlanishini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keltiruvchi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kuchlarning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qismidan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biridir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nafaqat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iqtisodiy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balki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strategik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ahamiyatga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67291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ED246D-1DF0-5E98-EBAF-E2B2D134D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B7B9DB7-EBAA-203A-9C52-F1BDD80BC9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49AE0B9-E944-83ED-E8EE-C6F00CBD4CAF}"/>
              </a:ext>
            </a:extLst>
          </p:cNvPr>
          <p:cNvSpPr txBox="1"/>
          <p:nvPr/>
        </p:nvSpPr>
        <p:spPr>
          <a:xfrm>
            <a:off x="438149" y="273184"/>
            <a:ext cx="11220451" cy="62750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vazifalarni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bajarishda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fazilatlarni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tabLst>
                <a:tab pos="180340" algn="l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grafik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yetkazib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imkoniyati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tabLst>
                <a:tab pos="180340" algn="l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- 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mablag‘larga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talabni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kamaytiradi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kapital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aylanishini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tezlashtiradi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tabLst>
                <a:tab pos="180340" algn="l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- 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iste’molchining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talabiga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binoan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partiyalarda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yetkazib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imkoniyati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tabLst>
                <a:tab pos="180340" algn="l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- 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tezkorlik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Avtotransport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kompleksini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takomillashtirish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xarajatlarini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pasaytirish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raqobatbardoshlikni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zamin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yaratadi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Iqtisodiy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munosabatlar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avtotransport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kompleksining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tizimini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izchil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takomillashtirish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faoliyati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turlarining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o‘zaro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munosabatlari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innovatsiya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invetsitsiya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siyosatini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jadallashtirishni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ta’minlaydigan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me’yoriy-xuquqiy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bazani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tobora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takomillashtirish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sodir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bo‘lmoqda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Respublikasi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o‘tishini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istiqbolli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xalqaro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transport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yo‘laklari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shakllanyapti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o‘zbek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avtoyuktashuvchilarining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xalqaro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transport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kommunikastiyalaridan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imkoniyatlari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kengayib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borayapti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multimodal  yuk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rivojlanayapti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18552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C58492-4693-CD23-7F44-BBF0B8695B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7821355-1634-301B-24ED-0C9B09C2CD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C1AB7D-D6BC-991E-C4D0-F260E72A3873}"/>
              </a:ext>
            </a:extLst>
          </p:cNvPr>
          <p:cNvSpPr txBox="1"/>
          <p:nvPr/>
        </p:nvSpPr>
        <p:spPr>
          <a:xfrm>
            <a:off x="684212" y="685800"/>
            <a:ext cx="10745788" cy="55769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Avtotransportning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barqaror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rivojlanishi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sertifikatsiyalash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tizimini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takomillashtirish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yangi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diagnostika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ta’mirlashning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ilg‘or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texnologiyasini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tatbiq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avtotransport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parkini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yangilash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avtoyuktashish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xavfsizligini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tekshirish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izchil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mexanizmini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kuchaytirish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Ishlarning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samaradorligi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ijtimoiy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himoya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kadrlar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siyosatining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samaradorligiga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mehnatni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atrof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muhofaza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tadbirlarini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takomillashtirishga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Avtotransport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transport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ishlatish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ta’minlaydigan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jumladan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avtotransport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layoqatli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turishga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yo‘naltirilgan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tadbirlar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majmui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kompleksi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)dir.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00502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31" r="22424"/>
          <a:stretch/>
        </p:blipFill>
        <p:spPr>
          <a:xfrm>
            <a:off x="-30275" y="0"/>
            <a:ext cx="494309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21179" y="600072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err="1"/>
              <a:t>Khalfalli</a:t>
            </a:r>
            <a:r>
              <a:rPr lang="ru-RU" sz="1200" dirty="0"/>
              <a:t> Y.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April</a:t>
            </a:r>
            <a:r>
              <a:rPr lang="ru-RU" sz="1200" dirty="0"/>
              <a:t> 14, 2020). </a:t>
            </a:r>
            <a:r>
              <a:rPr lang="ru-RU" sz="1200" dirty="0" err="1"/>
              <a:t>Truck</a:t>
            </a:r>
            <a:r>
              <a:rPr lang="ru-RU" sz="1200" dirty="0"/>
              <a:t>. </a:t>
            </a:r>
            <a:endParaRPr lang="en-US" sz="1200" dirty="0"/>
          </a:p>
          <a:p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ru-RU" sz="1200" dirty="0"/>
              <a:t> </a:t>
            </a:r>
            <a:r>
              <a:rPr lang="ru-RU" sz="1200" dirty="0">
                <a:hlinkClick r:id="rId3"/>
              </a:rPr>
              <a:t>https://unsplash.com/photos/xmWlqeYtcQQ</a:t>
            </a:r>
            <a:r>
              <a:rPr lang="en-US" sz="1200" dirty="0"/>
              <a:t> </a:t>
            </a:r>
            <a:endParaRPr lang="ru-RU" sz="1200" dirty="0"/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4DE3AB53-76B2-4895-BE57-ACE6DA0335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405569-8952-DEEB-2404-E5D839C1B2C3}"/>
              </a:ext>
            </a:extLst>
          </p:cNvPr>
          <p:cNvSpPr txBox="1"/>
          <p:nvPr/>
        </p:nvSpPr>
        <p:spPr>
          <a:xfrm>
            <a:off x="5387976" y="474857"/>
            <a:ext cx="6119812" cy="55659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resurslarni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oqilona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sarf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avtotransport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layoqatli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tutib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turishdan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iboratdir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konstrukstiyalash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ko‘zda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tutilgan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imkoniyatlarini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iqtisodiy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maqsadga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muvofiqligini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e’tiborga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yo‘lovchilarni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muntazamlilikni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xavfsizlikni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ta’minlashga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yo‘naltirilgan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2013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056EAD-03A5-1146-76E0-5CA491F943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FDD9D2F-B442-47B5-57BA-A6674C6340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0E741F2-7D0B-0677-33E5-CF7901535180}"/>
              </a:ext>
            </a:extLst>
          </p:cNvPr>
          <p:cNvSpPr txBox="1"/>
          <p:nvPr/>
        </p:nvSpPr>
        <p:spPr>
          <a:xfrm>
            <a:off x="985838" y="268822"/>
            <a:ext cx="10521950" cy="611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yana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ko‘zda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mehnat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moddiy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resuslardan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oqilona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layoqatli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tutib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harakatdagi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tavsiflarini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ekologik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xavfsizlik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harakat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xavfsizligi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muvofiqligini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ta’minlash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xodimlarga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me’yoriy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hujjatlarda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ko‘rsatilgan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talablarga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yaratish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yangi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zamonaviy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texnologiyalari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keyin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yaxshilash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korxonasi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xodimlarining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malakasini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xizmatchilar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mehnatini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maqsadga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rag‘batlantirib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kadrlarni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rivojlantirish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siyosati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kompaniyaning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bozordagi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muvaffaqiyatini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ta’minlaydi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57091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574C76-ECF4-4CA7-6014-37F1EBAA1F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DEEF728-8975-1F58-6866-2645043F74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8EEDDF3-4380-F1FA-A656-19092D2F4EBB}"/>
              </a:ext>
            </a:extLst>
          </p:cNvPr>
          <p:cNvSpPr txBox="1"/>
          <p:nvPr/>
        </p:nvSpPr>
        <p:spPr>
          <a:xfrm>
            <a:off x="684212" y="370755"/>
            <a:ext cx="10406063" cy="6038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Zamonning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yangi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talablaridan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transport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tizimini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joriy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etishdir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Avtotransport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foydalanish-tez-tez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tarmoq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hozirgi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avtotransport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konstrukstiyasining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o‘zgarishlari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birinchi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navbatda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mustahkamligini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bevosita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o‘rnatilgan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diagnostika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to‘la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mikroprossessor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texnikasini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qo‘llash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o‘tkazadi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Zamonaviy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biri-an’anaviy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konstrukstiyadagi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qatorda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ichki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mikroprossessor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jihozlangan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avtomobillarning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borligidir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Murakkablik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darajasining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avtotransport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qiymatining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ko‘tarilishi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alohida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talablar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qo‘yadi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Iqtisodiyotni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jamiyatni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avtomobillashtirish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sohasi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mutaxassislari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oldiga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talablar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qo‘yadi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kasbning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ahamiyatini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41017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6" y="617768"/>
            <a:ext cx="4529638" cy="33571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35572" y="5240865"/>
            <a:ext cx="307016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Meissner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J. (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July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28, 2020).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Outer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Harbor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Hamburg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Germany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  <a:hlinkClick r:id="rId3"/>
              </a:rPr>
              <a:t>https://unsplash.com/photos/oGafvInnHlY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endParaRPr lang="ru-RU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E895207-AA3C-46D4-9DA9-71198087D0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2C00050-B5F3-9C57-06A0-9FB8692D48F1}"/>
              </a:ext>
            </a:extLst>
          </p:cNvPr>
          <p:cNvSpPr txBox="1"/>
          <p:nvPr/>
        </p:nvSpPr>
        <p:spPr>
          <a:xfrm>
            <a:off x="5138738" y="380679"/>
            <a:ext cx="6105524" cy="5859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Zamonaviy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ekologik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talablar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avtotransport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ko‘pgina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uzel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tizimlarining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ayniqsa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sarfi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yoqilishiga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tizimlarga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alohida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talablar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qo‘yadi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Avtomobillardan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qonuniyatlarini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ochishga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bashorat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layoqatli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yo‘naltirilgan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o‘rganishga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issiq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iqlim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tayinlab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qo‘yilgan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ishonchligini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ta’minlash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avtotransport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 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usullariga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e’tibor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24315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DA41F7-004B-81DB-22C4-127EC70E5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FBC1EC8-E601-71A5-86C2-49535A3F8C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8C78DA-569C-753E-5848-A815CBB1804D}"/>
              </a:ext>
            </a:extLst>
          </p:cNvPr>
          <p:cNvSpPr txBox="1"/>
          <p:nvPr/>
        </p:nvSpPr>
        <p:spPr>
          <a:xfrm>
            <a:off x="788986" y="557654"/>
            <a:ext cx="10718801" cy="5115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vositalarining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ekspluatatsion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(ATV)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belgilangan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ko‘rsatkichlariga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ATVning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vazifasiga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belgilangan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talablarni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qondirishga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yaroqliligini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ta’minlaydigan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majmuidir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deganda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biror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predmetning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narsaning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predmetlar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o‘xshashligi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farqini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bildiradigan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qandaydir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tushunilib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u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o‘sha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predmetlarga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vazifasi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yuk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yo‘lovchilarni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hisoblangan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havo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yerusti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ishlayotgan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egadir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Avtotransport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deb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g‘ildiraklar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o‘zaro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natijasida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yuzaga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oshiriladigan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yerusti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mashinasiga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aytiladi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27085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378429-12F8-7DEC-FE5F-F964A9B12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740F52E-61E3-B509-1047-4B6E665E01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52E920-ECCF-EAEC-E8B4-DE71C4D4F013}"/>
              </a:ext>
            </a:extLst>
          </p:cNvPr>
          <p:cNvSpPr txBox="1"/>
          <p:nvPr/>
        </p:nvSpPr>
        <p:spPr>
          <a:xfrm>
            <a:off x="623887" y="291475"/>
            <a:ext cx="10739438" cy="611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ATV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ixtisoslashuviga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ATV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muayyan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ishlashni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ta’minlaydigan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ajralib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Loyihalovchi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mutaxassis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ATV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vazifalarini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majmuiga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bilishi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mutaxassisiga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ATV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bilishi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tanlashga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loyihalash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jarayonida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solingan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ekspluatastion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uzoq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davomida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optimal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usullarini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chiqishga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mutaxassisi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-transport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hodisalarining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sodir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ehtimolligi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qadar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ATV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bilishi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7198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358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255095" y="6078974"/>
            <a:ext cx="679545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 err="1"/>
              <a:t>Ruiter</a:t>
            </a:r>
            <a:r>
              <a:rPr lang="en-US" sz="1050" dirty="0"/>
              <a:t> C. (Published on March 22, 2021). Sunset on Semi Truck. Free to use under the </a:t>
            </a:r>
            <a:r>
              <a:rPr lang="en-US" sz="1050" dirty="0" err="1"/>
              <a:t>Unsplash</a:t>
            </a:r>
            <a:r>
              <a:rPr lang="en-US" sz="1050" dirty="0"/>
              <a:t> License. </a:t>
            </a:r>
          </a:p>
          <a:p>
            <a:r>
              <a:rPr lang="en-US" sz="1050" dirty="0"/>
              <a:t>https://unsplash.com/photos/EmEQ6kK_5P0</a:t>
            </a:r>
            <a:endParaRPr lang="ru-RU" sz="1050" dirty="0"/>
          </a:p>
        </p:txBody>
      </p: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092E4C61-F432-4BF5-B619-B87A1F774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0FDEAD7-078F-4E65-B0F7-F2B54BC867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98EEBC-1CE0-8B01-2475-B1D56950DD05}"/>
              </a:ext>
            </a:extLst>
          </p:cNvPr>
          <p:cNvSpPr txBox="1"/>
          <p:nvPr/>
        </p:nvSpPr>
        <p:spPr>
          <a:xfrm>
            <a:off x="5255095" y="685800"/>
            <a:ext cx="6105524" cy="46130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Umuman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olganda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ATV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ishonchlilik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ekologik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estetik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ekspluatastion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juda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ATV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xos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sifatidagi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moslashganlik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darajasini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tortish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tormozlanish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tejamliligi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boshqariluvchanlik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turg‘unlik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harakatchanlik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buriluv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),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yurish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ravonligi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o‘tuvchanlik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dinamiklik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TXK 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JTga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moyillikk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ATVning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bajarayotgan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muayyan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qo‘yiladigan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talablar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50039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90"/>
          <a:stretch/>
        </p:blipFill>
        <p:spPr>
          <a:xfrm>
            <a:off x="7763932" y="0"/>
            <a:ext cx="4428067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910946" y="501272"/>
            <a:ext cx="39845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/>
              <a:t>Abreu</a:t>
            </a:r>
            <a:r>
              <a:rPr lang="ru-RU" sz="1200" dirty="0"/>
              <a:t> R.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February</a:t>
            </a:r>
            <a:r>
              <a:rPr lang="ru-RU" sz="1200" dirty="0"/>
              <a:t> 19, 2018). </a:t>
            </a:r>
            <a:r>
              <a:rPr lang="ru-RU" sz="1200" dirty="0" err="1"/>
              <a:t>truck</a:t>
            </a:r>
            <a:r>
              <a:rPr lang="ru-RU" sz="1200" dirty="0"/>
              <a:t> </a:t>
            </a:r>
            <a:r>
              <a:rPr lang="ru-RU" sz="1200" dirty="0" err="1"/>
              <a:t>in</a:t>
            </a:r>
            <a:r>
              <a:rPr lang="ru-RU" sz="1200" dirty="0"/>
              <a:t> </a:t>
            </a:r>
            <a:r>
              <a:rPr lang="ru-RU" sz="1200" dirty="0" err="1"/>
              <a:t>between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mountains</a:t>
            </a:r>
            <a:r>
              <a:rPr lang="ru-RU" sz="1200" dirty="0"/>
              <a:t>. </a:t>
            </a:r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ru-RU" sz="1200" dirty="0"/>
              <a:t>. https://unsplash.com/photos/lq9PxpwDZUk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D2653B-1C79-D53C-498D-81C86344D09F}"/>
              </a:ext>
            </a:extLst>
          </p:cNvPr>
          <p:cNvSpPr txBox="1"/>
          <p:nvPr/>
        </p:nvSpPr>
        <p:spPr>
          <a:xfrm>
            <a:off x="684212" y="163527"/>
            <a:ext cx="6930249" cy="62750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«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Avtomobil-haydovchi-yo‘l-muhit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tizimining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tizim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elementlari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o‘zaro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natijasida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namoyon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qandaydir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muayyan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ekspluatastion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qo‘llash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samaradorligini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baholashdagi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ahamiyati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plani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profili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elementlari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er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relefi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qoplamasining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tekisligi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jadalligi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tartibotlari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barqarorligi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), transport (yuk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yo‘lovchilar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bo‘laklari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tartibotlari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tabiiy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iqlim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mu’tadil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sovuq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issiq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baland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tog‘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iqlimi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mintaqalarining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ATVning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ekspluatastion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qisqacha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chiqamiz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88987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C375E3-458B-7AB8-B966-8B23AC2DB9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0450F50-506B-B7E3-A5F8-90285A7716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404CA-1453-41E1-560E-BD84C4E05DAC}"/>
              </a:ext>
            </a:extLst>
          </p:cNvPr>
          <p:cNvSpPr txBox="1"/>
          <p:nvPr/>
        </p:nvSpPr>
        <p:spPr>
          <a:xfrm>
            <a:off x="666750" y="213712"/>
            <a:ext cx="11002963" cy="62750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1.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Tortish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tezlik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deb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dvigatel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xarakteristikalari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etaklovchi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g‘ildiraklarning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ilashuvi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harakat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tezliklari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o‘zgarishining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diapazonlari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tezlab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ketish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chegaraviy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jadalligining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sharoitlarida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tortish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tartibotidagi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ishini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belgilaydigan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majmuiga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aytiladi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Tortish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baholash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ko‘rsatkichlari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maksimal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berilgan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tezlikka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tezlanish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tezlanib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inerstiya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yurish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xarakteristikasi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minimal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barqaror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maksimal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o‘tiladigan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ko‘tarilish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tezlanish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olishdagi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chegaraviy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tezlanish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kryukdagi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tortish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Tormozlanish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–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tormoz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tartibotida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sharoitlarida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harakatlanganda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maksimal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sekinlashuvi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kuchlarning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chegaraviy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belgilaydigan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majmuidir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etganda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tormozlangan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joyida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qimirlamay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harakatlanganda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kerakli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minimal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turg‘un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barqaror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tezlikka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Ayrim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baholash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ko‘rsatkichlari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turg‘un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sekinlashish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minimal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tormozlanish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tormozlanish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to‘xtovdagi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tormoz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tizimi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),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qiyalikdagi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turg‘un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yordamchi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tormoz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tizimi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99770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AF7826-F113-5ACF-98AF-40ADE3BA1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90E33B1-6824-4996-0337-94D052FF46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1BAF6E-4357-8AA2-0BF4-7D87A62DC4A9}"/>
              </a:ext>
            </a:extLst>
          </p:cNvPr>
          <p:cNvSpPr txBox="1"/>
          <p:nvPr/>
        </p:nvSpPr>
        <p:spPr>
          <a:xfrm>
            <a:off x="1266825" y="790575"/>
            <a:ext cx="9925050" cy="56500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Boshqariluvchanlik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 deb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tizimi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kinematikasining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boshqaruv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ta’sirlariga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reaksiyalari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majmuiga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aytiladi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Baholash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ko‘rsatkichlari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traektoriya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boshqaruvining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barqarorligi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kurs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boshqaruvining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barqarorligi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tormozlanishdagi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traektoriya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boshqaruvining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barqarorligi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tormozlanishdagi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kurs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boshqaruvi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barqarorligi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manyovrni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bajarishning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chegaraviy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4.Turg‘unlik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– ATV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bo‘laklarining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harakat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turg‘unligi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tang 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kritik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parametrlarni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belgilaydigan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majmuidir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baholash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ko‘rsatkichlari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  yon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siljish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yon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ag‘darilishga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keladigan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tang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qiyalik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burchaklari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ko‘ndalang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turg‘unlik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koeffistienti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kurs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turg‘unligi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avtopoezd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tirkamasini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lapanglatadigan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tang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9007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358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51841" y="6038829"/>
            <a:ext cx="4269905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50" dirty="0" err="1"/>
              <a:t>Ruiter</a:t>
            </a:r>
            <a:r>
              <a:rPr lang="en-US" sz="1050" dirty="0"/>
              <a:t> C. (Published on March 22, 2021). Sunset on Semi Truck. Free to use under the </a:t>
            </a:r>
            <a:r>
              <a:rPr lang="en-US" sz="1050" dirty="0" err="1"/>
              <a:t>Unsplash</a:t>
            </a:r>
            <a:r>
              <a:rPr lang="en-US" sz="1050" dirty="0"/>
              <a:t> License. </a:t>
            </a:r>
          </a:p>
          <a:p>
            <a:r>
              <a:rPr lang="en-US" sz="1050" dirty="0"/>
              <a:t>https://unsplash.com/photos/EmEQ6kK_5P0</a:t>
            </a:r>
            <a:endParaRPr lang="ru-RU" sz="1050" dirty="0"/>
          </a:p>
        </p:txBody>
      </p: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092E4C61-F432-4BF5-B619-B87A1F774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0FDEAD7-078F-4E65-B0F7-F2B54BC867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D5873F7-03D1-27D1-8354-9900F508B132}"/>
              </a:ext>
            </a:extLst>
          </p:cNvPr>
          <p:cNvSpPr txBox="1"/>
          <p:nvPr/>
        </p:nvSpPr>
        <p:spPr>
          <a:xfrm>
            <a:off x="4951412" y="377000"/>
            <a:ext cx="7088747" cy="5444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 </a:t>
            </a:r>
            <a:r>
              <a:rPr lang="en-US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Harakatchanlik</a:t>
            </a:r>
            <a:r>
              <a:rPr lang="en-US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buriluvchanlik</a:t>
            </a:r>
            <a:r>
              <a:rPr lang="en-US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deb  ATV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egrilik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traektoriyalari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harakat  talab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etiladigan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sharoitlarda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cheklanga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maydonda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holatini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o‘zgartirish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(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jumladan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orqaga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yurish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imkonini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belgilaydigan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guruhiga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aytiladi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baholash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ko‘rsatkichlari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ATV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minimal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burilish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radiusi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gabarit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burilish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radiusi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ichki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gabarit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burilish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radiusi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harakatning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gabarit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tasmasi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orqaga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yurish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boshqaruv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harakatini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oshirishning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murakkabligi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6. </a:t>
            </a:r>
            <a:r>
              <a:rPr lang="en-US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Yurish</a:t>
            </a:r>
            <a:r>
              <a:rPr lang="en-US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ravonligi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deb,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haydovchi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yo‘lovchilar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yuk,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shassi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kuzov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elementlari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tebranishi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yuklamalarining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belgilangan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me’yorlar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 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chegaralarida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cheklanishini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ta’minlovchi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majmuiga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aytiladi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baholash_ko‘rsatkichlari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haydovchi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yo‘lovchilar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yuk,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shassi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kuzov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xarakterli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elementlarining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tebranishi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yuklamalari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darajalari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9162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733E1A-3188-5A8D-27F0-F5E1E157E6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CD42164-3195-0D62-6BE3-7C6C1A15C8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10955338" cy="5848350"/>
          </a:xfrm>
        </p:spPr>
        <p:txBody>
          <a:bodyPr>
            <a:normAutofit fontScale="92500"/>
          </a:bodyPr>
          <a:lstStyle/>
          <a:p>
            <a:r>
              <a:rPr lang="en-US" sz="2400" dirty="0">
                <a:solidFill>
                  <a:schemeClr val="tx1"/>
                </a:solidFill>
              </a:rPr>
              <a:t> 7. </a:t>
            </a:r>
            <a:r>
              <a:rPr lang="en-US" sz="2400" dirty="0" err="1">
                <a:solidFill>
                  <a:schemeClr val="tx1"/>
                </a:solidFill>
              </a:rPr>
              <a:t>O‘tuvchanlik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xususiyati</a:t>
            </a:r>
            <a:r>
              <a:rPr lang="en-US" sz="2400" dirty="0">
                <a:solidFill>
                  <a:schemeClr val="tx1"/>
                </a:solidFill>
              </a:rPr>
              <a:t>  deb  </a:t>
            </a:r>
            <a:r>
              <a:rPr lang="en-US" sz="2400" dirty="0" err="1">
                <a:solidFill>
                  <a:schemeClr val="tx1"/>
                </a:solidFill>
              </a:rPr>
              <a:t>avtomobilning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og‘irlashgan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yo‘l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sharoitlarida</a:t>
            </a:r>
            <a:r>
              <a:rPr lang="en-US" sz="2400" dirty="0">
                <a:solidFill>
                  <a:schemeClr val="tx1"/>
                </a:solidFill>
              </a:rPr>
              <a:t>,  </a:t>
            </a:r>
            <a:r>
              <a:rPr lang="en-US" sz="2400" dirty="0" err="1">
                <a:solidFill>
                  <a:schemeClr val="tx1"/>
                </a:solidFill>
              </a:rPr>
              <a:t>yo‘lsizlikda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har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xil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to‘siqlarni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engib</a:t>
            </a:r>
            <a:r>
              <a:rPr lang="en-US" sz="2400" dirty="0">
                <a:solidFill>
                  <a:schemeClr val="tx1"/>
                </a:solidFill>
              </a:rPr>
              <a:t>  harakat  </a:t>
            </a:r>
            <a:r>
              <a:rPr lang="en-US" sz="2400" dirty="0" err="1">
                <a:solidFill>
                  <a:schemeClr val="tx1"/>
                </a:solidFill>
              </a:rPr>
              <a:t>qilishda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imkoniyatini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belgilaydigan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ekspluatastion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xususiyatlarga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aytiladi</a:t>
            </a:r>
            <a:r>
              <a:rPr lang="en-US" sz="2400" dirty="0">
                <a:solidFill>
                  <a:schemeClr val="tx1"/>
                </a:solidFill>
              </a:rPr>
              <a:t>.  </a:t>
            </a:r>
            <a:r>
              <a:rPr lang="en-US" sz="2400" dirty="0" err="1">
                <a:solidFill>
                  <a:schemeClr val="tx1"/>
                </a:solidFill>
              </a:rPr>
              <a:t>O‘tuvchanlik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profil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tayanch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o‘tuvchanlikka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bo‘linadi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</a:p>
          <a:p>
            <a:r>
              <a:rPr lang="en-US" sz="2400" dirty="0" err="1">
                <a:solidFill>
                  <a:schemeClr val="tx1"/>
                </a:solidFill>
              </a:rPr>
              <a:t>Profil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o‘tuvchanlik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yo‘l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notekisliklari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to‘siqlarini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engib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o‘tish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imkoniyatlarini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xarakterlaydi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 talab  </a:t>
            </a:r>
            <a:r>
              <a:rPr lang="en-US" sz="2400" dirty="0" err="1">
                <a:solidFill>
                  <a:schemeClr val="tx1"/>
                </a:solidFill>
              </a:rPr>
              <a:t>etilgan</a:t>
            </a:r>
            <a:r>
              <a:rPr lang="en-US" sz="2400" dirty="0">
                <a:solidFill>
                  <a:schemeClr val="tx1"/>
                </a:solidFill>
              </a:rPr>
              <a:t>  harakat  </a:t>
            </a:r>
            <a:r>
              <a:rPr lang="en-US" sz="2400" dirty="0" err="1">
                <a:solidFill>
                  <a:schemeClr val="tx1"/>
                </a:solidFill>
              </a:rPr>
              <a:t>tasmasiga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mos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tushadi</a:t>
            </a:r>
            <a:r>
              <a:rPr lang="en-US" sz="2400" dirty="0">
                <a:solidFill>
                  <a:schemeClr val="tx1"/>
                </a:solidFill>
              </a:rPr>
              <a:t>.  </a:t>
            </a:r>
            <a:r>
              <a:rPr lang="en-US" sz="2400" dirty="0" err="1">
                <a:solidFill>
                  <a:schemeClr val="tx1"/>
                </a:solidFill>
              </a:rPr>
              <a:t>Uning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birlik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ko‘rsatkichlari</a:t>
            </a:r>
            <a:r>
              <a:rPr lang="en-US" sz="2400" dirty="0">
                <a:solidFill>
                  <a:schemeClr val="tx1"/>
                </a:solidFill>
              </a:rPr>
              <a:t>  ATV  </a:t>
            </a:r>
            <a:r>
              <a:rPr lang="en-US" sz="2400" dirty="0" err="1">
                <a:solidFill>
                  <a:schemeClr val="tx1"/>
                </a:solidFill>
              </a:rPr>
              <a:t>ning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geometrik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parametrlarini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ifodalaydi</a:t>
            </a:r>
            <a:r>
              <a:rPr lang="en-US" sz="2400" dirty="0">
                <a:solidFill>
                  <a:schemeClr val="tx1"/>
                </a:solidFill>
              </a:rPr>
              <a:t>:  </a:t>
            </a:r>
            <a:r>
              <a:rPr lang="en-US" sz="2400" dirty="0" err="1">
                <a:solidFill>
                  <a:schemeClr val="tx1"/>
                </a:solidFill>
              </a:rPr>
              <a:t>yo‘l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oralig‘i</a:t>
            </a:r>
            <a:r>
              <a:rPr lang="en-US" sz="2400" dirty="0">
                <a:solidFill>
                  <a:schemeClr val="tx1"/>
                </a:solidFill>
              </a:rPr>
              <a:t>,  old (</a:t>
            </a:r>
            <a:r>
              <a:rPr lang="en-US" sz="2400" dirty="0" err="1">
                <a:solidFill>
                  <a:schemeClr val="tx1"/>
                </a:solidFill>
              </a:rPr>
              <a:t>orqa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chiqiq</a:t>
            </a:r>
            <a:r>
              <a:rPr lang="en-US" sz="2400" dirty="0">
                <a:solidFill>
                  <a:schemeClr val="tx1"/>
                </a:solidFill>
              </a:rPr>
              <a:t>),  old (</a:t>
            </a:r>
            <a:r>
              <a:rPr lang="en-US" sz="2400" dirty="0" err="1">
                <a:solidFill>
                  <a:schemeClr val="tx1"/>
                </a:solidFill>
              </a:rPr>
              <a:t>orqa</a:t>
            </a:r>
            <a:r>
              <a:rPr lang="en-US" sz="2400" dirty="0">
                <a:solidFill>
                  <a:schemeClr val="tx1"/>
                </a:solidFill>
              </a:rPr>
              <a:t>)  </a:t>
            </a:r>
            <a:r>
              <a:rPr lang="en-US" sz="2400" dirty="0" err="1">
                <a:solidFill>
                  <a:schemeClr val="tx1"/>
                </a:solidFill>
              </a:rPr>
              <a:t>chiqiq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burchagi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o‘tuvchanlikning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bo‘ylama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radiusi</a:t>
            </a:r>
            <a:r>
              <a:rPr lang="en-US" sz="2400" dirty="0">
                <a:solidFill>
                  <a:schemeClr val="tx1"/>
                </a:solidFill>
              </a:rPr>
              <a:t>,  </a:t>
            </a:r>
            <a:r>
              <a:rPr lang="en-US" sz="2400" dirty="0" err="1">
                <a:solidFill>
                  <a:schemeClr val="tx1"/>
                </a:solidFill>
              </a:rPr>
              <a:t>o‘tiladigan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ko‘tarilishning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eng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katta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burchagi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ko‘priklarning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qiyshayish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burchagi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boshqalar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</a:p>
          <a:p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Tayanch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o‘tuvchanlik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deformastiyalangan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og‘irlashgan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yo‘l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sharoitlarida</a:t>
            </a:r>
            <a:r>
              <a:rPr lang="en-US" sz="2400" dirty="0">
                <a:solidFill>
                  <a:schemeClr val="tx1"/>
                </a:solidFill>
              </a:rPr>
              <a:t> harakat  </a:t>
            </a:r>
            <a:r>
              <a:rPr lang="en-US" sz="2400" dirty="0" err="1">
                <a:solidFill>
                  <a:schemeClr val="tx1"/>
                </a:solidFill>
              </a:rPr>
              <a:t>qilish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imkonini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belgilaydi</a:t>
            </a:r>
            <a:r>
              <a:rPr lang="en-US" sz="2400" dirty="0">
                <a:solidFill>
                  <a:schemeClr val="tx1"/>
                </a:solidFill>
              </a:rPr>
              <a:t>.  </a:t>
            </a:r>
            <a:r>
              <a:rPr lang="en-US" sz="2400" dirty="0" err="1">
                <a:solidFill>
                  <a:schemeClr val="tx1"/>
                </a:solidFill>
              </a:rPr>
              <a:t>Asosiy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baholash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ko‘rsatkichlari</a:t>
            </a:r>
            <a:r>
              <a:rPr lang="en-US" sz="2400" dirty="0">
                <a:solidFill>
                  <a:schemeClr val="tx1"/>
                </a:solidFill>
              </a:rPr>
              <a:t>: </a:t>
            </a:r>
            <a:r>
              <a:rPr lang="en-US" sz="2400" dirty="0" err="1">
                <a:solidFill>
                  <a:schemeClr val="tx1"/>
                </a:solidFill>
              </a:rPr>
              <a:t>tirkalish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massasi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tirkalish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massasining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koeffistienti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solishtirma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quvvat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dumalashga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qarshilik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quvvati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harakatga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qarshilik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quvvati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to‘liq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tortish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kuchi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erkin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tortish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kuchi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kryukdagi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tortish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kuchi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g‘ildiraklarning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yo‘l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qoplamasiga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bosimi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boshqalar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</a:p>
          <a:p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83771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5D468B-3659-3D3C-D6AB-7D43B1B91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2E4E6E4-1E25-AA36-27CE-FA3052124D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541A92-97C2-0206-9784-723D969B56E2}"/>
              </a:ext>
            </a:extLst>
          </p:cNvPr>
          <p:cNvSpPr txBox="1"/>
          <p:nvPr/>
        </p:nvSpPr>
        <p:spPr>
          <a:xfrm>
            <a:off x="1019175" y="184057"/>
            <a:ext cx="9944100" cy="667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8. </a:t>
            </a:r>
            <a:r>
              <a:rPr lang="en-US" sz="24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tejamliligi</a:t>
            </a:r>
            <a:r>
              <a:rPr lang="en-US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deb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sharoitlarida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bajarishidagi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sarfini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belgilovchi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majmuiga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aytiladi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 U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dvigatelning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ko‘rsatkichlari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soatdagi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sarfi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GT,  kg/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solishtirma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sarfi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g/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kVt.soat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dvigatel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quvvat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birligining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davomidagi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sarfi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massasi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  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tejamliligining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mezoni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100km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sarflanadigan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litrlar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hisobidagi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sarfi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hisoblanadi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Baholash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ko‘rsatkichlari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sarfi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magistral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yo‘ldagi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sarfi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shahar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ichidagi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sarfi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barqaror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harakat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xarakteristikasi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magistral   (past–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baland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yo‘ldagi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xarakteristikasi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521481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925" y="2937567"/>
            <a:ext cx="5627634" cy="37429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565265" y="5461152"/>
            <a:ext cx="2621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Le J</a:t>
            </a:r>
            <a:r>
              <a:rPr lang="ru-RU" sz="1200" dirty="0"/>
              <a:t>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June</a:t>
            </a:r>
            <a:r>
              <a:rPr lang="ru-RU" sz="1200" dirty="0"/>
              <a:t> 10, 2020). </a:t>
            </a:r>
            <a:r>
              <a:rPr lang="ru-RU" sz="1200" dirty="0" err="1"/>
              <a:t>Truck</a:t>
            </a:r>
            <a:r>
              <a:rPr lang="ru-RU" sz="1200" dirty="0"/>
              <a:t> </a:t>
            </a:r>
            <a:r>
              <a:rPr lang="ru-RU" sz="1200" dirty="0" err="1"/>
              <a:t>driving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road</a:t>
            </a:r>
            <a:r>
              <a:rPr lang="ru-RU" sz="1200" dirty="0"/>
              <a:t>. </a:t>
            </a:r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en-US" sz="1200" dirty="0"/>
              <a:t>.</a:t>
            </a:r>
            <a:r>
              <a:rPr lang="ru-RU" sz="1200" dirty="0"/>
              <a:t> </a:t>
            </a:r>
            <a:r>
              <a:rPr lang="ru-RU" sz="1200" dirty="0">
                <a:hlinkClick r:id="rId3"/>
              </a:rPr>
              <a:t>https://unsplash.com/photos/mVqTumQH-c0</a:t>
            </a:r>
            <a:r>
              <a:rPr lang="en-US" sz="1200" dirty="0"/>
              <a:t> </a:t>
            </a:r>
            <a:endParaRPr lang="ru-RU" sz="1200" dirty="0"/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3E8E1804-6946-4510-A3B3-C88057985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AB1C6A-B1F2-1C98-6C22-F3A7BFCC0659}"/>
              </a:ext>
            </a:extLst>
          </p:cNvPr>
          <p:cNvSpPr txBox="1"/>
          <p:nvPr/>
        </p:nvSpPr>
        <p:spPr>
          <a:xfrm>
            <a:off x="976313" y="120771"/>
            <a:ext cx="10768012" cy="25355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Ekspluatastion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ko‘rsatkichlari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ilmiy-tekshirish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tadqiqotlari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avtomobillardan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 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tajribasini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umumlashtirish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tahlil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natijasida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Ekspluatastion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konstrukstiyasini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takomilashtirish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borasida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tajribasidan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tavsifi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keltirilgan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ekspluatastion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ko‘rsatkichlarini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me’yor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talablari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darajalarida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ushlab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 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uzoq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mobaynida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347550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9682" y="4578772"/>
            <a:ext cx="8534400" cy="1507067"/>
          </a:xfrm>
        </p:spPr>
        <p:txBody>
          <a:bodyPr/>
          <a:lstStyle/>
          <a:p>
            <a:r>
              <a:rPr lang="en-US"/>
              <a:t>E`tiboringiz uchun rahmat!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687" y="447450"/>
            <a:ext cx="6365681" cy="424378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548640" y="118887"/>
            <a:ext cx="104906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chemeClr val="bg1"/>
                </a:solidFill>
              </a:rPr>
              <a:t>Fewings</a:t>
            </a:r>
            <a:r>
              <a:rPr lang="ru-RU" dirty="0">
                <a:solidFill>
                  <a:schemeClr val="bg1"/>
                </a:solidFill>
              </a:rPr>
              <a:t> N. (</a:t>
            </a:r>
            <a:r>
              <a:rPr lang="ru-RU" dirty="0" err="1">
                <a:solidFill>
                  <a:schemeClr val="bg1"/>
                </a:solidFill>
              </a:rPr>
              <a:t>Published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on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March</a:t>
            </a:r>
            <a:r>
              <a:rPr lang="ru-RU" dirty="0">
                <a:solidFill>
                  <a:schemeClr val="bg1"/>
                </a:solidFill>
              </a:rPr>
              <a:t> 9, 2018), </a:t>
            </a:r>
            <a:r>
              <a:rPr lang="ru-RU" dirty="0" err="1">
                <a:solidFill>
                  <a:schemeClr val="bg1"/>
                </a:solidFill>
              </a:rPr>
              <a:t>aerial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photography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of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gray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concrete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roads</a:t>
            </a:r>
            <a:r>
              <a:rPr lang="ru-RU" dirty="0">
                <a:solidFill>
                  <a:schemeClr val="bg1"/>
                </a:solidFill>
              </a:rPr>
              <a:t>. </a:t>
            </a:r>
            <a:r>
              <a:rPr lang="ru-RU" dirty="0" err="1">
                <a:solidFill>
                  <a:schemeClr val="bg1"/>
                </a:solidFill>
              </a:rPr>
              <a:t>Free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to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use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under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the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Unsplash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License</a:t>
            </a:r>
            <a:r>
              <a:rPr lang="ru-RU" dirty="0">
                <a:solidFill>
                  <a:schemeClr val="bg1"/>
                </a:solidFill>
              </a:rPr>
              <a:t>. https://unsplash.com/photos/br9D5K3UTRQ</a:t>
            </a:r>
          </a:p>
        </p:txBody>
      </p:sp>
    </p:spTree>
    <p:extLst>
      <p:ext uri="{BB962C8B-B14F-4D97-AF65-F5344CB8AC3E}">
        <p14:creationId xmlns:p14="http://schemas.microsoft.com/office/powerpoint/2010/main" val="3405967125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284</TotalTime>
  <Words>4424</Words>
  <Application>Microsoft Office PowerPoint</Application>
  <PresentationFormat>Широкоэкранный</PresentationFormat>
  <Paragraphs>115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8" baseType="lpstr">
      <vt:lpstr>Century Gothic</vt:lpstr>
      <vt:lpstr>Oswald</vt:lpstr>
      <vt:lpstr>Oswald Light</vt:lpstr>
      <vt:lpstr>Times New Roman</vt:lpstr>
      <vt:lpstr>Wingdings 3</vt:lpstr>
      <vt:lpstr>Сектор</vt:lpstr>
      <vt:lpstr>AVTOMOBILLARDA TASHISH  VA HARAKAT XAVFSIZLIGINI TASHKIL  ETISH ASOSLARI </vt:lpstr>
      <vt:lpstr>dinamik xususiyat, o‘tag‘on,  ko‘rish kengligi, transport sharoitlari, ortish usuli, tushirish usuli, tashish masofasi, yo‘l sharoiti, harakat jadalligi, tashkiliy-texnik sharoit, yuk oqimi, texnik  foydalanish , murakkablik  darajasi,  jamiyatni  avtomobillashtirish , ekologik  talablar, sifat ko‘rsatkichi, loyihalovchi–mutaxassis, harakatni tashkil etish mutaxassisi, tortish–tezlik,  tormozlanish,  yonilg‘i  tejamliligi,  boshqariluvchanlik,  turg‘unlik,  harakatchanlik (buriluv),  yurish  ravonligi,  o‘tuvchanlik, dinamiklik.</vt:lpstr>
      <vt:lpstr>Презентация PowerPoint</vt:lpstr>
      <vt:lpstr>Презентация PowerPoint</vt:lpstr>
      <vt:lpstr> 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E`tiboringiz uchun rahmat!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AVTOMOBILLARDA TASHISH  VA HARAKAT XAVFSIZLIGINI TASHKIL  ETISH ASOSLARI</dc:title>
  <dc:creator>Pilotech</dc:creator>
  <cp:lastModifiedBy>Furkat Dumakhonov</cp:lastModifiedBy>
  <cp:revision>30</cp:revision>
  <dcterms:created xsi:type="dcterms:W3CDTF">2023-09-12T00:06:03Z</dcterms:created>
  <dcterms:modified xsi:type="dcterms:W3CDTF">2023-10-27T19:59:00Z</dcterms:modified>
</cp:coreProperties>
</file>