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35" r:id="rId4"/>
    <p:sldId id="353" r:id="rId5"/>
    <p:sldId id="354" r:id="rId6"/>
    <p:sldId id="259" r:id="rId7"/>
    <p:sldId id="260" r:id="rId8"/>
    <p:sldId id="355" r:id="rId9"/>
    <p:sldId id="356" r:id="rId10"/>
    <p:sldId id="264" r:id="rId11"/>
    <p:sldId id="357" r:id="rId12"/>
    <p:sldId id="258" r:id="rId13"/>
    <p:sldId id="358" r:id="rId14"/>
    <p:sldId id="359" r:id="rId15"/>
    <p:sldId id="261" r:id="rId16"/>
    <p:sldId id="360" r:id="rId17"/>
    <p:sldId id="361" r:id="rId18"/>
    <p:sldId id="362" r:id="rId19"/>
    <p:sldId id="262" r:id="rId20"/>
    <p:sldId id="363" r:id="rId21"/>
    <p:sldId id="263" r:id="rId22"/>
    <p:sldId id="286" r:id="rId23"/>
    <p:sldId id="364" r:id="rId24"/>
    <p:sldId id="279" r:id="rId25"/>
    <p:sldId id="365" r:id="rId26"/>
    <p:sldId id="366" r:id="rId27"/>
    <p:sldId id="307" r:id="rId28"/>
    <p:sldId id="349" r:id="rId29"/>
    <p:sldId id="367" r:id="rId30"/>
    <p:sldId id="352" r:id="rId31"/>
    <p:sldId id="368" r:id="rId32"/>
    <p:sldId id="285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10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mashinalarini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tanlash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va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hisoblash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Yuklarning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transport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tavsiflari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va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ularning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xususiyatlari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753053"/>
            <a:ext cx="6096000" cy="92333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lvl="0"/>
            <a:r>
              <a:rPr lang="en-US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[Organizing vehicle transportation and traffic safety] week10 - Selection and calculation of truck vehicles. Basic requirements for the selection of trucks.</a:t>
            </a: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sz="1800" dirty="0">
                <a:solidFill>
                  <a:schemeClr val="tx1"/>
                </a:solidFill>
              </a:rPr>
              <a:t>10.1. </a:t>
            </a:r>
            <a:r>
              <a:rPr lang="en-US" sz="1800" dirty="0" err="1">
                <a:solidFill>
                  <a:schemeClr val="tx1"/>
                </a:solidFill>
              </a:rPr>
              <a:t>Yuklar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haqida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umumiy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tushunchalar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ular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bilan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birga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amalga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oshiriladigan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operatsiyalar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r>
              <a:rPr lang="en-US" sz="1800" dirty="0">
                <a:solidFill>
                  <a:schemeClr val="tx1"/>
                </a:solidFill>
              </a:rPr>
              <a:t>10.2. </a:t>
            </a:r>
            <a:r>
              <a:rPr lang="en-US" sz="1800" dirty="0" err="1">
                <a:solidFill>
                  <a:schemeClr val="tx1"/>
                </a:solidFill>
              </a:rPr>
              <a:t>Yuklarning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tasnifi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r>
              <a:rPr lang="en-US" sz="1800" dirty="0">
                <a:solidFill>
                  <a:schemeClr val="tx1"/>
                </a:solidFill>
              </a:rPr>
              <a:t>10.3. </a:t>
            </a:r>
            <a:r>
              <a:rPr lang="en-US" sz="1800" dirty="0" err="1">
                <a:solidFill>
                  <a:schemeClr val="tx1"/>
                </a:solidFill>
              </a:rPr>
              <a:t>Yuklarning</a:t>
            </a:r>
            <a:r>
              <a:rPr lang="en-US" sz="1800" dirty="0">
                <a:solidFill>
                  <a:schemeClr val="tx1"/>
                </a:solidFill>
              </a:rPr>
              <a:t> transport </a:t>
            </a:r>
            <a:r>
              <a:rPr lang="en-US" sz="1800" dirty="0" err="1">
                <a:solidFill>
                  <a:schemeClr val="tx1"/>
                </a:solidFill>
              </a:rPr>
              <a:t>tavsiflari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ularning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xususiyatlari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38889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215440-4A29-61A9-2689-21ECD355B98B}"/>
              </a:ext>
            </a:extLst>
          </p:cNvPr>
          <p:cNvSpPr txBox="1"/>
          <p:nvPr/>
        </p:nvSpPr>
        <p:spPr>
          <a:xfrm>
            <a:off x="598486" y="4898073"/>
            <a:ext cx="1053623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Tayach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so`zlar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sof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brutto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muhofazasi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buziladigan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antisanitar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tamg‘alash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gigroskoplik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sovuqqa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pishirish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issiqqa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atomizatsiya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abrazivlik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yopishqoqlik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mo‘rtlik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radioaktivlik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8165041" y="187324"/>
            <a:ext cx="3731683" cy="3850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943599" y="629873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511103-F133-A523-7B07-A87E0DAAA89E}"/>
              </a:ext>
            </a:extLst>
          </p:cNvPr>
          <p:cNvSpPr txBox="1"/>
          <p:nvPr/>
        </p:nvSpPr>
        <p:spPr>
          <a:xfrm>
            <a:off x="974198" y="439178"/>
            <a:ext cx="6105524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10.1.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tushunchalar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ob’ektlariga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qazish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tashkilotlarning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uy-ro‘zg‘or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Egasiga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tashilayotgan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deb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ifodalanuvchi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litr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Aksariyat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tarasiz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tarasiz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sof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netto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brutto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0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BFF3E1-C6A2-65B9-8D35-E4F91CD76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6D211B-CC82-4BA9-CFB5-D837111A0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F16D0A-848C-7AF3-CDEC-3E79A5FAE684}"/>
              </a:ext>
            </a:extLst>
          </p:cNvPr>
          <p:cNvSpPr txBox="1"/>
          <p:nvPr/>
        </p:nvSpPr>
        <p:spPr>
          <a:xfrm>
            <a:off x="781050" y="499224"/>
            <a:ext cx="10496550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brutto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Ko‘pchilik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atrof-muhit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zanglash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)ga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uchraydi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)ga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upakovkalash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klassi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89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B77F9D-39EA-C7D0-6BB5-2D60784E6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870638-1D53-BE14-E68C-6AAAF4D28B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E0365-54FD-027D-20D4-A61EB80C9197}"/>
              </a:ext>
            </a:extLst>
          </p:cNvPr>
          <p:cNvSpPr txBox="1"/>
          <p:nvPr/>
        </p:nvSpPr>
        <p:spPr>
          <a:xfrm>
            <a:off x="1085850" y="519006"/>
            <a:ext cx="10077450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kommunal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uyub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quyuluvchi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Uyub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sochiluvchan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shag‘al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toshko‘mir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Sochiluvchan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shunga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o‘xshash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joy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250 kg,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dumalatiladigan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400 kg.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4-5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949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D5DBAF-E569-97EC-8D65-8691F3BFE0C1}"/>
              </a:ext>
            </a:extLst>
          </p:cNvPr>
          <p:cNvSpPr txBox="1"/>
          <p:nvPr/>
        </p:nvSpPr>
        <p:spPr>
          <a:xfrm>
            <a:off x="3910013" y="387246"/>
            <a:ext cx="7796212" cy="556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nogabarit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Nogabarit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2,5 m,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2,0 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3,5 m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o‘lchovli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dan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ortiqo‘lchamli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Nogabarit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faqatgina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havfsizligi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(DYXH)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binoan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chiroq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CB1AB5-EB81-DC9A-490E-0193686CE568}"/>
              </a:ext>
            </a:extLst>
          </p:cNvPr>
          <p:cNvSpPr txBox="1"/>
          <p:nvPr/>
        </p:nvSpPr>
        <p:spPr>
          <a:xfrm>
            <a:off x="1052513" y="916770"/>
            <a:ext cx="6105524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MDH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davlatlarida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shag‘al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tuproq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g‘isht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alangalanuvchi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benzin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aseton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kinoplyonka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sement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asfalt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ohak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kuydiruvchi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kislota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ishqorlar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ballonda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suyultirilgan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nogabarit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7-guruh —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portlovchi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zaharli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radioaktiv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A964D8-0DA3-FC8C-1782-2605101C8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A5F5CD-826A-7C08-6769-FBF05E98B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63E159-FA03-285C-9A0B-9CD74CB58D7F}"/>
              </a:ext>
            </a:extLst>
          </p:cNvPr>
          <p:cNvSpPr txBox="1"/>
          <p:nvPr/>
        </p:nvSpPr>
        <p:spPr>
          <a:xfrm>
            <a:off x="466725" y="100454"/>
            <a:ext cx="10887075" cy="59980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binoan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davlatlari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xavflilik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Birlashgan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Millatlar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Tashkiloti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ekspertlar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qo‘mitasi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tavsiyasiga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ADR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kelishuvi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konvensiya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xavflilik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binoan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 ta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portlovchi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siqilgan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suyultirilgan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4.1.-sinf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jismlar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4.2.-sinf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yonib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4.3.-sinf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5.1.-sinf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oksidlovchi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5.2.-sinf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pereoksid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)lar;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6.1.-sinf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zaharli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6.2.-sinf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yuqumli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infeksion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radioaktiv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korroziyalanuvchi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9-sinf —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sinflarga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kiritilmagan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205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544D04-414F-C8C6-61E1-05C9D44E1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1DEE7B-EC81-0BC1-4D6E-92E7670A67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35995C-F34E-4A6D-9FC1-4025CABE8052}"/>
              </a:ext>
            </a:extLst>
          </p:cNvPr>
          <p:cNvSpPr txBox="1"/>
          <p:nvPr/>
        </p:nvSpPr>
        <p:spPr>
          <a:xfrm>
            <a:off x="1090612" y="312647"/>
            <a:ext cx="10010775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ko‘taruvchanligidan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tayyorlanganligi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presslash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ta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1-sinf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ko‘taruvchanligidan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—1;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2-sinf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ko‘taruvchanligidan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-0,9-0,71 (0,8);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3-sinf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ko‘taruvchanligidan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-0,70-0,51 (0,6);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4-sinf —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ko‘taruvchanligidan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0,5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tarifi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tasnifnoma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mansub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presslangan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xashak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2-sinfga,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presslanmagani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4-sinfga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muhofazasi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803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106" y="4301067"/>
            <a:ext cx="3581011" cy="265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672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E93440-E9BA-F2D6-7449-0E29BAE36DD0}"/>
              </a:ext>
            </a:extLst>
          </p:cNvPr>
          <p:cNvSpPr txBox="1"/>
          <p:nvPr/>
        </p:nvSpPr>
        <p:spPr>
          <a:xfrm>
            <a:off x="627256" y="231354"/>
            <a:ext cx="8897743" cy="4457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tasniflanishi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etmaydigan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sanitariya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shart-sharoitlari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tabLst>
                <a:tab pos="18034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yoqimsiz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hidli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jonzotlar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(mol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qushlar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mollarni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mollarni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oziqlantirish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axlatini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moslangan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1DD9C7-EA9A-95F7-120F-DE088741D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263981-8BA6-D6EC-8405-8ACA75F9B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4648E8-638C-669D-F581-9055F37B8CEA}"/>
              </a:ext>
            </a:extLst>
          </p:cNvPr>
          <p:cNvSpPr txBox="1"/>
          <p:nvPr/>
        </p:nvSpPr>
        <p:spPr>
          <a:xfrm>
            <a:off x="617537" y="914722"/>
            <a:ext cx="11193463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shart-sharoitlariga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yog‘ingarchilik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buzilmaydigan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shag‘al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tosh,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toshko‘mir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maydonchalarda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yog‘ingarchilik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metal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g‘isht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berk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ayvonchalarda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sakdanishi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yog‘ingarchilik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berkitilgan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izolyatsiyalovchi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mo‘tadil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xonalarda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muzlatgichlarda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isitiluvchi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rezervuar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saranjomlash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upakovkalash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940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CC0971-0B0E-FAA6-7E85-A2604B92A14A}"/>
              </a:ext>
            </a:extLst>
          </p:cNvPr>
          <p:cNvSpPr txBox="1"/>
          <p:nvPr/>
        </p:nvSpPr>
        <p:spPr>
          <a:xfrm>
            <a:off x="795337" y="228917"/>
            <a:ext cx="10601325" cy="3366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10.2.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hususiyatlarini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jo‘natma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tavsiflanadi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tarasiz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Tara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mexanizmlaridan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mustahkam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netto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sof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brutto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F1790-7887-B079-168D-32E1DDAF5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0BA3F6-EB85-61DC-8467-1922B55805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0B8BF0-B124-0383-023C-DD8EA225C8CD}"/>
              </a:ext>
            </a:extLst>
          </p:cNvPr>
          <p:cNvSpPr txBox="1"/>
          <p:nvPr/>
        </p:nvSpPr>
        <p:spPr>
          <a:xfrm>
            <a:off x="833437" y="685800"/>
            <a:ext cx="10525125" cy="5288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180340" algn="l"/>
                <a:tab pos="540385" algn="l"/>
              </a:tabLs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normal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(250 kg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yumalatadigan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bochkalar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g‘altaklar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mebellar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500 kg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(250 kg dan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yumalatadigan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500 kg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30t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bo‘linmaydigan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).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YHHBning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ruhsati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180340" algn="l"/>
                <a:tab pos="540385" algn="l"/>
              </a:tabLs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umumfoydalanishdagi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ruhsat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ruhsat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2,5m,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4m,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bortdan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2m)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180340" algn="l"/>
              </a:tabLs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20m dan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oshmasligi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18.75m 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589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02E4D6-D95F-A45E-674D-01B10AC27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DD58A3-D446-74B1-7C3D-D8F295893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D62D09-00D0-1EAE-316D-4A33057B044D}"/>
              </a:ext>
            </a:extLst>
          </p:cNvPr>
          <p:cNvSpPr txBox="1"/>
          <p:nvPr/>
        </p:nvSpPr>
        <p:spPr>
          <a:xfrm>
            <a:off x="684213" y="782913"/>
            <a:ext cx="10823576" cy="4457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180340" algn="l"/>
                <a:tab pos="540385" algn="l"/>
              </a:tabLs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to‘kiluvchan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ko‘ra-mayda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partiyali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5t.gacha)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partiyali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(5-30t)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yalpi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(30t.dan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180340" algn="l"/>
                <a:tab pos="540385" algn="l"/>
              </a:tabLs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Jo‘natma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manzilga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xujjat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180340" algn="l"/>
                <a:tab pos="540385" algn="l"/>
              </a:tabLs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hususiyatlariga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antisanitar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axlat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h.z.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jonivorlar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hayvon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parranda,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b.).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627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480" y="3562350"/>
            <a:ext cx="4773506" cy="3174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664067-9984-C0C6-EC74-66702EFF00E1}"/>
              </a:ext>
            </a:extLst>
          </p:cNvPr>
          <p:cNvSpPr txBox="1"/>
          <p:nvPr/>
        </p:nvSpPr>
        <p:spPr>
          <a:xfrm>
            <a:off x="881063" y="316969"/>
            <a:ext cx="10539412" cy="3349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buziladigan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haroratda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saqlanadi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xonalar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sovutgichli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refrigeratorlardan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Antisanitar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mahsus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kuzovli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bo‘lmasa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ishlangan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mustahkam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jips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yopiladigan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yasaladi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A6834D-B510-BD68-9469-C400F3A77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285075-106F-F3C7-1B45-AE6E66EEB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823576" cy="5705475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xavflilik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havfli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mollari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  <a:tabLst>
                <a:tab pos="540385" algn="l"/>
              </a:tabLst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havfli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gabaritidan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chiqib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  <a:tabLst>
                <a:tab pos="540385" algn="l"/>
              </a:tabLst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Changiydigan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sement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mineral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o‘g‘itlar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asfalt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eritilgan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bitum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Havfli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Havfli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odamlarga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hayvonot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dunyosiga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voitasiga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inshoatlariga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meyordan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chiqib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ketganda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to‘qqiz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muhofazasi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qat’iylashtiriladi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143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D55F34-84BE-08A5-5141-B2ABB0693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67221120-EF05-04C3-EF6A-1E1C8364F3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1280647"/>
              </p:ext>
            </p:extLst>
          </p:nvPr>
        </p:nvGraphicFramePr>
        <p:xfrm>
          <a:off x="1999615" y="2546699"/>
          <a:ext cx="8439785" cy="8044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5408">
                  <a:extLst>
                    <a:ext uri="{9D8B030D-6E8A-4147-A177-3AD203B41FA5}">
                      <a16:colId xmlns:a16="http://schemas.microsoft.com/office/drawing/2014/main" val="3254400005"/>
                    </a:ext>
                  </a:extLst>
                </a:gridCol>
                <a:gridCol w="1919287">
                  <a:extLst>
                    <a:ext uri="{9D8B030D-6E8A-4147-A177-3AD203B41FA5}">
                      <a16:colId xmlns:a16="http://schemas.microsoft.com/office/drawing/2014/main" val="341051686"/>
                    </a:ext>
                  </a:extLst>
                </a:gridCol>
                <a:gridCol w="1247150">
                  <a:extLst>
                    <a:ext uri="{9D8B030D-6E8A-4147-A177-3AD203B41FA5}">
                      <a16:colId xmlns:a16="http://schemas.microsoft.com/office/drawing/2014/main" val="1074255062"/>
                    </a:ext>
                  </a:extLst>
                </a:gridCol>
                <a:gridCol w="2190790">
                  <a:extLst>
                    <a:ext uri="{9D8B030D-6E8A-4147-A177-3AD203B41FA5}">
                      <a16:colId xmlns:a16="http://schemas.microsoft.com/office/drawing/2014/main" val="1801470648"/>
                    </a:ext>
                  </a:extLst>
                </a:gridCol>
                <a:gridCol w="1247150">
                  <a:extLst>
                    <a:ext uri="{9D8B030D-6E8A-4147-A177-3AD203B41FA5}">
                      <a16:colId xmlns:a16="http://schemas.microsoft.com/office/drawing/2014/main" val="3160617602"/>
                    </a:ext>
                  </a:extLst>
                </a:gridCol>
              </a:tblGrid>
              <a:tr h="24469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Yuk sinfi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5240264"/>
                  </a:ext>
                </a:extLst>
              </a:tr>
              <a:tr h="52331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Koeffisient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0,71-0,99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>
                          <a:effectLst/>
                        </a:rPr>
                        <a:t>0,51-0,70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dirty="0">
                          <a:effectLst/>
                        </a:rPr>
                        <a:t>0,41-0,50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495362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B0C3618-FBC4-D811-8B07-8B44C9BD1740}"/>
              </a:ext>
            </a:extLst>
          </p:cNvPr>
          <p:cNvSpPr txBox="1"/>
          <p:nvPr/>
        </p:nvSpPr>
        <p:spPr>
          <a:xfrm>
            <a:off x="1195387" y="243091"/>
            <a:ext cx="10206037" cy="128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tabLst>
                <a:tab pos="180340" algn="l"/>
                <a:tab pos="540385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ta’rifli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BFF221-6159-4BFC-62AB-4ECFE1D28E0E}"/>
              </a:ext>
            </a:extLst>
          </p:cNvPr>
          <p:cNvSpPr txBox="1"/>
          <p:nvPr/>
        </p:nvSpPr>
        <p:spPr>
          <a:xfrm>
            <a:off x="992980" y="4099247"/>
            <a:ext cx="10610850" cy="2120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o‘rami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tamg‘alash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Tamg‘alash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yopishtirishdan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yopishadigan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tumor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D9FE90-BD74-2D9B-DC7B-5835FDB033EB}"/>
              </a:ext>
            </a:extLst>
          </p:cNvPr>
          <p:cNvSpPr txBox="1"/>
          <p:nvPr/>
        </p:nvSpPr>
        <p:spPr>
          <a:xfrm>
            <a:off x="5295900" y="1714596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78180" algn="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10.1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-jadval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951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201941-6792-ADDF-0DAB-74F2F82A8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0794AA-BCF6-C9CA-BB63-53117C1926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0B6AFA-9E86-2DA7-2E90-EC2BF86DB4FD}"/>
              </a:ext>
            </a:extLst>
          </p:cNvPr>
          <p:cNvSpPr txBox="1"/>
          <p:nvPr/>
        </p:nvSpPr>
        <p:spPr>
          <a:xfrm>
            <a:off x="1204913" y="408095"/>
            <a:ext cx="9777412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tamg‘alash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ogohlantiruvchi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ehtiyot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mo‘rt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ilmoq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ko‘tarilmasin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tepasi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dumalatilmasin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manbaiga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qo‘yilmasin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strahovka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asralsin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terilmasin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to‘plami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910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7DE28C-2FB4-5D50-DF73-64EDA93D7AE9}"/>
              </a:ext>
            </a:extLst>
          </p:cNvPr>
          <p:cNvSpPr txBox="1"/>
          <p:nvPr/>
        </p:nvSpPr>
        <p:spPr>
          <a:xfrm>
            <a:off x="957262" y="4075330"/>
            <a:ext cx="10587037" cy="1687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hid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taratuvchi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kerosin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benzin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bo‘yoqlar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b.)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hidni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singdiruvchi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krupa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un, choy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b.)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ruhsat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etilmaydi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8A8972-5C4D-1928-F7C6-9CD178AFA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60EB44-FB90-A3D2-97C0-C20B9F66C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4EBC7B-886D-654D-5F1F-C19AFA1FF41F}"/>
              </a:ext>
            </a:extLst>
          </p:cNvPr>
          <p:cNvSpPr txBox="1"/>
          <p:nvPr/>
        </p:nvSpPr>
        <p:spPr>
          <a:xfrm>
            <a:off x="752475" y="863601"/>
            <a:ext cx="10267950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10.3.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kern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xususiyatlari-fizik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idishlar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idishlari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paketlari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ratsionalizatsiya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muammolarini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uskunalari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2572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B8BA1C-4248-511B-25A3-6645AE7A5D63}"/>
              </a:ext>
            </a:extLst>
          </p:cNvPr>
          <p:cNvSpPr txBox="1"/>
          <p:nvPr/>
        </p:nvSpPr>
        <p:spPr>
          <a:xfrm>
            <a:off x="5250656" y="464338"/>
            <a:ext cx="6119812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agar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agar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qulflar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lentalari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040A17-50DE-54E1-1EA5-18C357E23FD1}"/>
              </a:ext>
            </a:extLst>
          </p:cNvPr>
          <p:cNvSpPr txBox="1"/>
          <p:nvPr/>
        </p:nvSpPr>
        <p:spPr>
          <a:xfrm>
            <a:off x="5472113" y="617768"/>
            <a:ext cx="6105524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Gigroskopiklik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izohlanadi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ohak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gigroskopikligi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eruvchanligi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intensivligi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to‘g‘ridan-to‘g‘ri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g‘ovakliligi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sog‘lomligiga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yutilish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desorbsiya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konvertatsiya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turing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69E647-4ED3-E88A-C3B3-641F14EE4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0B7F7B-AEB4-4A1D-C2F6-AE4B0996AE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FB7A4D-C098-919B-085A-A84C4B9A2A65}"/>
              </a:ext>
            </a:extLst>
          </p:cNvPr>
          <p:cNvSpPr txBox="1"/>
          <p:nvPr/>
        </p:nvSpPr>
        <p:spPr>
          <a:xfrm>
            <a:off x="769937" y="914722"/>
            <a:ext cx="10383838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(W,%)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kg)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n.y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kg):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 =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n.y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* 100   (26)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n.y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q.y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(27)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q.y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kg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(W*, %)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W* =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q.y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)*100	(28)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Nazariyada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tushunchasi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tez-tez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ammo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formulalardan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 = (100W*)/ (W*+100);	(29)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W* = (100W)/(100-W)		(30)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5556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75838E-4F3C-F01F-125B-2F9AD2E334C5}"/>
              </a:ext>
            </a:extLst>
          </p:cNvPr>
          <p:cNvSpPr txBox="1"/>
          <p:nvPr/>
        </p:nvSpPr>
        <p:spPr>
          <a:xfrm>
            <a:off x="5119687" y="687378"/>
            <a:ext cx="6586537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haqiqiy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og`irligini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(100-W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)/(100-W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	(31)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(100+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*)/(100+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*) 	(32)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kg;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haqiqiy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- shunga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normallashtirilgan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%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E012F3-A260-3E32-C06A-32B274F82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673572-C4E2-77BE-8FFF-66D0E3C40D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616BA6-11AC-F0C9-5091-E5E7DC3F15EC}"/>
              </a:ext>
            </a:extLst>
          </p:cNvPr>
          <p:cNvSpPr txBox="1"/>
          <p:nvPr/>
        </p:nvSpPr>
        <p:spPr>
          <a:xfrm>
            <a:off x="514350" y="83725"/>
            <a:ext cx="10782300" cy="667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zarralarini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muzlatishi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mineral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konstruktsiyalar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qoliplash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moyil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chuqurligi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atrof-muhitga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davomiyligiga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zarralar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taqsimlanishiga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o‘tkazuvchanligiga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zarralar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taqsimlanadigan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Ommaviy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o‘tkazuvchanligi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sust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muzlashmasligi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- 7%,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jigarrang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- 30%,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- 1,3%, mis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- 2%.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23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DBA05-CA24-7590-269C-D9166A3EF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3FFB91-711C-A768-C550-D9D31F1639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8EF6A9-E8C7-86F1-0B71-1663EE909F38}"/>
              </a:ext>
            </a:extLst>
          </p:cNvPr>
          <p:cNvSpPr txBox="1"/>
          <p:nvPr/>
        </p:nvSpPr>
        <p:spPr>
          <a:xfrm>
            <a:off x="684212" y="412978"/>
            <a:ext cx="10412413" cy="5576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Sovuqqa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chidamliligi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qolmasdan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past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noqulay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mevalarga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shisha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idishlardagi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ba'zi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rezina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Pishirish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ko‘tarilganda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ba'zi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zarralarini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Pishirishni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deyarli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Issiqlikka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chidamlilik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biokimyoviy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oksidlanishiga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o‘simlik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hayvonot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slanets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eriydigan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Yong‘inga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ketmasligi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asl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o‘zgartirmasligi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Yong‘inga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cheklangan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aksariyat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yong‘in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kuyadi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asl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5884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0A1443-DAA6-3083-6026-9C23CD577EAF}"/>
              </a:ext>
            </a:extLst>
          </p:cNvPr>
          <p:cNvSpPr txBox="1"/>
          <p:nvPr/>
        </p:nvSpPr>
        <p:spPr>
          <a:xfrm>
            <a:off x="681038" y="215275"/>
            <a:ext cx="6105524" cy="6275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xossalari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issiqlikning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manbalari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Don,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tolali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pichan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slanets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jigarrang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isitishga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nafas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mikroorganizmlarning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xo‘jaligi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izohlanadi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o‘tkazuvchanligi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charxlanishiga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8987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1841" y="6038829"/>
            <a:ext cx="4269905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75CF5B-BBF1-BFE2-6125-B79233BC5321}"/>
              </a:ext>
            </a:extLst>
          </p:cNvPr>
          <p:cNvSpPr txBox="1"/>
          <p:nvPr/>
        </p:nvSpPr>
        <p:spPr>
          <a:xfrm>
            <a:off x="5481638" y="83725"/>
            <a:ext cx="6105524" cy="6690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shamollatish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sekinlashtirishi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mikroorganizmlar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zararkunandalarning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hayotiy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intensivligini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pasaytirishi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karbonat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angidrid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kontsentratlarini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torfni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reaktsiyasi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izohlanadi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reaktsiyasi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to‘planishi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reaktsiyasini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kritik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9162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F69834-B4D7-38D6-649F-FDE9DC643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7D45D4-F940-3E3A-3348-AB3562420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59146A-DCCF-7892-E2BE-34C44F3FE0C1}"/>
              </a:ext>
            </a:extLst>
          </p:cNvPr>
          <p:cNvSpPr txBox="1"/>
          <p:nvPr/>
        </p:nvSpPr>
        <p:spPr>
          <a:xfrm>
            <a:off x="623887" y="706973"/>
            <a:ext cx="10883901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oksidlanish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kislorodni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osonlikcha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yonuvchan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yoqib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kirmasdan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yonuvchan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jabhalarini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Ba'zi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oksidlovchilar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portlashi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kislotalar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mineral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o‘g‘itlar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peroksid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oksidlovchilarni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zararsizlantirish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xloridlar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oltingugurtli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ifloslanishi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Katta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shaharlarda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ifloslanishining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salomatligiga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konstruktsiyalarning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me'morchilik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yodgorliklarining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8414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25" y="2937567"/>
            <a:ext cx="5627634" cy="3742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41B544-07A3-BB19-D6B4-CFE0DE91C4C9}"/>
              </a:ext>
            </a:extLst>
          </p:cNvPr>
          <p:cNvSpPr txBox="1"/>
          <p:nvPr/>
        </p:nvSpPr>
        <p:spPr>
          <a:xfrm>
            <a:off x="847724" y="0"/>
            <a:ext cx="9877425" cy="3366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ehtiyotkorlik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korroziyaga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oksidlovchi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Atomizatsiya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zarrachalarining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suspenziyalar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tsement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un, don,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hodisaning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yorqin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namunasidir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4755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180741-0884-A8BB-55B2-D65148C2D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8B28C0-3BF0-E68D-1B5F-8AF9ECD6A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8641FE-0ED3-9703-5BBD-777E20AF7B93}"/>
              </a:ext>
            </a:extLst>
          </p:cNvPr>
          <p:cNvSpPr txBox="1"/>
          <p:nvPr/>
        </p:nvSpPr>
        <p:spPr>
          <a:xfrm>
            <a:off x="857250" y="245650"/>
            <a:ext cx="10477500" cy="667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atrof-muhitdan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radioaktiv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adsorbsiyalash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nurlanishning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toksik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changlanishi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odamlarning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qiyinlashtiradi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doka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respiratorlar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niqoblaridan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taqozo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konsentratsiyadagi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yong‘in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manbai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portlashi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purkash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sezilarli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yo‘qotilishiga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(5 ... 8%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atrof-muhitning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ifloslanishiga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changlanishini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konteynerlar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qadoqlarni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ixtisoslashtirilgan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uskunalar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shamollatish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filtrlar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5044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309</TotalTime>
  <Words>4386</Words>
  <Application>Microsoft Office PowerPoint</Application>
  <PresentationFormat>Широкоэкранный</PresentationFormat>
  <Paragraphs>183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Century Gothic</vt:lpstr>
      <vt:lpstr>Oswald</vt:lpstr>
      <vt:lpstr>Oswald Light</vt:lpstr>
      <vt:lpstr>Times New Roman</vt:lpstr>
      <vt:lpstr>Wingdings</vt:lpstr>
      <vt:lpstr>Wingdings 3</vt:lpstr>
      <vt:lpstr>Сектор</vt:lpstr>
      <vt:lpstr>AVTOMOBILLARDA TASHISH  VA HARAKAT XAVFSIZLIGINI TASHKIL  ETISH ASOSLARI 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Furkat Dumakhonov</cp:lastModifiedBy>
  <cp:revision>33</cp:revision>
  <dcterms:created xsi:type="dcterms:W3CDTF">2023-09-12T00:06:03Z</dcterms:created>
  <dcterms:modified xsi:type="dcterms:W3CDTF">2023-10-27T20:53:38Z</dcterms:modified>
</cp:coreProperties>
</file>